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2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14D"/>
    <a:srgbClr val="F9AD83"/>
    <a:srgbClr val="9DA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B6A2-87B7-4169-9AD0-6F5D6795539F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3"/>
          <a:stretch/>
        </p:blipFill>
        <p:spPr>
          <a:xfrm>
            <a:off x="0" y="1"/>
            <a:ext cx="2662283" cy="129844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590800" y="1252728"/>
            <a:ext cx="6553200" cy="45719"/>
          </a:xfrm>
          <a:prstGeom prst="rect">
            <a:avLst/>
          </a:prstGeom>
          <a:gradFill>
            <a:gsLst>
              <a:gs pos="0">
                <a:srgbClr val="C00000">
                  <a:alpha val="0"/>
                </a:srgbClr>
              </a:gs>
              <a:gs pos="1000">
                <a:srgbClr val="C00000"/>
              </a:gs>
              <a:gs pos="100000">
                <a:srgbClr val="C0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275587"/>
            <a:ext cx="9144000" cy="55824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8%D0%B7%D0%BD%D0%B5%D1%81-%D0%BF%D1%80%D0%BE%D1%86%D0%B5%D1%81%D1%81" TargetMode="External"/><Relationship Id="rId3" Type="http://schemas.openxmlformats.org/officeDocument/2006/relationships/hyperlink" Target="https://ru.wikipedia.org/wiki/%D0%90%D0%BD%D0%B3%D0%BB%D0%B8%D0%B9%D1%81%D0%BA%D0%B8%D0%B9_%D1%8F%D0%B7%D1%8B%D0%BA" TargetMode="External"/><Relationship Id="rId7" Type="http://schemas.openxmlformats.org/officeDocument/2006/relationships/hyperlink" Target="https://ru.wikipedia.org/wiki/%D0%9C%D0%BE%D0%B4%D0%B5%D0%BB%D0%B8%D1%80%D0%BE%D0%B2%D0%B0%D0%BD%D0%B8%D0%B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0%D0%B7%D1%80%D0%B0%D0%B1%D0%BE%D1%82%D0%BA%D0%B0_%D0%BF%D1%80%D0%BE%D0%B3%D1%80%D0%B0%D0%BC%D0%BC%D0%BD%D0%BE%D0%B3%D0%BE_%D0%BE%D0%B1%D0%B5%D1%81%D0%BF%D0%B5%D1%87%D0%B5%D0%BD%D0%B8%D1%8F" TargetMode="External"/><Relationship Id="rId5" Type="http://schemas.openxmlformats.org/officeDocument/2006/relationships/hyperlink" Target="https://ru.wikipedia.org/w/index.php?title=%D0%9E%D0%B1%D1%8A%D0%B5%D0%BA%D1%82%D0%BD%D0%BE%D0%B5_%D0%BC%D0%BE%D0%B4%D0%B5%D0%BB%D0%B8%D1%80%D0%BE%D0%B2%D0%B0%D0%BD%D0%B8%D0%B5&amp;action=edit&amp;redlink=1" TargetMode="External"/><Relationship Id="rId10" Type="http://schemas.openxmlformats.org/officeDocument/2006/relationships/hyperlink" Target="https://ru.wikipedia.org/wiki/%D0%9E%D1%80%D0%B3%D0%B0%D0%BD%D0%B8%D0%B7%D0%B0%D1%86%D0%B8%D0%BE%D0%BD%D0%BD%D0%B0%D1%8F_%D1%81%D1%82%D1%80%D1%83%D0%BA%D1%82%D1%83%D1%80%D0%B0" TargetMode="External"/><Relationship Id="rId4" Type="http://schemas.openxmlformats.org/officeDocument/2006/relationships/hyperlink" Target="https://ru.wikipedia.org/wiki/%D0%92%D0%B8%D0%B7%D1%83%D0%B0%D0%BB%D0%B8%D0%B7%D0%B0%D1%86%D0%B8%D1%8F" TargetMode="External"/><Relationship Id="rId9" Type="http://schemas.openxmlformats.org/officeDocument/2006/relationships/hyperlink" Target="https://ru.wikipedia.org/wiki/%D0%A1%D0%B8%D1%81%D1%82%D0%B5%D0%BC%D0%BD%D0%BE%D0%B5_%D0%BF%D1%80%D0%BE%D0%B5%D0%BA%D1%82%D0%B8%D1%80%D0%BE%D0%B2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intuit.ru/EDI/23_04_17_1/1492899714-28128/tutorial/356/objects/1/files/01_02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UML#%D0%94%D0%B8%D0%B0%D0%B3%D1%80%D0%B0%D0%BC%D0%BC%D0%B0_%D0%B4%D0%B5%D1%8F%D1%82%D0%B5%D0%BB%D1%8C%D0%BD%D0%BE%D1%81%D1%82%D0%B8" TargetMode="External"/><Relationship Id="rId13" Type="http://schemas.openxmlformats.org/officeDocument/2006/relationships/hyperlink" Target="https://ru.wikipedia.org/wiki/UML#%D0%94%D0%B8%D0%B0%D0%B3%D1%80%D0%B0%D0%BC%D0%BC%D0%B0_%D1%81%D0%B8%D0%BD%D1%85%D1%80%D0%BE%D0%BD%D0%B8%D0%B7%D0%B0%D1%86%D0%B8%D0%B8" TargetMode="External"/><Relationship Id="rId3" Type="http://schemas.openxmlformats.org/officeDocument/2006/relationships/hyperlink" Target="https://ru.wikipedia.org/wiki/UML#%D0%94%D0%B8%D0%B0%D0%B3%D1%80%D0%B0%D0%BC%D0%BC%D0%B0_%D0%BA%D0%BE%D0%BC%D0%BF%D0%BE%D0%BD%D0%B5%D0%BD%D1%82%D0%BE%D0%B2" TargetMode="External"/><Relationship Id="rId7" Type="http://schemas.openxmlformats.org/officeDocument/2006/relationships/hyperlink" Target="https://ru.wikipedia.org/wiki/UML#%D0%94%D0%B8%D0%B0%D0%B3%D1%80%D0%B0%D0%BC%D0%BC%D0%B0_%D0%BF%D0%B0%D0%BA%D0%B5%D1%82%D0%BE%D0%B2" TargetMode="External"/><Relationship Id="rId12" Type="http://schemas.openxmlformats.org/officeDocument/2006/relationships/hyperlink" Target="https://ru.wikipedia.org/wiki/UML#%D0%94%D0%B8%D0%B0%D0%B3%D1%80%D0%B0%D0%BC%D0%BC%D0%B0_%D0%BE%D0%B1%D0%B7%D0%BE%D1%80%D0%B0_%D0%B2%D0%B7%D0%B0%D0%B8%D0%BC%D0%BE%D0%B4%D0%B5%D0%B9%D1%81%D1%82%D0%B2%D0%B8%D1%8F" TargetMode="External"/><Relationship Id="rId2" Type="http://schemas.openxmlformats.org/officeDocument/2006/relationships/hyperlink" Target="https://ru.wikipedia.org/wiki/UML#%D0%94%D0%B8%D0%B0%D0%B3%D1%80%D0%B0%D0%BC%D0%BC%D0%B0_%D0%BA%D0%BB%D0%B0%D1%81%D1%81%D0%B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UML#%D0%94%D0%B8%D0%B0%D0%B3%D1%80%D0%B0%D0%BC%D0%BC%D0%B0_%D0%BE%D0%B1%D1%8A%D0%B5%D0%BA%D1%82%D0%BE%D0%B2" TargetMode="External"/><Relationship Id="rId11" Type="http://schemas.openxmlformats.org/officeDocument/2006/relationships/hyperlink" Target="https://ru.wikipedia.org/wiki/UML#%D0%94%D0%B8%D0%B0%D0%B3%D1%80%D0%B0%D0%BC%D0%BC%D1%8B_%D0%BA%D0%BE%D0%BC%D0%BC%D1%83%D0%BD%D0%B8%D0%BA%D0%B0%D1%86%D0%B8%D0%B8_%D0%B8_%D0%BF%D0%BE%D1%81%D0%BB%D0%B5%D0%B4%D0%BE%D0%B2%D0%B0%D1%82%D0%B5%D0%BB%D1%8C%D0%BD%D0%BE%D1%81%D1%82%D0%B8" TargetMode="External"/><Relationship Id="rId5" Type="http://schemas.openxmlformats.org/officeDocument/2006/relationships/hyperlink" Target="https://ru.wikipedia.org/wiki/UML#%D0%94%D0%B8%D0%B0%D0%B3%D1%80%D0%B0%D0%BC%D0%BC%D0%B0_%D1%80%D0%B0%D0%B7%D0%B2%D1%91%D1%80%D1%82%D1%8B%D0%B2%D0%B0%D0%BD%D0%B8%D1%8F" TargetMode="External"/><Relationship Id="rId10" Type="http://schemas.openxmlformats.org/officeDocument/2006/relationships/hyperlink" Target="https://ru.wikipedia.org/wiki/UML#%D0%94%D0%B8%D0%B0%D0%B3%D1%80%D0%B0%D0%BC%D0%BC%D0%B0_%D0%B2%D0%B0%D1%80%D0%B8%D0%B0%D0%BD%D1%82%D0%BE%D0%B2_%D0%B8%D1%81%D0%BF%D0%BE%D0%BB%D1%8C%D0%B7%D0%BE%D0%B2%D0%B0%D0%BD%D0%B8%D1%8F" TargetMode="External"/><Relationship Id="rId4" Type="http://schemas.openxmlformats.org/officeDocument/2006/relationships/hyperlink" Target="https://ru.wikipedia.org/wiki/UML#%D0%94%D0%B8%D0%B0%D0%B3%D1%80%D0%B0%D0%BC%D0%BC%D0%B0_%D0%BA%D0%BE%D0%BC%D0%BF%D0%BE%D0%B7%D0%B8%D1%82%D0%BD%D0%BE%D0%B9/%D1%81%D0%BE%D1%81%D1%82%D0%B0%D0%B2%D0%BD%D0%BE%D0%B9_%D1%81%D1%82%D1%80%D1%83%D0%BA%D1%82%D1%83%D1%80%D1%8B" TargetMode="External"/><Relationship Id="rId9" Type="http://schemas.openxmlformats.org/officeDocument/2006/relationships/hyperlink" Target="https://ru.wikipedia.org/wiki/UML#%D0%94%D0%B8%D0%B0%D0%B3%D1%80%D0%B0%D0%BC%D0%BC%D0%B0_%D0%B0%D0%B2%D1%82%D0%BE%D0%BC%D0%B0%D1%82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1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8"/>
          <a:stretch/>
        </p:blipFill>
        <p:spPr>
          <a:xfrm>
            <a:off x="0" y="2111453"/>
            <a:ext cx="9144000" cy="47465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500" y="457200"/>
            <a:ext cx="800100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UML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7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L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1802423" cy="131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3400" y="17526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UML</a:t>
            </a:r>
            <a:r>
              <a:rPr lang="ru-RU" sz="2800" dirty="0"/>
              <a:t> (</a:t>
            </a:r>
            <a:r>
              <a:rPr lang="ru-RU" sz="2800" dirty="0">
                <a:hlinkClick r:id="rId3" tooltip="Английский язык"/>
              </a:rPr>
              <a:t>англ.</a:t>
            </a:r>
            <a:r>
              <a:rPr lang="ru-RU" sz="2800" dirty="0"/>
              <a:t> </a:t>
            </a:r>
            <a:r>
              <a:rPr lang="ru-RU" sz="2800" i="1" dirty="0" err="1"/>
              <a:t>Unified</a:t>
            </a:r>
            <a:r>
              <a:rPr lang="ru-RU" sz="2800" i="1" dirty="0"/>
              <a:t> </a:t>
            </a:r>
            <a:r>
              <a:rPr lang="ru-RU" sz="2800" i="1" dirty="0" err="1"/>
              <a:t>Modeling</a:t>
            </a:r>
            <a:r>
              <a:rPr lang="ru-RU" sz="2800" i="1" dirty="0"/>
              <a:t> </a:t>
            </a:r>
            <a:r>
              <a:rPr lang="ru-RU" sz="2800" i="1" dirty="0" err="1"/>
              <a:t>Language</a:t>
            </a:r>
            <a:r>
              <a:rPr lang="ru-RU" sz="2800" dirty="0"/>
              <a:t> — унифицированный язык моделирования) — язык </a:t>
            </a:r>
            <a:r>
              <a:rPr lang="ru-RU" sz="2800" dirty="0">
                <a:hlinkClick r:id="rId4" tooltip="Визуализация"/>
              </a:rPr>
              <a:t>графического</a:t>
            </a:r>
            <a:r>
              <a:rPr lang="ru-RU" sz="2800" dirty="0"/>
              <a:t> описания для </a:t>
            </a:r>
            <a:r>
              <a:rPr lang="ru-RU" sz="2800" dirty="0">
                <a:hlinkClick r:id="rId5" tooltip="Объектное моделирование (страница отсутствует)"/>
              </a:rPr>
              <a:t>объектного моделирования</a:t>
            </a:r>
            <a:r>
              <a:rPr lang="ru-RU" sz="2800" dirty="0"/>
              <a:t> в области </a:t>
            </a:r>
            <a:r>
              <a:rPr lang="ru-RU" sz="2800" dirty="0">
                <a:hlinkClick r:id="rId6" tooltip="Разработка программного обеспечения"/>
              </a:rPr>
              <a:t>разработки программного обеспечения</a:t>
            </a:r>
            <a:r>
              <a:rPr lang="ru-RU" sz="2800" dirty="0"/>
              <a:t>, для </a:t>
            </a:r>
            <a:r>
              <a:rPr lang="ru-RU" sz="2800" dirty="0">
                <a:hlinkClick r:id="rId7" tooltip="Моделирование"/>
              </a:rPr>
              <a:t>моделирования</a:t>
            </a:r>
            <a:r>
              <a:rPr lang="ru-RU" sz="2800" dirty="0"/>
              <a:t> </a:t>
            </a:r>
            <a:r>
              <a:rPr lang="ru-RU" sz="2800" dirty="0">
                <a:hlinkClick r:id="rId8" tooltip="Бизнес-процесс"/>
              </a:rPr>
              <a:t>бизнес-процессов</a:t>
            </a:r>
            <a:r>
              <a:rPr lang="ru-RU" sz="2800" dirty="0"/>
              <a:t>, </a:t>
            </a:r>
            <a:r>
              <a:rPr lang="ru-RU" sz="2800" dirty="0">
                <a:hlinkClick r:id="rId9" tooltip="Системное проектирование"/>
              </a:rPr>
              <a:t>системного проектирования</a:t>
            </a:r>
            <a:r>
              <a:rPr lang="ru-RU" sz="2800" dirty="0"/>
              <a:t> и отображения </a:t>
            </a:r>
            <a:r>
              <a:rPr lang="ru-RU" sz="2800" dirty="0">
                <a:hlinkClick r:id="rId10" tooltip="Организационная структура"/>
              </a:rPr>
              <a:t>организационных структур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4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UML</a:t>
            </a:r>
            <a:r>
              <a:rPr lang="en-US" b="1" dirty="0" smtClean="0"/>
              <a:t> – </a:t>
            </a:r>
            <a:r>
              <a:rPr lang="ru-RU" b="1" dirty="0" smtClean="0"/>
              <a:t>язык формальный, искусственный и графический.</a:t>
            </a:r>
          </a:p>
          <a:p>
            <a:r>
              <a:rPr lang="ru-RU" b="1" dirty="0" smtClean="0"/>
              <a:t>В нем описаны:</a:t>
            </a:r>
          </a:p>
          <a:p>
            <a:pPr lvl="0"/>
            <a:r>
              <a:rPr lang="ru-RU" i="1" dirty="0"/>
              <a:t>синтаксис</a:t>
            </a:r>
            <a:r>
              <a:rPr lang="ru-RU" dirty="0"/>
              <a:t>, то есть определение правил построения конструкций языка;</a:t>
            </a:r>
          </a:p>
          <a:p>
            <a:pPr lvl="0"/>
            <a:r>
              <a:rPr lang="ru-RU" i="1" dirty="0"/>
              <a:t>семантика</a:t>
            </a:r>
            <a:r>
              <a:rPr lang="ru-RU" dirty="0"/>
              <a:t>, то есть определение правил, в соответствии с которыми конструкции языка приобретают смысловое значение;</a:t>
            </a:r>
          </a:p>
          <a:p>
            <a:pPr lvl="0"/>
            <a:r>
              <a:rPr lang="ru-RU" i="1" dirty="0"/>
              <a:t>прагматика</a:t>
            </a:r>
            <a:r>
              <a:rPr lang="ru-RU" dirty="0"/>
              <a:t>, то есть определение правил использования конструкций языка для достижения нужных нам целей.</a:t>
            </a:r>
          </a:p>
          <a:p>
            <a:endParaRPr lang="ru-RU" dirty="0"/>
          </a:p>
        </p:txBody>
      </p:sp>
      <p:pic>
        <p:nvPicPr>
          <p:cNvPr id="4" name="Picture 2" descr="UML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1802423" cy="131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09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Вобрал в себя черты нотаций:</a:t>
            </a:r>
          </a:p>
          <a:p>
            <a:r>
              <a:rPr lang="ru-RU" dirty="0" err="1" smtClean="0"/>
              <a:t>Грейди</a:t>
            </a:r>
            <a:r>
              <a:rPr lang="ru-RU" dirty="0" smtClean="0"/>
              <a:t> </a:t>
            </a:r>
            <a:r>
              <a:rPr lang="ru-RU" dirty="0"/>
              <a:t>Буча (</a:t>
            </a:r>
            <a:r>
              <a:rPr lang="ru-RU" dirty="0" err="1"/>
              <a:t>Grady</a:t>
            </a:r>
            <a:r>
              <a:rPr lang="ru-RU" dirty="0"/>
              <a:t> </a:t>
            </a:r>
            <a:r>
              <a:rPr lang="ru-RU" dirty="0" err="1"/>
              <a:t>Booch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Джима </a:t>
            </a:r>
            <a:r>
              <a:rPr lang="ru-RU" dirty="0" err="1"/>
              <a:t>Румбаха</a:t>
            </a:r>
            <a:r>
              <a:rPr lang="ru-RU" dirty="0"/>
              <a:t> (</a:t>
            </a:r>
            <a:r>
              <a:rPr lang="ru-RU" dirty="0" err="1"/>
              <a:t>Jim</a:t>
            </a:r>
            <a:r>
              <a:rPr lang="ru-RU" dirty="0"/>
              <a:t> </a:t>
            </a:r>
            <a:r>
              <a:rPr lang="ru-RU" dirty="0" err="1"/>
              <a:t>Rumbaugh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err="1" smtClean="0"/>
              <a:t>Айвара</a:t>
            </a:r>
            <a:r>
              <a:rPr lang="ru-RU" dirty="0" smtClean="0"/>
              <a:t> </a:t>
            </a:r>
            <a:r>
              <a:rPr lang="ru-RU" dirty="0"/>
              <a:t>Якобсона (</a:t>
            </a:r>
            <a:r>
              <a:rPr lang="ru-RU" dirty="0" err="1"/>
              <a:t>Ivar</a:t>
            </a:r>
            <a:r>
              <a:rPr lang="ru-RU" dirty="0"/>
              <a:t> </a:t>
            </a:r>
            <a:r>
              <a:rPr lang="ru-RU" dirty="0" err="1"/>
              <a:t>Jacobson</a:t>
            </a:r>
            <a:r>
              <a:rPr lang="ru-RU" dirty="0"/>
              <a:t>) </a:t>
            </a:r>
            <a:endParaRPr lang="ru-RU" dirty="0" smtClean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В 1997 году </a:t>
            </a:r>
            <a:r>
              <a:rPr lang="ru-RU" i="1" dirty="0"/>
              <a:t>UML</a:t>
            </a:r>
            <a:r>
              <a:rPr lang="ru-RU" dirty="0"/>
              <a:t> был отправлен в </a:t>
            </a:r>
            <a:r>
              <a:rPr lang="ru-RU" i="1" dirty="0" err="1"/>
              <a:t>Object</a:t>
            </a:r>
            <a:r>
              <a:rPr lang="ru-RU" dirty="0"/>
              <a:t> </a:t>
            </a:r>
            <a:r>
              <a:rPr lang="ru-RU" i="1" dirty="0" err="1"/>
              <a:t>Management</a:t>
            </a:r>
            <a:r>
              <a:rPr lang="ru-RU" dirty="0"/>
              <a:t> </a:t>
            </a:r>
            <a:r>
              <a:rPr lang="ru-RU" i="1" dirty="0" err="1"/>
              <a:t>Group</a:t>
            </a:r>
            <a:r>
              <a:rPr lang="ru-RU" dirty="0"/>
              <a:t> (</a:t>
            </a:r>
            <a:r>
              <a:rPr lang="ru-RU" i="1" dirty="0"/>
              <a:t>OMG</a:t>
            </a:r>
            <a:r>
              <a:rPr lang="ru-RU" dirty="0"/>
              <a:t>) для </a:t>
            </a:r>
            <a:r>
              <a:rPr lang="ru-RU" dirty="0" smtClean="0"/>
              <a:t>стандартизации!!!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Все проблемы программной инженерии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www.intuit.ru/EDI/23_04_17_1/1492899714-28128/tutorial/356/objects/1/files/01_02sm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31" y="1447800"/>
            <a:ext cx="70866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944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</a:t>
            </a:r>
            <a:r>
              <a:rPr lang="en-US" dirty="0" smtClean="0"/>
              <a:t>UML </a:t>
            </a:r>
            <a:r>
              <a:rPr lang="ru-RU" dirty="0" smtClean="0"/>
              <a:t>предназначен для…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ru-RU" b="1" dirty="0" smtClean="0"/>
              <a:t>Спецификации (модельные спецификации)</a:t>
            </a:r>
            <a:r>
              <a:rPr lang="ru-RU" dirty="0" smtClean="0"/>
              <a:t>,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визуализации</a:t>
            </a:r>
            <a:r>
              <a:rPr lang="ru-RU" dirty="0"/>
              <a:t>, </a:t>
            </a:r>
            <a:endParaRPr lang="ru-RU" dirty="0" smtClean="0"/>
          </a:p>
          <a:p>
            <a:r>
              <a:rPr lang="ru-RU" b="1" dirty="0" smtClean="0"/>
              <a:t>Проектирования (возможен реверс-инжиниринг)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документирования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69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6629400" cy="868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i="1" dirty="0" smtClean="0"/>
              <a:t>UML</a:t>
            </a:r>
            <a:r>
              <a:rPr lang="ru-RU" dirty="0"/>
              <a:t> используется четыре вида элементов </a:t>
            </a:r>
            <a:r>
              <a:rPr lang="ru-RU" dirty="0" smtClean="0"/>
              <a:t>нотации: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фигуры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линии,</a:t>
            </a:r>
          </a:p>
          <a:p>
            <a:pPr lvl="0"/>
            <a:r>
              <a:rPr lang="ru-RU" dirty="0"/>
              <a:t>значки,</a:t>
            </a:r>
          </a:p>
          <a:p>
            <a:pPr lvl="0"/>
            <a:r>
              <a:rPr lang="ru-RU" dirty="0"/>
              <a:t>надписи.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13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>Типы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5000"/>
            <a:ext cx="8610600" cy="3962400"/>
          </a:xfrm>
        </p:spPr>
        <p:txBody>
          <a:bodyPr>
            <a:noAutofit/>
          </a:bodyPr>
          <a:lstStyle/>
          <a:p>
            <a:r>
              <a:rPr lang="ru-RU" sz="2000" dirty="0" smtClean="0">
                <a:hlinkClick r:id="rId2"/>
              </a:rPr>
              <a:t>Диаграмма </a:t>
            </a:r>
            <a:r>
              <a:rPr lang="ru-RU" sz="2000" dirty="0">
                <a:hlinkClick r:id="rId2"/>
              </a:rPr>
              <a:t>классов</a:t>
            </a:r>
            <a:endParaRPr lang="ru-RU" sz="2000" dirty="0"/>
          </a:p>
          <a:p>
            <a:r>
              <a:rPr lang="ru-RU" sz="2000" dirty="0" smtClean="0">
                <a:hlinkClick r:id="rId3"/>
              </a:rPr>
              <a:t>Диаграмма </a:t>
            </a:r>
            <a:r>
              <a:rPr lang="ru-RU" sz="2000" dirty="0">
                <a:hlinkClick r:id="rId3"/>
              </a:rPr>
              <a:t>компонентов</a:t>
            </a:r>
            <a:endParaRPr lang="ru-RU" sz="2000" dirty="0"/>
          </a:p>
          <a:p>
            <a:r>
              <a:rPr lang="ru-RU" sz="2000" dirty="0" smtClean="0">
                <a:hlinkClick r:id="rId4"/>
              </a:rPr>
              <a:t>Диаграмма </a:t>
            </a:r>
            <a:r>
              <a:rPr lang="ru-RU" sz="2000" dirty="0">
                <a:hlinkClick r:id="rId4"/>
              </a:rPr>
              <a:t>композитной/составной структуры</a:t>
            </a:r>
            <a:endParaRPr lang="ru-RU" sz="2000" dirty="0"/>
          </a:p>
          <a:p>
            <a:r>
              <a:rPr lang="ru-RU" sz="2000" dirty="0" smtClean="0">
                <a:hlinkClick r:id="rId5"/>
              </a:rPr>
              <a:t>Диаграмма </a:t>
            </a:r>
            <a:r>
              <a:rPr lang="ru-RU" sz="2000" dirty="0">
                <a:hlinkClick r:id="rId5"/>
              </a:rPr>
              <a:t>развёртывания</a:t>
            </a:r>
            <a:endParaRPr lang="ru-RU" sz="2000" dirty="0"/>
          </a:p>
          <a:p>
            <a:r>
              <a:rPr lang="ru-RU" sz="2000" dirty="0" smtClean="0">
                <a:hlinkClick r:id="rId6"/>
              </a:rPr>
              <a:t>Диаграмма </a:t>
            </a:r>
            <a:r>
              <a:rPr lang="ru-RU" sz="2000" dirty="0">
                <a:hlinkClick r:id="rId6"/>
              </a:rPr>
              <a:t>объектов</a:t>
            </a:r>
            <a:endParaRPr lang="ru-RU" sz="2000" dirty="0"/>
          </a:p>
          <a:p>
            <a:r>
              <a:rPr lang="ru-RU" sz="2000" dirty="0" smtClean="0">
                <a:hlinkClick r:id="rId7"/>
              </a:rPr>
              <a:t>Диаграмма </a:t>
            </a:r>
            <a:r>
              <a:rPr lang="ru-RU" sz="2000" dirty="0">
                <a:hlinkClick r:id="rId7"/>
              </a:rPr>
              <a:t>пакетов</a:t>
            </a:r>
            <a:endParaRPr lang="ru-RU" sz="2000" dirty="0"/>
          </a:p>
          <a:p>
            <a:r>
              <a:rPr lang="ru-RU" sz="2000" dirty="0" smtClean="0">
                <a:hlinkClick r:id="rId8"/>
              </a:rPr>
              <a:t>Диаграмма </a:t>
            </a:r>
            <a:r>
              <a:rPr lang="ru-RU" sz="2000" dirty="0">
                <a:hlinkClick r:id="rId8"/>
              </a:rPr>
              <a:t>деятельности</a:t>
            </a:r>
            <a:endParaRPr lang="ru-RU" sz="2000" dirty="0"/>
          </a:p>
          <a:p>
            <a:r>
              <a:rPr lang="ru-RU" sz="2000" dirty="0" smtClean="0">
                <a:hlinkClick r:id="rId9"/>
              </a:rPr>
              <a:t>Диаграмма </a:t>
            </a:r>
            <a:r>
              <a:rPr lang="ru-RU" sz="2000" dirty="0">
                <a:hlinkClick r:id="rId9"/>
              </a:rPr>
              <a:t>автомата</a:t>
            </a:r>
            <a:endParaRPr lang="ru-RU" sz="2000" dirty="0"/>
          </a:p>
          <a:p>
            <a:r>
              <a:rPr lang="ru-RU" sz="2000" u="sng" dirty="0" smtClean="0">
                <a:hlinkClick r:id="rId10"/>
              </a:rPr>
              <a:t>Диаграмма </a:t>
            </a:r>
            <a:r>
              <a:rPr lang="ru-RU" sz="2000" u="sng" dirty="0">
                <a:hlinkClick r:id="rId10"/>
              </a:rPr>
              <a:t>вариантов использования</a:t>
            </a:r>
            <a:endParaRPr lang="ru-RU" sz="2000" dirty="0"/>
          </a:p>
          <a:p>
            <a:r>
              <a:rPr lang="ru-RU" sz="2000" dirty="0" smtClean="0">
                <a:hlinkClick r:id="rId11"/>
              </a:rPr>
              <a:t>Диаграммы </a:t>
            </a:r>
            <a:r>
              <a:rPr lang="ru-RU" sz="2000" dirty="0">
                <a:hlinkClick r:id="rId11"/>
              </a:rPr>
              <a:t>коммуникации и последовательности</a:t>
            </a:r>
            <a:endParaRPr lang="ru-RU" sz="2000" dirty="0"/>
          </a:p>
          <a:p>
            <a:r>
              <a:rPr lang="ru-RU" sz="2000" dirty="0" smtClean="0">
                <a:hlinkClick r:id="rId12"/>
              </a:rPr>
              <a:t>Диаграмма </a:t>
            </a:r>
            <a:r>
              <a:rPr lang="ru-RU" sz="2000" dirty="0">
                <a:hlinkClick r:id="rId12"/>
              </a:rPr>
              <a:t>обзора взаимодействия</a:t>
            </a:r>
            <a:endParaRPr lang="ru-RU" sz="2000" dirty="0"/>
          </a:p>
          <a:p>
            <a:r>
              <a:rPr lang="ru-RU" sz="2000" dirty="0" smtClean="0">
                <a:hlinkClick r:id="rId13"/>
              </a:rPr>
              <a:t>Диаграмма </a:t>
            </a:r>
            <a:r>
              <a:rPr lang="ru-RU" sz="2000" dirty="0">
                <a:hlinkClick r:id="rId13"/>
              </a:rPr>
              <a:t>синхронизации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4196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</a:t>
            </a:r>
            <a:r>
              <a:rPr lang="ru-RU" dirty="0" smtClean="0"/>
              <a:t>Инструменты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IBM </a:t>
            </a:r>
            <a:r>
              <a:rPr lang="ru-RU" dirty="0" err="1"/>
              <a:t>Rational</a:t>
            </a:r>
            <a:r>
              <a:rPr lang="ru-RU" dirty="0"/>
              <a:t> </a:t>
            </a:r>
            <a:r>
              <a:rPr lang="ru-RU" dirty="0" err="1"/>
              <a:t>Rose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Borland</a:t>
            </a:r>
            <a:r>
              <a:rPr lang="ru-RU" dirty="0"/>
              <a:t> </a:t>
            </a:r>
            <a:r>
              <a:rPr lang="ru-RU" dirty="0" err="1"/>
              <a:t>Together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Gentleware</a:t>
            </a:r>
            <a:r>
              <a:rPr lang="ru-RU" dirty="0"/>
              <a:t> </a:t>
            </a:r>
            <a:r>
              <a:rPr lang="ru-RU" dirty="0" err="1"/>
              <a:t>Poseidon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Visio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Telelogic</a:t>
            </a:r>
            <a:r>
              <a:rPr lang="ru-RU" dirty="0"/>
              <a:t> TAU G2.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78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161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Происхождение UML</vt:lpstr>
      <vt:lpstr>           Все проблемы программной инженерии</vt:lpstr>
      <vt:lpstr>           UML предназначен для…</vt:lpstr>
      <vt:lpstr>В UML используется четыре вида элементов нотации: </vt:lpstr>
      <vt:lpstr>Типы  </vt:lpstr>
      <vt:lpstr>           Инструменты UML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pmarkasian</dc:creator>
  <cp:lastModifiedBy>Katerina</cp:lastModifiedBy>
  <cp:revision>33</cp:revision>
  <dcterms:created xsi:type="dcterms:W3CDTF">2014-08-29T18:35:37Z</dcterms:created>
  <dcterms:modified xsi:type="dcterms:W3CDTF">2020-01-31T10:08:15Z</dcterms:modified>
</cp:coreProperties>
</file>