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9"/>
  </p:notesMasterIdLst>
  <p:sldIdLst>
    <p:sldId id="258" r:id="rId2"/>
    <p:sldId id="259" r:id="rId3"/>
    <p:sldId id="292" r:id="rId4"/>
    <p:sldId id="294" r:id="rId5"/>
    <p:sldId id="293"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90" r:id="rId23"/>
    <p:sldId id="291"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9" r:id="rId37"/>
    <p:sldId id="288"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83" autoAdjust="0"/>
    <p:restoredTop sz="94598" autoAdjust="0"/>
  </p:normalViewPr>
  <p:slideViewPr>
    <p:cSldViewPr>
      <p:cViewPr>
        <p:scale>
          <a:sx n="100" d="100"/>
          <a:sy n="100" d="100"/>
        </p:scale>
        <p:origin x="-50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5.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5" Type="http://schemas.openxmlformats.org/officeDocument/2006/relationships/image" Target="../media/image36.wmf"/><Relationship Id="rId4" Type="http://schemas.openxmlformats.org/officeDocument/2006/relationships/image" Target="../media/image3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29.08.2023</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29.08.2023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29.08.2023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29.08.2023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29.08.2023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29.08.2023</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29.08.2023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29.08.2023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29.08.2023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29.08.2023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29.08.2023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29.08.2023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29.08.2023</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3.wmf"/><Relationship Id="rId11" Type="http://schemas.openxmlformats.org/officeDocument/2006/relationships/oleObject" Target="../embeddings/oleObject15.bin"/><Relationship Id="rId5" Type="http://schemas.openxmlformats.org/officeDocument/2006/relationships/oleObject" Target="../embeddings/oleObject12.bin"/><Relationship Id="rId10" Type="http://schemas.openxmlformats.org/officeDocument/2006/relationships/image" Target="../media/image14.wmf"/><Relationship Id="rId4" Type="http://schemas.openxmlformats.org/officeDocument/2006/relationships/image" Target="../media/image12.wmf"/><Relationship Id="rId9" Type="http://schemas.openxmlformats.org/officeDocument/2006/relationships/oleObject" Target="../embeddings/oleObject14.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25.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2.wmf"/><Relationship Id="rId11" Type="http://schemas.openxmlformats.org/officeDocument/2006/relationships/oleObject" Target="../embeddings/oleObject20.bin"/><Relationship Id="rId5" Type="http://schemas.openxmlformats.org/officeDocument/2006/relationships/oleObject" Target="../embeddings/oleObject17.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19.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26.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2.bin"/><Relationship Id="rId7" Type="http://schemas.openxmlformats.org/officeDocument/2006/relationships/image" Target="../media/image31.pn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0.wmf"/><Relationship Id="rId5" Type="http://schemas.openxmlformats.org/officeDocument/2006/relationships/oleObject" Target="../embeddings/oleObject23.bin"/><Relationship Id="rId4" Type="http://schemas.openxmlformats.org/officeDocument/2006/relationships/image" Target="../media/image29.wmf"/></Relationships>
</file>

<file path=ppt/slides/_rels/slide36.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24.bin"/><Relationship Id="rId7" Type="http://schemas.openxmlformats.org/officeDocument/2006/relationships/oleObject" Target="../embeddings/oleObject26.bin"/><Relationship Id="rId12" Type="http://schemas.openxmlformats.org/officeDocument/2006/relationships/image" Target="../media/image36.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3.wmf"/><Relationship Id="rId11" Type="http://schemas.openxmlformats.org/officeDocument/2006/relationships/oleObject" Target="../embeddings/oleObject28.bin"/><Relationship Id="rId5" Type="http://schemas.openxmlformats.org/officeDocument/2006/relationships/oleObject" Target="../embeddings/oleObject25.bin"/><Relationship Id="rId10" Type="http://schemas.openxmlformats.org/officeDocument/2006/relationships/image" Target="../media/image35.wmf"/><Relationship Id="rId4" Type="http://schemas.openxmlformats.org/officeDocument/2006/relationships/image" Target="../media/image32.wmf"/><Relationship Id="rId9" Type="http://schemas.openxmlformats.org/officeDocument/2006/relationships/oleObject" Target="../embeddings/oleObject27.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8.wmf"/><Relationship Id="rId5" Type="http://schemas.openxmlformats.org/officeDocument/2006/relationships/oleObject" Target="../embeddings/oleObject30.bin"/><Relationship Id="rId4" Type="http://schemas.openxmlformats.org/officeDocument/2006/relationships/image" Target="../media/image37.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5.bin"/><Relationship Id="rId1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uk-UA" sz="4400" dirty="0">
                <a:solidFill>
                  <a:schemeClr val="bg1"/>
                </a:solidFill>
                <a:latin typeface="Arial" panose="020B0604020202020204" pitchFamily="34" charset="0"/>
                <a:cs typeface="Arial" panose="020B0604020202020204" pitchFamily="34" charset="0"/>
              </a:rPr>
              <a:t>КОМ</a:t>
            </a:r>
            <a:r>
              <a:rPr lang="ru-RU" sz="4400" dirty="0">
                <a:solidFill>
                  <a:schemeClr val="bg1"/>
                </a:solidFill>
                <a:latin typeface="Arial" panose="020B0604020202020204" pitchFamily="34" charset="0"/>
                <a:cs typeface="Arial" panose="020B0604020202020204" pitchFamily="34" charset="0"/>
              </a:rPr>
              <a:t>П’ЮТЕРНА</a:t>
            </a:r>
            <a:r>
              <a:rPr lang="uk-UA" sz="4400" dirty="0">
                <a:solidFill>
                  <a:schemeClr val="bg1"/>
                </a:solidFill>
                <a:latin typeface="Arial" panose="020B0604020202020204" pitchFamily="34" charset="0"/>
                <a:cs typeface="Arial" panose="020B0604020202020204" pitchFamily="34" charset="0"/>
              </a:rPr>
              <a:t> ОБЧИСЛЮВАЛЬНА </a:t>
            </a:r>
            <a:r>
              <a:rPr lang="uk-UA" sz="4400" dirty="0" smtClean="0">
                <a:solidFill>
                  <a:schemeClr val="bg1"/>
                </a:solidFill>
                <a:latin typeface="Arial" panose="020B0604020202020204" pitchFamily="34" charset="0"/>
                <a:cs typeface="Arial" panose="020B0604020202020204" pitchFamily="34" charset="0"/>
              </a:rPr>
              <a:t>ГЕОМЕТРІЯ</a:t>
            </a:r>
            <a:r>
              <a:rPr lang="en-US" sz="4400" smtClean="0">
                <a:solidFill>
                  <a:schemeClr val="bg1"/>
                </a:solidFill>
                <a:latin typeface="Arial" panose="020B0604020202020204" pitchFamily="34" charset="0"/>
                <a:cs typeface="Arial" panose="020B0604020202020204" pitchFamily="34" charset="0"/>
              </a:rPr>
              <a:t/>
            </a:r>
            <a:br>
              <a:rPr lang="en-US" sz="4400" smtClean="0">
                <a:solidFill>
                  <a:schemeClr val="bg1"/>
                </a:solidFill>
                <a:latin typeface="Arial" panose="020B0604020202020204" pitchFamily="34" charset="0"/>
                <a:cs typeface="Arial" panose="020B0604020202020204" pitchFamily="34" charset="0"/>
              </a:rPr>
            </a:br>
            <a:endParaRPr lang="uk-UA" sz="4400" dirty="0">
              <a:solidFill>
                <a:schemeClr val="bg1"/>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3"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7"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4" name="Rectangle 2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6"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9" name="Rectangle 6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1" name="Rectangle 6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3" name="Rectangle 7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5" name="Rectangle 7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7" name="Rectangle 7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9" name="Rectangle 8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1" name="Rectangle 81"/>
          <p:cNvSpPr>
            <a:spLocks noChangeArrowheads="1"/>
          </p:cNvSpPr>
          <p:nvPr/>
        </p:nvSpPr>
        <p:spPr bwMode="auto">
          <a:xfrm>
            <a:off x="0" y="238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2" name="Rectangle 85"/>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4" name="Rectangle 86"/>
          <p:cNvSpPr>
            <a:spLocks noChangeArrowheads="1"/>
          </p:cNvSpPr>
          <p:nvPr/>
        </p:nvSpPr>
        <p:spPr bwMode="auto">
          <a:xfrm>
            <a:off x="152400" y="390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5" name="Rectangle 8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7" name="Rectangle 9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9" name="Rectangle 9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1" name="Rectangle 9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3" name="Rectangle 10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5" name="Rectangle 10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7" name="Rectangle 10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9" name="Rectangle 10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Перевірка через рівняння </a:t>
            </a:r>
            <a:br>
              <a:rPr lang="uk-UA" b="0" dirty="0">
                <a:solidFill>
                  <a:schemeClr val="bg1"/>
                </a:solidFill>
                <a:latin typeface="Arial" panose="020B0604020202020204" pitchFamily="34" charset="0"/>
                <a:cs typeface="Arial" panose="020B0604020202020204" pitchFamily="34" charset="0"/>
              </a:rPr>
            </a:br>
            <a:r>
              <a:rPr lang="uk-UA" b="0" dirty="0">
                <a:solidFill>
                  <a:schemeClr val="bg1"/>
                </a:solidFill>
                <a:latin typeface="Arial" panose="020B0604020202020204" pitchFamily="34" charset="0"/>
                <a:cs typeface="Arial" panose="020B0604020202020204" pitchFamily="34" charset="0"/>
              </a:rPr>
              <a:t>описаного кола</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Тоді умова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 для трикутника </a:t>
            </a:r>
            <a:r>
              <a:rPr lang="uk-UA" dirty="0" smtClean="0">
                <a:solidFill>
                  <a:schemeClr val="bg1"/>
                </a:solidFill>
                <a:latin typeface="Arial" panose="020B0604020202020204" pitchFamily="34" charset="0"/>
                <a:cs typeface="Arial" panose="020B0604020202020204" pitchFamily="34" charset="0"/>
              </a:rPr>
              <a:t>                                       буде </a:t>
            </a:r>
            <a:r>
              <a:rPr lang="uk-UA" dirty="0">
                <a:solidFill>
                  <a:schemeClr val="bg1"/>
                </a:solidFill>
                <a:latin typeface="Arial" panose="020B0604020202020204" pitchFamily="34" charset="0"/>
                <a:cs typeface="Arial" panose="020B0604020202020204" pitchFamily="34" charset="0"/>
              </a:rPr>
              <a:t>виконуватися тільки тоді, коли для якоїсь другої точки  тріангуляції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963180806"/>
              </p:ext>
            </p:extLst>
          </p:nvPr>
        </p:nvGraphicFramePr>
        <p:xfrm>
          <a:off x="5580112" y="1628800"/>
          <a:ext cx="3024187" cy="444500"/>
        </p:xfrm>
        <a:graphic>
          <a:graphicData uri="http://schemas.openxmlformats.org/presentationml/2006/ole">
            <mc:AlternateContent xmlns:mc="http://schemas.openxmlformats.org/markup-compatibility/2006">
              <mc:Choice xmlns:v="urn:schemas-microsoft-com:vml" Requires="v">
                <p:oleObj spid="_x0000_s5204" name="Формула" r:id="rId3" imgW="1930400" imgH="228600" progId="Equation.3">
                  <p:embed/>
                </p:oleObj>
              </mc:Choice>
              <mc:Fallback>
                <p:oleObj name="Формула" r:id="rId3" imgW="1930400" imgH="228600" progId="Equation.3">
                  <p:embed/>
                  <p:pic>
                    <p:nvPicPr>
                      <p:cNvPr id="0" name="Объект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1628800"/>
                        <a:ext cx="3024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4002891421"/>
              </p:ext>
            </p:extLst>
          </p:nvPr>
        </p:nvGraphicFramePr>
        <p:xfrm>
          <a:off x="3419872" y="2420888"/>
          <a:ext cx="792163" cy="373062"/>
        </p:xfrm>
        <a:graphic>
          <a:graphicData uri="http://schemas.openxmlformats.org/presentationml/2006/ole">
            <mc:AlternateContent xmlns:mc="http://schemas.openxmlformats.org/markup-compatibility/2006">
              <mc:Choice xmlns:v="urn:schemas-microsoft-com:vml" Requires="v">
                <p:oleObj spid="_x0000_s5205" name="Формула" r:id="rId5" imgW="508000" imgH="228600" progId="Equation.3">
                  <p:embed/>
                </p:oleObj>
              </mc:Choice>
              <mc:Fallback>
                <p:oleObj name="Формула" r:id="rId5" imgW="508000" imgH="228600" progId="Equation.3">
                  <p:embed/>
                  <p:pic>
                    <p:nvPicPr>
                      <p:cNvPr id="0" name="Объект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872" y="2420888"/>
                        <a:ext cx="792163"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2893837835"/>
              </p:ext>
            </p:extLst>
          </p:nvPr>
        </p:nvGraphicFramePr>
        <p:xfrm>
          <a:off x="2699792" y="4077072"/>
          <a:ext cx="2951162" cy="454025"/>
        </p:xfrm>
        <a:graphic>
          <a:graphicData uri="http://schemas.openxmlformats.org/presentationml/2006/ole">
            <mc:AlternateContent xmlns:mc="http://schemas.openxmlformats.org/markup-compatibility/2006">
              <mc:Choice xmlns:v="urn:schemas-microsoft-com:vml" Requires="v">
                <p:oleObj spid="_x0000_s5206" name="Формула" r:id="rId7" imgW="1879600" imgH="241300" progId="Equation.3">
                  <p:embed/>
                </p:oleObj>
              </mc:Choice>
              <mc:Fallback>
                <p:oleObj name="Формула" r:id="rId7" imgW="1879600" imgH="241300" progId="Equation.3">
                  <p:embed/>
                  <p:pic>
                    <p:nvPicPr>
                      <p:cNvPr id="0" name="Объект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99792" y="4077072"/>
                        <a:ext cx="295116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12883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Перевірка з попередньо обчисленим описаним колом</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uk-UA" sz="2800" dirty="0" smtClean="0">
                <a:solidFill>
                  <a:schemeClr val="bg1"/>
                </a:solidFill>
                <a:latin typeface="Arial" panose="020B0604020202020204" pitchFamily="34" charset="0"/>
                <a:cs typeface="Arial" panose="020B0604020202020204" pitchFamily="34" charset="0"/>
              </a:rPr>
              <a:t>Попередній варіант </a:t>
            </a:r>
            <a:r>
              <a:rPr lang="uk-UA" sz="2800" dirty="0">
                <a:solidFill>
                  <a:schemeClr val="bg1"/>
                </a:solidFill>
                <a:latin typeface="Arial" panose="020B0604020202020204" pitchFamily="34" charset="0"/>
                <a:cs typeface="Arial" panose="020B0604020202020204" pitchFamily="34" charset="0"/>
              </a:rPr>
              <a:t>перевірки потребує значної кількості арифметичних операцій. Разом з тим у більшості алгоритмів тріангуляції кількість перевірок умови багатократно(для різних алгоритмів ця цифра коливається від 2 до 25 і більше) перевищує загальне число різних трикутників, що входили в тріангуляцію на різних кроках її побудови. </a:t>
            </a:r>
            <a:endParaRPr lang="ru-RU" sz="2800"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spTree>
    <p:extLst>
      <p:ext uri="{BB962C8B-B14F-4D97-AF65-F5344CB8AC3E}">
        <p14:creationId xmlns:p14="http://schemas.microsoft.com/office/powerpoint/2010/main" val="141975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Перевірка з попередньо обчисленим описаним колом</a:t>
            </a:r>
            <a:endParaRPr lang="ru-RU" dirty="0"/>
          </a:p>
        </p:txBody>
      </p:sp>
      <p:sp>
        <p:nvSpPr>
          <p:cNvPr id="3" name="Объект 2"/>
          <p:cNvSpPr>
            <a:spLocks noGrp="1"/>
          </p:cNvSpPr>
          <p:nvPr>
            <p:ph idx="1"/>
          </p:nvPr>
        </p:nvSpPr>
        <p:spPr/>
        <p:txBody>
          <a:bodyPr>
            <a:normAutofit/>
          </a:bodyPr>
          <a:lstStyle/>
          <a:p>
            <a:r>
              <a:rPr lang="uk-UA" sz="2800" dirty="0">
                <a:solidFill>
                  <a:schemeClr val="bg1"/>
                </a:solidFill>
                <a:latin typeface="Arial" panose="020B0604020202020204" pitchFamily="34" charset="0"/>
                <a:cs typeface="Arial" panose="020B0604020202020204" pitchFamily="34" charset="0"/>
              </a:rPr>
              <a:t>Тому основна ідея алгоритму перевірки через попередньо обчислені кола полягає в попередньому обчисленні для кожного побудованого трикутника центра і радіуса описаного навколо нього кола після чого перевірка умови </a:t>
            </a:r>
            <a:r>
              <a:rPr lang="ru-RU" sz="2800" dirty="0">
                <a:solidFill>
                  <a:schemeClr val="bg1"/>
                </a:solidFill>
                <a:latin typeface="Arial" panose="020B0604020202020204" pitchFamily="34" charset="0"/>
                <a:cs typeface="Arial" panose="020B0604020202020204" pitchFamily="34" charset="0"/>
              </a:rPr>
              <a:t>Делоне</a:t>
            </a:r>
            <a:r>
              <a:rPr lang="uk-UA" sz="2800" dirty="0">
                <a:solidFill>
                  <a:schemeClr val="bg1"/>
                </a:solidFill>
                <a:latin typeface="Arial" panose="020B0604020202020204" pitchFamily="34" charset="0"/>
                <a:cs typeface="Arial" panose="020B0604020202020204" pitchFamily="34" charset="0"/>
              </a:rPr>
              <a:t> зводиться до визначення відстані до центру цього кола і порівняння результату з радіусом.</a:t>
            </a:r>
            <a:endParaRPr lang="ru-RU" sz="2800" dirty="0">
              <a:solidFill>
                <a:schemeClr val="bg1"/>
              </a:solidFill>
              <a:latin typeface="Arial" panose="020B0604020202020204" pitchFamily="34" charset="0"/>
              <a:cs typeface="Arial" panose="020B0604020202020204" pitchFamily="34" charset="0"/>
            </a:endParaRPr>
          </a:p>
          <a:p>
            <a:endParaRPr lang="ru-RU" sz="2800" dirty="0"/>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spTree>
    <p:extLst>
      <p:ext uri="{BB962C8B-B14F-4D97-AF65-F5344CB8AC3E}">
        <p14:creationId xmlns:p14="http://schemas.microsoft.com/office/powerpoint/2010/main" val="175943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Перевірка з попередньо обчисленим описаним колом</a:t>
            </a:r>
            <a:endParaRPr lang="ru-RU" dirty="0"/>
          </a:p>
        </p:txBody>
      </p:sp>
      <p:sp>
        <p:nvSpPr>
          <p:cNvPr id="3" name="Объект 2"/>
          <p:cNvSpPr>
            <a:spLocks noGrp="1"/>
          </p:cNvSpPr>
          <p:nvPr>
            <p:ph idx="1"/>
          </p:nvPr>
        </p:nvSpPr>
        <p:spPr/>
        <p:txBody>
          <a:bodyPr>
            <a:normAutofit/>
          </a:bodyPr>
          <a:lstStyle/>
          <a:p>
            <a:r>
              <a:rPr lang="ru-RU" dirty="0">
                <a:solidFill>
                  <a:schemeClr val="bg1"/>
                </a:solidFill>
                <a:latin typeface="Arial" panose="020B0604020202020204" pitchFamily="34" charset="0"/>
                <a:cs typeface="Arial" panose="020B0604020202020204" pitchFamily="34" charset="0"/>
              </a:rPr>
              <a:t>Центр  </a:t>
            </a:r>
            <a:r>
              <a:rPr lang="ru-RU"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і</a:t>
            </a:r>
            <a:r>
              <a:rPr lang="ru-RU" dirty="0" smtClean="0">
                <a:solidFill>
                  <a:schemeClr val="bg1"/>
                </a:solidFill>
                <a:latin typeface="Arial" panose="020B0604020202020204" pitchFamily="34" charset="0"/>
                <a:cs typeface="Arial" panose="020B0604020202020204" pitchFamily="34" charset="0"/>
              </a:rPr>
              <a:t> радиус </a:t>
            </a:r>
            <a:r>
              <a:rPr lang="en-US" dirty="0" smtClean="0">
                <a:solidFill>
                  <a:schemeClr val="bg1"/>
                </a:solidFill>
                <a:latin typeface="Arial" panose="020B0604020202020204" pitchFamily="34" charset="0"/>
                <a:cs typeface="Arial" panose="020B0604020202020204" pitchFamily="34" charset="0"/>
              </a:rPr>
              <a:t>r</a:t>
            </a:r>
            <a:r>
              <a:rPr lang="ru-RU"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кола,  що </a:t>
            </a:r>
            <a:r>
              <a:rPr lang="ru-RU" dirty="0">
                <a:solidFill>
                  <a:schemeClr val="bg1"/>
                </a:solidFill>
                <a:latin typeface="Arial" panose="020B0604020202020204" pitchFamily="34" charset="0"/>
                <a:cs typeface="Arial" panose="020B0604020202020204" pitchFamily="34" charset="0"/>
              </a:rPr>
              <a:t>описан</a:t>
            </a:r>
            <a:r>
              <a:rPr lang="uk-UA" dirty="0">
                <a:solidFill>
                  <a:schemeClr val="bg1"/>
                </a:solidFill>
                <a:latin typeface="Arial" panose="020B0604020202020204" pitchFamily="34" charset="0"/>
                <a:cs typeface="Arial" panose="020B0604020202020204" pitchFamily="34" charset="0"/>
              </a:rPr>
              <a:t>е навколо трикутника</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можна визначити як </a:t>
            </a:r>
            <a:endParaRPr lang="uk-UA" dirty="0" smtClean="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де коефіцієнти </a:t>
            </a:r>
            <a:r>
              <a:rPr lang="en-US" dirty="0" smtClean="0">
                <a:solidFill>
                  <a:schemeClr val="bg1"/>
                </a:solidFill>
                <a:latin typeface="Arial" panose="020B0604020202020204" pitchFamily="34" charset="0"/>
                <a:cs typeface="Arial" panose="020B0604020202020204" pitchFamily="34" charset="0"/>
              </a:rPr>
              <a:t>a,b,c,d</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обчислюються згідно( 6.1</a:t>
            </a:r>
            <a:r>
              <a:rPr lang="uk-UA" dirty="0" smtClean="0">
                <a:solidFill>
                  <a:schemeClr val="bg1"/>
                </a:solidFill>
                <a:latin typeface="Arial" panose="020B0604020202020204" pitchFamily="34" charset="0"/>
                <a:cs typeface="Arial" panose="020B0604020202020204" pitchFamily="34" charset="0"/>
              </a:rPr>
              <a:t>).Тоді  </a:t>
            </a:r>
            <a:r>
              <a:rPr lang="uk-UA" dirty="0">
                <a:solidFill>
                  <a:schemeClr val="bg1"/>
                </a:solidFill>
                <a:latin typeface="Arial" panose="020B0604020202020204" pitchFamily="34" charset="0"/>
                <a:cs typeface="Arial" panose="020B0604020202020204" pitchFamily="34" charset="0"/>
              </a:rPr>
              <a:t>умова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 для трикутника буде виконуватися тільки тоді, коли для якоїсь другої точки  тріангуляції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74720201"/>
              </p:ext>
            </p:extLst>
          </p:nvPr>
        </p:nvGraphicFramePr>
        <p:xfrm>
          <a:off x="2051720" y="3068960"/>
          <a:ext cx="4356100" cy="673100"/>
        </p:xfrm>
        <a:graphic>
          <a:graphicData uri="http://schemas.openxmlformats.org/presentationml/2006/ole">
            <mc:AlternateContent xmlns:mc="http://schemas.openxmlformats.org/markup-compatibility/2006">
              <mc:Choice xmlns:v="urn:schemas-microsoft-com:vml" Requires="v">
                <p:oleObj spid="_x0000_s6284" name="Формула" r:id="rId3" imgW="3301920" imgH="457200" progId="Equation.3">
                  <p:embed/>
                </p:oleObj>
              </mc:Choice>
              <mc:Fallback>
                <p:oleObj name="Формула" r:id="rId3" imgW="3301920" imgH="457200" progId="Equation.3">
                  <p:embed/>
                  <p:pic>
                    <p:nvPicPr>
                      <p:cNvPr id="0" name="Объект 49"/>
                      <p:cNvPicPr>
                        <a:picLocks noChangeAspect="1" noChangeArrowheads="1"/>
                      </p:cNvPicPr>
                      <p:nvPr/>
                    </p:nvPicPr>
                    <p:blipFill>
                      <a:blip r:embed="rId4"/>
                      <a:srcRect/>
                      <a:stretch>
                        <a:fillRect/>
                      </a:stretch>
                    </p:blipFill>
                    <p:spPr bwMode="auto">
                      <a:xfrm>
                        <a:off x="2051720" y="3068960"/>
                        <a:ext cx="43561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616657122"/>
              </p:ext>
            </p:extLst>
          </p:nvPr>
        </p:nvGraphicFramePr>
        <p:xfrm>
          <a:off x="1763688" y="1628800"/>
          <a:ext cx="720725" cy="385762"/>
        </p:xfrm>
        <a:graphic>
          <a:graphicData uri="http://schemas.openxmlformats.org/presentationml/2006/ole">
            <mc:AlternateContent xmlns:mc="http://schemas.openxmlformats.org/markup-compatibility/2006">
              <mc:Choice xmlns:v="urn:schemas-microsoft-com:vml" Requires="v">
                <p:oleObj spid="_x0000_s6285" name="Формула" r:id="rId5" imgW="558720" imgH="241200" progId="Equation.3">
                  <p:embed/>
                </p:oleObj>
              </mc:Choice>
              <mc:Fallback>
                <p:oleObj name="Формула" r:id="rId5" imgW="558720" imgH="241200" progId="Equation.3">
                  <p:embed/>
                  <p:pic>
                    <p:nvPicPr>
                      <p:cNvPr id="0" name="Объект 5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3688" y="1628800"/>
                        <a:ext cx="720725"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918680350"/>
              </p:ext>
            </p:extLst>
          </p:nvPr>
        </p:nvGraphicFramePr>
        <p:xfrm>
          <a:off x="2483768" y="1988840"/>
          <a:ext cx="3024187" cy="444500"/>
        </p:xfrm>
        <a:graphic>
          <a:graphicData uri="http://schemas.openxmlformats.org/presentationml/2006/ole">
            <mc:AlternateContent xmlns:mc="http://schemas.openxmlformats.org/markup-compatibility/2006">
              <mc:Choice xmlns:v="urn:schemas-microsoft-com:vml" Requires="v">
                <p:oleObj spid="_x0000_s6286" name="Формула" r:id="rId7" imgW="1930400" imgH="228600" progId="Equation.3">
                  <p:embed/>
                </p:oleObj>
              </mc:Choice>
              <mc:Fallback>
                <p:oleObj name="Формула" r:id="rId7" imgW="1930400" imgH="228600" progId="Equation.3">
                  <p:embed/>
                  <p:pic>
                    <p:nvPicPr>
                      <p:cNvPr id="0" name="Объект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3768" y="1988840"/>
                        <a:ext cx="3024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2360925977"/>
              </p:ext>
            </p:extLst>
          </p:nvPr>
        </p:nvGraphicFramePr>
        <p:xfrm>
          <a:off x="892175" y="4868863"/>
          <a:ext cx="736600" cy="385762"/>
        </p:xfrm>
        <a:graphic>
          <a:graphicData uri="http://schemas.openxmlformats.org/presentationml/2006/ole">
            <mc:AlternateContent xmlns:mc="http://schemas.openxmlformats.org/markup-compatibility/2006">
              <mc:Choice xmlns:v="urn:schemas-microsoft-com:vml" Requires="v">
                <p:oleObj spid="_x0000_s6287" name="Формула" r:id="rId9" imgW="571320" imgH="241200" progId="Equation.3">
                  <p:embed/>
                </p:oleObj>
              </mc:Choice>
              <mc:Fallback>
                <p:oleObj name="Формула" r:id="rId9" imgW="571320" imgH="241200" progId="Equation.3">
                  <p:embed/>
                  <p:pic>
                    <p:nvPicPr>
                      <p:cNvPr id="0" name="Объект 5"/>
                      <p:cNvPicPr>
                        <a:picLocks noChangeAspect="1" noChangeArrowheads="1"/>
                      </p:cNvPicPr>
                      <p:nvPr/>
                    </p:nvPicPr>
                    <p:blipFill>
                      <a:blip r:embed="rId10"/>
                      <a:srcRect/>
                      <a:stretch>
                        <a:fillRect/>
                      </a:stretch>
                    </p:blipFill>
                    <p:spPr bwMode="auto">
                      <a:xfrm>
                        <a:off x="892175" y="4868863"/>
                        <a:ext cx="736600"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1197296619"/>
              </p:ext>
            </p:extLst>
          </p:nvPr>
        </p:nvGraphicFramePr>
        <p:xfrm>
          <a:off x="2051720" y="5229200"/>
          <a:ext cx="3672408" cy="648072"/>
        </p:xfrm>
        <a:graphic>
          <a:graphicData uri="http://schemas.openxmlformats.org/presentationml/2006/ole">
            <mc:AlternateContent xmlns:mc="http://schemas.openxmlformats.org/markup-compatibility/2006">
              <mc:Choice xmlns:v="urn:schemas-microsoft-com:vml" Requires="v">
                <p:oleObj spid="_x0000_s6288" name="Формула" r:id="rId11" imgW="1727200" imgH="241300" progId="Equation.3">
                  <p:embed/>
                </p:oleObj>
              </mc:Choice>
              <mc:Fallback>
                <p:oleObj name="Формула" r:id="rId11" imgW="1727200" imgH="241300" progId="Equation.3">
                  <p:embed/>
                  <p:pic>
                    <p:nvPicPr>
                      <p:cNvPr id="0" name="Объект 5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51720" y="5229200"/>
                        <a:ext cx="3672408" cy="64807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20812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a:solidFill>
                  <a:schemeClr val="bg1"/>
                </a:solidFill>
              </a:rPr>
              <a:t>Алгоритми побудови тріангуляції </a:t>
            </a:r>
            <a:r>
              <a:rPr lang="ru-RU" b="0" dirty="0">
                <a:solidFill>
                  <a:schemeClr val="bg1"/>
                </a:solidFill>
              </a:rPr>
              <a:t>Де</a:t>
            </a:r>
            <a:r>
              <a:rPr lang="uk-UA" b="0" dirty="0">
                <a:solidFill>
                  <a:schemeClr val="bg1"/>
                </a:solidFill>
              </a:rPr>
              <a:t>лоне</a:t>
            </a:r>
            <a:r>
              <a:rPr lang="ru-RU" b="0" dirty="0">
                <a:solidFill>
                  <a:schemeClr val="bg1"/>
                </a:solidFill>
              </a:rPr>
              <a:t/>
            </a:r>
            <a:br>
              <a:rPr lang="ru-RU" b="0" dirty="0">
                <a:solidFill>
                  <a:schemeClr val="bg1"/>
                </a:solidFill>
              </a:rPr>
            </a:br>
            <a:endParaRPr lang="ru-RU" b="0" dirty="0">
              <a:solidFill>
                <a:schemeClr val="bg1"/>
              </a:solidFill>
            </a:endParaRPr>
          </a:p>
        </p:txBody>
      </p:sp>
      <p:sp>
        <p:nvSpPr>
          <p:cNvPr id="3" name="Объект 2"/>
          <p:cNvSpPr>
            <a:spLocks noGrp="1"/>
          </p:cNvSpPr>
          <p:nvPr>
            <p:ph idx="1"/>
          </p:nvPr>
        </p:nvSpPr>
        <p:spPr/>
        <p:txBody>
          <a:bodyPr/>
          <a:lstStyle/>
          <a:p>
            <a:r>
              <a:rPr lang="uk-UA" b="1" i="1" dirty="0" smtClean="0">
                <a:solidFill>
                  <a:schemeClr val="bg1"/>
                </a:solidFill>
                <a:latin typeface="Arial" panose="020B0604020202020204" pitchFamily="34" charset="0"/>
                <a:cs typeface="Arial" panose="020B0604020202020204" pitchFamily="34" charset="0"/>
              </a:rPr>
              <a:t>Ітеративні </a:t>
            </a:r>
            <a:r>
              <a:rPr lang="uk-UA" b="1" i="1" dirty="0">
                <a:solidFill>
                  <a:schemeClr val="bg1"/>
                </a:solidFill>
                <a:latin typeface="Arial" panose="020B0604020202020204" pitchFamily="34" charset="0"/>
                <a:cs typeface="Arial" panose="020B0604020202020204" pitchFamily="34" charset="0"/>
              </a:rPr>
              <a:t>алгоритми</a:t>
            </a:r>
            <a:r>
              <a:rPr lang="uk-UA" i="1"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Всі ітеративні алгоритми мають в своїй основі ідею послідовного додавання точок в частково побудовану тріангуляцію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 . Нехай є тріангуляція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 на множині з  </a:t>
            </a:r>
            <a:r>
              <a:rPr lang="en-US" dirty="0" smtClean="0">
                <a:solidFill>
                  <a:schemeClr val="bg1"/>
                </a:solidFill>
                <a:latin typeface="Arial" panose="020B0604020202020204" pitchFamily="34" charset="0"/>
                <a:cs typeface="Arial" panose="020B0604020202020204" pitchFamily="34" charset="0"/>
              </a:rPr>
              <a:t>(n-1) </a:t>
            </a:r>
            <a:r>
              <a:rPr lang="uk-UA" dirty="0" smtClean="0">
                <a:solidFill>
                  <a:schemeClr val="bg1"/>
                </a:solidFill>
                <a:latin typeface="Arial" panose="020B0604020202020204" pitchFamily="34" charset="0"/>
                <a:cs typeface="Arial" panose="020B0604020202020204" pitchFamily="34" charset="0"/>
              </a:rPr>
              <a:t>точок</a:t>
            </a:r>
            <a:r>
              <a:rPr lang="uk-UA" dirty="0">
                <a:solidFill>
                  <a:schemeClr val="bg1"/>
                </a:solidFill>
                <a:latin typeface="Arial" panose="020B0604020202020204" pitchFamily="34" charset="0"/>
                <a:cs typeface="Arial" panose="020B0604020202020204" pitchFamily="34" charset="0"/>
              </a:rPr>
              <a:t>. Чергова </a:t>
            </a:r>
            <a:r>
              <a:rPr lang="en-US" dirty="0" smtClean="0">
                <a:solidFill>
                  <a:schemeClr val="bg1"/>
                </a:solidFill>
                <a:latin typeface="Arial" panose="020B0604020202020204" pitchFamily="34" charset="0"/>
                <a:cs typeface="Arial" panose="020B0604020202020204" pitchFamily="34" charset="0"/>
              </a:rPr>
              <a:t>n</a:t>
            </a:r>
            <a:r>
              <a:rPr lang="uk-UA" i="1"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та</a:t>
            </a:r>
            <a:r>
              <a:rPr lang="uk-UA" i="1"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точка додається в уже побудовану структуру тріангуляції наступним чином.</a:t>
            </a:r>
            <a:endParaRPr lang="ru-RU" dirty="0">
              <a:solidFill>
                <a:schemeClr val="bg1"/>
              </a:solidFill>
              <a:latin typeface="Arial" panose="020B0604020202020204" pitchFamily="34" charset="0"/>
              <a:cs typeface="Arial" panose="020B0604020202020204" pitchFamily="34" charset="0"/>
            </a:endParaRPr>
          </a:p>
          <a:p>
            <a:r>
              <a:rPr lang="uk-UA" i="1" dirty="0">
                <a:solidFill>
                  <a:schemeClr val="bg1"/>
                </a:solidFill>
                <a:latin typeface="Arial" panose="020B0604020202020204" pitchFamily="34" charset="0"/>
                <a:cs typeface="Arial" panose="020B0604020202020204" pitchFamily="34" charset="0"/>
              </a:rPr>
              <a:t>Крок 1. </a:t>
            </a:r>
            <a:r>
              <a:rPr lang="uk-UA" dirty="0">
                <a:solidFill>
                  <a:schemeClr val="bg1"/>
                </a:solidFill>
                <a:latin typeface="Arial" panose="020B0604020202020204" pitchFamily="34" charset="0"/>
                <a:cs typeface="Arial" panose="020B0604020202020204" pitchFamily="34" charset="0"/>
              </a:rPr>
              <a:t>Спочатку проводиться локалізація точки, тобто знаходиться трикутник(побудований раніше), в який попадає чергова точка. Якщо точка не попадає всередину тріангуляції, то знаходиться трикутник </a:t>
            </a:r>
            <a:r>
              <a:rPr lang="uk-UA" dirty="0" smtClean="0">
                <a:solidFill>
                  <a:schemeClr val="bg1"/>
                </a:solidFill>
                <a:latin typeface="Arial" panose="020B0604020202020204" pitchFamily="34" charset="0"/>
                <a:cs typeface="Arial" panose="020B0604020202020204" pitchFamily="34" charset="0"/>
              </a:rPr>
              <a:t>на </a:t>
            </a:r>
            <a:r>
              <a:rPr lang="uk-UA" dirty="0">
                <a:solidFill>
                  <a:schemeClr val="bg1"/>
                </a:solidFill>
                <a:latin typeface="Arial" panose="020B0604020202020204" pitchFamily="34" charset="0"/>
                <a:cs typeface="Arial" panose="020B0604020202020204" pitchFamily="34" charset="0"/>
              </a:rPr>
              <a:t>границі тріангуляції, найближчий до чергової точки. </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spTree>
    <p:extLst>
      <p:ext uri="{BB962C8B-B14F-4D97-AF65-F5344CB8AC3E}">
        <p14:creationId xmlns:p14="http://schemas.microsoft.com/office/powerpoint/2010/main" val="1231177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a:bodyPr>
          <a:lstStyle/>
          <a:p>
            <a:r>
              <a:rPr lang="uk-UA" b="1" i="1" dirty="0">
                <a:solidFill>
                  <a:schemeClr val="bg1"/>
                </a:solidFill>
                <a:latin typeface="Arial" panose="020B0604020202020204" pitchFamily="34" charset="0"/>
                <a:cs typeface="Arial" panose="020B0604020202020204" pitchFamily="34" charset="0"/>
              </a:rPr>
              <a:t>Крок 2.</a:t>
            </a:r>
            <a:r>
              <a:rPr lang="uk-UA" i="1"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Якщо точка попала на раніше вставлений вузол, то вона звичайно відкидається, інакше точка вставляється в тріангуляцію у вигляді нового вузла. При цьому, якщо </a:t>
            </a:r>
            <a:r>
              <a:rPr lang="uk-UA" dirty="0" smtClean="0">
                <a:solidFill>
                  <a:schemeClr val="bg1"/>
                </a:solidFill>
                <a:latin typeface="Arial" panose="020B0604020202020204" pitchFamily="34" charset="0"/>
                <a:cs typeface="Arial" panose="020B0604020202020204" pitchFamily="34" charset="0"/>
              </a:rPr>
              <a:t>точка </a:t>
            </a:r>
            <a:r>
              <a:rPr lang="uk-UA" dirty="0">
                <a:solidFill>
                  <a:schemeClr val="bg1"/>
                </a:solidFill>
                <a:latin typeface="Arial" panose="020B0604020202020204" pitchFamily="34" charset="0"/>
                <a:cs typeface="Arial" panose="020B0604020202020204" pitchFamily="34" charset="0"/>
              </a:rPr>
              <a:t>попала на деяке ребро, то воно розбивається на два нових, або два суміжні з ребром трикутники також діляться на два менші.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Якщо </a:t>
            </a:r>
            <a:r>
              <a:rPr lang="uk-UA" dirty="0">
                <a:solidFill>
                  <a:schemeClr val="bg1"/>
                </a:solidFill>
                <a:latin typeface="Arial" panose="020B0604020202020204" pitchFamily="34" charset="0"/>
                <a:cs typeface="Arial" panose="020B0604020202020204" pitchFamily="34" charset="0"/>
              </a:rPr>
              <a:t>точка попала строго всередину якогось трикутника, він розбивається на три нових</a:t>
            </a:r>
            <a:r>
              <a:rPr lang="uk-UA"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spTree>
    <p:extLst>
      <p:ext uri="{BB962C8B-B14F-4D97-AF65-F5344CB8AC3E}">
        <p14:creationId xmlns:p14="http://schemas.microsoft.com/office/powerpoint/2010/main" val="2734780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Якщо точка попала поза тріангуляцію, то будується одна або більш тріангуляцій.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Після </a:t>
            </a:r>
            <a:r>
              <a:rPr lang="uk-UA" dirty="0">
                <a:solidFill>
                  <a:schemeClr val="bg1"/>
                </a:solidFill>
                <a:latin typeface="Arial" panose="020B0604020202020204" pitchFamily="34" charset="0"/>
                <a:cs typeface="Arial" panose="020B0604020202020204" pitchFamily="34" charset="0"/>
              </a:rPr>
              <a:t>цього проводяться локальні перевірки щойно одержаних трикутників на відповідність критерію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 і виконуються необхідні перебудови</a:t>
            </a:r>
            <a:r>
              <a:rPr lang="uk-UA" dirty="0" smtClean="0">
                <a:solidFill>
                  <a:schemeClr val="bg1"/>
                </a:solidFill>
                <a:latin typeface="Arial" panose="020B0604020202020204" pitchFamily="34" charset="0"/>
                <a:cs typeface="Arial" panose="020B0604020202020204" pitchFamily="34" charset="0"/>
              </a:rPr>
              <a:t>.</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Складність даного алгоритму складається з затрат на пошуки трикутника, в який додається точка, затрат на побудову нових трикутників , а також затрат на відповідні перебудови в результаті незадовільних перевірок сусідніх трикутників одержаної тріангуляції на виконання умови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spTree>
    <p:extLst>
      <p:ext uri="{BB962C8B-B14F-4D97-AF65-F5344CB8AC3E}">
        <p14:creationId xmlns:p14="http://schemas.microsoft.com/office/powerpoint/2010/main" val="1112270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При побудові нових трикутників можливі дві ситуації: чергова точка або всередину тріангуляції або поза неї. У першому випадку будуються нові трикутники і число дій, що виконує алгоритм, є фіксованим. У другому – необхідна побудова додаткових зовнішніх до поточної тріангуляції трикутників, при цьому їх кількість може у гіршому випадку дорівнювати  </a:t>
            </a:r>
            <a:r>
              <a:rPr lang="en-US" dirty="0" smtClean="0">
                <a:solidFill>
                  <a:schemeClr val="bg1"/>
                </a:solidFill>
                <a:latin typeface="Arial" panose="020B0604020202020204" pitchFamily="34" charset="0"/>
                <a:cs typeface="Arial" panose="020B0604020202020204" pitchFamily="34" charset="0"/>
              </a:rPr>
              <a:t>N</a:t>
            </a:r>
            <a:r>
              <a:rPr lang="ru-RU" i="1" dirty="0" smtClean="0">
                <a:solidFill>
                  <a:schemeClr val="bg1"/>
                </a:solidFill>
                <a:latin typeface="Arial" panose="020B0604020202020204" pitchFamily="34" charset="0"/>
                <a:cs typeface="Arial" panose="020B0604020202020204" pitchFamily="34" charset="0"/>
              </a:rPr>
              <a:t> </a:t>
            </a:r>
            <a:r>
              <a:rPr lang="en-US" i="1" dirty="0" smtClean="0">
                <a:solidFill>
                  <a:schemeClr val="bg1"/>
                </a:solidFill>
                <a:latin typeface="Arial" panose="020B0604020202020204" pitchFamily="34" charset="0"/>
                <a:cs typeface="Arial" panose="020B0604020202020204" pitchFamily="34" charset="0"/>
              </a:rPr>
              <a:t>-</a:t>
            </a:r>
            <a:r>
              <a:rPr lang="ru-RU" i="1"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3</a:t>
            </a:r>
            <a:r>
              <a:rPr lang="uk-UA" dirty="0">
                <a:solidFill>
                  <a:schemeClr val="bg1"/>
                </a:solidFill>
                <a:latin typeface="Arial" panose="020B0604020202020204" pitchFamily="34" charset="0"/>
                <a:cs typeface="Arial" panose="020B0604020202020204" pitchFamily="34" charset="0"/>
              </a:rPr>
              <a:t>. Але за всі кроки роботи алгоритму буде додано не більш ніж </a:t>
            </a:r>
            <a:r>
              <a:rPr lang="ru-RU" dirty="0" smtClean="0">
                <a:solidFill>
                  <a:schemeClr val="bg1"/>
                </a:solidFill>
                <a:latin typeface="Arial" panose="020B0604020202020204" pitchFamily="34" charset="0"/>
                <a:cs typeface="Arial" panose="020B0604020202020204" pitchFamily="34" charset="0"/>
              </a:rPr>
              <a:t>3</a:t>
            </a:r>
            <a:r>
              <a:rPr lang="ru-RU" i="1" dirty="0" smtClean="0">
                <a:solidFill>
                  <a:schemeClr val="bg1"/>
                </a:solidFill>
                <a:latin typeface="Arial" panose="020B0604020202020204" pitchFamily="34" charset="0"/>
                <a:cs typeface="Arial" panose="020B0604020202020204" pitchFamily="34" charset="0"/>
              </a:rPr>
              <a:t>N </a:t>
            </a:r>
            <a:r>
              <a:rPr lang="uk-UA" dirty="0">
                <a:solidFill>
                  <a:schemeClr val="bg1"/>
                </a:solidFill>
                <a:latin typeface="Arial" panose="020B0604020202020204" pitchFamily="34" charset="0"/>
                <a:cs typeface="Arial" panose="020B0604020202020204" pitchFamily="34" charset="0"/>
              </a:rPr>
              <a:t>трикутників</a:t>
            </a:r>
            <a:r>
              <a:rPr lang="ru-RU" dirty="0">
                <a:solidFill>
                  <a:schemeClr val="bg1"/>
                </a:solidFill>
                <a:latin typeface="Arial" panose="020B0604020202020204" pitchFamily="34" charset="0"/>
                <a:cs typeface="Arial" panose="020B0604020202020204" pitchFamily="34" charset="0"/>
              </a:rPr>
              <a:t>, де </a:t>
            </a:r>
            <a:r>
              <a:rPr lang="ru-RU" i="1" dirty="0">
                <a:solidFill>
                  <a:schemeClr val="bg1"/>
                </a:solidFill>
                <a:latin typeface="Arial" panose="020B0604020202020204" pitchFamily="34" charset="0"/>
                <a:cs typeface="Arial" panose="020B0604020202020204" pitchFamily="34" charset="0"/>
              </a:rPr>
              <a:t>N</a:t>
            </a:r>
            <a:r>
              <a:rPr lang="uk-UA" i="1"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загальне число вихідних точок. Тому в обох випадках загальний затрачений час на побудову трикутників складає </a:t>
            </a:r>
            <a:r>
              <a:rPr lang="en-US" i="1" dirty="0">
                <a:solidFill>
                  <a:schemeClr val="bg1"/>
                </a:solidFill>
                <a:latin typeface="Arial" panose="020B0604020202020204" pitchFamily="34" charset="0"/>
                <a:cs typeface="Arial" panose="020B0604020202020204" pitchFamily="34" charset="0"/>
              </a:rPr>
              <a:t>O</a:t>
            </a:r>
            <a:r>
              <a:rPr lang="ru-RU" i="1" dirty="0">
                <a:solidFill>
                  <a:schemeClr val="bg1"/>
                </a:solidFill>
                <a:latin typeface="Arial" panose="020B0604020202020204" pitchFamily="34" charset="0"/>
                <a:cs typeface="Arial" panose="020B0604020202020204" pitchFamily="34" charset="0"/>
              </a:rPr>
              <a:t>(</a:t>
            </a:r>
            <a:r>
              <a:rPr lang="en-US" i="1" dirty="0">
                <a:solidFill>
                  <a:schemeClr val="bg1"/>
                </a:solidFill>
                <a:latin typeface="Arial" panose="020B0604020202020204" pitchFamily="34" charset="0"/>
                <a:cs typeface="Arial" panose="020B0604020202020204" pitchFamily="34" charset="0"/>
              </a:rPr>
              <a:t>N</a:t>
            </a:r>
            <a:r>
              <a:rPr lang="ru-RU" i="1"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spTree>
    <p:extLst>
      <p:ext uri="{BB962C8B-B14F-4D97-AF65-F5344CB8AC3E}">
        <p14:creationId xmlns:p14="http://schemas.microsoft.com/office/powerpoint/2010/main" val="3827272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Щоб дещо </a:t>
            </a:r>
            <a:r>
              <a:rPr lang="uk-UA" dirty="0" smtClean="0">
                <a:solidFill>
                  <a:schemeClr val="bg1"/>
                </a:solidFill>
                <a:latin typeface="Arial" panose="020B0604020202020204" pitchFamily="34" charset="0"/>
                <a:cs typeface="Arial" panose="020B0604020202020204" pitchFamily="34" charset="0"/>
              </a:rPr>
              <a:t>спростити </a:t>
            </a:r>
            <a:r>
              <a:rPr lang="uk-UA" dirty="0">
                <a:solidFill>
                  <a:schemeClr val="bg1"/>
                </a:solidFill>
                <a:latin typeface="Arial" panose="020B0604020202020204" pitchFamily="34" charset="0"/>
                <a:cs typeface="Arial" panose="020B0604020202020204" pitchFamily="34" charset="0"/>
              </a:rPr>
              <a:t>алгоритм,  можливо зовсім позбутися другого випадку , попередньо додавши до тріангуляції декілька таких додаткових вузлів, що побудована на них тріангуляція за відомо накриє всі вихідні точки тріангуляції. Така структура звичайно називається суперстрктурою. На практиці для суперструктури звичайно вибирають наступні варіанти(рис.6.3 )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spTree>
    <p:extLst>
      <p:ext uri="{BB962C8B-B14F-4D97-AF65-F5344CB8AC3E}">
        <p14:creationId xmlns:p14="http://schemas.microsoft.com/office/powerpoint/2010/main" val="3440903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Вар</a:t>
            </a:r>
            <a:r>
              <a:rPr lang="uk-UA" b="0" dirty="0">
                <a:solidFill>
                  <a:schemeClr val="bg1"/>
                </a:solidFill>
                <a:latin typeface="Arial" panose="020B0604020202020204" pitchFamily="34" charset="0"/>
                <a:cs typeface="Arial" panose="020B0604020202020204" pitchFamily="34" charset="0"/>
              </a:rPr>
              <a:t>і</a:t>
            </a:r>
            <a:r>
              <a:rPr lang="ru-RU" b="0" dirty="0">
                <a:solidFill>
                  <a:schemeClr val="bg1"/>
                </a:solidFill>
                <a:latin typeface="Arial" panose="020B0604020202020204" pitchFamily="34" charset="0"/>
                <a:cs typeface="Arial" panose="020B0604020202020204" pitchFamily="34" charset="0"/>
              </a:rPr>
              <a:t>ант</a:t>
            </a:r>
            <a:r>
              <a:rPr lang="uk-UA" b="0" dirty="0">
                <a:solidFill>
                  <a:schemeClr val="bg1"/>
                </a:solidFill>
                <a:latin typeface="Arial" panose="020B0604020202020204" pitchFamily="34" charset="0"/>
                <a:cs typeface="Arial" panose="020B0604020202020204" pitchFamily="34" charset="0"/>
              </a:rPr>
              <a:t>и</a:t>
            </a:r>
            <a:r>
              <a:rPr lang="ru-RU" b="0" dirty="0">
                <a:solidFill>
                  <a:schemeClr val="bg1"/>
                </a:solidFill>
                <a:latin typeface="Arial" panose="020B0604020202020204" pitchFamily="34" charset="0"/>
                <a:cs typeface="Arial" panose="020B0604020202020204" pitchFamily="34" charset="0"/>
              </a:rPr>
              <a:t> суперструктур</a:t>
            </a:r>
          </a:p>
        </p:txBody>
      </p:sp>
      <p:sp>
        <p:nvSpPr>
          <p:cNvPr id="3" name="Объект 2"/>
          <p:cNvSpPr>
            <a:spLocks noGrp="1"/>
          </p:cNvSpPr>
          <p:nvPr>
            <p:ph idx="1"/>
          </p:nvPr>
        </p:nvSpPr>
        <p:spPr/>
        <p:txBody>
          <a:bodyPr/>
          <a:lstStyle/>
          <a:p>
            <a:endParaRPr lang="ru-RU"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115343"/>
            <a:ext cx="8568953" cy="1997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4269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ЛЕКЦІЯ </a:t>
            </a:r>
            <a:r>
              <a:rPr lang="en-US" b="0" smtClean="0">
                <a:solidFill>
                  <a:schemeClr val="bg1"/>
                </a:solidFill>
                <a:latin typeface="Arial" panose="020B0604020202020204" pitchFamily="34" charset="0"/>
                <a:cs typeface="Arial" panose="020B0604020202020204" pitchFamily="34" charset="0"/>
              </a:rPr>
              <a:t>7</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cap="all" dirty="0" smtClean="0">
                <a:solidFill>
                  <a:schemeClr val="bg1"/>
                </a:solidFill>
                <a:latin typeface="Arial" panose="020B0604020202020204" pitchFamily="34" charset="0"/>
                <a:cs typeface="Arial" panose="020B0604020202020204" pitchFamily="34" charset="0"/>
              </a:rPr>
              <a:t>Т</a:t>
            </a:r>
            <a:r>
              <a:rPr lang="uk-UA" dirty="0" smtClean="0">
                <a:solidFill>
                  <a:schemeClr val="bg1"/>
                </a:solidFill>
                <a:latin typeface="Arial" panose="020B0604020202020204" pitchFamily="34" charset="0"/>
                <a:cs typeface="Arial" panose="020B0604020202020204" pitchFamily="34" charset="0"/>
              </a:rPr>
              <a:t>ріангуляція</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Жадібна  </a:t>
            </a:r>
            <a:r>
              <a:rPr lang="uk-UA" dirty="0" smtClean="0">
                <a:solidFill>
                  <a:schemeClr val="bg1"/>
                </a:solidFill>
                <a:latin typeface="Arial" panose="020B0604020202020204" pitchFamily="34" charset="0"/>
                <a:cs typeface="Arial" panose="020B0604020202020204" pitchFamily="34" charset="0"/>
              </a:rPr>
              <a:t>тріангуляція</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Тріангуляції </a:t>
            </a:r>
            <a:r>
              <a:rPr lang="uk-UA" dirty="0" smtClean="0">
                <a:solidFill>
                  <a:schemeClr val="bg1"/>
                </a:solidFill>
                <a:latin typeface="Arial" panose="020B0604020202020204" pitchFamily="34" charset="0"/>
                <a:cs typeface="Arial" panose="020B0604020202020204" pitchFamily="34" charset="0"/>
              </a:rPr>
              <a:t>Делоне</a:t>
            </a:r>
          </a:p>
          <a:p>
            <a:r>
              <a:rPr lang="uk-UA" dirty="0">
                <a:solidFill>
                  <a:schemeClr val="bg1"/>
                </a:solidFill>
                <a:latin typeface="Arial" panose="020B0604020202020204" pitchFamily="34" charset="0"/>
                <a:cs typeface="Arial" panose="020B0604020202020204" pitchFamily="34" charset="0"/>
              </a:rPr>
              <a:t>Локальний круговий </a:t>
            </a:r>
            <a:r>
              <a:rPr lang="uk-UA" dirty="0" smtClean="0">
                <a:solidFill>
                  <a:schemeClr val="bg1"/>
                </a:solidFill>
                <a:latin typeface="Arial" panose="020B0604020202020204" pitchFamily="34" charset="0"/>
                <a:cs typeface="Arial" panose="020B0604020202020204" pitchFamily="34" charset="0"/>
              </a:rPr>
              <a:t>критерій</a:t>
            </a:r>
          </a:p>
          <a:p>
            <a:r>
              <a:rPr lang="uk-UA" dirty="0">
                <a:solidFill>
                  <a:schemeClr val="bg1"/>
                </a:solidFill>
                <a:latin typeface="Arial" panose="020B0604020202020204" pitchFamily="34" charset="0"/>
                <a:cs typeface="Arial" panose="020B0604020202020204" pitchFamily="34" charset="0"/>
              </a:rPr>
              <a:t>Перевірка через рівняння </a:t>
            </a:r>
            <a:br>
              <a:rPr lang="uk-UA" dirty="0">
                <a:solidFill>
                  <a:schemeClr val="bg1"/>
                </a:solidFill>
                <a:latin typeface="Arial" panose="020B0604020202020204" pitchFamily="34" charset="0"/>
                <a:cs typeface="Arial" panose="020B0604020202020204" pitchFamily="34" charset="0"/>
              </a:rPr>
            </a:br>
            <a:r>
              <a:rPr lang="uk-UA" dirty="0">
                <a:solidFill>
                  <a:schemeClr val="bg1"/>
                </a:solidFill>
                <a:latin typeface="Arial" panose="020B0604020202020204" pitchFamily="34" charset="0"/>
                <a:cs typeface="Arial" panose="020B0604020202020204" pitchFamily="34" charset="0"/>
              </a:rPr>
              <a:t>описаного </a:t>
            </a:r>
            <a:r>
              <a:rPr lang="uk-UA" dirty="0" smtClean="0">
                <a:solidFill>
                  <a:schemeClr val="bg1"/>
                </a:solidFill>
                <a:latin typeface="Arial" panose="020B0604020202020204" pitchFamily="34" charset="0"/>
                <a:cs typeface="Arial" panose="020B0604020202020204" pitchFamily="34" charset="0"/>
              </a:rPr>
              <a:t>кола</a:t>
            </a:r>
          </a:p>
          <a:p>
            <a:r>
              <a:rPr lang="uk-UA" dirty="0">
                <a:solidFill>
                  <a:schemeClr val="bg1"/>
                </a:solidFill>
                <a:latin typeface="Arial" panose="020B0604020202020204" pitchFamily="34" charset="0"/>
                <a:cs typeface="Arial" panose="020B0604020202020204" pitchFamily="34" charset="0"/>
              </a:rPr>
              <a:t>Ітеративні </a:t>
            </a:r>
            <a:r>
              <a:rPr lang="uk-UA" dirty="0" smtClean="0">
                <a:solidFill>
                  <a:schemeClr val="bg1"/>
                </a:solidFill>
                <a:latin typeface="Arial" panose="020B0604020202020204" pitchFamily="34" charset="0"/>
                <a:cs typeface="Arial" panose="020B0604020202020204" pitchFamily="34" charset="0"/>
              </a:rPr>
              <a:t>алгоритми</a:t>
            </a:r>
          </a:p>
          <a:p>
            <a:r>
              <a:rPr lang="uk-UA" dirty="0">
                <a:solidFill>
                  <a:schemeClr val="bg1"/>
                </a:solidFill>
                <a:latin typeface="Arial" panose="020B0604020202020204" pitchFamily="34" charset="0"/>
                <a:cs typeface="Arial" panose="020B0604020202020204" pitchFamily="34" charset="0"/>
              </a:rPr>
              <a:t>А</a:t>
            </a:r>
            <a:r>
              <a:rPr lang="ru-RU" dirty="0">
                <a:solidFill>
                  <a:schemeClr val="bg1"/>
                </a:solidFill>
                <a:latin typeface="Arial" panose="020B0604020202020204" pitchFamily="34" charset="0"/>
                <a:cs typeface="Arial" panose="020B0604020202020204" pitchFamily="34" charset="0"/>
              </a:rPr>
              <a:t>лгоритм прямого перебор</a:t>
            </a:r>
            <a:r>
              <a:rPr lang="uk-UA" dirty="0" smtClean="0">
                <a:solidFill>
                  <a:schemeClr val="bg1"/>
                </a:solidFill>
                <a:latin typeface="Arial" panose="020B0604020202020204" pitchFamily="34" charset="0"/>
                <a:cs typeface="Arial" panose="020B0604020202020204" pitchFamily="34" charset="0"/>
              </a:rPr>
              <a:t>у</a:t>
            </a:r>
          </a:p>
          <a:p>
            <a:r>
              <a:rPr lang="uk-UA" dirty="0"/>
              <a:t> </a:t>
            </a:r>
            <a:r>
              <a:rPr lang="uk-UA" dirty="0">
                <a:solidFill>
                  <a:schemeClr val="bg1"/>
                </a:solidFill>
                <a:latin typeface="Arial" panose="020B0604020202020204" pitchFamily="34" charset="0"/>
                <a:cs typeface="Arial" panose="020B0604020202020204" pitchFamily="34" charset="0"/>
              </a:rPr>
              <a:t>Побудова ліній рівня</a:t>
            </a:r>
            <a:r>
              <a:rPr lang="ru-RU" dirty="0" smtClean="0">
                <a:solidFill>
                  <a:schemeClr val="bg1"/>
                </a:solidFill>
                <a:latin typeface="Arial" panose="020B0604020202020204" pitchFamily="34" charset="0"/>
                <a:cs typeface="Arial" panose="020B0604020202020204" pitchFamily="34" charset="0"/>
              </a:rPr>
              <a:t/>
            </a:r>
            <a:br>
              <a:rPr lang="ru-RU" dirty="0" smtClean="0">
                <a:solidFill>
                  <a:schemeClr val="bg1"/>
                </a:solidFill>
                <a:latin typeface="Arial" panose="020B0604020202020204" pitchFamily="34" charset="0"/>
                <a:cs typeface="Arial" panose="020B0604020202020204" pitchFamily="34" charset="0"/>
              </a:rPr>
            </a:b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Вар</a:t>
            </a:r>
            <a:r>
              <a:rPr lang="uk-UA" b="0" dirty="0">
                <a:solidFill>
                  <a:schemeClr val="bg1"/>
                </a:solidFill>
                <a:latin typeface="Arial" panose="020B0604020202020204" pitchFamily="34" charset="0"/>
                <a:cs typeface="Arial" panose="020B0604020202020204" pitchFamily="34" charset="0"/>
              </a:rPr>
              <a:t>і</a:t>
            </a:r>
            <a:r>
              <a:rPr lang="ru-RU" b="0" dirty="0">
                <a:solidFill>
                  <a:schemeClr val="bg1"/>
                </a:solidFill>
                <a:latin typeface="Arial" panose="020B0604020202020204" pitchFamily="34" charset="0"/>
                <a:cs typeface="Arial" panose="020B0604020202020204" pitchFamily="34" charset="0"/>
              </a:rPr>
              <a:t>ант</a:t>
            </a:r>
            <a:r>
              <a:rPr lang="uk-UA" b="0" dirty="0">
                <a:solidFill>
                  <a:schemeClr val="bg1"/>
                </a:solidFill>
                <a:latin typeface="Arial" panose="020B0604020202020204" pitchFamily="34" charset="0"/>
                <a:cs typeface="Arial" panose="020B0604020202020204" pitchFamily="34" charset="0"/>
              </a:rPr>
              <a:t>и</a:t>
            </a:r>
            <a:r>
              <a:rPr lang="ru-RU" b="0" dirty="0">
                <a:solidFill>
                  <a:schemeClr val="bg1"/>
                </a:solidFill>
                <a:latin typeface="Arial" panose="020B0604020202020204" pitchFamily="34" charset="0"/>
                <a:cs typeface="Arial" panose="020B0604020202020204" pitchFamily="34" charset="0"/>
              </a:rPr>
              <a:t> суперструктур</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а) вершини рівностороннього трикутника, що накриває всю множину вихідних точок;</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б) вершини квадрата, що накриває всю множину вихідних точок;</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в) рівномірно розподілених по колу  точок, що накриває всю </a:t>
            </a:r>
            <a:r>
              <a:rPr lang="uk-UA" dirty="0" smtClean="0">
                <a:solidFill>
                  <a:schemeClr val="bg1"/>
                </a:solidFill>
                <a:latin typeface="Arial" panose="020B0604020202020204" pitchFamily="34" charset="0"/>
                <a:cs typeface="Arial" panose="020B0604020202020204" pitchFamily="34" charset="0"/>
              </a:rPr>
              <a:t>множину вихідних </a:t>
            </a:r>
            <a:r>
              <a:rPr lang="uk-UA" dirty="0">
                <a:solidFill>
                  <a:schemeClr val="bg1"/>
                </a:solidFill>
                <a:latin typeface="Arial" panose="020B0604020202020204" pitchFamily="34" charset="0"/>
                <a:cs typeface="Arial" panose="020B0604020202020204" pitchFamily="34" charset="0"/>
              </a:rPr>
              <a:t>точок;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г) рівномірно розподілених по квадрату  точок, що накриває всю множину вихідних точок;</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д)додаткові точки, що лежать на опуклій оболонці множини  вихідних точок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spTree>
    <p:extLst>
      <p:ext uri="{BB962C8B-B14F-4D97-AF65-F5344CB8AC3E}">
        <p14:creationId xmlns:p14="http://schemas.microsoft.com/office/powerpoint/2010/main" val="3728479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Будь яке додавання нової точки в тріангуляцію теоретично може порушити цілісність умови Делоне і тому після додавання нової точки звичайно одразу ж проводиться локальна перевірка умови Делоне. Ця перевірка повинна охопити всі щойно побудовані трикутники і сусідні з ними. Число таких перебудов в гіршому випадку може привести до повної перебудови всієї тріангуляції, тому трудомісткість перебудов складає . Таким чином найбільший вклад в трудомісткість ітеративного алгоритму дає процедура пошуку чергового трикутника</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spTree>
    <p:extLst>
      <p:ext uri="{BB962C8B-B14F-4D97-AF65-F5344CB8AC3E}">
        <p14:creationId xmlns:p14="http://schemas.microsoft.com/office/powerpoint/2010/main" val="2751175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Алгоритм </a:t>
            </a:r>
            <a:r>
              <a:rPr lang="uk-UA" b="0" dirty="0">
                <a:solidFill>
                  <a:schemeClr val="bg1"/>
                </a:solidFill>
                <a:latin typeface="Arial" panose="020B0604020202020204" pitchFamily="34" charset="0"/>
                <a:cs typeface="Arial" panose="020B0604020202020204" pitchFamily="34" charset="0"/>
              </a:rPr>
              <a:t>„Вилучай і будуй”</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В ітеративному алгоритмі </a:t>
            </a:r>
            <a:r>
              <a:rPr lang="uk-UA" i="1" dirty="0">
                <a:solidFill>
                  <a:schemeClr val="bg1"/>
                </a:solidFill>
                <a:latin typeface="Arial" panose="020B0604020202020204" pitchFamily="34" charset="0"/>
                <a:cs typeface="Arial" panose="020B0604020202020204" pitchFamily="34" charset="0"/>
              </a:rPr>
              <a:t>„Вилучай і будуй”</a:t>
            </a:r>
            <a:r>
              <a:rPr lang="uk-UA" dirty="0">
                <a:solidFill>
                  <a:schemeClr val="bg1"/>
                </a:solidFill>
                <a:latin typeface="Arial" panose="020B0604020202020204" pitchFamily="34" charset="0"/>
                <a:cs typeface="Arial" panose="020B0604020202020204" pitchFamily="34" charset="0"/>
              </a:rPr>
              <a:t> не виконується ніяких перебудов. </a:t>
            </a:r>
            <a:r>
              <a:rPr lang="uk-UA" dirty="0" smtClean="0">
                <a:solidFill>
                  <a:schemeClr val="bg1"/>
                </a:solidFill>
                <a:latin typeface="Arial" panose="020B0604020202020204" pitchFamily="34" charset="0"/>
                <a:cs typeface="Arial" panose="020B0604020202020204" pitchFamily="34" charset="0"/>
              </a:rPr>
              <a:t> Замість </a:t>
            </a:r>
            <a:r>
              <a:rPr lang="uk-UA" dirty="0">
                <a:solidFill>
                  <a:schemeClr val="bg1"/>
                </a:solidFill>
                <a:latin typeface="Arial" panose="020B0604020202020204" pitchFamily="34" charset="0"/>
                <a:cs typeface="Arial" panose="020B0604020202020204" pitchFamily="34" charset="0"/>
              </a:rPr>
              <a:t>цього при </a:t>
            </a:r>
            <a:r>
              <a:rPr lang="uk-UA" dirty="0" smtClean="0">
                <a:solidFill>
                  <a:schemeClr val="bg1"/>
                </a:solidFill>
                <a:latin typeface="Arial" panose="020B0604020202020204" pitchFamily="34" charset="0"/>
                <a:cs typeface="Arial" panose="020B0604020202020204" pitchFamily="34" charset="0"/>
              </a:rPr>
              <a:t>кожній </a:t>
            </a:r>
            <a:r>
              <a:rPr lang="uk-UA" dirty="0">
                <a:solidFill>
                  <a:schemeClr val="bg1"/>
                </a:solidFill>
                <a:latin typeface="Arial" panose="020B0604020202020204" pitchFamily="34" charset="0"/>
                <a:cs typeface="Arial" panose="020B0604020202020204" pitchFamily="34" charset="0"/>
              </a:rPr>
              <a:t>вставці нового вузла (а) відразу ж </a:t>
            </a:r>
            <a:r>
              <a:rPr lang="uk-UA" dirty="0" smtClean="0">
                <a:solidFill>
                  <a:schemeClr val="bg1"/>
                </a:solidFill>
                <a:latin typeface="Arial" panose="020B0604020202020204" pitchFamily="34" charset="0"/>
                <a:cs typeface="Arial" panose="020B0604020202020204" pitchFamily="34" charset="0"/>
              </a:rPr>
              <a:t>вилучаються </a:t>
            </a:r>
            <a:r>
              <a:rPr lang="uk-UA" dirty="0">
                <a:solidFill>
                  <a:schemeClr val="bg1"/>
                </a:solidFill>
                <a:latin typeface="Arial" panose="020B0604020202020204" pitchFamily="34" charset="0"/>
                <a:cs typeface="Arial" panose="020B0604020202020204" pitchFamily="34" charset="0"/>
              </a:rPr>
              <a:t>всі трикутники, у яких всередину описаних кіл потрапляє новий вузол (б). При цьому всі видалені трикутники неявно утворюють деякий багатокутник. Після цього на місці видалених трикутників будується </a:t>
            </a:r>
            <a:r>
              <a:rPr lang="uk-UA" dirty="0" smtClean="0">
                <a:solidFill>
                  <a:schemeClr val="bg1"/>
                </a:solidFill>
                <a:latin typeface="Arial" panose="020B0604020202020204" pitchFamily="34" charset="0"/>
                <a:cs typeface="Arial" panose="020B0604020202020204" pitchFamily="34" charset="0"/>
              </a:rPr>
              <a:t>заповнююча </a:t>
            </a:r>
            <a:r>
              <a:rPr lang="uk-UA" dirty="0">
                <a:solidFill>
                  <a:schemeClr val="bg1"/>
                </a:solidFill>
                <a:latin typeface="Arial" panose="020B0604020202020204" pitchFamily="34" charset="0"/>
                <a:cs typeface="Arial" panose="020B0604020202020204" pitchFamily="34" charset="0"/>
              </a:rPr>
              <a:t>тріангуляція шляхом з'єднання нового вузла з цим </a:t>
            </a:r>
            <a:r>
              <a:rPr lang="uk-UA" dirty="0" smtClean="0">
                <a:solidFill>
                  <a:schemeClr val="bg1"/>
                </a:solidFill>
                <a:latin typeface="Arial" panose="020B0604020202020204" pitchFamily="34" charset="0"/>
                <a:cs typeface="Arial" panose="020B0604020202020204" pitchFamily="34" charset="0"/>
              </a:rPr>
              <a:t>багатокутника </a:t>
            </a:r>
            <a:r>
              <a:rPr lang="uk-UA" dirty="0">
                <a:solidFill>
                  <a:schemeClr val="bg1"/>
                </a:solidFill>
                <a:latin typeface="Arial" panose="020B0604020202020204" pitchFamily="34" charset="0"/>
                <a:cs typeface="Arial" panose="020B0604020202020204" pitchFamily="34" charset="0"/>
              </a:rPr>
              <a:t>(рис. В).</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spTree>
    <p:extLst>
      <p:ext uri="{BB962C8B-B14F-4D97-AF65-F5344CB8AC3E}">
        <p14:creationId xmlns:p14="http://schemas.microsoft.com/office/powerpoint/2010/main" val="3045017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Алгоритм „Вилучай і будуй”</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pic>
        <p:nvPicPr>
          <p:cNvPr id="5" name="Объект 4" descr="Алгоритм &quot;Удаляй и строй&quo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700808"/>
            <a:ext cx="2232248" cy="2304256"/>
          </a:xfrm>
          <a:prstGeom prst="rect">
            <a:avLst/>
          </a:prstGeom>
          <a:noFill/>
          <a:ln>
            <a:noFill/>
          </a:ln>
        </p:spPr>
      </p:pic>
      <p:pic>
        <p:nvPicPr>
          <p:cNvPr id="6" name="Рисунок 5" descr="https://studbooks.net/imag_/15/208352/image006.jpg"/>
          <p:cNvPicPr/>
          <p:nvPr/>
        </p:nvPicPr>
        <p:blipFill>
          <a:blip r:embed="rId3">
            <a:extLst>
              <a:ext uri="{28A0092B-C50C-407E-A947-70E740481C1C}">
                <a14:useLocalDpi xmlns:a14="http://schemas.microsoft.com/office/drawing/2010/main" val="0"/>
              </a:ext>
            </a:extLst>
          </a:blip>
          <a:srcRect/>
          <a:stretch>
            <a:fillRect/>
          </a:stretch>
        </p:blipFill>
        <p:spPr bwMode="auto">
          <a:xfrm>
            <a:off x="5292080" y="1700808"/>
            <a:ext cx="2160240" cy="2172841"/>
          </a:xfrm>
          <a:prstGeom prst="rect">
            <a:avLst/>
          </a:prstGeom>
          <a:noFill/>
          <a:ln>
            <a:noFill/>
          </a:ln>
        </p:spPr>
      </p:pic>
      <p:pic>
        <p:nvPicPr>
          <p:cNvPr id="7" name="Рисунок 6" descr="https://studbooks.net/imag_/15/208352/image007.jpg"/>
          <p:cNvPicPr/>
          <p:nvPr/>
        </p:nvPicPr>
        <p:blipFill>
          <a:blip r:embed="rId4">
            <a:extLst>
              <a:ext uri="{28A0092B-C50C-407E-A947-70E740481C1C}">
                <a14:useLocalDpi xmlns:a14="http://schemas.microsoft.com/office/drawing/2010/main" val="0"/>
              </a:ext>
            </a:extLst>
          </a:blip>
          <a:srcRect/>
          <a:stretch>
            <a:fillRect/>
          </a:stretch>
        </p:blipFill>
        <p:spPr bwMode="auto">
          <a:xfrm>
            <a:off x="3177183" y="4149080"/>
            <a:ext cx="1970881" cy="2162175"/>
          </a:xfrm>
          <a:prstGeom prst="rect">
            <a:avLst/>
          </a:prstGeom>
          <a:noFill/>
          <a:ln>
            <a:noFill/>
          </a:ln>
        </p:spPr>
      </p:pic>
    </p:spTree>
    <p:extLst>
      <p:ext uri="{BB962C8B-B14F-4D97-AF65-F5344CB8AC3E}">
        <p14:creationId xmlns:p14="http://schemas.microsoft.com/office/powerpoint/2010/main" val="888767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Алгоритми прямої побудови.</a:t>
            </a:r>
            <a:endParaRPr lang="ru-RU" b="0" dirty="0"/>
          </a:p>
        </p:txBody>
      </p:sp>
      <p:sp>
        <p:nvSpPr>
          <p:cNvPr id="3" name="Объект 2"/>
          <p:cNvSpPr>
            <a:spLocks noGrp="1"/>
          </p:cNvSpPr>
          <p:nvPr>
            <p:ph idx="1"/>
          </p:nvPr>
        </p:nvSpPr>
        <p:spPr/>
        <p:txBody>
          <a:bodyPr>
            <a:normAutofit/>
          </a:bodyPr>
          <a:lstStyle/>
          <a:p>
            <a:r>
              <a:rPr lang="uk-UA" b="1" dirty="0" smtClean="0">
                <a:solidFill>
                  <a:schemeClr val="bg1"/>
                </a:solidFill>
                <a:latin typeface="Arial" panose="020B0604020202020204" pitchFamily="34" charset="0"/>
                <a:cs typeface="Arial" panose="020B0604020202020204" pitchFamily="34" charset="0"/>
              </a:rPr>
              <a:t>У</a:t>
            </a:r>
            <a:r>
              <a:rPr lang="uk-UA" dirty="0" smtClean="0">
                <a:solidFill>
                  <a:schemeClr val="bg1"/>
                </a:solidFill>
                <a:latin typeface="Arial" panose="020B0604020202020204" pitchFamily="34" charset="0"/>
                <a:cs typeface="Arial" panose="020B0604020202020204" pitchFamily="34" charset="0"/>
              </a:rPr>
              <a:t> розглянутих </a:t>
            </a:r>
            <a:r>
              <a:rPr lang="uk-UA" dirty="0">
                <a:solidFill>
                  <a:schemeClr val="bg1"/>
                </a:solidFill>
                <a:latin typeface="Arial" panose="020B0604020202020204" pitchFamily="34" charset="0"/>
                <a:cs typeface="Arial" panose="020B0604020202020204" pitchFamily="34" charset="0"/>
              </a:rPr>
              <a:t>алгоритмах на різних етапах побудови тріангуляції можуть бути отримані трикутники, які далі повинні бути перебудовані у зв’язку з невиконанням умови Делоне.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Основна ідея алгоритмів прямої побудови</a:t>
            </a:r>
            <a:r>
              <a:rPr lang="uk-UA" i="1"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полягає у тому, щоб будувати тільки такі трикутники, які задовольняють умові Делоне в кінцеві тріангуляції, і тому не повинні перебудовуватися. </a:t>
            </a:r>
            <a:r>
              <a:rPr lang="uk-UA" b="1" i="1" dirty="0">
                <a:solidFill>
                  <a:schemeClr val="bg1"/>
                </a:solidFill>
                <a:latin typeface="Arial" panose="020B0604020202020204" pitchFamily="34" charset="0"/>
                <a:cs typeface="Arial" panose="020B0604020202020204" pitchFamily="34" charset="0"/>
              </a:rPr>
              <a:t>Покроковий </a:t>
            </a:r>
            <a:r>
              <a:rPr lang="ru-RU" b="1" i="1" dirty="0">
                <a:solidFill>
                  <a:schemeClr val="bg1"/>
                </a:solidFill>
                <a:latin typeface="Arial" panose="020B0604020202020204" pitchFamily="34" charset="0"/>
                <a:cs typeface="Arial" panose="020B0604020202020204" pitchFamily="34" charset="0"/>
              </a:rPr>
              <a:t>алгоритм</a:t>
            </a:r>
            <a:r>
              <a:rPr lang="ru-RU" b="1" dirty="0">
                <a:solidFill>
                  <a:schemeClr val="bg1"/>
                </a:solidFill>
                <a:latin typeface="Arial" panose="020B0604020202020204" pitchFamily="34" charset="0"/>
                <a:cs typeface="Arial" panose="020B0604020202020204" pitchFamily="34" charset="0"/>
              </a:rPr>
              <a:t>,</a:t>
            </a:r>
            <a:r>
              <a:rPr lang="ru-RU"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відомий також як </a:t>
            </a:r>
            <a:r>
              <a:rPr lang="ru-RU" b="1" i="1" dirty="0">
                <a:solidFill>
                  <a:schemeClr val="bg1"/>
                </a:solidFill>
                <a:latin typeface="Arial" panose="020B0604020202020204" pitchFamily="34" charset="0"/>
                <a:cs typeface="Arial" panose="020B0604020202020204" pitchFamily="34" charset="0"/>
              </a:rPr>
              <a:t>алгоритм прямого перебор</a:t>
            </a:r>
            <a:r>
              <a:rPr lang="uk-UA" b="1" i="1" dirty="0">
                <a:solidFill>
                  <a:schemeClr val="bg1"/>
                </a:solidFill>
                <a:latin typeface="Arial" panose="020B0604020202020204" pitchFamily="34" charset="0"/>
                <a:cs typeface="Arial" panose="020B0604020202020204" pitchFamily="34" charset="0"/>
              </a:rPr>
              <a:t>у</a:t>
            </a:r>
            <a:r>
              <a:rPr lang="uk-UA" i="1"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і </a:t>
            </a:r>
            <a:r>
              <a:rPr lang="ru-RU" b="1" i="1" dirty="0">
                <a:solidFill>
                  <a:schemeClr val="bg1"/>
                </a:solidFill>
                <a:latin typeface="Arial" panose="020B0604020202020204" pitchFamily="34" charset="0"/>
                <a:cs typeface="Arial" panose="020B0604020202020204" pitchFamily="34" charset="0"/>
              </a:rPr>
              <a:t>метод </a:t>
            </a:r>
            <a:r>
              <a:rPr lang="uk-UA" b="1" i="1" dirty="0">
                <a:solidFill>
                  <a:schemeClr val="bg1"/>
                </a:solidFill>
                <a:latin typeface="Arial" panose="020B0604020202020204" pitchFamily="34" charset="0"/>
                <a:cs typeface="Arial" panose="020B0604020202020204" pitchFamily="34" charset="0"/>
              </a:rPr>
              <a:t>активних </a:t>
            </a:r>
            <a:r>
              <a:rPr lang="ru-RU" b="1" i="1" dirty="0" smtClean="0">
                <a:solidFill>
                  <a:schemeClr val="bg1"/>
                </a:solidFill>
                <a:latin typeface="Arial" panose="020B0604020202020204" pitchFamily="34" charset="0"/>
                <a:cs typeface="Arial" panose="020B0604020202020204" pitchFamily="34" charset="0"/>
              </a:rPr>
              <a:t>ребер</a:t>
            </a:r>
            <a:endParaRPr lang="ru-RU" b="1"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spTree>
    <p:extLst>
      <p:ext uri="{BB962C8B-B14F-4D97-AF65-F5344CB8AC3E}">
        <p14:creationId xmlns:p14="http://schemas.microsoft.com/office/powerpoint/2010/main" val="2778831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А</a:t>
            </a:r>
            <a:r>
              <a:rPr lang="ru-RU" b="0" dirty="0" smtClean="0">
                <a:solidFill>
                  <a:schemeClr val="bg1"/>
                </a:solidFill>
                <a:latin typeface="Arial" panose="020B0604020202020204" pitchFamily="34" charset="0"/>
                <a:cs typeface="Arial" panose="020B0604020202020204" pitchFamily="34" charset="0"/>
              </a:rPr>
              <a:t>лгоритм </a:t>
            </a:r>
            <a:r>
              <a:rPr lang="ru-RU" b="0" dirty="0">
                <a:solidFill>
                  <a:schemeClr val="bg1"/>
                </a:solidFill>
                <a:latin typeface="Arial" panose="020B0604020202020204" pitchFamily="34" charset="0"/>
                <a:cs typeface="Arial" panose="020B0604020202020204" pitchFamily="34" charset="0"/>
              </a:rPr>
              <a:t>прямого перебор</a:t>
            </a:r>
            <a:r>
              <a:rPr lang="uk-UA" b="0" dirty="0">
                <a:solidFill>
                  <a:schemeClr val="bg1"/>
                </a:solidFill>
                <a:latin typeface="Arial" panose="020B0604020202020204" pitchFamily="34" charset="0"/>
                <a:cs typeface="Arial" panose="020B0604020202020204" pitchFamily="34" charset="0"/>
              </a:rPr>
              <a:t>у</a:t>
            </a:r>
            <a:endParaRPr lang="ru-RU"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Спочатку вибирається якась базова лінія </a:t>
            </a:r>
            <a:r>
              <a:rPr lang="uk-UA" i="1" dirty="0">
                <a:solidFill>
                  <a:schemeClr val="bg1"/>
                </a:solidFill>
                <a:latin typeface="Arial" panose="020B0604020202020204" pitchFamily="34" charset="0"/>
                <a:cs typeface="Arial" panose="020B0604020202020204" pitchFamily="34" charset="0"/>
              </a:rPr>
              <a:t>АВ, </a:t>
            </a:r>
            <a:r>
              <a:rPr lang="uk-UA" dirty="0">
                <a:solidFill>
                  <a:schemeClr val="bg1"/>
                </a:solidFill>
                <a:latin typeface="Arial" panose="020B0604020202020204" pitchFamily="34" charset="0"/>
                <a:cs typeface="Arial" panose="020B0604020202020204" pitchFamily="34" charset="0"/>
              </a:rPr>
              <a:t>починаючи з якої будуть будуватися всі наступні трикутники (рис. 6.6).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Базова лінія береться як один з відрізків багатокутника </a:t>
            </a:r>
            <a:r>
              <a:rPr lang="uk-UA" dirty="0" smtClean="0">
                <a:solidFill>
                  <a:schemeClr val="bg1"/>
                </a:solidFill>
                <a:latin typeface="Arial" panose="020B0604020202020204" pitchFamily="34" charset="0"/>
                <a:cs typeface="Arial" panose="020B0604020202020204" pitchFamily="34" charset="0"/>
              </a:rPr>
              <a:t>опуклої </a:t>
            </a:r>
            <a:r>
              <a:rPr lang="uk-UA" dirty="0">
                <a:solidFill>
                  <a:schemeClr val="bg1"/>
                </a:solidFill>
                <a:latin typeface="Arial" panose="020B0604020202020204" pitchFamily="34" charset="0"/>
                <a:cs typeface="Arial" panose="020B0604020202020204" pitchFamily="34" charset="0"/>
              </a:rPr>
              <a:t>оболонки всіх вихідних множини. Далі для базової лінії необхідно знайти найближчого сусіда Делоне. Процес пошуку можна зобразити як ріст „міхура” від базової лінії, доки не зустрінеться якийсь пустий вузол. „Міхур” - це коло, </a:t>
            </a:r>
            <a:r>
              <a:rPr lang="ru-RU"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яке проходить </a:t>
            </a:r>
            <a:r>
              <a:rPr lang="ru-RU" dirty="0">
                <a:solidFill>
                  <a:schemeClr val="bg1"/>
                </a:solidFill>
                <a:latin typeface="Arial" panose="020B0604020202020204" pitchFamily="34" charset="0"/>
                <a:cs typeface="Arial" panose="020B0604020202020204" pitchFamily="34" charset="0"/>
              </a:rPr>
              <a:t>через точки </a:t>
            </a:r>
            <a:r>
              <a:rPr lang="ru-RU" i="1" dirty="0">
                <a:solidFill>
                  <a:schemeClr val="bg1"/>
                </a:solidFill>
                <a:latin typeface="Arial" panose="020B0604020202020204" pitchFamily="34" charset="0"/>
                <a:cs typeface="Arial" panose="020B0604020202020204" pitchFamily="34" charset="0"/>
              </a:rPr>
              <a:t>А </a:t>
            </a:r>
            <a:r>
              <a:rPr lang="uk-UA" i="1" dirty="0">
                <a:solidFill>
                  <a:schemeClr val="bg1"/>
                </a:solidFill>
                <a:latin typeface="Arial" panose="020B0604020202020204" pitchFamily="34" charset="0"/>
                <a:cs typeface="Arial" panose="020B0604020202020204" pitchFamily="34" charset="0"/>
              </a:rPr>
              <a:t>і </a:t>
            </a:r>
            <a:r>
              <a:rPr lang="ru-RU" i="1" dirty="0">
                <a:solidFill>
                  <a:schemeClr val="bg1"/>
                </a:solidFill>
                <a:latin typeface="Arial" panose="020B0604020202020204" pitchFamily="34" charset="0"/>
                <a:cs typeface="Arial" panose="020B0604020202020204" pitchFamily="34" charset="0"/>
              </a:rPr>
              <a:t>В, </a:t>
            </a:r>
            <a:r>
              <a:rPr lang="uk-UA" dirty="0">
                <a:solidFill>
                  <a:schemeClr val="bg1"/>
                </a:solidFill>
                <a:latin typeface="Arial" panose="020B0604020202020204" pitchFamily="34" charset="0"/>
                <a:cs typeface="Arial" panose="020B0604020202020204" pitchFamily="34" charset="0"/>
              </a:rPr>
              <a:t>з</a:t>
            </a:r>
            <a:r>
              <a:rPr lang="uk-UA" i="1"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центром на</a:t>
            </a:r>
            <a:r>
              <a:rPr lang="uk-UA" dirty="0">
                <a:solidFill>
                  <a:schemeClr val="bg1"/>
                </a:solidFill>
                <a:latin typeface="Arial" panose="020B0604020202020204" pitchFamily="34" charset="0"/>
                <a:cs typeface="Arial" panose="020B0604020202020204" pitchFamily="34" charset="0"/>
              </a:rPr>
              <a:t>  серединному перпендикулярі до базової лінії.</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spTree>
    <p:extLst>
      <p:ext uri="{BB962C8B-B14F-4D97-AF65-F5344CB8AC3E}">
        <p14:creationId xmlns:p14="http://schemas.microsoft.com/office/powerpoint/2010/main" val="1412394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 </a:t>
            </a:r>
            <a:r>
              <a:rPr lang="uk-UA" b="0" dirty="0">
                <a:solidFill>
                  <a:schemeClr val="bg1"/>
                </a:solidFill>
                <a:latin typeface="Arial" panose="020B0604020202020204" pitchFamily="34" charset="0"/>
                <a:cs typeface="Arial" panose="020B0604020202020204" pitchFamily="34" charset="0"/>
              </a:rPr>
              <a:t>Вибір чергової точки для включення в тріангуляцію</a:t>
            </a:r>
            <a:endParaRPr lang="ru-RU" b="0"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1800" y="2780928"/>
            <a:ext cx="2745955"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4121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А</a:t>
            </a:r>
            <a:r>
              <a:rPr lang="ru-RU" b="0" dirty="0">
                <a:solidFill>
                  <a:schemeClr val="bg1"/>
                </a:solidFill>
                <a:latin typeface="Arial" panose="020B0604020202020204" pitchFamily="34" charset="0"/>
                <a:cs typeface="Arial" panose="020B0604020202020204" pitchFamily="34" charset="0"/>
              </a:rPr>
              <a:t>лгоритм прямого перебор</a:t>
            </a:r>
            <a:r>
              <a:rPr lang="uk-UA" b="0" dirty="0">
                <a:solidFill>
                  <a:schemeClr val="bg1"/>
                </a:solidFill>
                <a:latin typeface="Arial" panose="020B0604020202020204" pitchFamily="34" charset="0"/>
                <a:cs typeface="Arial" panose="020B0604020202020204" pitchFamily="34" charset="0"/>
              </a:rPr>
              <a:t>у</a:t>
            </a:r>
            <a:endParaRPr lang="ru-RU"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В </a:t>
            </a:r>
            <a:r>
              <a:rPr lang="uk-UA" dirty="0">
                <a:solidFill>
                  <a:schemeClr val="bg1"/>
                </a:solidFill>
                <a:latin typeface="Arial" panose="020B0604020202020204" pitchFamily="34" charset="0"/>
                <a:cs typeface="Arial" panose="020B0604020202020204" pitchFamily="34" charset="0"/>
              </a:rPr>
              <a:t>покроковому алгоритмі для пошуку сусіда треба вибрати серед всіх точок </a:t>
            </a:r>
            <a:r>
              <a:rPr lang="ru-RU" i="1"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множини </a:t>
            </a:r>
            <a:r>
              <a:rPr lang="uk-UA" dirty="0" smtClean="0">
                <a:solidFill>
                  <a:schemeClr val="bg1"/>
                </a:solidFill>
                <a:latin typeface="Arial" panose="020B0604020202020204" pitchFamily="34" charset="0"/>
                <a:cs typeface="Arial" panose="020B0604020202020204" pitchFamily="34" charset="0"/>
              </a:rPr>
              <a:t>      таку</a:t>
            </a:r>
            <a:r>
              <a:rPr lang="ru-RU"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що </a:t>
            </a:r>
            <a:r>
              <a:rPr lang="ru-RU" dirty="0" smtClean="0">
                <a:solidFill>
                  <a:schemeClr val="bg1"/>
                </a:solidFill>
                <a:latin typeface="Arial" panose="020B0604020202020204" pitchFamily="34" charset="0"/>
                <a:cs typeface="Arial" panose="020B0604020202020204" pitchFamily="34" charset="0"/>
                <a:sym typeface="Symbol"/>
              </a:rPr>
              <a:t></a:t>
            </a:r>
            <a:r>
              <a:rPr lang="en-US" i="1" dirty="0" smtClean="0">
                <a:solidFill>
                  <a:schemeClr val="bg1"/>
                </a:solidFill>
                <a:latin typeface="Arial" panose="020B0604020202020204" pitchFamily="34" charset="0"/>
                <a:cs typeface="Arial" panose="020B0604020202020204" pitchFamily="34" charset="0"/>
              </a:rPr>
              <a:t>  </a:t>
            </a:r>
            <a:r>
              <a:rPr lang="uk-UA" i="1" dirty="0" smtClean="0">
                <a:solidFill>
                  <a:schemeClr val="bg1"/>
                </a:solidFill>
                <a:latin typeface="Arial" panose="020B0604020202020204" pitchFamily="34" charset="0"/>
                <a:cs typeface="Arial" panose="020B0604020202020204" pitchFamily="34" charset="0"/>
              </a:rPr>
              <a:t>      буде </a:t>
            </a:r>
            <a:r>
              <a:rPr lang="uk-UA" i="1" dirty="0">
                <a:solidFill>
                  <a:schemeClr val="bg1"/>
                </a:solidFill>
                <a:latin typeface="Arial" panose="020B0604020202020204" pitchFamily="34" charset="0"/>
                <a:cs typeface="Arial" panose="020B0604020202020204" pitchFamily="34" charset="0"/>
              </a:rPr>
              <a:t>максимальним </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наприклад на </a:t>
            </a:r>
            <a:r>
              <a:rPr lang="ru-RU" dirty="0">
                <a:solidFill>
                  <a:schemeClr val="bg1"/>
                </a:solidFill>
                <a:latin typeface="Arial" panose="020B0604020202020204" pitchFamily="34" charset="0"/>
                <a:cs typeface="Arial" panose="020B0604020202020204" pitchFamily="34" charset="0"/>
              </a:rPr>
              <a:t>рис. </a:t>
            </a:r>
            <a:r>
              <a:rPr lang="uk-UA" dirty="0">
                <a:solidFill>
                  <a:schemeClr val="bg1"/>
                </a:solidFill>
                <a:latin typeface="Arial" panose="020B0604020202020204" pitchFamily="34" charset="0"/>
                <a:cs typeface="Arial" panose="020B0604020202020204" pitchFamily="34" charset="0"/>
              </a:rPr>
              <a:t>6.6 буде вибрана точка </a:t>
            </a:r>
            <a:r>
              <a:rPr lang="uk-UA" dirty="0" smtClean="0">
                <a:solidFill>
                  <a:schemeClr val="bg1"/>
                </a:solidFill>
                <a:latin typeface="Arial" panose="020B0604020202020204" pitchFamily="34" charset="0"/>
                <a:cs typeface="Arial" panose="020B0604020202020204" pitchFamily="34" charset="0"/>
              </a:rPr>
              <a:t>     </a:t>
            </a:r>
            <a:r>
              <a:rPr lang="ru-RU" b="1" i="1" dirty="0" smtClean="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Знайдений </a:t>
            </a:r>
            <a:r>
              <a:rPr lang="uk-UA" dirty="0">
                <a:solidFill>
                  <a:schemeClr val="bg1"/>
                </a:solidFill>
                <a:latin typeface="Arial" panose="020B0604020202020204" pitchFamily="34" charset="0"/>
                <a:cs typeface="Arial" panose="020B0604020202020204" pitchFamily="34" charset="0"/>
              </a:rPr>
              <a:t>сусід</a:t>
            </a:r>
            <a:r>
              <a:rPr lang="ru-RU" dirty="0">
                <a:solidFill>
                  <a:schemeClr val="bg1"/>
                </a:solidFill>
                <a:latin typeface="Arial" panose="020B0604020202020204" pitchFamily="34" charset="0"/>
                <a:cs typeface="Arial" panose="020B0604020202020204" pitchFamily="34" charset="0"/>
              </a:rPr>
              <a:t> Делоне </a:t>
            </a:r>
            <a:r>
              <a:rPr lang="uk-UA" dirty="0">
                <a:solidFill>
                  <a:schemeClr val="bg1"/>
                </a:solidFill>
                <a:latin typeface="Arial" panose="020B0604020202020204" pitchFamily="34" charset="0"/>
                <a:cs typeface="Arial" panose="020B0604020202020204" pitchFamily="34" charset="0"/>
              </a:rPr>
              <a:t>з’єднується відрізками з кінцями базової лінії і утворює </a:t>
            </a:r>
            <a:r>
              <a:rPr lang="uk-UA" dirty="0" smtClean="0">
                <a:solidFill>
                  <a:schemeClr val="bg1"/>
                </a:solidFill>
                <a:latin typeface="Arial" panose="020B0604020202020204" pitchFamily="34" charset="0"/>
                <a:cs typeface="Arial" panose="020B0604020202020204" pitchFamily="34" charset="0"/>
              </a:rPr>
              <a:t>         </a:t>
            </a:r>
            <a:r>
              <a:rPr lang="ru-RU" i="1"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Нові ребра</a:t>
            </a:r>
            <a:r>
              <a:rPr lang="uk-UA" i="1" dirty="0">
                <a:solidFill>
                  <a:schemeClr val="bg1"/>
                </a:solidFill>
                <a:latin typeface="Arial" panose="020B0604020202020204" pitchFamily="34" charset="0"/>
                <a:cs typeface="Arial" panose="020B0604020202020204" pitchFamily="34" charset="0"/>
              </a:rPr>
              <a:t> </a:t>
            </a:r>
            <a:r>
              <a:rPr lang="uk-UA" i="1"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побудованого </a:t>
            </a:r>
            <a:r>
              <a:rPr lang="uk-UA" dirty="0">
                <a:solidFill>
                  <a:schemeClr val="bg1"/>
                </a:solidFill>
                <a:latin typeface="Arial" panose="020B0604020202020204" pitchFamily="34" charset="0"/>
                <a:cs typeface="Arial" panose="020B0604020202020204" pitchFamily="34" charset="0"/>
              </a:rPr>
              <a:t>трикутника помічаються, як нові базові лінії і процес пошуку продовжується.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73119391"/>
              </p:ext>
            </p:extLst>
          </p:nvPr>
        </p:nvGraphicFramePr>
        <p:xfrm>
          <a:off x="7812360" y="2060848"/>
          <a:ext cx="647700" cy="382588"/>
        </p:xfrm>
        <a:graphic>
          <a:graphicData uri="http://schemas.openxmlformats.org/presentationml/2006/ole">
            <mc:AlternateContent xmlns:mc="http://schemas.openxmlformats.org/markup-compatibility/2006">
              <mc:Choice xmlns:v="urn:schemas-microsoft-com:vml" Requires="v">
                <p:oleObj spid="_x0000_s9336" name="Формула" r:id="rId3" imgW="418918" imgH="241195" progId="Equation.3">
                  <p:embed/>
                </p:oleObj>
              </mc:Choice>
              <mc:Fallback>
                <p:oleObj name="Формула" r:id="rId3" imgW="418918" imgH="241195" progId="Equation.3">
                  <p:embed/>
                  <p:pic>
                    <p:nvPicPr>
                      <p:cNvPr id="0" name="Объект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2360" y="2060848"/>
                        <a:ext cx="64770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438288201"/>
              </p:ext>
            </p:extLst>
          </p:nvPr>
        </p:nvGraphicFramePr>
        <p:xfrm>
          <a:off x="5148064" y="3573016"/>
          <a:ext cx="792162" cy="382587"/>
        </p:xfrm>
        <a:graphic>
          <a:graphicData uri="http://schemas.openxmlformats.org/presentationml/2006/ole">
            <mc:AlternateContent xmlns:mc="http://schemas.openxmlformats.org/markup-compatibility/2006">
              <mc:Choice xmlns:v="urn:schemas-microsoft-com:vml" Requires="v">
                <p:oleObj spid="_x0000_s9337" name="Формула" r:id="rId5" imgW="508000" imgH="241300" progId="Equation.3">
                  <p:embed/>
                </p:oleObj>
              </mc:Choice>
              <mc:Fallback>
                <p:oleObj name="Формула" r:id="rId5" imgW="508000" imgH="241300" progId="Equation.3">
                  <p:embed/>
                  <p:pic>
                    <p:nvPicPr>
                      <p:cNvPr id="0" name="Объект 5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8064" y="3573016"/>
                        <a:ext cx="792162"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3239353337"/>
              </p:ext>
            </p:extLst>
          </p:nvPr>
        </p:nvGraphicFramePr>
        <p:xfrm>
          <a:off x="5868144" y="2060848"/>
          <a:ext cx="360363" cy="371475"/>
        </p:xfrm>
        <a:graphic>
          <a:graphicData uri="http://schemas.openxmlformats.org/presentationml/2006/ole">
            <mc:AlternateContent xmlns:mc="http://schemas.openxmlformats.org/markup-compatibility/2006">
              <mc:Choice xmlns:v="urn:schemas-microsoft-com:vml" Requires="v">
                <p:oleObj spid="_x0000_s9338" name="Формула" r:id="rId7" imgW="152334" imgH="228501" progId="Equation.3">
                  <p:embed/>
                </p:oleObj>
              </mc:Choice>
              <mc:Fallback>
                <p:oleObj name="Формула" r:id="rId7" imgW="152334" imgH="228501" progId="Equation.3">
                  <p:embed/>
                  <p:pic>
                    <p:nvPicPr>
                      <p:cNvPr id="0" name="Объект 5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68144" y="2060848"/>
                        <a:ext cx="360363"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1968375805"/>
              </p:ext>
            </p:extLst>
          </p:nvPr>
        </p:nvGraphicFramePr>
        <p:xfrm>
          <a:off x="2843808" y="2708920"/>
          <a:ext cx="674688" cy="466725"/>
        </p:xfrm>
        <a:graphic>
          <a:graphicData uri="http://schemas.openxmlformats.org/presentationml/2006/ole">
            <mc:AlternateContent xmlns:mc="http://schemas.openxmlformats.org/markup-compatibility/2006">
              <mc:Choice xmlns:v="urn:schemas-microsoft-com:vml" Requires="v">
                <p:oleObj spid="_x0000_s9339" name="Формула" r:id="rId9" imgW="203040" imgH="241200" progId="Equation.3">
                  <p:embed/>
                </p:oleObj>
              </mc:Choice>
              <mc:Fallback>
                <p:oleObj name="Формула" r:id="rId9" imgW="203040" imgH="241200" progId="Equation.3">
                  <p:embed/>
                  <p:pic>
                    <p:nvPicPr>
                      <p:cNvPr id="0" name="Объект 6"/>
                      <p:cNvPicPr>
                        <a:picLocks noChangeAspect="1" noChangeArrowheads="1"/>
                      </p:cNvPicPr>
                      <p:nvPr/>
                    </p:nvPicPr>
                    <p:blipFill>
                      <a:blip r:embed="rId10"/>
                      <a:srcRect/>
                      <a:stretch>
                        <a:fillRect/>
                      </a:stretch>
                    </p:blipFill>
                    <p:spPr bwMode="auto">
                      <a:xfrm>
                        <a:off x="2843808" y="2708920"/>
                        <a:ext cx="674688" cy="466725"/>
                      </a:xfrm>
                      <a:prstGeom prst="rect">
                        <a:avLst/>
                      </a:prstGeom>
                      <a:noFill/>
                      <a:ln>
                        <a:noFill/>
                      </a:ln>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1571089592"/>
              </p:ext>
            </p:extLst>
          </p:nvPr>
        </p:nvGraphicFramePr>
        <p:xfrm>
          <a:off x="7740352" y="3573016"/>
          <a:ext cx="1008062" cy="382587"/>
        </p:xfrm>
        <a:graphic>
          <a:graphicData uri="http://schemas.openxmlformats.org/presentationml/2006/ole">
            <mc:AlternateContent xmlns:mc="http://schemas.openxmlformats.org/markup-compatibility/2006">
              <mc:Choice xmlns:v="urn:schemas-microsoft-com:vml" Requires="v">
                <p:oleObj spid="_x0000_s9340" name="Формула" r:id="rId11" imgW="660113" imgH="241195" progId="Equation.3">
                  <p:embed/>
                </p:oleObj>
              </mc:Choice>
              <mc:Fallback>
                <p:oleObj name="Формула" r:id="rId11" imgW="660113" imgH="241195" progId="Equation.3">
                  <p:embed/>
                  <p:pic>
                    <p:nvPicPr>
                      <p:cNvPr id="0" name="Объект 6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40352" y="3573016"/>
                        <a:ext cx="1008062"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7980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А</a:t>
            </a:r>
            <a:r>
              <a:rPr lang="ru-RU" b="0" dirty="0">
                <a:solidFill>
                  <a:schemeClr val="bg1"/>
                </a:solidFill>
                <a:latin typeface="Arial" panose="020B0604020202020204" pitchFamily="34" charset="0"/>
                <a:cs typeface="Arial" panose="020B0604020202020204" pitchFamily="34" charset="0"/>
              </a:rPr>
              <a:t>лгоритм прямого перебор</a:t>
            </a:r>
            <a:r>
              <a:rPr lang="uk-UA" b="0" dirty="0">
                <a:solidFill>
                  <a:schemeClr val="bg1"/>
                </a:solidFill>
                <a:latin typeface="Arial" panose="020B0604020202020204" pitchFamily="34" charset="0"/>
                <a:cs typeface="Arial" panose="020B0604020202020204" pitchFamily="34" charset="0"/>
              </a:rPr>
              <a:t>у</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Трудомісткість покрокового алгоритму складає  </a:t>
            </a:r>
            <a:r>
              <a:rPr lang="uk-UA" dirty="0" smtClean="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в </a:t>
            </a:r>
            <a:r>
              <a:rPr lang="uk-UA" dirty="0">
                <a:solidFill>
                  <a:schemeClr val="bg1"/>
                </a:solidFill>
                <a:latin typeface="Arial" panose="020B0604020202020204" pitchFamily="34" charset="0"/>
                <a:cs typeface="Arial" panose="020B0604020202020204" pitchFamily="34" charset="0"/>
              </a:rPr>
              <a:t>середньому і гіршому випадках. Через такий великий обсяг обчислень на практиці він звичайно не застосовується, хоча через свою алгоритмічну простоту є дуже популярним серед аматорів.</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073077572"/>
              </p:ext>
            </p:extLst>
          </p:nvPr>
        </p:nvGraphicFramePr>
        <p:xfrm>
          <a:off x="7524328" y="1628800"/>
          <a:ext cx="720080" cy="372616"/>
        </p:xfrm>
        <a:graphic>
          <a:graphicData uri="http://schemas.openxmlformats.org/presentationml/2006/ole">
            <mc:AlternateContent xmlns:mc="http://schemas.openxmlformats.org/markup-compatibility/2006">
              <mc:Choice xmlns:v="urn:schemas-microsoft-com:vml" Requires="v">
                <p:oleObj spid="_x0000_s16402" name="Формула" r:id="rId3" imgW="469900" imgH="228600" progId="Equation.3">
                  <p:embed/>
                </p:oleObj>
              </mc:Choice>
              <mc:Fallback>
                <p:oleObj name="Формула" r:id="rId3" imgW="469900" imgH="228600" progId="Equation.3">
                  <p:embed/>
                  <p:pic>
                    <p:nvPicPr>
                      <p:cNvPr id="0" name="Объект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4328" y="1628800"/>
                        <a:ext cx="720080" cy="37261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439232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 </a:t>
            </a:r>
            <a:r>
              <a:rPr lang="uk-UA" b="0" dirty="0">
                <a:solidFill>
                  <a:schemeClr val="bg1"/>
                </a:solidFill>
                <a:latin typeface="Arial" panose="020B0604020202020204" pitchFamily="34" charset="0"/>
                <a:cs typeface="Arial" panose="020B0604020202020204" pitchFamily="34" charset="0"/>
              </a:rPr>
              <a:t>Побудова ліній рівня</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t>	</a:t>
            </a:r>
            <a:r>
              <a:rPr lang="uk-UA" dirty="0">
                <a:solidFill>
                  <a:schemeClr val="bg1"/>
                </a:solidFill>
                <a:latin typeface="Arial" panose="020B0604020202020204" pitchFamily="34" charset="0"/>
                <a:cs typeface="Arial" panose="020B0604020202020204" pitchFamily="34" charset="0"/>
              </a:rPr>
              <a:t>Карти лінії рівня , або  ізолінії функції двох змінних широко застосовуються як теоретичних дослідженнях так і в прикладних областях. Так топографічна карта є картою  ізоліній функції висоти рельєфу місцевості. На практиці значення функції звичайно є доступними в точках деякої нерегулярної множини.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Графік </a:t>
            </a:r>
            <a:r>
              <a:rPr lang="uk-UA" dirty="0">
                <a:solidFill>
                  <a:schemeClr val="bg1"/>
                </a:solidFill>
                <a:latin typeface="Arial" panose="020B0604020202020204" pitchFamily="34" charset="0"/>
                <a:cs typeface="Arial" panose="020B0604020202020204" pitchFamily="34" charset="0"/>
              </a:rPr>
              <a:t>функції можна замінити деякою багатогранною поверхнею за допомогою </a:t>
            </a:r>
            <a:r>
              <a:rPr lang="uk-UA" dirty="0" smtClean="0">
                <a:solidFill>
                  <a:schemeClr val="bg1"/>
                </a:solidFill>
                <a:latin typeface="Arial" panose="020B0604020202020204" pitchFamily="34" charset="0"/>
                <a:cs typeface="Arial" panose="020B0604020202020204" pitchFamily="34" charset="0"/>
              </a:rPr>
              <a:t>дискретно-лінійної </a:t>
            </a:r>
            <a:r>
              <a:rPr lang="uk-UA" dirty="0">
                <a:solidFill>
                  <a:schemeClr val="bg1"/>
                </a:solidFill>
                <a:latin typeface="Arial" panose="020B0604020202020204" pitchFamily="34" charset="0"/>
                <a:cs typeface="Arial" panose="020B0604020202020204" pitchFamily="34" charset="0"/>
              </a:rPr>
              <a:t>інтерполяції з вершинами, що проектуються вздовж осі  </a:t>
            </a:r>
            <a:r>
              <a:rPr lang="en-US" dirty="0" smtClean="0">
                <a:solidFill>
                  <a:schemeClr val="bg1"/>
                </a:solidFill>
                <a:latin typeface="Arial" panose="020B0604020202020204" pitchFamily="34" charset="0"/>
                <a:cs typeface="Arial" panose="020B0604020202020204" pitchFamily="34" charset="0"/>
              </a:rPr>
              <a:t>z </a:t>
            </a:r>
            <a:r>
              <a:rPr lang="uk-UA" dirty="0" smtClean="0">
                <a:solidFill>
                  <a:schemeClr val="bg1"/>
                </a:solidFill>
                <a:latin typeface="Arial" panose="020B0604020202020204" pitchFamily="34" charset="0"/>
                <a:cs typeface="Arial" panose="020B0604020202020204" pitchFamily="34" charset="0"/>
              </a:rPr>
              <a:t>у </a:t>
            </a:r>
            <a:r>
              <a:rPr lang="uk-UA" dirty="0">
                <a:solidFill>
                  <a:schemeClr val="bg1"/>
                </a:solidFill>
                <a:latin typeface="Arial" panose="020B0604020202020204" pitchFamily="34" charset="0"/>
                <a:cs typeface="Arial" panose="020B0604020202020204" pitchFamily="34" charset="0"/>
              </a:rPr>
              <a:t>вузли сітки.</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spTree>
    <p:extLst>
      <p:ext uri="{BB962C8B-B14F-4D97-AF65-F5344CB8AC3E}">
        <p14:creationId xmlns:p14="http://schemas.microsoft.com/office/powerpoint/2010/main" val="66045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cap="all" dirty="0">
                <a:solidFill>
                  <a:schemeClr val="bg1"/>
                </a:solidFill>
                <a:latin typeface="Arial" panose="020B0604020202020204" pitchFamily="34" charset="0"/>
                <a:cs typeface="Arial" panose="020B0604020202020204" pitchFamily="34" charset="0"/>
              </a:rPr>
              <a:t>Тріангуляція</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fontScale="92500" lnSpcReduction="20000"/>
          </a:bodyPr>
          <a:lstStyle/>
          <a:p>
            <a:r>
              <a:rPr lang="uk-UA" dirty="0"/>
              <a:t>	</a:t>
            </a:r>
            <a:r>
              <a:rPr lang="uk-UA" dirty="0">
                <a:solidFill>
                  <a:schemeClr val="bg1"/>
                </a:solidFill>
                <a:latin typeface="Arial" panose="020B0604020202020204" pitchFamily="34" charset="0"/>
                <a:cs typeface="Arial" panose="020B0604020202020204" pitchFamily="34" charset="0"/>
              </a:rPr>
              <a:t>Тріангуляцією називається представлення деякої області на площині або у просторі у вигляді об’єднання </a:t>
            </a:r>
            <a:r>
              <a:rPr lang="uk-UA" dirty="0" smtClean="0">
                <a:solidFill>
                  <a:schemeClr val="bg1"/>
                </a:solidFill>
                <a:latin typeface="Arial" panose="020B0604020202020204" pitchFamily="34" charset="0"/>
                <a:cs typeface="Arial" panose="020B0604020202020204" pitchFamily="34" charset="0"/>
              </a:rPr>
              <a:t>трикутників (тетраедрів</a:t>
            </a:r>
            <a:r>
              <a:rPr lang="uk-UA" dirty="0">
                <a:solidFill>
                  <a:schemeClr val="bg1"/>
                </a:solidFill>
                <a:latin typeface="Arial" panose="020B0604020202020204" pitchFamily="34" charset="0"/>
                <a:cs typeface="Arial" panose="020B0604020202020204" pitchFamily="34" charset="0"/>
              </a:rPr>
              <a:t>), які не мають спільних точок крім вершин. Ця задача має надзвичайно широке застосування при рішенні задач математичної фізики у варіаційних постановках і машинній графіці для зображення  криволінійних поверхонь у полігональній формі.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Існують дві основні постановки цієї задачі. У першій область задається своєю границею, у другому – область тріангуляції дається як скінчена множина точок. В залежності від конкретного випадку можливі обмеження на довжини ребер, їх положення, а також на величини кутів в вершинах трикутників.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t>	</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1287382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Побудова ліній рівня</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Тобто початкова задача зводиться до побудови ліній рівня дискретно </a:t>
            </a:r>
            <a:r>
              <a:rPr lang="uk-UA" dirty="0" smtClean="0">
                <a:solidFill>
                  <a:schemeClr val="bg1"/>
                </a:solidFill>
                <a:latin typeface="Arial" panose="020B0604020202020204" pitchFamily="34" charset="0"/>
                <a:cs typeface="Arial" panose="020B0604020202020204" pitchFamily="34" charset="0"/>
              </a:rPr>
              <a:t>– лінійної </a:t>
            </a:r>
            <a:r>
              <a:rPr lang="uk-UA" dirty="0">
                <a:solidFill>
                  <a:schemeClr val="bg1"/>
                </a:solidFill>
                <a:latin typeface="Arial" panose="020B0604020202020204" pitchFamily="34" charset="0"/>
                <a:cs typeface="Arial" panose="020B0604020202020204" pitchFamily="34" charset="0"/>
              </a:rPr>
              <a:t>функції визначеній на об’єднані трикутників(тріангуляції). Лінією рівня цієї функції, що відповідає рівню </a:t>
            </a:r>
            <a:r>
              <a:rPr lang="en-US" dirty="0" smtClean="0">
                <a:solidFill>
                  <a:schemeClr val="bg1"/>
                </a:solidFill>
                <a:latin typeface="Arial" panose="020B0604020202020204" pitchFamily="34" charset="0"/>
                <a:cs typeface="Arial" panose="020B0604020202020204" pitchFamily="34" charset="0"/>
              </a:rPr>
              <a:t>h</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є об’єднання проекцій на площину </a:t>
            </a:r>
            <a:r>
              <a:rPr lang="en-US" dirty="0" smtClean="0">
                <a:solidFill>
                  <a:schemeClr val="bg1"/>
                </a:solidFill>
                <a:latin typeface="Arial" panose="020B0604020202020204" pitchFamily="34" charset="0"/>
                <a:cs typeface="Arial" panose="020B0604020202020204" pitchFamily="34" charset="0"/>
              </a:rPr>
              <a:t>(x,y)</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відрізків утворених перетином горизонтальної площини </a:t>
            </a:r>
            <a:r>
              <a:rPr lang="en-US" dirty="0" smtClean="0">
                <a:solidFill>
                  <a:schemeClr val="bg1"/>
                </a:solidFill>
                <a:latin typeface="Arial" panose="020B0604020202020204" pitchFamily="34" charset="0"/>
                <a:cs typeface="Arial" panose="020B0604020202020204" pitchFamily="34" charset="0"/>
              </a:rPr>
              <a:t>z=h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з трикутними гранями поверхні </a:t>
            </a:r>
            <a:r>
              <a:rPr lang="uk-UA" dirty="0" smtClean="0">
                <a:solidFill>
                  <a:schemeClr val="bg1"/>
                </a:solidFill>
                <a:latin typeface="Arial" panose="020B0604020202020204" pitchFamily="34" charset="0"/>
                <a:cs typeface="Arial" panose="020B0604020202020204" pitchFamily="34" charset="0"/>
              </a:rPr>
              <a:t>багатогранника.</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Застосовуючи процедуру побудови послідовно до кожної грані, отримаємо </a:t>
            </a:r>
            <a:r>
              <a:rPr lang="uk-UA" dirty="0" smtClean="0">
                <a:solidFill>
                  <a:schemeClr val="bg1"/>
                </a:solidFill>
                <a:latin typeface="Arial" panose="020B0604020202020204" pitchFamily="34" charset="0"/>
                <a:cs typeface="Arial" panose="020B0604020202020204" pitchFamily="34" charset="0"/>
              </a:rPr>
              <a:t>дискретно-лінійну </a:t>
            </a:r>
            <a:r>
              <a:rPr lang="uk-UA" dirty="0">
                <a:solidFill>
                  <a:schemeClr val="bg1"/>
                </a:solidFill>
                <a:latin typeface="Arial" panose="020B0604020202020204" pitchFamily="34" charset="0"/>
                <a:cs typeface="Arial" panose="020B0604020202020204" pitchFamily="34" charset="0"/>
              </a:rPr>
              <a:t>апроксимацію ліній рівня рис. 6.9</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spTree>
    <p:extLst>
      <p:ext uri="{BB962C8B-B14F-4D97-AF65-F5344CB8AC3E}">
        <p14:creationId xmlns:p14="http://schemas.microsoft.com/office/powerpoint/2010/main" val="2480975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Лінії </a:t>
            </a:r>
            <a:r>
              <a:rPr lang="uk-UA" b="0" dirty="0">
                <a:solidFill>
                  <a:schemeClr val="bg1"/>
                </a:solidFill>
                <a:latin typeface="Arial" panose="020B0604020202020204" pitchFamily="34" charset="0"/>
                <a:cs typeface="Arial" panose="020B0604020202020204" pitchFamily="34" charset="0"/>
              </a:rPr>
              <a:t>рівня</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dirty="0"/>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9792" y="2420888"/>
            <a:ext cx="2966161" cy="250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304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Випадки взаємного розташування трикутника і площини рівня</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32</a:t>
            </a:fld>
            <a:endParaRPr lang="ru-RU" dirty="0"/>
          </a:p>
        </p:txBody>
      </p:sp>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95736" y="2132856"/>
            <a:ext cx="4382059"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7059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Випадки </a:t>
            </a:r>
            <a:r>
              <a:rPr lang="uk-UA" b="0" dirty="0">
                <a:solidFill>
                  <a:schemeClr val="bg1"/>
                </a:solidFill>
                <a:latin typeface="Arial" panose="020B0604020202020204" pitchFamily="34" charset="0"/>
                <a:cs typeface="Arial" panose="020B0604020202020204" pitchFamily="34" charset="0"/>
              </a:rPr>
              <a:t>взаємного розташування трикутника і площини рівня</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pPr lvl="0"/>
            <a:r>
              <a:rPr lang="uk-UA" dirty="0" smtClean="0">
                <a:solidFill>
                  <a:schemeClr val="bg1"/>
                </a:solidFill>
                <a:latin typeface="Arial" panose="020B0604020202020204" pitchFamily="34" charset="0"/>
                <a:cs typeface="Arial" panose="020B0604020202020204" pitchFamily="34" charset="0"/>
              </a:rPr>
              <a:t>1. Трикутник </a:t>
            </a:r>
            <a:r>
              <a:rPr lang="uk-UA" dirty="0">
                <a:solidFill>
                  <a:schemeClr val="bg1"/>
                </a:solidFill>
                <a:latin typeface="Arial" panose="020B0604020202020204" pitchFamily="34" charset="0"/>
                <a:cs typeface="Arial" panose="020B0604020202020204" pitchFamily="34" charset="0"/>
              </a:rPr>
              <a:t>і площина не перетинаються – всі вершини трикутника знаходяться по одну сторону площини. Вклад до результату відсутній. </a:t>
            </a:r>
            <a:endParaRPr lang="ru-RU" dirty="0">
              <a:solidFill>
                <a:schemeClr val="bg1"/>
              </a:solidFill>
              <a:latin typeface="Arial" panose="020B0604020202020204" pitchFamily="34" charset="0"/>
              <a:cs typeface="Arial" panose="020B0604020202020204" pitchFamily="34" charset="0"/>
            </a:endParaRPr>
          </a:p>
          <a:p>
            <a:pPr lvl="0"/>
            <a:r>
              <a:rPr lang="uk-UA" dirty="0" smtClean="0">
                <a:solidFill>
                  <a:schemeClr val="bg1"/>
                </a:solidFill>
                <a:latin typeface="Arial" panose="020B0604020202020204" pitchFamily="34" charset="0"/>
                <a:cs typeface="Arial" panose="020B0604020202020204" pitchFamily="34" charset="0"/>
              </a:rPr>
              <a:t>2. Трикутник торкається </a:t>
            </a:r>
            <a:r>
              <a:rPr lang="uk-UA" dirty="0">
                <a:solidFill>
                  <a:schemeClr val="bg1"/>
                </a:solidFill>
                <a:latin typeface="Arial" panose="020B0604020202020204" pitchFamily="34" charset="0"/>
                <a:cs typeface="Arial" panose="020B0604020202020204" pitchFamily="34" charset="0"/>
              </a:rPr>
              <a:t>площини однією з вершин – всі вершин  трикутника знаходяться по одну сторону площини. Вклад до результату відсутній.</a:t>
            </a:r>
            <a:endParaRPr lang="ru-RU" dirty="0">
              <a:solidFill>
                <a:schemeClr val="bg1"/>
              </a:solidFill>
              <a:latin typeface="Arial" panose="020B0604020202020204" pitchFamily="34" charset="0"/>
              <a:cs typeface="Arial" panose="020B0604020202020204" pitchFamily="34" charset="0"/>
            </a:endParaRPr>
          </a:p>
          <a:p>
            <a:pPr lvl="0"/>
            <a:r>
              <a:rPr lang="uk-UA" dirty="0" smtClean="0">
                <a:solidFill>
                  <a:schemeClr val="bg1"/>
                </a:solidFill>
                <a:latin typeface="Arial" panose="020B0604020202020204" pitchFamily="34" charset="0"/>
                <a:cs typeface="Arial" panose="020B0604020202020204" pitchFamily="34" charset="0"/>
              </a:rPr>
              <a:t>3. Трикутник </a:t>
            </a:r>
            <a:r>
              <a:rPr lang="uk-UA" dirty="0">
                <a:solidFill>
                  <a:schemeClr val="bg1"/>
                </a:solidFill>
                <a:latin typeface="Arial" panose="020B0604020202020204" pitchFamily="34" charset="0"/>
                <a:cs typeface="Arial" panose="020B0604020202020204" pitchFamily="34" charset="0"/>
              </a:rPr>
              <a:t>перетинається з площиною по ребру – всі вершин  знаходяться по одну сторону площини, при цьому дві вершини на площині.</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До результату відноситься ребро, що належить площині.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33</a:t>
            </a:fld>
            <a:endParaRPr lang="ru-RU" dirty="0"/>
          </a:p>
        </p:txBody>
      </p:sp>
    </p:spTree>
    <p:extLst>
      <p:ext uri="{BB962C8B-B14F-4D97-AF65-F5344CB8AC3E}">
        <p14:creationId xmlns:p14="http://schemas.microsoft.com/office/powerpoint/2010/main" val="4088680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Випадки взаємного розташування трикутника і площини рівня</a:t>
            </a:r>
            <a:endParaRPr lang="ru-RU" dirty="0"/>
          </a:p>
        </p:txBody>
      </p:sp>
      <p:sp>
        <p:nvSpPr>
          <p:cNvPr id="3" name="Объект 2"/>
          <p:cNvSpPr>
            <a:spLocks noGrp="1"/>
          </p:cNvSpPr>
          <p:nvPr>
            <p:ph idx="1"/>
          </p:nvPr>
        </p:nvSpPr>
        <p:spPr/>
        <p:txBody>
          <a:bodyPr/>
          <a:lstStyle/>
          <a:p>
            <a:pPr lvl="0"/>
            <a:r>
              <a:rPr lang="uk-UA" dirty="0">
                <a:solidFill>
                  <a:schemeClr val="bg1"/>
                </a:solidFill>
                <a:latin typeface="Arial" panose="020B0604020202020204" pitchFamily="34" charset="0"/>
                <a:cs typeface="Arial" panose="020B0604020202020204" pitchFamily="34" charset="0"/>
              </a:rPr>
              <a:t>4. Трикутник перетинається з площиною – знайдуться дві вершини</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що лежать по різні сторони площини. До результату відноситься відрізок, що з’єднує дві відповідні точки перетину ребер з площиною рівня..</a:t>
            </a:r>
            <a:endParaRPr lang="ru-RU" dirty="0">
              <a:solidFill>
                <a:schemeClr val="bg1"/>
              </a:solidFill>
              <a:latin typeface="Arial" panose="020B0604020202020204" pitchFamily="34" charset="0"/>
              <a:cs typeface="Arial" panose="020B0604020202020204" pitchFamily="34" charset="0"/>
            </a:endParaRPr>
          </a:p>
          <a:p>
            <a:pPr lvl="0"/>
            <a:r>
              <a:rPr lang="uk-UA" dirty="0">
                <a:solidFill>
                  <a:schemeClr val="bg1"/>
                </a:solidFill>
                <a:latin typeface="Arial" panose="020B0604020202020204" pitchFamily="34" charset="0"/>
                <a:cs typeface="Arial" panose="020B0604020202020204" pitchFamily="34" charset="0"/>
              </a:rPr>
              <a:t>5. Всі точки трикутника належать </a:t>
            </a:r>
            <a:r>
              <a:rPr lang="uk-UA" dirty="0" smtClean="0">
                <a:solidFill>
                  <a:schemeClr val="bg1"/>
                </a:solidFill>
                <a:latin typeface="Arial" panose="020B0604020202020204" pitchFamily="34" charset="0"/>
                <a:cs typeface="Arial" panose="020B0604020202020204" pitchFamily="34" charset="0"/>
              </a:rPr>
              <a:t>площині.</a:t>
            </a:r>
          </a:p>
          <a:p>
            <a:pPr lvl="0"/>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Вклад </a:t>
            </a:r>
            <a:r>
              <a:rPr lang="uk-UA" dirty="0">
                <a:solidFill>
                  <a:schemeClr val="bg1"/>
                </a:solidFill>
                <a:latin typeface="Arial" panose="020B0604020202020204" pitchFamily="34" charset="0"/>
                <a:cs typeface="Arial" panose="020B0604020202020204" pitchFamily="34" charset="0"/>
              </a:rPr>
              <a:t>до результату відсутній.</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34</a:t>
            </a:fld>
            <a:endParaRPr lang="ru-RU" dirty="0"/>
          </a:p>
        </p:txBody>
      </p:sp>
    </p:spTree>
    <p:extLst>
      <p:ext uri="{BB962C8B-B14F-4D97-AF65-F5344CB8AC3E}">
        <p14:creationId xmlns:p14="http://schemas.microsoft.com/office/powerpoint/2010/main" val="1352811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Визначення відрізка лінії рівня </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Нехай </a:t>
            </a:r>
            <a:r>
              <a:rPr lang="uk-UA" dirty="0" smtClean="0">
                <a:solidFill>
                  <a:schemeClr val="bg1"/>
                </a:solidFill>
                <a:latin typeface="Arial" panose="020B0604020202020204" pitchFamily="34" charset="0"/>
                <a:cs typeface="Arial" panose="020B0604020202020204" pitchFamily="34" charset="0"/>
              </a:rPr>
              <a:t>точки           розташовані </a:t>
            </a:r>
            <a:r>
              <a:rPr lang="uk-UA" dirty="0">
                <a:solidFill>
                  <a:schemeClr val="bg1"/>
                </a:solidFill>
                <a:latin typeface="Arial" panose="020B0604020202020204" pitchFamily="34" charset="0"/>
                <a:cs typeface="Arial" panose="020B0604020202020204" pitchFamily="34" charset="0"/>
              </a:rPr>
              <a:t>по одну сторону площини,  </a:t>
            </a:r>
            <a:r>
              <a:rPr lang="uk-UA" dirty="0" smtClean="0">
                <a:solidFill>
                  <a:schemeClr val="bg1"/>
                </a:solidFill>
                <a:latin typeface="Arial" panose="020B0604020202020204" pitchFamily="34" charset="0"/>
                <a:cs typeface="Arial" panose="020B0604020202020204" pitchFamily="34" charset="0"/>
              </a:rPr>
              <a:t>а точка       по </a:t>
            </a:r>
            <a:r>
              <a:rPr lang="uk-UA" dirty="0">
                <a:solidFill>
                  <a:schemeClr val="bg1"/>
                </a:solidFill>
                <a:latin typeface="Arial" panose="020B0604020202020204" pitchFamily="34" charset="0"/>
                <a:cs typeface="Arial" panose="020B0604020202020204" pitchFamily="34" charset="0"/>
              </a:rPr>
              <a:t>іншу</a:t>
            </a:r>
            <a:r>
              <a:rPr lang="uk-UA" dirty="0" smtClean="0">
                <a:solidFill>
                  <a:schemeClr val="bg1"/>
                </a:solidFill>
                <a:latin typeface="Arial" panose="020B0604020202020204" pitchFamily="34" charset="0"/>
                <a:cs typeface="Arial" panose="020B0604020202020204" pitchFamily="34" charset="0"/>
              </a:rPr>
              <a:t>.</a:t>
            </a:r>
          </a:p>
          <a:p>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713253281"/>
              </p:ext>
            </p:extLst>
          </p:nvPr>
        </p:nvGraphicFramePr>
        <p:xfrm>
          <a:off x="2699792" y="1628800"/>
          <a:ext cx="503238" cy="373063"/>
        </p:xfrm>
        <a:graphic>
          <a:graphicData uri="http://schemas.openxmlformats.org/presentationml/2006/ole">
            <mc:AlternateContent xmlns:mc="http://schemas.openxmlformats.org/markup-compatibility/2006">
              <mc:Choice xmlns:v="urn:schemas-microsoft-com:vml" Requires="v">
                <p:oleObj spid="_x0000_s12331" name="Формула" r:id="rId3" imgW="368300" imgH="228600" progId="Equation.3">
                  <p:embed/>
                </p:oleObj>
              </mc:Choice>
              <mc:Fallback>
                <p:oleObj name="Формула" r:id="rId3" imgW="368300" imgH="228600" progId="Equation.3">
                  <p:embed/>
                  <p:pic>
                    <p:nvPicPr>
                      <p:cNvPr id="0" name="Объект 6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9792" y="1628800"/>
                        <a:ext cx="503238"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978687135"/>
              </p:ext>
            </p:extLst>
          </p:nvPr>
        </p:nvGraphicFramePr>
        <p:xfrm>
          <a:off x="3491880" y="1988840"/>
          <a:ext cx="241300" cy="393700"/>
        </p:xfrm>
        <a:graphic>
          <a:graphicData uri="http://schemas.openxmlformats.org/presentationml/2006/ole">
            <mc:AlternateContent xmlns:mc="http://schemas.openxmlformats.org/markup-compatibility/2006">
              <mc:Choice xmlns:v="urn:schemas-microsoft-com:vml" Requires="v">
                <p:oleObj spid="_x0000_s12332" name="Формула" r:id="rId5" imgW="177480" imgH="241200" progId="Equation.3">
                  <p:embed/>
                </p:oleObj>
              </mc:Choice>
              <mc:Fallback>
                <p:oleObj name="Формула" r:id="rId5" imgW="177480" imgH="241200" progId="Equation.3">
                  <p:embed/>
                  <p:pic>
                    <p:nvPicPr>
                      <p:cNvPr id="0" name="Объект 65"/>
                      <p:cNvPicPr>
                        <a:picLocks noChangeAspect="1" noChangeArrowheads="1"/>
                      </p:cNvPicPr>
                      <p:nvPr/>
                    </p:nvPicPr>
                    <p:blipFill>
                      <a:blip r:embed="rId6"/>
                      <a:srcRect/>
                      <a:stretch>
                        <a:fillRect/>
                      </a:stretch>
                    </p:blipFill>
                    <p:spPr bwMode="auto">
                      <a:xfrm>
                        <a:off x="3491880" y="1988840"/>
                        <a:ext cx="2413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229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23728" y="2708920"/>
            <a:ext cx="4680520"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8685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Визначення відрізка лінії рівня </a:t>
            </a:r>
            <a:endParaRPr lang="ru-RU"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Рівняння відрізка, що з’єднує точки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рис. 6.11) має вигляд </a:t>
            </a:r>
            <a:endParaRPr lang="ru-RU" dirty="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Значення </a:t>
            </a:r>
            <a:r>
              <a:rPr lang="uk-UA" dirty="0">
                <a:solidFill>
                  <a:schemeClr val="bg1"/>
                </a:solidFill>
                <a:latin typeface="Arial" panose="020B0604020202020204" pitchFamily="34" charset="0"/>
                <a:cs typeface="Arial" panose="020B0604020202020204" pitchFamily="34" charset="0"/>
              </a:rPr>
              <a:t>параметру , що відповідає точці перетину цього відрізка з площиною </a:t>
            </a:r>
            <a:r>
              <a:rPr lang="uk-UA" dirty="0" smtClean="0">
                <a:solidFill>
                  <a:schemeClr val="bg1"/>
                </a:solidFill>
                <a:latin typeface="Arial" panose="020B0604020202020204" pitchFamily="34" charset="0"/>
                <a:cs typeface="Arial" panose="020B0604020202020204" pitchFamily="34" charset="0"/>
              </a:rPr>
              <a:t>      рівня  </a:t>
            </a:r>
            <a:r>
              <a:rPr lang="uk-UA" dirty="0">
                <a:solidFill>
                  <a:schemeClr val="bg1"/>
                </a:solidFill>
                <a:latin typeface="Arial" panose="020B0604020202020204" pitchFamily="34" charset="0"/>
                <a:cs typeface="Arial" panose="020B0604020202020204" pitchFamily="34" charset="0"/>
              </a:rPr>
              <a:t>можна визначити з </a:t>
            </a:r>
            <a:r>
              <a:rPr lang="uk-UA" dirty="0" smtClean="0">
                <a:solidFill>
                  <a:schemeClr val="bg1"/>
                </a:solidFill>
                <a:latin typeface="Arial" panose="020B0604020202020204" pitchFamily="34" charset="0"/>
                <a:cs typeface="Arial" panose="020B0604020202020204" pitchFamily="34" charset="0"/>
              </a:rPr>
              <a:t>умови</a:t>
            </a:r>
          </a:p>
          <a:p>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Маємо </a:t>
            </a:r>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36</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801464222"/>
              </p:ext>
            </p:extLst>
          </p:nvPr>
        </p:nvGraphicFramePr>
        <p:xfrm>
          <a:off x="5940152" y="1700808"/>
          <a:ext cx="647700" cy="381000"/>
        </p:xfrm>
        <a:graphic>
          <a:graphicData uri="http://schemas.openxmlformats.org/presentationml/2006/ole">
            <mc:AlternateContent xmlns:mc="http://schemas.openxmlformats.org/markup-compatibility/2006">
              <mc:Choice xmlns:v="urn:schemas-microsoft-com:vml" Requires="v">
                <p:oleObj spid="_x0000_s14439" name="Формула" r:id="rId3" imgW="457200" imgH="241200" progId="Equation.3">
                  <p:embed/>
                </p:oleObj>
              </mc:Choice>
              <mc:Fallback>
                <p:oleObj name="Формула" r:id="rId3" imgW="457200" imgH="241200" progId="Equation.3">
                  <p:embed/>
                  <p:pic>
                    <p:nvPicPr>
                      <p:cNvPr id="0" name="Объект 6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152" y="1700808"/>
                        <a:ext cx="6477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4046030912"/>
              </p:ext>
            </p:extLst>
          </p:nvPr>
        </p:nvGraphicFramePr>
        <p:xfrm>
          <a:off x="2699792" y="2348880"/>
          <a:ext cx="2513012" cy="631825"/>
        </p:xfrm>
        <a:graphic>
          <a:graphicData uri="http://schemas.openxmlformats.org/presentationml/2006/ole">
            <mc:AlternateContent xmlns:mc="http://schemas.openxmlformats.org/markup-compatibility/2006">
              <mc:Choice xmlns:v="urn:schemas-microsoft-com:vml" Requires="v">
                <p:oleObj spid="_x0000_s14440" name="Формула" r:id="rId5" imgW="1371600" imgH="279360" progId="Equation.3">
                  <p:embed/>
                </p:oleObj>
              </mc:Choice>
              <mc:Fallback>
                <p:oleObj name="Формула" r:id="rId5" imgW="1371600" imgH="279360" progId="Equation.3">
                  <p:embed/>
                  <p:pic>
                    <p:nvPicPr>
                      <p:cNvPr id="0" name="Объект 6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9792" y="2348880"/>
                        <a:ext cx="2513012"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2327981550"/>
              </p:ext>
            </p:extLst>
          </p:nvPr>
        </p:nvGraphicFramePr>
        <p:xfrm>
          <a:off x="2339752" y="4293096"/>
          <a:ext cx="2376487" cy="588962"/>
        </p:xfrm>
        <a:graphic>
          <a:graphicData uri="http://schemas.openxmlformats.org/presentationml/2006/ole">
            <mc:AlternateContent xmlns:mc="http://schemas.openxmlformats.org/markup-compatibility/2006">
              <mc:Choice xmlns:v="urn:schemas-microsoft-com:vml" Requires="v">
                <p:oleObj spid="_x0000_s14441" name="Формула" r:id="rId7" imgW="1168400" imgH="228600" progId="Equation.3">
                  <p:embed/>
                </p:oleObj>
              </mc:Choice>
              <mc:Fallback>
                <p:oleObj name="Формула" r:id="rId7" imgW="1168400" imgH="228600" progId="Equation.3">
                  <p:embed/>
                  <p:pic>
                    <p:nvPicPr>
                      <p:cNvPr id="0" name="Объект 7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9752" y="4293096"/>
                        <a:ext cx="2376487"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116935826"/>
              </p:ext>
            </p:extLst>
          </p:nvPr>
        </p:nvGraphicFramePr>
        <p:xfrm>
          <a:off x="2123728" y="5157192"/>
          <a:ext cx="3168352" cy="964753"/>
        </p:xfrm>
        <a:graphic>
          <a:graphicData uri="http://schemas.openxmlformats.org/presentationml/2006/ole">
            <mc:AlternateContent xmlns:mc="http://schemas.openxmlformats.org/markup-compatibility/2006">
              <mc:Choice xmlns:v="urn:schemas-microsoft-com:vml" Requires="v">
                <p:oleObj spid="_x0000_s14442" name="Формула" r:id="rId9" imgW="1803400" imgH="533400" progId="Equation.3">
                  <p:embed/>
                </p:oleObj>
              </mc:Choice>
              <mc:Fallback>
                <p:oleObj name="Формула" r:id="rId9" imgW="1803400" imgH="533400" progId="Equation.3">
                  <p:embed/>
                  <p:pic>
                    <p:nvPicPr>
                      <p:cNvPr id="0" name="Объект 7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23728" y="5157192"/>
                        <a:ext cx="3168352" cy="964753"/>
                      </a:xfrm>
                      <a:prstGeom prst="rect">
                        <a:avLst/>
                      </a:prstGeom>
                      <a:noFill/>
                      <a:ln>
                        <a:noFill/>
                      </a:ln>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2784988042"/>
              </p:ext>
            </p:extLst>
          </p:nvPr>
        </p:nvGraphicFramePr>
        <p:xfrm>
          <a:off x="4716016" y="3645024"/>
          <a:ext cx="358775" cy="444500"/>
        </p:xfrm>
        <a:graphic>
          <a:graphicData uri="http://schemas.openxmlformats.org/presentationml/2006/ole">
            <mc:AlternateContent xmlns:mc="http://schemas.openxmlformats.org/markup-compatibility/2006">
              <mc:Choice xmlns:v="urn:schemas-microsoft-com:vml" Requires="v">
                <p:oleObj spid="_x0000_s14443" name="Формула" r:id="rId11" imgW="152334" imgH="228501" progId="Equation.3">
                  <p:embed/>
                </p:oleObj>
              </mc:Choice>
              <mc:Fallback>
                <p:oleObj name="Формула" r:id="rId11" imgW="152334" imgH="228501" progId="Equation.3">
                  <p:embed/>
                  <p:pic>
                    <p:nvPicPr>
                      <p:cNvPr id="0" name="Объект 7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16016" y="3645024"/>
                        <a:ext cx="3587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825444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Визначення відрізка лінії рівня </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Тоді шуканий відрізок лінії рівня задається  кінцевими точками , рис. 6.11</a:t>
            </a:r>
            <a:endParaRPr lang="ru-RU" dirty="0">
              <a:solidFill>
                <a:schemeClr val="bg1"/>
              </a:solidFill>
              <a:latin typeface="Arial" panose="020B0604020202020204" pitchFamily="34" charset="0"/>
              <a:cs typeface="Arial" panose="020B0604020202020204" pitchFamily="34" charset="0"/>
            </a:endParaRPr>
          </a:p>
          <a:p>
            <a:r>
              <a:rPr lang="uk-UA" dirty="0"/>
              <a:t> </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37</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274858064"/>
              </p:ext>
            </p:extLst>
          </p:nvPr>
        </p:nvGraphicFramePr>
        <p:xfrm>
          <a:off x="2987824" y="2924944"/>
          <a:ext cx="2520280" cy="660524"/>
        </p:xfrm>
        <a:graphic>
          <a:graphicData uri="http://schemas.openxmlformats.org/presentationml/2006/ole">
            <mc:AlternateContent xmlns:mc="http://schemas.openxmlformats.org/markup-compatibility/2006">
              <mc:Choice xmlns:v="urn:schemas-microsoft-com:vml" Requires="v">
                <p:oleObj spid="_x0000_s13354" name="Формула" r:id="rId3" imgW="1219200" imgH="228600" progId="Equation.3">
                  <p:embed/>
                </p:oleObj>
              </mc:Choice>
              <mc:Fallback>
                <p:oleObj name="Формула" r:id="rId3" imgW="1219200" imgH="228600" progId="Equation.3">
                  <p:embed/>
                  <p:pic>
                    <p:nvPicPr>
                      <p:cNvPr id="0" name="Объект 7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2924944"/>
                        <a:ext cx="2520280" cy="660524"/>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395816799"/>
              </p:ext>
            </p:extLst>
          </p:nvPr>
        </p:nvGraphicFramePr>
        <p:xfrm>
          <a:off x="2987824" y="3861048"/>
          <a:ext cx="2592288" cy="660524"/>
        </p:xfrm>
        <a:graphic>
          <a:graphicData uri="http://schemas.openxmlformats.org/presentationml/2006/ole">
            <mc:AlternateContent xmlns:mc="http://schemas.openxmlformats.org/markup-compatibility/2006">
              <mc:Choice xmlns:v="urn:schemas-microsoft-com:vml" Requires="v">
                <p:oleObj spid="_x0000_s13355" name="Формула" r:id="rId5" imgW="1257300" imgH="228600" progId="Equation.3">
                  <p:embed/>
                </p:oleObj>
              </mc:Choice>
              <mc:Fallback>
                <p:oleObj name="Формула" r:id="rId5" imgW="1257300" imgH="228600" progId="Equation.3">
                  <p:embed/>
                  <p:pic>
                    <p:nvPicPr>
                      <p:cNvPr id="0" name="Объект 7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824" y="3861048"/>
                        <a:ext cx="2592288" cy="66052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56783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 </a:t>
            </a:r>
            <a:r>
              <a:rPr lang="uk-UA" b="0" dirty="0" smtClean="0">
                <a:solidFill>
                  <a:schemeClr val="bg1"/>
                </a:solidFill>
                <a:latin typeface="Arial" panose="020B0604020202020204" pitchFamily="34" charset="0"/>
                <a:cs typeface="Arial" panose="020B0604020202020204" pitchFamily="34" charset="0"/>
              </a:rPr>
              <a:t>Жадібна  тріангуляція</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Існує багато підходів до побудови тріангуляції. Так, наприклад, в ж</a:t>
            </a:r>
            <a:r>
              <a:rPr lang="uk-UA" i="1" dirty="0">
                <a:solidFill>
                  <a:schemeClr val="bg1"/>
                </a:solidFill>
                <a:latin typeface="Arial" panose="020B0604020202020204" pitchFamily="34" charset="0"/>
                <a:cs typeface="Arial" panose="020B0604020202020204" pitchFamily="34" charset="0"/>
              </a:rPr>
              <a:t>адібному методі</a:t>
            </a:r>
            <a:r>
              <a:rPr lang="uk-UA" dirty="0">
                <a:solidFill>
                  <a:schemeClr val="bg1"/>
                </a:solidFill>
                <a:latin typeface="Arial" panose="020B0604020202020204" pitchFamily="34" charset="0"/>
                <a:cs typeface="Arial" panose="020B0604020202020204" pitchFamily="34" charset="0"/>
              </a:rPr>
              <a:t> заборонені всі перебудови. При жадібній  тріангуляції послідовно породжуються ребра (по одному за один раз) і завершується цей процес після того як буде побудоване необхідне число ребер, яке повністю визначається множиною точок і її опуклою оболонкою. Попередньо утворюється пул , що містить  ребра, які з’єднують точки , і ці ребра упорядковуються по довжині. Спочатку множина точок тріангуляції є пустою.</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spTree>
    <p:extLst>
      <p:ext uri="{BB962C8B-B14F-4D97-AF65-F5344CB8AC3E}">
        <p14:creationId xmlns:p14="http://schemas.microsoft.com/office/powerpoint/2010/main" val="3931435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Жадібна  тріангуляція</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Основним кроком процедури побудови є наступна дія. В  пулі вибирається і виключається з нього ребро найменшої довжини. Якщо це ребро не перетинає жодного з ребер, що ввійшли в тріангуляцію, то воно теж включається в число ребер тріангуляції. Інакше ребро просто виключається з подальшого розгляду. Процес закінчується якщо повністю буде побудована тріангуляція(це можна визначити заздалегідь по відомому числу ребер) або коли пул стане пустим.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Трудомісткість </a:t>
            </a:r>
            <a:r>
              <a:rPr lang="uk-UA" dirty="0" smtClean="0">
                <a:solidFill>
                  <a:schemeClr val="bg1"/>
                </a:solidFill>
                <a:latin typeface="Arial" panose="020B0604020202020204" pitchFamily="34" charset="0"/>
                <a:cs typeface="Arial" panose="020B0604020202020204" pitchFamily="34" charset="0"/>
              </a:rPr>
              <a:t>цього </a:t>
            </a:r>
            <a:r>
              <a:rPr lang="uk-UA" dirty="0">
                <a:solidFill>
                  <a:schemeClr val="bg1"/>
                </a:solidFill>
                <a:latin typeface="Arial" panose="020B0604020202020204" pitchFamily="34" charset="0"/>
                <a:cs typeface="Arial" panose="020B0604020202020204" pitchFamily="34" charset="0"/>
              </a:rPr>
              <a:t>алгоритму складає</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746196266"/>
              </p:ext>
            </p:extLst>
          </p:nvPr>
        </p:nvGraphicFramePr>
        <p:xfrm>
          <a:off x="6588224" y="4941168"/>
          <a:ext cx="1263650" cy="455613"/>
        </p:xfrm>
        <a:graphic>
          <a:graphicData uri="http://schemas.openxmlformats.org/presentationml/2006/ole">
            <mc:AlternateContent xmlns:mc="http://schemas.openxmlformats.org/markup-compatibility/2006">
              <mc:Choice xmlns:v="urn:schemas-microsoft-com:vml" Requires="v">
                <p:oleObj spid="_x0000_s17424" name="Формула" r:id="rId3" imgW="825480" imgH="279360" progId="Equation.3">
                  <p:embed/>
                </p:oleObj>
              </mc:Choice>
              <mc:Fallback>
                <p:oleObj name="Формула" r:id="rId3" imgW="825480" imgH="279360" progId="Equation.3">
                  <p:embed/>
                  <p:pic>
                    <p:nvPicPr>
                      <p:cNvPr id="0" name="Объект 4"/>
                      <p:cNvPicPr>
                        <a:picLocks noChangeAspect="1" noChangeArrowheads="1"/>
                      </p:cNvPicPr>
                      <p:nvPr/>
                    </p:nvPicPr>
                    <p:blipFill>
                      <a:blip r:embed="rId4"/>
                      <a:srcRect/>
                      <a:stretch>
                        <a:fillRect/>
                      </a:stretch>
                    </p:blipFill>
                    <p:spPr bwMode="auto">
                      <a:xfrm>
                        <a:off x="6588224" y="4941168"/>
                        <a:ext cx="12636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3299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Тріангуляції </a:t>
            </a:r>
            <a:r>
              <a:rPr lang="uk-UA" b="0" dirty="0">
                <a:solidFill>
                  <a:schemeClr val="bg1"/>
                </a:solidFill>
                <a:latin typeface="Arial" panose="020B0604020202020204" pitchFamily="34" charset="0"/>
                <a:cs typeface="Arial" panose="020B0604020202020204" pitchFamily="34" charset="0"/>
              </a:rPr>
              <a:t>Делоне</a:t>
            </a:r>
            <a:endParaRPr lang="ru-RU"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	Важливим видом тріангуляції є </a:t>
            </a:r>
            <a:r>
              <a:rPr lang="uk-UA" i="1" dirty="0">
                <a:solidFill>
                  <a:schemeClr val="bg1"/>
                </a:solidFill>
                <a:latin typeface="Arial" panose="020B0604020202020204" pitchFamily="34" charset="0"/>
                <a:cs typeface="Arial" panose="020B0604020202020204" pitchFamily="34" charset="0"/>
              </a:rPr>
              <a:t>тріангуляції Делоне</a:t>
            </a:r>
            <a:r>
              <a:rPr lang="uk-UA" dirty="0">
                <a:solidFill>
                  <a:schemeClr val="bg1"/>
                </a:solidFill>
                <a:latin typeface="Arial" panose="020B0604020202020204" pitchFamily="34" charset="0"/>
                <a:cs typeface="Arial" panose="020B0604020202020204" pitchFamily="34" charset="0"/>
              </a:rPr>
              <a:t> , яка дає локально найбільш правильні трикутники. Ця властивість формулюється як: </a:t>
            </a:r>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тріангуляція </a:t>
            </a:r>
            <a:r>
              <a:rPr lang="uk-UA" dirty="0">
                <a:solidFill>
                  <a:schemeClr val="bg1"/>
                </a:solidFill>
                <a:latin typeface="Arial" panose="020B0604020202020204" pitchFamily="34" charset="0"/>
                <a:cs typeface="Arial" panose="020B0604020202020204" pitchFamily="34" charset="0"/>
              </a:rPr>
              <a:t>буде тріангуляцією Делоне тоді і тільки тоді, коли для будь якої пари трикутників зі спільним ребром у якій це ребро можна перекинути без порушення планарності тріангуляції від такого перекидання мінімальний з шести кутів не </a:t>
            </a:r>
            <a:r>
              <a:rPr lang="uk-UA" dirty="0" smtClean="0">
                <a:solidFill>
                  <a:schemeClr val="bg1"/>
                </a:solidFill>
                <a:latin typeface="Arial" panose="020B0604020202020204" pitchFamily="34" charset="0"/>
                <a:cs typeface="Arial" panose="020B0604020202020204" pitchFamily="34" charset="0"/>
              </a:rPr>
              <a:t>зменшиться .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spTree>
    <p:extLst>
      <p:ext uri="{BB962C8B-B14F-4D97-AF65-F5344CB8AC3E}">
        <p14:creationId xmlns:p14="http://schemas.microsoft.com/office/powerpoint/2010/main" val="3686008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Фліпом</a:t>
            </a:r>
            <a:r>
              <a:rPr lang="en-US" b="0" dirty="0">
                <a:solidFill>
                  <a:schemeClr val="bg1"/>
                </a:solidFill>
                <a:latin typeface="Arial" panose="020B0604020202020204" pitchFamily="34" charset="0"/>
                <a:cs typeface="Arial" panose="020B0604020202020204" pitchFamily="34" charset="0"/>
              </a:rPr>
              <a:t/>
            </a:r>
            <a:br>
              <a:rPr lang="en-US" b="0" dirty="0">
                <a:solidFill>
                  <a:schemeClr val="bg1"/>
                </a:solidFill>
                <a:latin typeface="Arial" panose="020B0604020202020204" pitchFamily="34" charset="0"/>
                <a:cs typeface="Arial" panose="020B0604020202020204" pitchFamily="34" charset="0"/>
              </a:rPr>
            </a:br>
            <a:endParaRPr lang="ru-RU"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 І навпаки від будь якої локальної перебудови тріангуляції Делоне трикутник стає більш неправильним. Така перебудова називається </a:t>
            </a:r>
            <a:r>
              <a:rPr lang="uk-UA" dirty="0" smtClean="0">
                <a:solidFill>
                  <a:schemeClr val="bg1"/>
                </a:solidFill>
                <a:latin typeface="Arial" panose="020B0604020202020204" pitchFamily="34" charset="0"/>
                <a:cs typeface="Arial" panose="020B0604020202020204" pitchFamily="34" charset="0"/>
              </a:rPr>
              <a:t>фліпом</a:t>
            </a:r>
            <a:endParaRPr lang="en-US" dirty="0" smtClean="0">
              <a:solidFill>
                <a:schemeClr val="bg1"/>
              </a:solidFill>
              <a:latin typeface="Arial" panose="020B0604020202020204" pitchFamily="34" charset="0"/>
              <a:cs typeface="Arial" panose="020B0604020202020204" pitchFamily="34" charset="0"/>
            </a:endParaRPr>
          </a:p>
          <a:p>
            <a:endParaRPr lang="en-US" dirty="0" smtClean="0"/>
          </a:p>
          <a:p>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pic>
        <p:nvPicPr>
          <p:cNvPr id="6" name="Picture 2" descr="C:\Users\Владелец\Pictures\novikov_delone_fli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212976"/>
            <a:ext cx="619125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434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Локальний круговий критерій</a:t>
            </a:r>
            <a:endParaRPr lang="ru-RU" b="0" dirty="0"/>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sp>
        <p:nvSpPr>
          <p:cNvPr id="6" name="Объект 5"/>
          <p:cNvSpPr>
            <a:spLocks noGrp="1"/>
          </p:cNvSpPr>
          <p:nvPr>
            <p:ph idx="1"/>
          </p:nvPr>
        </p:nvSpPr>
        <p:spPr/>
        <p:txBody>
          <a:bodyPr>
            <a:normAutofit/>
          </a:bodyPr>
          <a:lstStyle/>
          <a:p>
            <a:r>
              <a:rPr lang="uk-UA" sz="2800" dirty="0">
                <a:solidFill>
                  <a:schemeClr val="bg1"/>
                </a:solidFill>
                <a:latin typeface="Arial" panose="020B0604020202020204" pitchFamily="34" charset="0"/>
                <a:cs typeface="Arial" panose="020B0604020202020204" pitchFamily="34" charset="0"/>
              </a:rPr>
              <a:t>На практиці при побудові звичайно користуються локальним круговим критерієм : </a:t>
            </a:r>
            <a:endParaRPr lang="en-US" sz="2800" dirty="0" smtClean="0">
              <a:solidFill>
                <a:schemeClr val="bg1"/>
              </a:solidFill>
              <a:latin typeface="Arial" panose="020B0604020202020204" pitchFamily="34" charset="0"/>
              <a:cs typeface="Arial" panose="020B0604020202020204" pitchFamily="34" charset="0"/>
            </a:endParaRPr>
          </a:p>
          <a:p>
            <a:r>
              <a:rPr lang="uk-UA" sz="2800" b="1" i="1" dirty="0" smtClean="0">
                <a:solidFill>
                  <a:schemeClr val="bg1"/>
                </a:solidFill>
                <a:latin typeface="Arial" panose="020B0604020202020204" pitchFamily="34" charset="0"/>
                <a:cs typeface="Arial" panose="020B0604020202020204" pitchFamily="34" charset="0"/>
              </a:rPr>
              <a:t>для </a:t>
            </a:r>
            <a:r>
              <a:rPr lang="uk-UA" sz="2800" b="1" i="1" dirty="0">
                <a:solidFill>
                  <a:schemeClr val="bg1"/>
                </a:solidFill>
                <a:latin typeface="Arial" panose="020B0604020202020204" pitchFamily="34" charset="0"/>
                <a:cs typeface="Arial" panose="020B0604020202020204" pitchFamily="34" charset="0"/>
              </a:rPr>
              <a:t>того щоб тріангуляції була тріангуляцією Делоне необхідно і достатньо, щоб всередині кола описаного навколо будь якого трикутника не знаходилось би ні однієї іншої вершини. </a:t>
            </a:r>
            <a:endParaRPr lang="ru-RU" sz="2800" b="1" i="1" dirty="0">
              <a:solidFill>
                <a:schemeClr val="bg1"/>
              </a:solidFill>
              <a:latin typeface="Arial" panose="020B0604020202020204" pitchFamily="34" charset="0"/>
              <a:cs typeface="Arial" panose="020B0604020202020204" pitchFamily="34" charset="0"/>
            </a:endParaRPr>
          </a:p>
          <a:p>
            <a:endParaRPr lang="ru-RU"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6388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i="1" dirty="0">
                <a:solidFill>
                  <a:schemeClr val="bg1"/>
                </a:solidFill>
                <a:latin typeface="Arial" panose="020B0604020202020204" pitchFamily="34" charset="0"/>
                <a:cs typeface="Arial" panose="020B0604020202020204" pitchFamily="34" charset="0"/>
              </a:rPr>
              <a:t> </a:t>
            </a:r>
            <a:r>
              <a:rPr lang="uk-UA" b="0" dirty="0">
                <a:solidFill>
                  <a:schemeClr val="bg1"/>
                </a:solidFill>
                <a:latin typeface="Arial" panose="020B0604020202020204" pitchFamily="34" charset="0"/>
                <a:cs typeface="Arial" panose="020B0604020202020204" pitchFamily="34" charset="0"/>
              </a:rPr>
              <a:t>Перевірка через рівняння </a:t>
            </a:r>
            <a:r>
              <a:rPr lang="uk-UA" b="0" dirty="0" smtClean="0">
                <a:solidFill>
                  <a:schemeClr val="bg1"/>
                </a:solidFill>
                <a:latin typeface="Arial" panose="020B0604020202020204" pitchFamily="34" charset="0"/>
                <a:cs typeface="Arial" panose="020B0604020202020204" pitchFamily="34" charset="0"/>
              </a:rPr>
              <a:t/>
            </a:r>
            <a:br>
              <a:rPr lang="uk-UA" b="0" dirty="0" smtClean="0">
                <a:solidFill>
                  <a:schemeClr val="bg1"/>
                </a:solidFill>
                <a:latin typeface="Arial" panose="020B0604020202020204" pitchFamily="34" charset="0"/>
                <a:cs typeface="Arial" panose="020B0604020202020204" pitchFamily="34" charset="0"/>
              </a:rPr>
            </a:br>
            <a:r>
              <a:rPr lang="uk-UA" b="0" dirty="0" smtClean="0">
                <a:solidFill>
                  <a:schemeClr val="bg1"/>
                </a:solidFill>
                <a:latin typeface="Arial" panose="020B0604020202020204" pitchFamily="34" charset="0"/>
                <a:cs typeface="Arial" panose="020B0604020202020204" pitchFamily="34" charset="0"/>
              </a:rPr>
              <a:t>описаного </a:t>
            </a:r>
            <a:r>
              <a:rPr lang="uk-UA" b="0" dirty="0">
                <a:solidFill>
                  <a:schemeClr val="bg1"/>
                </a:solidFill>
                <a:latin typeface="Arial" panose="020B0604020202020204" pitchFamily="34" charset="0"/>
                <a:cs typeface="Arial" panose="020B0604020202020204" pitchFamily="34" charset="0"/>
              </a:rPr>
              <a:t>кола</a:t>
            </a:r>
            <a:endParaRPr lang="ru-RU" b="0"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Рівняння </a:t>
            </a:r>
            <a:r>
              <a:rPr lang="uk-UA" dirty="0">
                <a:solidFill>
                  <a:schemeClr val="bg1"/>
                </a:solidFill>
                <a:latin typeface="Arial" panose="020B0604020202020204" pitchFamily="34" charset="0"/>
                <a:cs typeface="Arial" panose="020B0604020202020204" pitchFamily="34" charset="0"/>
              </a:rPr>
              <a:t>кола, що проходить через три точки </a:t>
            </a:r>
            <a:r>
              <a:rPr lang="uk-UA"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можна записати як</a:t>
            </a:r>
            <a:r>
              <a:rPr lang="ru-RU" dirty="0">
                <a:solidFill>
                  <a:schemeClr val="bg1"/>
                </a:solidFill>
                <a:latin typeface="Arial" panose="020B0604020202020204" pitchFamily="34" charset="0"/>
                <a:cs typeface="Arial" panose="020B0604020202020204" pitchFamily="34" charset="0"/>
              </a:rPr>
              <a:t>:</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107353658"/>
              </p:ext>
            </p:extLst>
          </p:nvPr>
        </p:nvGraphicFramePr>
        <p:xfrm>
          <a:off x="2699792" y="2780928"/>
          <a:ext cx="2659062" cy="444500"/>
        </p:xfrm>
        <a:graphic>
          <a:graphicData uri="http://schemas.openxmlformats.org/presentationml/2006/ole">
            <mc:AlternateContent xmlns:mc="http://schemas.openxmlformats.org/markup-compatibility/2006">
              <mc:Choice xmlns:v="urn:schemas-microsoft-com:vml" Requires="v">
                <p:oleObj spid="_x0000_s4266" name="Формула" r:id="rId3" imgW="1739900" imgH="228600" progId="Equation.3">
                  <p:embed/>
                </p:oleObj>
              </mc:Choice>
              <mc:Fallback>
                <p:oleObj name="Формула" r:id="rId3" imgW="1739900" imgH="228600" progId="Equation.3">
                  <p:embed/>
                  <p:pic>
                    <p:nvPicPr>
                      <p:cNvPr id="0" name="Объект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9792" y="2780928"/>
                        <a:ext cx="26590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40142660"/>
              </p:ext>
            </p:extLst>
          </p:nvPr>
        </p:nvGraphicFramePr>
        <p:xfrm>
          <a:off x="3707904" y="1988840"/>
          <a:ext cx="2305050" cy="433387"/>
        </p:xfrm>
        <a:graphic>
          <a:graphicData uri="http://schemas.openxmlformats.org/presentationml/2006/ole">
            <mc:AlternateContent xmlns:mc="http://schemas.openxmlformats.org/markup-compatibility/2006">
              <mc:Choice xmlns:v="urn:schemas-microsoft-com:vml" Requires="v">
                <p:oleObj spid="_x0000_s4267" name="Формула" r:id="rId5" imgW="1739900" imgH="241300" progId="Equation.3">
                  <p:embed/>
                </p:oleObj>
              </mc:Choice>
              <mc:Fallback>
                <p:oleObj name="Формула" r:id="rId5" imgW="1739900" imgH="241300" progId="Equation.3">
                  <p:embed/>
                  <p:pic>
                    <p:nvPicPr>
                      <p:cNvPr id="0" name="Объект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7904" y="1988840"/>
                        <a:ext cx="2305050"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985870835"/>
              </p:ext>
            </p:extLst>
          </p:nvPr>
        </p:nvGraphicFramePr>
        <p:xfrm>
          <a:off x="1547664" y="3573016"/>
          <a:ext cx="1656184" cy="1146299"/>
        </p:xfrm>
        <a:graphic>
          <a:graphicData uri="http://schemas.openxmlformats.org/presentationml/2006/ole">
            <mc:AlternateContent xmlns:mc="http://schemas.openxmlformats.org/markup-compatibility/2006">
              <mc:Choice xmlns:v="urn:schemas-microsoft-com:vml" Requires="v">
                <p:oleObj spid="_x0000_s4268" name="Формула" r:id="rId7" imgW="965200" imgH="711200" progId="Equation.3">
                  <p:embed/>
                </p:oleObj>
              </mc:Choice>
              <mc:Fallback>
                <p:oleObj name="Формула" r:id="rId7" imgW="965200" imgH="711200" progId="Equation.3">
                  <p:embed/>
                  <p:pic>
                    <p:nvPicPr>
                      <p:cNvPr id="0" name="Объект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7664" y="3573016"/>
                        <a:ext cx="1656184" cy="1146299"/>
                      </a:xfrm>
                      <a:prstGeom prst="rect">
                        <a:avLst/>
                      </a:prstGeom>
                      <a:noFill/>
                      <a:ln>
                        <a:noFill/>
                      </a:ln>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3569891251"/>
              </p:ext>
            </p:extLst>
          </p:nvPr>
        </p:nvGraphicFramePr>
        <p:xfrm>
          <a:off x="4427984" y="3573016"/>
          <a:ext cx="2016224" cy="1164779"/>
        </p:xfrm>
        <a:graphic>
          <a:graphicData uri="http://schemas.openxmlformats.org/presentationml/2006/ole">
            <mc:AlternateContent xmlns:mc="http://schemas.openxmlformats.org/markup-compatibility/2006">
              <mc:Choice xmlns:v="urn:schemas-microsoft-com:vml" Requires="v">
                <p:oleObj spid="_x0000_s4269" name="Формула" r:id="rId9" imgW="1282700" imgH="736600" progId="Equation.3">
                  <p:embed/>
                </p:oleObj>
              </mc:Choice>
              <mc:Fallback>
                <p:oleObj name="Формула" r:id="rId9" imgW="1282700" imgH="736600" progId="Equation.3">
                  <p:embed/>
                  <p:pic>
                    <p:nvPicPr>
                      <p:cNvPr id="0" name="Объект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27984" y="3573016"/>
                        <a:ext cx="2016224" cy="1164779"/>
                      </a:xfrm>
                      <a:prstGeom prst="rect">
                        <a:avLst/>
                      </a:prstGeom>
                      <a:noFill/>
                      <a:ln>
                        <a:noFill/>
                      </a:ln>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1715229805"/>
              </p:ext>
            </p:extLst>
          </p:nvPr>
        </p:nvGraphicFramePr>
        <p:xfrm>
          <a:off x="1403648" y="5013176"/>
          <a:ext cx="1800225" cy="1165349"/>
        </p:xfrm>
        <a:graphic>
          <a:graphicData uri="http://schemas.openxmlformats.org/presentationml/2006/ole">
            <mc:AlternateContent xmlns:mc="http://schemas.openxmlformats.org/markup-compatibility/2006">
              <mc:Choice xmlns:v="urn:schemas-microsoft-com:vml" Requires="v">
                <p:oleObj spid="_x0000_s4270" name="Формула" r:id="rId11" imgW="1270000" imgH="736600" progId="Equation.3">
                  <p:embed/>
                </p:oleObj>
              </mc:Choice>
              <mc:Fallback>
                <p:oleObj name="Формула" r:id="rId11" imgW="1270000" imgH="736600" progId="Equation.3">
                  <p:embed/>
                  <p:pic>
                    <p:nvPicPr>
                      <p:cNvPr id="0" name="Объект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03648" y="5013176"/>
                        <a:ext cx="1800225" cy="1165349"/>
                      </a:xfrm>
                      <a:prstGeom prst="rect">
                        <a:avLst/>
                      </a:prstGeom>
                      <a:noFill/>
                      <a:ln>
                        <a:noFill/>
                      </a:ln>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1428325628"/>
              </p:ext>
            </p:extLst>
          </p:nvPr>
        </p:nvGraphicFramePr>
        <p:xfrm>
          <a:off x="4499992" y="5013176"/>
          <a:ext cx="2160588" cy="1164779"/>
        </p:xfrm>
        <a:graphic>
          <a:graphicData uri="http://schemas.openxmlformats.org/presentationml/2006/ole">
            <mc:AlternateContent xmlns:mc="http://schemas.openxmlformats.org/markup-compatibility/2006">
              <mc:Choice xmlns:v="urn:schemas-microsoft-com:vml" Requires="v">
                <p:oleObj spid="_x0000_s4271" name="Формула" r:id="rId13" imgW="1384300" imgH="736600" progId="Equation.3">
                  <p:embed/>
                </p:oleObj>
              </mc:Choice>
              <mc:Fallback>
                <p:oleObj name="Формула" r:id="rId13" imgW="1384300" imgH="736600" progId="Equation.3">
                  <p:embed/>
                  <p:pic>
                    <p:nvPicPr>
                      <p:cNvPr id="0" name="Объект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99992" y="5013176"/>
                        <a:ext cx="2160588" cy="116477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60869718"/>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2026</TotalTime>
  <Words>1621</Words>
  <Application>Microsoft Office PowerPoint</Application>
  <PresentationFormat>Экран (4:3)</PresentationFormat>
  <Paragraphs>150</Paragraphs>
  <Slides>37</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37</vt:i4>
      </vt:variant>
    </vt:vector>
  </HeadingPairs>
  <TitlesOfParts>
    <vt:vector size="39" baseType="lpstr">
      <vt:lpstr>Паркет</vt:lpstr>
      <vt:lpstr>Формула</vt:lpstr>
      <vt:lpstr>КОМП’ЮТЕРНА ОБЧИСЛЮВАЛЬНА ГЕОМЕТРІЯ </vt:lpstr>
      <vt:lpstr>ЛЕКЦІЯ 7</vt:lpstr>
      <vt:lpstr>Тріангуляція </vt:lpstr>
      <vt:lpstr> Жадібна  тріангуляція</vt:lpstr>
      <vt:lpstr>Жадібна  тріангуляція</vt:lpstr>
      <vt:lpstr>Тріангуляції Делоне</vt:lpstr>
      <vt:lpstr>Фліпом </vt:lpstr>
      <vt:lpstr>Локальний круговий критерій</vt:lpstr>
      <vt:lpstr> Перевірка через рівняння  описаного кола</vt:lpstr>
      <vt:lpstr>Перевірка через рівняння  описаного кола</vt:lpstr>
      <vt:lpstr>Перевірка з попередньо обчисленим описаним колом</vt:lpstr>
      <vt:lpstr>Перевірка з попередньо обчисленим описаним колом</vt:lpstr>
      <vt:lpstr>Перевірка з попередньо обчисленим описаним колом</vt:lpstr>
      <vt:lpstr>Алгоритми побудови тріангуляції Делоне </vt:lpstr>
      <vt:lpstr>Презентация PowerPoint</vt:lpstr>
      <vt:lpstr>Презентация PowerPoint</vt:lpstr>
      <vt:lpstr>Презентация PowerPoint</vt:lpstr>
      <vt:lpstr>Презентация PowerPoint</vt:lpstr>
      <vt:lpstr>Варіанти суперструктур</vt:lpstr>
      <vt:lpstr>Варіанти суперструктур</vt:lpstr>
      <vt:lpstr>Презентация PowerPoint</vt:lpstr>
      <vt:lpstr>Алгоритм „Вилучай і будуй”</vt:lpstr>
      <vt:lpstr>Алгоритм „Вилучай і будуй”</vt:lpstr>
      <vt:lpstr>Алгоритми прямої побудови.</vt:lpstr>
      <vt:lpstr>Алгоритм прямого перебору</vt:lpstr>
      <vt:lpstr>. Вибір чергової точки для включення в тріангуляцію</vt:lpstr>
      <vt:lpstr>Алгоритм прямого перебору</vt:lpstr>
      <vt:lpstr>Алгоритм прямого перебору</vt:lpstr>
      <vt:lpstr> Побудова ліній рівня </vt:lpstr>
      <vt:lpstr>Побудова ліній рівня</vt:lpstr>
      <vt:lpstr>Лінії рівня</vt:lpstr>
      <vt:lpstr>Випадки взаємного розташування трикутника і площини рівня</vt:lpstr>
      <vt:lpstr>Випадки взаємного розташування трикутника і площини рівня</vt:lpstr>
      <vt:lpstr>Випадки взаємного розташування трикутника і площини рівня</vt:lpstr>
      <vt:lpstr>Визначення відрізка лінії рівня </vt:lpstr>
      <vt:lpstr>Визначення відрізка лінії рівня </vt:lpstr>
      <vt:lpstr>Визначення відрізка лінії рівня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dc:title>
  <dc:creator>Валерий И. Заяц</dc:creator>
  <cp:lastModifiedBy>user</cp:lastModifiedBy>
  <cp:revision>190</cp:revision>
  <dcterms:created xsi:type="dcterms:W3CDTF">2018-09-10T07:12:08Z</dcterms:created>
  <dcterms:modified xsi:type="dcterms:W3CDTF">2023-08-29T14:29:47Z</dcterms:modified>
</cp:coreProperties>
</file>