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6EB-6C5A-41B5-8C7F-3FCA8FC27C14}" type="datetimeFigureOut">
              <a:rPr lang="uk-UA" smtClean="0"/>
              <a:t>15.10.2021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1378-E9D4-4E19-9309-251C264D65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661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6EB-6C5A-41B5-8C7F-3FCA8FC27C14}" type="datetimeFigureOut">
              <a:rPr lang="uk-UA" smtClean="0"/>
              <a:t>15.10.2021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1378-E9D4-4E19-9309-251C264D65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469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6EB-6C5A-41B5-8C7F-3FCA8FC27C14}" type="datetimeFigureOut">
              <a:rPr lang="uk-UA" smtClean="0"/>
              <a:t>15.10.2021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1378-E9D4-4E19-9309-251C264D65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914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65F9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737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6EB-6C5A-41B5-8C7F-3FCA8FC27C14}" type="datetimeFigureOut">
              <a:rPr lang="uk-UA" smtClean="0"/>
              <a:t>15.10.2021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1378-E9D4-4E19-9309-251C264D65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6EB-6C5A-41B5-8C7F-3FCA8FC27C14}" type="datetimeFigureOut">
              <a:rPr lang="uk-UA" smtClean="0"/>
              <a:t>15.10.2021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1378-E9D4-4E19-9309-251C264D65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89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6EB-6C5A-41B5-8C7F-3FCA8FC27C14}" type="datetimeFigureOut">
              <a:rPr lang="uk-UA" smtClean="0"/>
              <a:t>15.10.2021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1378-E9D4-4E19-9309-251C264D65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75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6EB-6C5A-41B5-8C7F-3FCA8FC27C14}" type="datetimeFigureOut">
              <a:rPr lang="uk-UA" smtClean="0"/>
              <a:t>15.10.2021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1378-E9D4-4E19-9309-251C264D65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52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6EB-6C5A-41B5-8C7F-3FCA8FC27C14}" type="datetimeFigureOut">
              <a:rPr lang="uk-UA" smtClean="0"/>
              <a:t>15.10.2021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1378-E9D4-4E19-9309-251C264D65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090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6EB-6C5A-41B5-8C7F-3FCA8FC27C14}" type="datetimeFigureOut">
              <a:rPr lang="uk-UA" smtClean="0"/>
              <a:t>15.10.2021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1378-E9D4-4E19-9309-251C264D65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988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6EB-6C5A-41B5-8C7F-3FCA8FC27C14}" type="datetimeFigureOut">
              <a:rPr lang="uk-UA" smtClean="0"/>
              <a:t>15.10.2021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1378-E9D4-4E19-9309-251C264D65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04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66EB-6C5A-41B5-8C7F-3FCA8FC27C14}" type="datetimeFigureOut">
              <a:rPr lang="uk-UA" smtClean="0"/>
              <a:t>15.10.2021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1378-E9D4-4E19-9309-251C264D65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076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266EB-6C5A-41B5-8C7F-3FCA8FC27C14}" type="datetimeFigureOut">
              <a:rPr lang="uk-UA" smtClean="0"/>
              <a:t>15.10.2021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91378-E9D4-4E19-9309-251C264D65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2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uk-UA" dirty="0" smtClean="0"/>
              <a:t>     </a:t>
            </a:r>
            <a:r>
              <a:rPr lang="uk-UA" dirty="0" err="1" smtClean="0"/>
              <a:t>Нейромаркетинг</a:t>
            </a:r>
            <a:r>
              <a:rPr lang="uk-UA" dirty="0" smtClean="0"/>
              <a:t> у рекламі</a:t>
            </a:r>
            <a:endParaRPr lang="uk-UA" dirty="0"/>
          </a:p>
        </p:txBody>
      </p:sp>
      <p:sp>
        <p:nvSpPr>
          <p:cNvPr id="5" name="object 4"/>
          <p:cNvSpPr/>
          <p:nvPr/>
        </p:nvSpPr>
        <p:spPr>
          <a:xfrm>
            <a:off x="7541107" y="5373216"/>
            <a:ext cx="1512168" cy="108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251520" y="332656"/>
            <a:ext cx="1044994" cy="1049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7528295" y="5373216"/>
            <a:ext cx="1512168" cy="108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2" descr="https://vctr.media/wp-content/uploads/2020/03/vctr.media-158393492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1"/>
            <a:ext cx="7240771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+mj-lt"/>
              </a:rPr>
              <a:t>Чи є ефективною ця реклама?</a:t>
            </a:r>
            <a:endParaRPr lang="uk-U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7740349" y="5495293"/>
            <a:ext cx="1300111" cy="972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42" name="Picture 2" descr="https://vctr.media/wp-content/uploads/2020/03/vctr.media-1583934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272808" cy="47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4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+mj-lt"/>
              </a:rPr>
              <a:t>Проблемні питання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916831"/>
            <a:ext cx="66967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uk-UA" sz="2400" dirty="0"/>
              <a:t>порушення </a:t>
            </a:r>
            <a:r>
              <a:rPr lang="uk-UA" sz="2400" dirty="0" smtClean="0"/>
              <a:t>конфіденційності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400" dirty="0"/>
              <a:t>етична </a:t>
            </a:r>
            <a:r>
              <a:rPr lang="uk-UA" sz="2400" dirty="0" smtClean="0"/>
              <a:t>складова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400" dirty="0"/>
              <a:t>компанії діють у своїх інтересах і не враховують інтереси </a:t>
            </a:r>
            <a:r>
              <a:rPr lang="uk-UA" sz="2400" dirty="0" smtClean="0"/>
              <a:t>споживача</a:t>
            </a:r>
          </a:p>
          <a:p>
            <a:endParaRPr lang="uk-UA" dirty="0"/>
          </a:p>
        </p:txBody>
      </p:sp>
      <p:sp>
        <p:nvSpPr>
          <p:cNvPr id="4" name="object 4"/>
          <p:cNvSpPr/>
          <p:nvPr/>
        </p:nvSpPr>
        <p:spPr>
          <a:xfrm>
            <a:off x="7740349" y="5495293"/>
            <a:ext cx="1224139" cy="972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6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956" y="706179"/>
            <a:ext cx="1725930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0" spc="-5" dirty="0">
                <a:latin typeface="Arial Narrow"/>
                <a:cs typeface="Arial Narrow"/>
              </a:rPr>
              <a:t>Викладач</a:t>
            </a:r>
            <a:r>
              <a:rPr sz="2200" b="0" spc="-170" dirty="0">
                <a:latin typeface="Arial Narrow"/>
                <a:cs typeface="Arial Narrow"/>
              </a:rPr>
              <a:t> </a:t>
            </a:r>
            <a:r>
              <a:rPr sz="2200" b="0" spc="-5" dirty="0">
                <a:latin typeface="Arial Narrow"/>
                <a:cs typeface="Arial Narrow"/>
              </a:rPr>
              <a:t>курсу</a:t>
            </a:r>
            <a:r>
              <a:rPr sz="2200" b="0" spc="-5" dirty="0">
                <a:latin typeface="Impact"/>
                <a:cs typeface="Impact"/>
              </a:rPr>
              <a:t>:</a:t>
            </a:r>
            <a:endParaRPr sz="2200" dirty="0">
              <a:latin typeface="Impact"/>
              <a:cs typeface="Impac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4645" y="5409907"/>
            <a:ext cx="120720" cy="176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6086" y="5393378"/>
            <a:ext cx="3145031" cy="264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9492" y="5393378"/>
            <a:ext cx="4222363" cy="264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5429" y="5642247"/>
            <a:ext cx="3377564" cy="410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88069" y="5243960"/>
            <a:ext cx="0" cy="863381"/>
          </a:xfrm>
          <a:custGeom>
            <a:avLst/>
            <a:gdLst/>
            <a:ahLst/>
            <a:cxnLst/>
            <a:rect l="l" t="t" r="r" b="b"/>
            <a:pathLst>
              <a:path h="648335">
                <a:moveTo>
                  <a:pt x="0" y="0"/>
                </a:moveTo>
                <a:lnTo>
                  <a:pt x="0" y="648335"/>
                </a:lnTo>
              </a:path>
            </a:pathLst>
          </a:custGeom>
          <a:ln w="19050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6416" y="885374"/>
            <a:ext cx="2815590" cy="3348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528" y="764704"/>
            <a:ext cx="1917700" cy="3589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5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3528392" cy="3816424"/>
          </a:xfrm>
        </p:spPr>
        <p:txBody>
          <a:bodyPr>
            <a:normAutofit/>
          </a:bodyPr>
          <a:lstStyle/>
          <a:p>
            <a:pPr algn="just"/>
            <a:r>
              <a:rPr lang="uk-UA" b="0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комплексна </a:t>
            </a:r>
            <a:r>
              <a:rPr lang="uk-UA" b="0" dirty="0">
                <a:solidFill>
                  <a:schemeClr val="tx1"/>
                </a:solidFill>
                <a:latin typeface="+mj-lt"/>
                <a:cs typeface="Aharoni" pitchFamily="2" charset="-79"/>
              </a:rPr>
              <a:t>галузь знань, яка вивчає </a:t>
            </a:r>
            <a:r>
              <a:rPr lang="uk-UA" dirty="0">
                <a:solidFill>
                  <a:schemeClr val="tx1"/>
                </a:solidFill>
                <a:latin typeface="+mj-lt"/>
                <a:cs typeface="Aharoni" pitchFamily="2" charset="-79"/>
              </a:rPr>
              <a:t>реакцію людини на рекламу</a:t>
            </a:r>
            <a:r>
              <a:rPr lang="uk-UA" b="0" dirty="0">
                <a:solidFill>
                  <a:schemeClr val="tx1"/>
                </a:solidFill>
                <a:latin typeface="+mj-lt"/>
                <a:cs typeface="Aharoni" pitchFamily="2" charset="-79"/>
              </a:rPr>
              <a:t>. Його основна задача – </a:t>
            </a:r>
            <a:r>
              <a:rPr lang="uk-UA" dirty="0">
                <a:solidFill>
                  <a:schemeClr val="tx1"/>
                </a:solidFill>
                <a:latin typeface="+mj-lt"/>
                <a:cs typeface="Aharoni" pitchFamily="2" charset="-79"/>
              </a:rPr>
              <a:t>виявити закономірності</a:t>
            </a:r>
            <a:r>
              <a:rPr lang="uk-UA" b="0" dirty="0">
                <a:solidFill>
                  <a:schemeClr val="tx1"/>
                </a:solidFill>
                <a:latin typeface="+mj-lt"/>
                <a:cs typeface="Aharoni" pitchFamily="2" charset="-79"/>
              </a:rPr>
              <a:t>, за якими споживачі реагують на різні види </a:t>
            </a:r>
            <a:r>
              <a:rPr lang="uk-UA" b="0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рекламних стимулів</a:t>
            </a:r>
            <a:r>
              <a:rPr lang="uk-UA" b="0" dirty="0">
                <a:solidFill>
                  <a:schemeClr val="tx1"/>
                </a:solidFill>
                <a:latin typeface="+mj-lt"/>
                <a:cs typeface="Aharoni" pitchFamily="2" charset="-79"/>
              </a:rPr>
              <a:t>.</a:t>
            </a:r>
            <a:r>
              <a:rPr lang="uk-UA" dirty="0">
                <a:cs typeface="Aharoni" pitchFamily="2" charset="-79"/>
              </a:rPr>
              <a:t/>
            </a:r>
            <a:br>
              <a:rPr lang="uk-UA" dirty="0">
                <a:cs typeface="Aharoni" pitchFamily="2" charset="-79"/>
              </a:rPr>
            </a:br>
            <a:endParaRPr lang="uk-UA" dirty="0">
              <a:cs typeface="Aharoni" pitchFamily="2" charset="-79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7845424" y="5517232"/>
            <a:ext cx="981075" cy="687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C:\Users\denbs_000\Desktop\дисципліни 2021-2022\vctr.media-158393490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99468"/>
            <a:ext cx="4680520" cy="37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7744" y="286177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>
                <a:solidFill>
                  <a:prstClr val="black"/>
                </a:solidFill>
                <a:ea typeface="+mj-ea"/>
                <a:cs typeface="Aharoni" pitchFamily="2" charset="-79"/>
              </a:rPr>
              <a:t>Нейромаркетинг</a:t>
            </a:r>
            <a:r>
              <a:rPr lang="uk-UA" sz="2400" b="1" dirty="0" smtClean="0">
                <a:solidFill>
                  <a:prstClr val="black"/>
                </a:solidFill>
                <a:ea typeface="+mj-ea"/>
                <a:cs typeface="Aharoni" pitchFamily="2" charset="-79"/>
              </a:rPr>
              <a:t> – це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43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b="0" dirty="0" smtClean="0">
                <a:solidFill>
                  <a:schemeClr val="tx1"/>
                </a:solidFill>
                <a:latin typeface="+mj-lt"/>
              </a:rPr>
            </a:br>
            <a:r>
              <a:rPr lang="uk-UA" sz="2700" b="0" dirty="0" err="1" smtClean="0">
                <a:solidFill>
                  <a:schemeClr val="tx1"/>
                </a:solidFill>
                <a:latin typeface="+mj-lt"/>
              </a:rPr>
              <a:t>Нейромаркетинг</a:t>
            </a:r>
            <a:r>
              <a:rPr lang="uk-UA" sz="27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2700" b="0" dirty="0">
                <a:solidFill>
                  <a:schemeClr val="tx1"/>
                </a:solidFill>
                <a:latin typeface="+mj-lt"/>
              </a:rPr>
              <a:t>аналізує фізіологічні показники, що дозволяє відстежити реакцію покупця на </a:t>
            </a:r>
            <a:r>
              <a:rPr lang="uk-UA" sz="2700" b="0" dirty="0" smtClean="0">
                <a:solidFill>
                  <a:schemeClr val="tx1"/>
                </a:solidFill>
                <a:latin typeface="+mj-lt"/>
              </a:rPr>
              <a:t>несвідомому </a:t>
            </a:r>
            <a:r>
              <a:rPr lang="uk-UA" sz="2700" b="0" dirty="0">
                <a:solidFill>
                  <a:schemeClr val="tx1"/>
                </a:solidFill>
                <a:latin typeface="+mj-lt"/>
              </a:rPr>
              <a:t>рівні – </a:t>
            </a:r>
            <a:r>
              <a:rPr lang="uk-UA" sz="2700" dirty="0">
                <a:solidFill>
                  <a:schemeClr val="tx1"/>
                </a:solidFill>
                <a:latin typeface="+mj-lt"/>
              </a:rPr>
              <a:t>ще до того, як цей вибір буде зроблено.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82883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pic>
        <p:nvPicPr>
          <p:cNvPr id="2052" name="Picture 4" descr="https://vctr.media/wp-content/uploads/2020/03/vctr.media-1583934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76875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4"/>
          <p:cNvSpPr/>
          <p:nvPr/>
        </p:nvSpPr>
        <p:spPr>
          <a:xfrm>
            <a:off x="7528295" y="5373216"/>
            <a:ext cx="1512168" cy="1080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4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uk-UA" cap="all" dirty="0">
                <a:solidFill>
                  <a:schemeClr val="tx1"/>
                </a:solidFill>
                <a:latin typeface="+mj-lt"/>
              </a:rPr>
              <a:t>ЯКИМИ МЕТОДАМИ КОРИСТУЄТЬСЯ НЕЙРОМАРКЕТИНГ</a:t>
            </a:r>
            <a:r>
              <a:rPr lang="uk-UA" cap="all" dirty="0" smtClean="0">
                <a:solidFill>
                  <a:schemeClr val="tx1"/>
                </a:solidFill>
                <a:latin typeface="+mj-lt"/>
              </a:rPr>
              <a:t>?</a:t>
            </a:r>
            <a:br>
              <a:rPr lang="uk-UA" cap="all" dirty="0" smtClean="0">
                <a:solidFill>
                  <a:schemeClr val="tx1"/>
                </a:solidFill>
                <a:latin typeface="+mj-lt"/>
              </a:rPr>
            </a:br>
            <a:r>
              <a:rPr lang="uk-UA" cap="all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uk-UA" cap="all" dirty="0" smtClean="0">
                <a:solidFill>
                  <a:schemeClr val="tx1"/>
                </a:solidFill>
                <a:latin typeface="+mj-lt"/>
              </a:rPr>
            </a:br>
            <a:r>
              <a:rPr lang="uk-UA" cap="all" dirty="0" smtClean="0">
                <a:solidFill>
                  <a:schemeClr val="tx1"/>
                </a:solidFill>
                <a:latin typeface="+mj-lt"/>
              </a:rPr>
              <a:t>1. </a:t>
            </a:r>
            <a:r>
              <a:rPr lang="uk-UA" dirty="0" smtClean="0">
                <a:solidFill>
                  <a:schemeClr val="tx1"/>
                </a:solidFill>
                <a:latin typeface="+mj-lt"/>
              </a:rPr>
              <a:t>МРТ </a:t>
            </a:r>
            <a:r>
              <a:rPr lang="uk-UA" dirty="0">
                <a:solidFill>
                  <a:schemeClr val="tx1"/>
                </a:solidFill>
                <a:latin typeface="+mj-lt"/>
              </a:rPr>
              <a:t>(магнітно-резонансна томографія</a:t>
            </a:r>
            <a:r>
              <a:rPr lang="uk-UA" dirty="0" smtClean="0">
                <a:solidFill>
                  <a:schemeClr val="tx1"/>
                </a:solidFill>
                <a:latin typeface="+mj-lt"/>
              </a:rPr>
              <a:t>)</a:t>
            </a:r>
            <a:endParaRPr lang="uk-U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7528295" y="5373216"/>
            <a:ext cx="1512168" cy="108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916832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 smtClean="0"/>
              <a:t>Використовується </a:t>
            </a:r>
            <a:r>
              <a:rPr lang="uk-UA" sz="2400" dirty="0"/>
              <a:t>вченими Стенфордського університету, </a:t>
            </a:r>
            <a:r>
              <a:rPr lang="uk-UA" sz="2400" dirty="0" err="1"/>
              <a:t>Університету</a:t>
            </a:r>
            <a:r>
              <a:rPr lang="uk-UA" sz="2400" dirty="0"/>
              <a:t> Карнегі Меллона та </a:t>
            </a:r>
            <a:r>
              <a:rPr lang="uk-UA" sz="2400" dirty="0" err="1"/>
              <a:t>Массачусетського</a:t>
            </a:r>
            <a:r>
              <a:rPr lang="uk-UA" sz="2400" dirty="0"/>
              <a:t> технологічного інституту для виявлення частин мозку, які впливають на рішення про покупку</a:t>
            </a:r>
            <a:r>
              <a:rPr lang="uk-U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61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err="1">
                <a:solidFill>
                  <a:schemeClr val="tx1"/>
                </a:solidFill>
                <a:latin typeface="+mj-lt"/>
              </a:rPr>
              <a:t>Електроенцефалографія</a:t>
            </a:r>
            <a:r>
              <a:rPr lang="uk-UA" dirty="0">
                <a:solidFill>
                  <a:schemeClr val="tx1"/>
                </a:solidFill>
                <a:latin typeface="+mj-lt"/>
              </a:rPr>
              <a:t> (ЕЕГ) </a:t>
            </a:r>
            <a:r>
              <a:rPr lang="uk-UA" b="0" dirty="0">
                <a:solidFill>
                  <a:schemeClr val="tx1"/>
                </a:solidFill>
                <a:latin typeface="+mj-lt"/>
              </a:rPr>
              <a:t> — метод графічної реєстрації електричних імпульсів головного мозку, що </a:t>
            </a:r>
            <a:r>
              <a:rPr lang="uk-UA" b="0" dirty="0" smtClean="0">
                <a:solidFill>
                  <a:schemeClr val="tx1"/>
                </a:solidFill>
                <a:latin typeface="+mj-lt"/>
              </a:rPr>
              <a:t>аналізує активність різних ділянок </a:t>
            </a:r>
            <a:r>
              <a:rPr lang="uk-UA" b="0" dirty="0">
                <a:solidFill>
                  <a:schemeClr val="tx1"/>
                </a:solidFill>
                <a:latin typeface="+mj-lt"/>
              </a:rPr>
              <a:t>в процесі обдумування покупки.</a:t>
            </a:r>
            <a:endParaRPr lang="uk-UA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 descr="https://vctr.media/wp-content/uploads/2020/03/vctr.media-1583999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59727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4"/>
          <p:cNvSpPr/>
          <p:nvPr/>
        </p:nvSpPr>
        <p:spPr>
          <a:xfrm>
            <a:off x="7528295" y="5373216"/>
            <a:ext cx="1512168" cy="1080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6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  <a:latin typeface="+mj-lt"/>
              </a:rPr>
              <a:t>Еye</a:t>
            </a:r>
            <a:r>
              <a:rPr lang="uk-UA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+mj-lt"/>
              </a:rPr>
              <a:t>tracking</a:t>
            </a:r>
            <a:r>
              <a:rPr lang="uk-UA" dirty="0" smtClean="0">
                <a:solidFill>
                  <a:schemeClr val="tx1"/>
                </a:solidFill>
                <a:latin typeface="+mj-lt"/>
              </a:rPr>
              <a:t> - </a:t>
            </a:r>
            <a:r>
              <a:rPr lang="uk-UA" dirty="0">
                <a:solidFill>
                  <a:schemeClr val="tx1"/>
                </a:solidFill>
                <a:latin typeface="+mj-lt"/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b="0" dirty="0" smtClean="0">
                <a:solidFill>
                  <a:schemeClr val="tx1"/>
                </a:solidFill>
                <a:latin typeface="+mj-lt"/>
              </a:rPr>
              <a:t>відслідковування </a:t>
            </a:r>
            <a:r>
              <a:rPr lang="uk-UA" b="0" dirty="0" err="1">
                <a:solidFill>
                  <a:schemeClr val="tx1"/>
                </a:solidFill>
                <a:latin typeface="+mj-lt"/>
              </a:rPr>
              <a:t>мікрорухів</a:t>
            </a:r>
            <a:r>
              <a:rPr lang="uk-UA" b="0" dirty="0">
                <a:solidFill>
                  <a:schemeClr val="tx1"/>
                </a:solidFill>
                <a:latin typeface="+mj-lt"/>
              </a:rPr>
              <a:t> очей </a:t>
            </a:r>
            <a:endParaRPr lang="uk-UA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146" name="Picture 2" descr="C:\Users\denbs_000\Desktop\дисципліни 2021-2022\vctr.media-1583934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776864" cy="468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/>
          <p:nvPr/>
        </p:nvSpPr>
        <p:spPr>
          <a:xfrm>
            <a:off x="7528295" y="5517232"/>
            <a:ext cx="1512168" cy="1080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2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+mj-lt"/>
              </a:rPr>
              <a:t>На яку рекламу звертаємо увагу одразу?</a:t>
            </a:r>
            <a:endParaRPr lang="uk-U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7740351" y="5733256"/>
            <a:ext cx="1300111" cy="864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94" name="Picture 2" descr="https://vctr.media/wp-content/uploads/2020/03/vctr.media-1583934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4" y="1255390"/>
            <a:ext cx="76008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Coca-Cola</a:t>
            </a:r>
            <a:endParaRPr lang="uk-UA" sz="3200" i="1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7740351" y="5733256"/>
            <a:ext cx="1300111" cy="864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218" name="Picture 2" descr="https://vctr.media/wp-content/uploads/2020/03/vctr.media-1583934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0" y="1268760"/>
            <a:ext cx="8336443" cy="441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104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Нейромаркетинг у рекламі</vt:lpstr>
      <vt:lpstr>Викладач курсу:</vt:lpstr>
      <vt:lpstr>комплексна галузь знань, яка вивчає реакцію людини на рекламу. Його основна задача – виявити закономірності, за якими споживачі реагують на різні види рекламних стимулів. </vt:lpstr>
      <vt:lpstr> Нейромаркетинг аналізує фізіологічні показники, що дозволяє відстежити реакцію покупця на несвідомому рівні – ще до того, як цей вибір буде зроблено.  </vt:lpstr>
      <vt:lpstr>ЯКИМИ МЕТОДАМИ КОРИСТУЄТЬСЯ НЕЙРОМАРКЕТИНГ?  1. МРТ (магнітно-резонансна томографія)</vt:lpstr>
      <vt:lpstr>Електроенцефалографія (ЕЕГ)  — метод графічної реєстрації електричних імпульсів головного мозку, що аналізує активність різних ділянок в процесі обдумування покупки.</vt:lpstr>
      <vt:lpstr>Еye tracking -   відслідковування мікрорухів очей </vt:lpstr>
      <vt:lpstr>На яку рекламу звертаємо увагу одразу?</vt:lpstr>
      <vt:lpstr>Coca-Cola</vt:lpstr>
      <vt:lpstr>Чи є ефективною ця реклама?</vt:lpstr>
      <vt:lpstr>Проблемні питання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Нейромаркетинг у рекламі</dc:title>
  <dc:creator>denbs2018@gmail.com</dc:creator>
  <cp:lastModifiedBy>denbs2018@gmail.com</cp:lastModifiedBy>
  <cp:revision>7</cp:revision>
  <dcterms:created xsi:type="dcterms:W3CDTF">2021-10-15T17:57:51Z</dcterms:created>
  <dcterms:modified xsi:type="dcterms:W3CDTF">2021-10-15T18:59:30Z</dcterms:modified>
</cp:coreProperties>
</file>