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7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72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00CB-C6C8-4D61-98B5-65DBB7A168F0}" type="datetimeFigureOut">
              <a:rPr lang="uk-UA" smtClean="0"/>
              <a:t>09.04.2025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4B055-FCD4-4AB0-903A-50F599DD2AA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17868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00CB-C6C8-4D61-98B5-65DBB7A168F0}" type="datetimeFigureOut">
              <a:rPr lang="uk-UA" smtClean="0"/>
              <a:t>09.04.2025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4B055-FCD4-4AB0-903A-50F599DD2AA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3178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00CB-C6C8-4D61-98B5-65DBB7A168F0}" type="datetimeFigureOut">
              <a:rPr lang="uk-UA" smtClean="0"/>
              <a:t>09.04.2025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4B055-FCD4-4AB0-903A-50F599DD2AA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1127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00CB-C6C8-4D61-98B5-65DBB7A168F0}" type="datetimeFigureOut">
              <a:rPr lang="uk-UA" smtClean="0"/>
              <a:t>09.04.2025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4B055-FCD4-4AB0-903A-50F599DD2AA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8061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00CB-C6C8-4D61-98B5-65DBB7A168F0}" type="datetimeFigureOut">
              <a:rPr lang="uk-UA" smtClean="0"/>
              <a:t>09.04.2025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4B055-FCD4-4AB0-903A-50F599DD2AA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6694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00CB-C6C8-4D61-98B5-65DBB7A168F0}" type="datetimeFigureOut">
              <a:rPr lang="uk-UA" smtClean="0"/>
              <a:t>09.04.2025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4B055-FCD4-4AB0-903A-50F599DD2AA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22203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00CB-C6C8-4D61-98B5-65DBB7A168F0}" type="datetimeFigureOut">
              <a:rPr lang="uk-UA" smtClean="0"/>
              <a:t>09.04.2025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4B055-FCD4-4AB0-903A-50F599DD2AA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86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00CB-C6C8-4D61-98B5-65DBB7A168F0}" type="datetimeFigureOut">
              <a:rPr lang="uk-UA" smtClean="0"/>
              <a:t>09.04.2025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4B055-FCD4-4AB0-903A-50F599DD2AA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84237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00CB-C6C8-4D61-98B5-65DBB7A168F0}" type="datetimeFigureOut">
              <a:rPr lang="uk-UA" smtClean="0"/>
              <a:t>09.04.2025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4B055-FCD4-4AB0-903A-50F599DD2AA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3424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00CB-C6C8-4D61-98B5-65DBB7A168F0}" type="datetimeFigureOut">
              <a:rPr lang="uk-UA" smtClean="0"/>
              <a:t>09.04.2025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4B055-FCD4-4AB0-903A-50F599DD2AA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55253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00CB-C6C8-4D61-98B5-65DBB7A168F0}" type="datetimeFigureOut">
              <a:rPr lang="uk-UA" smtClean="0"/>
              <a:t>09.04.2025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4B055-FCD4-4AB0-903A-50F599DD2AA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1689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000CB-C6C8-4D61-98B5-65DBB7A168F0}" type="datetimeFigureOut">
              <a:rPr lang="uk-UA" smtClean="0"/>
              <a:t>09.04.2025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4B055-FCD4-4AB0-903A-50F599DD2AA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96825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  <a:alpha val="4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44762" y="1673861"/>
            <a:ext cx="8768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cs typeface="Adobe Devanagari" panose="02040503050201020203" pitchFamily="18" charset="0"/>
              </a:rPr>
              <a:t>ДЕРЖАВНЕ РЕГУЛЮВАННЯ СОЦІАЛЬНОГО СТРАХУВАННЯ</a:t>
            </a:r>
            <a:endParaRPr lang="ru-RU" sz="2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  <a:cs typeface="Adobe Devanagari" panose="02040503050201020203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81758" y="3989755"/>
            <a:ext cx="1017016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uk-UA" sz="2000" b="1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Лектор:  Сіліна Ірина Вадимівна</a:t>
            </a:r>
            <a:r>
              <a:rPr lang="uk-UA" sz="2000" dirty="0" smtClean="0">
                <a:latin typeface="Comic Sans MS" panose="030F0702030302020204" pitchFamily="66" charset="0"/>
              </a:rPr>
              <a:t>, </a:t>
            </a:r>
          </a:p>
          <a:p>
            <a:pPr>
              <a:spcBef>
                <a:spcPts val="600"/>
              </a:spcBef>
            </a:pPr>
            <a:r>
              <a:rPr lang="uk-UA" sz="20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кандидат економічних наук, доцент, </a:t>
            </a:r>
          </a:p>
          <a:p>
            <a:pPr>
              <a:spcBef>
                <a:spcPts val="600"/>
              </a:spcBef>
            </a:pPr>
            <a:r>
              <a:rPr lang="uk-UA" sz="20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доцент кафедри інформаційної економіки підприємництва та фінансів</a:t>
            </a:r>
            <a:endParaRPr lang="uk-UA" sz="20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3997"/>
            <a:ext cx="3286443" cy="3286443"/>
          </a:xfrm>
          <a:prstGeom prst="rect">
            <a:avLst/>
          </a:prstGeom>
          <a:effectLst>
            <a:softEdge rad="647700"/>
          </a:effectLst>
        </p:spPr>
      </p:pic>
    </p:spTree>
    <p:extLst>
      <p:ext uri="{BB962C8B-B14F-4D97-AF65-F5344CB8AC3E}">
        <p14:creationId xmlns:p14="http://schemas.microsoft.com/office/powerpoint/2010/main" val="42391582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  <a:alpha val="4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3997"/>
            <a:ext cx="3286443" cy="3286443"/>
          </a:xfrm>
          <a:prstGeom prst="rect">
            <a:avLst/>
          </a:prstGeom>
          <a:effectLst>
            <a:softEdge rad="64770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2865120" y="2197001"/>
            <a:ext cx="838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Змістовий модуль 3. Державне регулювання соціального страхування в умовах сталого розвитку</a:t>
            </a:r>
            <a:endParaRPr lang="uk-UA" sz="2000" b="1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46400" y="3319195"/>
            <a:ext cx="84226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Тема 8.  Державне регулювання медичного страхування  в умовах сталого розвитку та соціальних викликів в Україні.</a:t>
            </a:r>
          </a:p>
          <a:p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Тема 9. 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Державне регулювання соціального страхування в системі реалізації пріоритетів сталого розвитку</a:t>
            </a:r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.</a:t>
            </a:r>
            <a:endParaRPr lang="uk-UA" sz="2000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6316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  <a:alpha val="4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3997"/>
            <a:ext cx="3286443" cy="3286443"/>
          </a:xfrm>
          <a:prstGeom prst="rect">
            <a:avLst/>
          </a:prstGeom>
          <a:effectLst>
            <a:softEdge rad="6477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3048000" y="2274838"/>
            <a:ext cx="8788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У підсумку, дисципліна "Державне регулювання соціального страхування" є важливим кроком до глибокого розуміння механізмів, які забезпечують соціальний захист громадян. </a:t>
            </a:r>
            <a:endParaRPr lang="uk-UA" sz="2000" dirty="0" smtClean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Вона </a:t>
            </a:r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допомагає студентам стати компетентними фахівцями, здатними ефективно вирішувати проблеми в сфері фінансів, банківської справи та страхування, сприяючи таким чином розвитку економічної стабільності та соціального благополуччя в Україні.</a:t>
            </a:r>
          </a:p>
        </p:txBody>
      </p:sp>
    </p:spTree>
    <p:extLst>
      <p:ext uri="{BB962C8B-B14F-4D97-AF65-F5344CB8AC3E}">
        <p14:creationId xmlns:p14="http://schemas.microsoft.com/office/powerpoint/2010/main" val="489011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  <a:alpha val="4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3997"/>
            <a:ext cx="3286443" cy="3286443"/>
          </a:xfrm>
          <a:prstGeom prst="rect">
            <a:avLst/>
          </a:prstGeom>
          <a:effectLst>
            <a:softEdge rad="647700"/>
          </a:effectLst>
        </p:spPr>
      </p:pic>
    </p:spTree>
    <p:extLst>
      <p:ext uri="{BB962C8B-B14F-4D97-AF65-F5344CB8AC3E}">
        <p14:creationId xmlns:p14="http://schemas.microsoft.com/office/powerpoint/2010/main" val="2959695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  <a:alpha val="4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3997"/>
            <a:ext cx="3286443" cy="3286443"/>
          </a:xfrm>
          <a:prstGeom prst="rect">
            <a:avLst/>
          </a:prstGeom>
          <a:effectLst>
            <a:softEdge rad="64770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3464560" y="399890"/>
            <a:ext cx="79857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7675" algn="just"/>
            <a:r>
              <a:rPr lang="uk-UA" sz="2000" b="1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Соціальне страхування — це система гарантій, яка забезпечує громадянам матеріальну допомогу в разі хвороби, травми, безробіття, інвалідності, старості, а також у зв’язку з вагітністю, пологами або втратою годувальника.</a:t>
            </a:r>
          </a:p>
          <a:p>
            <a:pPr indent="447675" algn="just"/>
            <a:r>
              <a:rPr lang="uk-UA" sz="2000" b="1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Його головна мета — підтримати людину в ті моменти, коли вона не може забезпечити себе самостійно.</a:t>
            </a:r>
            <a:endParaRPr lang="uk-UA" sz="2000" b="1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64560" y="2691398"/>
            <a:ext cx="8128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7675" algn="just"/>
            <a:r>
              <a:rPr lang="uk-UA" sz="2000" b="1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Соціальне </a:t>
            </a:r>
            <a:r>
              <a:rPr lang="uk-UA" sz="20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страхування — це важлива складова соціальної політики держави. Воно забезпечує громадянам впевненість у завтрашньому дні та є запорукою соціальної справедливості. У світі, де кожен може опинитися в складних обставинах, наявність такої системи є проявом гуманізму та відповідального ставлення до кожної людини</a:t>
            </a:r>
            <a:r>
              <a:rPr lang="uk-UA" sz="2000" b="1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. </a:t>
            </a:r>
            <a:endParaRPr lang="uk-UA" sz="2000" b="1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114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  <a:alpha val="4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3997"/>
            <a:ext cx="3286443" cy="3286443"/>
          </a:xfrm>
          <a:prstGeom prst="rect">
            <a:avLst/>
          </a:prstGeom>
          <a:effectLst>
            <a:softEdge rad="6477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3048000" y="1305342"/>
            <a:ext cx="87579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u="sng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Основні </a:t>
            </a:r>
            <a:r>
              <a:rPr lang="uk-UA" sz="2000" b="1" u="sng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форми соціального страхування</a:t>
            </a:r>
            <a:r>
              <a:rPr lang="uk-UA" sz="2000" u="sng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в Україні </a:t>
            </a:r>
            <a:r>
              <a:rPr lang="uk-UA" sz="2000" u="sng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:</a:t>
            </a:r>
            <a:r>
              <a:rPr lang="uk-UA" sz="2000" u="sng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​</a:t>
            </a:r>
          </a:p>
          <a:p>
            <a:pPr algn="just">
              <a:buFont typeface="+mj-lt"/>
              <a:buAutoNum type="arabicPeriod"/>
            </a:pPr>
            <a:r>
              <a:rPr lang="uk-UA" sz="20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Пенсійне страхування</a:t>
            </a:r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: виплати пенсій за віком, по інвалідності та у разі втрати годувальника.​</a:t>
            </a:r>
          </a:p>
          <a:p>
            <a:pPr algn="just">
              <a:buFont typeface="+mj-lt"/>
              <a:buAutoNum type="arabicPeriod"/>
            </a:pPr>
            <a:r>
              <a:rPr lang="uk-UA" sz="20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Страхування на випадок безробіття</a:t>
            </a:r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: допомога по безробіттю та сприяння у працевлаштуванні.​</a:t>
            </a:r>
          </a:p>
          <a:p>
            <a:pPr algn="just">
              <a:buFont typeface="+mj-lt"/>
              <a:buAutoNum type="arabicPeriod"/>
            </a:pPr>
            <a:r>
              <a:rPr lang="uk-UA" sz="20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Страхування у зв’язку з тимчасовою втратою працездатності</a:t>
            </a:r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: виплати у разі хвороби, вагітності та пологів.​</a:t>
            </a:r>
          </a:p>
          <a:p>
            <a:pPr algn="just">
              <a:buFont typeface="+mj-lt"/>
              <a:buAutoNum type="arabicPeriod"/>
            </a:pPr>
            <a:r>
              <a:rPr lang="uk-UA" sz="20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Страхування від нещасного випадку на виробництві та професійного захворювання</a:t>
            </a:r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: компенсації та медична допомога при виробничих травмах або професійних захворюваннях.​</a:t>
            </a:r>
          </a:p>
          <a:p>
            <a:pPr algn="just">
              <a:buFont typeface="+mj-lt"/>
              <a:buAutoNum type="arabicPeriod"/>
            </a:pPr>
            <a:r>
              <a:rPr lang="uk-UA" sz="20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Медичне страхування</a:t>
            </a:r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: надання медичних послуг у межах програми медичних гарантій.</a:t>
            </a:r>
          </a:p>
        </p:txBody>
      </p:sp>
    </p:spTree>
    <p:extLst>
      <p:ext uri="{BB962C8B-B14F-4D97-AF65-F5344CB8AC3E}">
        <p14:creationId xmlns:p14="http://schemas.microsoft.com/office/powerpoint/2010/main" val="2819239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  <a:alpha val="4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3997"/>
            <a:ext cx="3286443" cy="3286443"/>
          </a:xfrm>
          <a:prstGeom prst="rect">
            <a:avLst/>
          </a:prstGeom>
          <a:effectLst>
            <a:softEdge rad="6477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3286443" y="651024"/>
            <a:ext cx="848899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Державне регулювання соціального страхування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— це система правових, економічних та організаційних заходів, які здійснює держава з метою забезпечення ефективного функціонування системи соціального страхування, захисту прав застрахованих осіб, справедливого розподілу страхових коштів та контролю за наданням соціальних виплат.</a:t>
            </a:r>
            <a:endParaRPr lang="uk-UA" sz="2000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87120" y="3957003"/>
            <a:ext cx="108610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7675" algn="just"/>
            <a:r>
              <a:rPr lang="uk-UA" sz="2000" dirty="0" smtClean="0">
                <a:latin typeface="Comic Sans MS" panose="030F0702030302020204" pitchFamily="66" charset="0"/>
              </a:rPr>
              <a:t>Державне регулювання у сфері соціального страхування — це діяльність уповноважених органів державної влади щодо формування, реалізації та контролю за дотриманням політики загальнообов’язкового соціального страхування, спрямованої на соціальний захист населення відповідно до законодавства України.</a:t>
            </a:r>
            <a:endParaRPr lang="uk-UA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231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  <a:alpha val="4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3997"/>
            <a:ext cx="3286443" cy="3286443"/>
          </a:xfrm>
          <a:prstGeom prst="rect">
            <a:avLst/>
          </a:prstGeom>
          <a:effectLst>
            <a:softEdge rad="6477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3159760" y="1450498"/>
            <a:ext cx="855472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8163" algn="just"/>
            <a:r>
              <a:rPr lang="uk-UA" sz="20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Дисципліна "Державне регулювання соціального страхування" є компонентом професійної підготовки фахівців у галузі фінансів, банківської справи, страхування та фондового ринку</a:t>
            </a:r>
            <a:r>
              <a:rPr lang="uk-UA" sz="2000" b="1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.</a:t>
            </a:r>
          </a:p>
          <a:p>
            <a:pPr indent="538163" algn="just"/>
            <a:endParaRPr lang="uk-UA" sz="2000" b="1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indent="538163" algn="just"/>
            <a:r>
              <a:rPr lang="uk-UA" sz="2000" b="1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Її </a:t>
            </a:r>
            <a:r>
              <a:rPr lang="uk-UA" sz="20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мета — надати студентам системні знання про механізми, інструменти та правові засади державного регулювання соціального страхування в Україні, а також сформувати розуміння ролі держави у забезпеченні соціального захисту населення через фінансові та організаційні важелі.</a:t>
            </a:r>
          </a:p>
        </p:txBody>
      </p:sp>
    </p:spTree>
    <p:extLst>
      <p:ext uri="{BB962C8B-B14F-4D97-AF65-F5344CB8AC3E}">
        <p14:creationId xmlns:p14="http://schemas.microsoft.com/office/powerpoint/2010/main" val="2541700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  <a:alpha val="4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3997"/>
            <a:ext cx="3286443" cy="3286443"/>
          </a:xfrm>
          <a:prstGeom prst="rect">
            <a:avLst/>
          </a:prstGeom>
          <a:effectLst>
            <a:softEdge rad="64770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3286443" y="1393041"/>
            <a:ext cx="860552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Завдання</a:t>
            </a:r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дисципліни 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«Державне </a:t>
            </a:r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регулювання соціального 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страхування»:</a:t>
            </a:r>
          </a:p>
          <a:p>
            <a:pPr algn="just"/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    1. Ознайомити </a:t>
            </a:r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студентів з основними принципами та механізмами соціального страхування в Україні та світі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.</a:t>
            </a:r>
          </a:p>
          <a:p>
            <a:pPr algn="just"/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     2. Вивчити </a:t>
            </a:r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правові та організаційні засади функціонування системи державного регулювання соціального страхування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.</a:t>
            </a:r>
          </a:p>
          <a:p>
            <a:pPr algn="just"/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    3. Знати та розуміти механізми функціонування соціального </a:t>
            </a:r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страхування, включаючи пенсійне, страхування на випадок безробіття, тимчасової втрати працездатності, та інші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.</a:t>
            </a:r>
          </a:p>
          <a:p>
            <a:pPr algn="just"/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    4. Розглянути </a:t>
            </a:r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роль держави у регулюванні соціальних ризиків, а також механізми фінансування та забезпечення виплат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.</a:t>
            </a:r>
          </a:p>
          <a:p>
            <a:pPr algn="just"/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    5. Формувати </a:t>
            </a:r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вміння студентів аналізувати нормативно-правову базу соціального страхування, а також оцінювати ефективність існуючих механізмів соціального захисту.</a:t>
            </a:r>
          </a:p>
        </p:txBody>
      </p:sp>
    </p:spTree>
    <p:extLst>
      <p:ext uri="{BB962C8B-B14F-4D97-AF65-F5344CB8AC3E}">
        <p14:creationId xmlns:p14="http://schemas.microsoft.com/office/powerpoint/2010/main" val="1393470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  <a:alpha val="4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3997"/>
            <a:ext cx="3286443" cy="3286443"/>
          </a:xfrm>
          <a:prstGeom prst="rect">
            <a:avLst/>
          </a:prstGeom>
          <a:effectLst>
            <a:softEdge rad="64770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3139440" y="1216581"/>
            <a:ext cx="841248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7675" algn="just"/>
            <a:r>
              <a:rPr lang="uk-UA" sz="20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Очікувані результати </a:t>
            </a:r>
            <a:r>
              <a:rPr lang="uk-UA" sz="2000" b="1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навчання</a:t>
            </a:r>
            <a:endParaRPr lang="uk-UA" sz="2000" b="1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indent="447675" algn="just"/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Після вивчення дисципліни студент повинен:</a:t>
            </a:r>
          </a:p>
          <a:p>
            <a:pPr indent="447675" algn="just">
              <a:buFont typeface="+mj-lt"/>
              <a:buAutoNum type="arabicPeriod"/>
            </a:pPr>
            <a:r>
              <a:rPr lang="uk-UA" sz="20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Знати</a:t>
            </a:r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основні принципи та концепції соціального страхування, механізми державного регулювання, а також функціонування 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Пенсійного фонду.</a:t>
            </a:r>
            <a:endParaRPr lang="uk-UA" sz="2000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indent="447675" algn="just">
              <a:buFont typeface="+mj-lt"/>
              <a:buAutoNum type="arabicPeriod"/>
            </a:pPr>
            <a:r>
              <a:rPr lang="uk-UA" sz="20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Вміти</a:t>
            </a:r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аналізувати основні нормативно-правові акти в сфері соціального страхування та розуміти їх вплив на економічні процеси.</a:t>
            </a:r>
          </a:p>
          <a:p>
            <a:pPr indent="447675" algn="just">
              <a:buFont typeface="+mj-lt"/>
              <a:buAutoNum type="arabicPeriod"/>
            </a:pPr>
            <a:r>
              <a:rPr lang="uk-UA" sz="20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Мати навички</a:t>
            </a:r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оцінки ефективності державних програм соціального страхування та можливостей їх вдосконалення.</a:t>
            </a:r>
          </a:p>
          <a:p>
            <a:pPr indent="447675" algn="just">
              <a:buFont typeface="+mj-lt"/>
              <a:buAutoNum type="arabicPeriod"/>
            </a:pPr>
            <a:r>
              <a:rPr lang="uk-UA" sz="20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Здатність застосовувати отримані знання</a:t>
            </a:r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для вирішення практичних завдань у сфері фінансів, банківської справи та страхування.</a:t>
            </a:r>
          </a:p>
        </p:txBody>
      </p:sp>
    </p:spTree>
    <p:extLst>
      <p:ext uri="{BB962C8B-B14F-4D97-AF65-F5344CB8AC3E}">
        <p14:creationId xmlns:p14="http://schemas.microsoft.com/office/powerpoint/2010/main" val="1640985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  <a:alpha val="4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3997"/>
            <a:ext cx="3286443" cy="3286443"/>
          </a:xfrm>
          <a:prstGeom prst="rect">
            <a:avLst/>
          </a:prstGeom>
          <a:effectLst>
            <a:softEdge rad="64770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3098800" y="1235839"/>
            <a:ext cx="806704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8163" algn="just"/>
            <a:r>
              <a:rPr lang="uk-UA" sz="20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Місце дисципліни в освітній програмі</a:t>
            </a:r>
          </a:p>
          <a:p>
            <a:pPr indent="538163" algn="just"/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Дисципліна "Державне регулювання соціального страхування" є важливою частиною підготовки фахівців у галузі фінансів, банківської справи, страхування та фондового ринку. </a:t>
            </a:r>
            <a:endParaRPr lang="uk-UA" sz="2000" dirty="0" smtClean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indent="538163" algn="just"/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Вона </a:t>
            </a:r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сприяє розвитку теоретичних та практичних знань, необхідних для прийняття обґрунтованих рішень у сфері фінансового планування, управління ризиками та забезпечення соціального захисту. </a:t>
            </a:r>
            <a:endParaRPr lang="uk-UA" sz="2000" dirty="0" smtClean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indent="538163" algn="just"/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Ця </a:t>
            </a:r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дисципліна є основою для подальшого вивчення більш вузьких аспектів страхування та фінансового регулювання</a:t>
            </a:r>
            <a:r>
              <a:rPr lang="uk-UA" sz="2000" dirty="0"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12934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  <a:alpha val="4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3997"/>
            <a:ext cx="3286443" cy="3286443"/>
          </a:xfrm>
          <a:prstGeom prst="rect">
            <a:avLst/>
          </a:prstGeom>
          <a:effectLst>
            <a:softEdge rad="64770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4789385" y="628083"/>
            <a:ext cx="39901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b="1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Зміст </a:t>
            </a:r>
            <a:r>
              <a:rPr lang="uk-UA" sz="20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навчальної дисципліни</a:t>
            </a:r>
            <a:r>
              <a:rPr lang="uk-UA" sz="2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956560" y="1206738"/>
            <a:ext cx="887984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Змістовий модуль 1.</a:t>
            </a:r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Основи державного регулювання соціального  страхування</a:t>
            </a:r>
          </a:p>
          <a:p>
            <a:pPr algn="just"/>
            <a:endParaRPr lang="uk-UA" sz="2000" dirty="0" smtClean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Тема 1. Сутність і необхідність соціального страхування.</a:t>
            </a:r>
          </a:p>
          <a:p>
            <a:pPr algn="just"/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Тема 2. Організаційно-правові засади державного регулювання соціального страхування в Україні</a:t>
            </a:r>
          </a:p>
          <a:p>
            <a:pPr algn="just"/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Тема 3. Фінансове забезпечення державного соціального страхування.</a:t>
            </a:r>
            <a:endParaRPr lang="uk-UA" sz="2000" dirty="0">
              <a:latin typeface="Comic Sans MS" panose="030F0702030302020204" pitchFamily="66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8320" y="3622209"/>
            <a:ext cx="116636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Змістовий модуль 2.</a:t>
            </a:r>
            <a:r>
              <a:rPr lang="uk-UA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Державне регулювання видів загальнообов’язкового   соціального страхування</a:t>
            </a:r>
          </a:p>
          <a:p>
            <a:pPr algn="just"/>
            <a:endParaRPr lang="uk-UA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just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Тема 4. </a:t>
            </a:r>
            <a:r>
              <a:rPr lang="uk-UA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Державне регулювання Пенсійного страхування в Україні.</a:t>
            </a:r>
          </a:p>
          <a:p>
            <a:pPr algn="just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Тема 5. </a:t>
            </a:r>
            <a:r>
              <a:rPr lang="uk-UA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Державне регулювання загальнообов’язкового державного соціального страхування у зв’язку з тимчасовою втратою працездатності та витратами, зумовленими похованням.</a:t>
            </a:r>
          </a:p>
          <a:p>
            <a:pPr algn="just"/>
            <a:r>
              <a:rPr lang="uk-UA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Тема 6. Державне регулювання страхування від нещасного випадку на виробництві та професійного захворювання.</a:t>
            </a:r>
          </a:p>
          <a:p>
            <a:pPr algn="just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Тема 7. 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Державне регулювання соціального страхування  на випадок безробіття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. </a:t>
            </a:r>
            <a:endParaRPr lang="uk-UA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6695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</TotalTime>
  <Words>811</Words>
  <Application>Microsoft Office PowerPoint</Application>
  <PresentationFormat>Широкоэкранный</PresentationFormat>
  <Paragraphs>51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Adobe Devanagari</vt:lpstr>
      <vt:lpstr>Arial</vt:lpstr>
      <vt:lpstr>Calibri</vt:lpstr>
      <vt:lpstr>Calibri Light</vt:lpstr>
      <vt:lpstr>Comic Sans MS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18</cp:revision>
  <dcterms:created xsi:type="dcterms:W3CDTF">2025-03-24T11:50:06Z</dcterms:created>
  <dcterms:modified xsi:type="dcterms:W3CDTF">2025-04-09T20:05:54Z</dcterms:modified>
</cp:coreProperties>
</file>