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1"/>
  </p:notesMasterIdLst>
  <p:sldIdLst>
    <p:sldId id="256" r:id="rId2"/>
    <p:sldId id="257" r:id="rId3"/>
    <p:sldId id="320" r:id="rId4"/>
    <p:sldId id="321" r:id="rId5"/>
    <p:sldId id="324" r:id="rId6"/>
    <p:sldId id="325" r:id="rId7"/>
    <p:sldId id="285" r:id="rId8"/>
    <p:sldId id="259" r:id="rId9"/>
    <p:sldId id="316" r:id="rId10"/>
    <p:sldId id="302" r:id="rId11"/>
    <p:sldId id="306" r:id="rId12"/>
    <p:sldId id="317" r:id="rId13"/>
    <p:sldId id="307" r:id="rId14"/>
    <p:sldId id="293" r:id="rId15"/>
    <p:sldId id="292" r:id="rId16"/>
    <p:sldId id="318" r:id="rId17"/>
    <p:sldId id="312" r:id="rId18"/>
    <p:sldId id="314" r:id="rId19"/>
    <p:sldId id="274" r:id="rId20"/>
  </p:sldIdLst>
  <p:sldSz cx="9144000" cy="6858000" type="screen4x3"/>
  <p:notesSz cx="7010400" cy="9223375"/>
  <p:embeddedFontLst>
    <p:embeddedFont>
      <p:font typeface="Corbel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59814DA-7F86-46BB-86F7-C51F985A16C6}">
  <a:tblStyle styleId="{459814DA-7F86-46BB-86F7-C51F985A16C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60605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259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0823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85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50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1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9347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3" y="4381104"/>
            <a:ext cx="5608319" cy="415051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uk-UA" smtClean="0"/>
              <a:t>«</a:t>
            </a:r>
            <a:r>
              <a:rPr lang="uk-UA" sz="1800" dirty="0" smtClean="0"/>
              <a:t>Ми стаємо зеленими», наш екологічний стратегічний план, включає</a:t>
            </a:r>
            <a:r>
              <a:rPr lang="uk-UA" smtClean="0"/>
              <a:t> </a:t>
            </a:r>
            <a:endParaRPr lang="uk-UA" sz="1800" dirty="0" smtClean="0"/>
          </a:p>
          <a:p>
            <a:pPr lvl="0"/>
            <a:endParaRPr lang="uk-U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ціль скоротити викиди ПГ на 35% до 2035 року (порівняно з рівнем 2005 року).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Ціль скоротити споживання енергії на одну особу на 25% до 2035 року.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uk-UA" sz="1800" dirty="0" smtClean="0"/>
              <a:t>А ТАКОЖ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uk-U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ціль виробляти 10% нашої електроенергії в межах міста до 2035 року.</a:t>
            </a:r>
          </a:p>
          <a:p>
            <a:pPr>
              <a:spcBef>
                <a:spcPct val="0"/>
              </a:spcBef>
            </a:pPr>
            <a:endParaRPr lang="uk-U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fld id="{8243E4CE-CE93-434E-9C57-FDB8E557755A}" type="slidenum">
              <a:rPr lang="en-US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21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3" y="4381104"/>
            <a:ext cx="5608319" cy="415051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uk-UA" smtClean="0"/>
              <a:t>«</a:t>
            </a:r>
            <a:r>
              <a:rPr lang="uk-UA" sz="1800" dirty="0" smtClean="0"/>
              <a:t>Ми стаємо зеленими», наш екологічний стратегічний план, включає</a:t>
            </a:r>
            <a:r>
              <a:rPr lang="uk-UA" smtClean="0"/>
              <a:t> </a:t>
            </a:r>
            <a:endParaRPr lang="uk-UA" sz="1800" dirty="0" smtClean="0"/>
          </a:p>
          <a:p>
            <a:pPr lvl="0"/>
            <a:endParaRPr lang="uk-U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ціль скоротити викиди ПГ на 35% до 2035 року (порівняно з рівнем 2005 року).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Ціль скоротити споживання енергії на одну особу на 25% до 2035 року.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uk-UA" sz="1800" dirty="0" smtClean="0"/>
              <a:t>А ТАКОЖ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uk-U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ціль виробляти 10% нашої електроенергії в межах міста до 2035 року.</a:t>
            </a:r>
          </a:p>
          <a:p>
            <a:pPr>
              <a:spcBef>
                <a:spcPct val="0"/>
              </a:spcBef>
            </a:pPr>
            <a:endParaRPr lang="uk-U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fld id="{8243E4CE-CE93-434E-9C57-FDB8E557755A}" type="slidenum">
              <a:rPr lang="en-US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215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1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28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399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84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28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01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1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38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89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1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59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01040" y="4381103"/>
            <a:ext cx="56082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970938" y="8760605"/>
            <a:ext cx="3037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50" tIns="46375" rIns="92750" bIns="463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49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ий слайд">
  <p:cSld name="Титульни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" y="5689156"/>
            <a:ext cx="9143999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91987"/>
            <a:ext cx="4281616" cy="90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33" t="-65079" r="-16672" b="-871"/>
          <a:stretch/>
        </p:blipFill>
        <p:spPr>
          <a:xfrm>
            <a:off x="4932040" y="664121"/>
            <a:ext cx="2076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56" t="-38290" r="-14999"/>
          <a:stretch/>
        </p:blipFill>
        <p:spPr>
          <a:xfrm>
            <a:off x="7258372" y="692696"/>
            <a:ext cx="15621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107504" y="5118633"/>
            <a:ext cx="1907703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uk-UA" sz="1150" b="0" i="0" u="none" strike="noStrike" cap="none">
                <a:solidFill>
                  <a:srgbClr val="87888B"/>
                </a:solidFill>
                <a:latin typeface="Tahoma"/>
                <a:sym typeface="Tahoma"/>
              </a:rPr>
              <a:t>www.pleddg.org.ua</a:t>
            </a:r>
            <a:endParaRPr lang="uk-UA" sz="1150" b="0" i="0" u="none" strike="noStrike" cap="none">
              <a:solidFill>
                <a:srgbClr val="87888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BC75-3F9C-40E1-BDAD-4E592EEFA169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CBFC-15F1-41F9-B420-24560F1B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і об'є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38"/>
              </a:buClr>
              <a:buSzPts val="3200"/>
              <a:buFont typeface="Tahoma"/>
              <a:buNone/>
              <a:defRPr sz="3200" b="1" i="0" u="none" strike="noStrike" cap="none">
                <a:solidFill>
                  <a:srgbClr val="87003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24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78C94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5928771"/>
            <a:ext cx="1896700" cy="497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482600" y="1412776"/>
            <a:ext cx="8193856" cy="0"/>
          </a:xfrm>
          <a:prstGeom prst="straightConnector1">
            <a:avLst/>
          </a:prstGeom>
          <a:noFill/>
          <a:ln w="15875" cap="sq" cmpd="sng">
            <a:solidFill>
              <a:srgbClr val="870038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8" name="Google Shape;28;p3" descr="NewSquareED logomasterXX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245" y="5928771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'єкти">
  <p:cSld name="Два об'єкти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648200" y="1600201"/>
            <a:ext cx="4038600" cy="430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78C9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6553200" y="622332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678C9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uk-UA" sz="1050" b="0" i="0" u="none" strike="noStrike" cap="none">
              <a:solidFill>
                <a:srgbClr val="678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5904812"/>
            <a:ext cx="2505224" cy="49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5"/>
          <p:cNvCxnSpPr/>
          <p:nvPr/>
        </p:nvCxnSpPr>
        <p:spPr>
          <a:xfrm>
            <a:off x="482600" y="6520901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87003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5"/>
          <p:cNvCxnSpPr/>
          <p:nvPr/>
        </p:nvCxnSpPr>
        <p:spPr>
          <a:xfrm>
            <a:off x="482600" y="6583362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70CB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5"/>
          <p:cNvCxnSpPr/>
          <p:nvPr/>
        </p:nvCxnSpPr>
        <p:spPr>
          <a:xfrm>
            <a:off x="482600" y="1470794"/>
            <a:ext cx="8193856" cy="0"/>
          </a:xfrm>
          <a:prstGeom prst="straightConnector1">
            <a:avLst/>
          </a:prstGeom>
          <a:noFill/>
          <a:ln w="28575" cap="flat" cmpd="sng">
            <a:solidFill>
              <a:srgbClr val="678C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5"/>
          <p:cNvSpPr txBox="1"/>
          <p:nvPr/>
        </p:nvSpPr>
        <p:spPr>
          <a:xfrm>
            <a:off x="457200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C94"/>
              </a:buClr>
              <a:buSzPts val="3600"/>
              <a:buFont typeface="Arial"/>
              <a:buNone/>
            </a:pPr>
            <a:r>
              <a:rPr lang="uk-UA" sz="3600" b="1" i="0" u="none" strike="noStrike" cap="none">
                <a:solidFill>
                  <a:srgbClr val="678C94"/>
                </a:solidFill>
                <a:latin typeface="Arial"/>
                <a:sym typeface="Arial"/>
              </a:rPr>
              <a:t>Зразок заголовка</a:t>
            </a:r>
            <a:endParaRPr lang="uk-UA" sz="3600" b="1" i="0" u="none" strike="noStrike" cap="none">
              <a:solidFill>
                <a:srgbClr val="678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57200" y="1600201"/>
            <a:ext cx="4038600" cy="430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78C9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орівняння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Лише заголовок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міст із підписом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ображення з підписом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і вертикальни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ий заголовок і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ctrTitle" idx="4294967295"/>
          </p:nvPr>
        </p:nvSpPr>
        <p:spPr>
          <a:xfrm>
            <a:off x="2" y="1824336"/>
            <a:ext cx="9127354" cy="21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870038"/>
              </a:buClr>
              <a:buSzPts val="2800"/>
            </a:pPr>
            <a:r>
              <a:rPr lang="uk-UA" sz="2800" b="1" dirty="0">
                <a:solidFill>
                  <a:srgbClr val="870038"/>
                </a:solidFill>
                <a:latin typeface="Tahoma"/>
                <a:sym typeface="Tahoma"/>
              </a:rPr>
              <a:t>«ПАРТНЕРСТВО ДЕРЖАВИ</a:t>
            </a:r>
            <a:r>
              <a:rPr lang="uk-UA" sz="2800" dirty="0"/>
              <a:t> </a:t>
            </a:r>
            <a:r>
              <a:rPr lang="uk-UA" sz="2800" b="1" dirty="0">
                <a:solidFill>
                  <a:srgbClr val="870038"/>
                </a:solidFill>
                <a:latin typeface="Tahoma"/>
                <a:sym typeface="Tahoma"/>
              </a:rPr>
              <a:t>І ПРИВАТНОГО СЕКТОРУ</a:t>
            </a:r>
            <a:r>
              <a:rPr lang="uk-UA" sz="2800" b="1" i="0" u="none" strike="noStrike" cap="none" dirty="0" smtClean="0">
                <a:solidFill>
                  <a:srgbClr val="870038"/>
                </a:solidFill>
                <a:latin typeface="Tahoma"/>
                <a:sym typeface="Tahoma"/>
              </a:rPr>
              <a:t>»</a:t>
            </a:r>
            <a:r>
              <a:rPr lang="uk-UA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solidFill>
                  <a:srgbClr val="870038"/>
                </a:solidFill>
                <a:latin typeface="Tahoma"/>
                <a:sym typeface="Tahoma"/>
              </a:rPr>
              <a:t>ЧИННИК</a:t>
            </a:r>
            <a:r>
              <a:rPr lang="uk-UA" sz="2400" b="1" dirty="0" smtClean="0">
                <a:solidFill>
                  <a:srgbClr val="870038"/>
                </a:solidFill>
                <a:latin typeface="Tahoma"/>
                <a:sym typeface="Tahoma"/>
              </a:rPr>
              <a:t> ЕКОНОМІЧНОГО РОЗВИТКУ</a:t>
            </a:r>
            <a:endParaRPr lang="uk-UA" sz="2400" b="1" i="0" u="none" strike="noStrike" cap="none" dirty="0">
              <a:solidFill>
                <a:srgbClr val="87003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589403" y="95718"/>
            <a:ext cx="8229600" cy="168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z="3000" dirty="0" smtClean="0">
                <a:solidFill>
                  <a:srgbClr val="A64D79"/>
                </a:solidFill>
              </a:rPr>
              <a:t>ВИКЛИКИ</a:t>
            </a:r>
            <a:r>
              <a:rPr lang="en-US" sz="3000" dirty="0" smtClean="0">
                <a:solidFill>
                  <a:srgbClr val="A64D79"/>
                </a:solidFill>
              </a:rPr>
              <a:t>:</a:t>
            </a:r>
            <a:r>
              <a:rPr lang="uk-UA" sz="3000" dirty="0" smtClean="0">
                <a:solidFill>
                  <a:srgbClr val="A64D79"/>
                </a:solidFill>
              </a:rPr>
              <a:t> ЯК НАПОВНИТИ ЦЕНТР МІСТА ЖИТТЯМ?</a:t>
            </a:r>
            <a:endParaRPr lang="uk-UA" sz="3000" dirty="0">
              <a:solidFill>
                <a:srgbClr val="A64D7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745" y="1781298"/>
            <a:ext cx="5284883" cy="45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2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РІШЕННЯ</a:t>
            </a:r>
            <a:endParaRPr lang="uk-UA" dirty="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457200" y="1487277"/>
            <a:ext cx="8229600" cy="428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uk-UA" dirty="0" smtClean="0">
                <a:latin typeface="Tahoma" panose="020B0604030504040204" pitchFamily="34" charset="0"/>
              </a:rPr>
              <a:t>ПДП між містом Едмонтоном і приватною фірмою 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uk-UA" sz="3000" dirty="0" smtClean="0">
                <a:latin typeface="Tahoma" panose="020B0604030504040204" pitchFamily="34" charset="0"/>
              </a:rPr>
              <a:t>Місто бере на себе 600 млн </a:t>
            </a:r>
            <a:r>
              <a:rPr lang="uk-UA" sz="3000" dirty="0" err="1" smtClean="0">
                <a:latin typeface="Tahoma" panose="020B0604030504040204" pitchFamily="34" charset="0"/>
              </a:rPr>
              <a:t>дол</a:t>
            </a:r>
            <a:r>
              <a:rPr lang="uk-UA" sz="3000" dirty="0" smtClean="0">
                <a:latin typeface="Tahoma" panose="020B0604030504040204" pitchFamily="34" charset="0"/>
              </a:rPr>
              <a:t>. США</a:t>
            </a:r>
            <a:endParaRPr lang="uk-UA" sz="3000" dirty="0">
              <a:latin typeface="Tahoma" panose="020B0604030504040204" pitchFamily="34" charset="0"/>
            </a:endParaRPr>
          </a:p>
          <a:p>
            <a:pPr lvl="2"/>
            <a:r>
              <a:rPr lang="uk-UA" dirty="0">
                <a:latin typeface="Tahoma" panose="020B0604030504040204" pitchFamily="34" charset="0"/>
              </a:rPr>
              <a:t>Арена і розважальний комплекс –  </a:t>
            </a:r>
            <a:br>
              <a:rPr lang="uk-UA" dirty="0">
                <a:latin typeface="Tahoma" panose="020B0604030504040204" pitchFamily="34" charset="0"/>
              </a:rPr>
            </a:br>
            <a:r>
              <a:rPr lang="uk-UA" dirty="0">
                <a:latin typeface="Tahoma" panose="020B0604030504040204" pitchFamily="34" charset="0"/>
              </a:rPr>
              <a:t>450 млн </a:t>
            </a:r>
            <a:r>
              <a:rPr lang="uk-UA" dirty="0" err="1">
                <a:latin typeface="Tahoma" panose="020B0604030504040204" pitchFamily="34" charset="0"/>
              </a:rPr>
              <a:t>дол</a:t>
            </a:r>
            <a:r>
              <a:rPr lang="uk-UA" dirty="0">
                <a:latin typeface="Tahoma" panose="020B0604030504040204" pitchFamily="34" charset="0"/>
              </a:rPr>
              <a:t>. США 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uk-UA" dirty="0">
                <a:latin typeface="Tahoma" panose="020B0604030504040204" pitchFamily="34" charset="0"/>
              </a:rPr>
              <a:t>Інфраструктура – 150 млн </a:t>
            </a:r>
            <a:r>
              <a:rPr lang="uk-UA" dirty="0" err="1">
                <a:latin typeface="Tahoma" panose="020B0604030504040204" pitchFamily="34" charset="0"/>
              </a:rPr>
              <a:t>дол</a:t>
            </a:r>
            <a:r>
              <a:rPr lang="uk-UA" dirty="0">
                <a:latin typeface="Tahoma" panose="020B0604030504040204" pitchFamily="34" charset="0"/>
              </a:rPr>
              <a:t>. </a:t>
            </a:r>
            <a:r>
              <a:rPr lang="uk-UA" dirty="0" smtClean="0">
                <a:latin typeface="Tahoma" panose="020B0604030504040204" pitchFamily="34" charset="0"/>
              </a:rPr>
              <a:t>США</a:t>
            </a:r>
            <a:endParaRPr lang="uk-UA" sz="3000" dirty="0" smtClean="0">
              <a:latin typeface="Tahoma" panose="020B0604030504040204" pitchFamily="34" charset="0"/>
            </a:endParaRPr>
          </a:p>
          <a:p>
            <a:pPr lvl="1"/>
            <a:r>
              <a:rPr lang="uk-UA" sz="3000" dirty="0">
                <a:latin typeface="Tahoma" panose="020B0604030504040204" pitchFamily="34" charset="0"/>
              </a:rPr>
              <a:t> Приватна фірма бере на себе зобов'язання інвестувати </a:t>
            </a:r>
            <a:br>
              <a:rPr lang="uk-UA" sz="3000" dirty="0">
                <a:latin typeface="Tahoma" panose="020B0604030504040204" pitchFamily="34" charset="0"/>
              </a:rPr>
            </a:br>
            <a:r>
              <a:rPr lang="uk-UA" sz="3000" dirty="0">
                <a:latin typeface="Tahoma" panose="020B0604030504040204" pitchFamily="34" charset="0"/>
              </a:rPr>
              <a:t>1 млрд </a:t>
            </a:r>
            <a:r>
              <a:rPr lang="uk-UA" sz="3000" dirty="0" err="1">
                <a:latin typeface="Tahoma" panose="020B0604030504040204" pitchFamily="34" charset="0"/>
              </a:rPr>
              <a:t>дол</a:t>
            </a:r>
            <a:r>
              <a:rPr lang="uk-UA" sz="3000" dirty="0">
                <a:latin typeface="Tahoma" panose="020B0604030504040204" pitchFamily="34" charset="0"/>
              </a:rPr>
              <a:t>. </a:t>
            </a:r>
            <a:r>
              <a:rPr lang="uk-UA" sz="3000" dirty="0" smtClean="0">
                <a:latin typeface="Tahoma" panose="020B0604030504040204" pitchFamily="34" charset="0"/>
              </a:rPr>
              <a:t>США</a:t>
            </a:r>
            <a:endParaRPr lang="uk-UA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Відродження околиці</a:t>
            </a:r>
            <a:endParaRPr lang="uk-UA" dirty="0">
              <a:solidFill>
                <a:srgbClr val="A64D7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944" y="1468523"/>
            <a:ext cx="2908453" cy="52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47" y="2146339"/>
            <a:ext cx="4763992" cy="293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4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dirty="0" smtClean="0"/>
              <a:t>ЕКОНОМІЧНИЙ ВПЛИВ ПДП</a:t>
            </a:r>
            <a:endParaRPr lang="uk-UA" dirty="0"/>
          </a:p>
        </p:txBody>
      </p:sp>
      <p:sp>
        <p:nvSpPr>
          <p:cNvPr id="2" name="Rectangle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258" y="1382657"/>
            <a:ext cx="85711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ahoma" panose="020B0604030504040204" pitchFamily="34" charset="0"/>
              </a:rPr>
              <a:t>5 млрд</a:t>
            </a:r>
            <a:r>
              <a:rPr lang="uk-UA" sz="2800" dirty="0">
                <a:latin typeface="Tahoma" panose="020B0604030504040204" pitchFamily="34" charset="0"/>
              </a:rPr>
              <a:t> </a:t>
            </a:r>
            <a:r>
              <a:rPr lang="uk-UA" sz="2800" dirty="0" err="1" smtClean="0">
                <a:latin typeface="Tahoma" panose="020B0604030504040204" pitchFamily="34" charset="0"/>
              </a:rPr>
              <a:t>дол</a:t>
            </a:r>
            <a:r>
              <a:rPr lang="uk-UA" sz="2800" dirty="0" smtClean="0">
                <a:latin typeface="Tahoma" panose="020B0604030504040204" pitchFamily="34" charset="0"/>
              </a:rPr>
              <a:t>. США</a:t>
            </a:r>
            <a:r>
              <a:rPr lang="uk-UA" sz="2800" dirty="0">
                <a:latin typeface="Tahoma" panose="020B0604030504040204" pitchFamily="34" charset="0"/>
              </a:rPr>
              <a:t> </a:t>
            </a:r>
            <a:r>
              <a:rPr lang="uk-UA" sz="2800" dirty="0" smtClean="0">
                <a:latin typeface="Tahoma" panose="020B0604030504040204" pitchFamily="34" charset="0"/>
              </a:rPr>
              <a:t>державних/приватних інвестицій </a:t>
            </a:r>
            <a:r>
              <a:rPr lang="en-US" sz="2800" dirty="0" smtClean="0">
                <a:latin typeface="Tahoma" panose="020B0604030504040204" pitchFamily="34" charset="0"/>
              </a:rPr>
              <a:t>– </a:t>
            </a:r>
            <a:r>
              <a:rPr lang="uk-UA" sz="2800" dirty="0" smtClean="0">
                <a:latin typeface="Tahoma" panose="020B0604030504040204" pitchFamily="34" charset="0"/>
              </a:rPr>
              <a:t>на відродження всього центру міста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latin typeface="Tahoma" panose="020B0604030504040204" pitchFamily="34" charset="0"/>
              </a:rPr>
              <a:t>Економічний ефект доміно. Реконструкції та новобудови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ahoma" panose="020B0604030504040204" pitchFamily="34" charset="0"/>
              </a:rPr>
              <a:t>Арена приваблює більше заходів, тому готелі та ресторани зайняті</a:t>
            </a:r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8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2. РОЗВИТОК, ОРІЄНТОВАНИЙ НА ГРОМАДСЬКИЙ ТРАНСПОРТ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320" y="1415208"/>
            <a:ext cx="3315791" cy="54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894" y="1872868"/>
            <a:ext cx="3305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ahoma" panose="020B0604030504040204" pitchFamily="34" charset="0"/>
              </a:rPr>
              <a:t>Партнерство TransED</a:t>
            </a:r>
          </a:p>
          <a:p>
            <a:endParaRPr lang="uk-UA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3200" dirty="0" smtClean="0">
                <a:latin typeface="Tahoma" panose="020B0604030504040204" pitchFamily="34" charset="0"/>
              </a:rPr>
              <a:t>у будівництві</a:t>
            </a:r>
          </a:p>
          <a:p>
            <a:r>
              <a:rPr lang="uk-UA" sz="3200" dirty="0" smtClean="0">
                <a:latin typeface="Tahoma" panose="020B0604030504040204" pitchFamily="34" charset="0"/>
              </a:rPr>
              <a:t>Valley Line LRT</a:t>
            </a:r>
            <a:endParaRPr lang="uk-U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ПДП TransEd LIGHT RAIL TRANSIT</a:t>
            </a:r>
            <a:endParaRPr lang="uk-UA" dirty="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457200" y="1555230"/>
            <a:ext cx="8229600" cy="466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ahoma" panose="020B0604030504040204" pitchFamily="34" charset="0"/>
              </a:rPr>
              <a:t>ПДП як інструмент економічного розвитку. Місту потрібна щільна житлова забудова</a:t>
            </a:r>
          </a:p>
          <a:p>
            <a:pPr indent="-457200"/>
            <a:r>
              <a:rPr lang="uk-UA" sz="2800" dirty="0" smtClean="0">
                <a:latin typeface="Tahoma" panose="020B0604030504040204" pitchFamily="34" charset="0"/>
              </a:rPr>
              <a:t>Зосередження на розвитку</a:t>
            </a:r>
            <a:r>
              <a:rPr lang="uk-UA" sz="2800" dirty="0">
                <a:latin typeface="Tahoma" panose="020B0604030504040204" pitchFamily="34" charset="0"/>
              </a:rPr>
              <a:t>,</a:t>
            </a:r>
            <a:r>
              <a:rPr lang="uk-UA" sz="2800" dirty="0" smtClean="0">
                <a:latin typeface="Tahoma" panose="020B0604030504040204" pitchFamily="34" charset="0"/>
              </a:rPr>
              <a:t> орієнтованому на громадський транспорт</a:t>
            </a:r>
          </a:p>
          <a:p>
            <a:pPr indent="-457200"/>
            <a:r>
              <a:rPr lang="uk-UA" sz="2800" dirty="0" smtClean="0">
                <a:latin typeface="Tahoma" panose="020B0604030504040204" pitchFamily="34" charset="0"/>
              </a:rPr>
              <a:t>Стратегія скорочення викидів: менше автомобілів, зате більше легкорейкового транспорту (LRT) </a:t>
            </a:r>
          </a:p>
          <a:p>
            <a:pPr indent="-457200"/>
            <a:r>
              <a:rPr lang="uk-UA" sz="2800" dirty="0" smtClean="0">
                <a:latin typeface="Tahoma" panose="020B0604030504040204" pitchFamily="34" charset="0"/>
              </a:rPr>
              <a:t>Розробка нових житлових та офісних новобудов</a:t>
            </a:r>
            <a:r>
              <a:rPr lang="uk-UA" sz="2800" dirty="0">
                <a:latin typeface="Tahoma" panose="020B0604030504040204" pitchFamily="34" charset="0"/>
              </a:rPr>
              <a:t>, </a:t>
            </a:r>
            <a:r>
              <a:rPr lang="uk-UA" sz="2800" dirty="0" smtClean="0">
                <a:latin typeface="Tahoma" panose="020B0604030504040204" pitchFamily="34" charset="0"/>
              </a:rPr>
              <a:t>секторів роздрібної торгівлі вздовж ліній громадського транспорту</a:t>
            </a:r>
          </a:p>
          <a:p>
            <a:pPr indent="-457200"/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5313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ПАРТНЕРСТВО</a:t>
            </a:r>
            <a:endParaRPr lang="uk-UA" dirty="0">
              <a:solidFill>
                <a:srgbClr val="A64D79"/>
              </a:solidFill>
            </a:endParaRPr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1"/>
          </p:nvPr>
        </p:nvSpPr>
        <p:spPr>
          <a:xfrm>
            <a:off x="468217" y="1479016"/>
            <a:ext cx="8229600" cy="400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uk-UA" sz="2800" dirty="0" smtClean="0">
                <a:latin typeface="Tahoma" panose="020B0604030504040204" pitchFamily="34" charset="0"/>
              </a:rPr>
              <a:t>13 кілометрів –</a:t>
            </a:r>
            <a:r>
              <a:rPr lang="uk-UA" sz="2800" dirty="0">
                <a:latin typeface="Tahoma" panose="020B0604030504040204" pitchFamily="34" charset="0"/>
              </a:rPr>
              <a:t> </a:t>
            </a:r>
            <a:r>
              <a:rPr lang="uk-UA" sz="2800" dirty="0" smtClean="0">
                <a:latin typeface="Tahoma" panose="020B0604030504040204" pitchFamily="34" charset="0"/>
              </a:rPr>
              <a:t>проект на 1,8 млрд </a:t>
            </a:r>
            <a:r>
              <a:rPr lang="uk-UA" sz="2800" dirty="0" err="1" smtClean="0">
                <a:latin typeface="Tahoma" panose="020B0604030504040204" pitchFamily="34" charset="0"/>
              </a:rPr>
              <a:t>дол</a:t>
            </a:r>
            <a:r>
              <a:rPr lang="uk-UA" sz="2800" dirty="0" smtClean="0">
                <a:latin typeface="Tahoma" panose="020B0604030504040204" pitchFamily="34" charset="0"/>
              </a:rPr>
              <a:t>. США</a:t>
            </a:r>
          </a:p>
          <a:p>
            <a:pPr indent="-457200"/>
            <a:r>
              <a:rPr lang="uk-UA" sz="2800" dirty="0" smtClean="0">
                <a:latin typeface="Tahoma" panose="020B0604030504040204" pitchFamily="34" charset="0"/>
              </a:rPr>
              <a:t>Місто уклало договір проектування, будівництва та експлуатації з консорціумом провідних світових експертів з проектування, інжинірингу, будівництва, транспортних рішень, управління проектами та фінансів</a:t>
            </a:r>
          </a:p>
          <a:p>
            <a:pPr indent="-457200"/>
            <a:r>
              <a:rPr lang="uk-UA" sz="2800" dirty="0">
                <a:latin typeface="Tahoma" panose="020B0604030504040204" pitchFamily="34" charset="0"/>
              </a:rPr>
              <a:t>30-річна угода про партнерство</a:t>
            </a:r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457200"/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4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5"/>
          <p:cNvSpPr txBox="1">
            <a:spLocks/>
          </p:cNvSpPr>
          <p:nvPr/>
        </p:nvSpPr>
        <p:spPr>
          <a:xfrm>
            <a:off x="716467" y="1955939"/>
            <a:ext cx="7478757" cy="506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500"/>
              </a:spcBef>
              <a:spcAft>
                <a:spcPts val="500"/>
              </a:spcAft>
              <a:buFont typeface="Arial"/>
              <a:buNone/>
            </a:pPr>
            <a:endParaRPr lang="en-US" sz="2400" dirty="0" smtClean="0">
              <a:solidFill>
                <a:srgbClr val="7F7F7F"/>
              </a:solidFill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52400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ctr"/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algn="ctr"/>
            <a:endParaRPr lang="en-US" sz="54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Shape 8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3605"/>
            <a:ext cx="9144000" cy="99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9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1" y="0"/>
            <a:ext cx="9144000" cy="160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9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122" y="5607350"/>
            <a:ext cx="1250647" cy="125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94"/>
          <p:cNvSpPr txBox="1"/>
          <p:nvPr/>
        </p:nvSpPr>
        <p:spPr>
          <a:xfrm>
            <a:off x="341045" y="5733290"/>
            <a:ext cx="8229600" cy="1074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FFFFFF"/>
              </a:buClr>
              <a:buSzPct val="25000"/>
            </a:pPr>
            <a:endParaRPr lang="en-US" sz="1200" dirty="0">
              <a:solidFill>
                <a:srgbClr val="FFFFFF"/>
              </a:solidFill>
              <a:latin typeface="Corbel" panose="020B0503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9695"/>
            <a:ext cx="3991224" cy="425682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224" y="2798350"/>
            <a:ext cx="5062587" cy="26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5694" y="1606778"/>
            <a:ext cx="6267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4 чотириповерхові будинки</a:t>
            </a:r>
          </a:p>
          <a:p>
            <a:r>
              <a:rPr lang="uk-UA" b="1" dirty="0" smtClean="0"/>
              <a:t>2 будинки високої щільності для змішаного вжитку (8–14 поверхів)</a:t>
            </a:r>
          </a:p>
          <a:p>
            <a:r>
              <a:rPr lang="uk-UA" b="1" dirty="0" smtClean="0"/>
              <a:t>1 житловий будинок високої щільності (8–20 поверхів)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023" y="444331"/>
            <a:ext cx="5641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Holyrood Development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2145"/>
            <a:ext cx="49625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50" y="3428999"/>
            <a:ext cx="5086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5"/>
          <p:cNvSpPr txBox="1">
            <a:spLocks/>
          </p:cNvSpPr>
          <p:nvPr/>
        </p:nvSpPr>
        <p:spPr>
          <a:xfrm>
            <a:off x="5116010" y="1724628"/>
            <a:ext cx="3923818" cy="146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500"/>
              </a:spcBef>
              <a:spcAft>
                <a:spcPts val="500"/>
              </a:spcAft>
              <a:buFont typeface="Arial"/>
              <a:buNone/>
            </a:pPr>
            <a:endParaRPr lang="en-US" sz="2400" dirty="0" smtClean="0">
              <a:solidFill>
                <a:srgbClr val="7F7F7F"/>
              </a:solidFill>
              <a:cs typeface="Myriad Pro"/>
            </a:endParaRPr>
          </a:p>
        </p:txBody>
      </p:sp>
      <p:pic>
        <p:nvPicPr>
          <p:cNvPr id="7" name="Shape 8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3605"/>
            <a:ext cx="9144000" cy="99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9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60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9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122" y="5607350"/>
            <a:ext cx="1250647" cy="125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94"/>
          <p:cNvSpPr txBox="1"/>
          <p:nvPr/>
        </p:nvSpPr>
        <p:spPr>
          <a:xfrm>
            <a:off x="457200" y="266170"/>
            <a:ext cx="8229600" cy="1074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uk-UA" sz="4400" b="1" dirty="0" smtClean="0">
                <a:solidFill>
                  <a:srgbClr val="FFFFFF"/>
                </a:solidFill>
                <a:sym typeface="Calibri"/>
              </a:rPr>
              <a:t>Millwoods Town Centre</a:t>
            </a:r>
            <a:endParaRPr lang="uk-UA" sz="4400"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8930" y="1724628"/>
            <a:ext cx="4319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1 750 одиниць оренди</a:t>
            </a:r>
          </a:p>
          <a:p>
            <a:endParaRPr lang="uk-UA" b="1" dirty="0" smtClean="0"/>
          </a:p>
          <a:p>
            <a:r>
              <a:rPr lang="uk-UA" b="1" dirty="0" smtClean="0"/>
              <a:t>Комерційний простір: поточний – 46 500 </a:t>
            </a:r>
            <a:r>
              <a:rPr lang="uk-UA" b="1" dirty="0" err="1" smtClean="0"/>
              <a:t>кв</a:t>
            </a:r>
            <a:r>
              <a:rPr lang="uk-UA" b="1" dirty="0" smtClean="0"/>
              <a:t>. м</a:t>
            </a:r>
          </a:p>
          <a:p>
            <a:endParaRPr lang="uk-UA" b="1" dirty="0" smtClean="0"/>
          </a:p>
          <a:p>
            <a:r>
              <a:rPr lang="uk-UA" b="1" dirty="0" smtClean="0"/>
              <a:t>Комерційний простір:   новий – 23 200 </a:t>
            </a:r>
            <a:r>
              <a:rPr lang="uk-UA" b="1" dirty="0" err="1" smtClean="0"/>
              <a:t>кв</a:t>
            </a:r>
            <a:r>
              <a:rPr lang="uk-UA" b="1" dirty="0" smtClean="0"/>
              <a:t>. </a:t>
            </a:r>
            <a:r>
              <a:rPr lang="uk-UA" b="1" smtClean="0"/>
              <a:t>м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335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457200" y="99152"/>
            <a:ext cx="8229600" cy="1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ПДП як РУШІЙ ЕКОНОМІЧНОГО РОЗВИТКУ</a:t>
            </a:r>
            <a:endParaRPr lang="uk-UA" dirty="0">
              <a:solidFill>
                <a:srgbClr val="A64D79"/>
              </a:solidFill>
            </a:endParaRPr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488496" cy="4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uk-UA" smtClean="0"/>
              <a:t>Новий маршрут громадського транспорту</a:t>
            </a:r>
          </a:p>
          <a:p>
            <a:pPr indent="-457200"/>
            <a:r>
              <a:rPr lang="uk-UA" smtClean="0"/>
              <a:t>Нові житлові, роздрібні, комерційні розробки</a:t>
            </a:r>
          </a:p>
          <a:p>
            <a:pPr indent="-457200"/>
            <a:r>
              <a:rPr lang="uk-UA" smtClean="0"/>
              <a:t>Економічний вплив будівництва</a:t>
            </a:r>
          </a:p>
          <a:p>
            <a:pPr indent="-457200"/>
            <a:r>
              <a:rPr lang="uk-UA" smtClean="0"/>
              <a:t>Створення робочих місць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91689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38"/>
              </a:buClr>
              <a:buSzPts val="3200"/>
              <a:buFont typeface="Tahoma"/>
              <a:buNone/>
            </a:pPr>
            <a:r>
              <a:rPr lang="uk-UA" sz="3200" b="1" i="0" u="none" strike="noStrike" cap="none" dirty="0" smtClean="0">
                <a:solidFill>
                  <a:srgbClr val="870038"/>
                </a:solidFill>
                <a:latin typeface="Tahoma"/>
                <a:sym typeface="Tahoma"/>
              </a:rPr>
              <a:t>Муніципалітети Альберти</a:t>
            </a:r>
            <a:endParaRPr lang="uk-UA" sz="3200" b="1" i="0" u="none" strike="noStrike" cap="none" dirty="0">
              <a:solidFill>
                <a:srgbClr val="87003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472" y="1620036"/>
            <a:ext cx="84499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uk-UA" sz="3000" dirty="0" smtClean="0">
                <a:latin typeface="Tahoma" panose="020B0604030504040204" pitchFamily="34" charset="0"/>
              </a:rPr>
              <a:t>Акт муніципального управління </a:t>
            </a:r>
          </a:p>
          <a:p>
            <a:pPr marL="573088" indent="-285750"/>
            <a:r>
              <a:rPr lang="uk-UA" sz="3000" dirty="0">
                <a:latin typeface="Tahoma" panose="020B0604030504040204" pitchFamily="34" charset="0"/>
              </a:rPr>
              <a:t>•</a:t>
            </a:r>
            <a:r>
              <a:rPr lang="uk-UA" dirty="0" smtClean="0"/>
              <a:t> </a:t>
            </a:r>
            <a:r>
              <a:rPr lang="uk-UA" sz="2800" dirty="0">
                <a:latin typeface="Tahoma" panose="020B0604030504040204" pitchFamily="34" charset="0"/>
              </a:rPr>
              <a:t>Муніципалітети можуть стягувати податки </a:t>
            </a:r>
            <a:r>
              <a:rPr lang="en-US" sz="2800" dirty="0" smtClean="0">
                <a:latin typeface="Tahoma" panose="020B0604030504040204" pitchFamily="34" charset="0"/>
              </a:rPr>
              <a:t>з </a:t>
            </a:r>
            <a:r>
              <a:rPr lang="uk-UA" sz="2800" dirty="0" smtClean="0">
                <a:latin typeface="Tahoma" panose="020B0604030504040204" pitchFamily="34" charset="0"/>
              </a:rPr>
              <a:t>нерухом</a:t>
            </a:r>
            <a:r>
              <a:rPr lang="en-US" sz="2800" dirty="0" smtClean="0">
                <a:latin typeface="Tahoma" panose="020B0604030504040204" pitchFamily="34" charset="0"/>
              </a:rPr>
              <a:t>о</a:t>
            </a:r>
            <a:r>
              <a:rPr lang="uk-UA" sz="2800" dirty="0" err="1" smtClean="0">
                <a:latin typeface="Tahoma" panose="020B0604030504040204" pitchFamily="34" charset="0"/>
              </a:rPr>
              <a:t>ст</a:t>
            </a:r>
            <a:r>
              <a:rPr lang="en-US" sz="2800" dirty="0" smtClean="0">
                <a:latin typeface="Tahoma" panose="020B0604030504040204" pitchFamily="34" charset="0"/>
              </a:rPr>
              <a:t>і</a:t>
            </a:r>
            <a:endParaRPr lang="uk-UA" sz="2800" dirty="0" smtClean="0">
              <a:latin typeface="Tahoma" panose="020B0604030504040204" pitchFamily="34" charset="0"/>
            </a:endParaRPr>
          </a:p>
          <a:p>
            <a:pPr marL="573088" indent="-285750"/>
            <a:r>
              <a:rPr lang="uk-UA" sz="2800" dirty="0" smtClean="0">
                <a:latin typeface="Tahoma" panose="020B0604030504040204" pitchFamily="34" charset="0"/>
              </a:rPr>
              <a:t>• </a:t>
            </a:r>
            <a:r>
              <a:rPr lang="uk-UA" sz="2800" dirty="0">
                <a:latin typeface="Tahoma" panose="020B0604030504040204" pitchFamily="34" charset="0"/>
              </a:rPr>
              <a:t>Муніципалітети можуть стягувати податки з бізнесу, збори за ліцензування та </a:t>
            </a:r>
            <a:r>
              <a:rPr lang="uk-UA" sz="2800" dirty="0" smtClean="0">
                <a:latin typeface="Tahoma" panose="020B0604030504040204" pitchFamily="34" charset="0"/>
              </a:rPr>
              <a:t>розробки </a:t>
            </a:r>
            <a:endParaRPr lang="uk-UA" sz="2800" dirty="0">
              <a:latin typeface="Tahoma" panose="020B0604030504040204" pitchFamily="34" charset="0"/>
            </a:endParaRPr>
          </a:p>
          <a:p>
            <a:pPr marL="573088" indent="-285750"/>
            <a:r>
              <a:rPr lang="uk-UA" sz="2800" dirty="0">
                <a:latin typeface="Tahoma" panose="020B0604030504040204" pitchFamily="34" charset="0"/>
              </a:rPr>
              <a:t>• Муніципалітети не можуть </a:t>
            </a:r>
            <a:r>
              <a:rPr lang="uk-UA" sz="2800" dirty="0" smtClean="0">
                <a:latin typeface="Tahoma" panose="020B0604030504040204" pitchFamily="34" charset="0"/>
              </a:rPr>
              <a:t>запроваджувати </a:t>
            </a:r>
            <a:r>
              <a:rPr lang="uk-UA" sz="2800" dirty="0">
                <a:latin typeface="Tahoma" panose="020B0604030504040204" pitchFamily="34" charset="0"/>
              </a:rPr>
              <a:t>податок </a:t>
            </a:r>
            <a:r>
              <a:rPr lang="uk-UA" sz="2800" dirty="0" smtClean="0">
                <a:latin typeface="Tahoma" panose="020B0604030504040204" pitchFamily="34" charset="0"/>
              </a:rPr>
              <a:t>із </a:t>
            </a:r>
            <a:r>
              <a:rPr lang="uk-UA" sz="2800" dirty="0">
                <a:latin typeface="Tahoma" panose="020B0604030504040204" pitchFamily="34" charset="0"/>
              </a:rPr>
              <a:t>продажу </a:t>
            </a:r>
          </a:p>
          <a:p>
            <a:pPr marL="573088" indent="-285750"/>
            <a:r>
              <a:rPr lang="uk-UA" sz="2800" dirty="0">
                <a:latin typeface="Tahoma" panose="020B0604030504040204" pitchFamily="34" charset="0"/>
              </a:rPr>
              <a:t>• </a:t>
            </a:r>
            <a:r>
              <a:rPr lang="uk-UA" sz="2800" dirty="0" smtClean="0">
                <a:latin typeface="Tahoma" panose="020B0604030504040204" pitchFamily="34" charset="0"/>
              </a:rPr>
              <a:t>Муніципалітетам рекомендовано застосовувати </a:t>
            </a:r>
            <a:r>
              <a:rPr lang="uk-UA" sz="2800" dirty="0">
                <a:solidFill>
                  <a:srgbClr val="C00000"/>
                </a:solidFill>
                <a:latin typeface="Tahoma" panose="020B0604030504040204" pitchFamily="34" charset="0"/>
              </a:rPr>
              <a:t>творчий</a:t>
            </a:r>
            <a:r>
              <a:rPr lang="uk-UA" sz="2800" dirty="0">
                <a:latin typeface="Tahoma" panose="020B0604030504040204" pitchFamily="34" charset="0"/>
              </a:rPr>
              <a:t> підхід </a:t>
            </a:r>
            <a:r>
              <a:rPr lang="uk-UA" sz="2800" dirty="0" smtClean="0">
                <a:latin typeface="Tahoma" panose="020B0604030504040204" pitchFamily="34" charset="0"/>
              </a:rPr>
              <a:t>до </a:t>
            </a:r>
            <a:r>
              <a:rPr lang="uk-UA" sz="2800" dirty="0">
                <a:latin typeface="Tahoma" panose="020B0604030504040204" pitchFamily="34" charset="0"/>
              </a:rPr>
              <a:t>фінансування розвитку міст понад частку податків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/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ЩО ТАКЕ ПДП?</a:t>
            </a:r>
            <a:endParaRPr lang="uk-UA" dirty="0"/>
          </a:p>
        </p:txBody>
      </p:sp>
      <p:sp>
        <p:nvSpPr>
          <p:cNvPr id="4" name="Google Shape;297;p38"/>
          <p:cNvSpPr txBox="1">
            <a:spLocks noGrp="1"/>
          </p:cNvSpPr>
          <p:nvPr>
            <p:ph type="body" idx="1"/>
          </p:nvPr>
        </p:nvSpPr>
        <p:spPr>
          <a:xfrm>
            <a:off x="413133" y="1257336"/>
            <a:ext cx="8229600" cy="4693298"/>
          </a:xfrm>
          <a:prstGeom prst="rect">
            <a:avLst/>
          </a:prstGeom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/>
              <a:t>Партнерство держави і приватного </a:t>
            </a:r>
            <a:r>
              <a:rPr lang="uk-UA" sz="2200" b="1" dirty="0" smtClean="0"/>
              <a:t>сектору</a:t>
            </a:r>
            <a:endParaRPr lang="uk-UA" sz="2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Один </a:t>
            </a:r>
            <a:r>
              <a:rPr lang="uk-UA" sz="2400" dirty="0" smtClean="0"/>
              <a:t>із </a:t>
            </a:r>
            <a:r>
              <a:rPr lang="uk-UA" sz="2400" dirty="0"/>
              <a:t>багатьох методів реалізації проектів для громадської інфраструктури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-UA" sz="2400" dirty="0"/>
              <a:t>Використовувався для доріг, лікарень, шкіл, судів, громадського транспорту (LRT, BRT), водопостачання/водовідведення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Об'єднує компоненти проекту в єдиному договорі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(</a:t>
            </a:r>
            <a:r>
              <a:rPr lang="uk-UA" sz="2400" b="1" dirty="0"/>
              <a:t>D</a:t>
            </a:r>
            <a:r>
              <a:rPr lang="uk-UA" sz="2400" dirty="0"/>
              <a:t> - проектування, </a:t>
            </a:r>
            <a:r>
              <a:rPr lang="uk-UA" sz="2400" b="1" dirty="0"/>
              <a:t>B</a:t>
            </a:r>
            <a:r>
              <a:rPr lang="uk-UA" sz="2400" dirty="0"/>
              <a:t> - будівництво, </a:t>
            </a:r>
            <a:r>
              <a:rPr lang="uk-UA" sz="2400" b="1" dirty="0"/>
              <a:t>O</a:t>
            </a:r>
            <a:r>
              <a:rPr lang="uk-UA" sz="2400" dirty="0"/>
              <a:t> - експлуатація, </a:t>
            </a:r>
            <a:r>
              <a:rPr lang="uk-UA" sz="2400" b="1" dirty="0"/>
              <a:t>M</a:t>
            </a:r>
            <a:r>
              <a:rPr lang="uk-UA" sz="2400" dirty="0"/>
              <a:t> - обслуговування, </a:t>
            </a:r>
            <a:r>
              <a:rPr lang="uk-UA" sz="2400" b="1" dirty="0"/>
              <a:t>V</a:t>
            </a:r>
            <a:r>
              <a:rPr lang="uk-UA" sz="2400" dirty="0"/>
              <a:t> - забезпечення автомобілями, </a:t>
            </a:r>
            <a:r>
              <a:rPr lang="uk-UA" sz="2400" b="1" dirty="0"/>
              <a:t>F</a:t>
            </a:r>
            <a:r>
              <a:rPr lang="uk-UA" sz="2400" dirty="0"/>
              <a:t> - часткове фінансування)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Типові види контрактів: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-UA" sz="2400" dirty="0"/>
              <a:t>DBF, DBO, DBFO, DBFM, DBFOM та ін.</a:t>
            </a:r>
            <a:r>
              <a:rPr dirty="0"/>
              <a:t/>
            </a:r>
            <a:br>
              <a:rPr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4888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КОНТРАКТ ПДП</a:t>
            </a:r>
            <a:endParaRPr lang="uk-UA" dirty="0"/>
          </a:p>
        </p:txBody>
      </p:sp>
      <p:sp>
        <p:nvSpPr>
          <p:cNvPr id="4" name="Google Shape;312;p40"/>
          <p:cNvSpPr txBox="1">
            <a:spLocks/>
          </p:cNvSpPr>
          <p:nvPr/>
        </p:nvSpPr>
        <p:spPr>
          <a:xfrm>
            <a:off x="627368" y="1590460"/>
            <a:ext cx="7992900" cy="343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78C94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uk-UA" sz="2400" dirty="0" smtClean="0"/>
              <a:t>«Підрядник» ПДП – це консорціум дизайнерів, конструкторів, фінансист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uk-UA" sz="2400" dirty="0" smtClean="0"/>
              <a:t>в, операторів, обслуговувачів</a:t>
            </a:r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uk-UA" sz="2400" dirty="0" smtClean="0"/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Строк будівництва – 2–5 років із періодом експлуатації протягом 10–40 років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Приватне фінансування з виплатою упродовж певного періоду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Прогресивні виплати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Вихідні специфікації («коробка»)</a:t>
            </a:r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7785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ПЕРЕВАГИ КОНТРАКТУ ПДП</a:t>
            </a:r>
            <a:endParaRPr lang="uk-UA" dirty="0"/>
          </a:p>
        </p:txBody>
      </p:sp>
      <p:sp>
        <p:nvSpPr>
          <p:cNvPr id="4" name="Google Shape;319;p41"/>
          <p:cNvSpPr txBox="1">
            <a:spLocks/>
          </p:cNvSpPr>
          <p:nvPr/>
        </p:nvSpPr>
        <p:spPr>
          <a:xfrm>
            <a:off x="517198" y="1661361"/>
            <a:ext cx="7992900" cy="401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78C94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E3E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E3E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Співвідношення ціни та якості 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Дизайн враховує конструктивність і життєвий цикл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Допускаються інновації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Стиснення графіків 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Розширена гарантія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Фіксована вартість, фіксований графік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Впевненість у майбутніх витратах (погашення капіталу та операції)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Розподіляє вартість проекту на багато років</a:t>
            </a:r>
          </a:p>
          <a:p>
            <a:pPr indent="-342900">
              <a:spcBef>
                <a:spcPts val="0"/>
              </a:spcBef>
              <a:buSzPts val="1800"/>
              <a:buFont typeface="Noto Sans Symbols"/>
              <a:buChar char="●"/>
            </a:pPr>
            <a:r>
              <a:rPr lang="uk-UA" sz="2400" dirty="0" smtClean="0"/>
              <a:t>Операції більш стійкі до бюджетних обмежень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8621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КРИТИКА КОНТАКТІВ ПДП</a:t>
            </a:r>
            <a:endParaRPr lang="uk-UA" dirty="0"/>
          </a:p>
        </p:txBody>
      </p:sp>
      <p:sp>
        <p:nvSpPr>
          <p:cNvPr id="4" name="Google Shape;326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/>
              <a:t>Є багато критиків моделей ПДП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Довгострокові фінансові зобов'язання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Вартість приватного фінансування вища, ніж державного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Жорсткі технічні вимоги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Обмеження щодо учасників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Великий розмір проекту може відволікати ресурси від невеликих проектів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2400" dirty="0"/>
              <a:t>Помилково розглядається як приватизація</a:t>
            </a:r>
          </a:p>
        </p:txBody>
      </p:sp>
    </p:spTree>
    <p:extLst>
      <p:ext uri="{BB962C8B-B14F-4D97-AF65-F5344CB8AC3E}">
        <p14:creationId xmlns:p14="http://schemas.microsoft.com/office/powerpoint/2010/main" val="362660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smtClean="0"/>
              <a:t> ОГЛЯД</a:t>
            </a:r>
            <a:endParaRPr lang="uk-UA" dirty="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5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uk-UA" sz="3000" dirty="0" smtClean="0">
                <a:latin typeface="Tahoma" panose="020B0604030504040204" pitchFamily="34" charset="0"/>
              </a:rPr>
              <a:t>ПРАКТИЧНІ ДОСЛІДЖЕННЯ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lang="uk-UA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uk-UA" sz="3000" dirty="0" smtClean="0">
                <a:latin typeface="Tahoma" panose="020B0604030504040204" pitchFamily="34" charset="0"/>
              </a:rPr>
              <a:t>Відродження околиці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+mj-lt"/>
              <a:buAutoNum type="arabicPeriod"/>
            </a:pPr>
            <a:r>
              <a:rPr lang="uk-UA" sz="3000" dirty="0" smtClean="0">
                <a:latin typeface="Tahoma" panose="020B0604030504040204" pitchFamily="34" charset="0"/>
              </a:rPr>
              <a:t>Розвиток, орієнтований на громадський транспорт</a:t>
            </a:r>
            <a:endParaRPr lang="uk-UA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916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uk-UA" smtClean="0"/>
              <a:t>Відродження околиці через ПДП</a:t>
            </a:r>
            <a:endParaRPr lang="uk-UA" dirty="0"/>
          </a:p>
        </p:txBody>
      </p:sp>
      <p:sp>
        <p:nvSpPr>
          <p:cNvPr id="2" name="Rectangle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/>
              <a:t> </a:t>
            </a:r>
          </a:p>
        </p:txBody>
      </p:sp>
      <p:pic>
        <p:nvPicPr>
          <p:cNvPr id="4" name="Picture 2" descr="http://photos.edmonton.ca/City-Scenes/20110816-Airscapes/i-pxdMQPZ/1/X3/AB110816344-X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81" r="-2610"/>
          <a:stretch/>
        </p:blipFill>
        <p:spPr bwMode="auto">
          <a:xfrm>
            <a:off x="991517" y="1522736"/>
            <a:ext cx="7238083" cy="401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38884" y="3275112"/>
            <a:ext cx="6100592" cy="1949985"/>
          </a:xfrm>
          <a:noFill/>
          <a:effectLst>
            <a:softEdge rad="31750"/>
          </a:effectLst>
        </p:spPr>
        <p:txBody>
          <a:bodyPr/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Перетворення центру міста</a:t>
            </a:r>
            <a:endParaRPr lang="uk-UA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665" y="1473868"/>
            <a:ext cx="6496040" cy="4031208"/>
          </a:xfrm>
          <a:prstGeom prst="rect">
            <a:avLst/>
          </a:prstGeom>
        </p:spPr>
      </p:pic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457200" y="1644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uk-UA" dirty="0" smtClean="0">
                <a:solidFill>
                  <a:srgbClr val="C00000"/>
                </a:solidFill>
                <a:latin typeface="Tahoma" panose="020B0604030504040204" pitchFamily="34" charset="0"/>
                <a:sym typeface="Calibri"/>
              </a:rPr>
              <a:t>Вакантна/невикористана нерухомість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9439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616</Words>
  <Application>Microsoft Office PowerPoint</Application>
  <PresentationFormat>Экран (4:3)</PresentationFormat>
  <Paragraphs>128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Myriad Pro</vt:lpstr>
      <vt:lpstr>Corbel</vt:lpstr>
      <vt:lpstr>Tahoma</vt:lpstr>
      <vt:lpstr>Noto Sans Symbols</vt:lpstr>
      <vt:lpstr>Calibri</vt:lpstr>
      <vt:lpstr>Тема Office</vt:lpstr>
      <vt:lpstr>«ПАРТНЕРСТВО ДЕРЖАВИ І ПРИВАТНОГО СЕКТОРУ»  ЧИННИК ЕКОНОМІЧНОГО РОЗВИТКУ</vt:lpstr>
      <vt:lpstr>Муніципалітети Альберти</vt:lpstr>
      <vt:lpstr>ЩО ТАКЕ ПДП?</vt:lpstr>
      <vt:lpstr>КОНТРАКТ ПДП</vt:lpstr>
      <vt:lpstr>ПЕРЕВАГИ КОНТРАКТУ ПДП</vt:lpstr>
      <vt:lpstr>КРИТИКА КОНТАКТІВ ПДП</vt:lpstr>
      <vt:lpstr> ОГЛЯД</vt:lpstr>
      <vt:lpstr>Відродження околиці через ПДП</vt:lpstr>
      <vt:lpstr>Вакантна/невикористана нерухомість</vt:lpstr>
      <vt:lpstr>ВИКЛИКИ: ЯК НАПОВНИТИ ЦЕНТР МІСТА ЖИТТЯМ?</vt:lpstr>
      <vt:lpstr>РІШЕННЯ</vt:lpstr>
      <vt:lpstr>Відродження околиці</vt:lpstr>
      <vt:lpstr>ЕКОНОМІЧНИЙ ВПЛИВ ПДП</vt:lpstr>
      <vt:lpstr>2. РОЗВИТОК, ОРІЄНТОВАНИЙ НА ГРОМАДСЬКИЙ ТРАНСПОРТ</vt:lpstr>
      <vt:lpstr>ПДП TransEd LIGHT RAIL TRANSIT</vt:lpstr>
      <vt:lpstr>ПАРТНЕРСТВО</vt:lpstr>
      <vt:lpstr>Презентация PowerPoint</vt:lpstr>
      <vt:lpstr>Презентация PowerPoint</vt:lpstr>
      <vt:lpstr>ПДП як РУШІЙ ЕКОНОМІЧНОГО РОЗВИТКУ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“Marketing &amp; Branding for Investment Attraction”</dc:title>
  <dc:creator>Kent McMullin</dc:creator>
  <cp:lastModifiedBy>Владелец</cp:lastModifiedBy>
  <cp:revision>56</cp:revision>
  <dcterms:modified xsi:type="dcterms:W3CDTF">2022-01-26T12:15:51Z</dcterms:modified>
</cp:coreProperties>
</file>