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 id="268" r:id="rId14"/>
    <p:sldId id="269" r:id="rId15"/>
    <p:sldId id="270" r:id="rId16"/>
    <p:sldId id="271" r:id="rId17"/>
    <p:sldId id="272" r:id="rId18"/>
    <p:sldId id="275" r:id="rId19"/>
    <p:sldId id="273" r:id="rId20"/>
    <p:sldId id="274" r:id="rId21"/>
    <p:sldId id="283" r:id="rId22"/>
    <p:sldId id="281" r:id="rId23"/>
    <p:sldId id="277" r:id="rId24"/>
    <p:sldId id="282" r:id="rId25"/>
    <p:sldId id="276" r:id="rId26"/>
    <p:sldId id="278" r:id="rId27"/>
    <p:sldId id="279" r:id="rId28"/>
    <p:sldId id="280"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814"/>
  </p:normalViewPr>
  <p:slideViewPr>
    <p:cSldViewPr snapToGrid="0" snapToObjects="1">
      <p:cViewPr varScale="1">
        <p:scale>
          <a:sx n="112" d="100"/>
          <a:sy n="112" d="100"/>
        </p:scale>
        <p:origin x="57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8DD234-8274-CF4A-B865-CA8DAF00D925}"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ru-RU"/>
        </a:p>
      </dgm:t>
    </dgm:pt>
    <dgm:pt modelId="{08664F9C-1C47-014D-9592-662D9A3C975E}">
      <dgm:prSet custT="1"/>
      <dgm:spPr/>
      <dgm:t>
        <a:bodyPr/>
        <a:lstStyle/>
        <a:p>
          <a:pPr algn="just"/>
          <a:r>
            <a:rPr lang="uk-UA" sz="1400" dirty="0"/>
            <a:t>Постанова Кабінету Міністрів України від 28 березня 2018 р. № 334 «Про затвердження Порядку здійснення єдиного державного кваліфікаційного іспиту для здобувачів ступеня вищої освіти магістр за спеціальностями галузі знань </a:t>
          </a:r>
          <a:br>
            <a:rPr lang="uk-UA" sz="1400" dirty="0"/>
          </a:br>
          <a:r>
            <a:rPr lang="uk-UA" sz="1400" dirty="0"/>
            <a:t>22 «Охорона здоров’я»»; </a:t>
          </a:r>
          <a:endParaRPr lang="ru-RU" sz="1400" dirty="0"/>
        </a:p>
      </dgm:t>
    </dgm:pt>
    <dgm:pt modelId="{44325150-5D89-DC4D-AAEE-C6A75BDA82F6}" type="parTrans" cxnId="{E7D81EEA-F718-A54C-B379-1D05F4C36ED3}">
      <dgm:prSet/>
      <dgm:spPr/>
      <dgm:t>
        <a:bodyPr/>
        <a:lstStyle/>
        <a:p>
          <a:endParaRPr lang="ru-RU"/>
        </a:p>
      </dgm:t>
    </dgm:pt>
    <dgm:pt modelId="{9188B949-BDE6-234E-9047-F700E5EA49D4}" type="sibTrans" cxnId="{E7D81EEA-F718-A54C-B379-1D05F4C36ED3}">
      <dgm:prSet/>
      <dgm:spPr/>
      <dgm:t>
        <a:bodyPr/>
        <a:lstStyle/>
        <a:p>
          <a:endParaRPr lang="ru-RU"/>
        </a:p>
      </dgm:t>
    </dgm:pt>
    <dgm:pt modelId="{BF45043C-9560-E444-8EB5-5631F08CB22D}">
      <dgm:prSet custT="1"/>
      <dgm:spPr/>
      <dgm:t>
        <a:bodyPr/>
        <a:lstStyle/>
        <a:p>
          <a:pPr algn="just"/>
          <a:r>
            <a:rPr lang="uk-UA" sz="1400" dirty="0"/>
            <a:t>Наказ Міністерства охорони здоров’я України від 19 лютого 2019 року № 419 «Про затвердження Порядку, умов та строків розроблення і проведення єдиного державного кваліфікаційного іспиту та критеріїв оцінювання результатів»; </a:t>
          </a:r>
          <a:endParaRPr lang="ru-RU" sz="1400" dirty="0"/>
        </a:p>
      </dgm:t>
    </dgm:pt>
    <dgm:pt modelId="{103D405C-C2C5-0542-9B21-F237E3D0F090}" type="parTrans" cxnId="{E801672C-6BE3-D746-B918-A9DC5A5F87C0}">
      <dgm:prSet/>
      <dgm:spPr/>
      <dgm:t>
        <a:bodyPr/>
        <a:lstStyle/>
        <a:p>
          <a:endParaRPr lang="ru-RU"/>
        </a:p>
      </dgm:t>
    </dgm:pt>
    <dgm:pt modelId="{7026062D-5225-AC4B-B92A-0617B9F28686}" type="sibTrans" cxnId="{E801672C-6BE3-D746-B918-A9DC5A5F87C0}">
      <dgm:prSet/>
      <dgm:spPr/>
      <dgm:t>
        <a:bodyPr/>
        <a:lstStyle/>
        <a:p>
          <a:endParaRPr lang="ru-RU"/>
        </a:p>
      </dgm:t>
    </dgm:pt>
    <dgm:pt modelId="{094F30DC-2A95-AA46-BD71-D3C4591B754A}">
      <dgm:prSet custT="1"/>
      <dgm:spPr/>
      <dgm:t>
        <a:bodyPr/>
        <a:lstStyle/>
        <a:p>
          <a:pPr algn="just"/>
          <a:r>
            <a:rPr lang="uk-UA" sz="1400" dirty="0"/>
            <a:t>Проект стандартів другого (магістерського) рівня вищої освіти за спеціальністю 227 «Фізична терапія, </a:t>
          </a:r>
          <a:r>
            <a:rPr lang="uk-UA" sz="1400" dirty="0" err="1"/>
            <a:t>ерготерапія</a:t>
          </a:r>
          <a:r>
            <a:rPr lang="uk-UA" sz="1400" dirty="0"/>
            <a:t>»; </a:t>
          </a:r>
          <a:endParaRPr lang="ru-RU" sz="1400" dirty="0"/>
        </a:p>
      </dgm:t>
    </dgm:pt>
    <dgm:pt modelId="{AF998B13-55FB-C04C-A255-447C9F815100}" type="parTrans" cxnId="{90C893E0-5D4E-F54A-9F69-E10CDD6F71E7}">
      <dgm:prSet/>
      <dgm:spPr/>
      <dgm:t>
        <a:bodyPr/>
        <a:lstStyle/>
        <a:p>
          <a:endParaRPr lang="ru-RU"/>
        </a:p>
      </dgm:t>
    </dgm:pt>
    <dgm:pt modelId="{3A573B7A-42C3-BE4E-B5BF-76E96E290CB4}" type="sibTrans" cxnId="{90C893E0-5D4E-F54A-9F69-E10CDD6F71E7}">
      <dgm:prSet/>
      <dgm:spPr/>
      <dgm:t>
        <a:bodyPr/>
        <a:lstStyle/>
        <a:p>
          <a:endParaRPr lang="ru-RU"/>
        </a:p>
      </dgm:t>
    </dgm:pt>
    <dgm:pt modelId="{9DCE4766-B465-5342-99ED-30B50662C9DB}">
      <dgm:prSet custT="1"/>
      <dgm:spPr/>
      <dgm:t>
        <a:bodyPr/>
        <a:lstStyle/>
        <a:p>
          <a:pPr algn="just"/>
          <a:r>
            <a:rPr lang="uk-UA" sz="1400" dirty="0"/>
            <a:t>Положення про організацію освітнього процесу в Запорізькому національному університеті (ухвалено Вченою радою ЗНУ протокол № 7 від 23.02.2021); </a:t>
          </a:r>
          <a:endParaRPr lang="ru-RU" sz="1400" dirty="0"/>
        </a:p>
      </dgm:t>
    </dgm:pt>
    <dgm:pt modelId="{D492F659-905E-A640-84E2-13890AE4C92F}" type="parTrans" cxnId="{272015E3-2735-0B4C-9F3A-9F13B895E0AA}">
      <dgm:prSet/>
      <dgm:spPr/>
      <dgm:t>
        <a:bodyPr/>
        <a:lstStyle/>
        <a:p>
          <a:endParaRPr lang="ru-RU"/>
        </a:p>
      </dgm:t>
    </dgm:pt>
    <dgm:pt modelId="{A95BC738-6552-D94E-8ADB-4A87405F9334}" type="sibTrans" cxnId="{272015E3-2735-0B4C-9F3A-9F13B895E0AA}">
      <dgm:prSet/>
      <dgm:spPr/>
      <dgm:t>
        <a:bodyPr/>
        <a:lstStyle/>
        <a:p>
          <a:endParaRPr lang="ru-RU"/>
        </a:p>
      </dgm:t>
    </dgm:pt>
    <dgm:pt modelId="{07EA97D2-FF39-BD40-85F5-3A3D00A2E3E8}">
      <dgm:prSet/>
      <dgm:spPr/>
      <dgm:t>
        <a:bodyPr/>
        <a:lstStyle/>
        <a:p>
          <a:endParaRPr lang="ru-RU"/>
        </a:p>
      </dgm:t>
    </dgm:pt>
    <dgm:pt modelId="{2AA87FAA-426B-E348-A8B8-9148AE023DBC}" type="parTrans" cxnId="{4456BC02-EBF4-7F49-B0EF-C6BC1CAF47DF}">
      <dgm:prSet/>
      <dgm:spPr/>
      <dgm:t>
        <a:bodyPr/>
        <a:lstStyle/>
        <a:p>
          <a:endParaRPr lang="ru-RU"/>
        </a:p>
      </dgm:t>
    </dgm:pt>
    <dgm:pt modelId="{BB6597FC-6997-9B44-A993-9B0DB6B167D3}" type="sibTrans" cxnId="{4456BC02-EBF4-7F49-B0EF-C6BC1CAF47DF}">
      <dgm:prSet/>
      <dgm:spPr/>
      <dgm:t>
        <a:bodyPr/>
        <a:lstStyle/>
        <a:p>
          <a:endParaRPr lang="ru-RU"/>
        </a:p>
      </dgm:t>
    </dgm:pt>
    <dgm:pt modelId="{CC02F440-CBA6-2345-9B32-EE2F907F72A6}">
      <dgm:prSet/>
      <dgm:spPr/>
      <dgm:t>
        <a:bodyPr/>
        <a:lstStyle/>
        <a:p>
          <a:endParaRPr lang="ru-RU"/>
        </a:p>
      </dgm:t>
    </dgm:pt>
    <dgm:pt modelId="{6DC3BF8C-1DF3-404F-9F0A-662A48AB1788}" type="parTrans" cxnId="{ADFFA107-7CEE-C94C-989E-342DC334E9C0}">
      <dgm:prSet/>
      <dgm:spPr/>
      <dgm:t>
        <a:bodyPr/>
        <a:lstStyle/>
        <a:p>
          <a:endParaRPr lang="ru-RU"/>
        </a:p>
      </dgm:t>
    </dgm:pt>
    <dgm:pt modelId="{64B0785C-B1DC-5F44-AB48-8749FF561A00}" type="sibTrans" cxnId="{ADFFA107-7CEE-C94C-989E-342DC334E9C0}">
      <dgm:prSet/>
      <dgm:spPr/>
      <dgm:t>
        <a:bodyPr/>
        <a:lstStyle/>
        <a:p>
          <a:endParaRPr lang="ru-RU"/>
        </a:p>
      </dgm:t>
    </dgm:pt>
    <dgm:pt modelId="{392C1ED1-0590-D841-A6FF-C3524D7F99CB}" type="pres">
      <dgm:prSet presAssocID="{688DD234-8274-CF4A-B865-CA8DAF00D925}" presName="matrix" presStyleCnt="0">
        <dgm:presLayoutVars>
          <dgm:chMax val="1"/>
          <dgm:dir/>
          <dgm:resizeHandles val="exact"/>
        </dgm:presLayoutVars>
      </dgm:prSet>
      <dgm:spPr/>
    </dgm:pt>
    <dgm:pt modelId="{BD3B996F-A147-A448-8B24-DAD1344043B1}" type="pres">
      <dgm:prSet presAssocID="{688DD234-8274-CF4A-B865-CA8DAF00D925}" presName="diamond" presStyleLbl="bgShp" presStyleIdx="0" presStyleCnt="1"/>
      <dgm:spPr/>
    </dgm:pt>
    <dgm:pt modelId="{7549AF48-E099-154D-9991-69744FE79A93}" type="pres">
      <dgm:prSet presAssocID="{688DD234-8274-CF4A-B865-CA8DAF00D925}" presName="quad1" presStyleLbl="node1" presStyleIdx="0" presStyleCnt="4" custScaleX="215525" custLinFactX="-9303" custLinFactNeighborX="-100000" custLinFactNeighborY="-21126">
        <dgm:presLayoutVars>
          <dgm:chMax val="0"/>
          <dgm:chPref val="0"/>
          <dgm:bulletEnabled val="1"/>
        </dgm:presLayoutVars>
      </dgm:prSet>
      <dgm:spPr/>
    </dgm:pt>
    <dgm:pt modelId="{033C90D5-53AF-7144-BFD8-9CB7EB5D9D39}" type="pres">
      <dgm:prSet presAssocID="{688DD234-8274-CF4A-B865-CA8DAF00D925}" presName="quad2" presStyleLbl="node1" presStyleIdx="1" presStyleCnt="4" custScaleX="236706" custLinFactNeighborX="75096" custLinFactNeighborY="-13616">
        <dgm:presLayoutVars>
          <dgm:chMax val="0"/>
          <dgm:chPref val="0"/>
          <dgm:bulletEnabled val="1"/>
        </dgm:presLayoutVars>
      </dgm:prSet>
      <dgm:spPr/>
    </dgm:pt>
    <dgm:pt modelId="{47AB5239-9110-D34C-8D84-D40F93779B5B}" type="pres">
      <dgm:prSet presAssocID="{688DD234-8274-CF4A-B865-CA8DAF00D925}" presName="quad3" presStyleLbl="node1" presStyleIdx="2" presStyleCnt="4" custScaleX="185480" custLinFactNeighborX="-84287" custLinFactNeighborY="11023">
        <dgm:presLayoutVars>
          <dgm:chMax val="0"/>
          <dgm:chPref val="0"/>
          <dgm:bulletEnabled val="1"/>
        </dgm:presLayoutVars>
      </dgm:prSet>
      <dgm:spPr/>
    </dgm:pt>
    <dgm:pt modelId="{9A62E72D-EAA3-3845-AA2A-848EB2A4786E}" type="pres">
      <dgm:prSet presAssocID="{688DD234-8274-CF4A-B865-CA8DAF00D925}" presName="quad4" presStyleLbl="node1" presStyleIdx="3" presStyleCnt="4" custScaleX="228212" custLinFactNeighborX="71384" custLinFactNeighborY="26583">
        <dgm:presLayoutVars>
          <dgm:chMax val="0"/>
          <dgm:chPref val="0"/>
          <dgm:bulletEnabled val="1"/>
        </dgm:presLayoutVars>
      </dgm:prSet>
      <dgm:spPr/>
    </dgm:pt>
  </dgm:ptLst>
  <dgm:cxnLst>
    <dgm:cxn modelId="{4456BC02-EBF4-7F49-B0EF-C6BC1CAF47DF}" srcId="{688DD234-8274-CF4A-B865-CA8DAF00D925}" destId="{07EA97D2-FF39-BD40-85F5-3A3D00A2E3E8}" srcOrd="4" destOrd="0" parTransId="{2AA87FAA-426B-E348-A8B8-9148AE023DBC}" sibTransId="{BB6597FC-6997-9B44-A993-9B0DB6B167D3}"/>
    <dgm:cxn modelId="{ADFFA107-7CEE-C94C-989E-342DC334E9C0}" srcId="{688DD234-8274-CF4A-B865-CA8DAF00D925}" destId="{CC02F440-CBA6-2345-9B32-EE2F907F72A6}" srcOrd="5" destOrd="0" parTransId="{6DC3BF8C-1DF3-404F-9F0A-662A48AB1788}" sibTransId="{64B0785C-B1DC-5F44-AB48-8749FF561A00}"/>
    <dgm:cxn modelId="{E801672C-6BE3-D746-B918-A9DC5A5F87C0}" srcId="{688DD234-8274-CF4A-B865-CA8DAF00D925}" destId="{BF45043C-9560-E444-8EB5-5631F08CB22D}" srcOrd="1" destOrd="0" parTransId="{103D405C-C2C5-0542-9B21-F237E3D0F090}" sibTransId="{7026062D-5225-AC4B-B92A-0617B9F28686}"/>
    <dgm:cxn modelId="{B9EFA22F-5C18-A64C-AB37-9EE9304C023C}" type="presOf" srcId="{08664F9C-1C47-014D-9592-662D9A3C975E}" destId="{7549AF48-E099-154D-9991-69744FE79A93}" srcOrd="0" destOrd="0" presId="urn:microsoft.com/office/officeart/2005/8/layout/matrix3"/>
    <dgm:cxn modelId="{F566135C-04DA-A141-B6F2-AADD844433DD}" type="presOf" srcId="{9DCE4766-B465-5342-99ED-30B50662C9DB}" destId="{9A62E72D-EAA3-3845-AA2A-848EB2A4786E}" srcOrd="0" destOrd="0" presId="urn:microsoft.com/office/officeart/2005/8/layout/matrix3"/>
    <dgm:cxn modelId="{60737BA8-7D12-D041-8ABB-6BEC1967EE69}" type="presOf" srcId="{688DD234-8274-CF4A-B865-CA8DAF00D925}" destId="{392C1ED1-0590-D841-A6FF-C3524D7F99CB}" srcOrd="0" destOrd="0" presId="urn:microsoft.com/office/officeart/2005/8/layout/matrix3"/>
    <dgm:cxn modelId="{05F76BB4-885E-AF43-B1BC-22A6C13A1618}" type="presOf" srcId="{094F30DC-2A95-AA46-BD71-D3C4591B754A}" destId="{47AB5239-9110-D34C-8D84-D40F93779B5B}" srcOrd="0" destOrd="0" presId="urn:microsoft.com/office/officeart/2005/8/layout/matrix3"/>
    <dgm:cxn modelId="{90C893E0-5D4E-F54A-9F69-E10CDD6F71E7}" srcId="{688DD234-8274-CF4A-B865-CA8DAF00D925}" destId="{094F30DC-2A95-AA46-BD71-D3C4591B754A}" srcOrd="2" destOrd="0" parTransId="{AF998B13-55FB-C04C-A255-447C9F815100}" sibTransId="{3A573B7A-42C3-BE4E-B5BF-76E96E290CB4}"/>
    <dgm:cxn modelId="{272015E3-2735-0B4C-9F3A-9F13B895E0AA}" srcId="{688DD234-8274-CF4A-B865-CA8DAF00D925}" destId="{9DCE4766-B465-5342-99ED-30B50662C9DB}" srcOrd="3" destOrd="0" parTransId="{D492F659-905E-A640-84E2-13890AE4C92F}" sibTransId="{A95BC738-6552-D94E-8ADB-4A87405F9334}"/>
    <dgm:cxn modelId="{9778B5E3-86ED-DF49-B212-D5CBC3947682}" type="presOf" srcId="{BF45043C-9560-E444-8EB5-5631F08CB22D}" destId="{033C90D5-53AF-7144-BFD8-9CB7EB5D9D39}" srcOrd="0" destOrd="0" presId="urn:microsoft.com/office/officeart/2005/8/layout/matrix3"/>
    <dgm:cxn modelId="{E7D81EEA-F718-A54C-B379-1D05F4C36ED3}" srcId="{688DD234-8274-CF4A-B865-CA8DAF00D925}" destId="{08664F9C-1C47-014D-9592-662D9A3C975E}" srcOrd="0" destOrd="0" parTransId="{44325150-5D89-DC4D-AAEE-C6A75BDA82F6}" sibTransId="{9188B949-BDE6-234E-9047-F700E5EA49D4}"/>
    <dgm:cxn modelId="{904EFB58-E605-774C-89CE-98DBF21716A7}" type="presParOf" srcId="{392C1ED1-0590-D841-A6FF-C3524D7F99CB}" destId="{BD3B996F-A147-A448-8B24-DAD1344043B1}" srcOrd="0" destOrd="0" presId="urn:microsoft.com/office/officeart/2005/8/layout/matrix3"/>
    <dgm:cxn modelId="{63D1A546-09EE-364B-BADB-A1E6E1C72C0D}" type="presParOf" srcId="{392C1ED1-0590-D841-A6FF-C3524D7F99CB}" destId="{7549AF48-E099-154D-9991-69744FE79A93}" srcOrd="1" destOrd="0" presId="urn:microsoft.com/office/officeart/2005/8/layout/matrix3"/>
    <dgm:cxn modelId="{B0E5B98C-4B2C-6E46-ACAD-FE97CCD9F1F8}" type="presParOf" srcId="{392C1ED1-0590-D841-A6FF-C3524D7F99CB}" destId="{033C90D5-53AF-7144-BFD8-9CB7EB5D9D39}" srcOrd="2" destOrd="0" presId="urn:microsoft.com/office/officeart/2005/8/layout/matrix3"/>
    <dgm:cxn modelId="{0A22883F-1C14-4A4A-B7FD-200C2802CC86}" type="presParOf" srcId="{392C1ED1-0590-D841-A6FF-C3524D7F99CB}" destId="{47AB5239-9110-D34C-8D84-D40F93779B5B}" srcOrd="3" destOrd="0" presId="urn:microsoft.com/office/officeart/2005/8/layout/matrix3"/>
    <dgm:cxn modelId="{BC3482B8-1E35-3940-88B1-4A3A0423BE02}" type="presParOf" srcId="{392C1ED1-0590-D841-A6FF-C3524D7F99CB}" destId="{9A62E72D-EAA3-3845-AA2A-848EB2A4786E}"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4A85DF-1A91-0B4F-AF9B-E925C26C7075}"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ru-RU"/>
        </a:p>
      </dgm:t>
    </dgm:pt>
    <dgm:pt modelId="{9B1719F2-29B8-114F-860F-D6AFFBCD2B82}">
      <dgm:prSet/>
      <dgm:spPr/>
      <dgm:t>
        <a:bodyPr/>
        <a:lstStyle/>
        <a:p>
          <a:r>
            <a:rPr lang="ru-RU" b="1" i="1"/>
            <a:t>КРОК-2</a:t>
          </a:r>
          <a:endParaRPr lang="ru-RU"/>
        </a:p>
      </dgm:t>
    </dgm:pt>
    <dgm:pt modelId="{CE1EF2B7-FC6F-354D-A335-2DAC3BE1B563}" type="parTrans" cxnId="{BBBA6721-67A5-C548-BEE8-2230693CC632}">
      <dgm:prSet/>
      <dgm:spPr/>
      <dgm:t>
        <a:bodyPr/>
        <a:lstStyle/>
        <a:p>
          <a:endParaRPr lang="ru-RU"/>
        </a:p>
      </dgm:t>
    </dgm:pt>
    <dgm:pt modelId="{F1ADC088-2429-0241-B300-487E028D4F5D}" type="sibTrans" cxnId="{BBBA6721-67A5-C548-BEE8-2230693CC632}">
      <dgm:prSet/>
      <dgm:spPr/>
      <dgm:t>
        <a:bodyPr/>
        <a:lstStyle/>
        <a:p>
          <a:endParaRPr lang="ru-RU"/>
        </a:p>
      </dgm:t>
    </dgm:pt>
    <dgm:pt modelId="{040B1723-3178-E344-8CEE-0DF976E5F3CA}">
      <dgm:prSet/>
      <dgm:spPr/>
      <dgm:t>
        <a:bodyPr/>
        <a:lstStyle/>
        <a:p>
          <a:r>
            <a:rPr lang="uk-UA" b="1" dirty="0"/>
            <a:t>стандартизований кваліфікаційний тестовий державний іспит </a:t>
          </a:r>
          <a:r>
            <a:rPr lang="uk-UA" dirty="0"/>
            <a:t>- здійснюється Центром тестування при МОЗ України</a:t>
          </a:r>
          <a:r>
            <a:rPr lang="ru-RU" dirty="0"/>
            <a:t> за </a:t>
          </a:r>
          <a:r>
            <a:rPr lang="uk-UA" noProof="0" dirty="0"/>
            <a:t>присутності</a:t>
          </a:r>
          <a:r>
            <a:rPr lang="ru-RU" dirty="0"/>
            <a:t> </a:t>
          </a:r>
          <a:r>
            <a:rPr lang="uk-UA" noProof="0" dirty="0"/>
            <a:t>представника</a:t>
          </a:r>
          <a:r>
            <a:rPr lang="ru-RU" dirty="0"/>
            <a:t> ЗНУ</a:t>
          </a:r>
        </a:p>
      </dgm:t>
    </dgm:pt>
    <dgm:pt modelId="{F89E6537-E632-C549-A235-CD730FE9A78B}" type="parTrans" cxnId="{BF0C1B9C-471E-3C45-9928-7896E70266F5}">
      <dgm:prSet/>
      <dgm:spPr/>
      <dgm:t>
        <a:bodyPr/>
        <a:lstStyle/>
        <a:p>
          <a:endParaRPr lang="ru-RU"/>
        </a:p>
      </dgm:t>
    </dgm:pt>
    <dgm:pt modelId="{5403A750-DB84-164D-BE22-FDE286A71945}" type="sibTrans" cxnId="{BF0C1B9C-471E-3C45-9928-7896E70266F5}">
      <dgm:prSet/>
      <dgm:spPr/>
      <dgm:t>
        <a:bodyPr/>
        <a:lstStyle/>
        <a:p>
          <a:endParaRPr lang="ru-RU"/>
        </a:p>
      </dgm:t>
    </dgm:pt>
    <dgm:pt modelId="{C398DC20-B10C-DF44-B813-5F87A0BE3836}">
      <dgm:prSet/>
      <dgm:spPr/>
      <dgm:t>
        <a:bodyPr/>
        <a:lstStyle/>
        <a:p>
          <a:r>
            <a:rPr lang="uk-UA"/>
            <a:t>дата складання – 07 грудня 2021р</a:t>
          </a:r>
          <a:r>
            <a:rPr lang="ru-RU"/>
            <a:t>. </a:t>
          </a:r>
        </a:p>
      </dgm:t>
    </dgm:pt>
    <dgm:pt modelId="{A57717F6-A18E-0842-A163-E57BE5F1EA04}" type="parTrans" cxnId="{D2B10EFC-D57B-FD4C-88BB-C946E6B3C98E}">
      <dgm:prSet/>
      <dgm:spPr/>
      <dgm:t>
        <a:bodyPr/>
        <a:lstStyle/>
        <a:p>
          <a:endParaRPr lang="ru-RU"/>
        </a:p>
      </dgm:t>
    </dgm:pt>
    <dgm:pt modelId="{49C70179-7A82-5D4C-837D-CA7CAE17E8CD}" type="sibTrans" cxnId="{D2B10EFC-D57B-FD4C-88BB-C946E6B3C98E}">
      <dgm:prSet/>
      <dgm:spPr/>
      <dgm:t>
        <a:bodyPr/>
        <a:lstStyle/>
        <a:p>
          <a:endParaRPr lang="ru-RU"/>
        </a:p>
      </dgm:t>
    </dgm:pt>
    <dgm:pt modelId="{19E7773F-8209-CB42-A396-D469D8EA86A9}">
      <dgm:prSet/>
      <dgm:spPr/>
      <dgm:t>
        <a:bodyPr/>
        <a:lstStyle/>
        <a:p>
          <a:r>
            <a:rPr lang="uk-UA"/>
            <a:t>місце проведення </a:t>
          </a:r>
          <a:r>
            <a:rPr lang="ru-RU"/>
            <a:t>– ІІ корпус, </a:t>
          </a:r>
          <a:r>
            <a:rPr lang="uk-UA"/>
            <a:t>аудиторія</a:t>
          </a:r>
          <a:r>
            <a:rPr lang="ru-RU"/>
            <a:t> 117</a:t>
          </a:r>
        </a:p>
      </dgm:t>
    </dgm:pt>
    <dgm:pt modelId="{5025FCCB-584F-4D4C-AC1D-241DFE8C76E6}" type="parTrans" cxnId="{BF132734-6EC4-EE42-A6A2-79AB7BBE544B}">
      <dgm:prSet/>
      <dgm:spPr/>
      <dgm:t>
        <a:bodyPr/>
        <a:lstStyle/>
        <a:p>
          <a:endParaRPr lang="ru-RU"/>
        </a:p>
      </dgm:t>
    </dgm:pt>
    <dgm:pt modelId="{81F9328D-82D7-6742-B348-08BF0E9FE5E1}" type="sibTrans" cxnId="{BF132734-6EC4-EE42-A6A2-79AB7BBE544B}">
      <dgm:prSet/>
      <dgm:spPr/>
      <dgm:t>
        <a:bodyPr/>
        <a:lstStyle/>
        <a:p>
          <a:endParaRPr lang="ru-RU"/>
        </a:p>
      </dgm:t>
    </dgm:pt>
    <dgm:pt modelId="{F9603047-7512-244A-8D8D-82D782A00CBA}" type="pres">
      <dgm:prSet presAssocID="{A04A85DF-1A91-0B4F-AF9B-E925C26C7075}" presName="compositeShape" presStyleCnt="0">
        <dgm:presLayoutVars>
          <dgm:chMax val="7"/>
          <dgm:dir/>
          <dgm:resizeHandles val="exact"/>
        </dgm:presLayoutVars>
      </dgm:prSet>
      <dgm:spPr/>
    </dgm:pt>
    <dgm:pt modelId="{93E8C8EE-DF79-2F45-ABB0-00E56623DC92}" type="pres">
      <dgm:prSet presAssocID="{9B1719F2-29B8-114F-860F-D6AFFBCD2B82}" presName="circ1TxSh" presStyleLbl="vennNode1" presStyleIdx="0" presStyleCnt="1"/>
      <dgm:spPr/>
    </dgm:pt>
  </dgm:ptLst>
  <dgm:cxnLst>
    <dgm:cxn modelId="{BBBA6721-67A5-C548-BEE8-2230693CC632}" srcId="{A04A85DF-1A91-0B4F-AF9B-E925C26C7075}" destId="{9B1719F2-29B8-114F-860F-D6AFFBCD2B82}" srcOrd="0" destOrd="0" parTransId="{CE1EF2B7-FC6F-354D-A335-2DAC3BE1B563}" sibTransId="{F1ADC088-2429-0241-B300-487E028D4F5D}"/>
    <dgm:cxn modelId="{BF132734-6EC4-EE42-A6A2-79AB7BBE544B}" srcId="{9B1719F2-29B8-114F-860F-D6AFFBCD2B82}" destId="{19E7773F-8209-CB42-A396-D469D8EA86A9}" srcOrd="2" destOrd="0" parTransId="{5025FCCB-584F-4D4C-AC1D-241DFE8C76E6}" sibTransId="{81F9328D-82D7-6742-B348-08BF0E9FE5E1}"/>
    <dgm:cxn modelId="{6F3A3136-772C-E744-9166-5ACFFDB3CBD2}" type="presOf" srcId="{19E7773F-8209-CB42-A396-D469D8EA86A9}" destId="{93E8C8EE-DF79-2F45-ABB0-00E56623DC92}" srcOrd="0" destOrd="3" presId="urn:microsoft.com/office/officeart/2005/8/layout/venn1"/>
    <dgm:cxn modelId="{7621317A-28C4-664C-8BAB-49A41E760E42}" type="presOf" srcId="{A04A85DF-1A91-0B4F-AF9B-E925C26C7075}" destId="{F9603047-7512-244A-8D8D-82D782A00CBA}" srcOrd="0" destOrd="0" presId="urn:microsoft.com/office/officeart/2005/8/layout/venn1"/>
    <dgm:cxn modelId="{BF0C1B9C-471E-3C45-9928-7896E70266F5}" srcId="{9B1719F2-29B8-114F-860F-D6AFFBCD2B82}" destId="{040B1723-3178-E344-8CEE-0DF976E5F3CA}" srcOrd="0" destOrd="0" parTransId="{F89E6537-E632-C549-A235-CD730FE9A78B}" sibTransId="{5403A750-DB84-164D-BE22-FDE286A71945}"/>
    <dgm:cxn modelId="{FF0E5FA7-5947-A846-9602-800BA3BD48FC}" type="presOf" srcId="{040B1723-3178-E344-8CEE-0DF976E5F3CA}" destId="{93E8C8EE-DF79-2F45-ABB0-00E56623DC92}" srcOrd="0" destOrd="1" presId="urn:microsoft.com/office/officeart/2005/8/layout/venn1"/>
    <dgm:cxn modelId="{365EE3AC-F8FA-3748-9142-11B9378A274E}" type="presOf" srcId="{9B1719F2-29B8-114F-860F-D6AFFBCD2B82}" destId="{93E8C8EE-DF79-2F45-ABB0-00E56623DC92}" srcOrd="0" destOrd="0" presId="urn:microsoft.com/office/officeart/2005/8/layout/venn1"/>
    <dgm:cxn modelId="{F69016D6-8D75-4A46-B7ED-EC4167786904}" type="presOf" srcId="{C398DC20-B10C-DF44-B813-5F87A0BE3836}" destId="{93E8C8EE-DF79-2F45-ABB0-00E56623DC92}" srcOrd="0" destOrd="2" presId="urn:microsoft.com/office/officeart/2005/8/layout/venn1"/>
    <dgm:cxn modelId="{D2B10EFC-D57B-FD4C-88BB-C946E6B3C98E}" srcId="{9B1719F2-29B8-114F-860F-D6AFFBCD2B82}" destId="{C398DC20-B10C-DF44-B813-5F87A0BE3836}" srcOrd="1" destOrd="0" parTransId="{A57717F6-A18E-0842-A163-E57BE5F1EA04}" sibTransId="{49C70179-7A82-5D4C-837D-CA7CAE17E8CD}"/>
    <dgm:cxn modelId="{5C04F448-F82A-E144-B33B-D1A55DE30169}" type="presParOf" srcId="{F9603047-7512-244A-8D8D-82D782A00CBA}" destId="{93E8C8EE-DF79-2F45-ABB0-00E56623DC92}"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8B3F98-7FB0-5740-8E6C-BE89687DEE41}"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ru-RU"/>
        </a:p>
      </dgm:t>
    </dgm:pt>
    <dgm:pt modelId="{CD673A02-F16B-604A-8EDA-0E727E572AE7}">
      <dgm:prSet/>
      <dgm:spPr/>
      <dgm:t>
        <a:bodyPr/>
        <a:lstStyle/>
        <a:p>
          <a:r>
            <a:rPr lang="ru-RU" b="1" i="1"/>
            <a:t>ОСП(К)І</a:t>
          </a:r>
          <a:endParaRPr lang="ru-RU"/>
        </a:p>
      </dgm:t>
    </dgm:pt>
    <dgm:pt modelId="{6393C18C-BEBC-B844-9EAE-F750B880024E}" type="parTrans" cxnId="{7D92F8B9-4B06-DB4F-B14F-47133C8A41B5}">
      <dgm:prSet/>
      <dgm:spPr/>
      <dgm:t>
        <a:bodyPr/>
        <a:lstStyle/>
        <a:p>
          <a:endParaRPr lang="ru-RU"/>
        </a:p>
      </dgm:t>
    </dgm:pt>
    <dgm:pt modelId="{7F7A8D95-7755-1342-981E-F1986745B663}" type="sibTrans" cxnId="{7D92F8B9-4B06-DB4F-B14F-47133C8A41B5}">
      <dgm:prSet/>
      <dgm:spPr/>
      <dgm:t>
        <a:bodyPr/>
        <a:lstStyle/>
        <a:p>
          <a:endParaRPr lang="ru-RU"/>
        </a:p>
      </dgm:t>
    </dgm:pt>
    <dgm:pt modelId="{3073E0C8-CAEB-644B-9E86-D6B66A2ADFD4}">
      <dgm:prSet/>
      <dgm:spPr/>
      <dgm:t>
        <a:bodyPr/>
        <a:lstStyle/>
        <a:p>
          <a:r>
            <a:rPr lang="ru-RU" b="1"/>
            <a:t>о</a:t>
          </a:r>
          <a:r>
            <a:rPr lang="uk-UA" b="1"/>
            <a:t>б’єктивно-структурований практичний (клінічний) іспит</a:t>
          </a:r>
          <a:br>
            <a:rPr lang="uk-UA" b="1"/>
          </a:br>
          <a:r>
            <a:rPr lang="uk-UA" b="1"/>
            <a:t> з дисциплін професійної підготовки - </a:t>
          </a:r>
          <a:r>
            <a:rPr lang="uk-UA"/>
            <a:t>здійснюється Екзаменаційною комісією</a:t>
          </a:r>
          <a:r>
            <a:rPr lang="ru-RU"/>
            <a:t> </a:t>
          </a:r>
          <a:r>
            <a:rPr lang="uk-UA"/>
            <a:t>Запорізького національного університету</a:t>
          </a:r>
          <a:endParaRPr lang="ru-RU"/>
        </a:p>
      </dgm:t>
    </dgm:pt>
    <dgm:pt modelId="{DF246D39-6D42-4B4E-84F2-446C98B38E5F}" type="parTrans" cxnId="{CBDA62D7-2F43-B141-B56C-6CF5860374FC}">
      <dgm:prSet/>
      <dgm:spPr/>
      <dgm:t>
        <a:bodyPr/>
        <a:lstStyle/>
        <a:p>
          <a:endParaRPr lang="ru-RU"/>
        </a:p>
      </dgm:t>
    </dgm:pt>
    <dgm:pt modelId="{C0BFC8FF-B5E7-4448-8AFE-F3AABE507CFE}" type="sibTrans" cxnId="{CBDA62D7-2F43-B141-B56C-6CF5860374FC}">
      <dgm:prSet/>
      <dgm:spPr/>
      <dgm:t>
        <a:bodyPr/>
        <a:lstStyle/>
        <a:p>
          <a:endParaRPr lang="ru-RU"/>
        </a:p>
      </dgm:t>
    </dgm:pt>
    <dgm:pt modelId="{27DB66A9-6336-6A4C-9247-949C0DCF14DF}">
      <dgm:prSet/>
      <dgm:spPr/>
      <dgm:t>
        <a:bodyPr/>
        <a:lstStyle/>
        <a:p>
          <a:r>
            <a:rPr lang="uk-UA"/>
            <a:t>дата складання – 11 грудня 2021 р.</a:t>
          </a:r>
          <a:endParaRPr lang="ru-RU"/>
        </a:p>
      </dgm:t>
    </dgm:pt>
    <dgm:pt modelId="{E63B43B1-3FFC-2146-9A04-3CD155097487}" type="parTrans" cxnId="{A3572C9D-3CA1-9F4D-8F54-F14BBB8C3FBE}">
      <dgm:prSet/>
      <dgm:spPr/>
      <dgm:t>
        <a:bodyPr/>
        <a:lstStyle/>
        <a:p>
          <a:endParaRPr lang="ru-RU"/>
        </a:p>
      </dgm:t>
    </dgm:pt>
    <dgm:pt modelId="{0ACD5018-CD61-134A-AED7-025BB6968F8B}" type="sibTrans" cxnId="{A3572C9D-3CA1-9F4D-8F54-F14BBB8C3FBE}">
      <dgm:prSet/>
      <dgm:spPr/>
      <dgm:t>
        <a:bodyPr/>
        <a:lstStyle/>
        <a:p>
          <a:endParaRPr lang="ru-RU"/>
        </a:p>
      </dgm:t>
    </dgm:pt>
    <dgm:pt modelId="{8B9B974E-6FD4-2B47-968D-C64E6E07C182}">
      <dgm:prSet/>
      <dgm:spPr/>
      <dgm:t>
        <a:bodyPr/>
        <a:lstStyle/>
        <a:p>
          <a:r>
            <a:rPr lang="uk-UA"/>
            <a:t>місце проведення – ІІ корпус, аудиторії – 102, 103, 104, 105, 107, 117, 121, 126</a:t>
          </a:r>
          <a:endParaRPr lang="ru-RU"/>
        </a:p>
      </dgm:t>
    </dgm:pt>
    <dgm:pt modelId="{D8093439-F160-8543-BA9D-DD86B7A2D4F7}" type="parTrans" cxnId="{7A29B17A-7833-6D4E-9F9F-0F47E3AE91A4}">
      <dgm:prSet/>
      <dgm:spPr/>
      <dgm:t>
        <a:bodyPr/>
        <a:lstStyle/>
        <a:p>
          <a:endParaRPr lang="ru-RU"/>
        </a:p>
      </dgm:t>
    </dgm:pt>
    <dgm:pt modelId="{31F40BCA-CD75-034A-BF03-EDB10423D973}" type="sibTrans" cxnId="{7A29B17A-7833-6D4E-9F9F-0F47E3AE91A4}">
      <dgm:prSet/>
      <dgm:spPr/>
      <dgm:t>
        <a:bodyPr/>
        <a:lstStyle/>
        <a:p>
          <a:endParaRPr lang="ru-RU"/>
        </a:p>
      </dgm:t>
    </dgm:pt>
    <dgm:pt modelId="{8D75278C-8E8C-734B-B4E8-4CBBC887F05C}" type="pres">
      <dgm:prSet presAssocID="{438B3F98-7FB0-5740-8E6C-BE89687DEE41}" presName="compositeShape" presStyleCnt="0">
        <dgm:presLayoutVars>
          <dgm:chMax val="7"/>
          <dgm:dir/>
          <dgm:resizeHandles val="exact"/>
        </dgm:presLayoutVars>
      </dgm:prSet>
      <dgm:spPr/>
    </dgm:pt>
    <dgm:pt modelId="{6FC07B5F-6760-9B4D-B100-FAF0E8E98822}" type="pres">
      <dgm:prSet presAssocID="{CD673A02-F16B-604A-8EDA-0E727E572AE7}" presName="circ1TxSh" presStyleLbl="vennNode1" presStyleIdx="0" presStyleCnt="1"/>
      <dgm:spPr/>
    </dgm:pt>
  </dgm:ptLst>
  <dgm:cxnLst>
    <dgm:cxn modelId="{97BC7A73-7ACE-0E47-8684-07D9ADA61949}" type="presOf" srcId="{27DB66A9-6336-6A4C-9247-949C0DCF14DF}" destId="{6FC07B5F-6760-9B4D-B100-FAF0E8E98822}" srcOrd="0" destOrd="2" presId="urn:microsoft.com/office/officeart/2005/8/layout/venn1"/>
    <dgm:cxn modelId="{8E197076-03A5-374B-97C3-E3C88EC28E4B}" type="presOf" srcId="{8B9B974E-6FD4-2B47-968D-C64E6E07C182}" destId="{6FC07B5F-6760-9B4D-B100-FAF0E8E98822}" srcOrd="0" destOrd="3" presId="urn:microsoft.com/office/officeart/2005/8/layout/venn1"/>
    <dgm:cxn modelId="{7A29B17A-7833-6D4E-9F9F-0F47E3AE91A4}" srcId="{CD673A02-F16B-604A-8EDA-0E727E572AE7}" destId="{8B9B974E-6FD4-2B47-968D-C64E6E07C182}" srcOrd="2" destOrd="0" parTransId="{D8093439-F160-8543-BA9D-DD86B7A2D4F7}" sibTransId="{31F40BCA-CD75-034A-BF03-EDB10423D973}"/>
    <dgm:cxn modelId="{A3572C9D-3CA1-9F4D-8F54-F14BBB8C3FBE}" srcId="{CD673A02-F16B-604A-8EDA-0E727E572AE7}" destId="{27DB66A9-6336-6A4C-9247-949C0DCF14DF}" srcOrd="1" destOrd="0" parTransId="{E63B43B1-3FFC-2146-9A04-3CD155097487}" sibTransId="{0ACD5018-CD61-134A-AED7-025BB6968F8B}"/>
    <dgm:cxn modelId="{595ABDAA-C13E-A843-B280-9EF70EF05F4C}" type="presOf" srcId="{438B3F98-7FB0-5740-8E6C-BE89687DEE41}" destId="{8D75278C-8E8C-734B-B4E8-4CBBC887F05C}" srcOrd="0" destOrd="0" presId="urn:microsoft.com/office/officeart/2005/8/layout/venn1"/>
    <dgm:cxn modelId="{7D92F8B9-4B06-DB4F-B14F-47133C8A41B5}" srcId="{438B3F98-7FB0-5740-8E6C-BE89687DEE41}" destId="{CD673A02-F16B-604A-8EDA-0E727E572AE7}" srcOrd="0" destOrd="0" parTransId="{6393C18C-BEBC-B844-9EAE-F750B880024E}" sibTransId="{7F7A8D95-7755-1342-981E-F1986745B663}"/>
    <dgm:cxn modelId="{7F857FC0-A674-7244-BC91-24FE2E6B84DD}" type="presOf" srcId="{CD673A02-F16B-604A-8EDA-0E727E572AE7}" destId="{6FC07B5F-6760-9B4D-B100-FAF0E8E98822}" srcOrd="0" destOrd="0" presId="urn:microsoft.com/office/officeart/2005/8/layout/venn1"/>
    <dgm:cxn modelId="{FFB844C1-9C97-F14E-BFD1-F21E7C132D08}" type="presOf" srcId="{3073E0C8-CAEB-644B-9E86-D6B66A2ADFD4}" destId="{6FC07B5F-6760-9B4D-B100-FAF0E8E98822}" srcOrd="0" destOrd="1" presId="urn:microsoft.com/office/officeart/2005/8/layout/venn1"/>
    <dgm:cxn modelId="{CBDA62D7-2F43-B141-B56C-6CF5860374FC}" srcId="{CD673A02-F16B-604A-8EDA-0E727E572AE7}" destId="{3073E0C8-CAEB-644B-9E86-D6B66A2ADFD4}" srcOrd="0" destOrd="0" parTransId="{DF246D39-6D42-4B4E-84F2-446C98B38E5F}" sibTransId="{C0BFC8FF-B5E7-4448-8AFE-F3AABE507CFE}"/>
    <dgm:cxn modelId="{73EDDDA9-F2A5-2345-B5AE-50DA2BD03A46}" type="presParOf" srcId="{8D75278C-8E8C-734B-B4E8-4CBBC887F05C}" destId="{6FC07B5F-6760-9B4D-B100-FAF0E8E98822}" srcOrd="0"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0A1290-8C4E-3F42-9922-DE9CA82BDDDC}"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ru-RU"/>
        </a:p>
      </dgm:t>
    </dgm:pt>
    <dgm:pt modelId="{52362818-DC99-8C48-9FF9-CF4516D70B1F}">
      <dgm:prSet/>
      <dgm:spPr/>
      <dgm:t>
        <a:bodyPr/>
        <a:lstStyle/>
        <a:p>
          <a:r>
            <a:rPr lang="uk-UA" dirty="0">
              <a:latin typeface="+mn-lt"/>
            </a:rPr>
            <a:t>Своєчасно прибути до місця проведення – </a:t>
          </a:r>
          <a:r>
            <a:rPr lang="uk-UA" i="1" u="sng" dirty="0">
              <a:latin typeface="+mn-lt"/>
            </a:rPr>
            <a:t>08.30 до 117 аудиторії ІІ корпусу</a:t>
          </a:r>
          <a:r>
            <a:rPr lang="uk-UA" dirty="0">
              <a:latin typeface="+mn-lt"/>
            </a:rPr>
            <a:t>;</a:t>
          </a:r>
          <a:endParaRPr lang="ru-RU" dirty="0">
            <a:latin typeface="+mn-lt"/>
          </a:endParaRPr>
        </a:p>
      </dgm:t>
    </dgm:pt>
    <dgm:pt modelId="{3051ADB7-81A7-A046-9B77-14F3BE934099}" type="parTrans" cxnId="{8375BFB1-AE79-FE42-94CE-227C2C655B31}">
      <dgm:prSet/>
      <dgm:spPr/>
      <dgm:t>
        <a:bodyPr/>
        <a:lstStyle/>
        <a:p>
          <a:endParaRPr lang="ru-RU"/>
        </a:p>
      </dgm:t>
    </dgm:pt>
    <dgm:pt modelId="{39AF6CCE-22E7-B743-BFF4-7DE19C9EEC2C}" type="sibTrans" cxnId="{8375BFB1-AE79-FE42-94CE-227C2C655B31}">
      <dgm:prSet/>
      <dgm:spPr/>
      <dgm:t>
        <a:bodyPr/>
        <a:lstStyle/>
        <a:p>
          <a:endParaRPr lang="ru-RU"/>
        </a:p>
      </dgm:t>
    </dgm:pt>
    <dgm:pt modelId="{6E004351-45EB-BE42-BACE-3DB07B60FC2A}">
      <dgm:prSet/>
      <dgm:spPr/>
      <dgm:t>
        <a:bodyPr/>
        <a:lstStyle/>
        <a:p>
          <a:r>
            <a:rPr lang="uk-UA" dirty="0"/>
            <a:t>Пройти процедуру ідентифікації, яка полягає у пред’явленні магістром діючого документа, що посвідчує особу, дані якого було вказано ЗНУ під час реєстрації здобувача для складання тестових компонентів ЄДКІ (для громадян України - паспорт громадянина України). </a:t>
          </a:r>
          <a:r>
            <a:rPr lang="uk-UA" i="1" u="sng" dirty="0"/>
            <a:t>Організація проведення процедури ідентифікації здійснюється представником ЗНУ  за участі проктора</a:t>
          </a:r>
          <a:r>
            <a:rPr lang="uk-UA" dirty="0"/>
            <a:t>.</a:t>
          </a:r>
          <a:endParaRPr lang="ru-RU" dirty="0"/>
        </a:p>
      </dgm:t>
    </dgm:pt>
    <dgm:pt modelId="{9C92146E-4183-7D41-8010-077DDEE1EC2A}" type="parTrans" cxnId="{FFAFEBCF-9548-C946-A198-2CD1C3B3FEB5}">
      <dgm:prSet/>
      <dgm:spPr/>
      <dgm:t>
        <a:bodyPr/>
        <a:lstStyle/>
        <a:p>
          <a:endParaRPr lang="ru-RU"/>
        </a:p>
      </dgm:t>
    </dgm:pt>
    <dgm:pt modelId="{BE31FCF1-9F61-E54C-B130-FF76B051D2CA}" type="sibTrans" cxnId="{FFAFEBCF-9548-C946-A198-2CD1C3B3FEB5}">
      <dgm:prSet/>
      <dgm:spPr/>
      <dgm:t>
        <a:bodyPr/>
        <a:lstStyle/>
        <a:p>
          <a:endParaRPr lang="ru-RU"/>
        </a:p>
      </dgm:t>
    </dgm:pt>
    <dgm:pt modelId="{EE37A216-ED45-FB4B-9E05-A2CFCECCF94B}">
      <dgm:prSet/>
      <dgm:spPr/>
      <dgm:t>
        <a:bodyPr/>
        <a:lstStyle/>
        <a:p>
          <a:r>
            <a:rPr lang="uk-UA" dirty="0"/>
            <a:t>Здобувачі, які не пройшли процедуру ідентифікації, до іспиту не допускаються, що фіксується у відповідному акті, а здобувач вважається таким, що був відсутній на тестовому компоненті ЄДКІ без поважної причини.</a:t>
          </a:r>
          <a:endParaRPr lang="ru-RU" dirty="0"/>
        </a:p>
      </dgm:t>
    </dgm:pt>
    <dgm:pt modelId="{235EC6B3-3493-8C41-9E3C-E63DB7F96408}" type="parTrans" cxnId="{3E86EB78-7349-4B49-B387-6CF6C86B72B1}">
      <dgm:prSet/>
      <dgm:spPr/>
      <dgm:t>
        <a:bodyPr/>
        <a:lstStyle/>
        <a:p>
          <a:endParaRPr lang="ru-RU"/>
        </a:p>
      </dgm:t>
    </dgm:pt>
    <dgm:pt modelId="{3176A98B-98C7-1D44-8F6F-2FFB83A1E311}" type="sibTrans" cxnId="{3E86EB78-7349-4B49-B387-6CF6C86B72B1}">
      <dgm:prSet/>
      <dgm:spPr/>
      <dgm:t>
        <a:bodyPr/>
        <a:lstStyle/>
        <a:p>
          <a:endParaRPr lang="ru-RU"/>
        </a:p>
      </dgm:t>
    </dgm:pt>
    <dgm:pt modelId="{9204573A-A2BD-104B-8068-3EA86662A04B}">
      <dgm:prSet/>
      <dgm:spPr/>
      <dgm:t>
        <a:bodyPr/>
        <a:lstStyle/>
        <a:p>
          <a:r>
            <a:rPr lang="uk-UA" dirty="0"/>
            <a:t>Після проведення контролю за наявністю недозволених під час тестування предметів та пристроїв здобувачі входять до аудиторії у присутності </a:t>
          </a:r>
          <a:r>
            <a:rPr lang="uk-UA" dirty="0" err="1"/>
            <a:t>прокторів</a:t>
          </a:r>
          <a:r>
            <a:rPr lang="uk-UA" dirty="0"/>
            <a:t> та представника ЗНУ  відповідно до списку проктора. Отримують збірки тестових завдань і бланки відповіді, які заповнюють </a:t>
          </a:r>
          <a:r>
            <a:rPr lang="uk-UA" i="1" u="sng" dirty="0"/>
            <a:t>чорною</a:t>
          </a:r>
          <a:r>
            <a:rPr lang="uk-UA" dirty="0"/>
            <a:t> пастою.</a:t>
          </a:r>
          <a:endParaRPr lang="ru-RU" dirty="0"/>
        </a:p>
      </dgm:t>
    </dgm:pt>
    <dgm:pt modelId="{5FB4D34C-327D-7247-A371-AA0B9341793C}" type="parTrans" cxnId="{C079FA2C-88FC-F64A-88C1-242FFE0A21CE}">
      <dgm:prSet/>
      <dgm:spPr/>
      <dgm:t>
        <a:bodyPr/>
        <a:lstStyle/>
        <a:p>
          <a:endParaRPr lang="ru-RU"/>
        </a:p>
      </dgm:t>
    </dgm:pt>
    <dgm:pt modelId="{6932B149-33FF-2B46-8CF4-3BC913A60562}" type="sibTrans" cxnId="{C079FA2C-88FC-F64A-88C1-242FFE0A21CE}">
      <dgm:prSet/>
      <dgm:spPr/>
      <dgm:t>
        <a:bodyPr/>
        <a:lstStyle/>
        <a:p>
          <a:endParaRPr lang="ru-RU"/>
        </a:p>
      </dgm:t>
    </dgm:pt>
    <dgm:pt modelId="{DB9A65E0-53D7-5749-8687-91C689F97890}">
      <dgm:prSet/>
      <dgm:spPr/>
      <dgm:t>
        <a:bodyPr/>
        <a:lstStyle/>
        <a:p>
          <a:r>
            <a:rPr lang="uk-UA" dirty="0"/>
            <a:t>Власні речі здобувачів залишаються у спеціально відведеному місці, за зберігання яких відповідає  представник Запорізького національного університету.</a:t>
          </a:r>
          <a:endParaRPr lang="ru-RU" dirty="0"/>
        </a:p>
      </dgm:t>
    </dgm:pt>
    <dgm:pt modelId="{75C9798D-7080-A949-810E-9C995BC763F9}" type="parTrans" cxnId="{29C896FC-EFF7-4E4E-9306-C5B5EF5166A8}">
      <dgm:prSet/>
      <dgm:spPr/>
      <dgm:t>
        <a:bodyPr/>
        <a:lstStyle/>
        <a:p>
          <a:endParaRPr lang="ru-RU"/>
        </a:p>
      </dgm:t>
    </dgm:pt>
    <dgm:pt modelId="{5F10DF3E-BE3A-5E44-98E6-9C939B1BB7F0}" type="sibTrans" cxnId="{29C896FC-EFF7-4E4E-9306-C5B5EF5166A8}">
      <dgm:prSet/>
      <dgm:spPr/>
      <dgm:t>
        <a:bodyPr/>
        <a:lstStyle/>
        <a:p>
          <a:endParaRPr lang="ru-RU"/>
        </a:p>
      </dgm:t>
    </dgm:pt>
    <dgm:pt modelId="{88019362-1FA2-4246-99B3-998E4AEE633D}">
      <dgm:prSet/>
      <dgm:spPr/>
      <dgm:t>
        <a:bodyPr/>
        <a:lstStyle/>
        <a:p>
          <a:r>
            <a:rPr lang="uk-UA"/>
            <a:t>У випадку запізнення здобувача для складання тестового компонента ЄДКІ не більш як на 15 хвилин здобувач допускається до тестування без надання додаткового часу на тестування.</a:t>
          </a:r>
          <a:endParaRPr lang="ru-RU"/>
        </a:p>
      </dgm:t>
    </dgm:pt>
    <dgm:pt modelId="{28CDD990-DEB7-1747-9C14-B5E17E2FEEFE}" type="parTrans" cxnId="{076732B6-4FAE-5C46-ACAD-D15FE187F17F}">
      <dgm:prSet/>
      <dgm:spPr/>
      <dgm:t>
        <a:bodyPr/>
        <a:lstStyle/>
        <a:p>
          <a:endParaRPr lang="ru-RU"/>
        </a:p>
      </dgm:t>
    </dgm:pt>
    <dgm:pt modelId="{853602C0-1294-2446-BEF2-3D27B3787113}" type="sibTrans" cxnId="{076732B6-4FAE-5C46-ACAD-D15FE187F17F}">
      <dgm:prSet/>
      <dgm:spPr/>
      <dgm:t>
        <a:bodyPr/>
        <a:lstStyle/>
        <a:p>
          <a:endParaRPr lang="ru-RU"/>
        </a:p>
      </dgm:t>
    </dgm:pt>
    <dgm:pt modelId="{2AFEC6EB-A279-0046-8A44-06ED472C9D1A}" type="pres">
      <dgm:prSet presAssocID="{9B0A1290-8C4E-3F42-9922-DE9CA82BDDDC}" presName="Name0" presStyleCnt="0">
        <dgm:presLayoutVars>
          <dgm:chPref val="3"/>
          <dgm:dir/>
          <dgm:animLvl val="lvl"/>
          <dgm:resizeHandles/>
        </dgm:presLayoutVars>
      </dgm:prSet>
      <dgm:spPr/>
    </dgm:pt>
    <dgm:pt modelId="{F3A309A3-2046-AA4D-934A-8B8D646D5741}" type="pres">
      <dgm:prSet presAssocID="{52362818-DC99-8C48-9FF9-CF4516D70B1F}" presName="horFlow" presStyleCnt="0"/>
      <dgm:spPr/>
    </dgm:pt>
    <dgm:pt modelId="{6397F872-B7F6-3044-A982-584D32021169}" type="pres">
      <dgm:prSet presAssocID="{52362818-DC99-8C48-9FF9-CF4516D70B1F}" presName="bigChev" presStyleLbl="node1" presStyleIdx="0" presStyleCnt="6" custScaleX="469187"/>
      <dgm:spPr/>
    </dgm:pt>
    <dgm:pt modelId="{494549E8-AE59-6E46-83D2-AE2D83D52E21}" type="pres">
      <dgm:prSet presAssocID="{52362818-DC99-8C48-9FF9-CF4516D70B1F}" presName="vSp" presStyleCnt="0"/>
      <dgm:spPr/>
    </dgm:pt>
    <dgm:pt modelId="{10C900DC-A59B-CF4A-8472-3BB64C71854C}" type="pres">
      <dgm:prSet presAssocID="{6E004351-45EB-BE42-BACE-3DB07B60FC2A}" presName="horFlow" presStyleCnt="0"/>
      <dgm:spPr/>
    </dgm:pt>
    <dgm:pt modelId="{29CA3EBB-CF39-094B-A7E8-C52AA569AB2D}" type="pres">
      <dgm:prSet presAssocID="{6E004351-45EB-BE42-BACE-3DB07B60FC2A}" presName="bigChev" presStyleLbl="node1" presStyleIdx="1" presStyleCnt="6" custScaleX="469725"/>
      <dgm:spPr/>
    </dgm:pt>
    <dgm:pt modelId="{31364331-D6D5-C24D-A4BC-CEEB8FBD2F11}" type="pres">
      <dgm:prSet presAssocID="{6E004351-45EB-BE42-BACE-3DB07B60FC2A}" presName="vSp" presStyleCnt="0"/>
      <dgm:spPr/>
    </dgm:pt>
    <dgm:pt modelId="{57100964-ABF4-F148-9176-FD496186AD0C}" type="pres">
      <dgm:prSet presAssocID="{EE37A216-ED45-FB4B-9E05-A2CFCECCF94B}" presName="horFlow" presStyleCnt="0"/>
      <dgm:spPr/>
    </dgm:pt>
    <dgm:pt modelId="{EC3B441D-1680-7749-84FA-1EF7768A392D}" type="pres">
      <dgm:prSet presAssocID="{EE37A216-ED45-FB4B-9E05-A2CFCECCF94B}" presName="bigChev" presStyleLbl="node1" presStyleIdx="2" presStyleCnt="6" custScaleX="470264"/>
      <dgm:spPr/>
    </dgm:pt>
    <dgm:pt modelId="{DF4D109F-A8BA-BE42-B4CC-BB5F3B7C7608}" type="pres">
      <dgm:prSet presAssocID="{EE37A216-ED45-FB4B-9E05-A2CFCECCF94B}" presName="vSp" presStyleCnt="0"/>
      <dgm:spPr/>
    </dgm:pt>
    <dgm:pt modelId="{DCDE8FA2-B9AD-A446-99AA-9EA1E7227095}" type="pres">
      <dgm:prSet presAssocID="{9204573A-A2BD-104B-8068-3EA86662A04B}" presName="horFlow" presStyleCnt="0"/>
      <dgm:spPr/>
    </dgm:pt>
    <dgm:pt modelId="{432F985F-EB27-244E-A16A-48BC4B3DD9C1}" type="pres">
      <dgm:prSet presAssocID="{9204573A-A2BD-104B-8068-3EA86662A04B}" presName="bigChev" presStyleLbl="node1" presStyleIdx="3" presStyleCnt="6" custScaleX="470264"/>
      <dgm:spPr/>
    </dgm:pt>
    <dgm:pt modelId="{AFE25D23-ECC0-384F-BAB0-EAF3AD7D8AAF}" type="pres">
      <dgm:prSet presAssocID="{9204573A-A2BD-104B-8068-3EA86662A04B}" presName="vSp" presStyleCnt="0"/>
      <dgm:spPr/>
    </dgm:pt>
    <dgm:pt modelId="{AA29F817-DA92-4A4B-AD91-2ABBA1EDB76A}" type="pres">
      <dgm:prSet presAssocID="{DB9A65E0-53D7-5749-8687-91C689F97890}" presName="horFlow" presStyleCnt="0"/>
      <dgm:spPr/>
    </dgm:pt>
    <dgm:pt modelId="{3DA0C099-F4DE-C24F-B567-EE3595D36EC6}" type="pres">
      <dgm:prSet presAssocID="{DB9A65E0-53D7-5749-8687-91C689F97890}" presName="bigChev" presStyleLbl="node1" presStyleIdx="4" presStyleCnt="6" custScaleX="470264"/>
      <dgm:spPr/>
    </dgm:pt>
    <dgm:pt modelId="{114349E9-8E27-D847-8A9D-AA2EC43448D6}" type="pres">
      <dgm:prSet presAssocID="{DB9A65E0-53D7-5749-8687-91C689F97890}" presName="vSp" presStyleCnt="0"/>
      <dgm:spPr/>
    </dgm:pt>
    <dgm:pt modelId="{39AFCB99-2778-834C-9EFA-9B81399B2FDE}" type="pres">
      <dgm:prSet presAssocID="{88019362-1FA2-4246-99B3-998E4AEE633D}" presName="horFlow" presStyleCnt="0"/>
      <dgm:spPr/>
    </dgm:pt>
    <dgm:pt modelId="{49608554-3DE5-3E46-9558-29C438FC54D7}" type="pres">
      <dgm:prSet presAssocID="{88019362-1FA2-4246-99B3-998E4AEE633D}" presName="bigChev" presStyleLbl="node1" presStyleIdx="5" presStyleCnt="6" custScaleX="470264"/>
      <dgm:spPr/>
    </dgm:pt>
  </dgm:ptLst>
  <dgm:cxnLst>
    <dgm:cxn modelId="{8F980F0C-806A-4849-9BFB-E84A514627AA}" type="presOf" srcId="{9B0A1290-8C4E-3F42-9922-DE9CA82BDDDC}" destId="{2AFEC6EB-A279-0046-8A44-06ED472C9D1A}" srcOrd="0" destOrd="0" presId="urn:microsoft.com/office/officeart/2005/8/layout/lProcess3"/>
    <dgm:cxn modelId="{9699090E-69BE-1F41-9C90-C4CA563E5686}" type="presOf" srcId="{52362818-DC99-8C48-9FF9-CF4516D70B1F}" destId="{6397F872-B7F6-3044-A982-584D32021169}" srcOrd="0" destOrd="0" presId="urn:microsoft.com/office/officeart/2005/8/layout/lProcess3"/>
    <dgm:cxn modelId="{8913091D-805C-5544-8324-0F749F4235D9}" type="presOf" srcId="{6E004351-45EB-BE42-BACE-3DB07B60FC2A}" destId="{29CA3EBB-CF39-094B-A7E8-C52AA569AB2D}" srcOrd="0" destOrd="0" presId="urn:microsoft.com/office/officeart/2005/8/layout/lProcess3"/>
    <dgm:cxn modelId="{4C749521-83CC-654E-9E33-02F979EED904}" type="presOf" srcId="{88019362-1FA2-4246-99B3-998E4AEE633D}" destId="{49608554-3DE5-3E46-9558-29C438FC54D7}" srcOrd="0" destOrd="0" presId="urn:microsoft.com/office/officeart/2005/8/layout/lProcess3"/>
    <dgm:cxn modelId="{C079FA2C-88FC-F64A-88C1-242FFE0A21CE}" srcId="{9B0A1290-8C4E-3F42-9922-DE9CA82BDDDC}" destId="{9204573A-A2BD-104B-8068-3EA86662A04B}" srcOrd="3" destOrd="0" parTransId="{5FB4D34C-327D-7247-A371-AA0B9341793C}" sibTransId="{6932B149-33FF-2B46-8CF4-3BC913A60562}"/>
    <dgm:cxn modelId="{0C61A257-E2C7-CF44-849D-BFF2B59E8422}" type="presOf" srcId="{9204573A-A2BD-104B-8068-3EA86662A04B}" destId="{432F985F-EB27-244E-A16A-48BC4B3DD9C1}" srcOrd="0" destOrd="0" presId="urn:microsoft.com/office/officeart/2005/8/layout/lProcess3"/>
    <dgm:cxn modelId="{27CD5E71-2A30-7A42-B662-FAFEF5BBFEFE}" type="presOf" srcId="{EE37A216-ED45-FB4B-9E05-A2CFCECCF94B}" destId="{EC3B441D-1680-7749-84FA-1EF7768A392D}" srcOrd="0" destOrd="0" presId="urn:microsoft.com/office/officeart/2005/8/layout/lProcess3"/>
    <dgm:cxn modelId="{3E86EB78-7349-4B49-B387-6CF6C86B72B1}" srcId="{9B0A1290-8C4E-3F42-9922-DE9CA82BDDDC}" destId="{EE37A216-ED45-FB4B-9E05-A2CFCECCF94B}" srcOrd="2" destOrd="0" parTransId="{235EC6B3-3493-8C41-9E3C-E63DB7F96408}" sibTransId="{3176A98B-98C7-1D44-8F6F-2FFB83A1E311}"/>
    <dgm:cxn modelId="{C514188C-E4B9-3546-A2E5-5F82E89F83A3}" type="presOf" srcId="{DB9A65E0-53D7-5749-8687-91C689F97890}" destId="{3DA0C099-F4DE-C24F-B567-EE3595D36EC6}" srcOrd="0" destOrd="0" presId="urn:microsoft.com/office/officeart/2005/8/layout/lProcess3"/>
    <dgm:cxn modelId="{8375BFB1-AE79-FE42-94CE-227C2C655B31}" srcId="{9B0A1290-8C4E-3F42-9922-DE9CA82BDDDC}" destId="{52362818-DC99-8C48-9FF9-CF4516D70B1F}" srcOrd="0" destOrd="0" parTransId="{3051ADB7-81A7-A046-9B77-14F3BE934099}" sibTransId="{39AF6CCE-22E7-B743-BFF4-7DE19C9EEC2C}"/>
    <dgm:cxn modelId="{076732B6-4FAE-5C46-ACAD-D15FE187F17F}" srcId="{9B0A1290-8C4E-3F42-9922-DE9CA82BDDDC}" destId="{88019362-1FA2-4246-99B3-998E4AEE633D}" srcOrd="5" destOrd="0" parTransId="{28CDD990-DEB7-1747-9C14-B5E17E2FEEFE}" sibTransId="{853602C0-1294-2446-BEF2-3D27B3787113}"/>
    <dgm:cxn modelId="{FFAFEBCF-9548-C946-A198-2CD1C3B3FEB5}" srcId="{9B0A1290-8C4E-3F42-9922-DE9CA82BDDDC}" destId="{6E004351-45EB-BE42-BACE-3DB07B60FC2A}" srcOrd="1" destOrd="0" parTransId="{9C92146E-4183-7D41-8010-077DDEE1EC2A}" sibTransId="{BE31FCF1-9F61-E54C-B130-FF76B051D2CA}"/>
    <dgm:cxn modelId="{29C896FC-EFF7-4E4E-9306-C5B5EF5166A8}" srcId="{9B0A1290-8C4E-3F42-9922-DE9CA82BDDDC}" destId="{DB9A65E0-53D7-5749-8687-91C689F97890}" srcOrd="4" destOrd="0" parTransId="{75C9798D-7080-A949-810E-9C995BC763F9}" sibTransId="{5F10DF3E-BE3A-5E44-98E6-9C939B1BB7F0}"/>
    <dgm:cxn modelId="{4C948712-6459-494E-ACCF-110165A45207}" type="presParOf" srcId="{2AFEC6EB-A279-0046-8A44-06ED472C9D1A}" destId="{F3A309A3-2046-AA4D-934A-8B8D646D5741}" srcOrd="0" destOrd="0" presId="urn:microsoft.com/office/officeart/2005/8/layout/lProcess3"/>
    <dgm:cxn modelId="{092E4E0F-F1FD-914F-80C0-74F5915F92B4}" type="presParOf" srcId="{F3A309A3-2046-AA4D-934A-8B8D646D5741}" destId="{6397F872-B7F6-3044-A982-584D32021169}" srcOrd="0" destOrd="0" presId="urn:microsoft.com/office/officeart/2005/8/layout/lProcess3"/>
    <dgm:cxn modelId="{5D40B6E1-7BA8-B145-9C8D-BE6ACA8ED832}" type="presParOf" srcId="{2AFEC6EB-A279-0046-8A44-06ED472C9D1A}" destId="{494549E8-AE59-6E46-83D2-AE2D83D52E21}" srcOrd="1" destOrd="0" presId="urn:microsoft.com/office/officeart/2005/8/layout/lProcess3"/>
    <dgm:cxn modelId="{4151FC48-041D-E54E-A8C2-BD4B5E4D2AC6}" type="presParOf" srcId="{2AFEC6EB-A279-0046-8A44-06ED472C9D1A}" destId="{10C900DC-A59B-CF4A-8472-3BB64C71854C}" srcOrd="2" destOrd="0" presId="urn:microsoft.com/office/officeart/2005/8/layout/lProcess3"/>
    <dgm:cxn modelId="{F3C4DFCF-71AC-4B45-9D21-51F765D470D0}" type="presParOf" srcId="{10C900DC-A59B-CF4A-8472-3BB64C71854C}" destId="{29CA3EBB-CF39-094B-A7E8-C52AA569AB2D}" srcOrd="0" destOrd="0" presId="urn:microsoft.com/office/officeart/2005/8/layout/lProcess3"/>
    <dgm:cxn modelId="{B0939AEF-8FA0-7340-AF7C-B16459290199}" type="presParOf" srcId="{2AFEC6EB-A279-0046-8A44-06ED472C9D1A}" destId="{31364331-D6D5-C24D-A4BC-CEEB8FBD2F11}" srcOrd="3" destOrd="0" presId="urn:microsoft.com/office/officeart/2005/8/layout/lProcess3"/>
    <dgm:cxn modelId="{3A64CD31-0B5C-9B45-8ED9-0B7A77CCF2B2}" type="presParOf" srcId="{2AFEC6EB-A279-0046-8A44-06ED472C9D1A}" destId="{57100964-ABF4-F148-9176-FD496186AD0C}" srcOrd="4" destOrd="0" presId="urn:microsoft.com/office/officeart/2005/8/layout/lProcess3"/>
    <dgm:cxn modelId="{90CC5F1F-264D-D541-938A-0F91882941ED}" type="presParOf" srcId="{57100964-ABF4-F148-9176-FD496186AD0C}" destId="{EC3B441D-1680-7749-84FA-1EF7768A392D}" srcOrd="0" destOrd="0" presId="urn:microsoft.com/office/officeart/2005/8/layout/lProcess3"/>
    <dgm:cxn modelId="{6E31309A-F179-774B-95A9-60603A2AFC04}" type="presParOf" srcId="{2AFEC6EB-A279-0046-8A44-06ED472C9D1A}" destId="{DF4D109F-A8BA-BE42-B4CC-BB5F3B7C7608}" srcOrd="5" destOrd="0" presId="urn:microsoft.com/office/officeart/2005/8/layout/lProcess3"/>
    <dgm:cxn modelId="{95B4CCB1-ECCC-8F4D-A52B-BB1BD7AADB05}" type="presParOf" srcId="{2AFEC6EB-A279-0046-8A44-06ED472C9D1A}" destId="{DCDE8FA2-B9AD-A446-99AA-9EA1E7227095}" srcOrd="6" destOrd="0" presId="urn:microsoft.com/office/officeart/2005/8/layout/lProcess3"/>
    <dgm:cxn modelId="{D3A3F94E-6B4A-474B-B67C-FC926274C2F0}" type="presParOf" srcId="{DCDE8FA2-B9AD-A446-99AA-9EA1E7227095}" destId="{432F985F-EB27-244E-A16A-48BC4B3DD9C1}" srcOrd="0" destOrd="0" presId="urn:microsoft.com/office/officeart/2005/8/layout/lProcess3"/>
    <dgm:cxn modelId="{C415281E-0997-294D-86D4-44A531365E0B}" type="presParOf" srcId="{2AFEC6EB-A279-0046-8A44-06ED472C9D1A}" destId="{AFE25D23-ECC0-384F-BAB0-EAF3AD7D8AAF}" srcOrd="7" destOrd="0" presId="urn:microsoft.com/office/officeart/2005/8/layout/lProcess3"/>
    <dgm:cxn modelId="{E8E02B4C-DB65-AA49-899C-266EFF6F4F0D}" type="presParOf" srcId="{2AFEC6EB-A279-0046-8A44-06ED472C9D1A}" destId="{AA29F817-DA92-4A4B-AD91-2ABBA1EDB76A}" srcOrd="8" destOrd="0" presId="urn:microsoft.com/office/officeart/2005/8/layout/lProcess3"/>
    <dgm:cxn modelId="{DAC28E9F-4E35-EE42-9059-56A292C7CA21}" type="presParOf" srcId="{AA29F817-DA92-4A4B-AD91-2ABBA1EDB76A}" destId="{3DA0C099-F4DE-C24F-B567-EE3595D36EC6}" srcOrd="0" destOrd="0" presId="urn:microsoft.com/office/officeart/2005/8/layout/lProcess3"/>
    <dgm:cxn modelId="{CCC0E5BB-C0AA-4946-865C-087056D23CAD}" type="presParOf" srcId="{2AFEC6EB-A279-0046-8A44-06ED472C9D1A}" destId="{114349E9-8E27-D847-8A9D-AA2EC43448D6}" srcOrd="9" destOrd="0" presId="urn:microsoft.com/office/officeart/2005/8/layout/lProcess3"/>
    <dgm:cxn modelId="{D86854EB-AF7D-0D4C-8813-3CC9DF3CF574}" type="presParOf" srcId="{2AFEC6EB-A279-0046-8A44-06ED472C9D1A}" destId="{39AFCB99-2778-834C-9EFA-9B81399B2FDE}" srcOrd="10" destOrd="0" presId="urn:microsoft.com/office/officeart/2005/8/layout/lProcess3"/>
    <dgm:cxn modelId="{78AB031F-9453-2543-8F8C-2074DF8F40DC}" type="presParOf" srcId="{39AFCB99-2778-834C-9EFA-9B81399B2FDE}" destId="{49608554-3DE5-3E46-9558-29C438FC54D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4CDA4A-968D-B047-929B-B1B287A46E27}"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ru-RU"/>
        </a:p>
      </dgm:t>
    </dgm:pt>
    <dgm:pt modelId="{83233150-B1CB-B24C-9818-1E90B145A643}">
      <dgm:prSet/>
      <dgm:spPr/>
      <dgm:t>
        <a:bodyPr/>
        <a:lstStyle/>
        <a:p>
          <a:r>
            <a:rPr lang="uk-UA" b="1"/>
            <a:t>Основні принципи ОСП(К)І:</a:t>
          </a:r>
          <a:endParaRPr lang="ru-RU"/>
        </a:p>
      </dgm:t>
    </dgm:pt>
    <dgm:pt modelId="{7711697A-6AF6-304C-89DC-C10F09EC74EE}" type="parTrans" cxnId="{4323A878-3840-A542-ABE8-854A83BAC91B}">
      <dgm:prSet/>
      <dgm:spPr/>
      <dgm:t>
        <a:bodyPr/>
        <a:lstStyle/>
        <a:p>
          <a:endParaRPr lang="ru-RU"/>
        </a:p>
      </dgm:t>
    </dgm:pt>
    <dgm:pt modelId="{21872F36-9CD4-334B-94AE-87E247AA70FD}" type="sibTrans" cxnId="{4323A878-3840-A542-ABE8-854A83BAC91B}">
      <dgm:prSet/>
      <dgm:spPr/>
      <dgm:t>
        <a:bodyPr/>
        <a:lstStyle/>
        <a:p>
          <a:endParaRPr lang="ru-RU"/>
        </a:p>
      </dgm:t>
    </dgm:pt>
    <dgm:pt modelId="{F3F4D032-DD18-4F4D-A375-A50859247BEA}">
      <dgm:prSet/>
      <dgm:spPr/>
      <dgm:t>
        <a:bodyPr/>
        <a:lstStyle/>
        <a:p>
          <a:r>
            <a:rPr lang="uk-UA"/>
            <a:t>-об’єктивності – всі студенти виконують завдання однакової складності; результати оцінюють із застосуванням стандартного інструменту – контрольного листа (чек-листа);</a:t>
          </a:r>
          <a:endParaRPr lang="ru-RU"/>
        </a:p>
      </dgm:t>
    </dgm:pt>
    <dgm:pt modelId="{D611C0EA-057B-1E40-9028-FFF973CCDD5B}" type="parTrans" cxnId="{1394907D-FF42-DF4B-A708-A31342C58C10}">
      <dgm:prSet/>
      <dgm:spPr/>
      <dgm:t>
        <a:bodyPr/>
        <a:lstStyle/>
        <a:p>
          <a:endParaRPr lang="ru-RU"/>
        </a:p>
      </dgm:t>
    </dgm:pt>
    <dgm:pt modelId="{6B75AF21-88BF-BF4B-B7F1-BD7AE98C8700}" type="sibTrans" cxnId="{1394907D-FF42-DF4B-A708-A31342C58C10}">
      <dgm:prSet/>
      <dgm:spPr/>
      <dgm:t>
        <a:bodyPr/>
        <a:lstStyle/>
        <a:p>
          <a:endParaRPr lang="ru-RU"/>
        </a:p>
      </dgm:t>
    </dgm:pt>
    <dgm:pt modelId="{B573F95C-FE5D-7D4C-B305-D812143B0A7A}">
      <dgm:prSet/>
      <dgm:spPr/>
      <dgm:t>
        <a:bodyPr/>
        <a:lstStyle/>
        <a:p>
          <a:r>
            <a:rPr lang="uk-UA" dirty="0"/>
            <a:t>-структурованості – структурна організація іспиту забезпечується  переміщенням студента за певним маршрутом сталої кількості спеціально обладнаних приміщень – «станцій ОСП(</a:t>
          </a:r>
          <a:r>
            <a:rPr lang="uk-UA" dirty="0" err="1"/>
            <a:t>К</a:t>
          </a:r>
          <a:r>
            <a:rPr lang="uk-UA" dirty="0"/>
            <a:t>)І», де виконують завдання в однакових умовах за однаковий час. Станція ОСП(</a:t>
          </a:r>
          <a:r>
            <a:rPr lang="uk-UA" dirty="0" err="1"/>
            <a:t>К</a:t>
          </a:r>
          <a:r>
            <a:rPr lang="uk-UA" dirty="0"/>
            <a:t>)І – стандартизоване обладнане місце (приміщення) для короткочасної взаємодії студента з пацієнтом/клінічною ситуацією під час ОСП(</a:t>
          </a:r>
          <a:r>
            <a:rPr lang="uk-UA" dirty="0" err="1"/>
            <a:t>К</a:t>
          </a:r>
          <a:r>
            <a:rPr lang="uk-UA" dirty="0"/>
            <a:t>)І з метою оцінювання фахових компетентностей студента за стандартизованим сценарієм та протоколом, в умовах, наближених до реальних;</a:t>
          </a:r>
          <a:endParaRPr lang="ru-RU" dirty="0"/>
        </a:p>
      </dgm:t>
    </dgm:pt>
    <dgm:pt modelId="{3A08ACA3-FCA6-6E4C-B3A1-A5A198D8F6DA}" type="parTrans" cxnId="{1B178710-2B1A-EE41-8F07-869845FA425B}">
      <dgm:prSet/>
      <dgm:spPr/>
      <dgm:t>
        <a:bodyPr/>
        <a:lstStyle/>
        <a:p>
          <a:endParaRPr lang="ru-RU"/>
        </a:p>
      </dgm:t>
    </dgm:pt>
    <dgm:pt modelId="{533C894C-590D-A141-AFF8-BA213747972E}" type="sibTrans" cxnId="{1B178710-2B1A-EE41-8F07-869845FA425B}">
      <dgm:prSet/>
      <dgm:spPr/>
      <dgm:t>
        <a:bodyPr/>
        <a:lstStyle/>
        <a:p>
          <a:endParaRPr lang="ru-RU"/>
        </a:p>
      </dgm:t>
    </dgm:pt>
    <dgm:pt modelId="{96996432-E779-F643-9CA0-526AB2041FB1}">
      <dgm:prSet/>
      <dgm:spPr/>
      <dgm:t>
        <a:bodyPr/>
        <a:lstStyle/>
        <a:p>
          <a:r>
            <a:rPr lang="uk-UA" dirty="0"/>
            <a:t>наближення до реальної клінічної ситуації – створення ситуацій, максимально наближених до клінічних, в яких здобувачі вищої освіти застосовують набуті теоретичні знання та практичні навички. </a:t>
          </a:r>
          <a:endParaRPr lang="ru-RU" dirty="0"/>
        </a:p>
      </dgm:t>
    </dgm:pt>
    <dgm:pt modelId="{9AEE4283-57F2-AB4A-9259-591A0EFFB00F}" type="parTrans" cxnId="{CB613953-DA70-BF47-85D8-D029C64E3258}">
      <dgm:prSet/>
      <dgm:spPr/>
      <dgm:t>
        <a:bodyPr/>
        <a:lstStyle/>
        <a:p>
          <a:endParaRPr lang="ru-RU"/>
        </a:p>
      </dgm:t>
    </dgm:pt>
    <dgm:pt modelId="{FA620653-4883-7E4D-A2DC-483760AFEB70}" type="sibTrans" cxnId="{CB613953-DA70-BF47-85D8-D029C64E3258}">
      <dgm:prSet/>
      <dgm:spPr/>
      <dgm:t>
        <a:bodyPr/>
        <a:lstStyle/>
        <a:p>
          <a:endParaRPr lang="ru-RU"/>
        </a:p>
      </dgm:t>
    </dgm:pt>
    <dgm:pt modelId="{FF4B7602-1245-1B44-8EB8-3D4983301E4C}" type="pres">
      <dgm:prSet presAssocID="{954CDA4A-968D-B047-929B-B1B287A46E27}" presName="compositeShape" presStyleCnt="0">
        <dgm:presLayoutVars>
          <dgm:chMax val="7"/>
          <dgm:dir/>
          <dgm:resizeHandles val="exact"/>
        </dgm:presLayoutVars>
      </dgm:prSet>
      <dgm:spPr/>
    </dgm:pt>
    <dgm:pt modelId="{176B83B2-ABAB-BD4E-854C-D70EF2C351A1}" type="pres">
      <dgm:prSet presAssocID="{83233150-B1CB-B24C-9818-1E90B145A643}" presName="circ1TxSh" presStyleLbl="vennNode1" presStyleIdx="0" presStyleCnt="1" custScaleX="227669"/>
      <dgm:spPr/>
    </dgm:pt>
  </dgm:ptLst>
  <dgm:cxnLst>
    <dgm:cxn modelId="{1B178710-2B1A-EE41-8F07-869845FA425B}" srcId="{83233150-B1CB-B24C-9818-1E90B145A643}" destId="{B573F95C-FE5D-7D4C-B305-D812143B0A7A}" srcOrd="1" destOrd="0" parTransId="{3A08ACA3-FCA6-6E4C-B3A1-A5A198D8F6DA}" sibTransId="{533C894C-590D-A141-AFF8-BA213747972E}"/>
    <dgm:cxn modelId="{CEA40A47-BCC5-0D40-975D-E87B8DFD9DAC}" type="presOf" srcId="{B573F95C-FE5D-7D4C-B305-D812143B0A7A}" destId="{176B83B2-ABAB-BD4E-854C-D70EF2C351A1}" srcOrd="0" destOrd="2" presId="urn:microsoft.com/office/officeart/2005/8/layout/venn1"/>
    <dgm:cxn modelId="{CB613953-DA70-BF47-85D8-D029C64E3258}" srcId="{83233150-B1CB-B24C-9818-1E90B145A643}" destId="{96996432-E779-F643-9CA0-526AB2041FB1}" srcOrd="2" destOrd="0" parTransId="{9AEE4283-57F2-AB4A-9259-591A0EFFB00F}" sibTransId="{FA620653-4883-7E4D-A2DC-483760AFEB70}"/>
    <dgm:cxn modelId="{4323A878-3840-A542-ABE8-854A83BAC91B}" srcId="{954CDA4A-968D-B047-929B-B1B287A46E27}" destId="{83233150-B1CB-B24C-9818-1E90B145A643}" srcOrd="0" destOrd="0" parTransId="{7711697A-6AF6-304C-89DC-C10F09EC74EE}" sibTransId="{21872F36-9CD4-334B-94AE-87E247AA70FD}"/>
    <dgm:cxn modelId="{9CC8BC7C-6E57-B34F-A702-AB535FA75CE4}" type="presOf" srcId="{83233150-B1CB-B24C-9818-1E90B145A643}" destId="{176B83B2-ABAB-BD4E-854C-D70EF2C351A1}" srcOrd="0" destOrd="0" presId="urn:microsoft.com/office/officeart/2005/8/layout/venn1"/>
    <dgm:cxn modelId="{1394907D-FF42-DF4B-A708-A31342C58C10}" srcId="{83233150-B1CB-B24C-9818-1E90B145A643}" destId="{F3F4D032-DD18-4F4D-A375-A50859247BEA}" srcOrd="0" destOrd="0" parTransId="{D611C0EA-057B-1E40-9028-FFF973CCDD5B}" sibTransId="{6B75AF21-88BF-BF4B-B7F1-BD7AE98C8700}"/>
    <dgm:cxn modelId="{5A1F0FA7-E9B5-FB45-8A23-A16FDA8AFA6F}" type="presOf" srcId="{96996432-E779-F643-9CA0-526AB2041FB1}" destId="{176B83B2-ABAB-BD4E-854C-D70EF2C351A1}" srcOrd="0" destOrd="3" presId="urn:microsoft.com/office/officeart/2005/8/layout/venn1"/>
    <dgm:cxn modelId="{430FBDD2-D199-EB48-9ED7-38D47BD70F5F}" type="presOf" srcId="{954CDA4A-968D-B047-929B-B1B287A46E27}" destId="{FF4B7602-1245-1B44-8EB8-3D4983301E4C}" srcOrd="0" destOrd="0" presId="urn:microsoft.com/office/officeart/2005/8/layout/venn1"/>
    <dgm:cxn modelId="{E3A848E5-C3AD-484E-BC4A-415CD12FB9B0}" type="presOf" srcId="{F3F4D032-DD18-4F4D-A375-A50859247BEA}" destId="{176B83B2-ABAB-BD4E-854C-D70EF2C351A1}" srcOrd="0" destOrd="1" presId="urn:microsoft.com/office/officeart/2005/8/layout/venn1"/>
    <dgm:cxn modelId="{2CF00D60-17BE-9B46-B9ED-51DC43E7AAB1}" type="presParOf" srcId="{FF4B7602-1245-1B44-8EB8-3D4983301E4C}" destId="{176B83B2-ABAB-BD4E-854C-D70EF2C351A1}"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D98AE4B-A0BC-8A49-BB13-09775AB225F4}"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ru-RU"/>
        </a:p>
      </dgm:t>
    </dgm:pt>
    <dgm:pt modelId="{EC04113D-9FC7-9D43-94E7-C93548162C21}">
      <dgm:prSet custT="1"/>
      <dgm:spPr/>
      <dgm:t>
        <a:bodyPr/>
        <a:lstStyle/>
        <a:p>
          <a:r>
            <a:rPr lang="uk-UA" sz="1400" dirty="0"/>
            <a:t>Іспит проводиться з дотриманням вимог карантину та запобігання поширенню </a:t>
          </a:r>
          <a:r>
            <a:rPr lang="uk-UA" sz="1400" dirty="0" err="1"/>
            <a:t>коронавірусної</a:t>
          </a:r>
          <a:r>
            <a:rPr lang="uk-UA" sz="1400" dirty="0"/>
            <a:t> хвороби COVID-19</a:t>
          </a:r>
          <a:r>
            <a:rPr lang="ru-RU" sz="1400" dirty="0"/>
            <a:t>. </a:t>
          </a:r>
        </a:p>
      </dgm:t>
    </dgm:pt>
    <dgm:pt modelId="{49D52D8C-15D7-0A42-912F-1D9ADD317D92}" type="parTrans" cxnId="{6826F119-DD9E-974A-A93B-DEE424142873}">
      <dgm:prSet/>
      <dgm:spPr/>
      <dgm:t>
        <a:bodyPr/>
        <a:lstStyle/>
        <a:p>
          <a:endParaRPr lang="ru-RU"/>
        </a:p>
      </dgm:t>
    </dgm:pt>
    <dgm:pt modelId="{6867749D-3F9D-D040-A27A-7C6A6A5CB045}" type="sibTrans" cxnId="{6826F119-DD9E-974A-A93B-DEE424142873}">
      <dgm:prSet/>
      <dgm:spPr/>
      <dgm:t>
        <a:bodyPr/>
        <a:lstStyle/>
        <a:p>
          <a:endParaRPr lang="ru-RU"/>
        </a:p>
      </dgm:t>
    </dgm:pt>
    <dgm:pt modelId="{0E3360DC-8B95-BF46-886F-CB5DB5690A33}">
      <dgm:prSet custT="1"/>
      <dgm:spPr/>
      <dgm:t>
        <a:bodyPr/>
        <a:lstStyle/>
        <a:p>
          <a:r>
            <a:rPr lang="uk-UA" sz="1400" dirty="0"/>
            <a:t>Іспит розпочинається о 9:00 - 11 грудня 2021 року відповідно до розкладу атестації </a:t>
          </a:r>
          <a:br>
            <a:rPr lang="uk-UA" sz="1400" dirty="0"/>
          </a:br>
          <a:r>
            <a:rPr lang="uk-UA" sz="1400" dirty="0"/>
            <a:t>та схеми-графіка маршрутів складання ОСП(</a:t>
          </a:r>
          <a:r>
            <a:rPr lang="uk-UA" sz="1400" dirty="0" err="1"/>
            <a:t>К</a:t>
          </a:r>
          <a:r>
            <a:rPr lang="uk-UA" sz="1400" dirty="0"/>
            <a:t>)І. </a:t>
          </a:r>
        </a:p>
        <a:p>
          <a:r>
            <a:rPr lang="uk-UA" sz="1400" dirty="0"/>
            <a:t>Приймають іспит – голова екзаменаційної комісії, члени екзаменаційної комісії </a:t>
          </a:r>
          <a:br>
            <a:rPr lang="uk-UA" sz="1400" dirty="0"/>
          </a:br>
          <a:r>
            <a:rPr lang="uk-UA" sz="1400" dirty="0"/>
            <a:t>та екзаменатори.</a:t>
          </a:r>
          <a:endParaRPr lang="ru-RU" sz="1400" dirty="0"/>
        </a:p>
      </dgm:t>
    </dgm:pt>
    <dgm:pt modelId="{DAC581F5-11D9-3C43-92D8-DA2484E34CA0}" type="parTrans" cxnId="{014DF119-3B40-8C40-A981-9655D2404F6C}">
      <dgm:prSet/>
      <dgm:spPr/>
      <dgm:t>
        <a:bodyPr/>
        <a:lstStyle/>
        <a:p>
          <a:endParaRPr lang="ru-RU"/>
        </a:p>
      </dgm:t>
    </dgm:pt>
    <dgm:pt modelId="{DA0109CF-400D-564D-8B52-49128DB7D175}" type="sibTrans" cxnId="{014DF119-3B40-8C40-A981-9655D2404F6C}">
      <dgm:prSet/>
      <dgm:spPr/>
      <dgm:t>
        <a:bodyPr/>
        <a:lstStyle/>
        <a:p>
          <a:endParaRPr lang="ru-RU"/>
        </a:p>
      </dgm:t>
    </dgm:pt>
    <dgm:pt modelId="{86B16ECA-B23A-384E-ACFA-F3A0151CB65E}">
      <dgm:prSet custT="1"/>
      <dgm:spPr/>
      <dgm:t>
        <a:bodyPr/>
        <a:lstStyle/>
        <a:p>
          <a:r>
            <a:rPr lang="uk-UA" sz="1400" dirty="0"/>
            <a:t>Проводиться на 8 станціях (аудиторії – 102, 103, 104, 105, 107, 117, 121 та 126 </a:t>
          </a:r>
          <a:br>
            <a:rPr lang="uk-UA" sz="1400" dirty="0"/>
          </a:br>
          <a:r>
            <a:rPr lang="uk-UA" sz="1400" dirty="0"/>
            <a:t>ІІ корпусу ЗНУ) обладнані камерами відеоспостереження </a:t>
          </a:r>
          <a:br>
            <a:rPr lang="uk-UA" sz="1400" dirty="0"/>
          </a:br>
          <a:r>
            <a:rPr lang="uk-UA" sz="1400" dirty="0"/>
            <a:t>(із можливістю відеозапису для забезпечення об’єктивності прийняття рішення екзаменаційною комісією у випадку апеляцій здобувачів) та засобами подачі звукового сигналу. </a:t>
          </a:r>
        </a:p>
        <a:p>
          <a:r>
            <a:rPr lang="uk-UA" sz="1400" dirty="0"/>
            <a:t>На дверях кожної аудиторії чітко вказано номери станцій та їх назву.</a:t>
          </a:r>
          <a:endParaRPr lang="ru-RU" sz="1400" dirty="0"/>
        </a:p>
      </dgm:t>
    </dgm:pt>
    <dgm:pt modelId="{3FCEF871-5294-A64D-8192-34209973F2D6}" type="parTrans" cxnId="{45010A41-230B-1E42-B211-BB1817499864}">
      <dgm:prSet/>
      <dgm:spPr/>
      <dgm:t>
        <a:bodyPr/>
        <a:lstStyle/>
        <a:p>
          <a:endParaRPr lang="ru-RU"/>
        </a:p>
      </dgm:t>
    </dgm:pt>
    <dgm:pt modelId="{B8B8AADE-EBD5-5D4D-933C-6FF92EBCC895}" type="sibTrans" cxnId="{45010A41-230B-1E42-B211-BB1817499864}">
      <dgm:prSet/>
      <dgm:spPr/>
      <dgm:t>
        <a:bodyPr/>
        <a:lstStyle/>
        <a:p>
          <a:endParaRPr lang="ru-RU"/>
        </a:p>
      </dgm:t>
    </dgm:pt>
    <dgm:pt modelId="{24CEDB9A-2244-2D44-AA0F-F641186C9862}">
      <dgm:prSet custT="1"/>
      <dgm:spPr/>
      <dgm:t>
        <a:bodyPr/>
        <a:lstStyle/>
        <a:p>
          <a:r>
            <a:rPr lang="uk-UA" sz="1400" dirty="0"/>
            <a:t>Початок та закінчення виконання станції озвучується сигналом – дзвінком. Якщо студент не впорався із завданням, він має перервати роботу і переключитися </a:t>
          </a:r>
          <a:br>
            <a:rPr lang="uk-UA" sz="1400" dirty="0"/>
          </a:br>
          <a:r>
            <a:rPr lang="uk-UA" sz="1400" dirty="0"/>
            <a:t>на наступну станцію.</a:t>
          </a:r>
          <a:endParaRPr lang="ru-RU" sz="1400" dirty="0"/>
        </a:p>
      </dgm:t>
    </dgm:pt>
    <dgm:pt modelId="{1D98E585-8AB9-D448-8A81-4754AE916368}" type="parTrans" cxnId="{E766E406-3FDD-4048-BB3B-5F734E57E824}">
      <dgm:prSet/>
      <dgm:spPr/>
      <dgm:t>
        <a:bodyPr/>
        <a:lstStyle/>
        <a:p>
          <a:endParaRPr lang="ru-RU"/>
        </a:p>
      </dgm:t>
    </dgm:pt>
    <dgm:pt modelId="{9F7DD4A7-C7CF-2447-AB0D-FAE56E85A2FA}" type="sibTrans" cxnId="{E766E406-3FDD-4048-BB3B-5F734E57E824}">
      <dgm:prSet/>
      <dgm:spPr/>
      <dgm:t>
        <a:bodyPr/>
        <a:lstStyle/>
        <a:p>
          <a:endParaRPr lang="ru-RU"/>
        </a:p>
      </dgm:t>
    </dgm:pt>
    <dgm:pt modelId="{64232387-FA7F-3047-8A77-64FC7D75EA61}" type="pres">
      <dgm:prSet presAssocID="{7D98AE4B-A0BC-8A49-BB13-09775AB225F4}" presName="Name0" presStyleCnt="0">
        <dgm:presLayoutVars>
          <dgm:chMax val="7"/>
          <dgm:dir/>
          <dgm:animLvl val="lvl"/>
          <dgm:resizeHandles val="exact"/>
        </dgm:presLayoutVars>
      </dgm:prSet>
      <dgm:spPr/>
    </dgm:pt>
    <dgm:pt modelId="{DAB3CA63-4039-284F-815C-433B25B7B819}" type="pres">
      <dgm:prSet presAssocID="{EC04113D-9FC7-9D43-94E7-C93548162C21}" presName="circle1" presStyleLbl="node1" presStyleIdx="0" presStyleCnt="4"/>
      <dgm:spPr/>
    </dgm:pt>
    <dgm:pt modelId="{576269C4-8C8B-1B4C-8786-E3307330C024}" type="pres">
      <dgm:prSet presAssocID="{EC04113D-9FC7-9D43-94E7-C93548162C21}" presName="space" presStyleCnt="0"/>
      <dgm:spPr/>
    </dgm:pt>
    <dgm:pt modelId="{9BD8ED6F-1CF1-1945-BCB7-B82334DB0916}" type="pres">
      <dgm:prSet presAssocID="{EC04113D-9FC7-9D43-94E7-C93548162C21}" presName="rect1" presStyleLbl="alignAcc1" presStyleIdx="0" presStyleCnt="4"/>
      <dgm:spPr/>
    </dgm:pt>
    <dgm:pt modelId="{C820204D-67A8-A349-89FB-6ECE6702002B}" type="pres">
      <dgm:prSet presAssocID="{0E3360DC-8B95-BF46-886F-CB5DB5690A33}" presName="vertSpace2" presStyleLbl="node1" presStyleIdx="0" presStyleCnt="4"/>
      <dgm:spPr/>
    </dgm:pt>
    <dgm:pt modelId="{1F6C80FE-6AC4-D342-A37B-0263F1012E51}" type="pres">
      <dgm:prSet presAssocID="{0E3360DC-8B95-BF46-886F-CB5DB5690A33}" presName="circle2" presStyleLbl="node1" presStyleIdx="1" presStyleCnt="4"/>
      <dgm:spPr/>
    </dgm:pt>
    <dgm:pt modelId="{8A36E3EF-C350-5F4B-A995-0BF03666AB1D}" type="pres">
      <dgm:prSet presAssocID="{0E3360DC-8B95-BF46-886F-CB5DB5690A33}" presName="rect2" presStyleLbl="alignAcc1" presStyleIdx="1" presStyleCnt="4" custScaleY="107827"/>
      <dgm:spPr/>
    </dgm:pt>
    <dgm:pt modelId="{DEA3F024-116D-4246-83AB-90384B4CE021}" type="pres">
      <dgm:prSet presAssocID="{86B16ECA-B23A-384E-ACFA-F3A0151CB65E}" presName="vertSpace3" presStyleLbl="node1" presStyleIdx="1" presStyleCnt="4"/>
      <dgm:spPr/>
    </dgm:pt>
    <dgm:pt modelId="{A3AF8EB0-C7AE-A14A-81B1-DD831ADBB045}" type="pres">
      <dgm:prSet presAssocID="{86B16ECA-B23A-384E-ACFA-F3A0151CB65E}" presName="circle3" presStyleLbl="node1" presStyleIdx="2" presStyleCnt="4"/>
      <dgm:spPr/>
    </dgm:pt>
    <dgm:pt modelId="{38D9E9D1-CD54-2448-B404-F55B9822D9B5}" type="pres">
      <dgm:prSet presAssocID="{86B16ECA-B23A-384E-ACFA-F3A0151CB65E}" presName="rect3" presStyleLbl="alignAcc1" presStyleIdx="2" presStyleCnt="4" custScaleY="106183"/>
      <dgm:spPr/>
    </dgm:pt>
    <dgm:pt modelId="{C9A5AA0D-1284-1E43-8279-8F58C516F26C}" type="pres">
      <dgm:prSet presAssocID="{24CEDB9A-2244-2D44-AA0F-F641186C9862}" presName="vertSpace4" presStyleLbl="node1" presStyleIdx="2" presStyleCnt="4"/>
      <dgm:spPr/>
    </dgm:pt>
    <dgm:pt modelId="{8919658F-7384-734C-8E51-7CD5159C9BBA}" type="pres">
      <dgm:prSet presAssocID="{24CEDB9A-2244-2D44-AA0F-F641186C9862}" presName="circle4" presStyleLbl="node1" presStyleIdx="3" presStyleCnt="4"/>
      <dgm:spPr/>
    </dgm:pt>
    <dgm:pt modelId="{B6FC42F2-118D-564A-A3A8-05133B1D1D73}" type="pres">
      <dgm:prSet presAssocID="{24CEDB9A-2244-2D44-AA0F-F641186C9862}" presName="rect4" presStyleLbl="alignAcc1" presStyleIdx="3" presStyleCnt="4" custScaleY="63856"/>
      <dgm:spPr/>
    </dgm:pt>
    <dgm:pt modelId="{3688D2B4-793C-424B-BF47-EF05D009731F}" type="pres">
      <dgm:prSet presAssocID="{EC04113D-9FC7-9D43-94E7-C93548162C21}" presName="rect1ParTxNoCh" presStyleLbl="alignAcc1" presStyleIdx="3" presStyleCnt="4">
        <dgm:presLayoutVars>
          <dgm:chMax val="1"/>
          <dgm:bulletEnabled val="1"/>
        </dgm:presLayoutVars>
      </dgm:prSet>
      <dgm:spPr/>
    </dgm:pt>
    <dgm:pt modelId="{857344D3-1DE5-B943-87EB-4B8126238517}" type="pres">
      <dgm:prSet presAssocID="{0E3360DC-8B95-BF46-886F-CB5DB5690A33}" presName="rect2ParTxNoCh" presStyleLbl="alignAcc1" presStyleIdx="3" presStyleCnt="4">
        <dgm:presLayoutVars>
          <dgm:chMax val="1"/>
          <dgm:bulletEnabled val="1"/>
        </dgm:presLayoutVars>
      </dgm:prSet>
      <dgm:spPr/>
    </dgm:pt>
    <dgm:pt modelId="{BA90284B-41C6-3F4C-A776-21841920094B}" type="pres">
      <dgm:prSet presAssocID="{86B16ECA-B23A-384E-ACFA-F3A0151CB65E}" presName="rect3ParTxNoCh" presStyleLbl="alignAcc1" presStyleIdx="3" presStyleCnt="4">
        <dgm:presLayoutVars>
          <dgm:chMax val="1"/>
          <dgm:bulletEnabled val="1"/>
        </dgm:presLayoutVars>
      </dgm:prSet>
      <dgm:spPr/>
    </dgm:pt>
    <dgm:pt modelId="{1B293E18-B597-D448-ABDB-EAEC66E0C409}" type="pres">
      <dgm:prSet presAssocID="{24CEDB9A-2244-2D44-AA0F-F641186C9862}" presName="rect4ParTxNoCh" presStyleLbl="alignAcc1" presStyleIdx="3" presStyleCnt="4">
        <dgm:presLayoutVars>
          <dgm:chMax val="1"/>
          <dgm:bulletEnabled val="1"/>
        </dgm:presLayoutVars>
      </dgm:prSet>
      <dgm:spPr/>
    </dgm:pt>
  </dgm:ptLst>
  <dgm:cxnLst>
    <dgm:cxn modelId="{AE25ED00-9E4D-CE4C-ABEE-E85C32845AAA}" type="presOf" srcId="{24CEDB9A-2244-2D44-AA0F-F641186C9862}" destId="{B6FC42F2-118D-564A-A3A8-05133B1D1D73}" srcOrd="0" destOrd="0" presId="urn:microsoft.com/office/officeart/2005/8/layout/target3"/>
    <dgm:cxn modelId="{E766E406-3FDD-4048-BB3B-5F734E57E824}" srcId="{7D98AE4B-A0BC-8A49-BB13-09775AB225F4}" destId="{24CEDB9A-2244-2D44-AA0F-F641186C9862}" srcOrd="3" destOrd="0" parTransId="{1D98E585-8AB9-D448-8A81-4754AE916368}" sibTransId="{9F7DD4A7-C7CF-2447-AB0D-FAE56E85A2FA}"/>
    <dgm:cxn modelId="{5DA33115-2B69-0047-9298-705789E33DAF}" type="presOf" srcId="{EC04113D-9FC7-9D43-94E7-C93548162C21}" destId="{9BD8ED6F-1CF1-1945-BCB7-B82334DB0916}" srcOrd="0" destOrd="0" presId="urn:microsoft.com/office/officeart/2005/8/layout/target3"/>
    <dgm:cxn modelId="{6826F119-DD9E-974A-A93B-DEE424142873}" srcId="{7D98AE4B-A0BC-8A49-BB13-09775AB225F4}" destId="{EC04113D-9FC7-9D43-94E7-C93548162C21}" srcOrd="0" destOrd="0" parTransId="{49D52D8C-15D7-0A42-912F-1D9ADD317D92}" sibTransId="{6867749D-3F9D-D040-A27A-7C6A6A5CB045}"/>
    <dgm:cxn modelId="{014DF119-3B40-8C40-A981-9655D2404F6C}" srcId="{7D98AE4B-A0BC-8A49-BB13-09775AB225F4}" destId="{0E3360DC-8B95-BF46-886F-CB5DB5690A33}" srcOrd="1" destOrd="0" parTransId="{DAC581F5-11D9-3C43-92D8-DA2484E34CA0}" sibTransId="{DA0109CF-400D-564D-8B52-49128DB7D175}"/>
    <dgm:cxn modelId="{59B2351B-DD89-5249-90E9-32DC98B8EF21}" type="presOf" srcId="{24CEDB9A-2244-2D44-AA0F-F641186C9862}" destId="{1B293E18-B597-D448-ABDB-EAEC66E0C409}" srcOrd="1" destOrd="0" presId="urn:microsoft.com/office/officeart/2005/8/layout/target3"/>
    <dgm:cxn modelId="{56A8AB27-5ECD-E846-8D0D-6FCE9CC9E288}" type="presOf" srcId="{7D98AE4B-A0BC-8A49-BB13-09775AB225F4}" destId="{64232387-FA7F-3047-8A77-64FC7D75EA61}" srcOrd="0" destOrd="0" presId="urn:microsoft.com/office/officeart/2005/8/layout/target3"/>
    <dgm:cxn modelId="{45010A41-230B-1E42-B211-BB1817499864}" srcId="{7D98AE4B-A0BC-8A49-BB13-09775AB225F4}" destId="{86B16ECA-B23A-384E-ACFA-F3A0151CB65E}" srcOrd="2" destOrd="0" parTransId="{3FCEF871-5294-A64D-8192-34209973F2D6}" sibTransId="{B8B8AADE-EBD5-5D4D-933C-6FF92EBCC895}"/>
    <dgm:cxn modelId="{319A4454-D365-B54F-8482-61CC85F89217}" type="presOf" srcId="{0E3360DC-8B95-BF46-886F-CB5DB5690A33}" destId="{8A36E3EF-C350-5F4B-A995-0BF03666AB1D}" srcOrd="0" destOrd="0" presId="urn:microsoft.com/office/officeart/2005/8/layout/target3"/>
    <dgm:cxn modelId="{BD10BA73-BBCF-2F4E-AEA2-95F8534F7755}" type="presOf" srcId="{86B16ECA-B23A-384E-ACFA-F3A0151CB65E}" destId="{BA90284B-41C6-3F4C-A776-21841920094B}" srcOrd="1" destOrd="0" presId="urn:microsoft.com/office/officeart/2005/8/layout/target3"/>
    <dgm:cxn modelId="{1A5C259C-C9D1-E241-8FE0-04D590F6BE0F}" type="presOf" srcId="{86B16ECA-B23A-384E-ACFA-F3A0151CB65E}" destId="{38D9E9D1-CD54-2448-B404-F55B9822D9B5}" srcOrd="0" destOrd="0" presId="urn:microsoft.com/office/officeart/2005/8/layout/target3"/>
    <dgm:cxn modelId="{4E3117DD-E9E1-7F4B-B7E6-DB3F40363112}" type="presOf" srcId="{EC04113D-9FC7-9D43-94E7-C93548162C21}" destId="{3688D2B4-793C-424B-BF47-EF05D009731F}" srcOrd="1" destOrd="0" presId="urn:microsoft.com/office/officeart/2005/8/layout/target3"/>
    <dgm:cxn modelId="{BD5352E3-C67A-4A41-B24B-3388741DCE8F}" type="presOf" srcId="{0E3360DC-8B95-BF46-886F-CB5DB5690A33}" destId="{857344D3-1DE5-B943-87EB-4B8126238517}" srcOrd="1" destOrd="0" presId="urn:microsoft.com/office/officeart/2005/8/layout/target3"/>
    <dgm:cxn modelId="{6601906D-1B03-0F48-B1DC-DDFCBAD2D994}" type="presParOf" srcId="{64232387-FA7F-3047-8A77-64FC7D75EA61}" destId="{DAB3CA63-4039-284F-815C-433B25B7B819}" srcOrd="0" destOrd="0" presId="urn:microsoft.com/office/officeart/2005/8/layout/target3"/>
    <dgm:cxn modelId="{8C7FAFD6-47CC-7C43-B711-0A34214645B1}" type="presParOf" srcId="{64232387-FA7F-3047-8A77-64FC7D75EA61}" destId="{576269C4-8C8B-1B4C-8786-E3307330C024}" srcOrd="1" destOrd="0" presId="urn:microsoft.com/office/officeart/2005/8/layout/target3"/>
    <dgm:cxn modelId="{3E46CE95-9272-FF45-BAE9-83619D50E1A4}" type="presParOf" srcId="{64232387-FA7F-3047-8A77-64FC7D75EA61}" destId="{9BD8ED6F-1CF1-1945-BCB7-B82334DB0916}" srcOrd="2" destOrd="0" presId="urn:microsoft.com/office/officeart/2005/8/layout/target3"/>
    <dgm:cxn modelId="{75232887-0D3A-C747-B499-A4661109CE5C}" type="presParOf" srcId="{64232387-FA7F-3047-8A77-64FC7D75EA61}" destId="{C820204D-67A8-A349-89FB-6ECE6702002B}" srcOrd="3" destOrd="0" presId="urn:microsoft.com/office/officeart/2005/8/layout/target3"/>
    <dgm:cxn modelId="{A9E94262-190A-8044-8158-E054E93C5EF5}" type="presParOf" srcId="{64232387-FA7F-3047-8A77-64FC7D75EA61}" destId="{1F6C80FE-6AC4-D342-A37B-0263F1012E51}" srcOrd="4" destOrd="0" presId="urn:microsoft.com/office/officeart/2005/8/layout/target3"/>
    <dgm:cxn modelId="{C8E92B26-228E-A840-84FE-1DF5A3EED661}" type="presParOf" srcId="{64232387-FA7F-3047-8A77-64FC7D75EA61}" destId="{8A36E3EF-C350-5F4B-A995-0BF03666AB1D}" srcOrd="5" destOrd="0" presId="urn:microsoft.com/office/officeart/2005/8/layout/target3"/>
    <dgm:cxn modelId="{931A3186-AD4C-304C-A558-4066CCF03743}" type="presParOf" srcId="{64232387-FA7F-3047-8A77-64FC7D75EA61}" destId="{DEA3F024-116D-4246-83AB-90384B4CE021}" srcOrd="6" destOrd="0" presId="urn:microsoft.com/office/officeart/2005/8/layout/target3"/>
    <dgm:cxn modelId="{68D9940E-6939-AC4A-A7CA-A8368DC5B5EE}" type="presParOf" srcId="{64232387-FA7F-3047-8A77-64FC7D75EA61}" destId="{A3AF8EB0-C7AE-A14A-81B1-DD831ADBB045}" srcOrd="7" destOrd="0" presId="urn:microsoft.com/office/officeart/2005/8/layout/target3"/>
    <dgm:cxn modelId="{1F998E37-5BAA-DC4A-A05A-61170D63D806}" type="presParOf" srcId="{64232387-FA7F-3047-8A77-64FC7D75EA61}" destId="{38D9E9D1-CD54-2448-B404-F55B9822D9B5}" srcOrd="8" destOrd="0" presId="urn:microsoft.com/office/officeart/2005/8/layout/target3"/>
    <dgm:cxn modelId="{08909606-86EC-304A-BA37-EEF867281F3F}" type="presParOf" srcId="{64232387-FA7F-3047-8A77-64FC7D75EA61}" destId="{C9A5AA0D-1284-1E43-8279-8F58C516F26C}" srcOrd="9" destOrd="0" presId="urn:microsoft.com/office/officeart/2005/8/layout/target3"/>
    <dgm:cxn modelId="{F9F275BF-34B0-F94B-9F0A-4F1D42B1F55B}" type="presParOf" srcId="{64232387-FA7F-3047-8A77-64FC7D75EA61}" destId="{8919658F-7384-734C-8E51-7CD5159C9BBA}" srcOrd="10" destOrd="0" presId="urn:microsoft.com/office/officeart/2005/8/layout/target3"/>
    <dgm:cxn modelId="{457C75EF-4949-374D-9E30-E8DE2E35E08D}" type="presParOf" srcId="{64232387-FA7F-3047-8A77-64FC7D75EA61}" destId="{B6FC42F2-118D-564A-A3A8-05133B1D1D73}" srcOrd="11" destOrd="0" presId="urn:microsoft.com/office/officeart/2005/8/layout/target3"/>
    <dgm:cxn modelId="{250F0F10-A984-6647-A96F-B97C577E935E}" type="presParOf" srcId="{64232387-FA7F-3047-8A77-64FC7D75EA61}" destId="{3688D2B4-793C-424B-BF47-EF05D009731F}" srcOrd="12" destOrd="0" presId="urn:microsoft.com/office/officeart/2005/8/layout/target3"/>
    <dgm:cxn modelId="{9FFBB193-41C8-0F4A-9401-C66F107D556E}" type="presParOf" srcId="{64232387-FA7F-3047-8A77-64FC7D75EA61}" destId="{857344D3-1DE5-B943-87EB-4B8126238517}" srcOrd="13" destOrd="0" presId="urn:microsoft.com/office/officeart/2005/8/layout/target3"/>
    <dgm:cxn modelId="{BBD5C774-78A5-3F4D-B930-543EE487A5BA}" type="presParOf" srcId="{64232387-FA7F-3047-8A77-64FC7D75EA61}" destId="{BA90284B-41C6-3F4C-A776-21841920094B}" srcOrd="14" destOrd="0" presId="urn:microsoft.com/office/officeart/2005/8/layout/target3"/>
    <dgm:cxn modelId="{9E68BEDD-655D-164D-B513-90175B043C40}" type="presParOf" srcId="{64232387-FA7F-3047-8A77-64FC7D75EA61}" destId="{1B293E18-B597-D448-ABDB-EAEC66E0C409}" srcOrd="15"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28D7BE-420B-4E4F-8D53-A89A120AB322}" type="doc">
      <dgm:prSet loTypeId="urn:microsoft.com/office/officeart/2005/8/layout/target1" loCatId="relationship" qsTypeId="urn:microsoft.com/office/officeart/2005/8/quickstyle/3d2" qsCatId="3D" csTypeId="urn:microsoft.com/office/officeart/2005/8/colors/accent1_2" csCatId="accent1" phldr="1"/>
      <dgm:spPr/>
      <dgm:t>
        <a:bodyPr/>
        <a:lstStyle/>
        <a:p>
          <a:endParaRPr lang="ru-RU"/>
        </a:p>
      </dgm:t>
    </dgm:pt>
    <dgm:pt modelId="{292EA7EF-83F1-914D-88DE-302D6B5F1D4F}">
      <dgm:prSet custT="1"/>
      <dgm:spPr/>
      <dgm:t>
        <a:bodyPr/>
        <a:lstStyle/>
        <a:p>
          <a:r>
            <a:rPr lang="uk-UA" sz="1800" b="0" dirty="0"/>
            <a:t>Проводиться на </a:t>
          </a:r>
          <a:r>
            <a:rPr lang="uk-UA" sz="1800" b="1" i="1" u="sng" dirty="0"/>
            <a:t>8 станціях</a:t>
          </a:r>
          <a:r>
            <a:rPr lang="uk-UA" sz="1800" dirty="0"/>
            <a:t>, при проходженні яких студент має продемонструвати</a:t>
          </a:r>
          <a:r>
            <a:rPr lang="uk-UA" sz="2500" dirty="0"/>
            <a:t>:</a:t>
          </a:r>
          <a:endParaRPr lang="ru-RU" sz="2500" dirty="0"/>
        </a:p>
      </dgm:t>
    </dgm:pt>
    <dgm:pt modelId="{055F8E99-AF99-444F-88D6-FD8A71998752}" type="parTrans" cxnId="{646D65E0-FADB-9B41-8B70-45F3D7C537F3}">
      <dgm:prSet/>
      <dgm:spPr/>
      <dgm:t>
        <a:bodyPr/>
        <a:lstStyle/>
        <a:p>
          <a:endParaRPr lang="ru-RU"/>
        </a:p>
      </dgm:t>
    </dgm:pt>
    <dgm:pt modelId="{454DEF7F-6552-2C40-81B4-FAA428A35DBF}" type="sibTrans" cxnId="{646D65E0-FADB-9B41-8B70-45F3D7C537F3}">
      <dgm:prSet/>
      <dgm:spPr/>
      <dgm:t>
        <a:bodyPr/>
        <a:lstStyle/>
        <a:p>
          <a:endParaRPr lang="ru-RU"/>
        </a:p>
      </dgm:t>
    </dgm:pt>
    <dgm:pt modelId="{51541EDD-F0E6-0C4E-B3F6-0E2503013C6A}">
      <dgm:prSet custT="1"/>
      <dgm:spPr/>
      <dgm:t>
        <a:bodyPr/>
        <a:lstStyle/>
        <a:p>
          <a:pPr algn="just"/>
          <a:r>
            <a:rPr lang="uk-UA" sz="1600" b="1" i="1" u="sng" dirty="0"/>
            <a:t>знання</a:t>
          </a:r>
          <a:r>
            <a:rPr lang="uk-UA" sz="1600" dirty="0"/>
            <a:t> будови, нормального та індивідуального розвитку організму людини; розуміння етіопатогенезу, клінічних симптомів і синдромів, перебігу захворювання у контексті практичної діяльності у фізичній терапії; </a:t>
          </a:r>
          <a:endParaRPr lang="ru-RU" sz="1600" dirty="0"/>
        </a:p>
      </dgm:t>
    </dgm:pt>
    <dgm:pt modelId="{31182C91-7F4B-5048-B35A-18844C116920}" type="parTrans" cxnId="{2F7C935C-A841-A342-ACB4-CF4B1DA25927}">
      <dgm:prSet/>
      <dgm:spPr/>
      <dgm:t>
        <a:bodyPr/>
        <a:lstStyle/>
        <a:p>
          <a:endParaRPr lang="ru-RU"/>
        </a:p>
      </dgm:t>
    </dgm:pt>
    <dgm:pt modelId="{42D833C4-D7B9-EA4F-AB23-6F86F54B353F}" type="sibTrans" cxnId="{2F7C935C-A841-A342-ACB4-CF4B1DA25927}">
      <dgm:prSet/>
      <dgm:spPr/>
      <dgm:t>
        <a:bodyPr/>
        <a:lstStyle/>
        <a:p>
          <a:endParaRPr lang="ru-RU"/>
        </a:p>
      </dgm:t>
    </dgm:pt>
    <dgm:pt modelId="{DECF4734-DE7B-0F4F-8A25-C8B838481EA0}">
      <dgm:prSet custT="1"/>
      <dgm:spPr/>
      <dgm:t>
        <a:bodyPr/>
        <a:lstStyle/>
        <a:p>
          <a:r>
            <a:rPr lang="uk-UA" sz="1600" b="1" i="1" u="sng"/>
            <a:t>уміння</a:t>
          </a:r>
          <a:r>
            <a:rPr lang="uk-UA" sz="1600" u="sng"/>
            <a:t> </a:t>
          </a:r>
          <a:r>
            <a:rPr lang="uk-UA" sz="1600"/>
            <a:t>виконувати обстеження пацієнтів/клієнтів різних нозологічних груп, використовуючи відповідний інструментарій; уміння здійснювати заходи фізичної терапії для корекції порушень структури/функцій організму, активності та участі; навички професійного та зрозумілого спілкування з усіма учасниками реабілітаційного процесу. </a:t>
          </a:r>
          <a:endParaRPr lang="ru-RU" sz="1600" dirty="0"/>
        </a:p>
      </dgm:t>
    </dgm:pt>
    <dgm:pt modelId="{96B2A273-D15F-D349-828C-37077BE31232}" type="parTrans" cxnId="{36CEDBFE-1CC7-9F47-9BDC-7D04E02A201C}">
      <dgm:prSet/>
      <dgm:spPr/>
      <dgm:t>
        <a:bodyPr/>
        <a:lstStyle/>
        <a:p>
          <a:endParaRPr lang="ru-RU"/>
        </a:p>
      </dgm:t>
    </dgm:pt>
    <dgm:pt modelId="{6FCC71FE-D857-E24F-97E1-152A81703BC7}" type="sibTrans" cxnId="{36CEDBFE-1CC7-9F47-9BDC-7D04E02A201C}">
      <dgm:prSet/>
      <dgm:spPr/>
      <dgm:t>
        <a:bodyPr/>
        <a:lstStyle/>
        <a:p>
          <a:endParaRPr lang="ru-RU"/>
        </a:p>
      </dgm:t>
    </dgm:pt>
    <dgm:pt modelId="{61323435-594A-0047-BF6C-3E7437FEBA2E}">
      <dgm:prSet custT="1"/>
      <dgm:spPr/>
      <dgm:t>
        <a:bodyPr/>
        <a:lstStyle/>
        <a:p>
          <a:r>
            <a:rPr lang="uk-UA" sz="1600" dirty="0"/>
            <a:t>На кожній станції ОСП(</a:t>
          </a:r>
          <a:r>
            <a:rPr lang="uk-UA" sz="1600" dirty="0" err="1"/>
            <a:t>К</a:t>
          </a:r>
          <a:r>
            <a:rPr lang="uk-UA" sz="1600" dirty="0"/>
            <a:t>)І </a:t>
          </a:r>
          <a:r>
            <a:rPr lang="uk-UA" sz="1600" b="1" i="1" dirty="0"/>
            <a:t>моделюються сценарії </a:t>
          </a:r>
          <a:r>
            <a:rPr lang="uk-UA" sz="1600" dirty="0"/>
            <a:t>для оцінки різних видів практичних компетентностей відповідно до проекту стандарту підготовки здобувачів вищої освіти другого (магістерського) рівня зі спеціальності 227 «Фізична терапія, </a:t>
          </a:r>
          <a:r>
            <a:rPr lang="uk-UA" sz="1600" dirty="0" err="1"/>
            <a:t>ерготерапія</a:t>
          </a:r>
          <a:r>
            <a:rPr lang="uk-UA" sz="1600" dirty="0"/>
            <a:t>» та стандартів надання медичної допомоги.</a:t>
          </a:r>
          <a:endParaRPr lang="ru-RU" sz="1600" dirty="0"/>
        </a:p>
      </dgm:t>
    </dgm:pt>
    <dgm:pt modelId="{F14D9050-AE45-B848-8DE0-0AD8DF71626D}" type="parTrans" cxnId="{4D9DD4AD-B78B-304F-B142-8167AF4D979D}">
      <dgm:prSet/>
      <dgm:spPr/>
      <dgm:t>
        <a:bodyPr/>
        <a:lstStyle/>
        <a:p>
          <a:endParaRPr lang="ru-RU"/>
        </a:p>
      </dgm:t>
    </dgm:pt>
    <dgm:pt modelId="{66314DD7-F8CA-CB46-A4FA-91C2BD78371C}" type="sibTrans" cxnId="{4D9DD4AD-B78B-304F-B142-8167AF4D979D}">
      <dgm:prSet/>
      <dgm:spPr/>
      <dgm:t>
        <a:bodyPr/>
        <a:lstStyle/>
        <a:p>
          <a:endParaRPr lang="ru-RU"/>
        </a:p>
      </dgm:t>
    </dgm:pt>
    <dgm:pt modelId="{C3581699-E905-0643-B1CE-C8B23FCB64D5}" type="pres">
      <dgm:prSet presAssocID="{3328D7BE-420B-4E4F-8D53-A89A120AB322}" presName="composite" presStyleCnt="0">
        <dgm:presLayoutVars>
          <dgm:chMax val="5"/>
          <dgm:dir/>
          <dgm:resizeHandles val="exact"/>
        </dgm:presLayoutVars>
      </dgm:prSet>
      <dgm:spPr/>
    </dgm:pt>
    <dgm:pt modelId="{D2ECF948-30C8-6245-AE1C-E13BC3310F61}" type="pres">
      <dgm:prSet presAssocID="{292EA7EF-83F1-914D-88DE-302D6B5F1D4F}" presName="circle1" presStyleLbl="lnNode1" presStyleIdx="0" presStyleCnt="4" custLinFactY="-203400" custLinFactNeighborX="63536" custLinFactNeighborY="-300000"/>
      <dgm:spPr/>
    </dgm:pt>
    <dgm:pt modelId="{7857C694-85A0-6248-8C09-C2A70EC768E7}" type="pres">
      <dgm:prSet presAssocID="{292EA7EF-83F1-914D-88DE-302D6B5F1D4F}" presName="text1" presStyleLbl="revTx" presStyleIdx="0" presStyleCnt="4" custScaleX="273848">
        <dgm:presLayoutVars>
          <dgm:bulletEnabled val="1"/>
        </dgm:presLayoutVars>
      </dgm:prSet>
      <dgm:spPr/>
    </dgm:pt>
    <dgm:pt modelId="{7CD7BE46-901E-A141-849A-5465FF4B3C8E}" type="pres">
      <dgm:prSet presAssocID="{292EA7EF-83F1-914D-88DE-302D6B5F1D4F}" presName="line1" presStyleLbl="callout" presStyleIdx="0" presStyleCnt="8"/>
      <dgm:spPr/>
    </dgm:pt>
    <dgm:pt modelId="{A95398C9-41DA-4C4E-A6E2-7E13863161DC}" type="pres">
      <dgm:prSet presAssocID="{292EA7EF-83F1-914D-88DE-302D6B5F1D4F}" presName="d1" presStyleLbl="callout" presStyleIdx="1" presStyleCnt="8"/>
      <dgm:spPr/>
    </dgm:pt>
    <dgm:pt modelId="{700BDDA6-ABC5-F342-A077-08678C13245D}" type="pres">
      <dgm:prSet presAssocID="{51541EDD-F0E6-0C4E-B3F6-0E2503013C6A}" presName="circle2" presStyleLbl="lnNode1" presStyleIdx="1" presStyleCnt="4" custLinFactNeighborX="27152" custLinFactNeighborY="-89059"/>
      <dgm:spPr/>
    </dgm:pt>
    <dgm:pt modelId="{AB3AF4CE-17C9-D348-B569-B2C3E535B30F}" type="pres">
      <dgm:prSet presAssocID="{51541EDD-F0E6-0C4E-B3F6-0E2503013C6A}" presName="text2" presStyleLbl="revTx" presStyleIdx="1" presStyleCnt="4" custScaleX="205539">
        <dgm:presLayoutVars>
          <dgm:bulletEnabled val="1"/>
        </dgm:presLayoutVars>
      </dgm:prSet>
      <dgm:spPr/>
    </dgm:pt>
    <dgm:pt modelId="{2D612CEB-23D0-9948-85C4-2A8A1F7C3D28}" type="pres">
      <dgm:prSet presAssocID="{51541EDD-F0E6-0C4E-B3F6-0E2503013C6A}" presName="line2" presStyleLbl="callout" presStyleIdx="2" presStyleCnt="8"/>
      <dgm:spPr/>
    </dgm:pt>
    <dgm:pt modelId="{2F050983-BE35-3F48-AE95-731A925603B1}" type="pres">
      <dgm:prSet presAssocID="{51541EDD-F0E6-0C4E-B3F6-0E2503013C6A}" presName="d2" presStyleLbl="callout" presStyleIdx="3" presStyleCnt="8"/>
      <dgm:spPr/>
    </dgm:pt>
    <dgm:pt modelId="{B81A0A1F-48AF-F146-88AE-714E95A505C9}" type="pres">
      <dgm:prSet presAssocID="{DECF4734-DE7B-0F4F-8A25-C8B838481EA0}" presName="circle3" presStyleLbl="lnNode1" presStyleIdx="2" presStyleCnt="4" custLinFactNeighborX="-71356" custLinFactNeighborY="16943"/>
      <dgm:spPr/>
    </dgm:pt>
    <dgm:pt modelId="{6FB2C0C6-CBFF-594D-8E41-CD0EE4BA96B7}" type="pres">
      <dgm:prSet presAssocID="{DECF4734-DE7B-0F4F-8A25-C8B838481EA0}" presName="text3" presStyleLbl="revTx" presStyleIdx="2" presStyleCnt="4" custScaleX="251962" custLinFactNeighborX="-6108" custLinFactNeighborY="75889">
        <dgm:presLayoutVars>
          <dgm:bulletEnabled val="1"/>
        </dgm:presLayoutVars>
      </dgm:prSet>
      <dgm:spPr/>
    </dgm:pt>
    <dgm:pt modelId="{AE17C538-6452-B442-8CD9-92DE63F00701}" type="pres">
      <dgm:prSet presAssocID="{DECF4734-DE7B-0F4F-8A25-C8B838481EA0}" presName="line3" presStyleLbl="callout" presStyleIdx="4" presStyleCnt="8"/>
      <dgm:spPr/>
    </dgm:pt>
    <dgm:pt modelId="{14B99B7F-E58F-F74A-AD5E-E157503ACA1F}" type="pres">
      <dgm:prSet presAssocID="{DECF4734-DE7B-0F4F-8A25-C8B838481EA0}" presName="d3" presStyleLbl="callout" presStyleIdx="5" presStyleCnt="8"/>
      <dgm:spPr/>
    </dgm:pt>
    <dgm:pt modelId="{909A0327-D0A3-4742-9C8C-120A51DFDDEA}" type="pres">
      <dgm:prSet presAssocID="{61323435-594A-0047-BF6C-3E7437FEBA2E}" presName="circle4" presStyleLbl="lnNode1" presStyleIdx="3" presStyleCnt="4" custLinFactNeighborX="-41652" custLinFactNeighborY="0"/>
      <dgm:spPr/>
    </dgm:pt>
    <dgm:pt modelId="{FCE5BA63-50E3-2048-9461-52AF898FBFC1}" type="pres">
      <dgm:prSet presAssocID="{61323435-594A-0047-BF6C-3E7437FEBA2E}" presName="text4" presStyleLbl="revTx" presStyleIdx="3" presStyleCnt="4" custScaleX="268832" custLinFactY="45940" custLinFactNeighborX="-8842" custLinFactNeighborY="100000">
        <dgm:presLayoutVars>
          <dgm:bulletEnabled val="1"/>
        </dgm:presLayoutVars>
      </dgm:prSet>
      <dgm:spPr/>
    </dgm:pt>
    <dgm:pt modelId="{9846DABF-A642-0449-A2D0-E8CF374A057B}" type="pres">
      <dgm:prSet presAssocID="{61323435-594A-0047-BF6C-3E7437FEBA2E}" presName="line4" presStyleLbl="callout" presStyleIdx="6" presStyleCnt="8"/>
      <dgm:spPr/>
    </dgm:pt>
    <dgm:pt modelId="{031D4BF5-7A65-C048-A325-FE1733A402FD}" type="pres">
      <dgm:prSet presAssocID="{61323435-594A-0047-BF6C-3E7437FEBA2E}" presName="d4" presStyleLbl="callout" presStyleIdx="7" presStyleCnt="8"/>
      <dgm:spPr/>
    </dgm:pt>
  </dgm:ptLst>
  <dgm:cxnLst>
    <dgm:cxn modelId="{2F7C935C-A841-A342-ACB4-CF4B1DA25927}" srcId="{3328D7BE-420B-4E4F-8D53-A89A120AB322}" destId="{51541EDD-F0E6-0C4E-B3F6-0E2503013C6A}" srcOrd="1" destOrd="0" parTransId="{31182C91-7F4B-5048-B35A-18844C116920}" sibTransId="{42D833C4-D7B9-EA4F-AB23-6F86F54B353F}"/>
    <dgm:cxn modelId="{6E889480-2B30-FF4C-BA45-E06A5C7D575F}" type="presOf" srcId="{DECF4734-DE7B-0F4F-8A25-C8B838481EA0}" destId="{6FB2C0C6-CBFF-594D-8E41-CD0EE4BA96B7}" srcOrd="0" destOrd="0" presId="urn:microsoft.com/office/officeart/2005/8/layout/target1"/>
    <dgm:cxn modelId="{E43CDD9B-67F8-5E44-8F5E-7BDEECE7C6FD}" type="presOf" srcId="{292EA7EF-83F1-914D-88DE-302D6B5F1D4F}" destId="{7857C694-85A0-6248-8C09-C2A70EC768E7}" srcOrd="0" destOrd="0" presId="urn:microsoft.com/office/officeart/2005/8/layout/target1"/>
    <dgm:cxn modelId="{48A4E0A0-71E9-C04C-B2B9-2C72AF7167EA}" type="presOf" srcId="{61323435-594A-0047-BF6C-3E7437FEBA2E}" destId="{FCE5BA63-50E3-2048-9461-52AF898FBFC1}" srcOrd="0" destOrd="0" presId="urn:microsoft.com/office/officeart/2005/8/layout/target1"/>
    <dgm:cxn modelId="{4D9DD4AD-B78B-304F-B142-8167AF4D979D}" srcId="{3328D7BE-420B-4E4F-8D53-A89A120AB322}" destId="{61323435-594A-0047-BF6C-3E7437FEBA2E}" srcOrd="3" destOrd="0" parTransId="{F14D9050-AE45-B848-8DE0-0AD8DF71626D}" sibTransId="{66314DD7-F8CA-CB46-A4FA-91C2BD78371C}"/>
    <dgm:cxn modelId="{128917AF-EA14-4F49-98C5-00FE2A032289}" type="presOf" srcId="{51541EDD-F0E6-0C4E-B3F6-0E2503013C6A}" destId="{AB3AF4CE-17C9-D348-B569-B2C3E535B30F}" srcOrd="0" destOrd="0" presId="urn:microsoft.com/office/officeart/2005/8/layout/target1"/>
    <dgm:cxn modelId="{18B61EBA-B9F6-2C4B-89E9-3DD644159FA1}" type="presOf" srcId="{3328D7BE-420B-4E4F-8D53-A89A120AB322}" destId="{C3581699-E905-0643-B1CE-C8B23FCB64D5}" srcOrd="0" destOrd="0" presId="urn:microsoft.com/office/officeart/2005/8/layout/target1"/>
    <dgm:cxn modelId="{646D65E0-FADB-9B41-8B70-45F3D7C537F3}" srcId="{3328D7BE-420B-4E4F-8D53-A89A120AB322}" destId="{292EA7EF-83F1-914D-88DE-302D6B5F1D4F}" srcOrd="0" destOrd="0" parTransId="{055F8E99-AF99-444F-88D6-FD8A71998752}" sibTransId="{454DEF7F-6552-2C40-81B4-FAA428A35DBF}"/>
    <dgm:cxn modelId="{36CEDBFE-1CC7-9F47-9BDC-7D04E02A201C}" srcId="{3328D7BE-420B-4E4F-8D53-A89A120AB322}" destId="{DECF4734-DE7B-0F4F-8A25-C8B838481EA0}" srcOrd="2" destOrd="0" parTransId="{96B2A273-D15F-D349-828C-37077BE31232}" sibTransId="{6FCC71FE-D857-E24F-97E1-152A81703BC7}"/>
    <dgm:cxn modelId="{5C7CCFB8-84F9-154B-A524-51963852067E}" type="presParOf" srcId="{C3581699-E905-0643-B1CE-C8B23FCB64D5}" destId="{D2ECF948-30C8-6245-AE1C-E13BC3310F61}" srcOrd="0" destOrd="0" presId="urn:microsoft.com/office/officeart/2005/8/layout/target1"/>
    <dgm:cxn modelId="{DDAD44CD-FFD1-464D-BD8F-C0D056263ACB}" type="presParOf" srcId="{C3581699-E905-0643-B1CE-C8B23FCB64D5}" destId="{7857C694-85A0-6248-8C09-C2A70EC768E7}" srcOrd="1" destOrd="0" presId="urn:microsoft.com/office/officeart/2005/8/layout/target1"/>
    <dgm:cxn modelId="{1AD3EDD1-BCED-474B-9358-B54F5DEB394F}" type="presParOf" srcId="{C3581699-E905-0643-B1CE-C8B23FCB64D5}" destId="{7CD7BE46-901E-A141-849A-5465FF4B3C8E}" srcOrd="2" destOrd="0" presId="urn:microsoft.com/office/officeart/2005/8/layout/target1"/>
    <dgm:cxn modelId="{D062A8CF-81DE-5B46-B0B9-59B3C3F2B5C1}" type="presParOf" srcId="{C3581699-E905-0643-B1CE-C8B23FCB64D5}" destId="{A95398C9-41DA-4C4E-A6E2-7E13863161DC}" srcOrd="3" destOrd="0" presId="urn:microsoft.com/office/officeart/2005/8/layout/target1"/>
    <dgm:cxn modelId="{A9D477B0-4C7B-504E-B94C-38E07E2F4866}" type="presParOf" srcId="{C3581699-E905-0643-B1CE-C8B23FCB64D5}" destId="{700BDDA6-ABC5-F342-A077-08678C13245D}" srcOrd="4" destOrd="0" presId="urn:microsoft.com/office/officeart/2005/8/layout/target1"/>
    <dgm:cxn modelId="{786AB526-2677-C54D-B883-A2A991C3698B}" type="presParOf" srcId="{C3581699-E905-0643-B1CE-C8B23FCB64D5}" destId="{AB3AF4CE-17C9-D348-B569-B2C3E535B30F}" srcOrd="5" destOrd="0" presId="urn:microsoft.com/office/officeart/2005/8/layout/target1"/>
    <dgm:cxn modelId="{1EB3AA02-DE71-BD48-9089-318FC2944397}" type="presParOf" srcId="{C3581699-E905-0643-B1CE-C8B23FCB64D5}" destId="{2D612CEB-23D0-9948-85C4-2A8A1F7C3D28}" srcOrd="6" destOrd="0" presId="urn:microsoft.com/office/officeart/2005/8/layout/target1"/>
    <dgm:cxn modelId="{241F8CBC-89A7-944E-9B53-5DBBB77E2567}" type="presParOf" srcId="{C3581699-E905-0643-B1CE-C8B23FCB64D5}" destId="{2F050983-BE35-3F48-AE95-731A925603B1}" srcOrd="7" destOrd="0" presId="urn:microsoft.com/office/officeart/2005/8/layout/target1"/>
    <dgm:cxn modelId="{12FC77A4-75D3-D544-A117-AFD4FDF8BC3F}" type="presParOf" srcId="{C3581699-E905-0643-B1CE-C8B23FCB64D5}" destId="{B81A0A1F-48AF-F146-88AE-714E95A505C9}" srcOrd="8" destOrd="0" presId="urn:microsoft.com/office/officeart/2005/8/layout/target1"/>
    <dgm:cxn modelId="{2B188DFB-B8F8-AF49-A9D6-AA3726413959}" type="presParOf" srcId="{C3581699-E905-0643-B1CE-C8B23FCB64D5}" destId="{6FB2C0C6-CBFF-594D-8E41-CD0EE4BA96B7}" srcOrd="9" destOrd="0" presId="urn:microsoft.com/office/officeart/2005/8/layout/target1"/>
    <dgm:cxn modelId="{5295B752-EA60-3643-9582-B46DCF15CB80}" type="presParOf" srcId="{C3581699-E905-0643-B1CE-C8B23FCB64D5}" destId="{AE17C538-6452-B442-8CD9-92DE63F00701}" srcOrd="10" destOrd="0" presId="urn:microsoft.com/office/officeart/2005/8/layout/target1"/>
    <dgm:cxn modelId="{21532BB5-4AD7-6748-BE36-BF76CB5C2838}" type="presParOf" srcId="{C3581699-E905-0643-B1CE-C8B23FCB64D5}" destId="{14B99B7F-E58F-F74A-AD5E-E157503ACA1F}" srcOrd="11" destOrd="0" presId="urn:microsoft.com/office/officeart/2005/8/layout/target1"/>
    <dgm:cxn modelId="{20D2D33C-8E7F-FA47-A78F-1B9AA37CE0F6}" type="presParOf" srcId="{C3581699-E905-0643-B1CE-C8B23FCB64D5}" destId="{909A0327-D0A3-4742-9C8C-120A51DFDDEA}" srcOrd="12" destOrd="0" presId="urn:microsoft.com/office/officeart/2005/8/layout/target1"/>
    <dgm:cxn modelId="{BAE5B70A-F94F-724D-8408-5FD72604B074}" type="presParOf" srcId="{C3581699-E905-0643-B1CE-C8B23FCB64D5}" destId="{FCE5BA63-50E3-2048-9461-52AF898FBFC1}" srcOrd="13" destOrd="0" presId="urn:microsoft.com/office/officeart/2005/8/layout/target1"/>
    <dgm:cxn modelId="{FAA14C88-CED5-8747-8EC7-AB9783BC2CAD}" type="presParOf" srcId="{C3581699-E905-0643-B1CE-C8B23FCB64D5}" destId="{9846DABF-A642-0449-A2D0-E8CF374A057B}" srcOrd="14" destOrd="0" presId="urn:microsoft.com/office/officeart/2005/8/layout/target1"/>
    <dgm:cxn modelId="{D5FFC492-4F99-7E4F-A79D-35A9CC0CC545}" type="presParOf" srcId="{C3581699-E905-0643-B1CE-C8B23FCB64D5}" destId="{031D4BF5-7A65-C048-A325-FE1733A402FD}" srcOrd="15"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A8271FA-7C05-F34C-8A4E-88833C5179C0}" type="doc">
      <dgm:prSet loTypeId="urn:microsoft.com/office/officeart/2005/8/layout/radial2" loCatId="relationship" qsTypeId="urn:microsoft.com/office/officeart/2005/8/quickstyle/3d1" qsCatId="3D" csTypeId="urn:microsoft.com/office/officeart/2005/8/colors/accent1_2" csCatId="accent1" phldr="1"/>
      <dgm:spPr/>
      <dgm:t>
        <a:bodyPr/>
        <a:lstStyle/>
        <a:p>
          <a:endParaRPr lang="ru-RU"/>
        </a:p>
      </dgm:t>
    </dgm:pt>
    <dgm:pt modelId="{F65B9A3A-EC2A-F54A-B95F-000AE0FCE19B}">
      <dgm:prSet/>
      <dgm:spPr/>
      <dgm:t>
        <a:bodyPr/>
        <a:lstStyle/>
        <a:p>
          <a:r>
            <a:rPr lang="uk-UA"/>
            <a:t>Робить</a:t>
          </a:r>
          <a:endParaRPr lang="ru-RU"/>
        </a:p>
      </dgm:t>
    </dgm:pt>
    <dgm:pt modelId="{9795C9B5-831A-B64C-A52B-97385A3E59D9}" type="parTrans" cxnId="{044362C7-B5B8-AB45-A2AB-53F2F7FB009D}">
      <dgm:prSet/>
      <dgm:spPr/>
      <dgm:t>
        <a:bodyPr/>
        <a:lstStyle/>
        <a:p>
          <a:endParaRPr lang="ru-RU"/>
        </a:p>
      </dgm:t>
    </dgm:pt>
    <dgm:pt modelId="{4040B71C-EA48-F74E-B35B-953AFAA6DAF4}" type="sibTrans" cxnId="{044362C7-B5B8-AB45-A2AB-53F2F7FB009D}">
      <dgm:prSet/>
      <dgm:spPr/>
      <dgm:t>
        <a:bodyPr/>
        <a:lstStyle/>
        <a:p>
          <a:endParaRPr lang="ru-RU"/>
        </a:p>
      </dgm:t>
    </dgm:pt>
    <dgm:pt modelId="{423A8B7E-711E-8E48-891A-6541D7781F78}">
      <dgm:prSet/>
      <dgm:spPr/>
      <dgm:t>
        <a:bodyPr/>
        <a:lstStyle/>
        <a:p>
          <a:r>
            <a:rPr lang="uk-UA" dirty="0"/>
            <a:t>Демонструє як </a:t>
          </a:r>
          <a:br>
            <a:rPr lang="uk-UA" dirty="0"/>
          </a:br>
          <a:r>
            <a:rPr lang="uk-UA" dirty="0"/>
            <a:t>(в змодельованих умовах)</a:t>
          </a:r>
          <a:endParaRPr lang="ru-RU" dirty="0"/>
        </a:p>
      </dgm:t>
    </dgm:pt>
    <dgm:pt modelId="{FA51347C-6715-5D43-AB68-08C1F1E7FF1C}" type="parTrans" cxnId="{43C18400-0BB6-5642-90CB-2C676F9621EA}">
      <dgm:prSet/>
      <dgm:spPr/>
      <dgm:t>
        <a:bodyPr/>
        <a:lstStyle/>
        <a:p>
          <a:endParaRPr lang="ru-RU"/>
        </a:p>
      </dgm:t>
    </dgm:pt>
    <dgm:pt modelId="{E76E6A71-4123-DA43-BDFA-B9E27D36BEEC}" type="sibTrans" cxnId="{43C18400-0BB6-5642-90CB-2C676F9621EA}">
      <dgm:prSet/>
      <dgm:spPr/>
      <dgm:t>
        <a:bodyPr/>
        <a:lstStyle/>
        <a:p>
          <a:endParaRPr lang="ru-RU"/>
        </a:p>
      </dgm:t>
    </dgm:pt>
    <dgm:pt modelId="{D58AA2B2-0488-5B41-8D95-BB3C47380BCD}">
      <dgm:prSet/>
      <dgm:spPr/>
      <dgm:t>
        <a:bodyPr/>
        <a:lstStyle/>
        <a:p>
          <a:r>
            <a:rPr lang="uk-UA" dirty="0"/>
            <a:t>Знає як</a:t>
          </a:r>
          <a:endParaRPr lang="ru-RU" dirty="0"/>
        </a:p>
      </dgm:t>
    </dgm:pt>
    <dgm:pt modelId="{BF79D977-D8AE-194D-80D7-BBB5E735C220}" type="parTrans" cxnId="{2AE1F981-E569-7F4F-AA84-1E70908B7419}">
      <dgm:prSet/>
      <dgm:spPr/>
      <dgm:t>
        <a:bodyPr/>
        <a:lstStyle/>
        <a:p>
          <a:endParaRPr lang="ru-RU"/>
        </a:p>
      </dgm:t>
    </dgm:pt>
    <dgm:pt modelId="{18A325A6-9D3F-5A45-8104-6A0608AFAD53}" type="sibTrans" cxnId="{2AE1F981-E569-7F4F-AA84-1E70908B7419}">
      <dgm:prSet/>
      <dgm:spPr/>
      <dgm:t>
        <a:bodyPr/>
        <a:lstStyle/>
        <a:p>
          <a:endParaRPr lang="ru-RU"/>
        </a:p>
      </dgm:t>
    </dgm:pt>
    <dgm:pt modelId="{C781AA40-B132-2F4E-961C-A655BC0DC33C}">
      <dgm:prSet/>
      <dgm:spPr/>
      <dgm:t>
        <a:bodyPr/>
        <a:lstStyle/>
        <a:p>
          <a:r>
            <a:rPr lang="uk-UA" dirty="0"/>
            <a:t>Знає</a:t>
          </a:r>
          <a:endParaRPr lang="ru-RU" dirty="0"/>
        </a:p>
      </dgm:t>
    </dgm:pt>
    <dgm:pt modelId="{792AAE17-3439-354B-9839-93E026918428}" type="parTrans" cxnId="{2D377B3A-DA83-0241-B3A3-2E0C582D1F25}">
      <dgm:prSet/>
      <dgm:spPr/>
      <dgm:t>
        <a:bodyPr/>
        <a:lstStyle/>
        <a:p>
          <a:endParaRPr lang="ru-RU"/>
        </a:p>
      </dgm:t>
    </dgm:pt>
    <dgm:pt modelId="{4213208C-DA61-8446-9AE2-89050BA8A481}" type="sibTrans" cxnId="{2D377B3A-DA83-0241-B3A3-2E0C582D1F25}">
      <dgm:prSet/>
      <dgm:spPr/>
      <dgm:t>
        <a:bodyPr/>
        <a:lstStyle/>
        <a:p>
          <a:endParaRPr lang="ru-RU"/>
        </a:p>
      </dgm:t>
    </dgm:pt>
    <dgm:pt modelId="{46B45D79-13F0-8E44-9DD8-06229676E8C6}" type="pres">
      <dgm:prSet presAssocID="{0A8271FA-7C05-F34C-8A4E-88833C5179C0}" presName="composite" presStyleCnt="0">
        <dgm:presLayoutVars>
          <dgm:chMax val="5"/>
          <dgm:dir/>
          <dgm:animLvl val="ctr"/>
          <dgm:resizeHandles val="exact"/>
        </dgm:presLayoutVars>
      </dgm:prSet>
      <dgm:spPr/>
    </dgm:pt>
    <dgm:pt modelId="{DB8A6B33-0596-ED4C-9AFF-743D98A32EFC}" type="pres">
      <dgm:prSet presAssocID="{0A8271FA-7C05-F34C-8A4E-88833C5179C0}" presName="cycle" presStyleCnt="0"/>
      <dgm:spPr/>
    </dgm:pt>
    <dgm:pt modelId="{FFFDDE9D-7519-8449-BD0D-6FE1FC59A96E}" type="pres">
      <dgm:prSet presAssocID="{0A8271FA-7C05-F34C-8A4E-88833C5179C0}" presName="centerShape" presStyleCnt="0"/>
      <dgm:spPr/>
    </dgm:pt>
    <dgm:pt modelId="{B7A2F822-8CE0-A043-A686-3BE9E14B7FBD}" type="pres">
      <dgm:prSet presAssocID="{0A8271FA-7C05-F34C-8A4E-88833C5179C0}" presName="connSite" presStyleLbl="node1" presStyleIdx="0" presStyleCnt="5"/>
      <dgm:spPr/>
    </dgm:pt>
    <dgm:pt modelId="{7D06ACE8-52B2-134C-94E9-9F24F1F7F675}" type="pres">
      <dgm:prSet presAssocID="{0A8271FA-7C05-F34C-8A4E-88833C5179C0}" presName="visible" presStyleLbl="node1" presStyleIdx="0" presStyleCnt="5" custScaleX="124089" custScaleY="117423"/>
      <dgm:spPr/>
    </dgm:pt>
    <dgm:pt modelId="{1BCAFD88-03EC-0C4C-81DA-2BD87CF9FBE6}" type="pres">
      <dgm:prSet presAssocID="{9795C9B5-831A-B64C-A52B-97385A3E59D9}" presName="Name25" presStyleLbl="parChTrans1D1" presStyleIdx="0" presStyleCnt="4"/>
      <dgm:spPr/>
    </dgm:pt>
    <dgm:pt modelId="{4977E189-C85D-864B-B1E9-7DB5E0559FFF}" type="pres">
      <dgm:prSet presAssocID="{F65B9A3A-EC2A-F54A-B95F-000AE0FCE19B}" presName="node" presStyleCnt="0"/>
      <dgm:spPr/>
    </dgm:pt>
    <dgm:pt modelId="{DBD53D45-7D70-684D-9707-FC6F61AD1422}" type="pres">
      <dgm:prSet presAssocID="{F65B9A3A-EC2A-F54A-B95F-000AE0FCE19B}" presName="parentNode" presStyleLbl="node1" presStyleIdx="1" presStyleCnt="5" custScaleX="920641">
        <dgm:presLayoutVars>
          <dgm:chMax val="1"/>
          <dgm:bulletEnabled val="1"/>
        </dgm:presLayoutVars>
      </dgm:prSet>
      <dgm:spPr/>
    </dgm:pt>
    <dgm:pt modelId="{0B5B2466-560A-6A4B-B399-04EF1C2FAE10}" type="pres">
      <dgm:prSet presAssocID="{F65B9A3A-EC2A-F54A-B95F-000AE0FCE19B}" presName="childNode" presStyleLbl="revTx" presStyleIdx="0" presStyleCnt="0">
        <dgm:presLayoutVars>
          <dgm:bulletEnabled val="1"/>
        </dgm:presLayoutVars>
      </dgm:prSet>
      <dgm:spPr/>
    </dgm:pt>
    <dgm:pt modelId="{59E6681E-A74C-2D42-8156-63125763E844}" type="pres">
      <dgm:prSet presAssocID="{FA51347C-6715-5D43-AB68-08C1F1E7FF1C}" presName="Name25" presStyleLbl="parChTrans1D1" presStyleIdx="1" presStyleCnt="4"/>
      <dgm:spPr/>
    </dgm:pt>
    <dgm:pt modelId="{FF892C29-460F-A147-AD6D-28E2671E60FD}" type="pres">
      <dgm:prSet presAssocID="{423A8B7E-711E-8E48-891A-6541D7781F78}" presName="node" presStyleCnt="0"/>
      <dgm:spPr/>
    </dgm:pt>
    <dgm:pt modelId="{E3CEE3E6-C047-B440-9430-96E0DBC78968}" type="pres">
      <dgm:prSet presAssocID="{423A8B7E-711E-8E48-891A-6541D7781F78}" presName="parentNode" presStyleLbl="node1" presStyleIdx="2" presStyleCnt="5" custScaleX="586028">
        <dgm:presLayoutVars>
          <dgm:chMax val="1"/>
          <dgm:bulletEnabled val="1"/>
        </dgm:presLayoutVars>
      </dgm:prSet>
      <dgm:spPr/>
    </dgm:pt>
    <dgm:pt modelId="{1298FA5A-D89A-834B-87F5-A96646DD845B}" type="pres">
      <dgm:prSet presAssocID="{423A8B7E-711E-8E48-891A-6541D7781F78}" presName="childNode" presStyleLbl="revTx" presStyleIdx="0" presStyleCnt="0">
        <dgm:presLayoutVars>
          <dgm:bulletEnabled val="1"/>
        </dgm:presLayoutVars>
      </dgm:prSet>
      <dgm:spPr/>
    </dgm:pt>
    <dgm:pt modelId="{04BCE7C4-ACED-7A45-AAD8-B18700AC075E}" type="pres">
      <dgm:prSet presAssocID="{BF79D977-D8AE-194D-80D7-BBB5E735C220}" presName="Name25" presStyleLbl="parChTrans1D1" presStyleIdx="2" presStyleCnt="4"/>
      <dgm:spPr/>
    </dgm:pt>
    <dgm:pt modelId="{84270F13-D2A1-524B-9503-F96E38ADB254}" type="pres">
      <dgm:prSet presAssocID="{D58AA2B2-0488-5B41-8D95-BB3C47380BCD}" presName="node" presStyleCnt="0"/>
      <dgm:spPr/>
    </dgm:pt>
    <dgm:pt modelId="{3CB38B94-A82D-384E-893F-1421E576F29B}" type="pres">
      <dgm:prSet presAssocID="{D58AA2B2-0488-5B41-8D95-BB3C47380BCD}" presName="parentNode" presStyleLbl="node1" presStyleIdx="3" presStyleCnt="5" custScaleX="525101">
        <dgm:presLayoutVars>
          <dgm:chMax val="1"/>
          <dgm:bulletEnabled val="1"/>
        </dgm:presLayoutVars>
      </dgm:prSet>
      <dgm:spPr/>
    </dgm:pt>
    <dgm:pt modelId="{BF9F0270-DBE4-2B44-862D-70F9B3730CF1}" type="pres">
      <dgm:prSet presAssocID="{D58AA2B2-0488-5B41-8D95-BB3C47380BCD}" presName="childNode" presStyleLbl="revTx" presStyleIdx="0" presStyleCnt="0">
        <dgm:presLayoutVars>
          <dgm:bulletEnabled val="1"/>
        </dgm:presLayoutVars>
      </dgm:prSet>
      <dgm:spPr/>
    </dgm:pt>
    <dgm:pt modelId="{ED576544-E9E5-9F40-A239-A2C1C89CC2DD}" type="pres">
      <dgm:prSet presAssocID="{792AAE17-3439-354B-9839-93E026918428}" presName="Name25" presStyleLbl="parChTrans1D1" presStyleIdx="3" presStyleCnt="4"/>
      <dgm:spPr/>
    </dgm:pt>
    <dgm:pt modelId="{2F5569B8-9984-FF47-B0F9-84C5A557A4B8}" type="pres">
      <dgm:prSet presAssocID="{C781AA40-B132-2F4E-961C-A655BC0DC33C}" presName="node" presStyleCnt="0"/>
      <dgm:spPr/>
    </dgm:pt>
    <dgm:pt modelId="{10364830-EB5A-044B-B1B0-F4F6D7770AB0}" type="pres">
      <dgm:prSet presAssocID="{C781AA40-B132-2F4E-961C-A655BC0DC33C}" presName="parentNode" presStyleLbl="node1" presStyleIdx="4" presStyleCnt="5" custScaleX="446529">
        <dgm:presLayoutVars>
          <dgm:chMax val="1"/>
          <dgm:bulletEnabled val="1"/>
        </dgm:presLayoutVars>
      </dgm:prSet>
      <dgm:spPr/>
    </dgm:pt>
    <dgm:pt modelId="{2883BC2E-30DB-5F46-96E3-FDB8A209A5E1}" type="pres">
      <dgm:prSet presAssocID="{C781AA40-B132-2F4E-961C-A655BC0DC33C}" presName="childNode" presStyleLbl="revTx" presStyleIdx="0" presStyleCnt="0">
        <dgm:presLayoutVars>
          <dgm:bulletEnabled val="1"/>
        </dgm:presLayoutVars>
      </dgm:prSet>
      <dgm:spPr/>
    </dgm:pt>
  </dgm:ptLst>
  <dgm:cxnLst>
    <dgm:cxn modelId="{43C18400-0BB6-5642-90CB-2C676F9621EA}" srcId="{0A8271FA-7C05-F34C-8A4E-88833C5179C0}" destId="{423A8B7E-711E-8E48-891A-6541D7781F78}" srcOrd="1" destOrd="0" parTransId="{FA51347C-6715-5D43-AB68-08C1F1E7FF1C}" sibTransId="{E76E6A71-4123-DA43-BDFA-B9E27D36BEEC}"/>
    <dgm:cxn modelId="{D3087107-1E38-0345-9FCD-47A3B58003EC}" type="presOf" srcId="{BF79D977-D8AE-194D-80D7-BBB5E735C220}" destId="{04BCE7C4-ACED-7A45-AAD8-B18700AC075E}" srcOrd="0" destOrd="0" presId="urn:microsoft.com/office/officeart/2005/8/layout/radial2"/>
    <dgm:cxn modelId="{A54A2721-DF2C-6340-8BDF-BAE238A2E098}" type="presOf" srcId="{FA51347C-6715-5D43-AB68-08C1F1E7FF1C}" destId="{59E6681E-A74C-2D42-8156-63125763E844}" srcOrd="0" destOrd="0" presId="urn:microsoft.com/office/officeart/2005/8/layout/radial2"/>
    <dgm:cxn modelId="{48B3C830-BC64-C44E-B2FA-BAA9A45FD338}" type="presOf" srcId="{D58AA2B2-0488-5B41-8D95-BB3C47380BCD}" destId="{3CB38B94-A82D-384E-893F-1421E576F29B}" srcOrd="0" destOrd="0" presId="urn:microsoft.com/office/officeart/2005/8/layout/radial2"/>
    <dgm:cxn modelId="{2D377B3A-DA83-0241-B3A3-2E0C582D1F25}" srcId="{0A8271FA-7C05-F34C-8A4E-88833C5179C0}" destId="{C781AA40-B132-2F4E-961C-A655BC0DC33C}" srcOrd="3" destOrd="0" parTransId="{792AAE17-3439-354B-9839-93E026918428}" sibTransId="{4213208C-DA61-8446-9AE2-89050BA8A481}"/>
    <dgm:cxn modelId="{8F5F3856-00F3-B040-95F3-8516BA05E668}" type="presOf" srcId="{C781AA40-B132-2F4E-961C-A655BC0DC33C}" destId="{10364830-EB5A-044B-B1B0-F4F6D7770AB0}" srcOrd="0" destOrd="0" presId="urn:microsoft.com/office/officeart/2005/8/layout/radial2"/>
    <dgm:cxn modelId="{1B4A2C57-FA0E-4C45-B924-4489B9158036}" type="presOf" srcId="{0A8271FA-7C05-F34C-8A4E-88833C5179C0}" destId="{46B45D79-13F0-8E44-9DD8-06229676E8C6}" srcOrd="0" destOrd="0" presId="urn:microsoft.com/office/officeart/2005/8/layout/radial2"/>
    <dgm:cxn modelId="{2AE1F981-E569-7F4F-AA84-1E70908B7419}" srcId="{0A8271FA-7C05-F34C-8A4E-88833C5179C0}" destId="{D58AA2B2-0488-5B41-8D95-BB3C47380BCD}" srcOrd="2" destOrd="0" parTransId="{BF79D977-D8AE-194D-80D7-BBB5E735C220}" sibTransId="{18A325A6-9D3F-5A45-8104-6A0608AFAD53}"/>
    <dgm:cxn modelId="{16BCCC96-5C21-F44A-B791-4E863B876BB9}" type="presOf" srcId="{F65B9A3A-EC2A-F54A-B95F-000AE0FCE19B}" destId="{DBD53D45-7D70-684D-9707-FC6F61AD1422}" srcOrd="0" destOrd="0" presId="urn:microsoft.com/office/officeart/2005/8/layout/radial2"/>
    <dgm:cxn modelId="{C546ED9A-31C2-BC4A-AFAE-6FF51541FC12}" type="presOf" srcId="{9795C9B5-831A-B64C-A52B-97385A3E59D9}" destId="{1BCAFD88-03EC-0C4C-81DA-2BD87CF9FBE6}" srcOrd="0" destOrd="0" presId="urn:microsoft.com/office/officeart/2005/8/layout/radial2"/>
    <dgm:cxn modelId="{D4BC689F-F16C-0A4F-9F37-B8E8FDC30AFE}" type="presOf" srcId="{792AAE17-3439-354B-9839-93E026918428}" destId="{ED576544-E9E5-9F40-A239-A2C1C89CC2DD}" srcOrd="0" destOrd="0" presId="urn:microsoft.com/office/officeart/2005/8/layout/radial2"/>
    <dgm:cxn modelId="{2D2316A1-38E9-8247-8777-34581C642FD3}" type="presOf" srcId="{423A8B7E-711E-8E48-891A-6541D7781F78}" destId="{E3CEE3E6-C047-B440-9430-96E0DBC78968}" srcOrd="0" destOrd="0" presId="urn:microsoft.com/office/officeart/2005/8/layout/radial2"/>
    <dgm:cxn modelId="{044362C7-B5B8-AB45-A2AB-53F2F7FB009D}" srcId="{0A8271FA-7C05-F34C-8A4E-88833C5179C0}" destId="{F65B9A3A-EC2A-F54A-B95F-000AE0FCE19B}" srcOrd="0" destOrd="0" parTransId="{9795C9B5-831A-B64C-A52B-97385A3E59D9}" sibTransId="{4040B71C-EA48-F74E-B35B-953AFAA6DAF4}"/>
    <dgm:cxn modelId="{2296FDDA-55EA-AD47-A1C7-A2D6809D2CC2}" type="presParOf" srcId="{46B45D79-13F0-8E44-9DD8-06229676E8C6}" destId="{DB8A6B33-0596-ED4C-9AFF-743D98A32EFC}" srcOrd="0" destOrd="0" presId="urn:microsoft.com/office/officeart/2005/8/layout/radial2"/>
    <dgm:cxn modelId="{91E3BE62-2D26-5C4F-9B95-3178464A2E8E}" type="presParOf" srcId="{DB8A6B33-0596-ED4C-9AFF-743D98A32EFC}" destId="{FFFDDE9D-7519-8449-BD0D-6FE1FC59A96E}" srcOrd="0" destOrd="0" presId="urn:microsoft.com/office/officeart/2005/8/layout/radial2"/>
    <dgm:cxn modelId="{AB19328B-BED6-0949-84C8-98AF88BA4771}" type="presParOf" srcId="{FFFDDE9D-7519-8449-BD0D-6FE1FC59A96E}" destId="{B7A2F822-8CE0-A043-A686-3BE9E14B7FBD}" srcOrd="0" destOrd="0" presId="urn:microsoft.com/office/officeart/2005/8/layout/radial2"/>
    <dgm:cxn modelId="{C858CA2D-24B3-2541-BC2E-9AC7FDCC95A3}" type="presParOf" srcId="{FFFDDE9D-7519-8449-BD0D-6FE1FC59A96E}" destId="{7D06ACE8-52B2-134C-94E9-9F24F1F7F675}" srcOrd="1" destOrd="0" presId="urn:microsoft.com/office/officeart/2005/8/layout/radial2"/>
    <dgm:cxn modelId="{D26D4159-F24C-9048-A7AC-AAEA64E2DDA6}" type="presParOf" srcId="{DB8A6B33-0596-ED4C-9AFF-743D98A32EFC}" destId="{1BCAFD88-03EC-0C4C-81DA-2BD87CF9FBE6}" srcOrd="1" destOrd="0" presId="urn:microsoft.com/office/officeart/2005/8/layout/radial2"/>
    <dgm:cxn modelId="{07AAA36C-65EC-F449-BE4F-C89B5539179F}" type="presParOf" srcId="{DB8A6B33-0596-ED4C-9AFF-743D98A32EFC}" destId="{4977E189-C85D-864B-B1E9-7DB5E0559FFF}" srcOrd="2" destOrd="0" presId="urn:microsoft.com/office/officeart/2005/8/layout/radial2"/>
    <dgm:cxn modelId="{218AF4D4-B59D-0C47-A501-EA8F04472E7A}" type="presParOf" srcId="{4977E189-C85D-864B-B1E9-7DB5E0559FFF}" destId="{DBD53D45-7D70-684D-9707-FC6F61AD1422}" srcOrd="0" destOrd="0" presId="urn:microsoft.com/office/officeart/2005/8/layout/radial2"/>
    <dgm:cxn modelId="{A15FC354-5129-3A40-B48F-67915B5DF227}" type="presParOf" srcId="{4977E189-C85D-864B-B1E9-7DB5E0559FFF}" destId="{0B5B2466-560A-6A4B-B399-04EF1C2FAE10}" srcOrd="1" destOrd="0" presId="urn:microsoft.com/office/officeart/2005/8/layout/radial2"/>
    <dgm:cxn modelId="{1C5B6F5D-9F8E-4F44-A393-8F7F6885CC69}" type="presParOf" srcId="{DB8A6B33-0596-ED4C-9AFF-743D98A32EFC}" destId="{59E6681E-A74C-2D42-8156-63125763E844}" srcOrd="3" destOrd="0" presId="urn:microsoft.com/office/officeart/2005/8/layout/radial2"/>
    <dgm:cxn modelId="{2F8CDB7D-2C14-B442-AB76-11EB55B9D226}" type="presParOf" srcId="{DB8A6B33-0596-ED4C-9AFF-743D98A32EFC}" destId="{FF892C29-460F-A147-AD6D-28E2671E60FD}" srcOrd="4" destOrd="0" presId="urn:microsoft.com/office/officeart/2005/8/layout/radial2"/>
    <dgm:cxn modelId="{9DF17610-E597-DA41-AE5C-1F4318CC22FA}" type="presParOf" srcId="{FF892C29-460F-A147-AD6D-28E2671E60FD}" destId="{E3CEE3E6-C047-B440-9430-96E0DBC78968}" srcOrd="0" destOrd="0" presId="urn:microsoft.com/office/officeart/2005/8/layout/radial2"/>
    <dgm:cxn modelId="{FAC3AF75-07EA-B04F-B144-9007D2083DCD}" type="presParOf" srcId="{FF892C29-460F-A147-AD6D-28E2671E60FD}" destId="{1298FA5A-D89A-834B-87F5-A96646DD845B}" srcOrd="1" destOrd="0" presId="urn:microsoft.com/office/officeart/2005/8/layout/radial2"/>
    <dgm:cxn modelId="{D6695515-724A-5643-9E71-35E99FB5C2CD}" type="presParOf" srcId="{DB8A6B33-0596-ED4C-9AFF-743D98A32EFC}" destId="{04BCE7C4-ACED-7A45-AAD8-B18700AC075E}" srcOrd="5" destOrd="0" presId="urn:microsoft.com/office/officeart/2005/8/layout/radial2"/>
    <dgm:cxn modelId="{A391D939-515F-FF49-8931-902023B763DB}" type="presParOf" srcId="{DB8A6B33-0596-ED4C-9AFF-743D98A32EFC}" destId="{84270F13-D2A1-524B-9503-F96E38ADB254}" srcOrd="6" destOrd="0" presId="urn:microsoft.com/office/officeart/2005/8/layout/radial2"/>
    <dgm:cxn modelId="{2E648B76-AE9E-E443-947D-95F7640D5233}" type="presParOf" srcId="{84270F13-D2A1-524B-9503-F96E38ADB254}" destId="{3CB38B94-A82D-384E-893F-1421E576F29B}" srcOrd="0" destOrd="0" presId="urn:microsoft.com/office/officeart/2005/8/layout/radial2"/>
    <dgm:cxn modelId="{D673859D-045A-8B49-A55A-A7655F8383B2}" type="presParOf" srcId="{84270F13-D2A1-524B-9503-F96E38ADB254}" destId="{BF9F0270-DBE4-2B44-862D-70F9B3730CF1}" srcOrd="1" destOrd="0" presId="urn:microsoft.com/office/officeart/2005/8/layout/radial2"/>
    <dgm:cxn modelId="{3825FA23-6100-F74A-A329-ECAD3FA672FA}" type="presParOf" srcId="{DB8A6B33-0596-ED4C-9AFF-743D98A32EFC}" destId="{ED576544-E9E5-9F40-A239-A2C1C89CC2DD}" srcOrd="7" destOrd="0" presId="urn:microsoft.com/office/officeart/2005/8/layout/radial2"/>
    <dgm:cxn modelId="{1D80B1E0-D4AF-0E48-BEC9-04103AC46506}" type="presParOf" srcId="{DB8A6B33-0596-ED4C-9AFF-743D98A32EFC}" destId="{2F5569B8-9984-FF47-B0F9-84C5A557A4B8}" srcOrd="8" destOrd="0" presId="urn:microsoft.com/office/officeart/2005/8/layout/radial2"/>
    <dgm:cxn modelId="{D969C76D-0B52-BC4E-81FC-4CA630864CE7}" type="presParOf" srcId="{2F5569B8-9984-FF47-B0F9-84C5A557A4B8}" destId="{10364830-EB5A-044B-B1B0-F4F6D7770AB0}" srcOrd="0" destOrd="0" presId="urn:microsoft.com/office/officeart/2005/8/layout/radial2"/>
    <dgm:cxn modelId="{D589B6DF-842A-5148-9186-C36385B6D10C}" type="presParOf" srcId="{2F5569B8-9984-FF47-B0F9-84C5A557A4B8}" destId="{2883BC2E-30DB-5F46-96E3-FDB8A209A5E1}"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A1FDDEB-54A2-5B4A-8567-3156F9CB91BA}"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ru-RU"/>
        </a:p>
      </dgm:t>
    </dgm:pt>
    <dgm:pt modelId="{3150B385-3C50-4F4A-BC6B-1DF4E67296F0}">
      <dgm:prSet custT="1"/>
      <dgm:spPr/>
      <dgm:t>
        <a:bodyPr/>
        <a:lstStyle/>
        <a:p>
          <a:r>
            <a:rPr lang="uk-UA" sz="1400" dirty="0">
              <a:solidFill>
                <a:schemeClr val="bg1"/>
              </a:solidFill>
            </a:rPr>
            <a:t>Результати складання ОСП(</a:t>
          </a:r>
          <a:r>
            <a:rPr lang="uk-UA" sz="1400" dirty="0" err="1">
              <a:solidFill>
                <a:schemeClr val="bg1"/>
              </a:solidFill>
            </a:rPr>
            <a:t>К</a:t>
          </a:r>
          <a:r>
            <a:rPr lang="uk-UA" sz="1400" dirty="0">
              <a:solidFill>
                <a:schemeClr val="bg1"/>
              </a:solidFill>
            </a:rPr>
            <a:t>)І Голова екзаменаційної комісії оголошує студентам в день його складання. Студент, який отримав незадовільну оцінку з ОСП(</a:t>
          </a:r>
          <a:r>
            <a:rPr lang="uk-UA" sz="1400" dirty="0" err="1">
              <a:solidFill>
                <a:schemeClr val="bg1"/>
              </a:solidFill>
            </a:rPr>
            <a:t>К</a:t>
          </a:r>
          <a:r>
            <a:rPr lang="uk-UA" sz="1400" dirty="0">
              <a:solidFill>
                <a:schemeClr val="bg1"/>
              </a:solidFill>
            </a:rPr>
            <a:t>)І, допускається до повторного складання ОСП(</a:t>
          </a:r>
          <a:r>
            <a:rPr lang="uk-UA" sz="1400" dirty="0" err="1">
              <a:solidFill>
                <a:schemeClr val="bg1"/>
              </a:solidFill>
            </a:rPr>
            <a:t>К</a:t>
          </a:r>
          <a:r>
            <a:rPr lang="uk-UA" sz="1400" dirty="0">
              <a:solidFill>
                <a:schemeClr val="bg1"/>
              </a:solidFill>
            </a:rPr>
            <a:t>)І один раз у наступний термін роботи екзаменаційної комісії.</a:t>
          </a:r>
          <a:endParaRPr lang="ru-RU" sz="1400" dirty="0">
            <a:solidFill>
              <a:schemeClr val="bg1"/>
            </a:solidFill>
          </a:endParaRPr>
        </a:p>
      </dgm:t>
    </dgm:pt>
    <dgm:pt modelId="{AE0D24B2-2B23-894D-9B5A-812BD1426FEC}" type="parTrans" cxnId="{5007CF2A-E374-B74A-9BD1-3FA2A9ED3A0A}">
      <dgm:prSet/>
      <dgm:spPr/>
      <dgm:t>
        <a:bodyPr/>
        <a:lstStyle/>
        <a:p>
          <a:endParaRPr lang="ru-RU"/>
        </a:p>
      </dgm:t>
    </dgm:pt>
    <dgm:pt modelId="{DEBC3418-E6C2-3D44-AC31-D6F6DA13221E}" type="sibTrans" cxnId="{5007CF2A-E374-B74A-9BD1-3FA2A9ED3A0A}">
      <dgm:prSet/>
      <dgm:spPr/>
      <dgm:t>
        <a:bodyPr/>
        <a:lstStyle/>
        <a:p>
          <a:endParaRPr lang="ru-RU"/>
        </a:p>
      </dgm:t>
    </dgm:pt>
    <dgm:pt modelId="{1EB3658C-A90C-9047-B97E-2A5CB4FF9336}">
      <dgm:prSet custT="1"/>
      <dgm:spPr/>
      <dgm:t>
        <a:bodyPr/>
        <a:lstStyle/>
        <a:p>
          <a:r>
            <a:rPr lang="uk-UA" sz="1400" dirty="0">
              <a:solidFill>
                <a:schemeClr val="bg1"/>
              </a:solidFill>
            </a:rPr>
            <a:t>Студенту, який без поважної причини не з’явився на складання ОСП(</a:t>
          </a:r>
          <a:r>
            <a:rPr lang="uk-UA" sz="1400" dirty="0" err="1">
              <a:solidFill>
                <a:schemeClr val="bg1"/>
              </a:solidFill>
            </a:rPr>
            <a:t>К</a:t>
          </a:r>
          <a:r>
            <a:rPr lang="uk-UA" sz="1400" dirty="0">
              <a:solidFill>
                <a:schemeClr val="bg1"/>
              </a:solidFill>
            </a:rPr>
            <a:t>)І, в Протоколі засідання екзаменаційної комісії відзначається, що він є не атестованим у зв’язку з неявкою на іспит. Цей випускник вважається таким, що отримав за ОСП(</a:t>
          </a:r>
          <a:r>
            <a:rPr lang="uk-UA" sz="1400" dirty="0" err="1">
              <a:solidFill>
                <a:schemeClr val="bg1"/>
              </a:solidFill>
            </a:rPr>
            <a:t>К</a:t>
          </a:r>
          <a:r>
            <a:rPr lang="uk-UA" sz="1400" dirty="0">
              <a:solidFill>
                <a:schemeClr val="bg1"/>
              </a:solidFill>
            </a:rPr>
            <a:t>)І оцінку «0» балів.</a:t>
          </a:r>
          <a:endParaRPr lang="ru-RU" sz="1400" dirty="0">
            <a:solidFill>
              <a:schemeClr val="bg1"/>
            </a:solidFill>
          </a:endParaRPr>
        </a:p>
      </dgm:t>
    </dgm:pt>
    <dgm:pt modelId="{D55D521C-DD52-5441-B72E-AAA10A85AFE6}" type="parTrans" cxnId="{408A224C-7A56-C74E-B943-837321D07B5B}">
      <dgm:prSet/>
      <dgm:spPr/>
      <dgm:t>
        <a:bodyPr/>
        <a:lstStyle/>
        <a:p>
          <a:endParaRPr lang="ru-RU"/>
        </a:p>
      </dgm:t>
    </dgm:pt>
    <dgm:pt modelId="{E76A4A60-F534-034E-A695-98604B0B7D80}" type="sibTrans" cxnId="{408A224C-7A56-C74E-B943-837321D07B5B}">
      <dgm:prSet/>
      <dgm:spPr/>
      <dgm:t>
        <a:bodyPr/>
        <a:lstStyle/>
        <a:p>
          <a:endParaRPr lang="ru-RU"/>
        </a:p>
      </dgm:t>
    </dgm:pt>
    <dgm:pt modelId="{495679D6-CE6F-5A44-875F-06DE4FA7FF14}">
      <dgm:prSet custT="1"/>
      <dgm:spPr/>
      <dgm:t>
        <a:bodyPr/>
        <a:lstStyle/>
        <a:p>
          <a:pPr algn="ctr"/>
          <a:r>
            <a:rPr lang="uk-UA" sz="1400" dirty="0">
              <a:solidFill>
                <a:schemeClr val="bg1"/>
              </a:solidFill>
            </a:rPr>
            <a:t>Документом, що підтверджує поважну причину відсутності студента на ОСП(</a:t>
          </a:r>
          <a:r>
            <a:rPr lang="uk-UA" sz="1400" dirty="0" err="1">
              <a:solidFill>
                <a:schemeClr val="bg1"/>
              </a:solidFill>
            </a:rPr>
            <a:t>К</a:t>
          </a:r>
          <a:r>
            <a:rPr lang="uk-UA" sz="1400" dirty="0">
              <a:solidFill>
                <a:schemeClr val="bg1"/>
              </a:solidFill>
            </a:rPr>
            <a:t>)І, є оформлена належним чином довідка про тимчасову непрацездатність, або витяг медичної карти амбулаторного (стаціонарного) хворого, представлені не пізніше, ніж у першій половині дня проведення ОСП(</a:t>
          </a:r>
          <a:r>
            <a:rPr lang="uk-UA" sz="1400" dirty="0" err="1">
              <a:solidFill>
                <a:schemeClr val="bg1"/>
              </a:solidFill>
            </a:rPr>
            <a:t>К</a:t>
          </a:r>
          <a:r>
            <a:rPr lang="uk-UA" sz="1400" dirty="0">
              <a:solidFill>
                <a:schemeClr val="bg1"/>
              </a:solidFill>
            </a:rPr>
            <a:t>)І.</a:t>
          </a:r>
          <a:endParaRPr lang="ru-RU" sz="1400" dirty="0">
            <a:solidFill>
              <a:schemeClr val="bg1"/>
            </a:solidFill>
          </a:endParaRPr>
        </a:p>
      </dgm:t>
    </dgm:pt>
    <dgm:pt modelId="{43C9D0A6-D9E3-434F-804A-04B91222BF97}" type="parTrans" cxnId="{E43540CD-05EA-404E-BEB1-E650A71CA839}">
      <dgm:prSet/>
      <dgm:spPr/>
      <dgm:t>
        <a:bodyPr/>
        <a:lstStyle/>
        <a:p>
          <a:endParaRPr lang="ru-RU"/>
        </a:p>
      </dgm:t>
    </dgm:pt>
    <dgm:pt modelId="{45CF8E8C-31BC-F344-B2AB-1CB81B57CBE0}" type="sibTrans" cxnId="{E43540CD-05EA-404E-BEB1-E650A71CA839}">
      <dgm:prSet/>
      <dgm:spPr/>
      <dgm:t>
        <a:bodyPr/>
        <a:lstStyle/>
        <a:p>
          <a:endParaRPr lang="ru-RU"/>
        </a:p>
      </dgm:t>
    </dgm:pt>
    <dgm:pt modelId="{48B41921-5A9E-9244-B0E3-0502FE034E00}" type="pres">
      <dgm:prSet presAssocID="{0A1FDDEB-54A2-5B4A-8567-3156F9CB91BA}" presName="compositeShape" presStyleCnt="0">
        <dgm:presLayoutVars>
          <dgm:chMax val="7"/>
          <dgm:dir/>
          <dgm:resizeHandles val="exact"/>
        </dgm:presLayoutVars>
      </dgm:prSet>
      <dgm:spPr/>
    </dgm:pt>
    <dgm:pt modelId="{42497FBD-2A7B-0944-B4F6-1412F537CE4E}" type="pres">
      <dgm:prSet presAssocID="{3150B385-3C50-4F4A-BC6B-1DF4E67296F0}" presName="circ1" presStyleLbl="vennNode1" presStyleIdx="0" presStyleCnt="3" custScaleX="272836" custLinFactNeighborX="-1459" custLinFactNeighborY="-17502"/>
      <dgm:spPr/>
    </dgm:pt>
    <dgm:pt modelId="{A557EC98-AADC-C043-B4F0-E35843889C4E}" type="pres">
      <dgm:prSet presAssocID="{3150B385-3C50-4F4A-BC6B-1DF4E67296F0}" presName="circ1Tx" presStyleLbl="revTx" presStyleIdx="0" presStyleCnt="0">
        <dgm:presLayoutVars>
          <dgm:chMax val="0"/>
          <dgm:chPref val="0"/>
          <dgm:bulletEnabled val="1"/>
        </dgm:presLayoutVars>
      </dgm:prSet>
      <dgm:spPr/>
    </dgm:pt>
    <dgm:pt modelId="{CE0B0A38-9081-E148-817C-9AB2C546F126}" type="pres">
      <dgm:prSet presAssocID="{1EB3658C-A90C-9047-B97E-2A5CB4FF9336}" presName="circ2" presStyleLbl="vennNode1" presStyleIdx="1" presStyleCnt="3" custScaleX="152588" custScaleY="99328" custLinFactNeighborX="29907" custLinFactNeighborY="5899"/>
      <dgm:spPr/>
    </dgm:pt>
    <dgm:pt modelId="{31A1D6BC-EA6E-CE4B-876F-92E5D02C42B0}" type="pres">
      <dgm:prSet presAssocID="{1EB3658C-A90C-9047-B97E-2A5CB4FF9336}" presName="circ2Tx" presStyleLbl="revTx" presStyleIdx="0" presStyleCnt="0">
        <dgm:presLayoutVars>
          <dgm:chMax val="0"/>
          <dgm:chPref val="0"/>
          <dgm:bulletEnabled val="1"/>
        </dgm:presLayoutVars>
      </dgm:prSet>
      <dgm:spPr/>
    </dgm:pt>
    <dgm:pt modelId="{F8ECE490-4A19-664E-A295-7D58654D5300}" type="pres">
      <dgm:prSet presAssocID="{495679D6-CE6F-5A44-875F-06DE4FA7FF14}" presName="circ3" presStyleLbl="vennNode1" presStyleIdx="2" presStyleCnt="3" custScaleX="164547" custLinFactNeighborX="-54359" custLinFactNeighborY="31322"/>
      <dgm:spPr/>
    </dgm:pt>
    <dgm:pt modelId="{8F028D89-A2D0-DD40-AAB8-C64B37353FA1}" type="pres">
      <dgm:prSet presAssocID="{495679D6-CE6F-5A44-875F-06DE4FA7FF14}" presName="circ3Tx" presStyleLbl="revTx" presStyleIdx="0" presStyleCnt="0">
        <dgm:presLayoutVars>
          <dgm:chMax val="0"/>
          <dgm:chPref val="0"/>
          <dgm:bulletEnabled val="1"/>
        </dgm:presLayoutVars>
      </dgm:prSet>
      <dgm:spPr/>
    </dgm:pt>
  </dgm:ptLst>
  <dgm:cxnLst>
    <dgm:cxn modelId="{5007CF2A-E374-B74A-9BD1-3FA2A9ED3A0A}" srcId="{0A1FDDEB-54A2-5B4A-8567-3156F9CB91BA}" destId="{3150B385-3C50-4F4A-BC6B-1DF4E67296F0}" srcOrd="0" destOrd="0" parTransId="{AE0D24B2-2B23-894D-9B5A-812BD1426FEC}" sibTransId="{DEBC3418-E6C2-3D44-AC31-D6F6DA13221E}"/>
    <dgm:cxn modelId="{7AA5D32F-714B-924C-9BFB-C562949141B0}" type="presOf" srcId="{1EB3658C-A90C-9047-B97E-2A5CB4FF9336}" destId="{31A1D6BC-EA6E-CE4B-876F-92E5D02C42B0}" srcOrd="1" destOrd="0" presId="urn:microsoft.com/office/officeart/2005/8/layout/venn1"/>
    <dgm:cxn modelId="{408A224C-7A56-C74E-B943-837321D07B5B}" srcId="{0A1FDDEB-54A2-5B4A-8567-3156F9CB91BA}" destId="{1EB3658C-A90C-9047-B97E-2A5CB4FF9336}" srcOrd="1" destOrd="0" parTransId="{D55D521C-DD52-5441-B72E-AAA10A85AFE6}" sibTransId="{E76A4A60-F534-034E-A695-98604B0B7D80}"/>
    <dgm:cxn modelId="{591BD19B-B7D0-724D-A52A-F71037EFDFC9}" type="presOf" srcId="{0A1FDDEB-54A2-5B4A-8567-3156F9CB91BA}" destId="{48B41921-5A9E-9244-B0E3-0502FE034E00}" srcOrd="0" destOrd="0" presId="urn:microsoft.com/office/officeart/2005/8/layout/venn1"/>
    <dgm:cxn modelId="{89070DB1-7914-214C-ADEC-9300103106F8}" type="presOf" srcId="{495679D6-CE6F-5A44-875F-06DE4FA7FF14}" destId="{8F028D89-A2D0-DD40-AAB8-C64B37353FA1}" srcOrd="1" destOrd="0" presId="urn:microsoft.com/office/officeart/2005/8/layout/venn1"/>
    <dgm:cxn modelId="{FB7EE1CB-F6B8-064B-961D-D962578B3F37}" type="presOf" srcId="{3150B385-3C50-4F4A-BC6B-1DF4E67296F0}" destId="{A557EC98-AADC-C043-B4F0-E35843889C4E}" srcOrd="1" destOrd="0" presId="urn:microsoft.com/office/officeart/2005/8/layout/venn1"/>
    <dgm:cxn modelId="{E43540CD-05EA-404E-BEB1-E650A71CA839}" srcId="{0A1FDDEB-54A2-5B4A-8567-3156F9CB91BA}" destId="{495679D6-CE6F-5A44-875F-06DE4FA7FF14}" srcOrd="2" destOrd="0" parTransId="{43C9D0A6-D9E3-434F-804A-04B91222BF97}" sibTransId="{45CF8E8C-31BC-F344-B2AB-1CB81B57CBE0}"/>
    <dgm:cxn modelId="{067428D4-AD45-C74A-8B3D-1601C56B5B13}" type="presOf" srcId="{3150B385-3C50-4F4A-BC6B-1DF4E67296F0}" destId="{42497FBD-2A7B-0944-B4F6-1412F537CE4E}" srcOrd="0" destOrd="0" presId="urn:microsoft.com/office/officeart/2005/8/layout/venn1"/>
    <dgm:cxn modelId="{89397AEE-4FBB-E645-A330-DB8A377265F5}" type="presOf" srcId="{495679D6-CE6F-5A44-875F-06DE4FA7FF14}" destId="{F8ECE490-4A19-664E-A295-7D58654D5300}" srcOrd="0" destOrd="0" presId="urn:microsoft.com/office/officeart/2005/8/layout/venn1"/>
    <dgm:cxn modelId="{8D223DF0-48E2-B14E-BAD6-52D8B9C7C150}" type="presOf" srcId="{1EB3658C-A90C-9047-B97E-2A5CB4FF9336}" destId="{CE0B0A38-9081-E148-817C-9AB2C546F126}" srcOrd="0" destOrd="0" presId="urn:microsoft.com/office/officeart/2005/8/layout/venn1"/>
    <dgm:cxn modelId="{47F0E8FE-EBAF-A34F-8189-3E75DF36EE8D}" type="presParOf" srcId="{48B41921-5A9E-9244-B0E3-0502FE034E00}" destId="{42497FBD-2A7B-0944-B4F6-1412F537CE4E}" srcOrd="0" destOrd="0" presId="urn:microsoft.com/office/officeart/2005/8/layout/venn1"/>
    <dgm:cxn modelId="{B5A4A49D-FD65-B14D-B517-6C363365D18C}" type="presParOf" srcId="{48B41921-5A9E-9244-B0E3-0502FE034E00}" destId="{A557EC98-AADC-C043-B4F0-E35843889C4E}" srcOrd="1" destOrd="0" presId="urn:microsoft.com/office/officeart/2005/8/layout/venn1"/>
    <dgm:cxn modelId="{0F829F92-1EE7-D745-B811-35C523D8AC2C}" type="presParOf" srcId="{48B41921-5A9E-9244-B0E3-0502FE034E00}" destId="{CE0B0A38-9081-E148-817C-9AB2C546F126}" srcOrd="2" destOrd="0" presId="urn:microsoft.com/office/officeart/2005/8/layout/venn1"/>
    <dgm:cxn modelId="{5A7F57A5-617C-BF41-84E4-491803A9A346}" type="presParOf" srcId="{48B41921-5A9E-9244-B0E3-0502FE034E00}" destId="{31A1D6BC-EA6E-CE4B-876F-92E5D02C42B0}" srcOrd="3" destOrd="0" presId="urn:microsoft.com/office/officeart/2005/8/layout/venn1"/>
    <dgm:cxn modelId="{61B0B80B-FD1C-BE4C-85E7-4E9A7188E85C}" type="presParOf" srcId="{48B41921-5A9E-9244-B0E3-0502FE034E00}" destId="{F8ECE490-4A19-664E-A295-7D58654D5300}" srcOrd="4" destOrd="0" presId="urn:microsoft.com/office/officeart/2005/8/layout/venn1"/>
    <dgm:cxn modelId="{F2691778-CBFD-FF4D-A60D-7307392E0489}" type="presParOf" srcId="{48B41921-5A9E-9244-B0E3-0502FE034E00}" destId="{8F028D89-A2D0-DD40-AAB8-C64B37353FA1}"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B996F-A147-A448-8B24-DAD1344043B1}">
      <dsp:nvSpPr>
        <dsp:cNvPr id="0" name=""/>
        <dsp:cNvSpPr/>
      </dsp:nvSpPr>
      <dsp:spPr>
        <a:xfrm>
          <a:off x="2129262" y="0"/>
          <a:ext cx="5317956" cy="5317956"/>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49AF48-E099-154D-9991-69744FE79A93}">
      <dsp:nvSpPr>
        <dsp:cNvPr id="0" name=""/>
        <dsp:cNvSpPr/>
      </dsp:nvSpPr>
      <dsp:spPr>
        <a:xfrm>
          <a:off x="0" y="67051"/>
          <a:ext cx="4469994" cy="207400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uk-UA" sz="1400" kern="1200" dirty="0"/>
            <a:t>Постанова Кабінету Міністрів України від 28 березня 2018 р. № 334 «Про затвердження Порядку здійснення єдиного державного кваліфікаційного іспиту для здобувачів ступеня вищої освіти магістр за спеціальностями галузі знань </a:t>
          </a:r>
          <a:br>
            <a:rPr lang="uk-UA" sz="1400" kern="1200" dirty="0"/>
          </a:br>
          <a:r>
            <a:rPr lang="uk-UA" sz="1400" kern="1200" dirty="0"/>
            <a:t>22 «Охорона здоров’я»»; </a:t>
          </a:r>
          <a:endParaRPr lang="ru-RU" sz="1400" kern="1200" dirty="0"/>
        </a:p>
      </dsp:txBody>
      <dsp:txXfrm>
        <a:off x="101244" y="168295"/>
        <a:ext cx="4267506" cy="1871514"/>
      </dsp:txXfrm>
    </dsp:sp>
    <dsp:sp modelId="{033C90D5-53AF-7144-BFD8-9CB7EB5D9D39}">
      <dsp:nvSpPr>
        <dsp:cNvPr id="0" name=""/>
        <dsp:cNvSpPr/>
      </dsp:nvSpPr>
      <dsp:spPr>
        <a:xfrm>
          <a:off x="4886838" y="222809"/>
          <a:ext cx="4909289" cy="207400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uk-UA" sz="1400" kern="1200" dirty="0"/>
            <a:t>Наказ Міністерства охорони здоров’я України від 19 лютого 2019 року № 419 «Про затвердження Порядку, умов та строків розроблення і проведення єдиного державного кваліфікаційного іспиту та критеріїв оцінювання результатів»; </a:t>
          </a:r>
          <a:endParaRPr lang="ru-RU" sz="1400" kern="1200" dirty="0"/>
        </a:p>
      </dsp:txBody>
      <dsp:txXfrm>
        <a:off x="4988082" y="324053"/>
        <a:ext cx="4706801" cy="1871514"/>
      </dsp:txXfrm>
    </dsp:sp>
    <dsp:sp modelId="{47AB5239-9110-D34C-8D84-D40F93779B5B}">
      <dsp:nvSpPr>
        <dsp:cNvPr id="0" name=""/>
        <dsp:cNvSpPr/>
      </dsp:nvSpPr>
      <dsp:spPr>
        <a:xfrm>
          <a:off x="0" y="2967364"/>
          <a:ext cx="3846860" cy="207400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uk-UA" sz="1400" kern="1200" dirty="0"/>
            <a:t>Проект стандартів другого (магістерського) рівня вищої освіти за спеціальністю 227 «Фізична терапія, </a:t>
          </a:r>
          <a:r>
            <a:rPr lang="uk-UA" sz="1400" kern="1200" dirty="0" err="1"/>
            <a:t>ерготерапія</a:t>
          </a:r>
          <a:r>
            <a:rPr lang="uk-UA" sz="1400" kern="1200" dirty="0"/>
            <a:t>»; </a:t>
          </a:r>
          <a:endParaRPr lang="ru-RU" sz="1400" kern="1200" dirty="0"/>
        </a:p>
      </dsp:txBody>
      <dsp:txXfrm>
        <a:off x="101244" y="3068608"/>
        <a:ext cx="3644372" cy="1871514"/>
      </dsp:txXfrm>
    </dsp:sp>
    <dsp:sp modelId="{9A62E72D-EAA3-3845-AA2A-848EB2A4786E}">
      <dsp:nvSpPr>
        <dsp:cNvPr id="0" name=""/>
        <dsp:cNvSpPr/>
      </dsp:nvSpPr>
      <dsp:spPr>
        <a:xfrm>
          <a:off x="5018955" y="3243953"/>
          <a:ext cx="4733123" cy="207400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uk-UA" sz="1400" kern="1200" dirty="0"/>
            <a:t>Положення про організацію освітнього процесу в Запорізькому національному університеті (ухвалено Вченою радою ЗНУ протокол № 7 від 23.02.2021); </a:t>
          </a:r>
          <a:endParaRPr lang="ru-RU" sz="1400" kern="1200" dirty="0"/>
        </a:p>
      </dsp:txBody>
      <dsp:txXfrm>
        <a:off x="5120199" y="3345197"/>
        <a:ext cx="4530635" cy="1871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8C8EE-DF79-2F45-ABB0-00E56623DC92}">
      <dsp:nvSpPr>
        <dsp:cNvPr id="0" name=""/>
        <dsp:cNvSpPr/>
      </dsp:nvSpPr>
      <dsp:spPr>
        <a:xfrm>
          <a:off x="76345" y="0"/>
          <a:ext cx="4335086" cy="4335086"/>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933450">
            <a:lnSpc>
              <a:spcPct val="90000"/>
            </a:lnSpc>
            <a:spcBef>
              <a:spcPct val="0"/>
            </a:spcBef>
            <a:spcAft>
              <a:spcPct val="35000"/>
            </a:spcAft>
            <a:buNone/>
          </a:pPr>
          <a:r>
            <a:rPr lang="ru-RU" sz="2100" b="1" i="1" kern="1200"/>
            <a:t>КРОК-2</a:t>
          </a:r>
          <a:endParaRPr lang="ru-RU" sz="2100" kern="1200"/>
        </a:p>
        <a:p>
          <a:pPr marL="171450" lvl="1" indent="-171450" algn="l" defTabSz="711200">
            <a:lnSpc>
              <a:spcPct val="90000"/>
            </a:lnSpc>
            <a:spcBef>
              <a:spcPct val="0"/>
            </a:spcBef>
            <a:spcAft>
              <a:spcPct val="15000"/>
            </a:spcAft>
            <a:buChar char="•"/>
          </a:pPr>
          <a:r>
            <a:rPr lang="uk-UA" sz="1600" b="1" kern="1200" dirty="0"/>
            <a:t>стандартизований кваліфікаційний тестовий державний іспит </a:t>
          </a:r>
          <a:r>
            <a:rPr lang="uk-UA" sz="1600" kern="1200" dirty="0"/>
            <a:t>- здійснюється Центром тестування при МОЗ України</a:t>
          </a:r>
          <a:r>
            <a:rPr lang="ru-RU" sz="1600" kern="1200" dirty="0"/>
            <a:t> за </a:t>
          </a:r>
          <a:r>
            <a:rPr lang="uk-UA" sz="1600" kern="1200" noProof="0" dirty="0"/>
            <a:t>присутності</a:t>
          </a:r>
          <a:r>
            <a:rPr lang="ru-RU" sz="1600" kern="1200" dirty="0"/>
            <a:t> </a:t>
          </a:r>
          <a:r>
            <a:rPr lang="uk-UA" sz="1600" kern="1200" noProof="0" dirty="0"/>
            <a:t>представника</a:t>
          </a:r>
          <a:r>
            <a:rPr lang="ru-RU" sz="1600" kern="1200" dirty="0"/>
            <a:t> ЗНУ</a:t>
          </a:r>
        </a:p>
        <a:p>
          <a:pPr marL="171450" lvl="1" indent="-171450" algn="l" defTabSz="711200">
            <a:lnSpc>
              <a:spcPct val="90000"/>
            </a:lnSpc>
            <a:spcBef>
              <a:spcPct val="0"/>
            </a:spcBef>
            <a:spcAft>
              <a:spcPct val="15000"/>
            </a:spcAft>
            <a:buChar char="•"/>
          </a:pPr>
          <a:r>
            <a:rPr lang="uk-UA" sz="1600" kern="1200"/>
            <a:t>дата складання – 07 грудня 2021р</a:t>
          </a:r>
          <a:r>
            <a:rPr lang="ru-RU" sz="1600" kern="1200"/>
            <a:t>. </a:t>
          </a:r>
        </a:p>
        <a:p>
          <a:pPr marL="171450" lvl="1" indent="-171450" algn="l" defTabSz="711200">
            <a:lnSpc>
              <a:spcPct val="90000"/>
            </a:lnSpc>
            <a:spcBef>
              <a:spcPct val="0"/>
            </a:spcBef>
            <a:spcAft>
              <a:spcPct val="15000"/>
            </a:spcAft>
            <a:buChar char="•"/>
          </a:pPr>
          <a:r>
            <a:rPr lang="uk-UA" sz="1600" kern="1200"/>
            <a:t>місце проведення </a:t>
          </a:r>
          <a:r>
            <a:rPr lang="ru-RU" sz="1600" kern="1200"/>
            <a:t>– ІІ корпус, </a:t>
          </a:r>
          <a:r>
            <a:rPr lang="uk-UA" sz="1600" kern="1200"/>
            <a:t>аудиторія</a:t>
          </a:r>
          <a:r>
            <a:rPr lang="ru-RU" sz="1600" kern="1200"/>
            <a:t> 117</a:t>
          </a:r>
        </a:p>
      </dsp:txBody>
      <dsp:txXfrm>
        <a:off x="711204" y="634859"/>
        <a:ext cx="3065368" cy="30653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07B5F-6760-9B4D-B100-FAF0E8E98822}">
      <dsp:nvSpPr>
        <dsp:cNvPr id="0" name=""/>
        <dsp:cNvSpPr/>
      </dsp:nvSpPr>
      <dsp:spPr>
        <a:xfrm>
          <a:off x="65130" y="0"/>
          <a:ext cx="4467433" cy="4467433"/>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889000">
            <a:lnSpc>
              <a:spcPct val="90000"/>
            </a:lnSpc>
            <a:spcBef>
              <a:spcPct val="0"/>
            </a:spcBef>
            <a:spcAft>
              <a:spcPct val="35000"/>
            </a:spcAft>
            <a:buNone/>
          </a:pPr>
          <a:r>
            <a:rPr lang="ru-RU" sz="2000" b="1" i="1" kern="1200"/>
            <a:t>ОСП(К)І</a:t>
          </a:r>
          <a:endParaRPr lang="ru-RU" sz="2000" kern="1200"/>
        </a:p>
        <a:p>
          <a:pPr marL="171450" lvl="1" indent="-171450" algn="l" defTabSz="711200">
            <a:lnSpc>
              <a:spcPct val="90000"/>
            </a:lnSpc>
            <a:spcBef>
              <a:spcPct val="0"/>
            </a:spcBef>
            <a:spcAft>
              <a:spcPct val="15000"/>
            </a:spcAft>
            <a:buChar char="•"/>
          </a:pPr>
          <a:r>
            <a:rPr lang="ru-RU" sz="1600" b="1" kern="1200"/>
            <a:t>о</a:t>
          </a:r>
          <a:r>
            <a:rPr lang="uk-UA" sz="1600" b="1" kern="1200"/>
            <a:t>б’єктивно-структурований практичний (клінічний) іспит</a:t>
          </a:r>
          <a:br>
            <a:rPr lang="uk-UA" sz="1600" b="1" kern="1200"/>
          </a:br>
          <a:r>
            <a:rPr lang="uk-UA" sz="1600" b="1" kern="1200"/>
            <a:t> з дисциплін професійної підготовки - </a:t>
          </a:r>
          <a:r>
            <a:rPr lang="uk-UA" sz="1600" kern="1200"/>
            <a:t>здійснюється Екзаменаційною комісією</a:t>
          </a:r>
          <a:r>
            <a:rPr lang="ru-RU" sz="1600" kern="1200"/>
            <a:t> </a:t>
          </a:r>
          <a:r>
            <a:rPr lang="uk-UA" sz="1600" kern="1200"/>
            <a:t>Запорізького національного університету</a:t>
          </a:r>
          <a:endParaRPr lang="ru-RU" sz="1600" kern="1200"/>
        </a:p>
        <a:p>
          <a:pPr marL="171450" lvl="1" indent="-171450" algn="l" defTabSz="711200">
            <a:lnSpc>
              <a:spcPct val="90000"/>
            </a:lnSpc>
            <a:spcBef>
              <a:spcPct val="0"/>
            </a:spcBef>
            <a:spcAft>
              <a:spcPct val="15000"/>
            </a:spcAft>
            <a:buChar char="•"/>
          </a:pPr>
          <a:r>
            <a:rPr lang="uk-UA" sz="1600" kern="1200"/>
            <a:t>дата складання – 11 грудня 2021 р.</a:t>
          </a:r>
          <a:endParaRPr lang="ru-RU" sz="1600" kern="1200"/>
        </a:p>
        <a:p>
          <a:pPr marL="171450" lvl="1" indent="-171450" algn="l" defTabSz="711200">
            <a:lnSpc>
              <a:spcPct val="90000"/>
            </a:lnSpc>
            <a:spcBef>
              <a:spcPct val="0"/>
            </a:spcBef>
            <a:spcAft>
              <a:spcPct val="15000"/>
            </a:spcAft>
            <a:buChar char="•"/>
          </a:pPr>
          <a:r>
            <a:rPr lang="uk-UA" sz="1600" kern="1200"/>
            <a:t>місце проведення – ІІ корпус, аудиторії – 102, 103, 104, 105, 107, 117, 121, 126</a:t>
          </a:r>
          <a:endParaRPr lang="ru-RU" sz="1600" kern="1200"/>
        </a:p>
      </dsp:txBody>
      <dsp:txXfrm>
        <a:off x="719370" y="654240"/>
        <a:ext cx="3158953" cy="31589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7F872-B7F6-3044-A982-584D32021169}">
      <dsp:nvSpPr>
        <dsp:cNvPr id="0" name=""/>
        <dsp:cNvSpPr/>
      </dsp:nvSpPr>
      <dsp:spPr>
        <a:xfrm>
          <a:off x="0" y="7800"/>
          <a:ext cx="10003148" cy="852806"/>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uk-UA" sz="1400" kern="1200" dirty="0">
              <a:latin typeface="+mn-lt"/>
            </a:rPr>
            <a:t>Своєчасно прибути до місця проведення – </a:t>
          </a:r>
          <a:r>
            <a:rPr lang="uk-UA" sz="1400" i="1" u="sng" kern="1200" dirty="0">
              <a:latin typeface="+mn-lt"/>
            </a:rPr>
            <a:t>08.30 до 117 аудиторії ІІ корпусу</a:t>
          </a:r>
          <a:r>
            <a:rPr lang="uk-UA" sz="1400" kern="1200" dirty="0">
              <a:latin typeface="+mn-lt"/>
            </a:rPr>
            <a:t>;</a:t>
          </a:r>
          <a:endParaRPr lang="ru-RU" sz="1400" kern="1200" dirty="0">
            <a:latin typeface="+mn-lt"/>
          </a:endParaRPr>
        </a:p>
      </dsp:txBody>
      <dsp:txXfrm>
        <a:off x="426403" y="7800"/>
        <a:ext cx="9150342" cy="852806"/>
      </dsp:txXfrm>
    </dsp:sp>
    <dsp:sp modelId="{29CA3EBB-CF39-094B-A7E8-C52AA569AB2D}">
      <dsp:nvSpPr>
        <dsp:cNvPr id="0" name=""/>
        <dsp:cNvSpPr/>
      </dsp:nvSpPr>
      <dsp:spPr>
        <a:xfrm>
          <a:off x="0" y="980000"/>
          <a:ext cx="10014619" cy="852806"/>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uk-UA" sz="1400" kern="1200" dirty="0"/>
            <a:t>Пройти процедуру ідентифікації, яка полягає у пред’явленні магістром діючого документа, що посвідчує особу, дані якого було вказано ЗНУ під час реєстрації здобувача для складання тестових компонентів ЄДКІ (для громадян України - паспорт громадянина України). </a:t>
          </a:r>
          <a:r>
            <a:rPr lang="uk-UA" sz="1400" i="1" u="sng" kern="1200" dirty="0"/>
            <a:t>Організація проведення процедури ідентифікації здійснюється представником ЗНУ  за участі проктора</a:t>
          </a:r>
          <a:r>
            <a:rPr lang="uk-UA" sz="1400" kern="1200" dirty="0"/>
            <a:t>.</a:t>
          </a:r>
          <a:endParaRPr lang="ru-RU" sz="1400" kern="1200" dirty="0"/>
        </a:p>
      </dsp:txBody>
      <dsp:txXfrm>
        <a:off x="426403" y="980000"/>
        <a:ext cx="9161813" cy="852806"/>
      </dsp:txXfrm>
    </dsp:sp>
    <dsp:sp modelId="{EC3B441D-1680-7749-84FA-1EF7768A392D}">
      <dsp:nvSpPr>
        <dsp:cNvPr id="0" name=""/>
        <dsp:cNvSpPr/>
      </dsp:nvSpPr>
      <dsp:spPr>
        <a:xfrm>
          <a:off x="0" y="1952200"/>
          <a:ext cx="10026110" cy="852806"/>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uk-UA" sz="1400" kern="1200" dirty="0"/>
            <a:t>Здобувачі, які не пройшли процедуру ідентифікації, до іспиту не допускаються, що фіксується у відповідному акті, а здобувач вважається таким, що був відсутній на тестовому компоненті ЄДКІ без поважної причини.</a:t>
          </a:r>
          <a:endParaRPr lang="ru-RU" sz="1400" kern="1200" dirty="0"/>
        </a:p>
      </dsp:txBody>
      <dsp:txXfrm>
        <a:off x="426403" y="1952200"/>
        <a:ext cx="9173304" cy="852806"/>
      </dsp:txXfrm>
    </dsp:sp>
    <dsp:sp modelId="{432F985F-EB27-244E-A16A-48BC4B3DD9C1}">
      <dsp:nvSpPr>
        <dsp:cNvPr id="0" name=""/>
        <dsp:cNvSpPr/>
      </dsp:nvSpPr>
      <dsp:spPr>
        <a:xfrm>
          <a:off x="0" y="2924399"/>
          <a:ext cx="10026110" cy="852806"/>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uk-UA" sz="1400" kern="1200" dirty="0"/>
            <a:t>Після проведення контролю за наявністю недозволених під час тестування предметів та пристроїв здобувачі входять до аудиторії у присутності </a:t>
          </a:r>
          <a:r>
            <a:rPr lang="uk-UA" sz="1400" kern="1200" dirty="0" err="1"/>
            <a:t>прокторів</a:t>
          </a:r>
          <a:r>
            <a:rPr lang="uk-UA" sz="1400" kern="1200" dirty="0"/>
            <a:t> та представника ЗНУ  відповідно до списку проктора. Отримують збірки тестових завдань і бланки відповіді, які заповнюють </a:t>
          </a:r>
          <a:r>
            <a:rPr lang="uk-UA" sz="1400" i="1" u="sng" kern="1200" dirty="0"/>
            <a:t>чорною</a:t>
          </a:r>
          <a:r>
            <a:rPr lang="uk-UA" sz="1400" kern="1200" dirty="0"/>
            <a:t> пастою.</a:t>
          </a:r>
          <a:endParaRPr lang="ru-RU" sz="1400" kern="1200" dirty="0"/>
        </a:p>
      </dsp:txBody>
      <dsp:txXfrm>
        <a:off x="426403" y="2924399"/>
        <a:ext cx="9173304" cy="852806"/>
      </dsp:txXfrm>
    </dsp:sp>
    <dsp:sp modelId="{3DA0C099-F4DE-C24F-B567-EE3595D36EC6}">
      <dsp:nvSpPr>
        <dsp:cNvPr id="0" name=""/>
        <dsp:cNvSpPr/>
      </dsp:nvSpPr>
      <dsp:spPr>
        <a:xfrm>
          <a:off x="0" y="3896599"/>
          <a:ext cx="10026110" cy="852806"/>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uk-UA" sz="1400" kern="1200" dirty="0"/>
            <a:t>Власні речі здобувачів залишаються у спеціально відведеному місці, за зберігання яких відповідає  представник Запорізького національного університету.</a:t>
          </a:r>
          <a:endParaRPr lang="ru-RU" sz="1400" kern="1200" dirty="0"/>
        </a:p>
      </dsp:txBody>
      <dsp:txXfrm>
        <a:off x="426403" y="3896599"/>
        <a:ext cx="9173304" cy="852806"/>
      </dsp:txXfrm>
    </dsp:sp>
    <dsp:sp modelId="{49608554-3DE5-3E46-9558-29C438FC54D7}">
      <dsp:nvSpPr>
        <dsp:cNvPr id="0" name=""/>
        <dsp:cNvSpPr/>
      </dsp:nvSpPr>
      <dsp:spPr>
        <a:xfrm>
          <a:off x="0" y="4868799"/>
          <a:ext cx="10026110" cy="852806"/>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uk-UA" sz="1400" kern="1200"/>
            <a:t>У випадку запізнення здобувача для складання тестового компонента ЄДКІ не більш як на 15 хвилин здобувач допускається до тестування без надання додаткового часу на тестування.</a:t>
          </a:r>
          <a:endParaRPr lang="ru-RU" sz="1400" kern="1200"/>
        </a:p>
      </dsp:txBody>
      <dsp:txXfrm>
        <a:off x="426403" y="4868799"/>
        <a:ext cx="9173304" cy="8528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B83B2-ABAB-BD4E-854C-D70EF2C351A1}">
      <dsp:nvSpPr>
        <dsp:cNvPr id="0" name=""/>
        <dsp:cNvSpPr/>
      </dsp:nvSpPr>
      <dsp:spPr>
        <a:xfrm>
          <a:off x="180041" y="0"/>
          <a:ext cx="9670058" cy="4247420"/>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755650">
            <a:lnSpc>
              <a:spcPct val="90000"/>
            </a:lnSpc>
            <a:spcBef>
              <a:spcPct val="0"/>
            </a:spcBef>
            <a:spcAft>
              <a:spcPct val="35000"/>
            </a:spcAft>
            <a:buNone/>
          </a:pPr>
          <a:r>
            <a:rPr lang="uk-UA" sz="1700" b="1" kern="1200"/>
            <a:t>Основні принципи ОСП(К)І:</a:t>
          </a:r>
          <a:endParaRPr lang="ru-RU" sz="1700" kern="1200"/>
        </a:p>
        <a:p>
          <a:pPr marL="114300" lvl="1" indent="-114300" algn="l" defTabSz="577850">
            <a:lnSpc>
              <a:spcPct val="90000"/>
            </a:lnSpc>
            <a:spcBef>
              <a:spcPct val="0"/>
            </a:spcBef>
            <a:spcAft>
              <a:spcPct val="15000"/>
            </a:spcAft>
            <a:buChar char="•"/>
          </a:pPr>
          <a:r>
            <a:rPr lang="uk-UA" sz="1300" kern="1200"/>
            <a:t>-об’єктивності – всі студенти виконують завдання однакової складності; результати оцінюють із застосуванням стандартного інструменту – контрольного листа (чек-листа);</a:t>
          </a:r>
          <a:endParaRPr lang="ru-RU" sz="1300" kern="1200"/>
        </a:p>
        <a:p>
          <a:pPr marL="114300" lvl="1" indent="-114300" algn="l" defTabSz="577850">
            <a:lnSpc>
              <a:spcPct val="90000"/>
            </a:lnSpc>
            <a:spcBef>
              <a:spcPct val="0"/>
            </a:spcBef>
            <a:spcAft>
              <a:spcPct val="15000"/>
            </a:spcAft>
            <a:buChar char="•"/>
          </a:pPr>
          <a:r>
            <a:rPr lang="uk-UA" sz="1300" kern="1200" dirty="0"/>
            <a:t>-структурованості – структурна організація іспиту забезпечується  переміщенням студента за певним маршрутом сталої кількості спеціально обладнаних приміщень – «станцій ОСП(</a:t>
          </a:r>
          <a:r>
            <a:rPr lang="uk-UA" sz="1300" kern="1200" dirty="0" err="1"/>
            <a:t>К</a:t>
          </a:r>
          <a:r>
            <a:rPr lang="uk-UA" sz="1300" kern="1200" dirty="0"/>
            <a:t>)І», де виконують завдання в однакових умовах за однаковий час. Станція ОСП(</a:t>
          </a:r>
          <a:r>
            <a:rPr lang="uk-UA" sz="1300" kern="1200" dirty="0" err="1"/>
            <a:t>К</a:t>
          </a:r>
          <a:r>
            <a:rPr lang="uk-UA" sz="1300" kern="1200" dirty="0"/>
            <a:t>)І – стандартизоване обладнане місце (приміщення) для короткочасної взаємодії студента з пацієнтом/клінічною ситуацією під час ОСП(</a:t>
          </a:r>
          <a:r>
            <a:rPr lang="uk-UA" sz="1300" kern="1200" dirty="0" err="1"/>
            <a:t>К</a:t>
          </a:r>
          <a:r>
            <a:rPr lang="uk-UA" sz="1300" kern="1200" dirty="0"/>
            <a:t>)І з метою оцінювання фахових компетентностей студента за стандартизованим сценарієм та протоколом, в умовах, наближених до реальних;</a:t>
          </a:r>
          <a:endParaRPr lang="ru-RU" sz="1300" kern="1200" dirty="0"/>
        </a:p>
        <a:p>
          <a:pPr marL="114300" lvl="1" indent="-114300" algn="l" defTabSz="577850">
            <a:lnSpc>
              <a:spcPct val="90000"/>
            </a:lnSpc>
            <a:spcBef>
              <a:spcPct val="0"/>
            </a:spcBef>
            <a:spcAft>
              <a:spcPct val="15000"/>
            </a:spcAft>
            <a:buChar char="•"/>
          </a:pPr>
          <a:r>
            <a:rPr lang="uk-UA" sz="1300" kern="1200" dirty="0"/>
            <a:t>наближення до реальної клінічної ситуації – створення ситуацій, максимально наближених до клінічних, в яких здобувачі вищої освіти застосовують набуті теоретичні знання та практичні навички. </a:t>
          </a:r>
          <a:endParaRPr lang="ru-RU" sz="1300" kern="1200" dirty="0"/>
        </a:p>
      </dsp:txBody>
      <dsp:txXfrm>
        <a:off x="1596188" y="622020"/>
        <a:ext cx="6837764" cy="30033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B3CA63-4039-284F-815C-433B25B7B819}">
      <dsp:nvSpPr>
        <dsp:cNvPr id="0" name=""/>
        <dsp:cNvSpPr/>
      </dsp:nvSpPr>
      <dsp:spPr>
        <a:xfrm>
          <a:off x="0" y="0"/>
          <a:ext cx="5815131" cy="5815131"/>
        </a:xfrm>
        <a:prstGeom prst="pie">
          <a:avLst>
            <a:gd name="adj1" fmla="val 5400000"/>
            <a:gd name="adj2" fmla="val 1620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D8ED6F-1CF1-1945-BCB7-B82334DB0916}">
      <dsp:nvSpPr>
        <dsp:cNvPr id="0" name=""/>
        <dsp:cNvSpPr/>
      </dsp:nvSpPr>
      <dsp:spPr>
        <a:xfrm>
          <a:off x="2907565" y="0"/>
          <a:ext cx="7425154" cy="5815131"/>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kern="1200" dirty="0"/>
            <a:t>Іспит проводиться з дотриманням вимог карантину та запобігання поширенню </a:t>
          </a:r>
          <a:r>
            <a:rPr lang="uk-UA" sz="1400" kern="1200" dirty="0" err="1"/>
            <a:t>коронавірусної</a:t>
          </a:r>
          <a:r>
            <a:rPr lang="uk-UA" sz="1400" kern="1200" dirty="0"/>
            <a:t> хвороби COVID-19</a:t>
          </a:r>
          <a:r>
            <a:rPr lang="ru-RU" sz="1400" kern="1200" dirty="0"/>
            <a:t>. </a:t>
          </a:r>
        </a:p>
      </dsp:txBody>
      <dsp:txXfrm>
        <a:off x="2907565" y="0"/>
        <a:ext cx="7425154" cy="1235715"/>
      </dsp:txXfrm>
    </dsp:sp>
    <dsp:sp modelId="{1F6C80FE-6AC4-D342-A37B-0263F1012E51}">
      <dsp:nvSpPr>
        <dsp:cNvPr id="0" name=""/>
        <dsp:cNvSpPr/>
      </dsp:nvSpPr>
      <dsp:spPr>
        <a:xfrm>
          <a:off x="763236" y="1235715"/>
          <a:ext cx="4288659" cy="4288659"/>
        </a:xfrm>
        <a:prstGeom prst="pie">
          <a:avLst>
            <a:gd name="adj1" fmla="val 5400000"/>
            <a:gd name="adj2" fmla="val 1620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36E3EF-C350-5F4B-A995-0BF03666AB1D}">
      <dsp:nvSpPr>
        <dsp:cNvPr id="0" name=""/>
        <dsp:cNvSpPr/>
      </dsp:nvSpPr>
      <dsp:spPr>
        <a:xfrm>
          <a:off x="2907565" y="1067878"/>
          <a:ext cx="7425154" cy="4624333"/>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kern="1200" dirty="0"/>
            <a:t>Іспит розпочинається о 9:00 - 11 грудня 2021 року відповідно до розкладу атестації </a:t>
          </a:r>
          <a:br>
            <a:rPr lang="uk-UA" sz="1400" kern="1200" dirty="0"/>
          </a:br>
          <a:r>
            <a:rPr lang="uk-UA" sz="1400" kern="1200" dirty="0"/>
            <a:t>та схеми-графіка маршрутів складання ОСП(</a:t>
          </a:r>
          <a:r>
            <a:rPr lang="uk-UA" sz="1400" kern="1200" dirty="0" err="1"/>
            <a:t>К</a:t>
          </a:r>
          <a:r>
            <a:rPr lang="uk-UA" sz="1400" kern="1200" dirty="0"/>
            <a:t>)І. </a:t>
          </a:r>
        </a:p>
        <a:p>
          <a:pPr marL="0" lvl="0" indent="0" algn="ctr" defTabSz="622300">
            <a:lnSpc>
              <a:spcPct val="90000"/>
            </a:lnSpc>
            <a:spcBef>
              <a:spcPct val="0"/>
            </a:spcBef>
            <a:spcAft>
              <a:spcPct val="35000"/>
            </a:spcAft>
            <a:buNone/>
          </a:pPr>
          <a:r>
            <a:rPr lang="uk-UA" sz="1400" kern="1200" dirty="0"/>
            <a:t>Приймають іспит – голова екзаменаційної комісії, члени екзаменаційної комісії </a:t>
          </a:r>
          <a:br>
            <a:rPr lang="uk-UA" sz="1400" kern="1200" dirty="0"/>
          </a:br>
          <a:r>
            <a:rPr lang="uk-UA" sz="1400" kern="1200" dirty="0"/>
            <a:t>та екзаменатори.</a:t>
          </a:r>
          <a:endParaRPr lang="ru-RU" sz="1400" kern="1200" dirty="0"/>
        </a:p>
      </dsp:txBody>
      <dsp:txXfrm>
        <a:off x="2907565" y="1067878"/>
        <a:ext cx="7425154" cy="1332435"/>
      </dsp:txXfrm>
    </dsp:sp>
    <dsp:sp modelId="{A3AF8EB0-C7AE-A14A-81B1-DD831ADBB045}">
      <dsp:nvSpPr>
        <dsp:cNvPr id="0" name=""/>
        <dsp:cNvSpPr/>
      </dsp:nvSpPr>
      <dsp:spPr>
        <a:xfrm>
          <a:off x="1526472" y="2471431"/>
          <a:ext cx="2762187" cy="2762187"/>
        </a:xfrm>
        <a:prstGeom prst="pie">
          <a:avLst>
            <a:gd name="adj1" fmla="val 5400000"/>
            <a:gd name="adj2" fmla="val 1620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D9E9D1-CD54-2448-B404-F55B9822D9B5}">
      <dsp:nvSpPr>
        <dsp:cNvPr id="0" name=""/>
        <dsp:cNvSpPr/>
      </dsp:nvSpPr>
      <dsp:spPr>
        <a:xfrm>
          <a:off x="2907565" y="2386038"/>
          <a:ext cx="7425154" cy="2932973"/>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kern="1200" dirty="0"/>
            <a:t>Проводиться на 8 станціях (аудиторії – 102, 103, 104, 105, 107, 117, 121 та 126 </a:t>
          </a:r>
          <a:br>
            <a:rPr lang="uk-UA" sz="1400" kern="1200" dirty="0"/>
          </a:br>
          <a:r>
            <a:rPr lang="uk-UA" sz="1400" kern="1200" dirty="0"/>
            <a:t>ІІ корпусу ЗНУ) обладнані камерами відеоспостереження </a:t>
          </a:r>
          <a:br>
            <a:rPr lang="uk-UA" sz="1400" kern="1200" dirty="0"/>
          </a:br>
          <a:r>
            <a:rPr lang="uk-UA" sz="1400" kern="1200" dirty="0"/>
            <a:t>(із можливістю відеозапису для забезпечення об’єктивності прийняття рішення екзаменаційною комісією у випадку апеляцій здобувачів) та засобами подачі звукового сигналу. </a:t>
          </a:r>
        </a:p>
        <a:p>
          <a:pPr marL="0" lvl="0" indent="0" algn="ctr" defTabSz="622300">
            <a:lnSpc>
              <a:spcPct val="90000"/>
            </a:lnSpc>
            <a:spcBef>
              <a:spcPct val="0"/>
            </a:spcBef>
            <a:spcAft>
              <a:spcPct val="35000"/>
            </a:spcAft>
            <a:buNone/>
          </a:pPr>
          <a:r>
            <a:rPr lang="uk-UA" sz="1400" kern="1200" dirty="0"/>
            <a:t>На дверях кожної аудиторії чітко вказано номери станцій та їх назву.</a:t>
          </a:r>
          <a:endParaRPr lang="ru-RU" sz="1400" kern="1200" dirty="0"/>
        </a:p>
      </dsp:txBody>
      <dsp:txXfrm>
        <a:off x="2907565" y="2386038"/>
        <a:ext cx="7425154" cy="1312119"/>
      </dsp:txXfrm>
    </dsp:sp>
    <dsp:sp modelId="{8919658F-7384-734C-8E51-7CD5159C9BBA}">
      <dsp:nvSpPr>
        <dsp:cNvPr id="0" name=""/>
        <dsp:cNvSpPr/>
      </dsp:nvSpPr>
      <dsp:spPr>
        <a:xfrm>
          <a:off x="2289708" y="3707146"/>
          <a:ext cx="1235715" cy="1235715"/>
        </a:xfrm>
        <a:prstGeom prst="pie">
          <a:avLst>
            <a:gd name="adj1" fmla="val 5400000"/>
            <a:gd name="adj2" fmla="val 1620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FC42F2-118D-564A-A3A8-05133B1D1D73}">
      <dsp:nvSpPr>
        <dsp:cNvPr id="0" name=""/>
        <dsp:cNvSpPr/>
      </dsp:nvSpPr>
      <dsp:spPr>
        <a:xfrm>
          <a:off x="2907565" y="3930465"/>
          <a:ext cx="7425154" cy="789078"/>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kern="1200" dirty="0"/>
            <a:t>Початок та закінчення виконання станції озвучується сигналом – дзвінком. Якщо студент не впорався із завданням, він має перервати роботу і переключитися </a:t>
          </a:r>
          <a:br>
            <a:rPr lang="uk-UA" sz="1400" kern="1200" dirty="0"/>
          </a:br>
          <a:r>
            <a:rPr lang="uk-UA" sz="1400" kern="1200" dirty="0"/>
            <a:t>на наступну станцію.</a:t>
          </a:r>
          <a:endParaRPr lang="ru-RU" sz="1400" kern="1200" dirty="0"/>
        </a:p>
      </dsp:txBody>
      <dsp:txXfrm>
        <a:off x="2907565" y="3930465"/>
        <a:ext cx="7425154" cy="7890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A0327-D0A3-4742-9C8C-120A51DFDDEA}">
      <dsp:nvSpPr>
        <dsp:cNvPr id="0" name=""/>
        <dsp:cNvSpPr/>
      </dsp:nvSpPr>
      <dsp:spPr>
        <a:xfrm>
          <a:off x="-703104" y="1637347"/>
          <a:ext cx="4912042" cy="4912042"/>
        </a:xfrm>
        <a:prstGeom prst="ellipse">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w="9525" cap="rnd" cmpd="sng" algn="ctr">
          <a:solidFill>
            <a:schemeClr val="lt1">
              <a:hueOff val="0"/>
              <a:satOff val="0"/>
              <a:lumOff val="0"/>
              <a:alphaOff val="0"/>
            </a:schemeClr>
          </a:solidFill>
          <a:prstDash val="solid"/>
        </a:ln>
        <a:effectLst>
          <a:outerShdw blurRad="38100" dist="25400" dir="5400000" rotWithShape="0">
            <a:srgbClr val="000000">
              <a:alpha val="2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sp>
    <dsp:sp modelId="{B81A0A1F-48AF-F146-88AE-714E95A505C9}">
      <dsp:nvSpPr>
        <dsp:cNvPr id="0" name=""/>
        <dsp:cNvSpPr/>
      </dsp:nvSpPr>
      <dsp:spPr>
        <a:xfrm>
          <a:off x="-1091" y="2933723"/>
          <a:ext cx="3508017" cy="3508017"/>
        </a:xfrm>
        <a:prstGeom prst="ellipse">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w="9525" cap="rnd" cmpd="sng" algn="ctr">
          <a:solidFill>
            <a:schemeClr val="lt1">
              <a:hueOff val="0"/>
              <a:satOff val="0"/>
              <a:lumOff val="0"/>
              <a:alphaOff val="0"/>
            </a:schemeClr>
          </a:solidFill>
          <a:prstDash val="solid"/>
        </a:ln>
        <a:effectLst>
          <a:outerShdw blurRad="38100" dist="25400" dir="5400000" rotWithShape="0">
            <a:srgbClr val="000000">
              <a:alpha val="2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sp>
    <dsp:sp modelId="{700BDDA6-ABC5-F342-A077-08678C13245D}">
      <dsp:nvSpPr>
        <dsp:cNvPr id="0" name=""/>
        <dsp:cNvSpPr/>
      </dsp:nvSpPr>
      <dsp:spPr>
        <a:xfrm>
          <a:off x="1272009" y="1166440"/>
          <a:ext cx="2104810" cy="2104810"/>
        </a:xfrm>
        <a:prstGeom prst="ellipse">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w="9525" cap="rnd" cmpd="sng" algn="ctr">
          <a:solidFill>
            <a:schemeClr val="lt1">
              <a:hueOff val="0"/>
              <a:satOff val="0"/>
              <a:lumOff val="0"/>
              <a:alphaOff val="0"/>
            </a:schemeClr>
          </a:solidFill>
          <a:prstDash val="solid"/>
        </a:ln>
        <a:effectLst>
          <a:outerShdw blurRad="38100" dist="25400" dir="5400000" rotWithShape="0">
            <a:srgbClr val="000000">
              <a:alpha val="2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sp>
    <dsp:sp modelId="{D2ECF948-30C8-6245-AE1C-E13BC3310F61}">
      <dsp:nvSpPr>
        <dsp:cNvPr id="0" name=""/>
        <dsp:cNvSpPr/>
      </dsp:nvSpPr>
      <dsp:spPr>
        <a:xfrm>
          <a:off x="1847885" y="210695"/>
          <a:ext cx="701603" cy="701603"/>
        </a:xfrm>
        <a:prstGeom prst="ellipse">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w="9525" cap="rnd" cmpd="sng" algn="ctr">
          <a:solidFill>
            <a:schemeClr val="lt1">
              <a:hueOff val="0"/>
              <a:satOff val="0"/>
              <a:lumOff val="0"/>
              <a:alphaOff val="0"/>
            </a:schemeClr>
          </a:solidFill>
          <a:prstDash val="solid"/>
        </a:ln>
        <a:effectLst>
          <a:outerShdw blurRad="38100" dist="25400" dir="5400000" rotWithShape="0">
            <a:srgbClr val="000000">
              <a:alpha val="2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sp>
    <dsp:sp modelId="{7857C694-85A0-6248-8C09-C2A70EC768E7}">
      <dsp:nvSpPr>
        <dsp:cNvPr id="0" name=""/>
        <dsp:cNvSpPr/>
      </dsp:nvSpPr>
      <dsp:spPr>
        <a:xfrm>
          <a:off x="2892739" y="0"/>
          <a:ext cx="6725765" cy="1174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marL="0" lvl="0" indent="0" algn="l" defTabSz="800100">
            <a:lnSpc>
              <a:spcPct val="90000"/>
            </a:lnSpc>
            <a:spcBef>
              <a:spcPct val="0"/>
            </a:spcBef>
            <a:spcAft>
              <a:spcPct val="35000"/>
            </a:spcAft>
            <a:buNone/>
          </a:pPr>
          <a:r>
            <a:rPr lang="uk-UA" sz="1800" b="0" kern="1200" dirty="0"/>
            <a:t>Проводиться на </a:t>
          </a:r>
          <a:r>
            <a:rPr lang="uk-UA" sz="1800" b="1" i="1" u="sng" kern="1200" dirty="0"/>
            <a:t>8 станціях</a:t>
          </a:r>
          <a:r>
            <a:rPr lang="uk-UA" sz="1800" kern="1200" dirty="0"/>
            <a:t>, при проходженні яких студент має продемонструвати</a:t>
          </a:r>
          <a:r>
            <a:rPr lang="uk-UA" sz="2500" kern="1200" dirty="0"/>
            <a:t>:</a:t>
          </a:r>
          <a:endParaRPr lang="ru-RU" sz="2500" kern="1200" dirty="0"/>
        </a:p>
      </dsp:txBody>
      <dsp:txXfrm>
        <a:off x="2892739" y="0"/>
        <a:ext cx="6725765" cy="1174796"/>
      </dsp:txXfrm>
    </dsp:sp>
    <dsp:sp modelId="{7CD7BE46-901E-A141-849A-5465FF4B3C8E}">
      <dsp:nvSpPr>
        <dsp:cNvPr id="0" name=""/>
        <dsp:cNvSpPr/>
      </dsp:nvSpPr>
      <dsp:spPr>
        <a:xfrm>
          <a:off x="4413606" y="587398"/>
          <a:ext cx="614005"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A95398C9-41DA-4C4E-A6E2-7E13863161DC}">
      <dsp:nvSpPr>
        <dsp:cNvPr id="0" name=""/>
        <dsp:cNvSpPr/>
      </dsp:nvSpPr>
      <dsp:spPr>
        <a:xfrm rot="5400000">
          <a:off x="1327206" y="974221"/>
          <a:ext cx="3471176" cy="2701623"/>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AB3AF4CE-17C9-D348-B569-B2C3E535B30F}">
      <dsp:nvSpPr>
        <dsp:cNvPr id="0" name=""/>
        <dsp:cNvSpPr/>
      </dsp:nvSpPr>
      <dsp:spPr>
        <a:xfrm>
          <a:off x="3731581" y="1174796"/>
          <a:ext cx="5048081" cy="1174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marL="0" lvl="0" indent="0" algn="just" defTabSz="711200">
            <a:lnSpc>
              <a:spcPct val="90000"/>
            </a:lnSpc>
            <a:spcBef>
              <a:spcPct val="0"/>
            </a:spcBef>
            <a:spcAft>
              <a:spcPct val="35000"/>
            </a:spcAft>
            <a:buNone/>
          </a:pPr>
          <a:r>
            <a:rPr lang="uk-UA" sz="1600" b="1" i="1" u="sng" kern="1200" dirty="0"/>
            <a:t>знання</a:t>
          </a:r>
          <a:r>
            <a:rPr lang="uk-UA" sz="1600" kern="1200" dirty="0"/>
            <a:t> будови, нормального та індивідуального розвитку організму людини; розуміння етіопатогенезу, клінічних симптомів і синдромів, перебігу захворювання у контексті практичної діяльності у фізичній терапії; </a:t>
          </a:r>
          <a:endParaRPr lang="ru-RU" sz="1600" kern="1200" dirty="0"/>
        </a:p>
      </dsp:txBody>
      <dsp:txXfrm>
        <a:off x="3731581" y="1174796"/>
        <a:ext cx="5048081" cy="1174796"/>
      </dsp:txXfrm>
    </dsp:sp>
    <dsp:sp modelId="{2D612CEB-23D0-9948-85C4-2A8A1F7C3D28}">
      <dsp:nvSpPr>
        <dsp:cNvPr id="0" name=""/>
        <dsp:cNvSpPr/>
      </dsp:nvSpPr>
      <dsp:spPr>
        <a:xfrm>
          <a:off x="4413606" y="1762195"/>
          <a:ext cx="614005"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2F050983-BE35-3F48-AE95-731A925603B1}">
      <dsp:nvSpPr>
        <dsp:cNvPr id="0" name=""/>
        <dsp:cNvSpPr/>
      </dsp:nvSpPr>
      <dsp:spPr>
        <a:xfrm rot="5400000">
          <a:off x="1928112" y="2129779"/>
          <a:ext cx="2850621" cy="2116271"/>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6FB2C0C6-CBFF-594D-8E41-CD0EE4BA96B7}">
      <dsp:nvSpPr>
        <dsp:cNvPr id="0" name=""/>
        <dsp:cNvSpPr/>
      </dsp:nvSpPr>
      <dsp:spPr>
        <a:xfrm>
          <a:off x="3011488" y="3241135"/>
          <a:ext cx="6188240" cy="1174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marL="0" lvl="0" indent="0" algn="l" defTabSz="711200">
            <a:lnSpc>
              <a:spcPct val="90000"/>
            </a:lnSpc>
            <a:spcBef>
              <a:spcPct val="0"/>
            </a:spcBef>
            <a:spcAft>
              <a:spcPct val="35000"/>
            </a:spcAft>
            <a:buNone/>
          </a:pPr>
          <a:r>
            <a:rPr lang="uk-UA" sz="1600" b="1" i="1" u="sng" kern="1200"/>
            <a:t>уміння</a:t>
          </a:r>
          <a:r>
            <a:rPr lang="uk-UA" sz="1600" u="sng" kern="1200"/>
            <a:t> </a:t>
          </a:r>
          <a:r>
            <a:rPr lang="uk-UA" sz="1600" kern="1200"/>
            <a:t>виконувати обстеження пацієнтів/клієнтів різних нозологічних груп, використовуючи відповідний інструментарій; уміння здійснювати заходи фізичної терапії для корекції порушень структури/функцій організму, активності та участі; навички професійного та зрозумілого спілкування з усіма учасниками реабілітаційного процесу. </a:t>
          </a:r>
          <a:endParaRPr lang="ru-RU" sz="1600" kern="1200" dirty="0"/>
        </a:p>
      </dsp:txBody>
      <dsp:txXfrm>
        <a:off x="3011488" y="3241135"/>
        <a:ext cx="6188240" cy="1174796"/>
      </dsp:txXfrm>
    </dsp:sp>
    <dsp:sp modelId="{AE17C538-6452-B442-8CD9-92DE63F00701}">
      <dsp:nvSpPr>
        <dsp:cNvPr id="0" name=""/>
        <dsp:cNvSpPr/>
      </dsp:nvSpPr>
      <dsp:spPr>
        <a:xfrm>
          <a:off x="4413606" y="2936992"/>
          <a:ext cx="614005"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14B99B7F-E58F-F74A-AD5E-E157503ACA1F}">
      <dsp:nvSpPr>
        <dsp:cNvPr id="0" name=""/>
        <dsp:cNvSpPr/>
      </dsp:nvSpPr>
      <dsp:spPr>
        <a:xfrm rot="5400000">
          <a:off x="2509780" y="3206745"/>
          <a:ext cx="2174397" cy="1633254"/>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FCE5BA63-50E3-2048-9461-52AF898FBFC1}">
      <dsp:nvSpPr>
        <dsp:cNvPr id="0" name=""/>
        <dsp:cNvSpPr/>
      </dsp:nvSpPr>
      <dsp:spPr>
        <a:xfrm>
          <a:off x="2737175" y="5238888"/>
          <a:ext cx="6602571" cy="1174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marL="0" lvl="0" indent="0" algn="l" defTabSz="711200">
            <a:lnSpc>
              <a:spcPct val="90000"/>
            </a:lnSpc>
            <a:spcBef>
              <a:spcPct val="0"/>
            </a:spcBef>
            <a:spcAft>
              <a:spcPct val="35000"/>
            </a:spcAft>
            <a:buNone/>
          </a:pPr>
          <a:r>
            <a:rPr lang="uk-UA" sz="1600" kern="1200" dirty="0"/>
            <a:t>На кожній станції ОСП(</a:t>
          </a:r>
          <a:r>
            <a:rPr lang="uk-UA" sz="1600" kern="1200" dirty="0" err="1"/>
            <a:t>К</a:t>
          </a:r>
          <a:r>
            <a:rPr lang="uk-UA" sz="1600" kern="1200" dirty="0"/>
            <a:t>)І </a:t>
          </a:r>
          <a:r>
            <a:rPr lang="uk-UA" sz="1600" b="1" i="1" kern="1200" dirty="0"/>
            <a:t>моделюються сценарії </a:t>
          </a:r>
          <a:r>
            <a:rPr lang="uk-UA" sz="1600" kern="1200" dirty="0"/>
            <a:t>для оцінки різних видів практичних компетентностей відповідно до проекту стандарту підготовки здобувачів вищої освіти другого (магістерського) рівня зі спеціальності 227 «Фізична терапія, </a:t>
          </a:r>
          <a:r>
            <a:rPr lang="uk-UA" sz="1600" kern="1200" dirty="0" err="1"/>
            <a:t>ерготерапія</a:t>
          </a:r>
          <a:r>
            <a:rPr lang="uk-UA" sz="1600" kern="1200" dirty="0"/>
            <a:t>» та стандартів надання медичної допомоги.</a:t>
          </a:r>
          <a:endParaRPr lang="ru-RU" sz="1600" kern="1200" dirty="0"/>
        </a:p>
      </dsp:txBody>
      <dsp:txXfrm>
        <a:off x="2737175" y="5238888"/>
        <a:ext cx="6602571" cy="1174796"/>
      </dsp:txXfrm>
    </dsp:sp>
    <dsp:sp modelId="{9846DABF-A642-0449-A2D0-E8CF374A057B}">
      <dsp:nvSpPr>
        <dsp:cNvPr id="0" name=""/>
        <dsp:cNvSpPr/>
      </dsp:nvSpPr>
      <dsp:spPr>
        <a:xfrm>
          <a:off x="4413606" y="4111788"/>
          <a:ext cx="614005"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031D4BF5-7A65-C048-A325-FE1733A402FD}">
      <dsp:nvSpPr>
        <dsp:cNvPr id="0" name=""/>
        <dsp:cNvSpPr/>
      </dsp:nvSpPr>
      <dsp:spPr>
        <a:xfrm rot="5400000">
          <a:off x="3092839" y="4287967"/>
          <a:ext cx="1494570" cy="1141231"/>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76544-E9E5-9F40-A239-A2C1C89CC2DD}">
      <dsp:nvSpPr>
        <dsp:cNvPr id="0" name=""/>
        <dsp:cNvSpPr/>
      </dsp:nvSpPr>
      <dsp:spPr>
        <a:xfrm rot="3788094">
          <a:off x="3044555" y="3391428"/>
          <a:ext cx="1270131" cy="23247"/>
        </a:xfrm>
        <a:custGeom>
          <a:avLst/>
          <a:gdLst/>
          <a:ahLst/>
          <a:cxnLst/>
          <a:rect l="0" t="0" r="0" b="0"/>
          <a:pathLst>
            <a:path>
              <a:moveTo>
                <a:pt x="0" y="11623"/>
              </a:moveTo>
              <a:lnTo>
                <a:pt x="1270131" y="11623"/>
              </a:lnTo>
            </a:path>
          </a:pathLst>
        </a:custGeom>
        <a:noFill/>
        <a:ln w="15875" cap="rnd"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BCE7C4-ACED-7A45-AAD8-B18700AC075E}">
      <dsp:nvSpPr>
        <dsp:cNvPr id="0" name=""/>
        <dsp:cNvSpPr/>
      </dsp:nvSpPr>
      <dsp:spPr>
        <a:xfrm rot="1422820">
          <a:off x="3605733" y="2643473"/>
          <a:ext cx="396644" cy="23247"/>
        </a:xfrm>
        <a:custGeom>
          <a:avLst/>
          <a:gdLst/>
          <a:ahLst/>
          <a:cxnLst/>
          <a:rect l="0" t="0" r="0" b="0"/>
          <a:pathLst>
            <a:path>
              <a:moveTo>
                <a:pt x="0" y="11623"/>
              </a:moveTo>
              <a:lnTo>
                <a:pt x="396644" y="11623"/>
              </a:lnTo>
            </a:path>
          </a:pathLst>
        </a:custGeom>
        <a:noFill/>
        <a:ln w="15875" cap="rnd"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9E6681E-A74C-2D42-8156-63125763E844}">
      <dsp:nvSpPr>
        <dsp:cNvPr id="0" name=""/>
        <dsp:cNvSpPr/>
      </dsp:nvSpPr>
      <dsp:spPr>
        <a:xfrm rot="20165774">
          <a:off x="3606455" y="2076976"/>
          <a:ext cx="373605" cy="23247"/>
        </a:xfrm>
        <a:custGeom>
          <a:avLst/>
          <a:gdLst/>
          <a:ahLst/>
          <a:cxnLst/>
          <a:rect l="0" t="0" r="0" b="0"/>
          <a:pathLst>
            <a:path>
              <a:moveTo>
                <a:pt x="0" y="11623"/>
              </a:moveTo>
              <a:lnTo>
                <a:pt x="373605" y="11623"/>
              </a:lnTo>
            </a:path>
          </a:pathLst>
        </a:custGeom>
        <a:noFill/>
        <a:ln w="15875" cap="rnd"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BCAFD88-03EC-0C4C-81DA-2BD87CF9FBE6}">
      <dsp:nvSpPr>
        <dsp:cNvPr id="0" name=""/>
        <dsp:cNvSpPr/>
      </dsp:nvSpPr>
      <dsp:spPr>
        <a:xfrm rot="17782878">
          <a:off x="3028658" y="1314431"/>
          <a:ext cx="1292381" cy="23247"/>
        </a:xfrm>
        <a:custGeom>
          <a:avLst/>
          <a:gdLst/>
          <a:ahLst/>
          <a:cxnLst/>
          <a:rect l="0" t="0" r="0" b="0"/>
          <a:pathLst>
            <a:path>
              <a:moveTo>
                <a:pt x="0" y="11623"/>
              </a:moveTo>
              <a:lnTo>
                <a:pt x="1292381" y="11623"/>
              </a:lnTo>
            </a:path>
          </a:pathLst>
        </a:custGeom>
        <a:noFill/>
        <a:ln w="15875" cap="rnd"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D06ACE8-52B2-134C-94E9-9F24F1F7F675}">
      <dsp:nvSpPr>
        <dsp:cNvPr id="0" name=""/>
        <dsp:cNvSpPr/>
      </dsp:nvSpPr>
      <dsp:spPr>
        <a:xfrm>
          <a:off x="2330985" y="1589391"/>
          <a:ext cx="1651407" cy="1562694"/>
        </a:xfrm>
        <a:prstGeom prst="ellipse">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BD53D45-7D70-684D-9707-FC6F61AD1422}">
      <dsp:nvSpPr>
        <dsp:cNvPr id="0" name=""/>
        <dsp:cNvSpPr/>
      </dsp:nvSpPr>
      <dsp:spPr>
        <a:xfrm>
          <a:off x="717057" y="2693"/>
          <a:ext cx="6858831" cy="745006"/>
        </a:xfrm>
        <a:prstGeom prst="ellipse">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uk-UA" sz="1800" kern="1200"/>
            <a:t>Робить</a:t>
          </a:r>
          <a:endParaRPr lang="ru-RU" sz="1800" kern="1200"/>
        </a:p>
      </dsp:txBody>
      <dsp:txXfrm>
        <a:off x="1721510" y="111797"/>
        <a:ext cx="4849925" cy="526798"/>
      </dsp:txXfrm>
    </dsp:sp>
    <dsp:sp modelId="{E3CEE3E6-C047-B440-9430-96E0DBC78968}">
      <dsp:nvSpPr>
        <dsp:cNvPr id="0" name=""/>
        <dsp:cNvSpPr/>
      </dsp:nvSpPr>
      <dsp:spPr>
        <a:xfrm>
          <a:off x="2464978" y="1241072"/>
          <a:ext cx="4679405" cy="798495"/>
        </a:xfrm>
        <a:prstGeom prst="ellipse">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uk-UA" sz="1800" kern="1200" dirty="0"/>
            <a:t>Демонструє як </a:t>
          </a:r>
          <a:br>
            <a:rPr lang="uk-UA" sz="1800" kern="1200" dirty="0"/>
          </a:br>
          <a:r>
            <a:rPr lang="uk-UA" sz="1800" kern="1200" dirty="0"/>
            <a:t>(в змодельованих умовах)</a:t>
          </a:r>
          <a:endParaRPr lang="ru-RU" sz="1800" kern="1200" dirty="0"/>
        </a:p>
      </dsp:txBody>
      <dsp:txXfrm>
        <a:off x="3150261" y="1358009"/>
        <a:ext cx="3308839" cy="564621"/>
      </dsp:txXfrm>
    </dsp:sp>
    <dsp:sp modelId="{3CB38B94-A82D-384E-893F-1421E576F29B}">
      <dsp:nvSpPr>
        <dsp:cNvPr id="0" name=""/>
        <dsp:cNvSpPr/>
      </dsp:nvSpPr>
      <dsp:spPr>
        <a:xfrm>
          <a:off x="2723099" y="2701910"/>
          <a:ext cx="4192906" cy="798495"/>
        </a:xfrm>
        <a:prstGeom prst="ellipse">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uk-UA" sz="1800" kern="1200" dirty="0"/>
            <a:t>Знає як</a:t>
          </a:r>
          <a:endParaRPr lang="ru-RU" sz="1800" kern="1200" dirty="0"/>
        </a:p>
      </dsp:txBody>
      <dsp:txXfrm>
        <a:off x="3337136" y="2818847"/>
        <a:ext cx="2964832" cy="564621"/>
      </dsp:txXfrm>
    </dsp:sp>
    <dsp:sp modelId="{10364830-EB5A-044B-B1B0-F4F6D7770AB0}">
      <dsp:nvSpPr>
        <dsp:cNvPr id="0" name=""/>
        <dsp:cNvSpPr/>
      </dsp:nvSpPr>
      <dsp:spPr>
        <a:xfrm>
          <a:off x="2384801" y="3967032"/>
          <a:ext cx="3565512" cy="798495"/>
        </a:xfrm>
        <a:prstGeom prst="ellipse">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uk-UA" sz="1800" kern="1200" dirty="0"/>
            <a:t>Знає</a:t>
          </a:r>
          <a:endParaRPr lang="ru-RU" sz="1800" kern="1200" dirty="0"/>
        </a:p>
      </dsp:txBody>
      <dsp:txXfrm>
        <a:off x="2906958" y="4083969"/>
        <a:ext cx="2521198" cy="5646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97FBD-2A7B-0944-B4F6-1412F537CE4E}">
      <dsp:nvSpPr>
        <dsp:cNvPr id="0" name=""/>
        <dsp:cNvSpPr/>
      </dsp:nvSpPr>
      <dsp:spPr>
        <a:xfrm>
          <a:off x="135698" y="0"/>
          <a:ext cx="8552532" cy="3134678"/>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uk-UA" sz="1400" kern="1200" dirty="0">
              <a:solidFill>
                <a:schemeClr val="bg1"/>
              </a:solidFill>
            </a:rPr>
            <a:t>Результати складання ОСП(</a:t>
          </a:r>
          <a:r>
            <a:rPr lang="uk-UA" sz="1400" kern="1200" dirty="0" err="1">
              <a:solidFill>
                <a:schemeClr val="bg1"/>
              </a:solidFill>
            </a:rPr>
            <a:t>К</a:t>
          </a:r>
          <a:r>
            <a:rPr lang="uk-UA" sz="1400" kern="1200" dirty="0">
              <a:solidFill>
                <a:schemeClr val="bg1"/>
              </a:solidFill>
            </a:rPr>
            <a:t>)І Голова екзаменаційної комісії оголошує студентам в день його складання. Студент, який отримав незадовільну оцінку з ОСП(</a:t>
          </a:r>
          <a:r>
            <a:rPr lang="uk-UA" sz="1400" kern="1200" dirty="0" err="1">
              <a:solidFill>
                <a:schemeClr val="bg1"/>
              </a:solidFill>
            </a:rPr>
            <a:t>К</a:t>
          </a:r>
          <a:r>
            <a:rPr lang="uk-UA" sz="1400" kern="1200" dirty="0">
              <a:solidFill>
                <a:schemeClr val="bg1"/>
              </a:solidFill>
            </a:rPr>
            <a:t>)І, допускається до повторного складання ОСП(</a:t>
          </a:r>
          <a:r>
            <a:rPr lang="uk-UA" sz="1400" kern="1200" dirty="0" err="1">
              <a:solidFill>
                <a:schemeClr val="bg1"/>
              </a:solidFill>
            </a:rPr>
            <a:t>К</a:t>
          </a:r>
          <a:r>
            <a:rPr lang="uk-UA" sz="1400" kern="1200" dirty="0">
              <a:solidFill>
                <a:schemeClr val="bg1"/>
              </a:solidFill>
            </a:rPr>
            <a:t>)І один раз у наступний термін роботи екзаменаційної комісії.</a:t>
          </a:r>
          <a:endParaRPr lang="ru-RU" sz="1400" kern="1200" dirty="0">
            <a:solidFill>
              <a:schemeClr val="bg1"/>
            </a:solidFill>
          </a:endParaRPr>
        </a:p>
      </dsp:txBody>
      <dsp:txXfrm>
        <a:off x="1276036" y="548568"/>
        <a:ext cx="6271856" cy="1410605"/>
      </dsp:txXfrm>
    </dsp:sp>
    <dsp:sp modelId="{CE0B0A38-9081-E148-817C-9AB2C546F126}">
      <dsp:nvSpPr>
        <dsp:cNvPr id="0" name=""/>
        <dsp:cNvSpPr/>
      </dsp:nvSpPr>
      <dsp:spPr>
        <a:xfrm>
          <a:off x="4132256" y="2283258"/>
          <a:ext cx="4783143" cy="3113613"/>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uk-UA" sz="1400" kern="1200" dirty="0">
              <a:solidFill>
                <a:schemeClr val="bg1"/>
              </a:solidFill>
            </a:rPr>
            <a:t>Студенту, який без поважної причини не з’явився на складання ОСП(</a:t>
          </a:r>
          <a:r>
            <a:rPr lang="uk-UA" sz="1400" kern="1200" dirty="0" err="1">
              <a:solidFill>
                <a:schemeClr val="bg1"/>
              </a:solidFill>
            </a:rPr>
            <a:t>К</a:t>
          </a:r>
          <a:r>
            <a:rPr lang="uk-UA" sz="1400" kern="1200" dirty="0">
              <a:solidFill>
                <a:schemeClr val="bg1"/>
              </a:solidFill>
            </a:rPr>
            <a:t>)І, в Протоколі засідання екзаменаційної комісії відзначається, що він є не атестованим у зв’язку з неявкою на іспит. Цей випускник вважається таким, що отримав за ОСП(</a:t>
          </a:r>
          <a:r>
            <a:rPr lang="uk-UA" sz="1400" kern="1200" dirty="0" err="1">
              <a:solidFill>
                <a:schemeClr val="bg1"/>
              </a:solidFill>
            </a:rPr>
            <a:t>К</a:t>
          </a:r>
          <a:r>
            <a:rPr lang="uk-UA" sz="1400" kern="1200" dirty="0">
              <a:solidFill>
                <a:schemeClr val="bg1"/>
              </a:solidFill>
            </a:rPr>
            <a:t>)І оцінку «0» балів.</a:t>
          </a:r>
          <a:endParaRPr lang="ru-RU" sz="1400" kern="1200" dirty="0">
            <a:solidFill>
              <a:schemeClr val="bg1"/>
            </a:solidFill>
          </a:endParaRPr>
        </a:p>
      </dsp:txBody>
      <dsp:txXfrm>
        <a:off x="5595101" y="3087608"/>
        <a:ext cx="2869886" cy="1712487"/>
      </dsp:txXfrm>
    </dsp:sp>
    <dsp:sp modelId="{F8ECE490-4A19-664E-A295-7D58654D5300}">
      <dsp:nvSpPr>
        <dsp:cNvPr id="0" name=""/>
        <dsp:cNvSpPr/>
      </dsp:nvSpPr>
      <dsp:spPr>
        <a:xfrm>
          <a:off x="0" y="2262193"/>
          <a:ext cx="5158019" cy="3134678"/>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uk-UA" sz="1400" kern="1200" dirty="0">
              <a:solidFill>
                <a:schemeClr val="bg1"/>
              </a:solidFill>
            </a:rPr>
            <a:t>Документом, що підтверджує поважну причину відсутності студента на ОСП(</a:t>
          </a:r>
          <a:r>
            <a:rPr lang="uk-UA" sz="1400" kern="1200" dirty="0" err="1">
              <a:solidFill>
                <a:schemeClr val="bg1"/>
              </a:solidFill>
            </a:rPr>
            <a:t>К</a:t>
          </a:r>
          <a:r>
            <a:rPr lang="uk-UA" sz="1400" kern="1200" dirty="0">
              <a:solidFill>
                <a:schemeClr val="bg1"/>
              </a:solidFill>
            </a:rPr>
            <a:t>)І, є оформлена належним чином довідка про тимчасову непрацездатність, або витяг медичної карти амбулаторного (стаціонарного) хворого, представлені не пізніше, ніж у першій половині дня проведення ОСП(</a:t>
          </a:r>
          <a:r>
            <a:rPr lang="uk-UA" sz="1400" kern="1200" dirty="0" err="1">
              <a:solidFill>
                <a:schemeClr val="bg1"/>
              </a:solidFill>
            </a:rPr>
            <a:t>К</a:t>
          </a:r>
          <a:r>
            <a:rPr lang="uk-UA" sz="1400" kern="1200" dirty="0">
              <a:solidFill>
                <a:schemeClr val="bg1"/>
              </a:solidFill>
            </a:rPr>
            <a:t>)І.</a:t>
          </a:r>
          <a:endParaRPr lang="ru-RU" sz="1400" kern="1200" dirty="0">
            <a:solidFill>
              <a:schemeClr val="bg1"/>
            </a:solidFill>
          </a:endParaRPr>
        </a:p>
      </dsp:txBody>
      <dsp:txXfrm>
        <a:off x="485713" y="3071985"/>
        <a:ext cx="3094811" cy="172407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90B78C-D408-D84C-92FE-98D0B5E94A8D}" type="datetimeFigureOut">
              <a:rPr lang="ru-RU" smtClean="0"/>
              <a:t>28.11.2021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ru-RU"/>
              <a:t>Образец текста
Второй уровень
Третий уровень
Четвертый уровень
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3EFDF-EB81-4E4A-9A3C-513ED8A6F9C4}" type="slidenum">
              <a:rPr lang="ru-RU" smtClean="0"/>
              <a:t>‹#›</a:t>
            </a:fld>
            <a:endParaRPr lang="ru-RU"/>
          </a:p>
        </p:txBody>
      </p:sp>
    </p:spTree>
    <p:extLst>
      <p:ext uri="{BB962C8B-B14F-4D97-AF65-F5344CB8AC3E}">
        <p14:creationId xmlns:p14="http://schemas.microsoft.com/office/powerpoint/2010/main" val="886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D448016E-496A-1A4D-B7A1-3D1BFBB25C45}" type="datetime1">
              <a:rPr lang="ru-RU" smtClean="0"/>
              <a:t>28.11.2021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
Второй уровень
Третий уровень
Четвертый уровень
Пятый уровень</a:t>
            </a:r>
            <a:endParaRPr lang="en-US" dirty="0"/>
          </a:p>
        </p:txBody>
      </p:sp>
      <p:sp>
        <p:nvSpPr>
          <p:cNvPr id="4" name="Date Placeholder 3"/>
          <p:cNvSpPr>
            <a:spLocks noGrp="1"/>
          </p:cNvSpPr>
          <p:nvPr>
            <p:ph type="dt" sz="half" idx="10"/>
          </p:nvPr>
        </p:nvSpPr>
        <p:spPr/>
        <p:txBody>
          <a:bodyPr/>
          <a:lstStyle/>
          <a:p>
            <a:fld id="{5ACB0E60-B872-F247-92F4-6C718B027663}" type="datetime1">
              <a:rPr lang="ru-RU" smtClean="0"/>
              <a:t>28.11.2021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
Второй уровень
Третий уровень
Четвертый уровень
Пятый уровень</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
Второй уровень
Третий уровень
Четвертый уровень
Пятый уровень</a:t>
            </a:r>
            <a:endParaRPr lang="en-US" dirty="0"/>
          </a:p>
        </p:txBody>
      </p:sp>
      <p:sp>
        <p:nvSpPr>
          <p:cNvPr id="4" name="Date Placeholder 3"/>
          <p:cNvSpPr>
            <a:spLocks noGrp="1"/>
          </p:cNvSpPr>
          <p:nvPr>
            <p:ph type="dt" sz="half" idx="10"/>
          </p:nvPr>
        </p:nvSpPr>
        <p:spPr/>
        <p:txBody>
          <a:bodyPr/>
          <a:lstStyle/>
          <a:p>
            <a:fld id="{7C23D619-63E2-1640-ACB3-33B8B6B7795E}" type="datetime1">
              <a:rPr lang="ru-RU" smtClean="0"/>
              <a:t>28.11.2021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
Второй уровень
Третий уровень
Четвертый уровень
Пятый уровень</a:t>
            </a:r>
            <a:endParaRPr lang="en-US" dirty="0"/>
          </a:p>
        </p:txBody>
      </p:sp>
      <p:sp>
        <p:nvSpPr>
          <p:cNvPr id="5" name="Date Placeholder 4"/>
          <p:cNvSpPr>
            <a:spLocks noGrp="1"/>
          </p:cNvSpPr>
          <p:nvPr>
            <p:ph type="dt" sz="half" idx="10"/>
          </p:nvPr>
        </p:nvSpPr>
        <p:spPr/>
        <p:txBody>
          <a:bodyPr/>
          <a:lstStyle/>
          <a:p>
            <a:fld id="{7B2B6307-670C-684C-97C9-3BAD53B36850}" type="datetime1">
              <a:rPr lang="ru-RU" smtClean="0"/>
              <a:t>28.11.2021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
Второй уровень
Третий уровень
Четвертый уровень
Пятый уровень</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
Второй уровень
Третий уровень
Четвертый уровень
Пятый уровень</a:t>
            </a:r>
            <a:endParaRPr lang="en-US" dirty="0"/>
          </a:p>
        </p:txBody>
      </p:sp>
      <p:sp>
        <p:nvSpPr>
          <p:cNvPr id="5" name="Date Placeholder 4"/>
          <p:cNvSpPr>
            <a:spLocks noGrp="1"/>
          </p:cNvSpPr>
          <p:nvPr>
            <p:ph type="dt" sz="half" idx="10"/>
          </p:nvPr>
        </p:nvSpPr>
        <p:spPr/>
        <p:txBody>
          <a:bodyPr/>
          <a:lstStyle/>
          <a:p>
            <a:fld id="{E74E7856-66C3-C646-BEA0-D601CB65ABBB}" type="datetime1">
              <a:rPr lang="ru-RU" smtClean="0"/>
              <a:t>28.11.2021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
Второй уровень
Третий уровень
Четвертый уровень
Пятый уровень</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
Второй уровень
Третий уровень
Четвертый уровень
Пятый уровень</a:t>
            </a:r>
            <a:endParaRPr lang="en-US" dirty="0"/>
          </a:p>
        </p:txBody>
      </p:sp>
      <p:sp>
        <p:nvSpPr>
          <p:cNvPr id="5" name="Date Placeholder 4"/>
          <p:cNvSpPr>
            <a:spLocks noGrp="1"/>
          </p:cNvSpPr>
          <p:nvPr>
            <p:ph type="dt" sz="half" idx="10"/>
          </p:nvPr>
        </p:nvSpPr>
        <p:spPr/>
        <p:txBody>
          <a:bodyPr/>
          <a:lstStyle/>
          <a:p>
            <a:fld id="{9D756978-2400-AC40-865C-3C65A6352B21}" type="datetime1">
              <a:rPr lang="ru-RU" smtClean="0"/>
              <a:t>28.11.2021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
Второй уровень
Третий уровень
Четвертый уровень
Пятый уровень</a:t>
            </a:r>
            <a:endParaRPr lang="en-US" dirty="0"/>
          </a:p>
        </p:txBody>
      </p:sp>
      <p:sp>
        <p:nvSpPr>
          <p:cNvPr id="4" name="Date Placeholder 3"/>
          <p:cNvSpPr>
            <a:spLocks noGrp="1"/>
          </p:cNvSpPr>
          <p:nvPr>
            <p:ph type="dt" sz="half" idx="10"/>
          </p:nvPr>
        </p:nvSpPr>
        <p:spPr/>
        <p:txBody>
          <a:bodyPr/>
          <a:lstStyle/>
          <a:p>
            <a:fld id="{22FA40DD-AC49-3648-B4D5-BE8D341A26EA}" type="datetime1">
              <a:rPr lang="ru-RU" smtClean="0"/>
              <a:t>28.11.2021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
Второй уровень
Третий уровень
Четвертый уровень
Пятый уровень</a:t>
            </a:r>
            <a:endParaRPr lang="en-US" dirty="0"/>
          </a:p>
        </p:txBody>
      </p:sp>
      <p:sp>
        <p:nvSpPr>
          <p:cNvPr id="4" name="Date Placeholder 3"/>
          <p:cNvSpPr>
            <a:spLocks noGrp="1"/>
          </p:cNvSpPr>
          <p:nvPr>
            <p:ph type="dt" sz="half" idx="10"/>
          </p:nvPr>
        </p:nvSpPr>
        <p:spPr/>
        <p:txBody>
          <a:bodyPr/>
          <a:lstStyle/>
          <a:p>
            <a:fld id="{5C3AFBA7-DE0E-F844-9130-AEC74F0D112F}" type="datetime1">
              <a:rPr lang="ru-RU" smtClean="0"/>
              <a:t>28.11.2021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
Второй уровень
Третий уровень
Четвертый уровень
Пятый уровень</a:t>
            </a:r>
            <a:endParaRPr lang="en-US" dirty="0"/>
          </a:p>
        </p:txBody>
      </p:sp>
      <p:sp>
        <p:nvSpPr>
          <p:cNvPr id="4" name="Date Placeholder 3"/>
          <p:cNvSpPr>
            <a:spLocks noGrp="1"/>
          </p:cNvSpPr>
          <p:nvPr>
            <p:ph type="dt" sz="half" idx="10"/>
          </p:nvPr>
        </p:nvSpPr>
        <p:spPr/>
        <p:txBody>
          <a:bodyPr/>
          <a:lstStyle/>
          <a:p>
            <a:fld id="{8E6A3599-8557-3944-9AB3-5C9DB4BB311E}" type="datetime1">
              <a:rPr lang="ru-RU" smtClean="0"/>
              <a:t>28.11.2021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
Второй уровень
Третий уровень
Четвертый уровень
Пятый уровень</a:t>
            </a:r>
            <a:endParaRPr lang="en-US" dirty="0"/>
          </a:p>
        </p:txBody>
      </p:sp>
      <p:sp>
        <p:nvSpPr>
          <p:cNvPr id="4" name="Date Placeholder 3"/>
          <p:cNvSpPr>
            <a:spLocks noGrp="1"/>
          </p:cNvSpPr>
          <p:nvPr>
            <p:ph type="dt" sz="half" idx="10"/>
          </p:nvPr>
        </p:nvSpPr>
        <p:spPr/>
        <p:txBody>
          <a:bodyPr/>
          <a:lstStyle/>
          <a:p>
            <a:fld id="{92B50DA2-0718-7349-B485-781580F928B9}" type="datetime1">
              <a:rPr lang="ru-RU" smtClean="0"/>
              <a:t>28.11.2021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
Второй уровень
Третий уровень
Четвертый уровень
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
Второй уровень
Третий уровень
Четвертый уровень
Пятый уровень</a:t>
            </a:r>
            <a:endParaRPr lang="en-US" dirty="0"/>
          </a:p>
        </p:txBody>
      </p:sp>
      <p:sp>
        <p:nvSpPr>
          <p:cNvPr id="5" name="Date Placeholder 4"/>
          <p:cNvSpPr>
            <a:spLocks noGrp="1"/>
          </p:cNvSpPr>
          <p:nvPr>
            <p:ph type="dt" sz="half" idx="10"/>
          </p:nvPr>
        </p:nvSpPr>
        <p:spPr/>
        <p:txBody>
          <a:bodyPr/>
          <a:lstStyle/>
          <a:p>
            <a:fld id="{001668F7-FB79-884D-99CA-FDF85B669A49}" type="datetime1">
              <a:rPr lang="ru-RU" smtClean="0"/>
              <a:t>28.11.2021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
Второй уровень
Третий уровень
Четвертый уровень
Пятый уровень</a:t>
            </a:r>
            <a:endParaRPr lang="en-US" dirty="0"/>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
Второй уровень
Третий уровень
Четвертый уровень
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
Второй уровень
Третий уровень
Четвертый уровень
Пятый уровень</a:t>
            </a:r>
            <a:endParaRPr lang="en-US" dirty="0"/>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
Второй уровень
Третий уровень
Четвертый уровень
Пятый уровень</a:t>
            </a:r>
            <a:endParaRPr lang="en-US" dirty="0"/>
          </a:p>
        </p:txBody>
      </p:sp>
      <p:sp>
        <p:nvSpPr>
          <p:cNvPr id="7" name="Date Placeholder 6"/>
          <p:cNvSpPr>
            <a:spLocks noGrp="1"/>
          </p:cNvSpPr>
          <p:nvPr>
            <p:ph type="dt" sz="half" idx="10"/>
          </p:nvPr>
        </p:nvSpPr>
        <p:spPr/>
        <p:txBody>
          <a:bodyPr/>
          <a:lstStyle/>
          <a:p>
            <a:fld id="{04A7181F-3DA4-3041-A9FD-1715D6118E2E}" type="datetime1">
              <a:rPr lang="ru-RU" smtClean="0"/>
              <a:t>28.11.2021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0CACF2A2-87BE-8C46-8377-AB356ED6464E}" type="datetime1">
              <a:rPr lang="ru-RU" smtClean="0"/>
              <a:t>28.11.2021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F0692-40C9-9C43-961A-680022D9FB09}" type="datetime1">
              <a:rPr lang="ru-RU" smtClean="0"/>
              <a:t>28.11.2021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
Второй уровень
Третий уровень
Четвертый уровень
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
Второй уровень
Третий уровень
Четвертый уровень
Пятый уровень</a:t>
            </a:r>
            <a:endParaRPr lang="en-US" dirty="0"/>
          </a:p>
        </p:txBody>
      </p:sp>
      <p:sp>
        <p:nvSpPr>
          <p:cNvPr id="5" name="Date Placeholder 4"/>
          <p:cNvSpPr>
            <a:spLocks noGrp="1"/>
          </p:cNvSpPr>
          <p:nvPr>
            <p:ph type="dt" sz="half" idx="10"/>
          </p:nvPr>
        </p:nvSpPr>
        <p:spPr/>
        <p:txBody>
          <a:bodyPr/>
          <a:lstStyle/>
          <a:p>
            <a:fld id="{147FA248-36F0-6343-901D-73DB9C6C6B31}" type="datetime1">
              <a:rPr lang="ru-RU" smtClean="0"/>
              <a:t>28.11.2021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
Второй уровень
Третий уровень
Четвертый уровень
Пятый уровень</a:t>
            </a:r>
            <a:endParaRPr lang="en-US" dirty="0"/>
          </a:p>
        </p:txBody>
      </p:sp>
      <p:sp>
        <p:nvSpPr>
          <p:cNvPr id="5" name="Date Placeholder 4"/>
          <p:cNvSpPr>
            <a:spLocks noGrp="1"/>
          </p:cNvSpPr>
          <p:nvPr>
            <p:ph type="dt" sz="half" idx="10"/>
          </p:nvPr>
        </p:nvSpPr>
        <p:spPr/>
        <p:txBody>
          <a:bodyPr/>
          <a:lstStyle/>
          <a:p>
            <a:fld id="{34957C3D-AF61-7244-8363-09D70559E7BC}" type="datetime1">
              <a:rPr lang="ru-RU" smtClean="0"/>
              <a:t>28.11.2021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
Второй уровень
Третий уровень
Четвертый уровень
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5FCE0F5-0890-FA49-8A69-EB41AEF0FD26}" type="datetime1">
              <a:rPr lang="ru-RU" smtClean="0"/>
              <a:t>28.11.2021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hf sldNum="0"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tiff"/><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8.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file:////var/folders/1q/tck1dg0d0zq10h6l0qb7jnjc0000gn/T/com.microsoft.Word/WebArchiveCopyPasteTempFiles/depositphotos_67109479-stock-photo-step-by-step-card.jpg"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file:////var/folders/1q/tck1dg0d0zq10h6l0qb7jnjc0000gn/T/com.microsoft.Word/WebArchiveCopyPasteTempFiles/images%3fq=tbnANd9GcTb_asHWNDn6WDr_M6CsSeY10eSLHQEO2105A&amp;usqp=CAU" TargetMode="Externa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41C136-BB5C-8243-857E-2337BA8F3D95}"/>
              </a:ext>
            </a:extLst>
          </p:cNvPr>
          <p:cNvSpPr>
            <a:spLocks noGrp="1"/>
          </p:cNvSpPr>
          <p:nvPr>
            <p:ph type="ctrTitle"/>
          </p:nvPr>
        </p:nvSpPr>
        <p:spPr>
          <a:xfrm>
            <a:off x="2589213" y="1992430"/>
            <a:ext cx="9691420" cy="2526631"/>
          </a:xfrm>
        </p:spPr>
        <p:txBody>
          <a:bodyPr>
            <a:normAutofit/>
          </a:bodyPr>
          <a:lstStyle/>
          <a:p>
            <a:pPr algn="ctr">
              <a:spcBef>
                <a:spcPts val="1800"/>
              </a:spcBef>
            </a:pPr>
            <a:r>
              <a:rPr lang="uk-UA" sz="2800" b="1" i="1" dirty="0"/>
              <a:t>ЄДИНИЙ ДЕРЖАВНИЙ КВАЛІФІКАЦІЙНИЙ ІСПИТ</a:t>
            </a:r>
            <a:br>
              <a:rPr lang="uk-UA" sz="2800" b="1" i="1" dirty="0"/>
            </a:br>
            <a:r>
              <a:rPr lang="uk-UA" sz="2800" b="1" i="1" dirty="0"/>
              <a:t> </a:t>
            </a:r>
            <a:r>
              <a:rPr lang="uk-UA" sz="2400" i="1" dirty="0"/>
              <a:t>ЗДОБУВАЧІВ СТУПЕНЯ ВИЩОЇ ОСВІТИ МАГІСТР </a:t>
            </a:r>
            <a:br>
              <a:rPr lang="uk-UA" sz="2400" i="1" dirty="0"/>
            </a:br>
            <a:r>
              <a:rPr lang="uk-UA" sz="2400" i="1" dirty="0"/>
              <a:t>ГАЛУЗІ ЗНАНЬ 22 «ОХОРОНА ЗДОРОВ’Я» </a:t>
            </a:r>
            <a:br>
              <a:rPr lang="uk-UA" sz="2400" i="1" dirty="0"/>
            </a:br>
            <a:r>
              <a:rPr lang="uk-UA" sz="2400" i="1" dirty="0"/>
              <a:t>СПЕЦІАЛЬНОСТІ 227 «ФІЗИЧНА ТЕРАПІЯ, ЕРГОТЕРАПІЯ» СПЕЦІАЛІЗАЦІЇ 227.1 «ФІЗИЧНА ТЕРАПІЯ»</a:t>
            </a:r>
            <a:r>
              <a:rPr lang="ru-RU" sz="2400" i="1" dirty="0"/>
              <a:t> </a:t>
            </a:r>
          </a:p>
        </p:txBody>
      </p:sp>
      <p:sp>
        <p:nvSpPr>
          <p:cNvPr id="3" name="Подзаголовок 2">
            <a:extLst>
              <a:ext uri="{FF2B5EF4-FFF2-40B4-BE49-F238E27FC236}">
                <a16:creationId xmlns:a16="http://schemas.microsoft.com/office/drawing/2014/main" id="{D7AE0970-4EF2-5A45-AEDE-ED1C507D275B}"/>
              </a:ext>
            </a:extLst>
          </p:cNvPr>
          <p:cNvSpPr>
            <a:spLocks noGrp="1"/>
          </p:cNvSpPr>
          <p:nvPr>
            <p:ph type="subTitle" idx="1"/>
          </p:nvPr>
        </p:nvSpPr>
        <p:spPr>
          <a:xfrm>
            <a:off x="6833921" y="5978164"/>
            <a:ext cx="5149532" cy="514711"/>
          </a:xfrm>
        </p:spPr>
        <p:txBody>
          <a:bodyPr/>
          <a:lstStyle/>
          <a:p>
            <a:pPr algn="r"/>
            <a:r>
              <a:rPr lang="ru-RU" dirty="0"/>
              <a:t>КАФЕДРА ФІЗИЧНОЇ ТЕРАПІЇ ТА ЕРГОТЕРАПІЇ</a:t>
            </a:r>
          </a:p>
        </p:txBody>
      </p:sp>
      <p:sp>
        <p:nvSpPr>
          <p:cNvPr id="4" name="Нижний колонтитул 3">
            <a:extLst>
              <a:ext uri="{FF2B5EF4-FFF2-40B4-BE49-F238E27FC236}">
                <a16:creationId xmlns:a16="http://schemas.microsoft.com/office/drawing/2014/main" id="{E70DE2EA-F508-1A40-9632-55BEA95D5212}"/>
              </a:ext>
            </a:extLst>
          </p:cNvPr>
          <p:cNvSpPr>
            <a:spLocks noGrp="1"/>
          </p:cNvSpPr>
          <p:nvPr>
            <p:ph type="ftr" sz="quarter" idx="11"/>
          </p:nvPr>
        </p:nvSpPr>
        <p:spPr>
          <a:xfrm>
            <a:off x="2221" y="6492875"/>
            <a:ext cx="580709" cy="365125"/>
          </a:xfrm>
        </p:spPr>
        <p:txBody>
          <a:bodyPr/>
          <a:lstStyle/>
          <a:p>
            <a:endParaRPr lang="en-US" dirty="0"/>
          </a:p>
        </p:txBody>
      </p:sp>
      <p:pic>
        <p:nvPicPr>
          <p:cNvPr id="5" name="Рисунок 4">
            <a:extLst>
              <a:ext uri="{FF2B5EF4-FFF2-40B4-BE49-F238E27FC236}">
                <a16:creationId xmlns:a16="http://schemas.microsoft.com/office/drawing/2014/main" id="{1F058072-F846-8E4D-9D23-2E55D3082FC4}"/>
              </a:ext>
            </a:extLst>
          </p:cNvPr>
          <p:cNvPicPr>
            <a:picLocks noChangeAspect="1"/>
          </p:cNvPicPr>
          <p:nvPr/>
        </p:nvPicPr>
        <p:blipFill>
          <a:blip r:embed="rId2"/>
          <a:stretch>
            <a:fillRect/>
          </a:stretch>
        </p:blipFill>
        <p:spPr>
          <a:xfrm>
            <a:off x="219060" y="0"/>
            <a:ext cx="2370153" cy="1752546"/>
          </a:xfrm>
          <a:prstGeom prst="rect">
            <a:avLst/>
          </a:prstGeom>
        </p:spPr>
      </p:pic>
    </p:spTree>
    <p:extLst>
      <p:ext uri="{BB962C8B-B14F-4D97-AF65-F5344CB8AC3E}">
        <p14:creationId xmlns:p14="http://schemas.microsoft.com/office/powerpoint/2010/main" val="3152718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97024E-7356-644B-9A47-5148606C4282}"/>
              </a:ext>
            </a:extLst>
          </p:cNvPr>
          <p:cNvSpPr>
            <a:spLocks noGrp="1"/>
          </p:cNvSpPr>
          <p:nvPr>
            <p:ph type="title"/>
          </p:nvPr>
        </p:nvSpPr>
        <p:spPr>
          <a:xfrm>
            <a:off x="3124419" y="3681450"/>
            <a:ext cx="8911687" cy="2819483"/>
          </a:xfrm>
        </p:spPr>
        <p:txBody>
          <a:bodyPr>
            <a:noAutofit/>
          </a:bodyPr>
          <a:lstStyle/>
          <a:p>
            <a:r>
              <a:rPr lang="uk-UA" sz="1400" dirty="0">
                <a:solidFill>
                  <a:schemeClr val="tx1"/>
                </a:solidFill>
                <a:latin typeface="+mn-lt"/>
              </a:rPr>
              <a:t>Тестове завдання вважається </a:t>
            </a:r>
            <a:r>
              <a:rPr lang="uk-UA" sz="1400" b="1" i="1" u="sng" dirty="0">
                <a:solidFill>
                  <a:schemeClr val="tx1"/>
                </a:solidFill>
                <a:latin typeface="+mn-lt"/>
              </a:rPr>
              <a:t>виконаним правильно</a:t>
            </a:r>
            <a:r>
              <a:rPr lang="uk-UA" sz="1400" dirty="0">
                <a:solidFill>
                  <a:schemeClr val="tx1"/>
                </a:solidFill>
                <a:latin typeface="+mn-lt"/>
              </a:rPr>
              <a:t>, якщо здобувач обрав та позначив у бланку відповідей правильний варіант відповіді. Тестове завдання вважається виконаним </a:t>
            </a:r>
            <a:r>
              <a:rPr lang="uk-UA" sz="1400" b="1" i="1" u="sng" dirty="0">
                <a:solidFill>
                  <a:schemeClr val="tx1"/>
                </a:solidFill>
                <a:latin typeface="+mn-lt"/>
              </a:rPr>
              <a:t>неправильно</a:t>
            </a:r>
            <a:r>
              <a:rPr lang="uk-UA" sz="1400" dirty="0">
                <a:solidFill>
                  <a:schemeClr val="tx1"/>
                </a:solidFill>
                <a:latin typeface="+mn-lt"/>
              </a:rPr>
              <a:t>, якщо:</a:t>
            </a:r>
            <a:br>
              <a:rPr lang="ru-RU" sz="1400" dirty="0">
                <a:solidFill>
                  <a:schemeClr val="tx1"/>
                </a:solidFill>
                <a:latin typeface="+mn-lt"/>
              </a:rPr>
            </a:br>
            <a:r>
              <a:rPr lang="ru-RU" sz="1400" dirty="0">
                <a:solidFill>
                  <a:schemeClr val="tx1"/>
                </a:solidFill>
                <a:latin typeface="+mn-lt"/>
              </a:rPr>
              <a:t>- </a:t>
            </a:r>
            <a:r>
              <a:rPr lang="uk-UA" sz="1400" dirty="0">
                <a:solidFill>
                  <a:schemeClr val="tx1"/>
                </a:solidFill>
                <a:latin typeface="+mn-lt"/>
              </a:rPr>
              <a:t>позначено неправильний варіант відповіді;</a:t>
            </a:r>
            <a:br>
              <a:rPr lang="ru-RU" sz="1400" dirty="0">
                <a:solidFill>
                  <a:schemeClr val="tx1"/>
                </a:solidFill>
                <a:latin typeface="+mn-lt"/>
              </a:rPr>
            </a:br>
            <a:r>
              <a:rPr lang="uk-UA" sz="1400" dirty="0">
                <a:solidFill>
                  <a:schemeClr val="tx1"/>
                </a:solidFill>
                <a:latin typeface="+mn-lt"/>
              </a:rPr>
              <a:t>- позначено два або більше варіантів відповіді, навіть якщо серед них є правильний;</a:t>
            </a:r>
            <a:br>
              <a:rPr lang="ru-RU" sz="1400" dirty="0">
                <a:solidFill>
                  <a:schemeClr val="tx1"/>
                </a:solidFill>
                <a:latin typeface="+mn-lt"/>
              </a:rPr>
            </a:br>
            <a:r>
              <a:rPr lang="uk-UA" sz="1400" dirty="0">
                <a:solidFill>
                  <a:schemeClr val="tx1"/>
                </a:solidFill>
                <a:latin typeface="+mn-lt"/>
              </a:rPr>
              <a:t>- не позначено жодного варіанта відповіді.</a:t>
            </a:r>
            <a:br>
              <a:rPr lang="uk-UA" sz="1400" dirty="0">
                <a:latin typeface="+mn-lt"/>
              </a:rPr>
            </a:br>
            <a:br>
              <a:rPr lang="ru-RU" sz="1400" dirty="0"/>
            </a:br>
            <a:r>
              <a:rPr lang="uk-UA" sz="1400" b="1" dirty="0"/>
              <a:t>У разі успішного складення тестового компонента кваліфікаційного іспиту </a:t>
            </a:r>
            <a:br>
              <a:rPr lang="uk-UA" sz="1400" b="1" dirty="0"/>
            </a:br>
            <a:r>
              <a:rPr lang="uk-UA" sz="1400" b="1" dirty="0"/>
              <a:t>здобувачу видається відповідний сертифікат.</a:t>
            </a:r>
            <a:br>
              <a:rPr lang="uk-UA" sz="1400" b="1" dirty="0"/>
            </a:br>
            <a:br>
              <a:rPr lang="uk-UA" sz="1400" b="1" dirty="0"/>
            </a:br>
            <a:r>
              <a:rPr lang="uk-UA" sz="1400" b="1" dirty="0"/>
              <a:t>Інформація про сертифікати вноситься до Реєстру сертифікатів фахівців з вищою освітою галузі знань “22 Охорона здоров’я”, власником якого є держава в особі МОЗ.</a:t>
            </a:r>
            <a:br>
              <a:rPr lang="uk-UA" sz="1400" b="1" dirty="0"/>
            </a:br>
            <a:r>
              <a:rPr lang="uk-UA" sz="1400" b="1" dirty="0"/>
              <a:t> Адміністратором зазначеного Реєстру є Центр тестування при МОЗ.</a:t>
            </a:r>
            <a:br>
              <a:rPr lang="uk-UA" sz="1400" dirty="0"/>
            </a:br>
            <a:endParaRPr lang="uk-UA" sz="1400" dirty="0"/>
          </a:p>
        </p:txBody>
      </p:sp>
      <p:sp>
        <p:nvSpPr>
          <p:cNvPr id="4" name="Нижний колонтитул 3">
            <a:extLst>
              <a:ext uri="{FF2B5EF4-FFF2-40B4-BE49-F238E27FC236}">
                <a16:creationId xmlns:a16="http://schemas.microsoft.com/office/drawing/2014/main" id="{241E4375-2C0C-7348-ABDD-DEA0E47E82E9}"/>
              </a:ext>
            </a:extLst>
          </p:cNvPr>
          <p:cNvSpPr>
            <a:spLocks noGrp="1"/>
          </p:cNvSpPr>
          <p:nvPr>
            <p:ph type="ftr" sz="quarter" idx="11"/>
          </p:nvPr>
        </p:nvSpPr>
        <p:spPr/>
        <p:txBody>
          <a:bodyPr/>
          <a:lstStyle/>
          <a:p>
            <a:endParaRPr lang="en-US" dirty="0"/>
          </a:p>
        </p:txBody>
      </p:sp>
      <p:pic>
        <p:nvPicPr>
          <p:cNvPr id="6145" name="Picture 1" descr="page8image52867056">
            <a:extLst>
              <a:ext uri="{FF2B5EF4-FFF2-40B4-BE49-F238E27FC236}">
                <a16:creationId xmlns:a16="http://schemas.microsoft.com/office/drawing/2014/main" id="{65228F82-3C84-5141-B3A4-006B2122EAF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1063" y="0"/>
            <a:ext cx="11410937" cy="3319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816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835F0C-3229-BA47-B1CA-D6E3766DFBA7}"/>
              </a:ext>
            </a:extLst>
          </p:cNvPr>
          <p:cNvSpPr>
            <a:spLocks noGrp="1"/>
          </p:cNvSpPr>
          <p:nvPr>
            <p:ph type="title"/>
          </p:nvPr>
        </p:nvSpPr>
        <p:spPr>
          <a:xfrm>
            <a:off x="1478500" y="124048"/>
            <a:ext cx="8911687" cy="647478"/>
          </a:xfrm>
        </p:spPr>
        <p:txBody>
          <a:bodyPr>
            <a:normAutofit fontScale="90000"/>
          </a:bodyPr>
          <a:lstStyle/>
          <a:p>
            <a:r>
              <a:rPr lang="uk-UA" sz="2000" b="1" i="1" dirty="0"/>
              <a:t>ІНСТРУКЦІЯ для магістрів на 07 грудня 2021 року</a:t>
            </a:r>
            <a:br>
              <a:rPr lang="uk-UA" sz="2000" b="1" i="1" dirty="0"/>
            </a:br>
            <a:r>
              <a:rPr lang="uk-UA" sz="2000" i="1" dirty="0"/>
              <a:t>Магістри, які були зареєстровані для складання </a:t>
            </a:r>
            <a:r>
              <a:rPr lang="uk-UA" sz="2000" i="1" dirty="0" err="1"/>
              <a:t>КРОКу</a:t>
            </a:r>
            <a:r>
              <a:rPr lang="uk-UA" sz="2000" i="1" dirty="0"/>
              <a:t> зобов’язані</a:t>
            </a:r>
            <a:r>
              <a:rPr lang="uk-UA" sz="2000" dirty="0"/>
              <a:t>:</a:t>
            </a:r>
            <a:br>
              <a:rPr lang="uk-UA" sz="2000" dirty="0"/>
            </a:br>
            <a:endParaRPr lang="uk-UA" sz="2000" b="1" i="1" dirty="0"/>
          </a:p>
        </p:txBody>
      </p:sp>
      <p:graphicFrame>
        <p:nvGraphicFramePr>
          <p:cNvPr id="5" name="Объект 4">
            <a:extLst>
              <a:ext uri="{FF2B5EF4-FFF2-40B4-BE49-F238E27FC236}">
                <a16:creationId xmlns:a16="http://schemas.microsoft.com/office/drawing/2014/main" id="{71FC26C3-55F3-4E4A-A344-C51EBD2FD8C5}"/>
              </a:ext>
            </a:extLst>
          </p:cNvPr>
          <p:cNvGraphicFramePr>
            <a:graphicFrameLocks noGrp="1"/>
          </p:cNvGraphicFramePr>
          <p:nvPr>
            <p:ph idx="1"/>
            <p:extLst>
              <p:ext uri="{D42A27DB-BD31-4B8C-83A1-F6EECF244321}">
                <p14:modId xmlns:p14="http://schemas.microsoft.com/office/powerpoint/2010/main" val="321437057"/>
              </p:ext>
            </p:extLst>
          </p:nvPr>
        </p:nvGraphicFramePr>
        <p:xfrm>
          <a:off x="1478500" y="771525"/>
          <a:ext cx="10026112" cy="57294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Нижний колонтитул 3">
            <a:extLst>
              <a:ext uri="{FF2B5EF4-FFF2-40B4-BE49-F238E27FC236}">
                <a16:creationId xmlns:a16="http://schemas.microsoft.com/office/drawing/2014/main" id="{9566F75B-B835-4B45-A223-D369E908CC2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56599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C9010B0-E562-8A43-8CA1-091ED18C6FBB}"/>
              </a:ext>
            </a:extLst>
          </p:cNvPr>
          <p:cNvSpPr>
            <a:spLocks noGrp="1"/>
          </p:cNvSpPr>
          <p:nvPr>
            <p:ph idx="1"/>
          </p:nvPr>
        </p:nvSpPr>
        <p:spPr>
          <a:xfrm>
            <a:off x="1985963" y="0"/>
            <a:ext cx="9804399" cy="7200901"/>
          </a:xfrm>
        </p:spPr>
        <p:txBody>
          <a:bodyPr>
            <a:normAutofit fontScale="77500" lnSpcReduction="20000"/>
          </a:bodyPr>
          <a:lstStyle/>
          <a:p>
            <a:pPr algn="just"/>
            <a:r>
              <a:rPr lang="uk-UA" sz="2300" b="1" i="1" dirty="0">
                <a:solidFill>
                  <a:schemeClr val="tx1"/>
                </a:solidFill>
              </a:rPr>
              <a:t>Загальні відомості</a:t>
            </a:r>
            <a:r>
              <a:rPr lang="uk-UA" sz="2600" b="1" i="1" dirty="0">
                <a:solidFill>
                  <a:schemeClr val="tx1"/>
                </a:solidFill>
              </a:rPr>
              <a:t>:</a:t>
            </a:r>
          </a:p>
          <a:p>
            <a:pPr algn="just"/>
            <a:endParaRPr lang="uk-UA" sz="2100" dirty="0"/>
          </a:p>
          <a:p>
            <a:pPr algn="just"/>
            <a:r>
              <a:rPr lang="uk-UA" sz="2100" dirty="0"/>
              <a:t>Розсадка здобувачів на робочі місця для виконання тесту здійснюється проктором.</a:t>
            </a:r>
            <a:br>
              <a:rPr lang="uk-UA" sz="2100" dirty="0"/>
            </a:br>
            <a:r>
              <a:rPr lang="uk-UA" sz="2100" dirty="0"/>
              <a:t>Перед початком тестування проктор проводить інструктаж про регламент проведення тестування. Після інструктажу кожний здобувач отримує екзаменаційний збірник тестових завдань.</a:t>
            </a:r>
          </a:p>
          <a:p>
            <a:pPr algn="just"/>
            <a:r>
              <a:rPr lang="uk-UA" sz="2100" dirty="0"/>
              <a:t>Виносити з аудиторії під час тестування екзаменаційні збірники тестових завдань та бланки відповідей здобувачів заборонено.</a:t>
            </a:r>
          </a:p>
          <a:p>
            <a:pPr algn="just"/>
            <a:r>
              <a:rPr lang="uk-UA" sz="2100" dirty="0"/>
              <a:t>Здобувач самовільно (без дозволу проктора) не може змінювати своє робоче місце, пересуватися аудиторією або виходити з аудиторії під час проведення тестування. Якщо здобувачу необхідно вийти з аудиторії до вбиральні або за медичними показаннями </a:t>
            </a:r>
            <a:br>
              <a:rPr lang="uk-UA" sz="2100" dirty="0"/>
            </a:br>
            <a:r>
              <a:rPr lang="uk-UA" sz="2100" dirty="0"/>
              <a:t>(за наявності підтвердження та за умови попереднього письмового інформування ЗНУ Центру тестування при МОЗ), він має повідомити про це проктора та отримати дозвіл.</a:t>
            </a:r>
          </a:p>
          <a:p>
            <a:pPr algn="just"/>
            <a:r>
              <a:rPr lang="uk-UA" sz="2100" dirty="0"/>
              <a:t>У випадку раптового погіршення стану здоров’я під час тестування здобувач інформує про це проктора та представника ЗНУ, присутнього в аудиторії. За неспроможності продовжувати тестування проктор припиняє тестування для цього здобувача.</a:t>
            </a:r>
          </a:p>
          <a:p>
            <a:pPr algn="just"/>
            <a:r>
              <a:rPr lang="uk-UA" sz="2100" dirty="0"/>
              <a:t>У разі припинення тестування за станом здоров’я вихід здобувача та тривалість його відсутності фіксуються у відповідному акті.</a:t>
            </a:r>
          </a:p>
          <a:p>
            <a:pPr algn="just"/>
            <a:r>
              <a:rPr lang="uk-UA" sz="2100" dirty="0"/>
              <a:t>Представник Центру тестування при МОЗ забирає екзаменаційний збірник тестових матеріалів та бланк відповідей у будь-якого здобувача, який тимчасово залишає аудиторію, та повертає їх здобувачу після повернення до аудиторії.</a:t>
            </a:r>
          </a:p>
          <a:p>
            <a:pPr algn="just"/>
            <a:r>
              <a:rPr lang="uk-UA" sz="2100" dirty="0"/>
              <a:t>Додатковий час на тестування для компенсації часу, проведеного здобувачем поза аудиторією, не надається.</a:t>
            </a:r>
          </a:p>
          <a:p>
            <a:pPr algn="just"/>
            <a:r>
              <a:rPr lang="uk-UA" sz="2100" dirty="0"/>
              <a:t>Після повернення здобувача до аудиторії здійснюється повторний контроль на наявність недозволених під час тестування предметів та пристроїв.</a:t>
            </a:r>
          </a:p>
          <a:p>
            <a:pPr algn="just"/>
            <a:r>
              <a:rPr lang="uk-UA" sz="2100" dirty="0"/>
              <a:t>Для здобувачів, яким було дозволено вийти з аудиторії під час іспиту, передбачені додаткові місця в аудиторії 117 (ІІ навчальний корпус).</a:t>
            </a:r>
          </a:p>
          <a:p>
            <a:pPr marL="0" indent="0" algn="just">
              <a:buNone/>
            </a:pPr>
            <a:br>
              <a:rPr lang="ru-RU" dirty="0"/>
            </a:br>
            <a:endParaRPr lang="ru-RU" dirty="0"/>
          </a:p>
        </p:txBody>
      </p:sp>
    </p:spTree>
    <p:extLst>
      <p:ext uri="{BB962C8B-B14F-4D97-AF65-F5344CB8AC3E}">
        <p14:creationId xmlns:p14="http://schemas.microsoft.com/office/powerpoint/2010/main" val="1266778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FB3A714-16BD-6A4A-BDA5-872CF7747520}"/>
              </a:ext>
            </a:extLst>
          </p:cNvPr>
          <p:cNvSpPr>
            <a:spLocks noGrp="1"/>
          </p:cNvSpPr>
          <p:nvPr>
            <p:ph idx="1"/>
          </p:nvPr>
        </p:nvSpPr>
        <p:spPr>
          <a:xfrm>
            <a:off x="2589212" y="194310"/>
            <a:ext cx="8915400" cy="6663689"/>
          </a:xfrm>
        </p:spPr>
        <p:txBody>
          <a:bodyPr>
            <a:normAutofit fontScale="92500" lnSpcReduction="20000"/>
          </a:bodyPr>
          <a:lstStyle/>
          <a:p>
            <a:pPr algn="just"/>
            <a:r>
              <a:rPr lang="uk-UA" sz="1900" b="1" i="1" dirty="0">
                <a:solidFill>
                  <a:schemeClr val="tx1"/>
                </a:solidFill>
              </a:rPr>
              <a:t>ВАЖЛИВО ЗНАТИ</a:t>
            </a:r>
            <a:r>
              <a:rPr lang="uk-UA" sz="1600" dirty="0">
                <a:solidFill>
                  <a:schemeClr val="tx1"/>
                </a:solidFill>
              </a:rPr>
              <a:t>, що:</a:t>
            </a:r>
          </a:p>
          <a:p>
            <a:pPr algn="just"/>
            <a:r>
              <a:rPr lang="uk-UA" sz="1700" dirty="0">
                <a:solidFill>
                  <a:schemeClr val="tx1"/>
                </a:solidFill>
              </a:rPr>
              <a:t>Після закінчення роботи над екзаменаційним збірником тестових завдань здобувач вкладає персональний бланк відповідей у свій екзаменаційний збірник, здає його проктору та виходить із аудиторії.</a:t>
            </a:r>
          </a:p>
          <a:p>
            <a:pPr algn="just"/>
            <a:r>
              <a:rPr lang="uk-UA" sz="1700" dirty="0">
                <a:solidFill>
                  <a:schemeClr val="tx1"/>
                </a:solidFill>
              </a:rPr>
              <a:t>Проктор перевіряє комплектність екзаменаційного збірника тестових завдань та наявність персонального бланка відповідей кожного здобувача, їх відповідність один одному у присутності здобувача.</a:t>
            </a:r>
          </a:p>
          <a:p>
            <a:pPr algn="just"/>
            <a:r>
              <a:rPr lang="uk-UA" sz="1700" dirty="0">
                <a:solidFill>
                  <a:schemeClr val="tx1"/>
                </a:solidFill>
              </a:rPr>
              <a:t>Здобувачі, які закінчили відповідати на тестові завдання до призначеного часу завершення тестування, мають право покинути аудиторію по одному, не пізніше ніж за 10 хвилин до закінчення тестування. Після оголошення попередження про те, що до кінця іспиту залишилось десять хвилин, жоден здобувач не має права виходити з аудиторії.</a:t>
            </a:r>
          </a:p>
          <a:p>
            <a:pPr algn="just"/>
            <a:r>
              <a:rPr lang="uk-UA" sz="1700" dirty="0">
                <a:solidFill>
                  <a:schemeClr val="tx1"/>
                </a:solidFill>
              </a:rPr>
              <a:t>Зроблені копії відеозаписів передаються до Центру тестування при МОЗ, де проводиться їх аналіз. Строк зберігання відеозапису Запорізьким національним університетом становить чотири роки.</a:t>
            </a:r>
          </a:p>
          <a:p>
            <a:pPr algn="just"/>
            <a:r>
              <a:rPr lang="uk-UA" sz="1700" dirty="0">
                <a:solidFill>
                  <a:schemeClr val="tx1"/>
                </a:solidFill>
              </a:rPr>
              <a:t>Якщо під час аналізу відеозаписів співробітники Центру тестування при МОЗ виявляють факт порушення здобувачем цього Порядку, такий здобувач отримує результат «0».</a:t>
            </a:r>
          </a:p>
          <a:p>
            <a:pPr algn="just"/>
            <a:r>
              <a:rPr lang="uk-UA" sz="1700" dirty="0">
                <a:solidFill>
                  <a:schemeClr val="tx1"/>
                </a:solidFill>
              </a:rPr>
              <a:t>Якісна форма результату подається як «склав» / «не склав» та базується на вимогах щодо професійної компетентності фахівця відповідно до стандартів вищої освіти. Кількісна форма первинного результату розраховується як відсоток правильно виконаних тестових завдань, який конвертується у багатобальну нормовану шкалу.</a:t>
            </a:r>
            <a:r>
              <a:rPr lang="ru-RU" sz="1700" dirty="0"/>
              <a:t> </a:t>
            </a:r>
          </a:p>
          <a:p>
            <a:pPr algn="just"/>
            <a:endParaRPr lang="uk-UA" sz="1600" dirty="0">
              <a:solidFill>
                <a:schemeClr val="tx1"/>
              </a:solidFill>
            </a:endParaRPr>
          </a:p>
          <a:p>
            <a:pPr algn="just"/>
            <a:endParaRPr lang="uk-UA" sz="1600" dirty="0"/>
          </a:p>
          <a:p>
            <a:pPr marL="0" indent="0" algn="r">
              <a:buNone/>
            </a:pPr>
            <a:r>
              <a:rPr lang="uk-UA" sz="1600" b="1" i="1" dirty="0"/>
              <a:t>БАЖАЄМО УСПІХІВ!</a:t>
            </a:r>
          </a:p>
          <a:p>
            <a:endParaRPr lang="ru-RU" dirty="0"/>
          </a:p>
        </p:txBody>
      </p:sp>
      <p:sp>
        <p:nvSpPr>
          <p:cNvPr id="4" name="Нижний колонтитул 3">
            <a:extLst>
              <a:ext uri="{FF2B5EF4-FFF2-40B4-BE49-F238E27FC236}">
                <a16:creationId xmlns:a16="http://schemas.microsoft.com/office/drawing/2014/main" id="{E99B91A9-129D-B942-8E96-CC44DC68DAB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71259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4440A0-6814-7849-98AB-4F57625B3574}"/>
              </a:ext>
            </a:extLst>
          </p:cNvPr>
          <p:cNvSpPr>
            <a:spLocks noGrp="1"/>
          </p:cNvSpPr>
          <p:nvPr>
            <p:ph type="title"/>
          </p:nvPr>
        </p:nvSpPr>
        <p:spPr>
          <a:xfrm>
            <a:off x="3118705" y="0"/>
            <a:ext cx="8911687" cy="2610580"/>
          </a:xfrm>
        </p:spPr>
        <p:txBody>
          <a:bodyPr>
            <a:normAutofit fontScale="90000"/>
          </a:bodyPr>
          <a:lstStyle/>
          <a:p>
            <a:pPr algn="just"/>
            <a:r>
              <a:rPr lang="ru-RU" sz="2000" b="1" dirty="0">
                <a:solidFill>
                  <a:schemeClr val="tx1"/>
                </a:solidFill>
              </a:rPr>
              <a:t>ОСП(К)І </a:t>
            </a:r>
            <a:r>
              <a:rPr lang="ru-RU" sz="2000" dirty="0">
                <a:solidFill>
                  <a:schemeClr val="tx1"/>
                </a:solidFill>
              </a:rPr>
              <a:t>–</a:t>
            </a:r>
            <a:r>
              <a:rPr lang="ru-RU" sz="2000" b="1" dirty="0">
                <a:solidFill>
                  <a:schemeClr val="tx1"/>
                </a:solidFill>
              </a:rPr>
              <a:t> </a:t>
            </a:r>
            <a:r>
              <a:rPr lang="uk-UA" sz="1800" dirty="0">
                <a:solidFill>
                  <a:schemeClr val="tx1"/>
                </a:solidFill>
              </a:rPr>
              <a:t>Об’єктивний структурований практичний (клінічний) іспит – це іспит, яким визначається готовність випускника до провадження професійної діяльності відповідно до вимог проекту стандарту вищої освіти, під час якого оцінюються клінічна майстерність і відповідні компетентності шляхом демонстрування практичних (клінічних) знань і навичок на реальному об’єкті (стандартизований/віртуальний пацієнт), на моделі (манекен, фантом, муляж), </a:t>
            </a:r>
            <a:br>
              <a:rPr lang="uk-UA" sz="1800" dirty="0">
                <a:solidFill>
                  <a:schemeClr val="tx1"/>
                </a:solidFill>
              </a:rPr>
            </a:br>
            <a:r>
              <a:rPr lang="uk-UA" sz="1800" dirty="0">
                <a:solidFill>
                  <a:schemeClr val="tx1"/>
                </a:solidFill>
              </a:rPr>
              <a:t>з використанням обладнання, ситуаційних завдань.</a:t>
            </a:r>
            <a:br>
              <a:rPr lang="uk-UA" sz="1800" dirty="0">
                <a:solidFill>
                  <a:schemeClr val="tx1"/>
                </a:solidFill>
              </a:rPr>
            </a:br>
            <a:r>
              <a:rPr lang="uk-UA" sz="1800" dirty="0">
                <a:solidFill>
                  <a:schemeClr val="tx1"/>
                </a:solidFill>
              </a:rPr>
              <a:t> Оцінка компетентностей та навичок здобувачів вищої освіти відбувається на підставі принципів об’єктивності, структурованості та наближення до реальної клінічної ситуації в реабілітації за допомогою стандартної оціночної шкали.</a:t>
            </a:r>
            <a:br>
              <a:rPr lang="uk-UA" sz="1800" dirty="0">
                <a:solidFill>
                  <a:schemeClr val="tx1"/>
                </a:solidFill>
              </a:rPr>
            </a:br>
            <a:br>
              <a:rPr lang="uk-UA" sz="1800" dirty="0">
                <a:solidFill>
                  <a:schemeClr val="tx1"/>
                </a:solidFill>
              </a:rPr>
            </a:br>
            <a:br>
              <a:rPr lang="ru-RU" sz="2000" dirty="0"/>
            </a:br>
            <a:endParaRPr lang="ru-RU" sz="2000" b="1" dirty="0"/>
          </a:p>
        </p:txBody>
      </p:sp>
      <p:graphicFrame>
        <p:nvGraphicFramePr>
          <p:cNvPr id="5" name="Объект 4">
            <a:extLst>
              <a:ext uri="{FF2B5EF4-FFF2-40B4-BE49-F238E27FC236}">
                <a16:creationId xmlns:a16="http://schemas.microsoft.com/office/drawing/2014/main" id="{122F1615-D447-AC44-8AA0-7B0185F6D175}"/>
              </a:ext>
            </a:extLst>
          </p:cNvPr>
          <p:cNvGraphicFramePr>
            <a:graphicFrameLocks noGrp="1"/>
          </p:cNvGraphicFramePr>
          <p:nvPr>
            <p:ph idx="1"/>
            <p:extLst>
              <p:ext uri="{D42A27DB-BD31-4B8C-83A1-F6EECF244321}">
                <p14:modId xmlns:p14="http://schemas.microsoft.com/office/powerpoint/2010/main" val="838544666"/>
              </p:ext>
            </p:extLst>
          </p:nvPr>
        </p:nvGraphicFramePr>
        <p:xfrm>
          <a:off x="2000250" y="2610580"/>
          <a:ext cx="10030142" cy="4247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Рисунок 3">
            <a:extLst>
              <a:ext uri="{FF2B5EF4-FFF2-40B4-BE49-F238E27FC236}">
                <a16:creationId xmlns:a16="http://schemas.microsoft.com/office/drawing/2014/main" id="{AEF2C7B9-098B-6043-8027-A966FEC6C4C1}"/>
              </a:ext>
            </a:extLst>
          </p:cNvPr>
          <p:cNvPicPr>
            <a:picLocks noChangeAspect="1"/>
          </p:cNvPicPr>
          <p:nvPr/>
        </p:nvPicPr>
        <p:blipFill>
          <a:blip r:embed="rId7"/>
          <a:stretch>
            <a:fillRect/>
          </a:stretch>
        </p:blipFill>
        <p:spPr>
          <a:xfrm>
            <a:off x="104760" y="64743"/>
            <a:ext cx="2370153" cy="1752546"/>
          </a:xfrm>
          <a:prstGeom prst="rect">
            <a:avLst/>
          </a:prstGeom>
        </p:spPr>
      </p:pic>
    </p:spTree>
    <p:extLst>
      <p:ext uri="{BB962C8B-B14F-4D97-AF65-F5344CB8AC3E}">
        <p14:creationId xmlns:p14="http://schemas.microsoft.com/office/powerpoint/2010/main" val="3095546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7BC149-2D8A-5C4F-8361-3E38D6C31575}"/>
              </a:ext>
            </a:extLst>
          </p:cNvPr>
          <p:cNvSpPr>
            <a:spLocks noGrp="1"/>
          </p:cNvSpPr>
          <p:nvPr>
            <p:ph type="title"/>
          </p:nvPr>
        </p:nvSpPr>
        <p:spPr>
          <a:xfrm>
            <a:off x="1600200" y="189770"/>
            <a:ext cx="8911687" cy="496030"/>
          </a:xfrm>
        </p:spPr>
        <p:txBody>
          <a:bodyPr>
            <a:normAutofit/>
          </a:bodyPr>
          <a:lstStyle/>
          <a:p>
            <a:r>
              <a:rPr lang="ru-RU" sz="1800" b="1" i="1" dirty="0"/>
              <a:t>ЗАГАЛЬНА ІНФОРМАЦІЯ</a:t>
            </a:r>
          </a:p>
        </p:txBody>
      </p:sp>
      <p:graphicFrame>
        <p:nvGraphicFramePr>
          <p:cNvPr id="5" name="Объект 4">
            <a:extLst>
              <a:ext uri="{FF2B5EF4-FFF2-40B4-BE49-F238E27FC236}">
                <a16:creationId xmlns:a16="http://schemas.microsoft.com/office/drawing/2014/main" id="{2912F8CC-A985-C940-9778-D749B245E629}"/>
              </a:ext>
            </a:extLst>
          </p:cNvPr>
          <p:cNvGraphicFramePr>
            <a:graphicFrameLocks noGrp="1"/>
          </p:cNvGraphicFramePr>
          <p:nvPr>
            <p:ph idx="1"/>
            <p:extLst>
              <p:ext uri="{D42A27DB-BD31-4B8C-83A1-F6EECF244321}">
                <p14:modId xmlns:p14="http://schemas.microsoft.com/office/powerpoint/2010/main" val="3442389617"/>
              </p:ext>
            </p:extLst>
          </p:nvPr>
        </p:nvGraphicFramePr>
        <p:xfrm>
          <a:off x="1600200" y="685801"/>
          <a:ext cx="10332720" cy="5815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Нижний колонтитул 3">
            <a:extLst>
              <a:ext uri="{FF2B5EF4-FFF2-40B4-BE49-F238E27FC236}">
                <a16:creationId xmlns:a16="http://schemas.microsoft.com/office/drawing/2014/main" id="{150CAE06-CE83-C549-BDA3-3C04A33E95B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58397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782939-F1E7-E044-8CE7-4A5AB03CA556}"/>
              </a:ext>
            </a:extLst>
          </p:cNvPr>
          <p:cNvSpPr>
            <a:spLocks noGrp="1"/>
          </p:cNvSpPr>
          <p:nvPr>
            <p:ph type="title"/>
          </p:nvPr>
        </p:nvSpPr>
        <p:spPr>
          <a:xfrm>
            <a:off x="1621375" y="99972"/>
            <a:ext cx="8911687" cy="391518"/>
          </a:xfrm>
        </p:spPr>
        <p:txBody>
          <a:bodyPr>
            <a:normAutofit/>
          </a:bodyPr>
          <a:lstStyle/>
          <a:p>
            <a:r>
              <a:rPr lang="uk-UA" sz="1800" b="1" i="1" dirty="0"/>
              <a:t>Регламент іспиту:</a:t>
            </a:r>
            <a:endParaRPr lang="ru-RU" sz="1800" i="1" dirty="0"/>
          </a:p>
        </p:txBody>
      </p:sp>
      <p:sp>
        <p:nvSpPr>
          <p:cNvPr id="3" name="Объект 2">
            <a:extLst>
              <a:ext uri="{FF2B5EF4-FFF2-40B4-BE49-F238E27FC236}">
                <a16:creationId xmlns:a16="http://schemas.microsoft.com/office/drawing/2014/main" id="{BF020F9D-9405-A94F-B3F8-11661D2B58C3}"/>
              </a:ext>
            </a:extLst>
          </p:cNvPr>
          <p:cNvSpPr>
            <a:spLocks noGrp="1"/>
          </p:cNvSpPr>
          <p:nvPr>
            <p:ph idx="1"/>
          </p:nvPr>
        </p:nvSpPr>
        <p:spPr>
          <a:xfrm>
            <a:off x="1621375" y="491490"/>
            <a:ext cx="10482995" cy="5566410"/>
          </a:xfrm>
        </p:spPr>
        <p:txBody>
          <a:bodyPr>
            <a:normAutofit/>
          </a:bodyPr>
          <a:lstStyle/>
          <a:p>
            <a:pPr algn="just"/>
            <a:r>
              <a:rPr lang="uk-UA" sz="1600" dirty="0">
                <a:sym typeface="Symbol" pitchFamily="2" charset="2"/>
              </a:rPr>
              <a:t></a:t>
            </a:r>
            <a:r>
              <a:rPr lang="uk-UA" sz="1600" dirty="0"/>
              <a:t> 9.00-9.25 – </a:t>
            </a:r>
            <a:r>
              <a:rPr lang="ru-RU" sz="1600" dirty="0"/>
              <a:t>інструктаж</a:t>
            </a:r>
            <a:r>
              <a:rPr lang="uk-UA" sz="1600" dirty="0"/>
              <a:t>, у якому беруть участь студенти екзаменаційних груп, голова, члени екзаменаційної комісії та екзаменатори. Вступне привітання Голови екзаменаційної комісії, додаткове роз’яснення регламенту, правил проведення ОСП(</a:t>
            </a:r>
            <a:r>
              <a:rPr lang="uk-UA" sz="1600" dirty="0" err="1"/>
              <a:t>К</a:t>
            </a:r>
            <a:r>
              <a:rPr lang="uk-UA" sz="1600" dirty="0"/>
              <a:t>)І, формату іспиту, порядку проходження станцій. Присвоєння індивідуального ідентифікаційного номера студенту, видача та реєстрація маршрутного листа. </a:t>
            </a:r>
            <a:endParaRPr lang="ru-RU" sz="1600" dirty="0"/>
          </a:p>
          <a:p>
            <a:pPr algn="just"/>
            <a:r>
              <a:rPr lang="uk-UA" sz="1600" dirty="0">
                <a:sym typeface="Symbol" pitchFamily="2" charset="2"/>
              </a:rPr>
              <a:t></a:t>
            </a:r>
            <a:r>
              <a:rPr lang="uk-UA" sz="1600" dirty="0"/>
              <a:t> 9.30-10.50 (</a:t>
            </a:r>
            <a:r>
              <a:rPr lang="uk-UA" sz="1600" u="sng" dirty="0"/>
              <a:t>перша група</a:t>
            </a:r>
            <a:r>
              <a:rPr lang="uk-UA" sz="1600" dirty="0"/>
              <a:t>) – іспит складає одна екзаменаційна група (8 осіб) відповідно </a:t>
            </a:r>
            <a:br>
              <a:rPr lang="uk-UA" sz="1600" dirty="0"/>
            </a:br>
            <a:r>
              <a:rPr lang="uk-UA" sz="1600" dirty="0"/>
              <a:t>до маршрутних листів (тривалість проходження однієї станції 10 хвилин, час на перехід </a:t>
            </a:r>
            <a:br>
              <a:rPr lang="uk-UA" sz="1600" dirty="0"/>
            </a:br>
            <a:r>
              <a:rPr lang="uk-UA" sz="1600" dirty="0"/>
              <a:t>на наступну станцію – 1 хвилина). </a:t>
            </a:r>
            <a:endParaRPr lang="ru-RU" sz="1600" dirty="0"/>
          </a:p>
          <a:p>
            <a:pPr algn="just"/>
            <a:r>
              <a:rPr lang="uk-UA" sz="1600" dirty="0"/>
              <a:t>Загальна тривалість – 120 хвилин; для вирішення завдань – 80 хвилин та 40 хвилин – технічний час. </a:t>
            </a:r>
            <a:endParaRPr lang="ru-RU" sz="1600" dirty="0"/>
          </a:p>
          <a:p>
            <a:pPr algn="just"/>
            <a:r>
              <a:rPr lang="uk-UA" sz="1600" dirty="0">
                <a:sym typeface="Symbol" pitchFamily="2" charset="2"/>
              </a:rPr>
              <a:t></a:t>
            </a:r>
            <a:r>
              <a:rPr lang="uk-UA" sz="1600" dirty="0"/>
              <a:t> 11.00-11.30 – узагальнення результатів іспиту першої групи. Підрахунок балів. </a:t>
            </a:r>
            <a:endParaRPr lang="ru-RU" sz="1600" dirty="0"/>
          </a:p>
          <a:p>
            <a:pPr algn="just"/>
            <a:r>
              <a:rPr lang="uk-UA" sz="1600" dirty="0"/>
              <a:t> </a:t>
            </a:r>
            <a:endParaRPr lang="ru-RU" sz="1600" dirty="0"/>
          </a:p>
          <a:p>
            <a:pPr algn="just"/>
            <a:r>
              <a:rPr lang="uk-UA" sz="1600" dirty="0">
                <a:sym typeface="Symbol" pitchFamily="2" charset="2"/>
              </a:rPr>
              <a:t></a:t>
            </a:r>
            <a:r>
              <a:rPr lang="uk-UA" sz="1600" dirty="0"/>
              <a:t> 11.30-13.00 (</a:t>
            </a:r>
            <a:r>
              <a:rPr lang="uk-UA" sz="1600" u="sng" dirty="0"/>
              <a:t>друга група</a:t>
            </a:r>
            <a:r>
              <a:rPr lang="uk-UA" sz="1600" dirty="0"/>
              <a:t>) – проведення аналогічної процедури для наступної групи студентів </a:t>
            </a:r>
            <a:br>
              <a:rPr lang="uk-UA" sz="1600" dirty="0"/>
            </a:br>
            <a:r>
              <a:rPr lang="uk-UA" sz="1600" dirty="0"/>
              <a:t>(8 осіб); </a:t>
            </a:r>
            <a:endParaRPr lang="ru-RU" sz="1600" dirty="0"/>
          </a:p>
          <a:p>
            <a:pPr algn="just"/>
            <a:r>
              <a:rPr lang="uk-UA" sz="1600" dirty="0">
                <a:sym typeface="Symbol" pitchFamily="2" charset="2"/>
              </a:rPr>
              <a:t></a:t>
            </a:r>
            <a:r>
              <a:rPr lang="uk-UA" sz="1600" dirty="0"/>
              <a:t> 13.00-13.30 – узагальнення результатів іспиту другої групи. Підрахунок балів. </a:t>
            </a:r>
            <a:endParaRPr lang="ru-RU" sz="1600" dirty="0"/>
          </a:p>
          <a:p>
            <a:pPr algn="just"/>
            <a:r>
              <a:rPr lang="uk-UA" sz="1600" dirty="0">
                <a:sym typeface="Symbol" pitchFamily="2" charset="2"/>
              </a:rPr>
              <a:t></a:t>
            </a:r>
            <a:r>
              <a:rPr lang="uk-UA" sz="1600" dirty="0"/>
              <a:t> 13.30-14.00 – узагальнення результатів іспиту. Засідання екзаменаційної комісії, обговорення та оголошення випускникам результатів іспиту. У випадку незгоди здобувача з результатами оцінювання екзаменатором у контрольному листі виконання завдання екзаменаційна комісія може переглянути відеозапис та прийняти остаточне рішення. </a:t>
            </a:r>
            <a:endParaRPr lang="ru-RU" sz="1600" dirty="0"/>
          </a:p>
          <a:p>
            <a:endParaRPr lang="ru-RU" dirty="0"/>
          </a:p>
        </p:txBody>
      </p:sp>
    </p:spTree>
    <p:extLst>
      <p:ext uri="{BB962C8B-B14F-4D97-AF65-F5344CB8AC3E}">
        <p14:creationId xmlns:p14="http://schemas.microsoft.com/office/powerpoint/2010/main" val="2075106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7CEB1D-687B-2A47-B70D-73636FEFBD39}"/>
              </a:ext>
            </a:extLst>
          </p:cNvPr>
          <p:cNvSpPr>
            <a:spLocks noGrp="1"/>
          </p:cNvSpPr>
          <p:nvPr>
            <p:ph type="title"/>
          </p:nvPr>
        </p:nvSpPr>
        <p:spPr>
          <a:xfrm>
            <a:off x="1221325" y="0"/>
            <a:ext cx="5362355" cy="425808"/>
          </a:xfrm>
        </p:spPr>
        <p:txBody>
          <a:bodyPr>
            <a:normAutofit fontScale="90000"/>
          </a:bodyPr>
          <a:lstStyle/>
          <a:p>
            <a:r>
              <a:rPr lang="uk-UA" sz="1800" b="1" i="1" dirty="0">
                <a:latin typeface="+mn-lt"/>
              </a:rPr>
              <a:t>Пам’ятка для студентів при складанні ОСП(</a:t>
            </a:r>
            <a:r>
              <a:rPr lang="uk-UA" sz="1800" b="1" i="1" dirty="0" err="1">
                <a:latin typeface="+mn-lt"/>
              </a:rPr>
              <a:t>К</a:t>
            </a:r>
            <a:r>
              <a:rPr lang="uk-UA" sz="1800" b="1" i="1" dirty="0">
                <a:latin typeface="+mn-lt"/>
              </a:rPr>
              <a:t>)І:</a:t>
            </a:r>
            <a:endParaRPr lang="ru-RU" sz="1800" i="1" dirty="0">
              <a:latin typeface="+mn-lt"/>
            </a:endParaRPr>
          </a:p>
        </p:txBody>
      </p:sp>
      <p:sp>
        <p:nvSpPr>
          <p:cNvPr id="3" name="Объект 2">
            <a:extLst>
              <a:ext uri="{FF2B5EF4-FFF2-40B4-BE49-F238E27FC236}">
                <a16:creationId xmlns:a16="http://schemas.microsoft.com/office/drawing/2014/main" id="{6FBC38EC-626D-9742-BF24-1D6F5D0CE7A9}"/>
              </a:ext>
            </a:extLst>
          </p:cNvPr>
          <p:cNvSpPr>
            <a:spLocks noGrp="1"/>
          </p:cNvSpPr>
          <p:nvPr>
            <p:ph idx="1"/>
          </p:nvPr>
        </p:nvSpPr>
        <p:spPr>
          <a:xfrm>
            <a:off x="1621375" y="425808"/>
            <a:ext cx="10425845" cy="6412230"/>
          </a:xfrm>
        </p:spPr>
        <p:txBody>
          <a:bodyPr>
            <a:normAutofit fontScale="32500" lnSpcReduction="20000"/>
          </a:bodyPr>
          <a:lstStyle/>
          <a:p>
            <a:pPr algn="just"/>
            <a:r>
              <a:rPr lang="uk-UA" sz="4000" dirty="0">
                <a:solidFill>
                  <a:schemeClr val="tx1"/>
                </a:solidFill>
                <a:sym typeface="Symbol" pitchFamily="2" charset="2"/>
              </a:rPr>
              <a:t></a:t>
            </a:r>
            <a:r>
              <a:rPr lang="uk-UA" sz="4000" dirty="0">
                <a:solidFill>
                  <a:schemeClr val="tx1"/>
                </a:solidFill>
              </a:rPr>
              <a:t> студенти повинні прибути до ІІ корпусу 116 аудиторії за 30 хвилин до початку іспиту для реєстрації у секретаря, отримання бейджика із ідентифікаційним номером, який буде зазначений в чек-листах екзаменаторів, також отримати індивідуальний маршрутний лист, за яким необхідно переміщуватися по станціям. Студенти підписують документ про конфіденційність та нерозголошення завдань, а також про поінформованість про постійну відео- </a:t>
            </a:r>
            <a:br>
              <a:rPr lang="uk-UA" sz="4000" dirty="0">
                <a:solidFill>
                  <a:schemeClr val="tx1"/>
                </a:solidFill>
              </a:rPr>
            </a:br>
            <a:r>
              <a:rPr lang="uk-UA" sz="4000" dirty="0">
                <a:solidFill>
                  <a:schemeClr val="tx1"/>
                </a:solidFill>
              </a:rPr>
              <a:t>та аудіофіксацію всіх етапів іспиту; </a:t>
            </a:r>
            <a:endParaRPr lang="ru-RU" sz="4000" dirty="0">
              <a:solidFill>
                <a:schemeClr val="tx1"/>
              </a:solidFill>
            </a:endParaRPr>
          </a:p>
          <a:p>
            <a:pPr algn="just"/>
            <a:r>
              <a:rPr lang="uk-UA" sz="4000" dirty="0">
                <a:solidFill>
                  <a:schemeClr val="tx1"/>
                </a:solidFill>
                <a:sym typeface="Symbol" pitchFamily="2" charset="2"/>
              </a:rPr>
              <a:t></a:t>
            </a:r>
            <a:r>
              <a:rPr lang="uk-UA" sz="4000" dirty="0">
                <a:solidFill>
                  <a:schemeClr val="tx1"/>
                </a:solidFill>
              </a:rPr>
              <a:t> мати охайний вигляд (медичний халат, змінне взуття, волосся прибрано назад); </a:t>
            </a:r>
            <a:endParaRPr lang="ru-RU" sz="4000" dirty="0">
              <a:solidFill>
                <a:schemeClr val="tx1"/>
              </a:solidFill>
            </a:endParaRPr>
          </a:p>
          <a:p>
            <a:pPr algn="just"/>
            <a:r>
              <a:rPr lang="uk-UA" sz="4000" dirty="0">
                <a:solidFill>
                  <a:schemeClr val="tx1"/>
                </a:solidFill>
                <a:sym typeface="Symbol" pitchFamily="2" charset="2"/>
              </a:rPr>
              <a:t></a:t>
            </a:r>
            <a:r>
              <a:rPr lang="uk-UA" sz="4000" dirty="0">
                <a:solidFill>
                  <a:schemeClr val="tx1"/>
                </a:solidFill>
              </a:rPr>
              <a:t>  не використовувати мобільні телефони та інші гаджети; </a:t>
            </a:r>
            <a:endParaRPr lang="ru-RU" sz="4000" dirty="0">
              <a:solidFill>
                <a:schemeClr val="tx1"/>
              </a:solidFill>
            </a:endParaRPr>
          </a:p>
          <a:p>
            <a:pPr algn="just"/>
            <a:r>
              <a:rPr lang="uk-UA" sz="4000" dirty="0">
                <a:solidFill>
                  <a:schemeClr val="tx1"/>
                </a:solidFill>
                <a:sym typeface="Symbol" pitchFamily="2" charset="2"/>
              </a:rPr>
              <a:t></a:t>
            </a:r>
            <a:r>
              <a:rPr lang="uk-UA" sz="4000" dirty="0">
                <a:solidFill>
                  <a:schemeClr val="tx1"/>
                </a:solidFill>
              </a:rPr>
              <a:t>  вчасно зайти на першу станцію і без затримок переходити на наступні станції згідно отриманого маршрутного листа (кожен магістр отримає індивідуальний маршрутний лист з визначеною послідовністю станцій; </a:t>
            </a:r>
            <a:endParaRPr lang="ru-RU" sz="4000" dirty="0">
              <a:solidFill>
                <a:schemeClr val="tx1"/>
              </a:solidFill>
            </a:endParaRPr>
          </a:p>
          <a:p>
            <a:pPr algn="just"/>
            <a:r>
              <a:rPr lang="uk-UA" sz="4000" dirty="0">
                <a:solidFill>
                  <a:schemeClr val="tx1"/>
                </a:solidFill>
                <a:sym typeface="Symbol" pitchFamily="2" charset="2"/>
              </a:rPr>
              <a:t></a:t>
            </a:r>
            <a:r>
              <a:rPr lang="uk-UA" sz="4000" dirty="0">
                <a:solidFill>
                  <a:schemeClr val="tx1"/>
                </a:solidFill>
              </a:rPr>
              <a:t>  під час іспиту не відвертатись, не закриватись від камери, бажано при відповіді дивитись в сторону веб-камери; </a:t>
            </a:r>
            <a:endParaRPr lang="ru-RU" sz="4000" dirty="0">
              <a:solidFill>
                <a:schemeClr val="tx1"/>
              </a:solidFill>
            </a:endParaRPr>
          </a:p>
          <a:p>
            <a:pPr algn="just"/>
            <a:r>
              <a:rPr lang="uk-UA" sz="4000" dirty="0">
                <a:solidFill>
                  <a:schemeClr val="tx1"/>
                </a:solidFill>
                <a:sym typeface="Symbol" pitchFamily="2" charset="2"/>
              </a:rPr>
              <a:t></a:t>
            </a:r>
            <a:r>
              <a:rPr lang="uk-UA" sz="4000" dirty="0">
                <a:solidFill>
                  <a:schemeClr val="tx1"/>
                </a:solidFill>
              </a:rPr>
              <a:t>  при проходженні станції уважно ознайомитися із завданням, виконати його згідно з алгоритмом і вчасно залишити станцію (після дзвінка); </a:t>
            </a:r>
            <a:endParaRPr lang="ru-RU" sz="4000" dirty="0">
              <a:solidFill>
                <a:schemeClr val="tx1"/>
              </a:solidFill>
            </a:endParaRPr>
          </a:p>
          <a:p>
            <a:pPr algn="just"/>
            <a:r>
              <a:rPr lang="uk-UA" sz="4000" dirty="0">
                <a:solidFill>
                  <a:schemeClr val="tx1"/>
                </a:solidFill>
                <a:sym typeface="Symbol" pitchFamily="2" charset="2"/>
              </a:rPr>
              <a:t></a:t>
            </a:r>
            <a:r>
              <a:rPr lang="uk-UA" sz="4000" dirty="0">
                <a:solidFill>
                  <a:schemeClr val="tx1"/>
                </a:solidFill>
              </a:rPr>
              <a:t>  перебувати на своїй «станції» весь відведений Вам час (10 хв.); </a:t>
            </a:r>
            <a:endParaRPr lang="ru-RU" sz="4000" dirty="0">
              <a:solidFill>
                <a:schemeClr val="tx1"/>
              </a:solidFill>
            </a:endParaRPr>
          </a:p>
          <a:p>
            <a:pPr algn="just"/>
            <a:r>
              <a:rPr lang="uk-UA" sz="4000" dirty="0">
                <a:solidFill>
                  <a:schemeClr val="tx1"/>
                </a:solidFill>
                <a:sym typeface="Symbol" pitchFamily="2" charset="2"/>
              </a:rPr>
              <a:t></a:t>
            </a:r>
            <a:r>
              <a:rPr lang="uk-UA" sz="4000" dirty="0">
                <a:solidFill>
                  <a:schemeClr val="tx1"/>
                </a:solidFill>
              </a:rPr>
              <a:t> заходити на наступну станцію, після завершення попередньої, протягом 1 хвилини, після дзвінка та чекати підтвердження від екзаменатора; </a:t>
            </a:r>
            <a:endParaRPr lang="ru-RU" sz="4000" dirty="0">
              <a:solidFill>
                <a:schemeClr val="tx1"/>
              </a:solidFill>
            </a:endParaRPr>
          </a:p>
          <a:p>
            <a:pPr algn="just"/>
            <a:r>
              <a:rPr lang="uk-UA" sz="4000" dirty="0">
                <a:solidFill>
                  <a:schemeClr val="tx1"/>
                </a:solidFill>
                <a:sym typeface="Symbol" pitchFamily="2" charset="2"/>
              </a:rPr>
              <a:t></a:t>
            </a:r>
            <a:r>
              <a:rPr lang="uk-UA" sz="4000" dirty="0">
                <a:solidFill>
                  <a:schemeClr val="tx1"/>
                </a:solidFill>
              </a:rPr>
              <a:t> після проходження останньої станції повідомити про закінчення іспиту відповідального секретаря екзаменаційної комісії; </a:t>
            </a:r>
            <a:endParaRPr lang="ru-RU" sz="4000" dirty="0">
              <a:solidFill>
                <a:schemeClr val="tx1"/>
              </a:solidFill>
            </a:endParaRPr>
          </a:p>
          <a:p>
            <a:pPr algn="just"/>
            <a:r>
              <a:rPr lang="uk-UA" sz="4000" dirty="0">
                <a:solidFill>
                  <a:schemeClr val="tx1"/>
                </a:solidFill>
                <a:sym typeface="Symbol" pitchFamily="2" charset="2"/>
              </a:rPr>
              <a:t></a:t>
            </a:r>
            <a:r>
              <a:rPr lang="uk-UA" sz="4000" dirty="0">
                <a:solidFill>
                  <a:schemeClr val="tx1"/>
                </a:solidFill>
              </a:rPr>
              <a:t> під час іспиту студентам заборонено спілкуватись між собою, використовувати навчальні та допоміжні матеріали.</a:t>
            </a:r>
            <a:endParaRPr lang="ru-RU" sz="4000" dirty="0">
              <a:solidFill>
                <a:schemeClr val="tx1"/>
              </a:solidFill>
            </a:endParaRPr>
          </a:p>
          <a:p>
            <a:pPr algn="just"/>
            <a:r>
              <a:rPr lang="uk-UA" sz="4000" dirty="0">
                <a:solidFill>
                  <a:schemeClr val="tx1"/>
                </a:solidFill>
                <a:sym typeface="Symbol" pitchFamily="2" charset="2"/>
              </a:rPr>
              <a:t></a:t>
            </a:r>
            <a:r>
              <a:rPr lang="uk-UA" sz="4000" dirty="0">
                <a:solidFill>
                  <a:schemeClr val="tx1"/>
                </a:solidFill>
              </a:rPr>
              <a:t> студенти зобов’язані дотримуватись вимог академічної доброчесності. При порушенні зазначених вище норм результати іспиту анульовуються. </a:t>
            </a:r>
            <a:endParaRPr lang="ru-RU" sz="4000" dirty="0">
              <a:solidFill>
                <a:schemeClr val="tx1"/>
              </a:solidFill>
            </a:endParaRPr>
          </a:p>
          <a:p>
            <a:pPr algn="just"/>
            <a:r>
              <a:rPr lang="uk-UA" sz="4000" dirty="0">
                <a:solidFill>
                  <a:schemeClr val="tx1"/>
                </a:solidFill>
                <a:sym typeface="Symbol" pitchFamily="2" charset="2"/>
              </a:rPr>
              <a:t></a:t>
            </a:r>
            <a:r>
              <a:rPr lang="uk-UA" sz="4000" dirty="0">
                <a:solidFill>
                  <a:schemeClr val="tx1"/>
                </a:solidFill>
              </a:rPr>
              <a:t> оцінка студента проводиться за чек-листом. Максимальна оцінка за виконання завдання на 1 станції становить </a:t>
            </a:r>
            <a:br>
              <a:rPr lang="uk-UA" sz="4000" dirty="0">
                <a:solidFill>
                  <a:schemeClr val="tx1"/>
                </a:solidFill>
              </a:rPr>
            </a:br>
            <a:r>
              <a:rPr lang="uk-UA" sz="4000" dirty="0">
                <a:solidFill>
                  <a:schemeClr val="tx1"/>
                </a:solidFill>
              </a:rPr>
              <a:t>25 балів. Максимальна загальна кількість балів становить 200. Результат визначається: у балах 200-бальної шкали; </a:t>
            </a:r>
            <a:br>
              <a:rPr lang="uk-UA" sz="4000" dirty="0">
                <a:solidFill>
                  <a:schemeClr val="tx1"/>
                </a:solidFill>
              </a:rPr>
            </a:br>
            <a:r>
              <a:rPr lang="uk-UA" sz="4000" dirty="0">
                <a:solidFill>
                  <a:schemeClr val="tx1"/>
                </a:solidFill>
              </a:rPr>
              <a:t>в оцінках традиційної 4-бальної шкали (5 – «відмінно», 4 – «добре», 3 – «задовільно», 2 – «незадовільно») та за шкалою європейської кредитно- трансферної системи ECTS («А», «В», «С», «</a:t>
            </a:r>
            <a:r>
              <a:rPr lang="en-US" sz="4000" dirty="0">
                <a:solidFill>
                  <a:schemeClr val="tx1"/>
                </a:solidFill>
              </a:rPr>
              <a:t>D</a:t>
            </a:r>
            <a:r>
              <a:rPr lang="ru-RU" sz="4000" dirty="0">
                <a:solidFill>
                  <a:schemeClr val="tx1"/>
                </a:solidFill>
              </a:rPr>
              <a:t>»,</a:t>
            </a:r>
            <a:r>
              <a:rPr lang="en-US" sz="4000" dirty="0">
                <a:solidFill>
                  <a:schemeClr val="tx1"/>
                </a:solidFill>
              </a:rPr>
              <a:t> </a:t>
            </a:r>
            <a:r>
              <a:rPr lang="ru-RU" sz="4000" dirty="0">
                <a:solidFill>
                  <a:schemeClr val="tx1"/>
                </a:solidFill>
              </a:rPr>
              <a:t>«</a:t>
            </a:r>
            <a:r>
              <a:rPr lang="en-US" sz="4000" dirty="0">
                <a:solidFill>
                  <a:schemeClr val="tx1"/>
                </a:solidFill>
              </a:rPr>
              <a:t>F</a:t>
            </a:r>
            <a:r>
              <a:rPr lang="ru-RU" sz="4000" dirty="0">
                <a:solidFill>
                  <a:schemeClr val="tx1"/>
                </a:solidFill>
              </a:rPr>
              <a:t>Х»)</a:t>
            </a:r>
            <a:r>
              <a:rPr lang="uk-UA" sz="4000" dirty="0">
                <a:solidFill>
                  <a:schemeClr val="tx1"/>
                </a:solidFill>
              </a:rPr>
              <a:t>.  </a:t>
            </a:r>
            <a:endParaRPr lang="ru-RU" sz="4000" dirty="0">
              <a:solidFill>
                <a:schemeClr val="tx1"/>
              </a:solidFill>
            </a:endParaRPr>
          </a:p>
          <a:p>
            <a:pPr algn="just"/>
            <a:r>
              <a:rPr lang="uk-UA" sz="4000" dirty="0">
                <a:solidFill>
                  <a:schemeClr val="tx1"/>
                </a:solidFill>
                <a:sym typeface="Symbol" pitchFamily="2" charset="2"/>
              </a:rPr>
              <a:t></a:t>
            </a:r>
            <a:r>
              <a:rPr lang="uk-UA" sz="4000" dirty="0">
                <a:solidFill>
                  <a:schemeClr val="tx1"/>
                </a:solidFill>
              </a:rPr>
              <a:t> іспит вважається складеним, якщо студент набрав не менше 60 % від максимальної кількості балів (не менш, </a:t>
            </a:r>
            <a:br>
              <a:rPr lang="uk-UA" sz="4000" dirty="0">
                <a:solidFill>
                  <a:schemeClr val="tx1"/>
                </a:solidFill>
              </a:rPr>
            </a:br>
            <a:r>
              <a:rPr lang="uk-UA" sz="4000" dirty="0">
                <a:solidFill>
                  <a:schemeClr val="tx1"/>
                </a:solidFill>
              </a:rPr>
              <a:t>ніж 120 балів). </a:t>
            </a:r>
            <a:endParaRPr lang="ru-RU" sz="4000" dirty="0">
              <a:solidFill>
                <a:schemeClr val="tx1"/>
              </a:solidFill>
            </a:endParaRPr>
          </a:p>
          <a:p>
            <a:pPr algn="just"/>
            <a:r>
              <a:rPr lang="ru-RU" sz="4000" b="1" i="1" dirty="0">
                <a:solidFill>
                  <a:schemeClr val="tx1"/>
                </a:solidFill>
              </a:rPr>
              <a:t>!!!</a:t>
            </a:r>
            <a:r>
              <a:rPr lang="uk-UA" sz="4000" b="1" i="1" dirty="0">
                <a:solidFill>
                  <a:schemeClr val="tx1"/>
                </a:solidFill>
              </a:rPr>
              <a:t>Зверніть увагу, що екзаменатор є спостерігачем ваших дій і не надає інструкції, не коментує і не опитує. Після закінчення часу перебування на станції екзаменатор відповідь не приймає. Після сигналу про закінчення часу перебування студент повинен рухатись до наступної станції. </a:t>
            </a:r>
            <a:endParaRPr lang="ru-RU" sz="4000" b="1" i="1" dirty="0">
              <a:solidFill>
                <a:schemeClr val="tx1"/>
              </a:solidFill>
            </a:endParaRPr>
          </a:p>
          <a:p>
            <a:endParaRPr lang="ru-RU" dirty="0"/>
          </a:p>
        </p:txBody>
      </p:sp>
    </p:spTree>
    <p:extLst>
      <p:ext uri="{BB962C8B-B14F-4D97-AF65-F5344CB8AC3E}">
        <p14:creationId xmlns:p14="http://schemas.microsoft.com/office/powerpoint/2010/main" val="1379715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5DD750-8989-9542-8DE0-BD8D1CF7F9D5}"/>
              </a:ext>
            </a:extLst>
          </p:cNvPr>
          <p:cNvSpPr>
            <a:spLocks noGrp="1"/>
          </p:cNvSpPr>
          <p:nvPr>
            <p:ph type="title"/>
          </p:nvPr>
        </p:nvSpPr>
        <p:spPr>
          <a:xfrm>
            <a:off x="5802630" y="1382394"/>
            <a:ext cx="6389370" cy="1165860"/>
          </a:xfrm>
        </p:spPr>
        <p:txBody>
          <a:bodyPr>
            <a:noAutofit/>
          </a:bodyPr>
          <a:lstStyle/>
          <a:p>
            <a:pPr algn="ctr"/>
            <a:r>
              <a:rPr lang="ru-RU" sz="1400" b="1" dirty="0">
                <a:latin typeface="+mn-lt"/>
              </a:rPr>
              <a:t>Протокол </a:t>
            </a:r>
            <a:br>
              <a:rPr lang="ru-RU" sz="1400" dirty="0">
                <a:latin typeface="+mn-lt"/>
              </a:rPr>
            </a:br>
            <a:r>
              <a:rPr lang="uk-UA" sz="1400" dirty="0">
                <a:latin typeface="+mn-lt"/>
              </a:rPr>
              <a:t>присвоєння індивідуального ідентифікаційного номера ОСП(</a:t>
            </a:r>
            <a:r>
              <a:rPr lang="uk-UA" sz="1400" dirty="0" err="1">
                <a:latin typeface="+mn-lt"/>
              </a:rPr>
              <a:t>К</a:t>
            </a:r>
            <a:r>
              <a:rPr lang="uk-UA" sz="1400" dirty="0">
                <a:latin typeface="+mn-lt"/>
              </a:rPr>
              <a:t>)І</a:t>
            </a:r>
            <a:br>
              <a:rPr lang="ru-RU" sz="1400" dirty="0">
                <a:latin typeface="+mn-lt"/>
              </a:rPr>
            </a:br>
            <a:r>
              <a:rPr lang="ru-RU" sz="1400" dirty="0">
                <a:latin typeface="+mn-lt"/>
              </a:rPr>
              <a:t> </a:t>
            </a:r>
            <a:br>
              <a:rPr lang="ru-RU" sz="1400" dirty="0">
                <a:latin typeface="+mn-lt"/>
              </a:rPr>
            </a:br>
            <a:r>
              <a:rPr lang="uk-UA" sz="1400" dirty="0">
                <a:latin typeface="+mn-lt"/>
              </a:rPr>
              <a:t>Екзаменаційна група № ___	</a:t>
            </a:r>
            <a:br>
              <a:rPr lang="uk-UA" sz="1400" dirty="0">
                <a:latin typeface="+mn-lt"/>
              </a:rPr>
            </a:br>
            <a:r>
              <a:rPr lang="uk-UA" sz="1400" dirty="0">
                <a:latin typeface="+mn-lt"/>
              </a:rPr>
              <a:t>Дата: </a:t>
            </a:r>
            <a:r>
              <a:rPr lang="uk-UA" sz="1400" u="sng" dirty="0">
                <a:latin typeface="+mn-lt"/>
              </a:rPr>
              <a:t>11.12.2021 р</a:t>
            </a:r>
            <a:r>
              <a:rPr lang="uk-UA" sz="1400" dirty="0">
                <a:latin typeface="+mn-lt"/>
              </a:rPr>
              <a:t>.</a:t>
            </a:r>
            <a:br>
              <a:rPr lang="ru-RU" sz="1400" dirty="0">
                <a:latin typeface="+mn-lt"/>
              </a:rPr>
            </a:br>
            <a:endParaRPr lang="ru-RU" sz="1400" dirty="0">
              <a:latin typeface="+mn-lt"/>
            </a:endParaRPr>
          </a:p>
        </p:txBody>
      </p:sp>
      <p:pic>
        <p:nvPicPr>
          <p:cNvPr id="6" name="Рисунок 5">
            <a:extLst>
              <a:ext uri="{FF2B5EF4-FFF2-40B4-BE49-F238E27FC236}">
                <a16:creationId xmlns:a16="http://schemas.microsoft.com/office/drawing/2014/main" id="{8040341F-6401-7D43-A1C9-23480C1BA31A}"/>
              </a:ext>
            </a:extLst>
          </p:cNvPr>
          <p:cNvPicPr>
            <a:picLocks noChangeAspect="1"/>
          </p:cNvPicPr>
          <p:nvPr/>
        </p:nvPicPr>
        <p:blipFill>
          <a:blip r:embed="rId2"/>
          <a:stretch>
            <a:fillRect/>
          </a:stretch>
        </p:blipFill>
        <p:spPr>
          <a:xfrm>
            <a:off x="1794510" y="766155"/>
            <a:ext cx="2994659" cy="3931230"/>
          </a:xfrm>
          <a:prstGeom prst="rect">
            <a:avLst/>
          </a:prstGeom>
        </p:spPr>
      </p:pic>
      <p:graphicFrame>
        <p:nvGraphicFramePr>
          <p:cNvPr id="7" name="Объект 6">
            <a:extLst>
              <a:ext uri="{FF2B5EF4-FFF2-40B4-BE49-F238E27FC236}">
                <a16:creationId xmlns:a16="http://schemas.microsoft.com/office/drawing/2014/main" id="{C0A5F360-62C3-8840-9AD2-C40D05E71C1B}"/>
              </a:ext>
            </a:extLst>
          </p:cNvPr>
          <p:cNvGraphicFramePr>
            <a:graphicFrameLocks noGrp="1"/>
          </p:cNvGraphicFramePr>
          <p:nvPr>
            <p:ph idx="1"/>
            <p:extLst>
              <p:ext uri="{D42A27DB-BD31-4B8C-83A1-F6EECF244321}">
                <p14:modId xmlns:p14="http://schemas.microsoft.com/office/powerpoint/2010/main" val="3701204312"/>
              </p:ext>
            </p:extLst>
          </p:nvPr>
        </p:nvGraphicFramePr>
        <p:xfrm>
          <a:off x="5708832" y="2548254"/>
          <a:ext cx="6307319" cy="3944274"/>
        </p:xfrm>
        <a:graphic>
          <a:graphicData uri="http://schemas.openxmlformats.org/drawingml/2006/table">
            <a:tbl>
              <a:tblPr firstRow="1" firstCol="1" bandRow="1">
                <a:tableStyleId>{5C22544A-7EE6-4342-B048-85BDC9FD1C3A}</a:tableStyleId>
              </a:tblPr>
              <a:tblGrid>
                <a:gridCol w="833411">
                  <a:extLst>
                    <a:ext uri="{9D8B030D-6E8A-4147-A177-3AD203B41FA5}">
                      <a16:colId xmlns:a16="http://schemas.microsoft.com/office/drawing/2014/main" val="709603483"/>
                    </a:ext>
                  </a:extLst>
                </a:gridCol>
                <a:gridCol w="2445531">
                  <a:extLst>
                    <a:ext uri="{9D8B030D-6E8A-4147-A177-3AD203B41FA5}">
                      <a16:colId xmlns:a16="http://schemas.microsoft.com/office/drawing/2014/main" val="3850405995"/>
                    </a:ext>
                  </a:extLst>
                </a:gridCol>
                <a:gridCol w="2173354">
                  <a:extLst>
                    <a:ext uri="{9D8B030D-6E8A-4147-A177-3AD203B41FA5}">
                      <a16:colId xmlns:a16="http://schemas.microsoft.com/office/drawing/2014/main" val="2956576422"/>
                    </a:ext>
                  </a:extLst>
                </a:gridCol>
                <a:gridCol w="855023">
                  <a:extLst>
                    <a:ext uri="{9D8B030D-6E8A-4147-A177-3AD203B41FA5}">
                      <a16:colId xmlns:a16="http://schemas.microsoft.com/office/drawing/2014/main" val="843865939"/>
                    </a:ext>
                  </a:extLst>
                </a:gridCol>
              </a:tblGrid>
              <a:tr h="652434">
                <a:tc>
                  <a:txBody>
                    <a:bodyPr/>
                    <a:lstStyle/>
                    <a:p>
                      <a:pPr algn="ctr">
                        <a:spcAft>
                          <a:spcPts val="0"/>
                        </a:spcAft>
                      </a:pPr>
                      <a:r>
                        <a:rPr lang="uk-UA" sz="1200">
                          <a:effectLst/>
                        </a:rPr>
                        <a:t>№ в екзамен.</a:t>
                      </a:r>
                      <a:endParaRPr lang="ru-RU" sz="1000">
                        <a:effectLst/>
                      </a:endParaRPr>
                    </a:p>
                    <a:p>
                      <a:pPr algn="ctr">
                        <a:spcAft>
                          <a:spcPts val="0"/>
                        </a:spcAft>
                      </a:pPr>
                      <a:r>
                        <a:rPr lang="uk-UA" sz="1200">
                          <a:effectLst/>
                        </a:rPr>
                        <a:t>групі</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nchor="ctr"/>
                </a:tc>
                <a:tc>
                  <a:txBody>
                    <a:bodyPr/>
                    <a:lstStyle/>
                    <a:p>
                      <a:pPr algn="ctr">
                        <a:spcAft>
                          <a:spcPts val="0"/>
                        </a:spcAft>
                      </a:pPr>
                      <a:r>
                        <a:rPr lang="uk-UA" sz="1200">
                          <a:effectLst/>
                        </a:rPr>
                        <a:t>Прізвище, ім’я та по-батькові</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nchor="ctr"/>
                </a:tc>
                <a:tc>
                  <a:txBody>
                    <a:bodyPr/>
                    <a:lstStyle/>
                    <a:p>
                      <a:pPr algn="ctr">
                        <a:spcAft>
                          <a:spcPts val="0"/>
                        </a:spcAft>
                      </a:pPr>
                      <a:r>
                        <a:rPr lang="uk-UA" sz="1200">
                          <a:effectLst/>
                        </a:rPr>
                        <a:t>Індивідуальний ідентифікаційний номер при складанні ОСП(К)І</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nchor="ctr"/>
                </a:tc>
                <a:tc>
                  <a:txBody>
                    <a:bodyPr/>
                    <a:lstStyle/>
                    <a:p>
                      <a:pPr algn="ctr">
                        <a:spcAft>
                          <a:spcPts val="0"/>
                        </a:spcAft>
                      </a:pPr>
                      <a:r>
                        <a:rPr lang="uk-UA" sz="1200">
                          <a:effectLst/>
                        </a:rPr>
                        <a:t>Підпис студента</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nchor="ctr"/>
                </a:tc>
                <a:extLst>
                  <a:ext uri="{0D108BD9-81ED-4DB2-BD59-A6C34878D82A}">
                    <a16:rowId xmlns:a16="http://schemas.microsoft.com/office/drawing/2014/main" val="2178833849"/>
                  </a:ext>
                </a:extLst>
              </a:tr>
              <a:tr h="1794193">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dirty="0">
                          <a:effectLst/>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spcAft>
                          <a:spcPts val="0"/>
                        </a:spcAft>
                      </a:pPr>
                      <a:r>
                        <a:rPr lang="uk-UA" sz="1200">
                          <a:effectLst/>
                        </a:rPr>
                        <a:t>складається </a:t>
                      </a:r>
                      <a:br>
                        <a:rPr lang="uk-UA" sz="1200">
                          <a:effectLst/>
                        </a:rPr>
                      </a:br>
                      <a:r>
                        <a:rPr lang="uk-UA" sz="1200">
                          <a:effectLst/>
                        </a:rPr>
                        <a:t>з 5 символів, де: </a:t>
                      </a:r>
                      <a:endParaRPr lang="ru-RU" sz="1000">
                        <a:effectLst/>
                      </a:endParaRPr>
                    </a:p>
                    <a:p>
                      <a:pPr>
                        <a:spcAft>
                          <a:spcPts val="0"/>
                        </a:spcAft>
                      </a:pPr>
                      <a:r>
                        <a:rPr lang="uk-UA" sz="1200">
                          <a:effectLst/>
                        </a:rPr>
                        <a:t>- перші 2 символи</a:t>
                      </a:r>
                      <a:br>
                        <a:rPr lang="uk-UA" sz="1200">
                          <a:effectLst/>
                        </a:rPr>
                      </a:br>
                      <a:r>
                        <a:rPr lang="uk-UA" sz="1200">
                          <a:effectLst/>
                        </a:rPr>
                        <a:t> – номер екзаменаційної групи;</a:t>
                      </a:r>
                      <a:endParaRPr lang="ru-RU" sz="1000">
                        <a:effectLst/>
                      </a:endParaRPr>
                    </a:p>
                    <a:p>
                      <a:pPr>
                        <a:spcAft>
                          <a:spcPts val="0"/>
                        </a:spcAft>
                      </a:pPr>
                      <a:r>
                        <a:rPr lang="uk-UA" sz="1200">
                          <a:effectLst/>
                        </a:rPr>
                        <a:t>- третій символ – номер зміни;</a:t>
                      </a:r>
                      <a:endParaRPr lang="ru-RU" sz="1000">
                        <a:effectLst/>
                      </a:endParaRPr>
                    </a:p>
                    <a:p>
                      <a:pPr>
                        <a:spcAft>
                          <a:spcPts val="0"/>
                        </a:spcAft>
                      </a:pPr>
                      <a:r>
                        <a:rPr lang="uk-UA" sz="1200">
                          <a:effectLst/>
                        </a:rPr>
                        <a:t>- наступні 2 символи – номер маршруту.</a:t>
                      </a:r>
                      <a:endParaRPr lang="ru-RU" sz="1000">
                        <a:effectLst/>
                      </a:endParaRPr>
                    </a:p>
                    <a:p>
                      <a:pPr indent="450215" algn="just">
                        <a:spcAft>
                          <a:spcPts val="0"/>
                        </a:spcAft>
                      </a:pPr>
                      <a:r>
                        <a:rPr lang="uk-UA" sz="1200">
                          <a:effectLst/>
                        </a:rPr>
                        <a:t>01.1.02</a:t>
                      </a:r>
                      <a:endParaRPr lang="ru-RU" sz="1000">
                        <a:effectLst/>
                      </a:endParaRPr>
                    </a:p>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extLst>
                  <a:ext uri="{0D108BD9-81ED-4DB2-BD59-A6C34878D82A}">
                    <a16:rowId xmlns:a16="http://schemas.microsoft.com/office/drawing/2014/main" val="3216336209"/>
                  </a:ext>
                </a:extLst>
              </a:tr>
              <a:tr h="163108">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a:effectLst/>
                        </a:rPr>
                        <a:t>01.1.02</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extLst>
                  <a:ext uri="{0D108BD9-81ED-4DB2-BD59-A6C34878D82A}">
                    <a16:rowId xmlns:a16="http://schemas.microsoft.com/office/drawing/2014/main" val="243121200"/>
                  </a:ext>
                </a:extLst>
              </a:tr>
              <a:tr h="163108">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a:effectLst/>
                        </a:rPr>
                        <a:t>01.2.03</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extLst>
                  <a:ext uri="{0D108BD9-81ED-4DB2-BD59-A6C34878D82A}">
                    <a16:rowId xmlns:a16="http://schemas.microsoft.com/office/drawing/2014/main" val="3878108938"/>
                  </a:ext>
                </a:extLst>
              </a:tr>
              <a:tr h="163108">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a:effectLst/>
                        </a:rPr>
                        <a:t>01.1.04</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extLst>
                  <a:ext uri="{0D108BD9-81ED-4DB2-BD59-A6C34878D82A}">
                    <a16:rowId xmlns:a16="http://schemas.microsoft.com/office/drawing/2014/main" val="1189426738"/>
                  </a:ext>
                </a:extLst>
              </a:tr>
              <a:tr h="163108">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a:effectLst/>
                        </a:rPr>
                        <a:t>01.1.05</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extLst>
                  <a:ext uri="{0D108BD9-81ED-4DB2-BD59-A6C34878D82A}">
                    <a16:rowId xmlns:a16="http://schemas.microsoft.com/office/drawing/2014/main" val="1257487572"/>
                  </a:ext>
                </a:extLst>
              </a:tr>
              <a:tr h="163108">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a:effectLst/>
                        </a:rPr>
                        <a:t>02.1.06</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extLst>
                  <a:ext uri="{0D108BD9-81ED-4DB2-BD59-A6C34878D82A}">
                    <a16:rowId xmlns:a16="http://schemas.microsoft.com/office/drawing/2014/main" val="384584647"/>
                  </a:ext>
                </a:extLst>
              </a:tr>
              <a:tr h="163108">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a:effectLst/>
                        </a:rPr>
                        <a:t>01.1.07</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extLst>
                  <a:ext uri="{0D108BD9-81ED-4DB2-BD59-A6C34878D82A}">
                    <a16:rowId xmlns:a16="http://schemas.microsoft.com/office/drawing/2014/main" val="199809651"/>
                  </a:ext>
                </a:extLst>
              </a:tr>
              <a:tr h="163108">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a:effectLst/>
                        </a:rPr>
                        <a:t>01.1.08</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tc>
                  <a:txBody>
                    <a:bodyPr/>
                    <a:lstStyle/>
                    <a:p>
                      <a:pPr algn="ctr">
                        <a:spcAft>
                          <a:spcPts val="0"/>
                        </a:spcAft>
                      </a:pPr>
                      <a:r>
                        <a:rPr lang="uk-UA" sz="1200" dirty="0">
                          <a:effectLst/>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7830" marR="57830" marT="0" marB="0"/>
                </a:tc>
                <a:extLst>
                  <a:ext uri="{0D108BD9-81ED-4DB2-BD59-A6C34878D82A}">
                    <a16:rowId xmlns:a16="http://schemas.microsoft.com/office/drawing/2014/main" val="2051874580"/>
                  </a:ext>
                </a:extLst>
              </a:tr>
            </a:tbl>
          </a:graphicData>
        </a:graphic>
      </p:graphicFrame>
      <p:pic>
        <p:nvPicPr>
          <p:cNvPr id="9" name="Рисунок 8">
            <a:extLst>
              <a:ext uri="{FF2B5EF4-FFF2-40B4-BE49-F238E27FC236}">
                <a16:creationId xmlns:a16="http://schemas.microsoft.com/office/drawing/2014/main" id="{CA759EED-8718-DF47-BACD-5AE835D2C1F9}"/>
              </a:ext>
            </a:extLst>
          </p:cNvPr>
          <p:cNvPicPr>
            <a:picLocks noChangeAspect="1"/>
          </p:cNvPicPr>
          <p:nvPr/>
        </p:nvPicPr>
        <p:blipFill>
          <a:blip r:embed="rId3"/>
          <a:stretch>
            <a:fillRect/>
          </a:stretch>
        </p:blipFill>
        <p:spPr>
          <a:xfrm>
            <a:off x="1794510" y="2731770"/>
            <a:ext cx="2900861" cy="4100008"/>
          </a:xfrm>
          <a:prstGeom prst="rect">
            <a:avLst/>
          </a:prstGeom>
        </p:spPr>
      </p:pic>
      <p:sp>
        <p:nvSpPr>
          <p:cNvPr id="10" name="Заголовок 1">
            <a:extLst>
              <a:ext uri="{FF2B5EF4-FFF2-40B4-BE49-F238E27FC236}">
                <a16:creationId xmlns:a16="http://schemas.microsoft.com/office/drawing/2014/main" id="{7BB0C176-2C57-444C-960B-9143B3E06E80}"/>
              </a:ext>
            </a:extLst>
          </p:cNvPr>
          <p:cNvSpPr txBox="1">
            <a:spLocks/>
          </p:cNvSpPr>
          <p:nvPr/>
        </p:nvSpPr>
        <p:spPr>
          <a:xfrm>
            <a:off x="445770" y="266252"/>
            <a:ext cx="6389370" cy="499903"/>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uk-UA" sz="1400" b="1" dirty="0">
                <a:latin typeface="+mn-lt"/>
              </a:rPr>
              <a:t>Згода на нерозголошення змісту завдань </a:t>
            </a:r>
            <a:br>
              <a:rPr lang="uk-UA" sz="1400" dirty="0">
                <a:latin typeface="+mn-lt"/>
              </a:rPr>
            </a:br>
            <a:br>
              <a:rPr lang="uk-UA" sz="1400" dirty="0">
                <a:latin typeface="+mn-lt"/>
              </a:rPr>
            </a:br>
            <a:endParaRPr lang="uk-UA" sz="1400" dirty="0">
              <a:latin typeface="+mn-lt"/>
            </a:endParaRPr>
          </a:p>
        </p:txBody>
      </p:sp>
    </p:spTree>
    <p:extLst>
      <p:ext uri="{BB962C8B-B14F-4D97-AF65-F5344CB8AC3E}">
        <p14:creationId xmlns:p14="http://schemas.microsoft.com/office/powerpoint/2010/main" val="3043494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64B3A4-113B-F84C-B45B-BE10934B92B6}"/>
              </a:ext>
            </a:extLst>
          </p:cNvPr>
          <p:cNvSpPr>
            <a:spLocks noGrp="1"/>
          </p:cNvSpPr>
          <p:nvPr>
            <p:ph type="title"/>
          </p:nvPr>
        </p:nvSpPr>
        <p:spPr>
          <a:xfrm>
            <a:off x="3541615" y="0"/>
            <a:ext cx="6105305" cy="711558"/>
          </a:xfrm>
        </p:spPr>
        <p:txBody>
          <a:bodyPr>
            <a:normAutofit fontScale="90000"/>
          </a:bodyPr>
          <a:lstStyle/>
          <a:p>
            <a:pPr algn="ctr"/>
            <a:r>
              <a:rPr lang="uk-UA" sz="2000" b="1" i="1" dirty="0"/>
              <a:t>Схема-графік маршрутів складання ОСП(</a:t>
            </a:r>
            <a:r>
              <a:rPr lang="uk-UA" sz="2000" b="1" i="1" dirty="0" err="1"/>
              <a:t>К</a:t>
            </a:r>
            <a:r>
              <a:rPr lang="uk-UA" sz="2000" b="1" i="1" dirty="0"/>
              <a:t>)І</a:t>
            </a:r>
            <a:br>
              <a:rPr lang="ru-RU" sz="2000" i="1" dirty="0"/>
            </a:br>
            <a:r>
              <a:rPr lang="uk-UA" sz="2000" b="1" i="1" dirty="0"/>
              <a:t>на 11 грудня 2021 року</a:t>
            </a:r>
            <a:br>
              <a:rPr lang="ru-RU" dirty="0"/>
            </a:br>
            <a:endParaRPr lang="ru-RU" sz="1800" dirty="0"/>
          </a:p>
        </p:txBody>
      </p:sp>
      <p:graphicFrame>
        <p:nvGraphicFramePr>
          <p:cNvPr id="5" name="Объект 4">
            <a:extLst>
              <a:ext uri="{FF2B5EF4-FFF2-40B4-BE49-F238E27FC236}">
                <a16:creationId xmlns:a16="http://schemas.microsoft.com/office/drawing/2014/main" id="{E9E1DD7A-513C-8841-B20E-3BC8C7B9ADE1}"/>
              </a:ext>
            </a:extLst>
          </p:cNvPr>
          <p:cNvGraphicFramePr>
            <a:graphicFrameLocks noGrp="1"/>
          </p:cNvGraphicFramePr>
          <p:nvPr>
            <p:ph idx="1"/>
            <p:extLst>
              <p:ext uri="{D42A27DB-BD31-4B8C-83A1-F6EECF244321}">
                <p14:modId xmlns:p14="http://schemas.microsoft.com/office/powerpoint/2010/main" val="343943387"/>
              </p:ext>
            </p:extLst>
          </p:nvPr>
        </p:nvGraphicFramePr>
        <p:xfrm>
          <a:off x="1760220" y="914400"/>
          <a:ext cx="10287000" cy="5558150"/>
        </p:xfrm>
        <a:graphic>
          <a:graphicData uri="http://schemas.openxmlformats.org/drawingml/2006/table">
            <a:tbl>
              <a:tblPr firstRow="1" firstCol="1" bandRow="1">
                <a:tableStyleId>{5C22544A-7EE6-4342-B048-85BDC9FD1C3A}</a:tableStyleId>
              </a:tblPr>
              <a:tblGrid>
                <a:gridCol w="1142266">
                  <a:extLst>
                    <a:ext uri="{9D8B030D-6E8A-4147-A177-3AD203B41FA5}">
                      <a16:colId xmlns:a16="http://schemas.microsoft.com/office/drawing/2014/main" val="1699911158"/>
                    </a:ext>
                  </a:extLst>
                </a:gridCol>
                <a:gridCol w="1142266">
                  <a:extLst>
                    <a:ext uri="{9D8B030D-6E8A-4147-A177-3AD203B41FA5}">
                      <a16:colId xmlns:a16="http://schemas.microsoft.com/office/drawing/2014/main" val="3368317439"/>
                    </a:ext>
                  </a:extLst>
                </a:gridCol>
                <a:gridCol w="1142266">
                  <a:extLst>
                    <a:ext uri="{9D8B030D-6E8A-4147-A177-3AD203B41FA5}">
                      <a16:colId xmlns:a16="http://schemas.microsoft.com/office/drawing/2014/main" val="1784322025"/>
                    </a:ext>
                  </a:extLst>
                </a:gridCol>
                <a:gridCol w="1143367">
                  <a:extLst>
                    <a:ext uri="{9D8B030D-6E8A-4147-A177-3AD203B41FA5}">
                      <a16:colId xmlns:a16="http://schemas.microsoft.com/office/drawing/2014/main" val="31945455"/>
                    </a:ext>
                  </a:extLst>
                </a:gridCol>
                <a:gridCol w="1143367">
                  <a:extLst>
                    <a:ext uri="{9D8B030D-6E8A-4147-A177-3AD203B41FA5}">
                      <a16:colId xmlns:a16="http://schemas.microsoft.com/office/drawing/2014/main" val="3161789538"/>
                    </a:ext>
                  </a:extLst>
                </a:gridCol>
                <a:gridCol w="1143367">
                  <a:extLst>
                    <a:ext uri="{9D8B030D-6E8A-4147-A177-3AD203B41FA5}">
                      <a16:colId xmlns:a16="http://schemas.microsoft.com/office/drawing/2014/main" val="2993721933"/>
                    </a:ext>
                  </a:extLst>
                </a:gridCol>
                <a:gridCol w="1143367">
                  <a:extLst>
                    <a:ext uri="{9D8B030D-6E8A-4147-A177-3AD203B41FA5}">
                      <a16:colId xmlns:a16="http://schemas.microsoft.com/office/drawing/2014/main" val="637154052"/>
                    </a:ext>
                  </a:extLst>
                </a:gridCol>
                <a:gridCol w="1143367">
                  <a:extLst>
                    <a:ext uri="{9D8B030D-6E8A-4147-A177-3AD203B41FA5}">
                      <a16:colId xmlns:a16="http://schemas.microsoft.com/office/drawing/2014/main" val="357201962"/>
                    </a:ext>
                  </a:extLst>
                </a:gridCol>
                <a:gridCol w="1143367">
                  <a:extLst>
                    <a:ext uri="{9D8B030D-6E8A-4147-A177-3AD203B41FA5}">
                      <a16:colId xmlns:a16="http://schemas.microsoft.com/office/drawing/2014/main" val="3974224047"/>
                    </a:ext>
                  </a:extLst>
                </a:gridCol>
              </a:tblGrid>
              <a:tr h="444652">
                <a:tc>
                  <a:txBody>
                    <a:bodyPr/>
                    <a:lstStyle/>
                    <a:p>
                      <a:pPr algn="ctr">
                        <a:spcAft>
                          <a:spcPts val="0"/>
                        </a:spcAft>
                      </a:pPr>
                      <a:r>
                        <a:rPr lang="ru-RU" sz="1400">
                          <a:effectLst/>
                        </a:rPr>
                        <a:t>Час, </a:t>
                      </a:r>
                      <a:r>
                        <a:rPr lang="uk-UA" sz="1400">
                          <a:effectLst/>
                        </a:rPr>
                        <a:t>хвилини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Ст. 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Ст. 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Ст. 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Ст. 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Ст. 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Ст. 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Ст. 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Ст. 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1124567"/>
                  </a:ext>
                </a:extLst>
              </a:tr>
              <a:tr h="222326">
                <a:tc gridSpan="9">
                  <a:txBody>
                    <a:bodyPr/>
                    <a:lstStyle/>
                    <a:p>
                      <a:pPr algn="ctr">
                        <a:spcAft>
                          <a:spcPts val="0"/>
                        </a:spcAft>
                      </a:pPr>
                      <a:r>
                        <a:rPr lang="uk-UA" sz="1400">
                          <a:effectLst/>
                        </a:rPr>
                        <a:t>Перша група (перша зміна) 09.30 – 10.47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99458317"/>
                  </a:ext>
                </a:extLst>
              </a:tr>
              <a:tr h="222326">
                <a:tc>
                  <a:txBody>
                    <a:bodyPr/>
                    <a:lstStyle/>
                    <a:p>
                      <a:pPr algn="ctr">
                        <a:spcAft>
                          <a:spcPts val="0"/>
                        </a:spcAft>
                      </a:pPr>
                      <a:r>
                        <a:rPr lang="ru-RU" sz="1400">
                          <a:effectLst/>
                        </a:rPr>
                        <a:t>09.30</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88400807"/>
                  </a:ext>
                </a:extLst>
              </a:tr>
              <a:tr h="222326">
                <a:tc>
                  <a:txBody>
                    <a:bodyPr/>
                    <a:lstStyle/>
                    <a:p>
                      <a:pPr algn="ctr">
                        <a:spcAft>
                          <a:spcPts val="0"/>
                        </a:spcAft>
                      </a:pPr>
                      <a:r>
                        <a:rPr lang="ru-RU" sz="1400">
                          <a:effectLst/>
                        </a:rPr>
                        <a:t>09.41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22012440"/>
                  </a:ext>
                </a:extLst>
              </a:tr>
              <a:tr h="222326">
                <a:tc>
                  <a:txBody>
                    <a:bodyPr/>
                    <a:lstStyle/>
                    <a:p>
                      <a:pPr algn="ctr">
                        <a:spcAft>
                          <a:spcPts val="0"/>
                        </a:spcAft>
                      </a:pPr>
                      <a:r>
                        <a:rPr lang="ru-RU" sz="1400">
                          <a:effectLst/>
                        </a:rPr>
                        <a:t>09.52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1671213"/>
                  </a:ext>
                </a:extLst>
              </a:tr>
              <a:tr h="222326">
                <a:tc>
                  <a:txBody>
                    <a:bodyPr/>
                    <a:lstStyle/>
                    <a:p>
                      <a:pPr algn="ctr">
                        <a:spcAft>
                          <a:spcPts val="0"/>
                        </a:spcAft>
                      </a:pPr>
                      <a:r>
                        <a:rPr lang="ru-RU" sz="1400">
                          <a:effectLst/>
                        </a:rPr>
                        <a:t>10.03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63170373"/>
                  </a:ext>
                </a:extLst>
              </a:tr>
              <a:tr h="222326">
                <a:tc>
                  <a:txBody>
                    <a:bodyPr/>
                    <a:lstStyle/>
                    <a:p>
                      <a:pPr algn="ctr">
                        <a:spcAft>
                          <a:spcPts val="0"/>
                        </a:spcAft>
                      </a:pPr>
                      <a:r>
                        <a:rPr lang="ru-RU" sz="1400">
                          <a:effectLst/>
                        </a:rPr>
                        <a:t>10.14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65652790"/>
                  </a:ext>
                </a:extLst>
              </a:tr>
              <a:tr h="222326">
                <a:tc>
                  <a:txBody>
                    <a:bodyPr/>
                    <a:lstStyle/>
                    <a:p>
                      <a:pPr algn="ctr">
                        <a:spcAft>
                          <a:spcPts val="0"/>
                        </a:spcAft>
                      </a:pPr>
                      <a:r>
                        <a:rPr lang="ru-RU" sz="1400">
                          <a:effectLst/>
                        </a:rPr>
                        <a:t>10.25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12846397"/>
                  </a:ext>
                </a:extLst>
              </a:tr>
              <a:tr h="222326">
                <a:tc>
                  <a:txBody>
                    <a:bodyPr/>
                    <a:lstStyle/>
                    <a:p>
                      <a:pPr algn="ctr">
                        <a:spcAft>
                          <a:spcPts val="0"/>
                        </a:spcAft>
                      </a:pPr>
                      <a:r>
                        <a:rPr lang="ru-RU" sz="1400">
                          <a:effectLst/>
                        </a:rPr>
                        <a:t>10.36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91539584"/>
                  </a:ext>
                </a:extLst>
              </a:tr>
              <a:tr h="222326">
                <a:tc>
                  <a:txBody>
                    <a:bodyPr/>
                    <a:lstStyle/>
                    <a:p>
                      <a:pPr algn="ctr">
                        <a:spcAft>
                          <a:spcPts val="0"/>
                        </a:spcAft>
                      </a:pPr>
                      <a:r>
                        <a:rPr lang="ru-RU" sz="1400">
                          <a:effectLst/>
                        </a:rPr>
                        <a:t>10.47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39175014"/>
                  </a:ext>
                </a:extLst>
              </a:tr>
              <a:tr h="222326">
                <a:tc gridSpan="9">
                  <a:txBody>
                    <a:bodyPr/>
                    <a:lstStyle/>
                    <a:p>
                      <a:pPr algn="ctr">
                        <a:spcAft>
                          <a:spcPts val="0"/>
                        </a:spcAft>
                      </a:pPr>
                      <a:r>
                        <a:rPr lang="uk-UA" sz="1400">
                          <a:effectLst/>
                        </a:rPr>
                        <a:t>Перерва з 10.57 до 11.30</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227103175"/>
                  </a:ext>
                </a:extLst>
              </a:tr>
              <a:tr h="444652">
                <a:tc gridSpan="9">
                  <a:txBody>
                    <a:bodyPr/>
                    <a:lstStyle/>
                    <a:p>
                      <a:pPr algn="ctr">
                        <a:spcAft>
                          <a:spcPts val="0"/>
                        </a:spcAft>
                      </a:pPr>
                      <a:r>
                        <a:rPr lang="ru-RU" sz="1400">
                          <a:effectLst/>
                        </a:rPr>
                        <a:t> </a:t>
                      </a:r>
                      <a:endParaRPr lang="ru-RU" sz="1200">
                        <a:effectLst/>
                      </a:endParaRPr>
                    </a:p>
                    <a:p>
                      <a:pPr algn="ctr">
                        <a:spcAft>
                          <a:spcPts val="0"/>
                        </a:spcAft>
                      </a:pPr>
                      <a:r>
                        <a:rPr lang="ru-RU" sz="1400">
                          <a:effectLst/>
                        </a:rPr>
                        <a:t>Друг</a:t>
                      </a:r>
                      <a:r>
                        <a:rPr lang="uk-UA" sz="1400">
                          <a:effectLst/>
                        </a:rPr>
                        <a:t>а група (друга зміна) 11.30 – 12.47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979907250"/>
                  </a:ext>
                </a:extLst>
              </a:tr>
              <a:tr h="444652">
                <a:tc>
                  <a:txBody>
                    <a:bodyPr/>
                    <a:lstStyle/>
                    <a:p>
                      <a:pPr algn="ctr">
                        <a:spcAft>
                          <a:spcPts val="0"/>
                        </a:spcAft>
                      </a:pPr>
                      <a:r>
                        <a:rPr lang="ru-RU" sz="1400">
                          <a:effectLst/>
                        </a:rPr>
                        <a:t>Час, </a:t>
                      </a:r>
                      <a:r>
                        <a:rPr lang="uk-UA" sz="1400">
                          <a:effectLst/>
                        </a:rPr>
                        <a:t>хвилини</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Ст. 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Ст. 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Ст. 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Ст. 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Ст. 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Ст. 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Ст. 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Ст. 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98858893"/>
                  </a:ext>
                </a:extLst>
              </a:tr>
              <a:tr h="222326">
                <a:tc>
                  <a:txBody>
                    <a:bodyPr/>
                    <a:lstStyle/>
                    <a:p>
                      <a:pPr algn="ctr">
                        <a:spcAft>
                          <a:spcPts val="0"/>
                        </a:spcAft>
                      </a:pPr>
                      <a:r>
                        <a:rPr lang="ru-RU" sz="1400">
                          <a:effectLst/>
                        </a:rPr>
                        <a:t>11.30</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50894856"/>
                  </a:ext>
                </a:extLst>
              </a:tr>
              <a:tr h="222326">
                <a:tc>
                  <a:txBody>
                    <a:bodyPr/>
                    <a:lstStyle/>
                    <a:p>
                      <a:pPr algn="ctr">
                        <a:spcAft>
                          <a:spcPts val="0"/>
                        </a:spcAft>
                      </a:pPr>
                      <a:r>
                        <a:rPr lang="ru-RU" sz="1400">
                          <a:effectLst/>
                        </a:rPr>
                        <a:t>11.41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1825209"/>
                  </a:ext>
                </a:extLst>
              </a:tr>
              <a:tr h="222326">
                <a:tc>
                  <a:txBody>
                    <a:bodyPr/>
                    <a:lstStyle/>
                    <a:p>
                      <a:pPr algn="ctr">
                        <a:spcAft>
                          <a:spcPts val="0"/>
                        </a:spcAft>
                      </a:pPr>
                      <a:r>
                        <a:rPr lang="ru-RU" sz="1400">
                          <a:effectLst/>
                        </a:rPr>
                        <a:t>11.52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76203690"/>
                  </a:ext>
                </a:extLst>
              </a:tr>
              <a:tr h="222326">
                <a:tc>
                  <a:txBody>
                    <a:bodyPr/>
                    <a:lstStyle/>
                    <a:p>
                      <a:pPr algn="ctr">
                        <a:spcAft>
                          <a:spcPts val="0"/>
                        </a:spcAft>
                      </a:pPr>
                      <a:r>
                        <a:rPr lang="ru-RU" sz="1400">
                          <a:effectLst/>
                        </a:rPr>
                        <a:t>12.03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92821314"/>
                  </a:ext>
                </a:extLst>
              </a:tr>
              <a:tr h="222326">
                <a:tc>
                  <a:txBody>
                    <a:bodyPr/>
                    <a:lstStyle/>
                    <a:p>
                      <a:pPr algn="ctr">
                        <a:spcAft>
                          <a:spcPts val="0"/>
                        </a:spcAft>
                      </a:pPr>
                      <a:r>
                        <a:rPr lang="ru-RU" sz="1400">
                          <a:effectLst/>
                        </a:rPr>
                        <a:t>12.14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5966961"/>
                  </a:ext>
                </a:extLst>
              </a:tr>
              <a:tr h="222326">
                <a:tc>
                  <a:txBody>
                    <a:bodyPr/>
                    <a:lstStyle/>
                    <a:p>
                      <a:pPr algn="ctr">
                        <a:spcAft>
                          <a:spcPts val="0"/>
                        </a:spcAft>
                      </a:pPr>
                      <a:r>
                        <a:rPr lang="ru-RU" sz="1400">
                          <a:effectLst/>
                        </a:rPr>
                        <a:t>12.25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03108777"/>
                  </a:ext>
                </a:extLst>
              </a:tr>
              <a:tr h="222326">
                <a:tc>
                  <a:txBody>
                    <a:bodyPr/>
                    <a:lstStyle/>
                    <a:p>
                      <a:pPr algn="ctr">
                        <a:spcAft>
                          <a:spcPts val="0"/>
                        </a:spcAft>
                      </a:pPr>
                      <a:r>
                        <a:rPr lang="ru-RU" sz="1400">
                          <a:effectLst/>
                        </a:rPr>
                        <a:t>12.36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9394608"/>
                  </a:ext>
                </a:extLst>
              </a:tr>
              <a:tr h="222326">
                <a:tc>
                  <a:txBody>
                    <a:bodyPr/>
                    <a:lstStyle/>
                    <a:p>
                      <a:pPr algn="ctr">
                        <a:spcAft>
                          <a:spcPts val="0"/>
                        </a:spcAft>
                      </a:pPr>
                      <a:r>
                        <a:rPr lang="ru-RU" sz="1400">
                          <a:effectLst/>
                        </a:rPr>
                        <a:t>12.47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u-RU" sz="1400">
                          <a:effectLst/>
                        </a:rPr>
                        <a:t>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8915117"/>
                  </a:ext>
                </a:extLst>
              </a:tr>
              <a:tr h="222326">
                <a:tc gridSpan="9">
                  <a:txBody>
                    <a:bodyPr/>
                    <a:lstStyle/>
                    <a:p>
                      <a:pPr algn="ctr">
                        <a:spcAft>
                          <a:spcPts val="0"/>
                        </a:spcAft>
                      </a:pPr>
                      <a:r>
                        <a:rPr lang="uk-UA" sz="1400" dirty="0">
                          <a:effectLst/>
                        </a:rPr>
                        <a:t>Завершення іспиту </a:t>
                      </a:r>
                      <a:r>
                        <a:rPr lang="ru-RU" sz="1400" dirty="0">
                          <a:effectLst/>
                        </a:rPr>
                        <a:t>ОСП(К)І в 13.00</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185189479"/>
                  </a:ext>
                </a:extLst>
              </a:tr>
            </a:tbl>
          </a:graphicData>
        </a:graphic>
      </p:graphicFrame>
      <p:sp>
        <p:nvSpPr>
          <p:cNvPr id="6" name="Rectangle 1">
            <a:extLst>
              <a:ext uri="{FF2B5EF4-FFF2-40B4-BE49-F238E27FC236}">
                <a16:creationId xmlns:a16="http://schemas.microsoft.com/office/drawing/2014/main" id="{D8C80F7D-6EBD-A94E-B471-DFD4879DE4D5}"/>
              </a:ext>
            </a:extLst>
          </p:cNvPr>
          <p:cNvSpPr>
            <a:spLocks noChangeArrowheads="1"/>
          </p:cNvSpPr>
          <p:nvPr/>
        </p:nvSpPr>
        <p:spPr bwMode="auto">
          <a:xfrm>
            <a:off x="-4399117" y="377190"/>
            <a:ext cx="2114897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Tree>
    <p:extLst>
      <p:ext uri="{BB962C8B-B14F-4D97-AF65-F5344CB8AC3E}">
        <p14:creationId xmlns:p14="http://schemas.microsoft.com/office/powerpoint/2010/main" val="3343078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FC7A6D-CDE7-D343-8B0C-1D20A154F824}"/>
              </a:ext>
            </a:extLst>
          </p:cNvPr>
          <p:cNvSpPr>
            <a:spLocks noGrp="1"/>
          </p:cNvSpPr>
          <p:nvPr>
            <p:ph type="title"/>
          </p:nvPr>
        </p:nvSpPr>
        <p:spPr>
          <a:xfrm>
            <a:off x="2592925" y="624110"/>
            <a:ext cx="8911687" cy="446701"/>
          </a:xfrm>
        </p:spPr>
        <p:txBody>
          <a:bodyPr>
            <a:normAutofit/>
          </a:bodyPr>
          <a:lstStyle/>
          <a:p>
            <a:r>
              <a:rPr lang="uk-UA" sz="2000" b="1" i="1" dirty="0"/>
              <a:t>Нормативні документи:</a:t>
            </a:r>
          </a:p>
        </p:txBody>
      </p:sp>
      <p:graphicFrame>
        <p:nvGraphicFramePr>
          <p:cNvPr id="10" name="Объект 9">
            <a:extLst>
              <a:ext uri="{FF2B5EF4-FFF2-40B4-BE49-F238E27FC236}">
                <a16:creationId xmlns:a16="http://schemas.microsoft.com/office/drawing/2014/main" id="{81D76266-76EC-624B-8651-F6C511E06390}"/>
              </a:ext>
            </a:extLst>
          </p:cNvPr>
          <p:cNvGraphicFramePr>
            <a:graphicFrameLocks noGrp="1"/>
          </p:cNvGraphicFramePr>
          <p:nvPr>
            <p:ph idx="1"/>
            <p:extLst>
              <p:ext uri="{D42A27DB-BD31-4B8C-83A1-F6EECF244321}">
                <p14:modId xmlns:p14="http://schemas.microsoft.com/office/powerpoint/2010/main" val="298477641"/>
              </p:ext>
            </p:extLst>
          </p:nvPr>
        </p:nvGraphicFramePr>
        <p:xfrm>
          <a:off x="1708484" y="1227222"/>
          <a:ext cx="9796128" cy="5317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Стрелка вправо 10">
            <a:extLst>
              <a:ext uri="{FF2B5EF4-FFF2-40B4-BE49-F238E27FC236}">
                <a16:creationId xmlns:a16="http://schemas.microsoft.com/office/drawing/2014/main" id="{5509FC6F-8FFD-8148-9FB9-77A8A1ABB9C5}"/>
              </a:ext>
            </a:extLst>
          </p:cNvPr>
          <p:cNvSpPr/>
          <p:nvPr/>
        </p:nvSpPr>
        <p:spPr>
          <a:xfrm>
            <a:off x="6199094" y="2124635"/>
            <a:ext cx="407454" cy="247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Выгнутая вправо стрелка 12">
            <a:extLst>
              <a:ext uri="{FF2B5EF4-FFF2-40B4-BE49-F238E27FC236}">
                <a16:creationId xmlns:a16="http://schemas.microsoft.com/office/drawing/2014/main" id="{B1395554-D6BC-C24A-878C-968AB5CB0076}"/>
              </a:ext>
            </a:extLst>
          </p:cNvPr>
          <p:cNvSpPr/>
          <p:nvPr/>
        </p:nvSpPr>
        <p:spPr>
          <a:xfrm>
            <a:off x="5475462" y="3490431"/>
            <a:ext cx="3146612" cy="96818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1">
                  <a:lumMod val="20000"/>
                  <a:lumOff val="80000"/>
                </a:schemeClr>
              </a:solidFill>
            </a:endParaRPr>
          </a:p>
        </p:txBody>
      </p:sp>
      <p:sp>
        <p:nvSpPr>
          <p:cNvPr id="3" name="Нижний колонтитул 2">
            <a:extLst>
              <a:ext uri="{FF2B5EF4-FFF2-40B4-BE49-F238E27FC236}">
                <a16:creationId xmlns:a16="http://schemas.microsoft.com/office/drawing/2014/main" id="{89A25CF0-86DF-0146-8552-392057CFE41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78430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2AB975-3DF1-BE46-A857-497B50F49E35}"/>
              </a:ext>
            </a:extLst>
          </p:cNvPr>
          <p:cNvSpPr>
            <a:spLocks noGrp="1"/>
          </p:cNvSpPr>
          <p:nvPr>
            <p:ph type="title"/>
          </p:nvPr>
        </p:nvSpPr>
        <p:spPr>
          <a:xfrm>
            <a:off x="4754879" y="1585872"/>
            <a:ext cx="5120641" cy="288648"/>
          </a:xfrm>
        </p:spPr>
        <p:txBody>
          <a:bodyPr>
            <a:normAutofit fontScale="90000"/>
          </a:bodyPr>
          <a:lstStyle/>
          <a:p>
            <a:pPr algn="ctr"/>
            <a:r>
              <a:rPr lang="uk-UA" sz="1800" b="1" i="1" dirty="0">
                <a:latin typeface="+mn-lt"/>
              </a:rPr>
              <a:t>МАРШРУТ СКЛАДАННЯ ОСП(</a:t>
            </a:r>
            <a:r>
              <a:rPr lang="uk-UA" sz="1800" b="1" i="1" dirty="0" err="1">
                <a:latin typeface="+mn-lt"/>
              </a:rPr>
              <a:t>К</a:t>
            </a:r>
            <a:r>
              <a:rPr lang="uk-UA" sz="1800" b="1" i="1" dirty="0">
                <a:latin typeface="+mn-lt"/>
              </a:rPr>
              <a:t>)І СТУДЕНТА № 1</a:t>
            </a:r>
          </a:p>
        </p:txBody>
      </p:sp>
      <p:graphicFrame>
        <p:nvGraphicFramePr>
          <p:cNvPr id="9" name="Объект 8">
            <a:extLst>
              <a:ext uri="{FF2B5EF4-FFF2-40B4-BE49-F238E27FC236}">
                <a16:creationId xmlns:a16="http://schemas.microsoft.com/office/drawing/2014/main" id="{37C451D2-5B72-B743-89E8-9A50F23F2B06}"/>
              </a:ext>
            </a:extLst>
          </p:cNvPr>
          <p:cNvGraphicFramePr>
            <a:graphicFrameLocks noGrp="1"/>
          </p:cNvGraphicFramePr>
          <p:nvPr>
            <p:ph idx="1"/>
            <p:extLst>
              <p:ext uri="{D42A27DB-BD31-4B8C-83A1-F6EECF244321}">
                <p14:modId xmlns:p14="http://schemas.microsoft.com/office/powerpoint/2010/main" val="697755069"/>
              </p:ext>
            </p:extLst>
          </p:nvPr>
        </p:nvGraphicFramePr>
        <p:xfrm>
          <a:off x="2434590" y="2091690"/>
          <a:ext cx="9292590" cy="4766309"/>
        </p:xfrm>
        <a:graphic>
          <a:graphicData uri="http://schemas.openxmlformats.org/drawingml/2006/table">
            <a:tbl>
              <a:tblPr firstRow="1" firstCol="1" bandRow="1">
                <a:tableStyleId>{5C22544A-7EE6-4342-B048-85BDC9FD1C3A}</a:tableStyleId>
              </a:tblPr>
              <a:tblGrid>
                <a:gridCol w="693536">
                  <a:extLst>
                    <a:ext uri="{9D8B030D-6E8A-4147-A177-3AD203B41FA5}">
                      <a16:colId xmlns:a16="http://schemas.microsoft.com/office/drawing/2014/main" val="3442492245"/>
                    </a:ext>
                  </a:extLst>
                </a:gridCol>
                <a:gridCol w="1324386">
                  <a:extLst>
                    <a:ext uri="{9D8B030D-6E8A-4147-A177-3AD203B41FA5}">
                      <a16:colId xmlns:a16="http://schemas.microsoft.com/office/drawing/2014/main" val="3674100407"/>
                    </a:ext>
                  </a:extLst>
                </a:gridCol>
                <a:gridCol w="5735356">
                  <a:extLst>
                    <a:ext uri="{9D8B030D-6E8A-4147-A177-3AD203B41FA5}">
                      <a16:colId xmlns:a16="http://schemas.microsoft.com/office/drawing/2014/main" val="142296565"/>
                    </a:ext>
                  </a:extLst>
                </a:gridCol>
                <a:gridCol w="1539312">
                  <a:extLst>
                    <a:ext uri="{9D8B030D-6E8A-4147-A177-3AD203B41FA5}">
                      <a16:colId xmlns:a16="http://schemas.microsoft.com/office/drawing/2014/main" val="1509923342"/>
                    </a:ext>
                  </a:extLst>
                </a:gridCol>
              </a:tblGrid>
              <a:tr h="953262">
                <a:tc>
                  <a:txBody>
                    <a:bodyPr/>
                    <a:lstStyle/>
                    <a:p>
                      <a:pPr algn="ctr">
                        <a:spcAft>
                          <a:spcPts val="0"/>
                        </a:spcAft>
                      </a:pPr>
                      <a:r>
                        <a:rPr lang="uk-UA" sz="1400">
                          <a:effectLst/>
                        </a:rPr>
                        <a:t>№ п/п</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uk-UA" sz="1400" dirty="0">
                          <a:effectLst/>
                        </a:rPr>
                        <a:t>№ аудиторії</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uk-UA" sz="1400">
                          <a:effectLst/>
                        </a:rPr>
                        <a:t>№ та назва станції</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uk-UA" sz="1400">
                          <a:effectLst/>
                        </a:rPr>
                        <a:t>Тривалість</a:t>
                      </a:r>
                      <a:endParaRPr lang="ru-RU" sz="1200">
                        <a:effectLst/>
                      </a:endParaRPr>
                    </a:p>
                    <a:p>
                      <a:pPr algn="ctr">
                        <a:spcAft>
                          <a:spcPts val="0"/>
                        </a:spcAft>
                      </a:pPr>
                      <a:r>
                        <a:rPr lang="uk-UA" sz="1400">
                          <a:effectLst/>
                        </a:rPr>
                        <a:t>хвилини</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2583117"/>
                  </a:ext>
                </a:extLst>
              </a:tr>
              <a:tr h="317754">
                <a:tc>
                  <a:txBody>
                    <a:bodyPr/>
                    <a:lstStyle/>
                    <a:p>
                      <a:pPr algn="ctr">
                        <a:spcAft>
                          <a:spcPts val="0"/>
                        </a:spcAft>
                      </a:pPr>
                      <a:r>
                        <a:rPr lang="uk-UA" sz="1400">
                          <a:effectLst/>
                        </a:rPr>
                        <a:t>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uk-UA" sz="1400">
                          <a:effectLst/>
                        </a:rPr>
                        <a:t>102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uk-UA" sz="1400">
                          <a:effectLst/>
                        </a:rPr>
                        <a:t>Функціональний тест 9 кілочків</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uk-UA" sz="1400">
                          <a:effectLst/>
                        </a:rPr>
                        <a:t>10</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1722260"/>
                  </a:ext>
                </a:extLst>
              </a:tr>
              <a:tr h="317754">
                <a:tc>
                  <a:txBody>
                    <a:bodyPr/>
                    <a:lstStyle/>
                    <a:p>
                      <a:pPr algn="ctr">
                        <a:spcAft>
                          <a:spcPts val="0"/>
                        </a:spcAft>
                      </a:pPr>
                      <a:r>
                        <a:rPr lang="uk-UA" sz="1400">
                          <a:effectLst/>
                        </a:rPr>
                        <a:t>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uk-UA" sz="1400">
                          <a:effectLst/>
                        </a:rPr>
                        <a:t>103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uk-UA" sz="1400">
                          <a:effectLst/>
                        </a:rPr>
                        <a:t>Постуральний дренаж</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uk-UA" sz="1400">
                          <a:effectLst/>
                        </a:rPr>
                        <a:t>10</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8470113"/>
                  </a:ext>
                </a:extLst>
              </a:tr>
              <a:tr h="317754">
                <a:tc>
                  <a:txBody>
                    <a:bodyPr/>
                    <a:lstStyle/>
                    <a:p>
                      <a:pPr algn="ctr">
                        <a:spcAft>
                          <a:spcPts val="0"/>
                        </a:spcAft>
                      </a:pPr>
                      <a:r>
                        <a:rPr lang="uk-UA" sz="1400">
                          <a:effectLst/>
                        </a:rPr>
                        <a:t>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uk-UA" sz="1400">
                          <a:effectLst/>
                        </a:rPr>
                        <a:t>104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uk-UA" sz="1400">
                          <a:effectLst/>
                        </a:rPr>
                        <a:t>Правила підбору крісла колісного</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uk-UA" sz="1400">
                          <a:effectLst/>
                        </a:rPr>
                        <a:t>10</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3238338"/>
                  </a:ext>
                </a:extLst>
              </a:tr>
              <a:tr h="317754">
                <a:tc>
                  <a:txBody>
                    <a:bodyPr/>
                    <a:lstStyle/>
                    <a:p>
                      <a:pPr algn="ctr">
                        <a:spcAft>
                          <a:spcPts val="0"/>
                        </a:spcAft>
                      </a:pPr>
                      <a:r>
                        <a:rPr lang="uk-UA" sz="1400">
                          <a:effectLst/>
                        </a:rPr>
                        <a:t>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uk-UA" sz="1400">
                          <a:effectLst/>
                        </a:rPr>
                        <a:t>105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uk-UA" sz="1400">
                          <a:effectLst/>
                        </a:rPr>
                        <a:t>Оцінка рівноваги та координації</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uk-UA" sz="1400">
                          <a:effectLst/>
                        </a:rPr>
                        <a:t>10</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4610251"/>
                  </a:ext>
                </a:extLst>
              </a:tr>
              <a:tr h="635507">
                <a:tc>
                  <a:txBody>
                    <a:bodyPr/>
                    <a:lstStyle/>
                    <a:p>
                      <a:pPr algn="ctr">
                        <a:spcAft>
                          <a:spcPts val="0"/>
                        </a:spcAft>
                      </a:pPr>
                      <a:r>
                        <a:rPr lang="uk-UA" sz="1400">
                          <a:effectLst/>
                        </a:rPr>
                        <a:t>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uk-UA" sz="1400">
                          <a:effectLst/>
                        </a:rPr>
                        <a:t>107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uk-UA" sz="1400">
                          <a:effectLst/>
                        </a:rPr>
                        <a:t>Гоніометрія/Мануально-м’язове тестування</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uk-UA" sz="1400">
                          <a:effectLst/>
                        </a:rPr>
                        <a:t>10</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2831448"/>
                  </a:ext>
                </a:extLst>
              </a:tr>
              <a:tr h="317754">
                <a:tc>
                  <a:txBody>
                    <a:bodyPr/>
                    <a:lstStyle/>
                    <a:p>
                      <a:pPr algn="ctr">
                        <a:spcAft>
                          <a:spcPts val="0"/>
                        </a:spcAft>
                      </a:pPr>
                      <a:r>
                        <a:rPr lang="uk-UA" sz="1400">
                          <a:effectLst/>
                        </a:rPr>
                        <a:t>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uk-UA" sz="1400">
                          <a:effectLst/>
                        </a:rPr>
                        <a:t>117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uk-UA" sz="1400">
                          <a:effectLst/>
                        </a:rPr>
                        <a:t>Позиціонування</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uk-UA" sz="1400">
                          <a:effectLst/>
                        </a:rPr>
                        <a:t>10</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9605563"/>
                  </a:ext>
                </a:extLst>
              </a:tr>
              <a:tr h="317754">
                <a:tc>
                  <a:txBody>
                    <a:bodyPr/>
                    <a:lstStyle/>
                    <a:p>
                      <a:pPr algn="ctr">
                        <a:spcAft>
                          <a:spcPts val="0"/>
                        </a:spcAft>
                      </a:pPr>
                      <a:r>
                        <a:rPr lang="uk-UA" sz="1400">
                          <a:effectLst/>
                        </a:rPr>
                        <a:t>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uk-UA" sz="1400">
                          <a:effectLst/>
                        </a:rPr>
                        <a:t>121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uk-UA" sz="1400">
                          <a:effectLst/>
                        </a:rPr>
                        <a:t>Пересування на пахвових милицях</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uk-UA" sz="1400">
                          <a:effectLst/>
                        </a:rPr>
                        <a:t>10</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6003965"/>
                  </a:ext>
                </a:extLst>
              </a:tr>
              <a:tr h="953262">
                <a:tc>
                  <a:txBody>
                    <a:bodyPr/>
                    <a:lstStyle/>
                    <a:p>
                      <a:pPr algn="ctr">
                        <a:spcAft>
                          <a:spcPts val="0"/>
                        </a:spcAft>
                      </a:pPr>
                      <a:r>
                        <a:rPr lang="uk-UA" sz="1400">
                          <a:effectLst/>
                        </a:rPr>
                        <a:t>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uk-UA" sz="1400">
                          <a:effectLst/>
                        </a:rPr>
                        <a:t>126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uk-UA" sz="1400">
                          <a:effectLst/>
                        </a:rPr>
                        <a:t>Переміщення з положення лежачи в положення сидячи з опущеними ногами</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uk-UA" sz="1400">
                          <a:effectLst/>
                        </a:rPr>
                        <a:t>10</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42813400"/>
                  </a:ext>
                </a:extLst>
              </a:tr>
              <a:tr h="317754">
                <a:tc gridSpan="3">
                  <a:txBody>
                    <a:bodyPr/>
                    <a:lstStyle/>
                    <a:p>
                      <a:pPr>
                        <a:spcAft>
                          <a:spcPts val="0"/>
                        </a:spcAft>
                      </a:pPr>
                      <a:r>
                        <a:rPr lang="uk-UA" sz="1400">
                          <a:effectLst/>
                        </a:rPr>
                        <a:t>Загальний час</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u-RU"/>
                    </a:p>
                  </a:txBody>
                  <a:tcPr/>
                </a:tc>
                <a:tc hMerge="1">
                  <a:txBody>
                    <a:bodyPr/>
                    <a:lstStyle/>
                    <a:p>
                      <a:endParaRPr lang="ru-RU"/>
                    </a:p>
                  </a:txBody>
                  <a:tcPr/>
                </a:tc>
                <a:tc>
                  <a:txBody>
                    <a:bodyPr/>
                    <a:lstStyle/>
                    <a:p>
                      <a:pPr algn="ctr">
                        <a:spcAft>
                          <a:spcPts val="0"/>
                        </a:spcAft>
                      </a:pPr>
                      <a:r>
                        <a:rPr lang="uk-UA" sz="1400" dirty="0">
                          <a:effectLst/>
                        </a:rPr>
                        <a:t>80</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9199155"/>
                  </a:ext>
                </a:extLst>
              </a:tr>
            </a:tbl>
          </a:graphicData>
        </a:graphic>
      </p:graphicFrame>
      <p:sp>
        <p:nvSpPr>
          <p:cNvPr id="3" name="Прямоугольник 2">
            <a:extLst>
              <a:ext uri="{FF2B5EF4-FFF2-40B4-BE49-F238E27FC236}">
                <a16:creationId xmlns:a16="http://schemas.microsoft.com/office/drawing/2014/main" id="{2A5E0D71-F8C8-1447-8DDA-09E4491A88C3}"/>
              </a:ext>
            </a:extLst>
          </p:cNvPr>
          <p:cNvSpPr/>
          <p:nvPr/>
        </p:nvSpPr>
        <p:spPr>
          <a:xfrm>
            <a:off x="1600200" y="0"/>
            <a:ext cx="10126980" cy="861774"/>
          </a:xfrm>
          <a:prstGeom prst="rect">
            <a:avLst/>
          </a:prstGeom>
        </p:spPr>
        <p:txBody>
          <a:bodyPr wrap="square">
            <a:spAutoFit/>
          </a:bodyPr>
          <a:lstStyle/>
          <a:p>
            <a:r>
              <a:rPr lang="uk-UA" sz="1600" u="sng" dirty="0"/>
              <a:t>маршрутний лист</a:t>
            </a:r>
            <a:r>
              <a:rPr lang="uk-UA" sz="1600" dirty="0"/>
              <a:t> – схема проведення іспиту, на якій відзначені всі станції і вказані індивідуальні маршрути студентів. Всі учасники проходять одинакові випробування, з послідовним переходом від станції до станції відповідно до наданого ідентифікаційного номеру. </a:t>
            </a:r>
            <a:endParaRPr lang="ru-RU" sz="1600" dirty="0"/>
          </a:p>
        </p:txBody>
      </p:sp>
    </p:spTree>
    <p:extLst>
      <p:ext uri="{BB962C8B-B14F-4D97-AF65-F5344CB8AC3E}">
        <p14:creationId xmlns:p14="http://schemas.microsoft.com/office/powerpoint/2010/main" val="1894250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Объект 6">
            <a:extLst>
              <a:ext uri="{FF2B5EF4-FFF2-40B4-BE49-F238E27FC236}">
                <a16:creationId xmlns:a16="http://schemas.microsoft.com/office/drawing/2014/main" id="{79C775CD-ACAE-7545-A18D-BF7399AA9BE3}"/>
              </a:ext>
            </a:extLst>
          </p:cNvPr>
          <p:cNvGraphicFramePr>
            <a:graphicFrameLocks noGrp="1"/>
          </p:cNvGraphicFramePr>
          <p:nvPr>
            <p:ph idx="1"/>
            <p:extLst>
              <p:ext uri="{D42A27DB-BD31-4B8C-83A1-F6EECF244321}">
                <p14:modId xmlns:p14="http://schemas.microsoft.com/office/powerpoint/2010/main" val="188811789"/>
              </p:ext>
            </p:extLst>
          </p:nvPr>
        </p:nvGraphicFramePr>
        <p:xfrm>
          <a:off x="2589212" y="308610"/>
          <a:ext cx="8915400" cy="6549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2806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4E41958-48DC-604B-9407-FB616C58A5AD}"/>
              </a:ext>
            </a:extLst>
          </p:cNvPr>
          <p:cNvSpPr>
            <a:spLocks noGrp="1"/>
          </p:cNvSpPr>
          <p:nvPr>
            <p:ph idx="1"/>
          </p:nvPr>
        </p:nvSpPr>
        <p:spPr>
          <a:xfrm>
            <a:off x="1720532" y="262890"/>
            <a:ext cx="5057458" cy="2674620"/>
          </a:xfrm>
        </p:spPr>
        <p:txBody>
          <a:bodyPr/>
          <a:lstStyle/>
          <a:p>
            <a:pPr marL="0" indent="0">
              <a:buNone/>
            </a:pPr>
            <a:r>
              <a:rPr lang="uk-UA" b="1" i="1" dirty="0"/>
              <a:t>Навички, які оцінюються:</a:t>
            </a:r>
          </a:p>
          <a:p>
            <a:endParaRPr lang="uk-UA" sz="800" dirty="0"/>
          </a:p>
          <a:p>
            <a:r>
              <a:rPr lang="uk-UA" sz="1600" dirty="0"/>
              <a:t>1) комунікативні навички;</a:t>
            </a:r>
            <a:endParaRPr lang="ru-RU" sz="1600" dirty="0"/>
          </a:p>
          <a:p>
            <a:r>
              <a:rPr lang="uk-UA" sz="1600" dirty="0"/>
              <a:t>2) практичні (мануальні) навички:</a:t>
            </a:r>
            <a:endParaRPr lang="ru-RU" sz="1600" dirty="0"/>
          </a:p>
          <a:p>
            <a:r>
              <a:rPr lang="uk-UA" sz="1600" dirty="0"/>
              <a:t>- базові практичні (мануальні) навички;</a:t>
            </a:r>
            <a:endParaRPr lang="ru-RU" sz="1600" dirty="0"/>
          </a:p>
          <a:p>
            <a:r>
              <a:rPr lang="uk-UA" sz="1600" dirty="0"/>
              <a:t>- ускладнені практичні (мануальні) навички;</a:t>
            </a:r>
            <a:endParaRPr lang="ru-RU" sz="1600" dirty="0"/>
          </a:p>
          <a:p>
            <a:r>
              <a:rPr lang="uk-UA" sz="1600" dirty="0"/>
              <a:t>3) когнітивні навички.</a:t>
            </a:r>
            <a:endParaRPr lang="ru-RU" sz="1600" dirty="0"/>
          </a:p>
          <a:p>
            <a:endParaRPr lang="ru-RU" dirty="0"/>
          </a:p>
        </p:txBody>
      </p:sp>
      <p:sp>
        <p:nvSpPr>
          <p:cNvPr id="8" name="Прямоугольник 7">
            <a:extLst>
              <a:ext uri="{FF2B5EF4-FFF2-40B4-BE49-F238E27FC236}">
                <a16:creationId xmlns:a16="http://schemas.microsoft.com/office/drawing/2014/main" id="{9BD0F249-002C-BE47-B352-98C6768C35BA}"/>
              </a:ext>
            </a:extLst>
          </p:cNvPr>
          <p:cNvSpPr/>
          <p:nvPr/>
        </p:nvSpPr>
        <p:spPr>
          <a:xfrm>
            <a:off x="4732020" y="3197342"/>
            <a:ext cx="6789420" cy="3252493"/>
          </a:xfrm>
          <a:prstGeom prst="rect">
            <a:avLst/>
          </a:prstGeom>
        </p:spPr>
        <p:txBody>
          <a:bodyPr wrap="square">
            <a:spAutoFit/>
          </a:bodyPr>
          <a:lstStyle/>
          <a:p>
            <a:pPr lvl="0" algn="just">
              <a:lnSpc>
                <a:spcPct val="115000"/>
              </a:lnSpc>
              <a:spcAft>
                <a:spcPts val="0"/>
              </a:spcAft>
              <a:tabLst>
                <a:tab pos="180340" algn="l"/>
              </a:tabLst>
            </a:pPr>
            <a:r>
              <a:rPr lang="uk-UA" b="1" i="1" dirty="0"/>
              <a:t>Завдання ОСП(</a:t>
            </a:r>
            <a:r>
              <a:rPr lang="uk-UA" b="1" i="1" dirty="0" err="1"/>
              <a:t>К</a:t>
            </a:r>
            <a:r>
              <a:rPr lang="uk-UA" b="1" i="1" dirty="0"/>
              <a:t>)І включає базові клінічні дисципліни: </a:t>
            </a:r>
          </a:p>
          <a:p>
            <a:pPr lvl="0" algn="just">
              <a:lnSpc>
                <a:spcPct val="115000"/>
              </a:lnSpc>
              <a:spcAft>
                <a:spcPts val="0"/>
              </a:spcAft>
              <a:tabLst>
                <a:tab pos="180340" algn="l"/>
              </a:tabLst>
            </a:pPr>
            <a:endParaRPr lang="uk-UA" dirty="0"/>
          </a:p>
          <a:p>
            <a:pPr marL="342900" lvl="0" indent="-342900" algn="just">
              <a:lnSpc>
                <a:spcPct val="115000"/>
              </a:lnSpc>
              <a:spcAft>
                <a:spcPts val="0"/>
              </a:spcAft>
              <a:buFont typeface="Wingdings" pitchFamily="2" charset="2"/>
              <a:buChar char="v"/>
              <a:tabLst>
                <a:tab pos="180340" algn="l"/>
              </a:tabLst>
            </a:pPr>
            <a:r>
              <a:rPr lang="uk-UA" sz="1600" dirty="0">
                <a:solidFill>
                  <a:srgbClr val="000000"/>
                </a:solidFill>
                <a:ea typeface="Times New Roman" panose="02020603050405020304" pitchFamily="18" charset="0"/>
              </a:rPr>
              <a:t>Терапевтичні вправи;</a:t>
            </a:r>
            <a:endParaRPr lang="ru-RU" sz="1600" dirty="0">
              <a:ea typeface="Times New Roman" panose="02020603050405020304" pitchFamily="18" charset="0"/>
            </a:endParaRPr>
          </a:p>
          <a:p>
            <a:pPr marL="342900" lvl="0" indent="-342900" algn="just">
              <a:lnSpc>
                <a:spcPct val="115000"/>
              </a:lnSpc>
              <a:spcAft>
                <a:spcPts val="0"/>
              </a:spcAft>
              <a:buFont typeface="Wingdings" pitchFamily="2" charset="2"/>
              <a:buChar char="v"/>
              <a:tabLst>
                <a:tab pos="180340" algn="l"/>
              </a:tabLst>
            </a:pPr>
            <a:r>
              <a:rPr lang="uk-UA" sz="1600" dirty="0">
                <a:solidFill>
                  <a:srgbClr val="000000"/>
                </a:solidFill>
                <a:ea typeface="Times New Roman" panose="02020603050405020304" pitchFamily="18" charset="0"/>
              </a:rPr>
              <a:t> Клінічний реабілітаційний менеджмент при порушенні діяльності серцево-судинної та дихальної систем;</a:t>
            </a:r>
            <a:endParaRPr lang="ru-RU" sz="1600" dirty="0">
              <a:ea typeface="Times New Roman" panose="02020603050405020304" pitchFamily="18" charset="0"/>
            </a:endParaRPr>
          </a:p>
          <a:p>
            <a:pPr marL="342900" lvl="0" indent="-342900" algn="just">
              <a:lnSpc>
                <a:spcPct val="115000"/>
              </a:lnSpc>
              <a:spcAft>
                <a:spcPts val="0"/>
              </a:spcAft>
              <a:buFont typeface="Wingdings" pitchFamily="2" charset="2"/>
              <a:buChar char="v"/>
              <a:tabLst>
                <a:tab pos="180340" algn="l"/>
              </a:tabLst>
            </a:pPr>
            <a:r>
              <a:rPr lang="uk-UA" sz="1600" dirty="0">
                <a:solidFill>
                  <a:srgbClr val="000000"/>
                </a:solidFill>
                <a:ea typeface="Times New Roman" panose="02020603050405020304" pitchFamily="18" charset="0"/>
              </a:rPr>
              <a:t>Клінічний реабілітаційний менеджмент при порушенні діяльності опорно-рухового апарату;</a:t>
            </a:r>
            <a:endParaRPr lang="ru-RU" sz="1600" dirty="0">
              <a:ea typeface="Times New Roman" panose="02020603050405020304" pitchFamily="18" charset="0"/>
            </a:endParaRPr>
          </a:p>
          <a:p>
            <a:pPr marL="342900" lvl="0" indent="-342900" algn="just">
              <a:lnSpc>
                <a:spcPct val="115000"/>
              </a:lnSpc>
              <a:spcAft>
                <a:spcPts val="0"/>
              </a:spcAft>
              <a:buFont typeface="Wingdings" pitchFamily="2" charset="2"/>
              <a:buChar char="v"/>
              <a:tabLst>
                <a:tab pos="180340" algn="l"/>
              </a:tabLst>
            </a:pPr>
            <a:r>
              <a:rPr lang="uk-UA" sz="1600" dirty="0">
                <a:solidFill>
                  <a:srgbClr val="000000"/>
                </a:solidFill>
                <a:ea typeface="Times New Roman" panose="02020603050405020304" pitchFamily="18" charset="0"/>
              </a:rPr>
              <a:t>Клінічний реабілітаційний менеджмент при неврологічних дисфункціях;</a:t>
            </a:r>
            <a:endParaRPr lang="ru-RU" sz="1600" dirty="0">
              <a:ea typeface="Times New Roman" panose="02020603050405020304" pitchFamily="18" charset="0"/>
            </a:endParaRPr>
          </a:p>
          <a:p>
            <a:pPr marL="342900" lvl="0" indent="-342900" algn="just">
              <a:lnSpc>
                <a:spcPct val="115000"/>
              </a:lnSpc>
              <a:spcAft>
                <a:spcPts val="0"/>
              </a:spcAft>
              <a:buFont typeface="Wingdings" pitchFamily="2" charset="2"/>
              <a:buChar char="v"/>
            </a:pPr>
            <a:r>
              <a:rPr lang="uk-UA" sz="1600" dirty="0">
                <a:solidFill>
                  <a:srgbClr val="000000"/>
                </a:solidFill>
                <a:ea typeface="Times New Roman" panose="02020603050405020304" pitchFamily="18" charset="0"/>
              </a:rPr>
              <a:t>Фізична терапія в педіатрії;</a:t>
            </a:r>
            <a:endParaRPr lang="ru-RU" sz="1600" dirty="0">
              <a:ea typeface="Times New Roman" panose="02020603050405020304" pitchFamily="18" charset="0"/>
            </a:endParaRPr>
          </a:p>
          <a:p>
            <a:pPr marL="342900" lvl="0" indent="-342900" algn="just">
              <a:lnSpc>
                <a:spcPct val="115000"/>
              </a:lnSpc>
              <a:spcAft>
                <a:spcPts val="0"/>
              </a:spcAft>
              <a:buFont typeface="Wingdings" pitchFamily="2" charset="2"/>
              <a:buChar char="v"/>
            </a:pPr>
            <a:r>
              <a:rPr lang="uk-UA" sz="1600" dirty="0">
                <a:solidFill>
                  <a:srgbClr val="000000"/>
                </a:solidFill>
                <a:ea typeface="Times New Roman" panose="02020603050405020304" pitchFamily="18" charset="0"/>
              </a:rPr>
              <a:t>Фізична терапія в геріатрії.</a:t>
            </a:r>
            <a:endParaRPr lang="ru-RU" sz="1600" dirty="0">
              <a:effectLst/>
              <a:ea typeface="Times New Roman" panose="02020603050405020304" pitchFamily="18" charset="0"/>
            </a:endParaRPr>
          </a:p>
        </p:txBody>
      </p:sp>
      <p:sp>
        <p:nvSpPr>
          <p:cNvPr id="4" name="Заголовок 1">
            <a:extLst>
              <a:ext uri="{FF2B5EF4-FFF2-40B4-BE49-F238E27FC236}">
                <a16:creationId xmlns:a16="http://schemas.microsoft.com/office/drawing/2014/main" id="{C48149B7-3BA2-E744-A8C6-D5E4DB58696F}"/>
              </a:ext>
            </a:extLst>
          </p:cNvPr>
          <p:cNvSpPr>
            <a:spLocks noGrp="1"/>
          </p:cNvSpPr>
          <p:nvPr>
            <p:ph type="title"/>
          </p:nvPr>
        </p:nvSpPr>
        <p:spPr>
          <a:xfrm rot="2114342">
            <a:off x="8126730" y="765174"/>
            <a:ext cx="3230880" cy="503556"/>
          </a:xfrm>
        </p:spPr>
        <p:txBody>
          <a:bodyPr>
            <a:noAutofit/>
          </a:bodyPr>
          <a:lstStyle/>
          <a:p>
            <a:pPr algn="ctr"/>
            <a:r>
              <a:rPr lang="uk-UA" sz="1800" b="1" i="1" dirty="0">
                <a:latin typeface="+mn-lt"/>
              </a:rPr>
              <a:t>8 станцій </a:t>
            </a:r>
            <a:endParaRPr lang="uk-UA" sz="1800" i="1" dirty="0">
              <a:latin typeface="+mn-lt"/>
            </a:endParaRPr>
          </a:p>
        </p:txBody>
      </p:sp>
    </p:spTree>
    <p:extLst>
      <p:ext uri="{BB962C8B-B14F-4D97-AF65-F5344CB8AC3E}">
        <p14:creationId xmlns:p14="http://schemas.microsoft.com/office/powerpoint/2010/main" val="70517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a:extLst>
              <a:ext uri="{FF2B5EF4-FFF2-40B4-BE49-F238E27FC236}">
                <a16:creationId xmlns:a16="http://schemas.microsoft.com/office/drawing/2014/main" id="{0CEC9B55-B15A-0E44-92E7-31577C521DBE}"/>
              </a:ext>
            </a:extLst>
          </p:cNvPr>
          <p:cNvGraphicFramePr>
            <a:graphicFrameLocks noGrp="1"/>
          </p:cNvGraphicFramePr>
          <p:nvPr>
            <p:ph idx="1"/>
            <p:extLst>
              <p:ext uri="{D42A27DB-BD31-4B8C-83A1-F6EECF244321}">
                <p14:modId xmlns:p14="http://schemas.microsoft.com/office/powerpoint/2010/main" val="382444363"/>
              </p:ext>
            </p:extLst>
          </p:nvPr>
        </p:nvGraphicFramePr>
        <p:xfrm>
          <a:off x="1200150" y="1143000"/>
          <a:ext cx="10304462" cy="4768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Нижний колонтитул 3">
            <a:extLst>
              <a:ext uri="{FF2B5EF4-FFF2-40B4-BE49-F238E27FC236}">
                <a16:creationId xmlns:a16="http://schemas.microsoft.com/office/drawing/2014/main" id="{94362F6D-362C-324B-88F5-A6E1D8C2A8D4}"/>
              </a:ext>
            </a:extLst>
          </p:cNvPr>
          <p:cNvSpPr>
            <a:spLocks noGrp="1"/>
          </p:cNvSpPr>
          <p:nvPr>
            <p:ph type="ftr" sz="quarter" idx="11"/>
          </p:nvPr>
        </p:nvSpPr>
        <p:spPr>
          <a:xfrm>
            <a:off x="989013" y="3161986"/>
            <a:ext cx="1354138" cy="365125"/>
          </a:xfrm>
        </p:spPr>
        <p:txBody>
          <a:bodyPr/>
          <a:lstStyle/>
          <a:p>
            <a:r>
              <a:rPr lang="ru-RU" sz="2000" b="1" dirty="0">
                <a:solidFill>
                  <a:schemeClr val="accent1"/>
                </a:solidFill>
              </a:rPr>
              <a:t>ОСП(К)І</a:t>
            </a:r>
            <a:endParaRPr lang="en-US" sz="2000" b="1" dirty="0">
              <a:solidFill>
                <a:schemeClr val="accent1"/>
              </a:solidFill>
            </a:endParaRPr>
          </a:p>
        </p:txBody>
      </p:sp>
      <p:sp>
        <p:nvSpPr>
          <p:cNvPr id="6" name="Заголовок 1">
            <a:extLst>
              <a:ext uri="{FF2B5EF4-FFF2-40B4-BE49-F238E27FC236}">
                <a16:creationId xmlns:a16="http://schemas.microsoft.com/office/drawing/2014/main" id="{D6268D5D-CD9F-9C4D-AE01-84AFB5A00AC1}"/>
              </a:ext>
            </a:extLst>
          </p:cNvPr>
          <p:cNvSpPr>
            <a:spLocks noGrp="1"/>
          </p:cNvSpPr>
          <p:nvPr>
            <p:ph type="title"/>
          </p:nvPr>
        </p:nvSpPr>
        <p:spPr>
          <a:xfrm>
            <a:off x="1896537" y="137430"/>
            <a:ext cx="4687143" cy="640445"/>
          </a:xfrm>
        </p:spPr>
        <p:txBody>
          <a:bodyPr>
            <a:normAutofit/>
          </a:bodyPr>
          <a:lstStyle/>
          <a:p>
            <a:r>
              <a:rPr lang="uk-UA" sz="1800" b="1" i="1" dirty="0"/>
              <a:t>Рівні володіння навичками</a:t>
            </a:r>
          </a:p>
        </p:txBody>
      </p:sp>
    </p:spTree>
    <p:extLst>
      <p:ext uri="{BB962C8B-B14F-4D97-AF65-F5344CB8AC3E}">
        <p14:creationId xmlns:p14="http://schemas.microsoft.com/office/powerpoint/2010/main" val="344238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8EB4A4-BE21-3D4B-BE4C-7E811575FA23}"/>
              </a:ext>
            </a:extLst>
          </p:cNvPr>
          <p:cNvSpPr>
            <a:spLocks noGrp="1"/>
          </p:cNvSpPr>
          <p:nvPr>
            <p:ph type="title"/>
          </p:nvPr>
        </p:nvSpPr>
        <p:spPr>
          <a:xfrm>
            <a:off x="2572384" y="99972"/>
            <a:ext cx="8911687" cy="528678"/>
          </a:xfrm>
        </p:spPr>
        <p:txBody>
          <a:bodyPr>
            <a:normAutofit/>
          </a:bodyPr>
          <a:lstStyle/>
          <a:p>
            <a:r>
              <a:rPr lang="uk-UA" sz="1800" b="1" i="1" dirty="0">
                <a:latin typeface="+mn-lt"/>
              </a:rPr>
              <a:t>Методичне забезпечення станцій ОСП(</a:t>
            </a:r>
            <a:r>
              <a:rPr lang="uk-UA" sz="1800" b="1" i="1" dirty="0" err="1">
                <a:latin typeface="+mn-lt"/>
              </a:rPr>
              <a:t>К</a:t>
            </a:r>
            <a:r>
              <a:rPr lang="uk-UA" sz="1800" b="1" i="1" dirty="0">
                <a:latin typeface="+mn-lt"/>
              </a:rPr>
              <a:t>)І включає такі складові:</a:t>
            </a:r>
            <a:endParaRPr lang="ru-RU" sz="1800" b="1" i="1" dirty="0">
              <a:latin typeface="+mn-lt"/>
            </a:endParaRPr>
          </a:p>
        </p:txBody>
      </p:sp>
      <p:sp>
        <p:nvSpPr>
          <p:cNvPr id="3" name="Объект 2">
            <a:extLst>
              <a:ext uri="{FF2B5EF4-FFF2-40B4-BE49-F238E27FC236}">
                <a16:creationId xmlns:a16="http://schemas.microsoft.com/office/drawing/2014/main" id="{E47D6EBF-F45C-3F4F-B288-5D9C3BA58B9C}"/>
              </a:ext>
            </a:extLst>
          </p:cNvPr>
          <p:cNvSpPr>
            <a:spLocks noGrp="1"/>
          </p:cNvSpPr>
          <p:nvPr>
            <p:ph idx="1"/>
          </p:nvPr>
        </p:nvSpPr>
        <p:spPr>
          <a:xfrm>
            <a:off x="1657350" y="628650"/>
            <a:ext cx="10046970" cy="5920740"/>
          </a:xfrm>
        </p:spPr>
        <p:txBody>
          <a:bodyPr>
            <a:normAutofit lnSpcReduction="10000"/>
          </a:bodyPr>
          <a:lstStyle/>
          <a:p>
            <a:r>
              <a:rPr lang="uk-UA" dirty="0"/>
              <a:t>- </a:t>
            </a:r>
            <a:r>
              <a:rPr lang="uk-UA" b="1" i="1" u="sng" dirty="0"/>
              <a:t>паспорт сценарію із загальною інформацією</a:t>
            </a:r>
            <a:r>
              <a:rPr lang="uk-UA" dirty="0"/>
              <a:t>:</a:t>
            </a:r>
            <a:endParaRPr lang="ru-RU" dirty="0"/>
          </a:p>
          <a:p>
            <a:pPr lvl="0">
              <a:buFont typeface="Wingdings" pitchFamily="2" charset="2"/>
              <a:buChar char="Ø"/>
            </a:pPr>
            <a:r>
              <a:rPr lang="uk-UA" dirty="0"/>
              <a:t>	назва компетентностей, які оцінюються навичкою;</a:t>
            </a:r>
            <a:endParaRPr lang="ru-RU" dirty="0"/>
          </a:p>
          <a:p>
            <a:pPr lvl="0">
              <a:buFont typeface="Wingdings" pitchFamily="2" charset="2"/>
              <a:buChar char="Ø"/>
            </a:pPr>
            <a:r>
              <a:rPr lang="uk-UA" dirty="0"/>
              <a:t>	назва дисципліни;</a:t>
            </a:r>
            <a:endParaRPr lang="ru-RU" dirty="0"/>
          </a:p>
          <a:p>
            <a:pPr lvl="0">
              <a:buFont typeface="Wingdings" pitchFamily="2" charset="2"/>
              <a:buChar char="Ø"/>
            </a:pPr>
            <a:r>
              <a:rPr lang="uk-UA" dirty="0"/>
              <a:t>	матеріально-технічне забезпечення сценарію;</a:t>
            </a:r>
            <a:endParaRPr lang="ru-RU" dirty="0"/>
          </a:p>
          <a:p>
            <a:pPr lvl="0" algn="just">
              <a:buFont typeface="Wingdings" pitchFamily="2" charset="2"/>
              <a:buChar char="Ø"/>
            </a:pPr>
            <a:r>
              <a:rPr lang="uk-UA" dirty="0"/>
              <a:t>	алгоритми дій студента при виконанні певної практичної (клінічної) ситуації (перелік 	послідовних дій, у яких демонструється рівень засвоєння професійних навичок).</a:t>
            </a:r>
            <a:endParaRPr lang="ru-RU" dirty="0"/>
          </a:p>
          <a:p>
            <a:pPr algn="just"/>
            <a:r>
              <a:rPr lang="uk-UA" dirty="0"/>
              <a:t>- </a:t>
            </a:r>
            <a:r>
              <a:rPr lang="uk-UA" b="1" i="1" u="sng" dirty="0"/>
              <a:t>ситуаційна задача</a:t>
            </a:r>
            <a:r>
              <a:rPr lang="uk-UA" b="1" i="1" dirty="0"/>
              <a:t> </a:t>
            </a:r>
            <a:r>
              <a:rPr lang="uk-UA" dirty="0"/>
              <a:t>– завдання для студента з описом умови задачі чи іншою відповідною інформацією, необхідною для виконання завдання (результати мануальних та інструментальних досліджень, фотографії або відео зображення хворих тощо). Легенда та інструкція для стандартизованого пацієнта </a:t>
            </a:r>
            <a:br>
              <a:rPr lang="uk-UA" dirty="0"/>
            </a:br>
            <a:r>
              <a:rPr lang="uk-UA" dirty="0"/>
              <a:t>(за потребою).</a:t>
            </a:r>
            <a:endParaRPr lang="ru-RU" dirty="0"/>
          </a:p>
          <a:p>
            <a:pPr algn="just"/>
            <a:r>
              <a:rPr lang="uk-UA" dirty="0"/>
              <a:t>- </a:t>
            </a:r>
            <a:r>
              <a:rPr lang="uk-UA" b="1" i="1" u="sng" dirty="0"/>
              <a:t>контрольний лист</a:t>
            </a:r>
            <a:r>
              <a:rPr lang="uk-UA" b="1" i="1" dirty="0"/>
              <a:t> </a:t>
            </a:r>
            <a:r>
              <a:rPr lang="uk-UA" dirty="0"/>
              <a:t>– «чек-лист» – бланк перевірки результатів та якості виконання завдання студентом. Чек-лист розробляється окремо для кожної станції. </a:t>
            </a:r>
            <a:br>
              <a:rPr lang="uk-UA" dirty="0"/>
            </a:br>
            <a:r>
              <a:rPr lang="uk-UA" dirty="0"/>
              <a:t>При підготовці чек-листа визначаються критерії оцінки для кожного завдання </a:t>
            </a:r>
            <a:br>
              <a:rPr lang="uk-UA" dirty="0"/>
            </a:br>
            <a:r>
              <a:rPr lang="uk-UA" dirty="0"/>
              <a:t>на станції, що дозволяють екзаменатору оцінювати студента та відзначати виконання завдання за бальною шкалою.</a:t>
            </a:r>
            <a:endParaRPr lang="ru-RU" dirty="0"/>
          </a:p>
          <a:p>
            <a:pPr algn="just"/>
            <a:r>
              <a:rPr lang="uk-UA" dirty="0"/>
              <a:t>- </a:t>
            </a:r>
            <a:r>
              <a:rPr lang="uk-UA" u="sng" dirty="0"/>
              <a:t>інструкції для студентів</a:t>
            </a:r>
            <a:r>
              <a:rPr lang="uk-UA" dirty="0"/>
              <a:t>, в яких викладені правила проведення ОСП(</a:t>
            </a:r>
            <a:r>
              <a:rPr lang="uk-UA" dirty="0" err="1"/>
              <a:t>К</a:t>
            </a:r>
            <a:r>
              <a:rPr lang="uk-UA" dirty="0"/>
              <a:t>)І, формат іспиту, порядок проходження станцій, правила пересування від станції до станції, перелік практичних навичок, які будуть оцінюватись на станціях.</a:t>
            </a:r>
            <a:endParaRPr lang="ru-RU" dirty="0"/>
          </a:p>
          <a:p>
            <a:endParaRPr lang="ru-RU" dirty="0"/>
          </a:p>
        </p:txBody>
      </p:sp>
    </p:spTree>
    <p:extLst>
      <p:ext uri="{BB962C8B-B14F-4D97-AF65-F5344CB8AC3E}">
        <p14:creationId xmlns:p14="http://schemas.microsoft.com/office/powerpoint/2010/main" val="3031315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1A646A-62F6-7F4F-A88C-CE6EBAFB22C9}"/>
              </a:ext>
            </a:extLst>
          </p:cNvPr>
          <p:cNvSpPr>
            <a:spLocks noGrp="1"/>
          </p:cNvSpPr>
          <p:nvPr>
            <p:ph type="title"/>
          </p:nvPr>
        </p:nvSpPr>
        <p:spPr>
          <a:xfrm>
            <a:off x="4227415" y="109760"/>
            <a:ext cx="4939445" cy="1181830"/>
          </a:xfrm>
        </p:spPr>
        <p:txBody>
          <a:bodyPr>
            <a:noAutofit/>
          </a:bodyPr>
          <a:lstStyle/>
          <a:p>
            <a:pPr algn="ctr"/>
            <a:r>
              <a:rPr lang="uk-UA" sz="1400" b="1" dirty="0"/>
              <a:t>КОНТРОЛЬНИЙ ЧЕК-ЛИСТ</a:t>
            </a:r>
            <a:br>
              <a:rPr lang="ru-RU" sz="1400" dirty="0"/>
            </a:br>
            <a:r>
              <a:rPr lang="uk-UA" sz="1400" b="1" dirty="0"/>
              <a:t>Виконання завдання на станції № 6</a:t>
            </a:r>
            <a:br>
              <a:rPr lang="ru-RU" sz="1400" dirty="0"/>
            </a:br>
            <a:r>
              <a:rPr lang="uk-UA" sz="1400" b="1" dirty="0"/>
              <a:t>«Позиціонування»</a:t>
            </a:r>
            <a:br>
              <a:rPr lang="ru-RU" sz="1400" dirty="0"/>
            </a:br>
            <a:r>
              <a:rPr lang="uk-UA" sz="1400" dirty="0"/>
              <a:t> (Вирішення практичного ситуаційного завдання </a:t>
            </a:r>
            <a:br>
              <a:rPr lang="ru-RU" sz="1400" dirty="0"/>
            </a:br>
            <a:r>
              <a:rPr lang="uk-UA" sz="1400" dirty="0"/>
              <a:t>(робота зі стандартизованим пацієнтом))</a:t>
            </a:r>
            <a:br>
              <a:rPr lang="ru-RU" sz="1400" dirty="0"/>
            </a:br>
            <a:br>
              <a:rPr lang="ru-RU" sz="1400" dirty="0"/>
            </a:br>
            <a:br>
              <a:rPr lang="ru-RU" sz="1400" dirty="0"/>
            </a:br>
            <a:endParaRPr lang="ru-RU" sz="1400" dirty="0"/>
          </a:p>
        </p:txBody>
      </p:sp>
      <p:sp>
        <p:nvSpPr>
          <p:cNvPr id="3" name="Объект 2">
            <a:extLst>
              <a:ext uri="{FF2B5EF4-FFF2-40B4-BE49-F238E27FC236}">
                <a16:creationId xmlns:a16="http://schemas.microsoft.com/office/drawing/2014/main" id="{5A2E98BF-7CF8-DD4A-AD69-1818283A1332}"/>
              </a:ext>
            </a:extLst>
          </p:cNvPr>
          <p:cNvSpPr>
            <a:spLocks noGrp="1"/>
          </p:cNvSpPr>
          <p:nvPr>
            <p:ph idx="1"/>
          </p:nvPr>
        </p:nvSpPr>
        <p:spPr>
          <a:xfrm>
            <a:off x="2977832" y="1291590"/>
            <a:ext cx="6977698" cy="788670"/>
          </a:xfrm>
        </p:spPr>
        <p:txBody>
          <a:bodyPr>
            <a:normAutofit/>
          </a:bodyPr>
          <a:lstStyle/>
          <a:p>
            <a:r>
              <a:rPr lang="uk-UA" sz="1400" dirty="0"/>
              <a:t>Дата </a:t>
            </a:r>
            <a:r>
              <a:rPr lang="uk-UA" sz="1400" u="sng" dirty="0"/>
              <a:t>«11» грудня 2021 р</a:t>
            </a:r>
            <a:r>
              <a:rPr lang="uk-UA" sz="1400" dirty="0"/>
              <a:t>.</a:t>
            </a:r>
            <a:br>
              <a:rPr lang="ru-RU" sz="1400" dirty="0"/>
            </a:br>
            <a:r>
              <a:rPr lang="uk-UA" sz="1400" dirty="0"/>
              <a:t>Екзаменаційна група _______</a:t>
            </a:r>
            <a:br>
              <a:rPr lang="ru-RU" sz="1400" dirty="0"/>
            </a:br>
            <a:r>
              <a:rPr lang="uk-UA" sz="1400" dirty="0"/>
              <a:t>Індивідуальний ідентифікаційний номер студента на ОСП(</a:t>
            </a:r>
            <a:r>
              <a:rPr lang="uk-UA" sz="1400" dirty="0" err="1"/>
              <a:t>К</a:t>
            </a:r>
            <a:r>
              <a:rPr lang="uk-UA" sz="1400" dirty="0"/>
              <a:t>)І___________</a:t>
            </a:r>
            <a:endParaRPr lang="ru-RU" sz="1400" dirty="0"/>
          </a:p>
        </p:txBody>
      </p:sp>
      <p:graphicFrame>
        <p:nvGraphicFramePr>
          <p:cNvPr id="5" name="Таблица 4">
            <a:extLst>
              <a:ext uri="{FF2B5EF4-FFF2-40B4-BE49-F238E27FC236}">
                <a16:creationId xmlns:a16="http://schemas.microsoft.com/office/drawing/2014/main" id="{DE713AEF-B360-CC43-8C12-B5BBA4F1C8F5}"/>
              </a:ext>
            </a:extLst>
          </p:cNvPr>
          <p:cNvGraphicFramePr>
            <a:graphicFrameLocks noGrp="1"/>
          </p:cNvGraphicFramePr>
          <p:nvPr>
            <p:extLst>
              <p:ext uri="{D42A27DB-BD31-4B8C-83A1-F6EECF244321}">
                <p14:modId xmlns:p14="http://schemas.microsoft.com/office/powerpoint/2010/main" val="220378118"/>
              </p:ext>
            </p:extLst>
          </p:nvPr>
        </p:nvGraphicFramePr>
        <p:xfrm>
          <a:off x="2045970" y="2141950"/>
          <a:ext cx="9372599" cy="3367308"/>
        </p:xfrm>
        <a:graphic>
          <a:graphicData uri="http://schemas.openxmlformats.org/drawingml/2006/table">
            <a:tbl>
              <a:tblPr firstRow="1" firstCol="1" bandRow="1">
                <a:tableStyleId>{5C22544A-7EE6-4342-B048-85BDC9FD1C3A}</a:tableStyleId>
              </a:tblPr>
              <a:tblGrid>
                <a:gridCol w="605790">
                  <a:extLst>
                    <a:ext uri="{9D8B030D-6E8A-4147-A177-3AD203B41FA5}">
                      <a16:colId xmlns:a16="http://schemas.microsoft.com/office/drawing/2014/main" val="4147930908"/>
                    </a:ext>
                  </a:extLst>
                </a:gridCol>
                <a:gridCol w="4062223">
                  <a:extLst>
                    <a:ext uri="{9D8B030D-6E8A-4147-A177-3AD203B41FA5}">
                      <a16:colId xmlns:a16="http://schemas.microsoft.com/office/drawing/2014/main" val="3531459745"/>
                    </a:ext>
                  </a:extLst>
                </a:gridCol>
                <a:gridCol w="1212248">
                  <a:extLst>
                    <a:ext uri="{9D8B030D-6E8A-4147-A177-3AD203B41FA5}">
                      <a16:colId xmlns:a16="http://schemas.microsoft.com/office/drawing/2014/main" val="2737309622"/>
                    </a:ext>
                  </a:extLst>
                </a:gridCol>
                <a:gridCol w="1214148">
                  <a:extLst>
                    <a:ext uri="{9D8B030D-6E8A-4147-A177-3AD203B41FA5}">
                      <a16:colId xmlns:a16="http://schemas.microsoft.com/office/drawing/2014/main" val="212394089"/>
                    </a:ext>
                  </a:extLst>
                </a:gridCol>
                <a:gridCol w="1214148">
                  <a:extLst>
                    <a:ext uri="{9D8B030D-6E8A-4147-A177-3AD203B41FA5}">
                      <a16:colId xmlns:a16="http://schemas.microsoft.com/office/drawing/2014/main" val="2721524323"/>
                    </a:ext>
                  </a:extLst>
                </a:gridCol>
                <a:gridCol w="1064042">
                  <a:extLst>
                    <a:ext uri="{9D8B030D-6E8A-4147-A177-3AD203B41FA5}">
                      <a16:colId xmlns:a16="http://schemas.microsoft.com/office/drawing/2014/main" val="1922332717"/>
                    </a:ext>
                  </a:extLst>
                </a:gridCol>
              </a:tblGrid>
              <a:tr h="310829">
                <a:tc rowSpan="2">
                  <a:txBody>
                    <a:bodyPr/>
                    <a:lstStyle/>
                    <a:p>
                      <a:pPr algn="ctr">
                        <a:spcAft>
                          <a:spcPts val="0"/>
                        </a:spcAft>
                      </a:pPr>
                      <a:r>
                        <a:rPr lang="uk-UA" sz="1200">
                          <a:effectLst/>
                        </a:rPr>
                        <a:t>№</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spcAft>
                          <a:spcPts val="0"/>
                        </a:spcAft>
                      </a:pPr>
                      <a:r>
                        <a:rPr lang="uk-UA" sz="1200">
                          <a:effectLst/>
                        </a:rPr>
                        <a:t>Елементи виконання завдання</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spcAft>
                          <a:spcPts val="0"/>
                        </a:spcAft>
                      </a:pPr>
                      <a:r>
                        <a:rPr lang="uk-UA" sz="1200">
                          <a:effectLst/>
                        </a:rPr>
                        <a:t>Шкала оцінювання в балах</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ru-RU"/>
                    </a:p>
                  </a:txBody>
                  <a:tcPr/>
                </a:tc>
                <a:tc hMerge="1">
                  <a:txBody>
                    <a:bodyPr/>
                    <a:lstStyle/>
                    <a:p>
                      <a:endParaRPr lang="ru-RU"/>
                    </a:p>
                  </a:txBody>
                  <a:tcPr/>
                </a:tc>
                <a:tc rowSpan="2">
                  <a:txBody>
                    <a:bodyPr/>
                    <a:lstStyle/>
                    <a:p>
                      <a:pPr algn="ctr">
                        <a:spcAft>
                          <a:spcPts val="0"/>
                        </a:spcAft>
                      </a:pPr>
                      <a:r>
                        <a:rPr lang="uk-UA" sz="1200">
                          <a:effectLst/>
                        </a:rPr>
                        <a:t>Оцінка в балах</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00591095"/>
                  </a:ext>
                </a:extLst>
              </a:tr>
              <a:tr h="621657">
                <a:tc vMerge="1">
                  <a:txBody>
                    <a:bodyPr/>
                    <a:lstStyle/>
                    <a:p>
                      <a:endParaRPr lang="ru-RU"/>
                    </a:p>
                  </a:txBody>
                  <a:tcPr/>
                </a:tc>
                <a:tc vMerge="1">
                  <a:txBody>
                    <a:bodyPr/>
                    <a:lstStyle/>
                    <a:p>
                      <a:endParaRPr lang="ru-RU"/>
                    </a:p>
                  </a:txBody>
                  <a:tcPr/>
                </a:tc>
                <a:tc>
                  <a:txBody>
                    <a:bodyPr/>
                    <a:lstStyle/>
                    <a:p>
                      <a:pPr algn="ctr">
                        <a:spcAft>
                          <a:spcPts val="0"/>
                        </a:spcAft>
                      </a:pPr>
                      <a:r>
                        <a:rPr lang="uk-UA" sz="1200">
                          <a:effectLst/>
                        </a:rPr>
                        <a:t>виконано</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uk-UA" sz="1200">
                          <a:effectLst/>
                        </a:rPr>
                        <a:t>виконано частково</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uk-UA" sz="1200">
                          <a:effectLst/>
                        </a:rPr>
                        <a:t>не виконано</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ru-RU"/>
                    </a:p>
                  </a:txBody>
                  <a:tcPr/>
                </a:tc>
                <a:extLst>
                  <a:ext uri="{0D108BD9-81ED-4DB2-BD59-A6C34878D82A}">
                    <a16:rowId xmlns:a16="http://schemas.microsoft.com/office/drawing/2014/main" val="1479834009"/>
                  </a:ext>
                </a:extLst>
              </a:tr>
              <a:tr h="362633">
                <a:tc>
                  <a:txBody>
                    <a:bodyPr/>
                    <a:lstStyle/>
                    <a:p>
                      <a:pPr>
                        <a:spcAft>
                          <a:spcPts val="0"/>
                        </a:spcAft>
                      </a:pPr>
                      <a:r>
                        <a:rPr lang="uk-UA" sz="1400" dirty="0">
                          <a:effectLst/>
                        </a:rPr>
                        <a:t>1</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200">
                          <a:effectLst/>
                        </a:rPr>
                        <a:t>Студент привітався, представився</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0,5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4045337"/>
                  </a:ext>
                </a:extLst>
              </a:tr>
              <a:tr h="621657">
                <a:tc>
                  <a:txBody>
                    <a:bodyPr/>
                    <a:lstStyle/>
                    <a:p>
                      <a:pPr>
                        <a:spcAft>
                          <a:spcPts val="0"/>
                        </a:spcAft>
                      </a:pPr>
                      <a:r>
                        <a:rPr lang="uk-UA" sz="1400">
                          <a:effectLst/>
                        </a:rPr>
                        <a:t>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200">
                          <a:effectLst/>
                        </a:rPr>
                        <a:t>Запитав ім’я пацієнта, запитав дозвіл на обстеження</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1,0</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4165505"/>
                  </a:ext>
                </a:extLst>
              </a:tr>
              <a:tr h="362633">
                <a:tc>
                  <a:txBody>
                    <a:bodyPr/>
                    <a:lstStyle/>
                    <a:p>
                      <a:pPr>
                        <a:spcAft>
                          <a:spcPts val="0"/>
                        </a:spcAft>
                      </a:pPr>
                      <a:r>
                        <a:rPr lang="uk-UA" sz="1400">
                          <a:effectLst/>
                        </a:rPr>
                        <a:t>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200">
                          <a:effectLst/>
                        </a:rPr>
                        <a:t>Помив руки, вдягнув гумові рукавички</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6753321"/>
                  </a:ext>
                </a:extLst>
              </a:tr>
              <a:tr h="362633">
                <a:tc>
                  <a:txBody>
                    <a:bodyPr/>
                    <a:lstStyle/>
                    <a:p>
                      <a:pPr>
                        <a:spcAft>
                          <a:spcPts val="0"/>
                        </a:spcAft>
                      </a:pPr>
                      <a:r>
                        <a:rPr lang="uk-UA" sz="1400">
                          <a:effectLst/>
                        </a:rPr>
                        <a:t>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200">
                          <a:effectLst/>
                        </a:rPr>
                        <a:t>Пояснив суть обстеження</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7443079"/>
                  </a:ext>
                </a:extLst>
              </a:tr>
              <a:tr h="362633">
                <a:tc>
                  <a:txBody>
                    <a:bodyPr/>
                    <a:lstStyle/>
                    <a:p>
                      <a:pPr>
                        <a:spcAft>
                          <a:spcPts val="0"/>
                        </a:spcAft>
                      </a:pPr>
                      <a:r>
                        <a:rPr lang="uk-UA" sz="1400">
                          <a:effectLst/>
                        </a:rPr>
                        <a:t>…</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200">
                          <a:effectLst/>
                        </a:rPr>
                        <a:t>Дотримувався послідовності виконання</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0043108"/>
                  </a:ext>
                </a:extLst>
              </a:tr>
              <a:tr h="362633">
                <a:tc>
                  <a:txBody>
                    <a:bodyPr/>
                    <a:lstStyle/>
                    <a:p>
                      <a:pPr>
                        <a:spcAft>
                          <a:spcPts val="0"/>
                        </a:spcAft>
                      </a:pPr>
                      <a:r>
                        <a:rPr lang="uk-UA" sz="1400">
                          <a:effectLst/>
                        </a:rPr>
                        <a:t>-</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200">
                          <a:effectLst/>
                        </a:rPr>
                        <a:t>Загальна кількість балів</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uk-UA" sz="1400" dirty="0">
                          <a:effectLst/>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1708759"/>
                  </a:ext>
                </a:extLst>
              </a:tr>
            </a:tbl>
          </a:graphicData>
        </a:graphic>
      </p:graphicFrame>
      <p:sp>
        <p:nvSpPr>
          <p:cNvPr id="6" name="Прямоугольник 5">
            <a:extLst>
              <a:ext uri="{FF2B5EF4-FFF2-40B4-BE49-F238E27FC236}">
                <a16:creationId xmlns:a16="http://schemas.microsoft.com/office/drawing/2014/main" id="{010010D5-49C9-D740-B7F3-342D6564FBC2}"/>
              </a:ext>
            </a:extLst>
          </p:cNvPr>
          <p:cNvSpPr/>
          <p:nvPr/>
        </p:nvSpPr>
        <p:spPr>
          <a:xfrm>
            <a:off x="2065020" y="5733395"/>
            <a:ext cx="9170670" cy="584775"/>
          </a:xfrm>
          <a:prstGeom prst="rect">
            <a:avLst/>
          </a:prstGeom>
        </p:spPr>
        <p:txBody>
          <a:bodyPr wrap="square">
            <a:spAutoFit/>
          </a:bodyPr>
          <a:lstStyle/>
          <a:p>
            <a:pPr>
              <a:spcAft>
                <a:spcPts val="0"/>
              </a:spcAft>
            </a:pPr>
            <a:r>
              <a:rPr lang="uk-UA" sz="1600" dirty="0">
                <a:ea typeface="Calibri" panose="020F0502020204030204" pitchFamily="34" charset="0"/>
                <a:cs typeface="Times New Roman" panose="02020603050405020304" pitchFamily="18" charset="0"/>
              </a:rPr>
              <a:t>Для зарахування станції є обов’язковим успішне виконання пунктів 6, …</a:t>
            </a:r>
            <a:endParaRPr lang="ru-RU" sz="1600" dirty="0">
              <a:ea typeface="Calibri" panose="020F0502020204030204" pitchFamily="34" charset="0"/>
              <a:cs typeface="Times New Roman" panose="02020603050405020304" pitchFamily="18" charset="0"/>
            </a:endParaRPr>
          </a:p>
          <a:p>
            <a:pPr>
              <a:spcAft>
                <a:spcPts val="0"/>
              </a:spcAft>
            </a:pPr>
            <a:r>
              <a:rPr lang="uk-UA" sz="1600" dirty="0">
                <a:ea typeface="Calibri" panose="020F0502020204030204" pitchFamily="34" charset="0"/>
                <a:cs typeface="Times New Roman" panose="02020603050405020304" pitchFamily="18" charset="0"/>
              </a:rPr>
              <a:t>Сума балів, яку набрав студент_____</a:t>
            </a:r>
            <a:endParaRPr lang="ru-RU"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6141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E851C97-F27B-2D44-BAEE-3B3D365296FB}"/>
              </a:ext>
            </a:extLst>
          </p:cNvPr>
          <p:cNvSpPr>
            <a:spLocks noGrp="1"/>
          </p:cNvSpPr>
          <p:nvPr>
            <p:ph type="title"/>
          </p:nvPr>
        </p:nvSpPr>
        <p:spPr>
          <a:xfrm>
            <a:off x="3644485" y="304070"/>
            <a:ext cx="6368195" cy="393160"/>
          </a:xfrm>
        </p:spPr>
        <p:txBody>
          <a:bodyPr>
            <a:normAutofit/>
          </a:bodyPr>
          <a:lstStyle/>
          <a:p>
            <a:pPr algn="ctr"/>
            <a:r>
              <a:rPr lang="uk-UA" sz="1800" b="1" i="1" dirty="0"/>
              <a:t>Критерії визначення підсумкових балів за ОСП(</a:t>
            </a:r>
            <a:r>
              <a:rPr lang="uk-UA" sz="1800" b="1" i="1" dirty="0" err="1"/>
              <a:t>К</a:t>
            </a:r>
            <a:r>
              <a:rPr lang="uk-UA" sz="1800" b="1" i="1" dirty="0"/>
              <a:t>)І</a:t>
            </a:r>
          </a:p>
        </p:txBody>
      </p:sp>
      <p:graphicFrame>
        <p:nvGraphicFramePr>
          <p:cNvPr id="5" name="Объект 4">
            <a:extLst>
              <a:ext uri="{FF2B5EF4-FFF2-40B4-BE49-F238E27FC236}">
                <a16:creationId xmlns:a16="http://schemas.microsoft.com/office/drawing/2014/main" id="{131F57DD-AEC3-204F-8D88-B68738D6F5DA}"/>
              </a:ext>
            </a:extLst>
          </p:cNvPr>
          <p:cNvGraphicFramePr>
            <a:graphicFrameLocks noGrp="1"/>
          </p:cNvGraphicFramePr>
          <p:nvPr>
            <p:ph idx="1"/>
            <p:extLst>
              <p:ext uri="{D42A27DB-BD31-4B8C-83A1-F6EECF244321}">
                <p14:modId xmlns:p14="http://schemas.microsoft.com/office/powerpoint/2010/main" val="433880929"/>
              </p:ext>
            </p:extLst>
          </p:nvPr>
        </p:nvGraphicFramePr>
        <p:xfrm>
          <a:off x="2503170" y="1005840"/>
          <a:ext cx="8949690" cy="4732020"/>
        </p:xfrm>
        <a:graphic>
          <a:graphicData uri="http://schemas.openxmlformats.org/drawingml/2006/table">
            <a:tbl>
              <a:tblPr firstRow="1" firstCol="1" bandRow="1">
                <a:tableStyleId>{5C22544A-7EE6-4342-B048-85BDC9FD1C3A}</a:tableStyleId>
              </a:tblPr>
              <a:tblGrid>
                <a:gridCol w="2160108">
                  <a:extLst>
                    <a:ext uri="{9D8B030D-6E8A-4147-A177-3AD203B41FA5}">
                      <a16:colId xmlns:a16="http://schemas.microsoft.com/office/drawing/2014/main" val="796987935"/>
                    </a:ext>
                  </a:extLst>
                </a:gridCol>
                <a:gridCol w="2263194">
                  <a:extLst>
                    <a:ext uri="{9D8B030D-6E8A-4147-A177-3AD203B41FA5}">
                      <a16:colId xmlns:a16="http://schemas.microsoft.com/office/drawing/2014/main" val="2858250517"/>
                    </a:ext>
                  </a:extLst>
                </a:gridCol>
                <a:gridCol w="2263194">
                  <a:extLst>
                    <a:ext uri="{9D8B030D-6E8A-4147-A177-3AD203B41FA5}">
                      <a16:colId xmlns:a16="http://schemas.microsoft.com/office/drawing/2014/main" val="2151945669"/>
                    </a:ext>
                  </a:extLst>
                </a:gridCol>
                <a:gridCol w="2263194">
                  <a:extLst>
                    <a:ext uri="{9D8B030D-6E8A-4147-A177-3AD203B41FA5}">
                      <a16:colId xmlns:a16="http://schemas.microsoft.com/office/drawing/2014/main" val="3129216411"/>
                    </a:ext>
                  </a:extLst>
                </a:gridCol>
              </a:tblGrid>
              <a:tr h="1352005">
                <a:tc>
                  <a:txBody>
                    <a:bodyPr/>
                    <a:lstStyle/>
                    <a:p>
                      <a:pPr algn="ctr">
                        <a:lnSpc>
                          <a:spcPct val="115000"/>
                        </a:lnSpc>
                        <a:spcAft>
                          <a:spcPts val="0"/>
                        </a:spcAft>
                      </a:pPr>
                      <a:r>
                        <a:rPr lang="uk-UA" sz="1000">
                          <a:effectLst/>
                        </a:rPr>
                        <a:t>Оцінка за ОСП(К)І</a:t>
                      </a:r>
                      <a:endParaRPr lang="ru-RU" sz="1000">
                        <a:effectLst/>
                      </a:endParaRPr>
                    </a:p>
                    <a:p>
                      <a:pPr algn="ctr">
                        <a:lnSpc>
                          <a:spcPct val="115000"/>
                        </a:lnSpc>
                        <a:spcAft>
                          <a:spcPts val="0"/>
                        </a:spcAft>
                      </a:pPr>
                      <a:r>
                        <a:rPr lang="uk-UA" sz="1000">
                          <a:effectLst/>
                        </a:rPr>
                        <a:t>за 200-бальною шкалою</a:t>
                      </a:r>
                      <a:endParaRPr lang="ru-RU" sz="1000">
                        <a:effectLst/>
                        <a:latin typeface="Calibri" panose="020F0502020204030204" pitchFamily="34"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uk-UA" sz="1000">
                          <a:effectLst/>
                        </a:rPr>
                        <a:t>Оцінка за ОСП(К)І</a:t>
                      </a:r>
                      <a:endParaRPr lang="ru-RU" sz="1000">
                        <a:effectLst/>
                      </a:endParaRPr>
                    </a:p>
                    <a:p>
                      <a:pPr algn="ctr">
                        <a:lnSpc>
                          <a:spcPct val="115000"/>
                        </a:lnSpc>
                        <a:spcAft>
                          <a:spcPts val="0"/>
                        </a:spcAft>
                      </a:pPr>
                      <a:r>
                        <a:rPr lang="uk-UA" sz="1000">
                          <a:effectLst/>
                        </a:rPr>
                        <a:t>за шкалою ECTS</a:t>
                      </a:r>
                      <a:endParaRPr lang="ru-RU" sz="1000">
                        <a:effectLst/>
                        <a:latin typeface="Calibri" panose="020F0502020204030204" pitchFamily="34"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uk-UA" sz="1000">
                          <a:effectLst/>
                        </a:rPr>
                        <a:t>Оцінка за ОСП(К)І</a:t>
                      </a:r>
                      <a:endParaRPr lang="ru-RU" sz="1000">
                        <a:effectLst/>
                      </a:endParaRPr>
                    </a:p>
                    <a:p>
                      <a:pPr algn="ctr">
                        <a:spcAft>
                          <a:spcPts val="0"/>
                        </a:spcAft>
                      </a:pPr>
                      <a:r>
                        <a:rPr lang="uk-UA" sz="1200">
                          <a:effectLst/>
                        </a:rPr>
                        <a:t>за шкалою університету</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uk-UA" sz="1200">
                          <a:effectLst/>
                        </a:rPr>
                        <a:t>Оцінка за ОСП(К)І</a:t>
                      </a:r>
                      <a:endParaRPr lang="ru-RU" sz="1200">
                        <a:effectLst/>
                      </a:endParaRPr>
                    </a:p>
                    <a:p>
                      <a:pPr algn="ctr">
                        <a:spcAft>
                          <a:spcPts val="0"/>
                        </a:spcAft>
                      </a:pPr>
                      <a:r>
                        <a:rPr lang="uk-UA" sz="1200">
                          <a:effectLst/>
                        </a:rPr>
                        <a:t>за національною шкалою</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412175733"/>
                  </a:ext>
                </a:extLst>
              </a:tr>
              <a:tr h="676003">
                <a:tc>
                  <a:txBody>
                    <a:bodyPr/>
                    <a:lstStyle/>
                    <a:p>
                      <a:pPr algn="ctr">
                        <a:lnSpc>
                          <a:spcPct val="115000"/>
                        </a:lnSpc>
                        <a:spcAft>
                          <a:spcPts val="0"/>
                        </a:spcAft>
                      </a:pPr>
                      <a:r>
                        <a:rPr lang="uk-UA" sz="1000">
                          <a:effectLst/>
                        </a:rPr>
                        <a:t>180 - 200 балів</a:t>
                      </a:r>
                      <a:endParaRPr lang="ru-RU" sz="1000">
                        <a:effectLst/>
                        <a:latin typeface="Calibri" panose="020F0502020204030204" pitchFamily="34" charset="0"/>
                        <a:ea typeface="Times New Roman" panose="02020603050405020304" pitchFamily="18" charset="0"/>
                      </a:endParaRPr>
                    </a:p>
                  </a:txBody>
                  <a:tcPr marL="68580" marR="68580" marT="0" marB="0" anchor="ctr"/>
                </a:tc>
                <a:tc>
                  <a:txBody>
                    <a:bodyPr/>
                    <a:lstStyle/>
                    <a:p>
                      <a:pPr algn="ctr">
                        <a:spcAft>
                          <a:spcPts val="0"/>
                        </a:spcAft>
                      </a:pPr>
                      <a:r>
                        <a:rPr lang="uk-UA" sz="1200" spc="-10">
                          <a:effectLst/>
                        </a:rPr>
                        <a:t>A</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R="141605" algn="ctr">
                        <a:spcAft>
                          <a:spcPts val="0"/>
                        </a:spcAft>
                      </a:pPr>
                      <a:r>
                        <a:rPr lang="uk-UA" sz="1200" spc="-10">
                          <a:effectLst/>
                        </a:rPr>
                        <a:t>90 – 100</a:t>
                      </a:r>
                      <a:endParaRPr lang="ru-RU" sz="1200">
                        <a:effectLst/>
                      </a:endParaRPr>
                    </a:p>
                    <a:p>
                      <a:pPr marR="141605" algn="ctr">
                        <a:spcAft>
                          <a:spcPts val="0"/>
                        </a:spcAft>
                      </a:pPr>
                      <a:r>
                        <a:rPr lang="uk-UA" sz="1200" spc="-10">
                          <a:effectLst/>
                        </a:rPr>
                        <a:t>(відмінно)</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uk-UA" sz="1000">
                          <a:effectLst/>
                        </a:rPr>
                        <a:t>відмінно</a:t>
                      </a:r>
                      <a:endParaRPr lang="ru-RU" sz="1000">
                        <a:effectLst/>
                        <a:latin typeface="Calibri" panose="020F050202020403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3725616711"/>
                  </a:ext>
                </a:extLst>
              </a:tr>
              <a:tr h="676003">
                <a:tc>
                  <a:txBody>
                    <a:bodyPr/>
                    <a:lstStyle/>
                    <a:p>
                      <a:pPr algn="ctr">
                        <a:lnSpc>
                          <a:spcPct val="115000"/>
                        </a:lnSpc>
                        <a:spcAft>
                          <a:spcPts val="0"/>
                        </a:spcAft>
                      </a:pPr>
                      <a:r>
                        <a:rPr lang="uk-UA" sz="1000">
                          <a:effectLst/>
                        </a:rPr>
                        <a:t>170 - 179 балів</a:t>
                      </a:r>
                      <a:endParaRPr lang="ru-RU" sz="1000">
                        <a:effectLst/>
                        <a:latin typeface="Calibri" panose="020F0502020204030204" pitchFamily="34" charset="0"/>
                        <a:ea typeface="Times New Roman" panose="02020603050405020304" pitchFamily="18" charset="0"/>
                      </a:endParaRPr>
                    </a:p>
                  </a:txBody>
                  <a:tcPr marL="68580" marR="68580" marT="0" marB="0" anchor="ctr"/>
                </a:tc>
                <a:tc>
                  <a:txBody>
                    <a:bodyPr/>
                    <a:lstStyle/>
                    <a:p>
                      <a:pPr algn="ctr">
                        <a:spcAft>
                          <a:spcPts val="0"/>
                        </a:spcAft>
                      </a:pPr>
                      <a:r>
                        <a:rPr lang="uk-UA" sz="1200" spc="-10">
                          <a:effectLst/>
                        </a:rPr>
                        <a:t>B</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R="141605" algn="ctr">
                        <a:spcAft>
                          <a:spcPts val="0"/>
                        </a:spcAft>
                      </a:pPr>
                      <a:r>
                        <a:rPr lang="uk-UA" sz="1200" spc="-10">
                          <a:effectLst/>
                        </a:rPr>
                        <a:t>85 – 89</a:t>
                      </a:r>
                      <a:endParaRPr lang="ru-RU" sz="1200">
                        <a:effectLst/>
                      </a:endParaRPr>
                    </a:p>
                    <a:p>
                      <a:pPr marR="141605" algn="ctr">
                        <a:spcAft>
                          <a:spcPts val="0"/>
                        </a:spcAft>
                      </a:pPr>
                      <a:r>
                        <a:rPr lang="uk-UA" sz="1200" spc="-10">
                          <a:effectLst/>
                        </a:rPr>
                        <a:t>(дуже добре)</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uk-UA" sz="1000">
                          <a:effectLst/>
                        </a:rPr>
                        <a:t>добре</a:t>
                      </a:r>
                      <a:endParaRPr lang="ru-RU" sz="1000">
                        <a:effectLst/>
                        <a:latin typeface="Calibri" panose="020F050202020403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2868073362"/>
                  </a:ext>
                </a:extLst>
              </a:tr>
              <a:tr h="676003">
                <a:tc>
                  <a:txBody>
                    <a:bodyPr/>
                    <a:lstStyle/>
                    <a:p>
                      <a:pPr algn="ctr">
                        <a:lnSpc>
                          <a:spcPct val="115000"/>
                        </a:lnSpc>
                        <a:spcAft>
                          <a:spcPts val="0"/>
                        </a:spcAft>
                      </a:pPr>
                      <a:r>
                        <a:rPr lang="uk-UA" sz="1000">
                          <a:effectLst/>
                        </a:rPr>
                        <a:t>150 - 169 балів</a:t>
                      </a:r>
                      <a:endParaRPr lang="ru-RU" sz="1000">
                        <a:effectLst/>
                        <a:latin typeface="Calibri" panose="020F0502020204030204" pitchFamily="34" charset="0"/>
                        <a:ea typeface="Times New Roman" panose="02020603050405020304" pitchFamily="18" charset="0"/>
                      </a:endParaRPr>
                    </a:p>
                  </a:txBody>
                  <a:tcPr marL="68580" marR="68580" marT="0" marB="0" anchor="ctr"/>
                </a:tc>
                <a:tc>
                  <a:txBody>
                    <a:bodyPr/>
                    <a:lstStyle/>
                    <a:p>
                      <a:pPr algn="ctr">
                        <a:spcAft>
                          <a:spcPts val="0"/>
                        </a:spcAft>
                      </a:pPr>
                      <a:r>
                        <a:rPr lang="uk-UA" sz="1200" spc="-10">
                          <a:effectLst/>
                        </a:rPr>
                        <a:t>C</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R="141605" algn="ctr">
                        <a:spcAft>
                          <a:spcPts val="0"/>
                        </a:spcAft>
                      </a:pPr>
                      <a:r>
                        <a:rPr lang="uk-UA" sz="1200" spc="-10">
                          <a:effectLst/>
                        </a:rPr>
                        <a:t>75 – 84</a:t>
                      </a:r>
                      <a:endParaRPr lang="ru-RU" sz="1200">
                        <a:effectLst/>
                      </a:endParaRPr>
                    </a:p>
                    <a:p>
                      <a:pPr marR="141605" algn="ctr">
                        <a:spcAft>
                          <a:spcPts val="0"/>
                        </a:spcAft>
                      </a:pPr>
                      <a:r>
                        <a:rPr lang="uk-UA" sz="1200" spc="-10">
                          <a:effectLst/>
                        </a:rPr>
                        <a:t>(добре)</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vMerge="1">
                  <a:txBody>
                    <a:bodyPr/>
                    <a:lstStyle/>
                    <a:p>
                      <a:endParaRPr lang="ru-RU"/>
                    </a:p>
                  </a:txBody>
                  <a:tcPr/>
                </a:tc>
                <a:extLst>
                  <a:ext uri="{0D108BD9-81ED-4DB2-BD59-A6C34878D82A}">
                    <a16:rowId xmlns:a16="http://schemas.microsoft.com/office/drawing/2014/main" val="4197638945"/>
                  </a:ext>
                </a:extLst>
              </a:tr>
              <a:tr h="676003">
                <a:tc>
                  <a:txBody>
                    <a:bodyPr/>
                    <a:lstStyle/>
                    <a:p>
                      <a:pPr algn="ctr">
                        <a:lnSpc>
                          <a:spcPct val="115000"/>
                        </a:lnSpc>
                        <a:spcAft>
                          <a:spcPts val="0"/>
                        </a:spcAft>
                      </a:pPr>
                      <a:r>
                        <a:rPr lang="uk-UA" sz="1000">
                          <a:effectLst/>
                        </a:rPr>
                        <a:t>140 - 149 балів</a:t>
                      </a:r>
                      <a:endParaRPr lang="ru-RU" sz="1000">
                        <a:effectLst/>
                        <a:latin typeface="Calibri" panose="020F0502020204030204" pitchFamily="34" charset="0"/>
                        <a:ea typeface="Times New Roman" panose="02020603050405020304" pitchFamily="18" charset="0"/>
                      </a:endParaRPr>
                    </a:p>
                  </a:txBody>
                  <a:tcPr marL="68580" marR="68580" marT="0" marB="0" anchor="ctr"/>
                </a:tc>
                <a:tc>
                  <a:txBody>
                    <a:bodyPr/>
                    <a:lstStyle/>
                    <a:p>
                      <a:pPr algn="ctr">
                        <a:spcAft>
                          <a:spcPts val="0"/>
                        </a:spcAft>
                      </a:pPr>
                      <a:r>
                        <a:rPr lang="uk-UA" sz="1200" spc="-10">
                          <a:effectLst/>
                        </a:rPr>
                        <a:t>D</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R="141605" algn="ctr">
                        <a:spcAft>
                          <a:spcPts val="0"/>
                        </a:spcAft>
                      </a:pPr>
                      <a:r>
                        <a:rPr lang="uk-UA" sz="1200" spc="-10">
                          <a:effectLst/>
                        </a:rPr>
                        <a:t>70 – 74</a:t>
                      </a:r>
                      <a:endParaRPr lang="ru-RU" sz="1200">
                        <a:effectLst/>
                      </a:endParaRPr>
                    </a:p>
                    <a:p>
                      <a:pPr marR="141605" algn="ctr">
                        <a:spcAft>
                          <a:spcPts val="0"/>
                        </a:spcAft>
                      </a:pPr>
                      <a:r>
                        <a:rPr lang="uk-UA" sz="1200" spc="-10">
                          <a:effectLst/>
                        </a:rPr>
                        <a:t>(задовільно)</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rowSpan="2">
                  <a:txBody>
                    <a:bodyPr/>
                    <a:lstStyle/>
                    <a:p>
                      <a:pPr algn="ctr">
                        <a:spcAft>
                          <a:spcPts val="0"/>
                        </a:spcAft>
                      </a:pPr>
                      <a:r>
                        <a:rPr lang="uk-UA" sz="1200">
                          <a:effectLst/>
                        </a:rPr>
                        <a:t>задовільно</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281164045"/>
                  </a:ext>
                </a:extLst>
              </a:tr>
              <a:tr h="676003">
                <a:tc>
                  <a:txBody>
                    <a:bodyPr/>
                    <a:lstStyle/>
                    <a:p>
                      <a:pPr algn="ctr">
                        <a:lnSpc>
                          <a:spcPct val="115000"/>
                        </a:lnSpc>
                        <a:spcAft>
                          <a:spcPts val="0"/>
                        </a:spcAft>
                      </a:pPr>
                      <a:r>
                        <a:rPr lang="uk-UA" sz="1000">
                          <a:effectLst/>
                        </a:rPr>
                        <a:t>120 - 139 балів</a:t>
                      </a:r>
                      <a:endParaRPr lang="ru-RU" sz="1000">
                        <a:effectLst/>
                        <a:latin typeface="Calibri" panose="020F0502020204030204" pitchFamily="34" charset="0"/>
                        <a:ea typeface="Times New Roman" panose="02020603050405020304" pitchFamily="18" charset="0"/>
                      </a:endParaRPr>
                    </a:p>
                  </a:txBody>
                  <a:tcPr marL="68580" marR="68580" marT="0" marB="0" anchor="ctr"/>
                </a:tc>
                <a:tc>
                  <a:txBody>
                    <a:bodyPr/>
                    <a:lstStyle/>
                    <a:p>
                      <a:pPr algn="ctr">
                        <a:spcAft>
                          <a:spcPts val="0"/>
                        </a:spcAft>
                      </a:pPr>
                      <a:r>
                        <a:rPr lang="uk-UA" sz="1200" spc="-10">
                          <a:effectLst/>
                        </a:rPr>
                        <a:t>E</a:t>
                      </a:r>
                      <a:endParaRPr lang="ru-RU"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R="141605" algn="ctr">
                        <a:spcAft>
                          <a:spcPts val="0"/>
                        </a:spcAft>
                      </a:pPr>
                      <a:r>
                        <a:rPr lang="uk-UA" sz="1200" spc="-10" dirty="0">
                          <a:effectLst/>
                        </a:rPr>
                        <a:t>60 – 69</a:t>
                      </a:r>
                      <a:endParaRPr lang="ru-RU" sz="1200" dirty="0">
                        <a:effectLst/>
                      </a:endParaRPr>
                    </a:p>
                    <a:p>
                      <a:pPr marR="141605" algn="ctr">
                        <a:spcAft>
                          <a:spcPts val="0"/>
                        </a:spcAft>
                      </a:pPr>
                      <a:r>
                        <a:rPr lang="uk-UA" sz="1200" spc="-10" dirty="0">
                          <a:effectLst/>
                        </a:rPr>
                        <a:t>(достатньо)</a:t>
                      </a:r>
                      <a:endParaRPr lang="ru-RU" sz="1200" dirty="0">
                        <a:effectLst/>
                        <a:latin typeface="Times New Roman" panose="02020603050405020304" pitchFamily="18" charset="0"/>
                        <a:ea typeface="Times New Roman" panose="02020603050405020304" pitchFamily="18" charset="0"/>
                      </a:endParaRPr>
                    </a:p>
                  </a:txBody>
                  <a:tcPr marL="68580" marR="68580" marT="0" marB="0" anchor="ctr"/>
                </a:tc>
                <a:tc vMerge="1">
                  <a:txBody>
                    <a:bodyPr/>
                    <a:lstStyle/>
                    <a:p>
                      <a:endParaRPr lang="ru-RU"/>
                    </a:p>
                  </a:txBody>
                  <a:tcPr/>
                </a:tc>
                <a:extLst>
                  <a:ext uri="{0D108BD9-81ED-4DB2-BD59-A6C34878D82A}">
                    <a16:rowId xmlns:a16="http://schemas.microsoft.com/office/drawing/2014/main" val="2877639508"/>
                  </a:ext>
                </a:extLst>
              </a:tr>
            </a:tbl>
          </a:graphicData>
        </a:graphic>
      </p:graphicFrame>
      <p:sp>
        <p:nvSpPr>
          <p:cNvPr id="4" name="Нижний колонтитул 3">
            <a:extLst>
              <a:ext uri="{FF2B5EF4-FFF2-40B4-BE49-F238E27FC236}">
                <a16:creationId xmlns:a16="http://schemas.microsoft.com/office/drawing/2014/main" id="{7A560B78-CFFF-C140-8BAB-14339822D3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1083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a:extLst>
              <a:ext uri="{FF2B5EF4-FFF2-40B4-BE49-F238E27FC236}">
                <a16:creationId xmlns:a16="http://schemas.microsoft.com/office/drawing/2014/main" id="{A1970770-F65F-3041-AD6D-6355B9493C42}"/>
              </a:ext>
            </a:extLst>
          </p:cNvPr>
          <p:cNvGraphicFramePr>
            <a:graphicFrameLocks noGrp="1"/>
          </p:cNvGraphicFramePr>
          <p:nvPr>
            <p:ph idx="1"/>
            <p:extLst>
              <p:ext uri="{D42A27DB-BD31-4B8C-83A1-F6EECF244321}">
                <p14:modId xmlns:p14="http://schemas.microsoft.com/office/powerpoint/2010/main" val="1977429163"/>
              </p:ext>
            </p:extLst>
          </p:nvPr>
        </p:nvGraphicFramePr>
        <p:xfrm>
          <a:off x="2589212" y="514350"/>
          <a:ext cx="8915400" cy="53968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7630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C1DAAFB-53F9-7041-B57E-B0F630735B3E}"/>
              </a:ext>
            </a:extLst>
          </p:cNvPr>
          <p:cNvSpPr>
            <a:spLocks noGrp="1"/>
          </p:cNvSpPr>
          <p:nvPr>
            <p:ph idx="1"/>
          </p:nvPr>
        </p:nvSpPr>
        <p:spPr>
          <a:xfrm>
            <a:off x="5516880" y="5711825"/>
            <a:ext cx="6576060" cy="1146175"/>
          </a:xfrm>
        </p:spPr>
        <p:txBody>
          <a:bodyPr>
            <a:normAutofit fontScale="40000" lnSpcReduction="20000"/>
          </a:bodyPr>
          <a:lstStyle/>
          <a:p>
            <a:endParaRPr lang="uk-UA" b="1" i="1" dirty="0"/>
          </a:p>
          <a:p>
            <a:endParaRPr lang="uk-UA" b="1" i="1" dirty="0"/>
          </a:p>
          <a:p>
            <a:pPr algn="r"/>
            <a:r>
              <a:rPr lang="uk-UA" sz="5000" b="1" i="1" dirty="0"/>
              <a:t>Бажаємо успішного проходження атестації!</a:t>
            </a:r>
            <a:endParaRPr lang="ru-RU" sz="5000" dirty="0"/>
          </a:p>
          <a:p>
            <a:endParaRPr lang="uk-UA" sz="5000" b="1" i="1" dirty="0"/>
          </a:p>
          <a:p>
            <a:endParaRPr lang="uk-UA" b="1" i="1" dirty="0"/>
          </a:p>
          <a:p>
            <a:endParaRPr lang="uk-UA" b="1" i="1" dirty="0"/>
          </a:p>
          <a:p>
            <a:endParaRPr lang="uk-UA" b="1" i="1" dirty="0"/>
          </a:p>
          <a:p>
            <a:endParaRPr lang="uk-UA" b="1" i="1" dirty="0"/>
          </a:p>
        </p:txBody>
      </p:sp>
      <p:pic>
        <p:nvPicPr>
          <p:cNvPr id="1026" name="Picture 2" descr="page1image213045920">
            <a:extLst>
              <a:ext uri="{FF2B5EF4-FFF2-40B4-BE49-F238E27FC236}">
                <a16:creationId xmlns:a16="http://schemas.microsoft.com/office/drawing/2014/main" id="{6B2C71E5-3347-5B4D-858D-D15BFFBE3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40530">
            <a:off x="8585664" y="2381376"/>
            <a:ext cx="2912598" cy="1544139"/>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a:extLst>
              <a:ext uri="{FF2B5EF4-FFF2-40B4-BE49-F238E27FC236}">
                <a16:creationId xmlns:a16="http://schemas.microsoft.com/office/drawing/2014/main" id="{ED0D4CDB-9B69-5C49-9812-3F248C4BAC03}"/>
              </a:ext>
            </a:extLst>
          </p:cNvPr>
          <p:cNvPicPr>
            <a:picLocks noChangeAspect="1"/>
          </p:cNvPicPr>
          <p:nvPr/>
        </p:nvPicPr>
        <p:blipFill>
          <a:blip r:embed="rId3"/>
          <a:stretch>
            <a:fillRect/>
          </a:stretch>
        </p:blipFill>
        <p:spPr>
          <a:xfrm>
            <a:off x="219060" y="0"/>
            <a:ext cx="2370153" cy="1752546"/>
          </a:xfrm>
          <a:prstGeom prst="rect">
            <a:avLst/>
          </a:prstGeom>
        </p:spPr>
      </p:pic>
      <p:sp>
        <p:nvSpPr>
          <p:cNvPr id="2" name="Rectangle 2">
            <a:extLst>
              <a:ext uri="{FF2B5EF4-FFF2-40B4-BE49-F238E27FC236}">
                <a16:creationId xmlns:a16="http://schemas.microsoft.com/office/drawing/2014/main" id="{C45DA2DF-DFE5-5943-BC9F-C597A8DD838F}"/>
              </a:ext>
            </a:extLst>
          </p:cNvPr>
          <p:cNvSpPr>
            <a:spLocks noChangeArrowheads="1"/>
          </p:cNvSpPr>
          <p:nvPr/>
        </p:nvSpPr>
        <p:spPr bwMode="auto">
          <a:xfrm rot="19941992">
            <a:off x="3634740" y="1645919"/>
            <a:ext cx="132795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1025" name="Рисунок 8" descr="Крок 1, Крок 2, Крок 3 - Підготовка до тестування та екзаменів">
            <a:extLst>
              <a:ext uri="{FF2B5EF4-FFF2-40B4-BE49-F238E27FC236}">
                <a16:creationId xmlns:a16="http://schemas.microsoft.com/office/drawing/2014/main" id="{E8CC790F-5D50-E847-A889-5B64D3F2E15C}"/>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rot="19941992">
            <a:off x="3989070" y="1410382"/>
            <a:ext cx="2667213" cy="16230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F89BF6BE-EC43-D441-9A15-AF817D0AA121}"/>
              </a:ext>
            </a:extLst>
          </p:cNvPr>
          <p:cNvSpPr>
            <a:spLocks noChangeArrowheads="1"/>
          </p:cNvSpPr>
          <p:nvPr/>
        </p:nvSpPr>
        <p:spPr bwMode="auto">
          <a:xfrm rot="21420033">
            <a:off x="3063240" y="4879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027" name="Рисунок 9" descr="Крок за кроком картки — стокове фото">
            <a:extLst>
              <a:ext uri="{FF2B5EF4-FFF2-40B4-BE49-F238E27FC236}">
                <a16:creationId xmlns:a16="http://schemas.microsoft.com/office/drawing/2014/main" id="{66BF1E5F-D03D-714D-B9C6-9CB5473085FB}"/>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rot="19829589">
            <a:off x="2432927" y="4367107"/>
            <a:ext cx="2362200" cy="1663700"/>
          </a:xfrm>
          <a:prstGeom prst="rect">
            <a:avLst/>
          </a:prstGeom>
          <a:noFill/>
          <a:extLst>
            <a:ext uri="{909E8E84-426E-40DD-AFC4-6F175D3DCCD1}">
              <a14:hiddenFill xmlns:a14="http://schemas.microsoft.com/office/drawing/2010/main">
                <a:solidFill>
                  <a:srgbClr val="FFFFFF"/>
                </a:solidFill>
              </a14:hiddenFill>
            </a:ext>
          </a:extLst>
        </p:spPr>
      </p:pic>
      <p:sp>
        <p:nvSpPr>
          <p:cNvPr id="10" name="Объект 2">
            <a:extLst>
              <a:ext uri="{FF2B5EF4-FFF2-40B4-BE49-F238E27FC236}">
                <a16:creationId xmlns:a16="http://schemas.microsoft.com/office/drawing/2014/main" id="{B736764E-161A-8648-8471-7AE1C5CB6667}"/>
              </a:ext>
            </a:extLst>
          </p:cNvPr>
          <p:cNvSpPr txBox="1">
            <a:spLocks/>
          </p:cNvSpPr>
          <p:nvPr/>
        </p:nvSpPr>
        <p:spPr>
          <a:xfrm>
            <a:off x="5516880" y="68782"/>
            <a:ext cx="2545080" cy="37719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r"/>
            <a:r>
              <a:rPr lang="uk-UA" sz="1600" b="1" i="1" dirty="0"/>
              <a:t>Дякую за увагу!</a:t>
            </a:r>
            <a:endParaRPr lang="ru-RU" sz="1600" dirty="0"/>
          </a:p>
          <a:p>
            <a:endParaRPr lang="uk-UA" sz="1600" b="1" i="1" dirty="0"/>
          </a:p>
          <a:p>
            <a:endParaRPr lang="uk-UA" sz="1600" b="1" i="1" dirty="0"/>
          </a:p>
          <a:p>
            <a:endParaRPr lang="uk-UA" sz="1600" b="1" i="1" dirty="0"/>
          </a:p>
          <a:p>
            <a:endParaRPr lang="uk-UA" sz="1600" b="1" i="1" dirty="0"/>
          </a:p>
          <a:p>
            <a:endParaRPr lang="uk-UA" sz="1600" b="1" i="1" dirty="0"/>
          </a:p>
          <a:p>
            <a:endParaRPr lang="uk-UA" sz="1600" b="1" i="1" dirty="0"/>
          </a:p>
          <a:p>
            <a:endParaRPr lang="uk-UA" sz="1600" b="1" i="1" dirty="0"/>
          </a:p>
        </p:txBody>
      </p:sp>
    </p:spTree>
    <p:extLst>
      <p:ext uri="{BB962C8B-B14F-4D97-AF65-F5344CB8AC3E}">
        <p14:creationId xmlns:p14="http://schemas.microsoft.com/office/powerpoint/2010/main" val="4084992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742FFB-9C01-3D4B-8DF1-A7FB3AE60CC7}"/>
              </a:ext>
            </a:extLst>
          </p:cNvPr>
          <p:cNvSpPr>
            <a:spLocks noGrp="1"/>
          </p:cNvSpPr>
          <p:nvPr>
            <p:ph type="title"/>
          </p:nvPr>
        </p:nvSpPr>
        <p:spPr>
          <a:xfrm>
            <a:off x="2589213" y="624109"/>
            <a:ext cx="8915400" cy="952027"/>
          </a:xfrm>
        </p:spPr>
        <p:txBody>
          <a:bodyPr>
            <a:normAutofit/>
          </a:bodyPr>
          <a:lstStyle/>
          <a:p>
            <a:pPr algn="ctr"/>
            <a:r>
              <a:rPr lang="uk-UA" sz="2000" b="1" i="1" dirty="0">
                <a:solidFill>
                  <a:schemeClr val="accent1"/>
                </a:solidFill>
              </a:rPr>
              <a:t>ЄДИНИЙ ДЕРЖАВНИЙ КВАЛІФІКАЦІЙНИЙ ІСПИТ</a:t>
            </a:r>
            <a:br>
              <a:rPr lang="uk-UA" sz="2000" b="1" i="1" dirty="0">
                <a:solidFill>
                  <a:schemeClr val="accent1"/>
                </a:solidFill>
              </a:rPr>
            </a:br>
            <a:r>
              <a:rPr lang="uk-UA" sz="2000" b="1" i="1" dirty="0">
                <a:solidFill>
                  <a:schemeClr val="accent1"/>
                </a:solidFill>
              </a:rPr>
              <a:t>(ЄДКІ)</a:t>
            </a:r>
            <a:endParaRPr lang="ru-RU" sz="2000" dirty="0">
              <a:solidFill>
                <a:schemeClr val="accent1"/>
              </a:solidFill>
            </a:endParaRPr>
          </a:p>
        </p:txBody>
      </p:sp>
      <p:graphicFrame>
        <p:nvGraphicFramePr>
          <p:cNvPr id="12" name="Объект 11">
            <a:extLst>
              <a:ext uri="{FF2B5EF4-FFF2-40B4-BE49-F238E27FC236}">
                <a16:creationId xmlns:a16="http://schemas.microsoft.com/office/drawing/2014/main" id="{F57B4200-3332-AA4B-95F5-C220869A6EA4}"/>
              </a:ext>
            </a:extLst>
          </p:cNvPr>
          <p:cNvGraphicFramePr>
            <a:graphicFrameLocks noGrp="1"/>
          </p:cNvGraphicFramePr>
          <p:nvPr>
            <p:ph idx="1"/>
            <p:extLst>
              <p:ext uri="{D42A27DB-BD31-4B8C-83A1-F6EECF244321}">
                <p14:modId xmlns:p14="http://schemas.microsoft.com/office/powerpoint/2010/main" val="900850593"/>
              </p:ext>
            </p:extLst>
          </p:nvPr>
        </p:nvGraphicFramePr>
        <p:xfrm>
          <a:off x="2189747" y="1576136"/>
          <a:ext cx="4487778" cy="43350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Объект 2">
            <a:extLst>
              <a:ext uri="{FF2B5EF4-FFF2-40B4-BE49-F238E27FC236}">
                <a16:creationId xmlns:a16="http://schemas.microsoft.com/office/drawing/2014/main" id="{0BF22D59-666B-E840-99B0-C18E75AFC0F7}"/>
              </a:ext>
            </a:extLst>
          </p:cNvPr>
          <p:cNvSpPr>
            <a:spLocks noGrp="1"/>
          </p:cNvSpPr>
          <p:nvPr/>
        </p:nvSpPr>
        <p:spPr>
          <a:xfrm>
            <a:off x="7276306" y="1509963"/>
            <a:ext cx="4088314" cy="446743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ru-RU" dirty="0"/>
          </a:p>
        </p:txBody>
      </p:sp>
      <p:sp>
        <p:nvSpPr>
          <p:cNvPr id="6" name="Объект 2">
            <a:extLst>
              <a:ext uri="{FF2B5EF4-FFF2-40B4-BE49-F238E27FC236}">
                <a16:creationId xmlns:a16="http://schemas.microsoft.com/office/drawing/2014/main" id="{0BF22D59-666B-E840-99B0-C18E75AFC0F7}"/>
              </a:ext>
            </a:extLst>
          </p:cNvPr>
          <p:cNvSpPr>
            <a:spLocks noGrp="1"/>
          </p:cNvSpPr>
          <p:nvPr/>
        </p:nvSpPr>
        <p:spPr>
          <a:xfrm>
            <a:off x="7046912" y="1443788"/>
            <a:ext cx="4088314" cy="446743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ru-RU" dirty="0"/>
          </a:p>
        </p:txBody>
      </p:sp>
      <p:graphicFrame>
        <p:nvGraphicFramePr>
          <p:cNvPr id="11" name="Схема 10">
            <a:extLst>
              <a:ext uri="{FF2B5EF4-FFF2-40B4-BE49-F238E27FC236}">
                <a16:creationId xmlns:a16="http://schemas.microsoft.com/office/drawing/2014/main" id="{8976D442-494F-E14B-8AFD-5CC00F94C137}"/>
              </a:ext>
            </a:extLst>
          </p:cNvPr>
          <p:cNvGraphicFramePr/>
          <p:nvPr/>
        </p:nvGraphicFramePr>
        <p:xfrm>
          <a:off x="7276306" y="1509962"/>
          <a:ext cx="4597694" cy="44674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Нижний колонтитул 2">
            <a:extLst>
              <a:ext uri="{FF2B5EF4-FFF2-40B4-BE49-F238E27FC236}">
                <a16:creationId xmlns:a16="http://schemas.microsoft.com/office/drawing/2014/main" id="{C0BD4110-48C6-6749-B202-5EAA6BEBA888}"/>
              </a:ext>
            </a:extLst>
          </p:cNvPr>
          <p:cNvSpPr>
            <a:spLocks noGrp="1"/>
          </p:cNvSpPr>
          <p:nvPr>
            <p:ph type="ftr" sz="quarter" idx="11"/>
          </p:nvPr>
        </p:nvSpPr>
        <p:spPr/>
        <p:txBody>
          <a:bodyPr/>
          <a:lstStyle/>
          <a:p>
            <a:pPr algn="ctr"/>
            <a:r>
              <a:rPr lang="uk-UA" sz="1600" dirty="0">
                <a:solidFill>
                  <a:schemeClr val="tx1"/>
                </a:solidFill>
              </a:rPr>
              <a:t>Під час іспиту здійснюється відеоспостереження та відеозапис</a:t>
            </a:r>
          </a:p>
        </p:txBody>
      </p:sp>
    </p:spTree>
    <p:extLst>
      <p:ext uri="{BB962C8B-B14F-4D97-AF65-F5344CB8AC3E}">
        <p14:creationId xmlns:p14="http://schemas.microsoft.com/office/powerpoint/2010/main" val="439636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595B24-D77E-2A42-A01D-BBB3FA15C908}"/>
              </a:ext>
            </a:extLst>
          </p:cNvPr>
          <p:cNvSpPr>
            <a:spLocks noGrp="1"/>
          </p:cNvSpPr>
          <p:nvPr>
            <p:ph type="title"/>
          </p:nvPr>
        </p:nvSpPr>
        <p:spPr>
          <a:xfrm>
            <a:off x="2592925" y="624110"/>
            <a:ext cx="8911687" cy="545784"/>
          </a:xfrm>
        </p:spPr>
        <p:txBody>
          <a:bodyPr>
            <a:normAutofit/>
          </a:bodyPr>
          <a:lstStyle/>
          <a:p>
            <a:pPr algn="ctr"/>
            <a:r>
              <a:rPr lang="ru-RU" sz="2000" b="1" i="1" dirty="0"/>
              <a:t>КРОК</a:t>
            </a:r>
          </a:p>
        </p:txBody>
      </p:sp>
      <p:sp>
        <p:nvSpPr>
          <p:cNvPr id="3" name="Объект 2">
            <a:extLst>
              <a:ext uri="{FF2B5EF4-FFF2-40B4-BE49-F238E27FC236}">
                <a16:creationId xmlns:a16="http://schemas.microsoft.com/office/drawing/2014/main" id="{7897221C-3821-6F4B-B043-33E725FA78F7}"/>
              </a:ext>
            </a:extLst>
          </p:cNvPr>
          <p:cNvSpPr>
            <a:spLocks noGrp="1"/>
          </p:cNvSpPr>
          <p:nvPr>
            <p:ph idx="1"/>
          </p:nvPr>
        </p:nvSpPr>
        <p:spPr>
          <a:xfrm>
            <a:off x="2589212" y="995081"/>
            <a:ext cx="8915400" cy="5647765"/>
          </a:xfrm>
        </p:spPr>
        <p:txBody>
          <a:bodyPr/>
          <a:lstStyle/>
          <a:p>
            <a:r>
              <a:rPr lang="uk-UA" dirty="0"/>
              <a:t>стандартизований кваліфікаційний тестовий державний іспит розроблено та проводиться на основі технологій стандартизованого тестування у письмовій (бланковій) тестовій формі</a:t>
            </a:r>
          </a:p>
          <a:p>
            <a:r>
              <a:rPr lang="uk-UA" b="1" dirty="0"/>
              <a:t>Зміст іспиту для спеціалізації «Фізична терапія» </a:t>
            </a:r>
            <a:endParaRPr lang="uk-UA" dirty="0"/>
          </a:p>
          <a:p>
            <a:pPr marL="0" indent="0">
              <a:buNone/>
            </a:pPr>
            <a:r>
              <a:rPr lang="uk-UA" dirty="0"/>
              <a:t>	розроблений за сприяння проєкту Європейського Союзу ERASMUS+ 	REHAB (</a:t>
            </a:r>
            <a:r>
              <a:rPr lang="en-US" dirty="0"/>
              <a:t>Innovative Rehabilitation Education – Introduction of new master 	degree programs in Ukraine</a:t>
            </a:r>
            <a:r>
              <a:rPr lang="uk-UA" dirty="0"/>
              <a:t>). </a:t>
            </a:r>
          </a:p>
          <a:p>
            <a:r>
              <a:rPr lang="uk-UA" dirty="0"/>
              <a:t>Структурування змісту іспиту для спеціалізації  227.01 «Фізична терапія» базується на Міжнародній класифікації  функціонування, обмеження життєдіяльності та здоров’я (МКФ). </a:t>
            </a:r>
          </a:p>
          <a:p>
            <a:r>
              <a:rPr lang="uk-UA" b="1" dirty="0"/>
              <a:t>Зміст іспиту структурований </a:t>
            </a:r>
            <a:r>
              <a:rPr lang="uk-UA" dirty="0"/>
              <a:t>за двома осями: </a:t>
            </a:r>
          </a:p>
          <a:p>
            <a:pPr marL="0" indent="0">
              <a:buNone/>
            </a:pPr>
            <a:r>
              <a:rPr lang="uk-UA" dirty="0"/>
              <a:t>	•функції організму та їх порушення;</a:t>
            </a:r>
            <a:br>
              <a:rPr lang="uk-UA" dirty="0"/>
            </a:br>
            <a:r>
              <a:rPr lang="uk-UA" dirty="0"/>
              <a:t>	•складові діяльності фізичного терапевта. </a:t>
            </a:r>
          </a:p>
          <a:p>
            <a:pPr marL="0" indent="0">
              <a:buNone/>
            </a:pPr>
            <a:r>
              <a:rPr lang="uk-UA" dirty="0"/>
              <a:t>	</a:t>
            </a:r>
            <a:r>
              <a:rPr lang="uk-UA" b="1" dirty="0"/>
              <a:t>Інформація розташована на сайті:</a:t>
            </a:r>
          </a:p>
          <a:p>
            <a:pPr marL="0" indent="0">
              <a:buNone/>
            </a:pPr>
            <a:endParaRPr lang="ru-RU" b="1" dirty="0"/>
          </a:p>
          <a:p>
            <a:endParaRPr lang="ru-RU" dirty="0"/>
          </a:p>
        </p:txBody>
      </p:sp>
      <p:pic>
        <p:nvPicPr>
          <p:cNvPr id="4" name="Picture 5" descr="page4image52861232">
            <a:extLst>
              <a:ext uri="{FF2B5EF4-FFF2-40B4-BE49-F238E27FC236}">
                <a16:creationId xmlns:a16="http://schemas.microsoft.com/office/drawing/2014/main" id="{09BBD5E3-16D3-7C42-B2E4-E3A04C7E6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0859" y="5779461"/>
            <a:ext cx="4491887" cy="712694"/>
          </a:xfrm>
          <a:prstGeom prst="rect">
            <a:avLst/>
          </a:prstGeom>
          <a:noFill/>
          <a:extLst>
            <a:ext uri="{909E8E84-426E-40DD-AFC4-6F175D3DCCD1}">
              <a14:hiddenFill xmlns:a14="http://schemas.microsoft.com/office/drawing/2010/main">
                <a:solidFill>
                  <a:srgbClr val="FFFFFF"/>
                </a:solidFill>
              </a14:hiddenFill>
            </a:ext>
          </a:extLst>
        </p:spPr>
      </p:pic>
      <p:sp>
        <p:nvSpPr>
          <p:cNvPr id="5" name="Нижний колонтитул 4">
            <a:extLst>
              <a:ext uri="{FF2B5EF4-FFF2-40B4-BE49-F238E27FC236}">
                <a16:creationId xmlns:a16="http://schemas.microsoft.com/office/drawing/2014/main" id="{BBBBCC7E-C108-8342-A37F-C5A79FACA3EB}"/>
              </a:ext>
            </a:extLst>
          </p:cNvPr>
          <p:cNvSpPr>
            <a:spLocks noGrp="1"/>
          </p:cNvSpPr>
          <p:nvPr>
            <p:ph type="ftr" sz="quarter" idx="11"/>
          </p:nvPr>
        </p:nvSpPr>
        <p:spPr/>
        <p:txBody>
          <a:bodyPr/>
          <a:lstStyle/>
          <a:p>
            <a:endParaRPr lang="en-US" dirty="0"/>
          </a:p>
        </p:txBody>
      </p:sp>
      <p:pic>
        <p:nvPicPr>
          <p:cNvPr id="6" name="Рисунок 5">
            <a:extLst>
              <a:ext uri="{FF2B5EF4-FFF2-40B4-BE49-F238E27FC236}">
                <a16:creationId xmlns:a16="http://schemas.microsoft.com/office/drawing/2014/main" id="{28287C94-5497-EC44-9109-A5064B93C926}"/>
              </a:ext>
            </a:extLst>
          </p:cNvPr>
          <p:cNvPicPr>
            <a:picLocks noChangeAspect="1"/>
          </p:cNvPicPr>
          <p:nvPr/>
        </p:nvPicPr>
        <p:blipFill>
          <a:blip r:embed="rId3"/>
          <a:stretch>
            <a:fillRect/>
          </a:stretch>
        </p:blipFill>
        <p:spPr>
          <a:xfrm>
            <a:off x="219060" y="0"/>
            <a:ext cx="2370153" cy="1752546"/>
          </a:xfrm>
          <a:prstGeom prst="rect">
            <a:avLst/>
          </a:prstGeom>
        </p:spPr>
      </p:pic>
    </p:spTree>
    <p:extLst>
      <p:ext uri="{BB962C8B-B14F-4D97-AF65-F5344CB8AC3E}">
        <p14:creationId xmlns:p14="http://schemas.microsoft.com/office/powerpoint/2010/main" val="2687462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2F58002A-2055-2142-A2B1-1C472074EDAA}"/>
              </a:ext>
            </a:extLst>
          </p:cNvPr>
          <p:cNvSpPr/>
          <p:nvPr/>
        </p:nvSpPr>
        <p:spPr>
          <a:xfrm>
            <a:off x="508000" y="2864465"/>
            <a:ext cx="3321050" cy="1200329"/>
          </a:xfrm>
          <a:prstGeom prst="rect">
            <a:avLst/>
          </a:prstGeom>
        </p:spPr>
        <p:txBody>
          <a:bodyPr wrap="square">
            <a:spAutoFit/>
          </a:bodyPr>
          <a:lstStyle/>
          <a:p>
            <a:r>
              <a:rPr lang="uk-UA" b="1" dirty="0">
                <a:solidFill>
                  <a:srgbClr val="3F3F3F"/>
                </a:solidFill>
                <a:latin typeface="SegoeUI"/>
              </a:rPr>
              <a:t>Перша вісь </a:t>
            </a:r>
            <a:endParaRPr lang="uk-UA" dirty="0"/>
          </a:p>
          <a:p>
            <a:r>
              <a:rPr lang="uk-UA" b="1" i="1" dirty="0">
                <a:solidFill>
                  <a:srgbClr val="3F3F3F"/>
                </a:solidFill>
                <a:latin typeface="SegoeUI"/>
              </a:rPr>
              <a:t>Функції організму </a:t>
            </a:r>
            <a:br>
              <a:rPr lang="uk-UA" b="1" i="1" dirty="0">
                <a:solidFill>
                  <a:srgbClr val="3F3F3F"/>
                </a:solidFill>
                <a:latin typeface="SegoeUI"/>
              </a:rPr>
            </a:br>
            <a:r>
              <a:rPr lang="uk-UA" b="1" i="1" dirty="0">
                <a:solidFill>
                  <a:srgbClr val="3F3F3F"/>
                </a:solidFill>
                <a:latin typeface="SegoeUI"/>
              </a:rPr>
              <a:t>та їх порушення </a:t>
            </a:r>
            <a:endParaRPr lang="uk-UA" dirty="0"/>
          </a:p>
          <a:p>
            <a:r>
              <a:rPr lang="uk-UA" dirty="0">
                <a:solidFill>
                  <a:srgbClr val="3F3F3F"/>
                </a:solidFill>
                <a:latin typeface="SegoeUI"/>
              </a:rPr>
              <a:t>містить 11 тематичних розділів </a:t>
            </a:r>
            <a:endParaRPr lang="uk-UA" dirty="0">
              <a:effectLst/>
            </a:endParaRPr>
          </a:p>
        </p:txBody>
      </p:sp>
      <p:sp>
        <p:nvSpPr>
          <p:cNvPr id="7" name="Нижний колонтитул 6">
            <a:extLst>
              <a:ext uri="{FF2B5EF4-FFF2-40B4-BE49-F238E27FC236}">
                <a16:creationId xmlns:a16="http://schemas.microsoft.com/office/drawing/2014/main" id="{1EC547C5-C4CF-8244-8EF4-241A31EB9419}"/>
              </a:ext>
            </a:extLst>
          </p:cNvPr>
          <p:cNvSpPr>
            <a:spLocks noGrp="1"/>
          </p:cNvSpPr>
          <p:nvPr>
            <p:ph type="ftr" sz="quarter" idx="11"/>
          </p:nvPr>
        </p:nvSpPr>
        <p:spPr>
          <a:xfrm>
            <a:off x="76519" y="6477000"/>
            <a:ext cx="517842" cy="365125"/>
          </a:xfrm>
        </p:spPr>
        <p:txBody>
          <a:bodyPr/>
          <a:lstStyle/>
          <a:p>
            <a:endParaRPr lang="en-US" dirty="0"/>
          </a:p>
        </p:txBody>
      </p:sp>
      <p:pic>
        <p:nvPicPr>
          <p:cNvPr id="1025" name="Picture 1" descr="page4image52859984">
            <a:extLst>
              <a:ext uri="{FF2B5EF4-FFF2-40B4-BE49-F238E27FC236}">
                <a16:creationId xmlns:a16="http://schemas.microsoft.com/office/drawing/2014/main" id="{8614A4E3-C79B-5E4E-B4DB-87A7F9C71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4980" y="226128"/>
            <a:ext cx="5909310" cy="65458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4image52861232">
            <a:extLst>
              <a:ext uri="{FF2B5EF4-FFF2-40B4-BE49-F238E27FC236}">
                <a16:creationId xmlns:a16="http://schemas.microsoft.com/office/drawing/2014/main" id="{CCB44C90-8479-8B47-BCEA-21DC94ABF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1470"/>
            <a:ext cx="4546600" cy="6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9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a:extLst>
              <a:ext uri="{FF2B5EF4-FFF2-40B4-BE49-F238E27FC236}">
                <a16:creationId xmlns:a16="http://schemas.microsoft.com/office/drawing/2014/main" id="{59228456-DC99-F14E-ADA1-1A432A2E8888}"/>
              </a:ext>
            </a:extLst>
          </p:cNvPr>
          <p:cNvSpPr>
            <a:spLocks noGrp="1"/>
          </p:cNvSpPr>
          <p:nvPr>
            <p:ph type="ftr" sz="quarter" idx="11"/>
          </p:nvPr>
        </p:nvSpPr>
        <p:spPr/>
        <p:txBody>
          <a:bodyPr/>
          <a:lstStyle/>
          <a:p>
            <a:endParaRPr lang="en-US" dirty="0"/>
          </a:p>
        </p:txBody>
      </p:sp>
      <p:pic>
        <p:nvPicPr>
          <p:cNvPr id="3073" name="Picture 1" descr="page5image52701968">
            <a:extLst>
              <a:ext uri="{FF2B5EF4-FFF2-40B4-BE49-F238E27FC236}">
                <a16:creationId xmlns:a16="http://schemas.microsoft.com/office/drawing/2014/main" id="{197360D0-469B-CC44-A088-32C1D61F3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4930" y="740530"/>
            <a:ext cx="6638544" cy="557784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id="{94B2010A-46E3-C94B-9063-87F6D340C10B}"/>
              </a:ext>
            </a:extLst>
          </p:cNvPr>
          <p:cNvSpPr/>
          <p:nvPr/>
        </p:nvSpPr>
        <p:spPr>
          <a:xfrm>
            <a:off x="1173480" y="1876128"/>
            <a:ext cx="3249930" cy="2585323"/>
          </a:xfrm>
          <a:prstGeom prst="rect">
            <a:avLst/>
          </a:prstGeom>
        </p:spPr>
        <p:txBody>
          <a:bodyPr wrap="square">
            <a:spAutoFit/>
          </a:bodyPr>
          <a:lstStyle/>
          <a:p>
            <a:r>
              <a:rPr lang="uk-UA" b="1" dirty="0">
                <a:solidFill>
                  <a:srgbClr val="3F3F3F"/>
                </a:solidFill>
                <a:latin typeface="SegoeUI"/>
              </a:rPr>
              <a:t>Друга вісь </a:t>
            </a:r>
            <a:endParaRPr lang="uk-UA" dirty="0"/>
          </a:p>
          <a:p>
            <a:r>
              <a:rPr lang="uk-UA" b="1" i="1" dirty="0">
                <a:solidFill>
                  <a:srgbClr val="3F3F3F"/>
                </a:solidFill>
                <a:latin typeface="SegoeUI"/>
              </a:rPr>
              <a:t>Складові діяльності фізичного терапевта </a:t>
            </a:r>
            <a:endParaRPr lang="uk-UA" dirty="0"/>
          </a:p>
          <a:p>
            <a:r>
              <a:rPr lang="uk-UA" dirty="0">
                <a:solidFill>
                  <a:srgbClr val="3F3F3F"/>
                </a:solidFill>
                <a:latin typeface="SegoeUI"/>
              </a:rPr>
              <a:t>включає 5 складових: </a:t>
            </a:r>
            <a:endParaRPr lang="uk-UA" dirty="0"/>
          </a:p>
          <a:p>
            <a:r>
              <a:rPr lang="uk-UA" dirty="0">
                <a:solidFill>
                  <a:srgbClr val="3F3F3F"/>
                </a:solidFill>
                <a:latin typeface="SegoeUI"/>
              </a:rPr>
              <a:t>обстеження,</a:t>
            </a:r>
            <a:br>
              <a:rPr lang="uk-UA" dirty="0">
                <a:solidFill>
                  <a:srgbClr val="3F3F3F"/>
                </a:solidFill>
                <a:latin typeface="SegoeUI"/>
              </a:rPr>
            </a:br>
            <a:r>
              <a:rPr lang="uk-UA" dirty="0">
                <a:solidFill>
                  <a:srgbClr val="3F3F3F"/>
                </a:solidFill>
                <a:latin typeface="SegoeUI"/>
              </a:rPr>
              <a:t>оцінювання,</a:t>
            </a:r>
            <a:br>
              <a:rPr lang="uk-UA" dirty="0">
                <a:solidFill>
                  <a:srgbClr val="3F3F3F"/>
                </a:solidFill>
                <a:latin typeface="SegoeUI"/>
              </a:rPr>
            </a:br>
            <a:r>
              <a:rPr lang="uk-UA" dirty="0">
                <a:solidFill>
                  <a:srgbClr val="3F3F3F"/>
                </a:solidFill>
                <a:latin typeface="SegoeUI"/>
              </a:rPr>
              <a:t>планування та прогнозування, втручання,</a:t>
            </a:r>
            <a:br>
              <a:rPr lang="uk-UA" dirty="0">
                <a:solidFill>
                  <a:srgbClr val="3F3F3F"/>
                </a:solidFill>
                <a:latin typeface="SegoeUI"/>
              </a:rPr>
            </a:br>
            <a:r>
              <a:rPr lang="uk-UA" dirty="0">
                <a:solidFill>
                  <a:srgbClr val="3F3F3F"/>
                </a:solidFill>
                <a:latin typeface="SegoeUI"/>
              </a:rPr>
              <a:t>контроль. </a:t>
            </a:r>
            <a:endParaRPr lang="uk-UA" dirty="0">
              <a:effectLst/>
            </a:endParaRPr>
          </a:p>
        </p:txBody>
      </p:sp>
    </p:spTree>
    <p:extLst>
      <p:ext uri="{BB962C8B-B14F-4D97-AF65-F5344CB8AC3E}">
        <p14:creationId xmlns:p14="http://schemas.microsoft.com/office/powerpoint/2010/main" val="4173964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a:extLst>
              <a:ext uri="{FF2B5EF4-FFF2-40B4-BE49-F238E27FC236}">
                <a16:creationId xmlns:a16="http://schemas.microsoft.com/office/drawing/2014/main" id="{CCC680E3-7008-0A47-83D7-E2E9BD862F5A}"/>
              </a:ext>
            </a:extLst>
          </p:cNvPr>
          <p:cNvSpPr>
            <a:spLocks noGrp="1"/>
          </p:cNvSpPr>
          <p:nvPr>
            <p:ph type="ftr" sz="quarter" idx="11"/>
          </p:nvPr>
        </p:nvSpPr>
        <p:spPr/>
        <p:txBody>
          <a:bodyPr/>
          <a:lstStyle/>
          <a:p>
            <a:endParaRPr lang="en-US" dirty="0"/>
          </a:p>
        </p:txBody>
      </p:sp>
      <p:sp>
        <p:nvSpPr>
          <p:cNvPr id="7" name="Прямоугольник 6">
            <a:extLst>
              <a:ext uri="{FF2B5EF4-FFF2-40B4-BE49-F238E27FC236}">
                <a16:creationId xmlns:a16="http://schemas.microsoft.com/office/drawing/2014/main" id="{D12702C2-8670-3F45-AEB1-A93B96725684}"/>
              </a:ext>
            </a:extLst>
          </p:cNvPr>
          <p:cNvSpPr/>
          <p:nvPr/>
        </p:nvSpPr>
        <p:spPr>
          <a:xfrm>
            <a:off x="1322070" y="0"/>
            <a:ext cx="4312920" cy="1200329"/>
          </a:xfrm>
          <a:prstGeom prst="rect">
            <a:avLst/>
          </a:prstGeom>
        </p:spPr>
        <p:txBody>
          <a:bodyPr wrap="square">
            <a:spAutoFit/>
          </a:bodyPr>
          <a:lstStyle/>
          <a:p>
            <a:r>
              <a:rPr lang="uk-UA" b="1" dirty="0">
                <a:solidFill>
                  <a:srgbClr val="3F3F3F"/>
                </a:solidFill>
                <a:latin typeface="TimesNewRomanPS"/>
              </a:rPr>
              <a:t>Перелік </a:t>
            </a:r>
            <a:r>
              <a:rPr lang="uk-UA" b="1" dirty="0" err="1">
                <a:solidFill>
                  <a:srgbClr val="3F3F3F"/>
                </a:solidFill>
                <a:latin typeface="TimesNewRomanPS"/>
              </a:rPr>
              <a:t>найбільш</a:t>
            </a:r>
            <a:r>
              <a:rPr lang="uk-UA" b="1" dirty="0">
                <a:solidFill>
                  <a:srgbClr val="3F3F3F"/>
                </a:solidFill>
                <a:latin typeface="TimesNewRomanPS"/>
              </a:rPr>
              <a:t> типових нозологічних станів (діагнозів), </a:t>
            </a:r>
            <a:endParaRPr lang="uk-UA" dirty="0"/>
          </a:p>
          <a:p>
            <a:r>
              <a:rPr lang="uk-UA" b="1" dirty="0">
                <a:solidFill>
                  <a:srgbClr val="3F3F3F"/>
                </a:solidFill>
                <a:latin typeface="TimesNewRomanPS"/>
              </a:rPr>
              <a:t>які входять до інтегрованого тестового іспиту КРОК 2: </a:t>
            </a:r>
            <a:endParaRPr lang="uk-UA" dirty="0">
              <a:effectLst/>
            </a:endParaRPr>
          </a:p>
        </p:txBody>
      </p:sp>
      <p:sp>
        <p:nvSpPr>
          <p:cNvPr id="8" name="Прямоугольник 7">
            <a:extLst>
              <a:ext uri="{FF2B5EF4-FFF2-40B4-BE49-F238E27FC236}">
                <a16:creationId xmlns:a16="http://schemas.microsoft.com/office/drawing/2014/main" id="{63EEA5E3-902A-304B-8A46-156CF299ED47}"/>
              </a:ext>
            </a:extLst>
          </p:cNvPr>
          <p:cNvSpPr/>
          <p:nvPr/>
        </p:nvSpPr>
        <p:spPr>
          <a:xfrm>
            <a:off x="201930" y="1075492"/>
            <a:ext cx="5227320" cy="5816977"/>
          </a:xfrm>
          <a:prstGeom prst="rect">
            <a:avLst/>
          </a:prstGeom>
        </p:spPr>
        <p:txBody>
          <a:bodyPr wrap="square">
            <a:spAutoFit/>
          </a:bodyPr>
          <a:lstStyle/>
          <a:p>
            <a:r>
              <a:rPr lang="uk-UA" sz="1200" b="1" dirty="0">
                <a:solidFill>
                  <a:srgbClr val="3F3F3F"/>
                </a:solidFill>
              </a:rPr>
              <a:t>1. Хвороби системи кровообігу: </a:t>
            </a:r>
            <a:endParaRPr lang="uk-UA" sz="1200" dirty="0"/>
          </a:p>
          <a:p>
            <a:r>
              <a:rPr lang="uk-UA" sz="1200" dirty="0">
                <a:solidFill>
                  <a:srgbClr val="3F3F3F"/>
                </a:solidFill>
              </a:rPr>
              <a:t>•Ішемічна хвороба серця •Гіпертонічна хвороба •Серцева недостатність •Вади серця </a:t>
            </a:r>
            <a:endParaRPr lang="uk-UA" sz="1200" dirty="0"/>
          </a:p>
          <a:p>
            <a:r>
              <a:rPr lang="uk-UA" sz="1200" b="1" dirty="0">
                <a:solidFill>
                  <a:srgbClr val="3F3F3F"/>
                </a:solidFill>
              </a:rPr>
              <a:t>2. Хвороби нервової системи і органів почуттів: </a:t>
            </a:r>
            <a:endParaRPr lang="uk-UA" sz="1200" dirty="0"/>
          </a:p>
          <a:p>
            <a:r>
              <a:rPr lang="uk-UA" sz="1200" dirty="0">
                <a:solidFill>
                  <a:srgbClr val="3F3F3F"/>
                </a:solidFill>
              </a:rPr>
              <a:t>•Гострі порушення мозкового кровообігу</a:t>
            </a:r>
            <a:br>
              <a:rPr lang="uk-UA" sz="1200" dirty="0">
                <a:solidFill>
                  <a:srgbClr val="3F3F3F"/>
                </a:solidFill>
              </a:rPr>
            </a:br>
            <a:r>
              <a:rPr lang="uk-UA" sz="1200" dirty="0">
                <a:solidFill>
                  <a:srgbClr val="3F3F3F"/>
                </a:solidFill>
              </a:rPr>
              <a:t>•Внутрішньочерепна травма</a:t>
            </a:r>
            <a:br>
              <a:rPr lang="uk-UA" sz="1200" dirty="0">
                <a:solidFill>
                  <a:srgbClr val="3F3F3F"/>
                </a:solidFill>
              </a:rPr>
            </a:br>
            <a:r>
              <a:rPr lang="uk-UA" sz="1200" dirty="0">
                <a:solidFill>
                  <a:srgbClr val="3F3F3F"/>
                </a:solidFill>
              </a:rPr>
              <a:t>•Травма спинного мозку</a:t>
            </a:r>
            <a:br>
              <a:rPr lang="uk-UA" sz="1200" dirty="0">
                <a:solidFill>
                  <a:srgbClr val="3F3F3F"/>
                </a:solidFill>
              </a:rPr>
            </a:br>
            <a:r>
              <a:rPr lang="uk-UA" sz="1200" dirty="0">
                <a:solidFill>
                  <a:srgbClr val="3F3F3F"/>
                </a:solidFill>
              </a:rPr>
              <a:t>•Хвороби та травми периферичної нервової системи: •</a:t>
            </a:r>
            <a:r>
              <a:rPr lang="uk-UA" sz="1200" dirty="0" err="1">
                <a:solidFill>
                  <a:srgbClr val="3F3F3F"/>
                </a:solidFill>
              </a:rPr>
              <a:t>Демієлінізуючі</a:t>
            </a:r>
            <a:r>
              <a:rPr lang="uk-UA" sz="1200" dirty="0">
                <a:solidFill>
                  <a:srgbClr val="3F3F3F"/>
                </a:solidFill>
              </a:rPr>
              <a:t> хвороби центральної нервової системи •Дегенеративні та екстра пірамідальні хвороби нервової системи </a:t>
            </a:r>
          </a:p>
          <a:p>
            <a:r>
              <a:rPr lang="uk-UA" sz="1200" dirty="0">
                <a:solidFill>
                  <a:srgbClr val="3F3F3F"/>
                </a:solidFill>
              </a:rPr>
              <a:t>•Дитячий церебральний параліч </a:t>
            </a:r>
            <a:endParaRPr lang="uk-UA" sz="1200" dirty="0"/>
          </a:p>
          <a:p>
            <a:r>
              <a:rPr lang="uk-UA" sz="1200" dirty="0">
                <a:solidFill>
                  <a:srgbClr val="3F3F3F"/>
                </a:solidFill>
              </a:rPr>
              <a:t>•Нервово-м’язові захворювання</a:t>
            </a:r>
            <a:br>
              <a:rPr lang="uk-UA" sz="1200" dirty="0">
                <a:solidFill>
                  <a:srgbClr val="3F3F3F"/>
                </a:solidFill>
              </a:rPr>
            </a:br>
            <a:r>
              <a:rPr lang="uk-UA" sz="1200" dirty="0">
                <a:solidFill>
                  <a:srgbClr val="3F3F3F"/>
                </a:solidFill>
              </a:rPr>
              <a:t>•Розлади зору і сліпота</a:t>
            </a:r>
            <a:br>
              <a:rPr lang="uk-UA" sz="1200" dirty="0">
                <a:solidFill>
                  <a:srgbClr val="3F3F3F"/>
                </a:solidFill>
              </a:rPr>
            </a:br>
            <a:r>
              <a:rPr lang="uk-UA" sz="1200" dirty="0">
                <a:solidFill>
                  <a:srgbClr val="3F3F3F"/>
                </a:solidFill>
              </a:rPr>
              <a:t>•Розлади </a:t>
            </a:r>
            <a:r>
              <a:rPr lang="uk-UA" sz="1200" dirty="0" err="1">
                <a:solidFill>
                  <a:srgbClr val="3F3F3F"/>
                </a:solidFill>
              </a:rPr>
              <a:t>аутистичного</a:t>
            </a:r>
            <a:r>
              <a:rPr lang="uk-UA" sz="1200" dirty="0">
                <a:solidFill>
                  <a:srgbClr val="3F3F3F"/>
                </a:solidFill>
              </a:rPr>
              <a:t> спектру</a:t>
            </a:r>
            <a:br>
              <a:rPr lang="uk-UA" sz="1200" dirty="0">
                <a:solidFill>
                  <a:srgbClr val="3F3F3F"/>
                </a:solidFill>
              </a:rPr>
            </a:br>
            <a:r>
              <a:rPr lang="uk-UA" sz="1200" dirty="0">
                <a:solidFill>
                  <a:srgbClr val="3F3F3F"/>
                </a:solidFill>
              </a:rPr>
              <a:t>•Спадкові захворювання нервової системи </a:t>
            </a:r>
            <a:endParaRPr lang="uk-UA" sz="1200" dirty="0"/>
          </a:p>
          <a:p>
            <a:r>
              <a:rPr lang="uk-UA" sz="1200" b="1" dirty="0">
                <a:solidFill>
                  <a:srgbClr val="3F3F3F"/>
                </a:solidFill>
              </a:rPr>
              <a:t>3. Хвороби системи дихання: </a:t>
            </a:r>
            <a:endParaRPr lang="uk-UA" sz="1200" dirty="0"/>
          </a:p>
          <a:p>
            <a:r>
              <a:rPr lang="uk-UA" sz="1200" dirty="0">
                <a:solidFill>
                  <a:srgbClr val="3F3F3F"/>
                </a:solidFill>
              </a:rPr>
              <a:t>•Хронічні обструктивні хвороби легень •Астма бронхіальна</a:t>
            </a:r>
            <a:br>
              <a:rPr lang="uk-UA" sz="1200" dirty="0">
                <a:solidFill>
                  <a:srgbClr val="3F3F3F"/>
                </a:solidFill>
              </a:rPr>
            </a:br>
            <a:r>
              <a:rPr lang="uk-UA" sz="1200" dirty="0">
                <a:solidFill>
                  <a:srgbClr val="3F3F3F"/>
                </a:solidFill>
              </a:rPr>
              <a:t>•Пневмонія</a:t>
            </a:r>
            <a:br>
              <a:rPr lang="uk-UA" sz="1200" dirty="0">
                <a:solidFill>
                  <a:srgbClr val="3F3F3F"/>
                </a:solidFill>
              </a:rPr>
            </a:br>
            <a:r>
              <a:rPr lang="uk-UA" sz="1200" dirty="0">
                <a:solidFill>
                  <a:srgbClr val="3F3F3F"/>
                </a:solidFill>
              </a:rPr>
              <a:t>•Дихальна недостатність. Легенева гіпертензія </a:t>
            </a:r>
            <a:endParaRPr lang="uk-UA" sz="1200" dirty="0"/>
          </a:p>
          <a:p>
            <a:r>
              <a:rPr lang="uk-UA" sz="1200" b="1" dirty="0">
                <a:solidFill>
                  <a:srgbClr val="3F3F3F"/>
                </a:solidFill>
              </a:rPr>
              <a:t>4. Хвороби органів травлення: </a:t>
            </a:r>
            <a:endParaRPr lang="uk-UA" sz="1200" dirty="0"/>
          </a:p>
          <a:p>
            <a:r>
              <a:rPr lang="uk-UA" sz="1200" dirty="0">
                <a:solidFill>
                  <a:srgbClr val="3F3F3F"/>
                </a:solidFill>
              </a:rPr>
              <a:t>•Порушення довільного контролю за </a:t>
            </a:r>
            <a:r>
              <a:rPr lang="uk-UA" sz="1200" dirty="0" err="1">
                <a:solidFill>
                  <a:srgbClr val="3F3F3F"/>
                </a:solidFill>
              </a:rPr>
              <a:t>кишківником</a:t>
            </a:r>
            <a:r>
              <a:rPr lang="uk-UA" sz="1200" dirty="0">
                <a:solidFill>
                  <a:srgbClr val="3F3F3F"/>
                </a:solidFill>
              </a:rPr>
              <a:t> •Виразкова хвороба шлунку та 12-палої кишки •Жовчно-кам'яна хвороба</a:t>
            </a:r>
            <a:br>
              <a:rPr lang="uk-UA" sz="1200" dirty="0">
                <a:solidFill>
                  <a:srgbClr val="3F3F3F"/>
                </a:solidFill>
              </a:rPr>
            </a:br>
            <a:r>
              <a:rPr lang="uk-UA" sz="1200" dirty="0">
                <a:solidFill>
                  <a:srgbClr val="3F3F3F"/>
                </a:solidFill>
              </a:rPr>
              <a:t>•Гастрит         •Холецистит </a:t>
            </a:r>
            <a:endParaRPr lang="uk-UA" sz="1200" dirty="0"/>
          </a:p>
          <a:p>
            <a:r>
              <a:rPr lang="uk-UA" sz="1200" b="1" dirty="0">
                <a:solidFill>
                  <a:srgbClr val="3F3F3F"/>
                </a:solidFill>
              </a:rPr>
              <a:t>5. Хвороби та травми кістково-м’язової системи: </a:t>
            </a:r>
            <a:endParaRPr lang="uk-UA" sz="1200" dirty="0"/>
          </a:p>
          <a:p>
            <a:r>
              <a:rPr lang="uk-UA" sz="1200" dirty="0">
                <a:solidFill>
                  <a:srgbClr val="3F3F3F"/>
                </a:solidFill>
              </a:rPr>
              <a:t>•Порушення цілісності і структури кістки •Остеопороз</a:t>
            </a:r>
            <a:br>
              <a:rPr lang="uk-UA" sz="1200" dirty="0">
                <a:solidFill>
                  <a:srgbClr val="3F3F3F"/>
                </a:solidFill>
              </a:rPr>
            </a:br>
            <a:r>
              <a:rPr lang="uk-UA" sz="1200" dirty="0">
                <a:solidFill>
                  <a:srgbClr val="3F3F3F"/>
                </a:solidFill>
              </a:rPr>
              <a:t>•Травми хребта без ушкодження спинного мозку •Ушкодження та хвороби суглобів </a:t>
            </a:r>
            <a:endParaRPr lang="uk-UA" sz="1200" dirty="0"/>
          </a:p>
          <a:p>
            <a:r>
              <a:rPr lang="uk-UA" sz="1200" dirty="0">
                <a:solidFill>
                  <a:srgbClr val="3F3F3F"/>
                </a:solidFill>
              </a:rPr>
              <a:t>•Ушкодження та хвороби м’яких тканин •Порушення постави</a:t>
            </a:r>
            <a:br>
              <a:rPr lang="uk-UA" sz="1200" dirty="0">
                <a:solidFill>
                  <a:srgbClr val="3F3F3F"/>
                </a:solidFill>
              </a:rPr>
            </a:br>
            <a:r>
              <a:rPr lang="uk-UA" sz="1200" dirty="0">
                <a:solidFill>
                  <a:srgbClr val="3F3F3F"/>
                </a:solidFill>
              </a:rPr>
              <a:t>•</a:t>
            </a:r>
            <a:r>
              <a:rPr lang="uk-UA" sz="1200" dirty="0" err="1">
                <a:solidFill>
                  <a:srgbClr val="3F3F3F"/>
                </a:solidFill>
              </a:rPr>
              <a:t>Деформаціїскелету</a:t>
            </a:r>
            <a:r>
              <a:rPr lang="uk-UA" sz="1200" dirty="0">
                <a:solidFill>
                  <a:srgbClr val="3F3F3F"/>
                </a:solidFill>
              </a:rPr>
              <a:t>              •Ампутація кінцівок </a:t>
            </a:r>
            <a:endParaRPr lang="uk-UA" sz="1200" dirty="0"/>
          </a:p>
          <a:p>
            <a:r>
              <a:rPr lang="uk-UA" sz="1200" b="1" dirty="0">
                <a:solidFill>
                  <a:srgbClr val="3F3F3F"/>
                </a:solidFill>
              </a:rPr>
              <a:t>6. Системні хвороби сполучної тканини </a:t>
            </a:r>
            <a:endParaRPr lang="uk-UA" sz="1200" dirty="0">
              <a:effectLst/>
            </a:endParaRPr>
          </a:p>
        </p:txBody>
      </p:sp>
      <p:sp>
        <p:nvSpPr>
          <p:cNvPr id="9" name="Rectangle 5">
            <a:extLst>
              <a:ext uri="{FF2B5EF4-FFF2-40B4-BE49-F238E27FC236}">
                <a16:creationId xmlns:a16="http://schemas.microsoft.com/office/drawing/2014/main" id="{FDA8861A-B6D3-5543-ACD3-EFAFB0F7C6F1}"/>
              </a:ext>
            </a:extLst>
          </p:cNvPr>
          <p:cNvSpPr>
            <a:spLocks noChangeArrowheads="1"/>
          </p:cNvSpPr>
          <p:nvPr/>
        </p:nvSpPr>
        <p:spPr bwMode="auto">
          <a:xfrm>
            <a:off x="5430201" y="14844"/>
            <a:ext cx="5897245" cy="618630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200" b="1" i="0" u="none" strike="noStrike" cap="none" normalizeH="0" baseline="0" dirty="0">
                <a:ln>
                  <a:noFill/>
                </a:ln>
                <a:solidFill>
                  <a:srgbClr val="3F3F3F"/>
                </a:solidFill>
                <a:effectLst/>
              </a:rPr>
              <a:t>7. Хвороби шкіри та </a:t>
            </a:r>
            <a:r>
              <a:rPr kumimoji="0" lang="uk-UA" altLang="ru-RU" sz="1200" b="1" i="0" u="none" strike="noStrike" cap="none" normalizeH="0" baseline="0" dirty="0" err="1">
                <a:ln>
                  <a:noFill/>
                </a:ln>
                <a:solidFill>
                  <a:srgbClr val="3F3F3F"/>
                </a:solidFill>
                <a:effectLst/>
              </a:rPr>
              <a:t>ї</a:t>
            </a:r>
            <a:r>
              <a:rPr lang="uk-UA" altLang="ru-RU" sz="1200" b="1" dirty="0" err="1">
                <a:solidFill>
                  <a:srgbClr val="3F3F3F"/>
                </a:solidFill>
              </a:rPr>
              <a:t>ї</a:t>
            </a:r>
            <a:r>
              <a:rPr lang="uk-UA" altLang="ru-RU" sz="1200" b="1" dirty="0">
                <a:solidFill>
                  <a:srgbClr val="3F3F3F"/>
                </a:solidFill>
              </a:rPr>
              <a:t> </a:t>
            </a:r>
            <a:r>
              <a:rPr kumimoji="0" lang="uk-UA" altLang="ru-RU" sz="1200" b="1" i="0" u="none" strike="noStrike" cap="none" normalizeH="0" baseline="0" dirty="0">
                <a:ln>
                  <a:noFill/>
                </a:ln>
                <a:solidFill>
                  <a:srgbClr val="3F3F3F"/>
                </a:solidFill>
                <a:effectLst/>
              </a:rPr>
              <a:t>придатків: </a:t>
            </a:r>
            <a:endParaRPr kumimoji="0" lang="uk-UA" altLang="ru-RU"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200" b="0" i="0" u="none" strike="noStrike" cap="none" normalizeH="0" baseline="0" dirty="0">
                <a:ln>
                  <a:noFill/>
                </a:ln>
                <a:solidFill>
                  <a:srgbClr val="3F3F3F"/>
                </a:solidFill>
                <a:effectLst/>
              </a:rPr>
              <a:t>•</a:t>
            </a:r>
            <a:r>
              <a:rPr kumimoji="0" lang="uk-UA" altLang="ru-RU" sz="1200" b="0" i="0" u="none" strike="noStrike" cap="none" normalizeH="0" baseline="0" dirty="0" err="1">
                <a:ln>
                  <a:noFill/>
                </a:ln>
                <a:solidFill>
                  <a:srgbClr val="3F3F3F"/>
                </a:solidFill>
                <a:effectLst/>
              </a:rPr>
              <a:t>Декубітальні</a:t>
            </a:r>
            <a:r>
              <a:rPr kumimoji="0" lang="uk-UA" altLang="ru-RU" sz="1200" b="0" i="0" u="none" strike="noStrike" cap="none" normalizeH="0" baseline="0" dirty="0">
                <a:ln>
                  <a:noFill/>
                </a:ln>
                <a:solidFill>
                  <a:srgbClr val="3F3F3F"/>
                </a:solidFill>
                <a:effectLst/>
              </a:rPr>
              <a:t> виразки (пролежні)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200" b="0" i="0" u="none" strike="noStrike" cap="none" normalizeH="0" baseline="0" dirty="0">
                <a:ln>
                  <a:noFill/>
                </a:ln>
                <a:solidFill>
                  <a:srgbClr val="3F3F3F"/>
                </a:solidFill>
                <a:effectLst/>
              </a:rPr>
              <a:t>•Рубці </a:t>
            </a:r>
            <a:endParaRPr kumimoji="0" lang="uk-UA" altLang="ru-RU"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200" b="1" i="0" u="none" strike="noStrike" cap="none" normalizeH="0" baseline="0" dirty="0">
                <a:ln>
                  <a:noFill/>
                </a:ln>
                <a:solidFill>
                  <a:srgbClr val="3F3F3F"/>
                </a:solidFill>
                <a:effectLst/>
              </a:rPr>
              <a:t>8. Хвороби сечовидільної системи: </a:t>
            </a:r>
            <a:endParaRPr kumimoji="0" lang="uk-UA" altLang="ru-RU"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200" b="0" i="0" u="none" strike="noStrike" cap="none" normalizeH="0" baseline="0" dirty="0">
                <a:ln>
                  <a:noFill/>
                </a:ln>
                <a:solidFill>
                  <a:srgbClr val="3F3F3F"/>
                </a:solidFill>
                <a:effectLst/>
              </a:rPr>
              <a:t>•Порушення довільного контролю за сечовипусканням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200" b="0" i="0" u="none" strike="noStrike" cap="none" normalizeH="0" baseline="0" dirty="0">
                <a:ln>
                  <a:noFill/>
                </a:ln>
                <a:solidFill>
                  <a:srgbClr val="3F3F3F"/>
                </a:solidFill>
                <a:effectLst/>
              </a:rPr>
              <a:t>•Пієлонефрит</a:t>
            </a:r>
            <a:br>
              <a:rPr kumimoji="0" lang="uk-UA" altLang="ru-RU" sz="1200" b="0" i="0" u="none" strike="noStrike" cap="none" normalizeH="0" baseline="0" dirty="0">
                <a:ln>
                  <a:noFill/>
                </a:ln>
                <a:solidFill>
                  <a:srgbClr val="3F3F3F"/>
                </a:solidFill>
                <a:effectLst/>
              </a:rPr>
            </a:br>
            <a:r>
              <a:rPr kumimoji="0" lang="uk-UA" altLang="ru-RU" sz="1200" b="0" i="0" u="none" strike="noStrike" cap="none" normalizeH="0" baseline="0" dirty="0">
                <a:ln>
                  <a:noFill/>
                </a:ln>
                <a:solidFill>
                  <a:srgbClr val="3F3F3F"/>
                </a:solidFill>
                <a:effectLst/>
              </a:rPr>
              <a:t>•</a:t>
            </a:r>
            <a:r>
              <a:rPr kumimoji="0" lang="uk-UA" altLang="ru-RU" sz="1200" b="0" i="0" u="none" strike="noStrike" cap="none" normalizeH="0" baseline="0" dirty="0" err="1">
                <a:ln>
                  <a:noFill/>
                </a:ln>
                <a:solidFill>
                  <a:srgbClr val="3F3F3F"/>
                </a:solidFill>
                <a:effectLst/>
              </a:rPr>
              <a:t>Гломерулонефрит</a:t>
            </a:r>
            <a:br>
              <a:rPr kumimoji="0" lang="uk-UA" altLang="ru-RU" sz="1200" b="0" i="0" u="none" strike="noStrike" cap="none" normalizeH="0" baseline="0" dirty="0">
                <a:ln>
                  <a:noFill/>
                </a:ln>
                <a:solidFill>
                  <a:srgbClr val="3F3F3F"/>
                </a:solidFill>
                <a:effectLst/>
              </a:rPr>
            </a:br>
            <a:r>
              <a:rPr kumimoji="0" lang="uk-UA" altLang="ru-RU" sz="1200" b="0" i="0" u="none" strike="noStrike" cap="none" normalizeH="0" baseline="0" dirty="0">
                <a:ln>
                  <a:noFill/>
                </a:ln>
                <a:solidFill>
                  <a:srgbClr val="3F3F3F"/>
                </a:solidFill>
                <a:effectLst/>
              </a:rPr>
              <a:t>•Сечокам’яна хвороба </a:t>
            </a:r>
            <a:endParaRPr kumimoji="0" lang="uk-UA" altLang="ru-RU"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200" b="1" i="0" u="none" strike="noStrike" cap="none" normalizeH="0" baseline="0" dirty="0">
                <a:ln>
                  <a:noFill/>
                </a:ln>
                <a:solidFill>
                  <a:srgbClr val="3F3F3F"/>
                </a:solidFill>
                <a:effectLst/>
              </a:rPr>
              <a:t>9. Гінекологічні захворювання: </a:t>
            </a:r>
            <a:endParaRPr kumimoji="0" lang="uk-UA" altLang="ru-RU"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200" b="0" i="0" u="none" strike="noStrike" cap="none" normalizeH="0" baseline="0" dirty="0">
                <a:ln>
                  <a:noFill/>
                </a:ln>
                <a:solidFill>
                  <a:srgbClr val="3F3F3F"/>
                </a:solidFill>
                <a:effectLst/>
              </a:rPr>
              <a:t>•Хронічні запальні гінекологічні захворювання</a:t>
            </a:r>
            <a:br>
              <a:rPr kumimoji="0" lang="uk-UA" altLang="ru-RU" sz="1200" b="0" i="0" u="none" strike="noStrike" cap="none" normalizeH="0" baseline="0" dirty="0">
                <a:ln>
                  <a:noFill/>
                </a:ln>
                <a:solidFill>
                  <a:srgbClr val="3F3F3F"/>
                </a:solidFill>
                <a:effectLst/>
              </a:rPr>
            </a:br>
            <a:r>
              <a:rPr kumimoji="0" lang="uk-UA" altLang="ru-RU" sz="1200" b="0" i="0" u="none" strike="noStrike" cap="none" normalizeH="0" baseline="0" dirty="0">
                <a:ln>
                  <a:noFill/>
                </a:ln>
                <a:solidFill>
                  <a:srgbClr val="3F3F3F"/>
                </a:solidFill>
                <a:effectLst/>
              </a:rPr>
              <a:t>•Анатомічні аномалії органів малого тазу, неправильні положеннях внутрішніх статевих органів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200" b="0" i="0" u="none" strike="noStrike" cap="none" normalizeH="0" baseline="0" dirty="0">
                <a:ln>
                  <a:noFill/>
                </a:ln>
                <a:solidFill>
                  <a:srgbClr val="3F3F3F"/>
                </a:solidFill>
                <a:effectLst/>
              </a:rPr>
              <a:t>•Клімактеричний синдром </a:t>
            </a:r>
            <a:endParaRPr kumimoji="0" lang="uk-UA" altLang="ru-RU"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200" b="1" i="0" u="none" strike="noStrike" cap="none" normalizeH="0" baseline="0" dirty="0">
                <a:ln>
                  <a:noFill/>
                </a:ln>
                <a:solidFill>
                  <a:srgbClr val="3F3F3F"/>
                </a:solidFill>
                <a:effectLst/>
              </a:rPr>
              <a:t>10. Вагітність. Пологи та післяпологовий період </a:t>
            </a:r>
            <a:endParaRPr kumimoji="0" lang="uk-UA" altLang="ru-RU"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200" b="1" i="0" u="none" strike="noStrike" cap="none" normalizeH="0" baseline="0" dirty="0">
                <a:ln>
                  <a:noFill/>
                </a:ln>
                <a:solidFill>
                  <a:srgbClr val="3F3F3F"/>
                </a:solidFill>
                <a:effectLst/>
              </a:rPr>
              <a:t>11. Хвороби ендокринної системи та порушення обміну речовин: </a:t>
            </a:r>
            <a:endParaRPr kumimoji="0" lang="uk-UA" altLang="ru-RU"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200" b="0" i="0" u="none" strike="noStrike" cap="none" normalizeH="0" baseline="0" dirty="0">
                <a:ln>
                  <a:noFill/>
                </a:ln>
                <a:solidFill>
                  <a:srgbClr val="3F3F3F"/>
                </a:solidFill>
                <a:effectLst/>
              </a:rPr>
              <a:t>•Цукровий діабет</a:t>
            </a:r>
            <a:br>
              <a:rPr kumimoji="0" lang="uk-UA" altLang="ru-RU" sz="1200" b="0" i="0" u="none" strike="noStrike" cap="none" normalizeH="0" baseline="0" dirty="0">
                <a:ln>
                  <a:noFill/>
                </a:ln>
                <a:solidFill>
                  <a:srgbClr val="3F3F3F"/>
                </a:solidFill>
                <a:effectLst/>
              </a:rPr>
            </a:br>
            <a:r>
              <a:rPr kumimoji="0" lang="uk-UA" altLang="ru-RU" sz="1200" b="0" i="0" u="none" strike="noStrike" cap="none" normalizeH="0" baseline="0" dirty="0">
                <a:ln>
                  <a:noFill/>
                </a:ln>
                <a:solidFill>
                  <a:srgbClr val="3F3F3F"/>
                </a:solidFill>
                <a:effectLst/>
              </a:rPr>
              <a:t>•Ожиріння. Хронічні розлади харчування. •Патологія щитовидної залози</a:t>
            </a:r>
            <a:br>
              <a:rPr kumimoji="0" lang="uk-UA" altLang="ru-RU" sz="1200" b="0" i="0" u="none" strike="noStrike" cap="none" normalizeH="0" baseline="0" dirty="0">
                <a:ln>
                  <a:noFill/>
                </a:ln>
                <a:solidFill>
                  <a:srgbClr val="3F3F3F"/>
                </a:solidFill>
                <a:effectLst/>
              </a:rPr>
            </a:br>
            <a:r>
              <a:rPr kumimoji="0" lang="uk-UA" altLang="ru-RU" sz="1200" b="0" i="0" u="none" strike="noStrike" cap="none" normalizeH="0" baseline="0" dirty="0">
                <a:ln>
                  <a:noFill/>
                </a:ln>
                <a:solidFill>
                  <a:srgbClr val="3F3F3F"/>
                </a:solidFill>
                <a:effectLst/>
              </a:rPr>
              <a:t>•Подагра</a:t>
            </a:r>
            <a:br>
              <a:rPr kumimoji="0" lang="uk-UA" altLang="ru-RU" sz="1200" b="0" i="0" u="none" strike="noStrike" cap="none" normalizeH="0" baseline="0" dirty="0">
                <a:ln>
                  <a:noFill/>
                </a:ln>
                <a:solidFill>
                  <a:srgbClr val="3F3F3F"/>
                </a:solidFill>
                <a:effectLst/>
              </a:rPr>
            </a:br>
            <a:r>
              <a:rPr kumimoji="0" lang="uk-UA" altLang="ru-RU" sz="1200" b="1" i="0" u="none" strike="noStrike" cap="none" normalizeH="0" baseline="0" dirty="0">
                <a:ln>
                  <a:noFill/>
                </a:ln>
                <a:solidFill>
                  <a:srgbClr val="3F3F3F"/>
                </a:solidFill>
                <a:effectLst/>
              </a:rPr>
              <a:t>12. Поєднана, </a:t>
            </a:r>
            <a:r>
              <a:rPr kumimoji="0" lang="uk-UA" altLang="ru-RU" sz="1200" b="1" i="0" u="none" strike="noStrike" cap="none" normalizeH="0" baseline="0" dirty="0" err="1">
                <a:ln>
                  <a:noFill/>
                </a:ln>
                <a:solidFill>
                  <a:srgbClr val="3F3F3F"/>
                </a:solidFill>
                <a:effectLst/>
              </a:rPr>
              <a:t>полісистемна</a:t>
            </a:r>
            <a:r>
              <a:rPr kumimoji="0" lang="uk-UA" altLang="ru-RU" sz="1200" b="1" i="0" u="none" strike="noStrike" cap="none" normalizeH="0" baseline="0" dirty="0">
                <a:ln>
                  <a:noFill/>
                </a:ln>
                <a:solidFill>
                  <a:srgbClr val="3F3F3F"/>
                </a:solidFill>
                <a:effectLst/>
              </a:rPr>
              <a:t> патологія </a:t>
            </a:r>
          </a:p>
          <a:p>
            <a:r>
              <a:rPr lang="uk-UA" sz="1200" b="1" dirty="0"/>
              <a:t>13. Невідкладні стани: </a:t>
            </a:r>
            <a:endParaRPr lang="uk-UA" sz="1200" dirty="0"/>
          </a:p>
          <a:p>
            <a:r>
              <a:rPr lang="uk-UA" sz="1200" dirty="0"/>
              <a:t>•Асфіксія</a:t>
            </a:r>
            <a:br>
              <a:rPr lang="uk-UA" sz="1200" dirty="0"/>
            </a:br>
            <a:r>
              <a:rPr lang="uk-UA" sz="1200" dirty="0"/>
              <a:t>•Гостра дихальна недостатність •Гостра затримка сечі</a:t>
            </a:r>
            <a:br>
              <a:rPr lang="uk-UA" sz="1200" dirty="0"/>
            </a:br>
            <a:r>
              <a:rPr lang="uk-UA" sz="1200" dirty="0"/>
              <a:t>•Гостра серцева недостатність •Гостре фізичне перенапруження •Епілептичний напад</a:t>
            </a:r>
            <a:br>
              <a:rPr lang="uk-UA" sz="1200" dirty="0"/>
            </a:br>
            <a:r>
              <a:rPr lang="uk-UA" sz="1200" dirty="0"/>
              <a:t>•Зовнішні кровотечі</a:t>
            </a:r>
            <a:br>
              <a:rPr lang="uk-UA" sz="1200" dirty="0"/>
            </a:br>
            <a:r>
              <a:rPr lang="uk-UA" sz="1200" dirty="0"/>
              <a:t>•Зупинка кровообігу і дихання •Колапс</a:t>
            </a:r>
            <a:br>
              <a:rPr lang="uk-UA" sz="1200" dirty="0"/>
            </a:br>
            <a:r>
              <a:rPr lang="uk-UA" sz="1200" dirty="0"/>
              <a:t>•Кома</a:t>
            </a:r>
            <a:br>
              <a:rPr lang="uk-UA" sz="1200" dirty="0"/>
            </a:br>
            <a:r>
              <a:rPr lang="uk-UA" sz="1200" dirty="0"/>
              <a:t>•Набряк </a:t>
            </a:r>
            <a:r>
              <a:rPr lang="uk-UA" sz="1200" dirty="0" err="1"/>
              <a:t>Квінке</a:t>
            </a:r>
            <a:br>
              <a:rPr lang="uk-UA" sz="1200" dirty="0"/>
            </a:br>
            <a:r>
              <a:rPr lang="uk-UA" sz="1200" dirty="0"/>
              <a:t>•Непритомність •Переохолодження</a:t>
            </a:r>
            <a:br>
              <a:rPr lang="uk-UA" sz="1200" dirty="0"/>
            </a:br>
            <a:r>
              <a:rPr lang="uk-UA" sz="1200" dirty="0"/>
              <a:t>•Судомний синдром</a:t>
            </a:r>
            <a:br>
              <a:rPr lang="uk-UA" sz="1200" dirty="0"/>
            </a:br>
            <a:r>
              <a:rPr lang="uk-UA" sz="1200" dirty="0"/>
              <a:t>•Тепловий удар</a:t>
            </a:r>
            <a:br>
              <a:rPr lang="uk-UA" sz="1200" dirty="0"/>
            </a:br>
            <a:r>
              <a:rPr lang="uk-UA" sz="1200" dirty="0"/>
              <a:t>•Утоплення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200" b="0" i="0" u="none" strike="noStrike" cap="none" normalizeH="0" baseline="0" dirty="0">
              <a:ln>
                <a:noFill/>
              </a:ln>
              <a:solidFill>
                <a:schemeClr val="tx1"/>
              </a:solidFill>
              <a:effectLst/>
            </a:endParaRPr>
          </a:p>
        </p:txBody>
      </p:sp>
      <p:sp>
        <p:nvSpPr>
          <p:cNvPr id="10" name="Прямоугольник 9">
            <a:extLst>
              <a:ext uri="{FF2B5EF4-FFF2-40B4-BE49-F238E27FC236}">
                <a16:creationId xmlns:a16="http://schemas.microsoft.com/office/drawing/2014/main" id="{BEEE8A28-2648-AC46-A010-B0C54F14C1BF}"/>
              </a:ext>
            </a:extLst>
          </p:cNvPr>
          <p:cNvSpPr/>
          <p:nvPr/>
        </p:nvSpPr>
        <p:spPr>
          <a:xfrm>
            <a:off x="8269921" y="4734342"/>
            <a:ext cx="4061460" cy="2123658"/>
          </a:xfrm>
          <a:prstGeom prst="rect">
            <a:avLst/>
          </a:prstGeom>
        </p:spPr>
        <p:txBody>
          <a:bodyPr wrap="square">
            <a:spAutoFit/>
          </a:bodyPr>
          <a:lstStyle/>
          <a:p>
            <a:r>
              <a:rPr lang="uk-UA" sz="1200" b="1" dirty="0">
                <a:solidFill>
                  <a:srgbClr val="3F3F3F"/>
                </a:solidFill>
              </a:rPr>
              <a:t>14. Злоякісні новоутворення: </a:t>
            </a:r>
            <a:endParaRPr lang="uk-UA" sz="1200" dirty="0"/>
          </a:p>
          <a:p>
            <a:r>
              <a:rPr lang="uk-UA" sz="1200" dirty="0">
                <a:solidFill>
                  <a:srgbClr val="3F3F3F"/>
                </a:solidFill>
              </a:rPr>
              <a:t>•злоякісні новоутворення органів травлення</a:t>
            </a:r>
            <a:br>
              <a:rPr lang="uk-UA" sz="1200" dirty="0">
                <a:solidFill>
                  <a:srgbClr val="3F3F3F"/>
                </a:solidFill>
              </a:rPr>
            </a:br>
            <a:r>
              <a:rPr lang="uk-UA" sz="1200" dirty="0">
                <a:solidFill>
                  <a:srgbClr val="3F3F3F"/>
                </a:solidFill>
              </a:rPr>
              <a:t>•злоякісні новоутворення органів дихання та грудної клітки •злоякісні новоутворення кісток та хрящів суглобів •злоякісні новоутворення молочної залози</a:t>
            </a:r>
            <a:br>
              <a:rPr lang="uk-UA" sz="1200" dirty="0">
                <a:solidFill>
                  <a:srgbClr val="3F3F3F"/>
                </a:solidFill>
              </a:rPr>
            </a:br>
            <a:r>
              <a:rPr lang="uk-UA" sz="1200" dirty="0">
                <a:solidFill>
                  <a:srgbClr val="3F3F3F"/>
                </a:solidFill>
              </a:rPr>
              <a:t>•злоякісні новоутворення щитоподібної залози</a:t>
            </a:r>
            <a:br>
              <a:rPr lang="uk-UA" sz="1200" dirty="0">
                <a:solidFill>
                  <a:srgbClr val="3F3F3F"/>
                </a:solidFill>
              </a:rPr>
            </a:br>
            <a:r>
              <a:rPr lang="uk-UA" sz="1200" dirty="0">
                <a:solidFill>
                  <a:srgbClr val="3F3F3F"/>
                </a:solidFill>
              </a:rPr>
              <a:t>•злоякісні новоутворення </a:t>
            </a:r>
            <a:r>
              <a:rPr lang="uk-UA" sz="1200" dirty="0" err="1">
                <a:solidFill>
                  <a:srgbClr val="3F3F3F"/>
                </a:solidFill>
              </a:rPr>
              <a:t>лимфоїдної</a:t>
            </a:r>
            <a:r>
              <a:rPr lang="uk-UA" sz="1200" dirty="0">
                <a:solidFill>
                  <a:srgbClr val="3F3F3F"/>
                </a:solidFill>
              </a:rPr>
              <a:t>  та кровотворної тканин •злоякісні новоутворення нервової системи</a:t>
            </a:r>
            <a:br>
              <a:rPr lang="uk-UA" sz="1200" dirty="0">
                <a:solidFill>
                  <a:srgbClr val="3F3F3F"/>
                </a:solidFill>
              </a:rPr>
            </a:br>
            <a:r>
              <a:rPr lang="uk-UA" sz="1200" dirty="0">
                <a:solidFill>
                  <a:srgbClr val="3F3F3F"/>
                </a:solidFill>
              </a:rPr>
              <a:t>•злоякісні новоутворення статевих органів </a:t>
            </a:r>
            <a:endParaRPr lang="uk-UA" sz="1200" dirty="0">
              <a:effectLst/>
            </a:endParaRPr>
          </a:p>
        </p:txBody>
      </p:sp>
    </p:spTree>
    <p:extLst>
      <p:ext uri="{BB962C8B-B14F-4D97-AF65-F5344CB8AC3E}">
        <p14:creationId xmlns:p14="http://schemas.microsoft.com/office/powerpoint/2010/main" val="448634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a:extLst>
              <a:ext uri="{FF2B5EF4-FFF2-40B4-BE49-F238E27FC236}">
                <a16:creationId xmlns:a16="http://schemas.microsoft.com/office/drawing/2014/main" id="{DA7020BF-A2FC-1247-BB2B-8BB6FB545F02}"/>
              </a:ext>
            </a:extLst>
          </p:cNvPr>
          <p:cNvSpPr>
            <a:spLocks noGrp="1"/>
          </p:cNvSpPr>
          <p:nvPr>
            <p:ph type="ftr" sz="quarter" idx="11"/>
          </p:nvPr>
        </p:nvSpPr>
        <p:spPr/>
        <p:txBody>
          <a:bodyPr/>
          <a:lstStyle/>
          <a:p>
            <a:endParaRPr lang="en-US" dirty="0"/>
          </a:p>
        </p:txBody>
      </p:sp>
      <p:pic>
        <p:nvPicPr>
          <p:cNvPr id="5121" name="Picture 1" descr="page7image52902320">
            <a:extLst>
              <a:ext uri="{FF2B5EF4-FFF2-40B4-BE49-F238E27FC236}">
                <a16:creationId xmlns:a16="http://schemas.microsoft.com/office/drawing/2014/main" id="{EB21F860-C864-8141-BC9E-76A335602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140" y="0"/>
            <a:ext cx="9678610" cy="332613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age7image52900448">
            <a:extLst>
              <a:ext uri="{FF2B5EF4-FFF2-40B4-BE49-F238E27FC236}">
                <a16:creationId xmlns:a16="http://schemas.microsoft.com/office/drawing/2014/main" id="{371E43F9-4587-2A45-82CA-FB515E2ED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0234" y="3917115"/>
            <a:ext cx="9271766" cy="2583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055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a:extLst>
              <a:ext uri="{FF2B5EF4-FFF2-40B4-BE49-F238E27FC236}">
                <a16:creationId xmlns:a16="http://schemas.microsoft.com/office/drawing/2014/main" id="{D0855FC7-2887-DA49-9020-97221BCF56A1}"/>
              </a:ext>
            </a:extLst>
          </p:cNvPr>
          <p:cNvSpPr>
            <a:spLocks noGrp="1"/>
          </p:cNvSpPr>
          <p:nvPr>
            <p:ph type="ftr" sz="quarter" idx="11"/>
          </p:nvPr>
        </p:nvSpPr>
        <p:spPr/>
        <p:txBody>
          <a:bodyPr/>
          <a:lstStyle/>
          <a:p>
            <a:endParaRPr lang="en-US" dirty="0"/>
          </a:p>
        </p:txBody>
      </p:sp>
      <p:pic>
        <p:nvPicPr>
          <p:cNvPr id="6" name="Рисунок 5">
            <a:extLst>
              <a:ext uri="{FF2B5EF4-FFF2-40B4-BE49-F238E27FC236}">
                <a16:creationId xmlns:a16="http://schemas.microsoft.com/office/drawing/2014/main" id="{92CFBEE7-F90F-1644-BDFE-614D2450DAE5}"/>
              </a:ext>
            </a:extLst>
          </p:cNvPr>
          <p:cNvPicPr>
            <a:picLocks noChangeAspect="1"/>
          </p:cNvPicPr>
          <p:nvPr/>
        </p:nvPicPr>
        <p:blipFill>
          <a:blip r:embed="rId2"/>
          <a:stretch>
            <a:fillRect/>
          </a:stretch>
        </p:blipFill>
        <p:spPr>
          <a:xfrm rot="5400000">
            <a:off x="909940" y="-876989"/>
            <a:ext cx="4381863" cy="6028358"/>
          </a:xfrm>
          <a:prstGeom prst="rect">
            <a:avLst/>
          </a:prstGeom>
        </p:spPr>
      </p:pic>
      <p:pic>
        <p:nvPicPr>
          <p:cNvPr id="7" name="Рисунок 6">
            <a:extLst>
              <a:ext uri="{FF2B5EF4-FFF2-40B4-BE49-F238E27FC236}">
                <a16:creationId xmlns:a16="http://schemas.microsoft.com/office/drawing/2014/main" id="{C08BB844-55B3-F649-ACA9-350A28D919C6}"/>
              </a:ext>
            </a:extLst>
          </p:cNvPr>
          <p:cNvPicPr>
            <a:picLocks noChangeAspect="1"/>
          </p:cNvPicPr>
          <p:nvPr/>
        </p:nvPicPr>
        <p:blipFill>
          <a:blip r:embed="rId3"/>
          <a:stretch>
            <a:fillRect/>
          </a:stretch>
        </p:blipFill>
        <p:spPr>
          <a:xfrm rot="16200000">
            <a:off x="6929975" y="1705512"/>
            <a:ext cx="4337562" cy="5967411"/>
          </a:xfrm>
          <a:prstGeom prst="rect">
            <a:avLst/>
          </a:prstGeom>
        </p:spPr>
      </p:pic>
    </p:spTree>
    <p:extLst>
      <p:ext uri="{BB962C8B-B14F-4D97-AF65-F5344CB8AC3E}">
        <p14:creationId xmlns:p14="http://schemas.microsoft.com/office/powerpoint/2010/main" val="2273796307"/>
      </p:ext>
    </p:extLst>
  </p:cSld>
  <p:clrMapOvr>
    <a:masterClrMapping/>
  </p:clrMapOvr>
</p:sld>
</file>

<file path=ppt/theme/theme1.xml><?xml version="1.0" encoding="utf-8"?>
<a:theme xmlns:a="http://schemas.openxmlformats.org/drawingml/2006/main" name="Легкий дым">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Легкий дым</Template>
  <TotalTime>857</TotalTime>
  <Words>3988</Words>
  <Application>Microsoft Macintosh PowerPoint</Application>
  <PresentationFormat>Широкоэкранный</PresentationFormat>
  <Paragraphs>512</Paragraphs>
  <Slides>28</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28</vt:i4>
      </vt:variant>
    </vt:vector>
  </HeadingPairs>
  <TitlesOfParts>
    <vt:vector size="38" baseType="lpstr">
      <vt:lpstr>Arial</vt:lpstr>
      <vt:lpstr>Calibri</vt:lpstr>
      <vt:lpstr>Century Gothic</vt:lpstr>
      <vt:lpstr>SegoeUI</vt:lpstr>
      <vt:lpstr>Symbol</vt:lpstr>
      <vt:lpstr>Times New Roman</vt:lpstr>
      <vt:lpstr>TimesNewRomanPS</vt:lpstr>
      <vt:lpstr>Wingdings</vt:lpstr>
      <vt:lpstr>Wingdings 3</vt:lpstr>
      <vt:lpstr>Легкий дым</vt:lpstr>
      <vt:lpstr>ЄДИНИЙ ДЕРЖАВНИЙ КВАЛІФІКАЦІЙНИЙ ІСПИТ  ЗДОБУВАЧІВ СТУПЕНЯ ВИЩОЇ ОСВІТИ МАГІСТР  ГАЛУЗІ ЗНАНЬ 22 «ОХОРОНА ЗДОРОВ’Я»  СПЕЦІАЛЬНОСТІ 227 «ФІЗИЧНА ТЕРАПІЯ, ЕРГОТЕРАПІЯ» СПЕЦІАЛІЗАЦІЇ 227.1 «ФІЗИЧНА ТЕРАПІЯ» </vt:lpstr>
      <vt:lpstr>Нормативні документи:</vt:lpstr>
      <vt:lpstr>ЄДИНИЙ ДЕРЖАВНИЙ КВАЛІФІКАЦІЙНИЙ ІСПИТ (ЄДКІ)</vt:lpstr>
      <vt:lpstr>КРОК</vt:lpstr>
      <vt:lpstr>Презентация PowerPoint</vt:lpstr>
      <vt:lpstr>Презентация PowerPoint</vt:lpstr>
      <vt:lpstr>Презентация PowerPoint</vt:lpstr>
      <vt:lpstr>Презентация PowerPoint</vt:lpstr>
      <vt:lpstr>Презентация PowerPoint</vt:lpstr>
      <vt:lpstr>Тестове завдання вважається виконаним правильно, якщо здобувач обрав та позначив у бланку відповідей правильний варіант відповіді. Тестове завдання вважається виконаним неправильно, якщо: - позначено неправильний варіант відповіді; - позначено два або більше варіантів відповіді, навіть якщо серед них є правильний; - не позначено жодного варіанта відповіді.  У разі успішного складення тестового компонента кваліфікаційного іспиту  здобувачу видається відповідний сертифікат.  Інформація про сертифікати вноситься до Реєстру сертифікатів фахівців з вищою освітою галузі знань “22 Охорона здоров’я”, власником якого є держава в особі МОЗ.  Адміністратором зазначеного Реєстру є Центр тестування при МОЗ. </vt:lpstr>
      <vt:lpstr>ІНСТРУКЦІЯ для магістрів на 07 грудня 2021 року Магістри, які були зареєстровані для складання КРОКу зобов’язані: </vt:lpstr>
      <vt:lpstr>Презентация PowerPoint</vt:lpstr>
      <vt:lpstr>Презентация PowerPoint</vt:lpstr>
      <vt:lpstr>ОСП(К)І – Об’єктивний структурований практичний (клінічний) іспит – це іспит, яким визначається готовність випускника до провадження професійної діяльності відповідно до вимог проекту стандарту вищої освіти, під час якого оцінюються клінічна майстерність і відповідні компетентності шляхом демонстрування практичних (клінічних) знань і навичок на реальному об’єкті (стандартизований/віртуальний пацієнт), на моделі (манекен, фантом, муляж),  з використанням обладнання, ситуаційних завдань.  Оцінка компетентностей та навичок здобувачів вищої освіти відбувається на підставі принципів об’єктивності, структурованості та наближення до реальної клінічної ситуації в реабілітації за допомогою стандартної оціночної шкали.   </vt:lpstr>
      <vt:lpstr>ЗАГАЛЬНА ІНФОРМАЦІЯ</vt:lpstr>
      <vt:lpstr>Регламент іспиту:</vt:lpstr>
      <vt:lpstr>Пам’ятка для студентів при складанні ОСП(К)І:</vt:lpstr>
      <vt:lpstr>Протокол  присвоєння індивідуального ідентифікаційного номера ОСП(К)І   Екзаменаційна група № ___  Дата: 11.12.2021 р. </vt:lpstr>
      <vt:lpstr>Схема-графік маршрутів складання ОСП(К)І на 11 грудня 2021 року </vt:lpstr>
      <vt:lpstr>МАРШРУТ СКЛАДАННЯ ОСП(К)І СТУДЕНТА № 1</vt:lpstr>
      <vt:lpstr>Презентация PowerPoint</vt:lpstr>
      <vt:lpstr>8 станцій </vt:lpstr>
      <vt:lpstr>Рівні володіння навичками</vt:lpstr>
      <vt:lpstr>Методичне забезпечення станцій ОСП(К)І включає такі складові:</vt:lpstr>
      <vt:lpstr>КОНТРОЛЬНИЙ ЧЕК-ЛИСТ Виконання завдання на станції № 6 «Позиціонування»  (Вирішення практичного ситуаційного завдання  (робота зі стандартизованим пацієнтом))   </vt:lpstr>
      <vt:lpstr>Критерії визначення підсумкових балів за ОСП(К)І</vt:lpstr>
      <vt:lpstr>Презентация PowerPoint</vt:lpstr>
      <vt:lpstr>Презентация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ЄДИНИЙ ДЕРЖАВНИЙ КВАЛІФІКАЦІЙНИЙ ІСПИТ ЗДОБУВАЧІ СТУПЕНЯ ВИЩОЇ ОСВІТИ МАГІСТР  ГАЛУЗЬ ЗНАНЬ 22 «ОХОРОНА ЗДОРОВ’Я»  СПЕЦІАЛЬНІСТЬ 227 «ФІЗИЧНА ТЕРАПІЯ, ЕРГОТЕРАПІЯ» СПЕЦІАЛІЗАЦІЯ 227.1 «ФІЗИЧНА ТЕРАПІЯ» </dc:title>
  <dc:creator>Microsoft Office User</dc:creator>
  <cp:lastModifiedBy>Microsoft Office User</cp:lastModifiedBy>
  <cp:revision>134</cp:revision>
  <dcterms:created xsi:type="dcterms:W3CDTF">2021-11-26T18:19:50Z</dcterms:created>
  <dcterms:modified xsi:type="dcterms:W3CDTF">2021-11-28T20:21:10Z</dcterms:modified>
</cp:coreProperties>
</file>