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64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C448-712C-4F4F-BE87-4EA9B6CF8525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D0C-CB5E-4749-8F4D-4B5721DB7C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C448-712C-4F4F-BE87-4EA9B6CF8525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D0C-CB5E-4749-8F4D-4B5721DB7C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C448-712C-4F4F-BE87-4EA9B6CF8525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D0C-CB5E-4749-8F4D-4B5721DB7C52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C448-712C-4F4F-BE87-4EA9B6CF8525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D0C-CB5E-4749-8F4D-4B5721DB7C5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C448-712C-4F4F-BE87-4EA9B6CF8525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D0C-CB5E-4749-8F4D-4B5721DB7C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C448-712C-4F4F-BE87-4EA9B6CF8525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D0C-CB5E-4749-8F4D-4B5721DB7C5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C448-712C-4F4F-BE87-4EA9B6CF8525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D0C-CB5E-4749-8F4D-4B5721DB7C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C448-712C-4F4F-BE87-4EA9B6CF8525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D0C-CB5E-4749-8F4D-4B5721DB7C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C448-712C-4F4F-BE87-4EA9B6CF8525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D0C-CB5E-4749-8F4D-4B5721DB7C5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C448-712C-4F4F-BE87-4EA9B6CF8525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D0C-CB5E-4749-8F4D-4B5721DB7C52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EC448-712C-4F4F-BE87-4EA9B6CF8525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D0C-CB5E-4749-8F4D-4B5721DB7C5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20EC448-712C-4F4F-BE87-4EA9B6CF8525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5D99D0C-CB5E-4749-8F4D-4B5721DB7C5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780108"/>
          </a:xfrm>
        </p:spPr>
        <p:txBody>
          <a:bodyPr>
            <a:normAutofit/>
          </a:bodyPr>
          <a:lstStyle/>
          <a:p>
            <a:r>
              <a:rPr lang="ru-RU" dirty="0" smtClean="0"/>
              <a:t>Стан </a:t>
            </a:r>
            <a:r>
              <a:rPr lang="ru-RU" dirty="0" err="1" smtClean="0"/>
              <a:t>Малих</a:t>
            </a:r>
            <a:r>
              <a:rPr lang="ru-RU" dirty="0" smtClean="0"/>
              <a:t> </a:t>
            </a:r>
            <a:r>
              <a:rPr lang="ru-RU" dirty="0"/>
              <a:t>ГЕС </a:t>
            </a:r>
            <a:r>
              <a:rPr lang="ru-RU" dirty="0" err="1" smtClean="0"/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420888"/>
            <a:ext cx="8077200" cy="308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5166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988840"/>
            <a:ext cx="7408333" cy="3450696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1 Різновид  малої гідроенергетики за потужністю 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2 Типи МГЕС за живленням та місцем побудування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3 Історичний стан МГЕС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573016"/>
            <a:ext cx="6120680" cy="260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7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620689"/>
            <a:ext cx="7408333" cy="3096344"/>
          </a:xfrm>
        </p:spPr>
        <p:txBody>
          <a:bodyPr/>
          <a:lstStyle/>
          <a:p>
            <a:r>
              <a:rPr lang="ru-RU" b="1" dirty="0">
                <a:solidFill>
                  <a:srgbClr val="202122"/>
                </a:solidFill>
                <a:latin typeface="Arial"/>
                <a:ea typeface="Calibri"/>
              </a:rPr>
              <a:t>МГЕС </a:t>
            </a:r>
            <a:r>
              <a:rPr lang="ru-RU" b="1" dirty="0" err="1">
                <a:solidFill>
                  <a:srgbClr val="202122"/>
                </a:solidFill>
                <a:latin typeface="Arial"/>
                <a:ea typeface="Calibri"/>
              </a:rPr>
              <a:t>України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 —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гідроелектростанції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 в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Україні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із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потужністю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 до 10 МВт</a:t>
            </a:r>
            <a:r>
              <a:rPr lang="ru-RU" dirty="0" smtClean="0">
                <a:solidFill>
                  <a:srgbClr val="202122"/>
                </a:solidFill>
                <a:latin typeface="Arial"/>
                <a:ea typeface="Calibri"/>
              </a:rPr>
              <a:t>. </a:t>
            </a:r>
            <a:r>
              <a:rPr lang="ru-RU" dirty="0" err="1" smtClean="0">
                <a:solidFill>
                  <a:srgbClr val="202122"/>
                </a:solidFill>
                <a:latin typeface="Arial"/>
                <a:ea typeface="Calibri"/>
              </a:rPr>
              <a:t>Згідно</a:t>
            </a:r>
            <a:r>
              <a:rPr lang="ru-RU" dirty="0" smtClean="0">
                <a:solidFill>
                  <a:srgbClr val="202122"/>
                </a:solidFill>
                <a:latin typeface="Arial"/>
                <a:ea typeface="Calibri"/>
              </a:rPr>
              <a:t> 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з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сучасною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міжнародною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класифікацією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 за нормативом </a:t>
            </a:r>
            <a:r>
              <a:rPr lang="ru-RU" dirty="0" smtClean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ООН</a:t>
            </a:r>
            <a:r>
              <a:rPr lang="ru-RU" dirty="0" smtClean="0">
                <a:solidFill>
                  <a:srgbClr val="202122"/>
                </a:solidFill>
                <a:latin typeface="Arial"/>
                <a:ea typeface="Calibri"/>
              </a:rPr>
              <a:t>, 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до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малих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гідроелектростанцій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 (МГЕС)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відносять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гідроелектростанції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потужністю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від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 1 до 30 МВт, до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міні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-ГЕС —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від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 100 до 1000 кВт, до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мікроГЕС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 — не </a:t>
            </a:r>
            <a:r>
              <a:rPr lang="ru-RU" dirty="0" err="1">
                <a:solidFill>
                  <a:srgbClr val="202122"/>
                </a:solidFill>
                <a:latin typeface="Arial"/>
                <a:ea typeface="Calibri"/>
              </a:rPr>
              <a:t>більше</a:t>
            </a:r>
            <a:r>
              <a:rPr lang="ru-RU" dirty="0">
                <a:solidFill>
                  <a:srgbClr val="202122"/>
                </a:solidFill>
                <a:latin typeface="Arial"/>
                <a:ea typeface="Calibri"/>
              </a:rPr>
              <a:t> 100 кВт.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789040"/>
            <a:ext cx="3391024" cy="274129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789040"/>
            <a:ext cx="3384376" cy="274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468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332656"/>
            <a:ext cx="8424936" cy="4137323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За </a:t>
            </a:r>
            <a:r>
              <a:rPr lang="ru-RU" dirty="0" err="1">
                <a:solidFill>
                  <a:schemeClr val="tx1"/>
                </a:solidFill>
              </a:rPr>
              <a:t>використанням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водних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ресурсів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концентрації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напорів</a:t>
            </a:r>
            <a:r>
              <a:rPr lang="ru-RU" dirty="0" smtClean="0">
                <a:solidFill>
                  <a:schemeClr val="tx1"/>
                </a:solidFill>
              </a:rPr>
              <a:t> МГС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поділяють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такі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типи</a:t>
            </a:r>
            <a:r>
              <a:rPr lang="ru-RU" dirty="0" smtClean="0">
                <a:solidFill>
                  <a:schemeClr val="tx1"/>
                </a:solidFill>
              </a:rPr>
              <a:t> :</a:t>
            </a:r>
          </a:p>
          <a:p>
            <a:r>
              <a:rPr lang="ru-RU" sz="2800" dirty="0">
                <a:solidFill>
                  <a:schemeClr val="tx1"/>
                </a:solidFill>
              </a:rPr>
              <a:t>1 </a:t>
            </a:r>
            <a:r>
              <a:rPr lang="ru-RU" sz="2800" dirty="0" err="1">
                <a:solidFill>
                  <a:schemeClr val="tx1"/>
                </a:solidFill>
              </a:rPr>
              <a:t>Руслові</a:t>
            </a:r>
            <a:r>
              <a:rPr lang="ru-RU" sz="2800" dirty="0">
                <a:solidFill>
                  <a:schemeClr val="tx1"/>
                </a:solidFill>
              </a:rPr>
              <a:t> ГЕС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2 </a:t>
            </a:r>
            <a:r>
              <a:rPr lang="ru-RU" sz="2800" dirty="0" err="1">
                <a:solidFill>
                  <a:schemeClr val="tx1"/>
                </a:solidFill>
              </a:rPr>
              <a:t>Пригреблеві</a:t>
            </a:r>
            <a:r>
              <a:rPr lang="ru-RU" sz="2800" dirty="0">
                <a:solidFill>
                  <a:schemeClr val="tx1"/>
                </a:solidFill>
              </a:rPr>
              <a:t> ГЕС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3 </a:t>
            </a:r>
            <a:r>
              <a:rPr lang="ru-RU" sz="2800" dirty="0" err="1">
                <a:solidFill>
                  <a:schemeClr val="tx1"/>
                </a:solidFill>
              </a:rPr>
              <a:t>Дериваційна</a:t>
            </a:r>
            <a:r>
              <a:rPr lang="ru-RU" sz="2800" dirty="0">
                <a:solidFill>
                  <a:schemeClr val="tx1"/>
                </a:solidFill>
              </a:rPr>
              <a:t> ГЕС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4 </a:t>
            </a:r>
            <a:r>
              <a:rPr lang="ru-RU" sz="2800" dirty="0" err="1">
                <a:solidFill>
                  <a:schemeClr val="tx1"/>
                </a:solidFill>
              </a:rPr>
              <a:t>Гідроакумулюючі</a:t>
            </a:r>
            <a:r>
              <a:rPr lang="ru-RU" sz="2800" dirty="0">
                <a:solidFill>
                  <a:schemeClr val="tx1"/>
                </a:solidFill>
              </a:rPr>
              <a:t> ГЕС </a:t>
            </a:r>
            <a:endParaRPr lang="ru-RU" sz="2800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987" y="3356992"/>
            <a:ext cx="5054104" cy="311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6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Руслові</a:t>
            </a:r>
            <a:r>
              <a:rPr lang="ru-RU" dirty="0">
                <a:solidFill>
                  <a:schemeClr val="tx1"/>
                </a:solidFill>
              </a:rPr>
              <a:t> ГЕС —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зазвичай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низьконапірні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станції</a:t>
            </a:r>
            <a:r>
              <a:rPr lang="ru-RU" dirty="0">
                <a:solidFill>
                  <a:schemeClr val="tx1"/>
                </a:solidFill>
              </a:rPr>
              <a:t>, де </a:t>
            </a:r>
            <a:r>
              <a:rPr lang="ru-RU" dirty="0" err="1">
                <a:solidFill>
                  <a:schemeClr val="tx1"/>
                </a:solidFill>
              </a:rPr>
              <a:t>напір</a:t>
            </a:r>
            <a:r>
              <a:rPr lang="ru-RU" dirty="0">
                <a:solidFill>
                  <a:schemeClr val="tx1"/>
                </a:solidFill>
              </a:rPr>
              <a:t> води </a:t>
            </a:r>
            <a:r>
              <a:rPr lang="ru-RU" dirty="0" err="1">
                <a:solidFill>
                  <a:schemeClr val="tx1"/>
                </a:solidFill>
              </a:rPr>
              <a:t>створюється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безпосередньо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рахунок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побудованої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греблі</a:t>
            </a:r>
            <a:r>
              <a:rPr lang="ru-RU" dirty="0">
                <a:solidFill>
                  <a:schemeClr val="tx1"/>
                </a:solidFill>
              </a:rPr>
              <a:t>, яка </a:t>
            </a:r>
            <a:r>
              <a:rPr lang="ru-RU" dirty="0" err="1">
                <a:solidFill>
                  <a:schemeClr val="tx1"/>
                </a:solidFill>
              </a:rPr>
              <a:t>повністю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перегороджує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річку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піднімає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рівень</a:t>
            </a:r>
            <a:r>
              <a:rPr lang="ru-RU" dirty="0">
                <a:solidFill>
                  <a:schemeClr val="tx1"/>
                </a:solidFill>
              </a:rPr>
              <a:t> води на </a:t>
            </a:r>
            <a:r>
              <a:rPr lang="ru-RU" dirty="0" err="1">
                <a:solidFill>
                  <a:schemeClr val="tx1"/>
                </a:solidFill>
              </a:rPr>
              <a:t>потрібну</a:t>
            </a:r>
            <a:r>
              <a:rPr lang="ru-RU" dirty="0">
                <a:solidFill>
                  <a:schemeClr val="tx1"/>
                </a:solidFill>
              </a:rPr>
              <a:t> величину. </a:t>
            </a:r>
            <a:r>
              <a:rPr lang="ru-RU" dirty="0" err="1">
                <a:solidFill>
                  <a:schemeClr val="tx1"/>
                </a:solidFill>
              </a:rPr>
              <a:t>Будівля</a:t>
            </a:r>
            <a:r>
              <a:rPr lang="ru-RU" dirty="0">
                <a:solidFill>
                  <a:schemeClr val="tx1"/>
                </a:solidFill>
              </a:rPr>
              <a:t> ГЕС входить до складу </a:t>
            </a:r>
            <a:r>
              <a:rPr lang="ru-RU" dirty="0" err="1">
                <a:solidFill>
                  <a:schemeClr val="tx1"/>
                </a:solidFill>
              </a:rPr>
              <a:t>греблі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безпосередньо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приймає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напір</a:t>
            </a:r>
            <a:r>
              <a:rPr lang="ru-RU" dirty="0">
                <a:solidFill>
                  <a:schemeClr val="tx1"/>
                </a:solidFill>
              </a:rPr>
              <a:t> води. </a:t>
            </a:r>
            <a:r>
              <a:rPr lang="ru-RU" dirty="0" err="1">
                <a:solidFill>
                  <a:schemeClr val="tx1"/>
                </a:solidFill>
              </a:rPr>
              <a:t>Інколи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єдина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споруда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здатна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пропускати</a:t>
            </a:r>
            <a:r>
              <a:rPr lang="ru-RU" dirty="0">
                <a:solidFill>
                  <a:schemeClr val="tx1"/>
                </a:solidFill>
              </a:rPr>
              <a:t> воду, </a:t>
            </a:r>
            <a:r>
              <a:rPr lang="ru-RU" dirty="0" err="1">
                <a:solidFill>
                  <a:schemeClr val="tx1"/>
                </a:solidFill>
              </a:rPr>
              <a:t>оскільки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греблі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передбачені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інші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спеціальні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водоспускні</a:t>
            </a:r>
            <a:r>
              <a:rPr lang="ru-RU" dirty="0">
                <a:solidFill>
                  <a:schemeClr val="tx1"/>
                </a:solidFill>
              </a:rPr>
              <a:t> отвори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шлюзи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Такі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гідрооб'єкти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будують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повноводних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рівнинних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річках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гірських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річках</a:t>
            </a:r>
            <a:r>
              <a:rPr lang="ru-RU" dirty="0">
                <a:solidFill>
                  <a:schemeClr val="tx1"/>
                </a:solidFill>
              </a:rPr>
              <a:t>, у </a:t>
            </a:r>
            <a:r>
              <a:rPr lang="ru-RU" dirty="0" err="1">
                <a:solidFill>
                  <a:schemeClr val="tx1"/>
                </a:solidFill>
              </a:rPr>
              <a:t>місцях</a:t>
            </a:r>
            <a:r>
              <a:rPr lang="ru-RU" dirty="0">
                <a:solidFill>
                  <a:schemeClr val="tx1"/>
                </a:solidFill>
              </a:rPr>
              <a:t>, де є </a:t>
            </a:r>
            <a:r>
              <a:rPr lang="ru-RU" dirty="0" err="1">
                <a:solidFill>
                  <a:schemeClr val="tx1"/>
                </a:solidFill>
              </a:rPr>
              <a:t>вузьке</a:t>
            </a:r>
            <a:r>
              <a:rPr lang="ru-RU" dirty="0">
                <a:solidFill>
                  <a:schemeClr val="tx1"/>
                </a:solidFill>
              </a:rPr>
              <a:t> русло з </a:t>
            </a:r>
            <a:r>
              <a:rPr lang="ru-RU" dirty="0" err="1">
                <a:solidFill>
                  <a:schemeClr val="tx1"/>
                </a:solidFill>
              </a:rPr>
              <a:t>високими</a:t>
            </a:r>
            <a:r>
              <a:rPr lang="ru-RU" dirty="0">
                <a:solidFill>
                  <a:schemeClr val="tx1"/>
                </a:solidFill>
              </a:rPr>
              <a:t> берегами.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1 </a:t>
            </a:r>
            <a:r>
              <a:rPr lang="ru-RU" dirty="0" err="1">
                <a:solidFill>
                  <a:schemeClr val="tx1"/>
                </a:solidFill>
              </a:rPr>
              <a:t>Руслові</a:t>
            </a:r>
            <a:r>
              <a:rPr lang="ru-RU" dirty="0">
                <a:solidFill>
                  <a:schemeClr val="tx1"/>
                </a:solidFill>
              </a:rPr>
              <a:t> ГЕС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581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Пригреблеві</a:t>
            </a:r>
            <a:r>
              <a:rPr lang="ru-RU" dirty="0">
                <a:solidFill>
                  <a:schemeClr val="tx1"/>
                </a:solidFill>
              </a:rPr>
              <a:t> ГЕС — </a:t>
            </a:r>
            <a:r>
              <a:rPr lang="ru-RU" dirty="0" err="1">
                <a:solidFill>
                  <a:schemeClr val="tx1"/>
                </a:solidFill>
              </a:rPr>
              <a:t>високонапірні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станції</a:t>
            </a:r>
            <a:r>
              <a:rPr lang="ru-RU" dirty="0">
                <a:solidFill>
                  <a:schemeClr val="tx1"/>
                </a:solidFill>
              </a:rPr>
              <a:t>, в </a:t>
            </a:r>
            <a:r>
              <a:rPr lang="ru-RU" dirty="0" err="1">
                <a:solidFill>
                  <a:schemeClr val="tx1"/>
                </a:solidFill>
              </a:rPr>
              <a:t>яких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будівля</a:t>
            </a:r>
            <a:r>
              <a:rPr lang="ru-RU" dirty="0">
                <a:solidFill>
                  <a:schemeClr val="tx1"/>
                </a:solidFill>
              </a:rPr>
              <a:t> ГЕС </a:t>
            </a:r>
            <a:r>
              <a:rPr lang="ru-RU" dirty="0" err="1">
                <a:solidFill>
                  <a:schemeClr val="tx1"/>
                </a:solidFill>
              </a:rPr>
              <a:t>розміщена</a:t>
            </a:r>
            <a:r>
              <a:rPr lang="ru-RU" dirty="0">
                <a:solidFill>
                  <a:schemeClr val="tx1"/>
                </a:solidFill>
              </a:rPr>
              <a:t> за греблею, в </a:t>
            </a:r>
            <a:r>
              <a:rPr lang="ru-RU" dirty="0" err="1">
                <a:solidFill>
                  <a:schemeClr val="tx1"/>
                </a:solidFill>
              </a:rPr>
              <a:t>її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нижній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частині</a:t>
            </a:r>
            <a:r>
              <a:rPr lang="ru-RU" dirty="0">
                <a:solidFill>
                  <a:schemeClr val="tx1"/>
                </a:solidFill>
              </a:rPr>
              <a:t>. Вода до </a:t>
            </a:r>
            <a:r>
              <a:rPr lang="ru-RU" dirty="0" err="1">
                <a:solidFill>
                  <a:schemeClr val="tx1"/>
                </a:solidFill>
              </a:rPr>
              <a:t>турбін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станції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подається</a:t>
            </a:r>
            <a:r>
              <a:rPr lang="ru-RU" dirty="0">
                <a:solidFill>
                  <a:schemeClr val="tx1"/>
                </a:solidFill>
              </a:rPr>
              <a:t> через </a:t>
            </a:r>
            <a:r>
              <a:rPr lang="ru-RU" dirty="0" err="1">
                <a:solidFill>
                  <a:schemeClr val="tx1"/>
                </a:solidFill>
              </a:rPr>
              <a:t>спеціальні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напірні</a:t>
            </a:r>
            <a:r>
              <a:rPr lang="ru-RU" dirty="0">
                <a:solidFill>
                  <a:schemeClr val="tx1"/>
                </a:solidFill>
              </a:rPr>
              <a:t> лотки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тунелі</a:t>
            </a:r>
            <a:r>
              <a:rPr lang="ru-RU" dirty="0">
                <a:solidFill>
                  <a:schemeClr val="tx1"/>
                </a:solidFill>
              </a:rPr>
              <a:t>, а не </a:t>
            </a:r>
            <a:r>
              <a:rPr lang="ru-RU" dirty="0" err="1">
                <a:solidFill>
                  <a:schemeClr val="tx1"/>
                </a:solidFill>
              </a:rPr>
              <a:t>безпосередньо</a:t>
            </a:r>
            <a:r>
              <a:rPr lang="ru-RU" dirty="0">
                <a:solidFill>
                  <a:schemeClr val="tx1"/>
                </a:solidFill>
              </a:rPr>
              <a:t> як в </a:t>
            </a:r>
            <a:r>
              <a:rPr lang="ru-RU" dirty="0" err="1">
                <a:solidFill>
                  <a:schemeClr val="tx1"/>
                </a:solidFill>
              </a:rPr>
              <a:t>руслових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Висота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греблі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даному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випадку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значно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вища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ніж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руслових</a:t>
            </a:r>
            <a:r>
              <a:rPr lang="ru-RU" dirty="0">
                <a:solidFill>
                  <a:schemeClr val="tx1"/>
                </a:solidFill>
              </a:rPr>
              <a:t> ГЕС, </a:t>
            </a:r>
            <a:r>
              <a:rPr lang="ru-RU" dirty="0" err="1">
                <a:solidFill>
                  <a:schemeClr val="tx1"/>
                </a:solidFill>
              </a:rPr>
              <a:t>інколи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може</a:t>
            </a:r>
            <a:r>
              <a:rPr lang="ru-RU" dirty="0">
                <a:solidFill>
                  <a:schemeClr val="tx1"/>
                </a:solidFill>
              </a:rPr>
              <a:t> бути і </a:t>
            </a:r>
            <a:r>
              <a:rPr lang="ru-RU" dirty="0" err="1">
                <a:solidFill>
                  <a:schemeClr val="tx1"/>
                </a:solidFill>
              </a:rPr>
              <a:t>дві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греблі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Обмежувальним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чинником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висоти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греблі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водночас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потужності</a:t>
            </a:r>
            <a:r>
              <a:rPr lang="ru-RU" dirty="0">
                <a:solidFill>
                  <a:schemeClr val="tx1"/>
                </a:solidFill>
              </a:rPr>
              <a:t> таких ГЕС є </a:t>
            </a:r>
            <a:r>
              <a:rPr lang="ru-RU" dirty="0" err="1">
                <a:solidFill>
                  <a:schemeClr val="tx1"/>
                </a:solidFill>
              </a:rPr>
              <a:t>площа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затоплення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підтоплення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навколишніх</a:t>
            </a:r>
            <a:r>
              <a:rPr lang="ru-RU" dirty="0">
                <a:solidFill>
                  <a:schemeClr val="tx1"/>
                </a:solidFill>
              </a:rPr>
              <a:t> земель.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2Пригреблеві </a:t>
            </a:r>
            <a:r>
              <a:rPr lang="ru-RU" dirty="0">
                <a:solidFill>
                  <a:schemeClr val="tx1"/>
                </a:solidFill>
              </a:rPr>
              <a:t>ГЕС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83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Дериваційна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ГЕС — </a:t>
            </a:r>
            <a:r>
              <a:rPr lang="ru-RU" dirty="0" err="1">
                <a:solidFill>
                  <a:schemeClr val="tx1"/>
                </a:solidFill>
              </a:rPr>
              <a:t>станції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напір</a:t>
            </a:r>
            <a:r>
              <a:rPr lang="ru-RU" dirty="0">
                <a:solidFill>
                  <a:schemeClr val="tx1"/>
                </a:solidFill>
              </a:rPr>
              <a:t> води для </a:t>
            </a:r>
            <a:r>
              <a:rPr lang="ru-RU" dirty="0" err="1">
                <a:solidFill>
                  <a:schemeClr val="tx1"/>
                </a:solidFill>
              </a:rPr>
              <a:t>яких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створюється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>
                <a:solidFill>
                  <a:schemeClr val="tx1"/>
                </a:solidFill>
              </a:rPr>
              <a:t>рахунок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напірної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безнапірної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деривації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Під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деривацією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гідротехніці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розуміють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сукупність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гідротехнічних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споруд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відводять</a:t>
            </a:r>
            <a:r>
              <a:rPr lang="ru-RU" dirty="0">
                <a:solidFill>
                  <a:schemeClr val="tx1"/>
                </a:solidFill>
              </a:rPr>
              <a:t> воду з </a:t>
            </a:r>
            <a:r>
              <a:rPr lang="ru-RU" dirty="0" err="1">
                <a:solidFill>
                  <a:schemeClr val="tx1"/>
                </a:solidFill>
              </a:rPr>
              <a:t>річки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водосховища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іншої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водойми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підводять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її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відповідних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гідротехнічних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споруд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Розрізняють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типи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дериваційних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споруд</a:t>
            </a:r>
            <a:r>
              <a:rPr lang="ru-RU" dirty="0">
                <a:solidFill>
                  <a:schemeClr val="tx1"/>
                </a:solidFill>
              </a:rPr>
              <a:t> — </a:t>
            </a:r>
            <a:r>
              <a:rPr lang="ru-RU" dirty="0" err="1">
                <a:solidFill>
                  <a:schemeClr val="tx1"/>
                </a:solidFill>
              </a:rPr>
              <a:t>безнапірні</a:t>
            </a:r>
            <a:r>
              <a:rPr lang="ru-RU" dirty="0">
                <a:solidFill>
                  <a:schemeClr val="tx1"/>
                </a:solidFill>
              </a:rPr>
              <a:t> (канал, </a:t>
            </a:r>
            <a:r>
              <a:rPr lang="ru-RU" dirty="0" err="1">
                <a:solidFill>
                  <a:schemeClr val="tx1"/>
                </a:solidFill>
              </a:rPr>
              <a:t>тунель</a:t>
            </a:r>
            <a:r>
              <a:rPr lang="ru-RU" dirty="0">
                <a:solidFill>
                  <a:schemeClr val="tx1"/>
                </a:solidFill>
              </a:rPr>
              <a:t>, лоток) і </a:t>
            </a:r>
            <a:r>
              <a:rPr lang="ru-RU" dirty="0" err="1">
                <a:solidFill>
                  <a:schemeClr val="tx1"/>
                </a:solidFill>
              </a:rPr>
              <a:t>напірні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трубопровід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напірний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тунель</a:t>
            </a:r>
            <a:r>
              <a:rPr lang="ru-RU" dirty="0">
                <a:solidFill>
                  <a:schemeClr val="tx1"/>
                </a:solidFill>
              </a:rPr>
              <a:t>). </a:t>
            </a:r>
            <a:r>
              <a:rPr lang="ru-RU" dirty="0" err="1">
                <a:solidFill>
                  <a:schemeClr val="tx1"/>
                </a:solidFill>
              </a:rPr>
              <a:t>Напірний</a:t>
            </a:r>
            <a:r>
              <a:rPr lang="ru-RU" dirty="0">
                <a:solidFill>
                  <a:schemeClr val="tx1"/>
                </a:solidFill>
              </a:rPr>
              <a:t> тип </a:t>
            </a:r>
            <a:r>
              <a:rPr lang="ru-RU" dirty="0" err="1">
                <a:solidFill>
                  <a:schemeClr val="tx1"/>
                </a:solidFill>
              </a:rPr>
              <a:t>застосовується</a:t>
            </a:r>
            <a:r>
              <a:rPr lang="ru-RU" dirty="0">
                <a:solidFill>
                  <a:schemeClr val="tx1"/>
                </a:solidFill>
              </a:rPr>
              <a:t> в тому </a:t>
            </a:r>
            <a:r>
              <a:rPr lang="ru-RU" dirty="0" err="1">
                <a:solidFill>
                  <a:schemeClr val="tx1"/>
                </a:solidFill>
              </a:rPr>
              <a:t>разі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якщо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істотні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більше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кількох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метрів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сезонні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тимчасові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коливання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рівня</a:t>
            </a:r>
            <a:r>
              <a:rPr lang="ru-RU" dirty="0">
                <a:solidFill>
                  <a:schemeClr val="tx1"/>
                </a:solidFill>
              </a:rPr>
              <a:t> води в </a:t>
            </a:r>
            <a:r>
              <a:rPr lang="ru-RU" dirty="0" err="1">
                <a:solidFill>
                  <a:schemeClr val="tx1"/>
                </a:solidFill>
              </a:rPr>
              <a:t>місці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її</a:t>
            </a:r>
            <a:r>
              <a:rPr lang="ru-RU" dirty="0">
                <a:solidFill>
                  <a:schemeClr val="tx1"/>
                </a:solidFill>
              </a:rPr>
              <a:t> забору.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3 </a:t>
            </a:r>
            <a:r>
              <a:rPr lang="ru-RU" dirty="0" err="1">
                <a:solidFill>
                  <a:schemeClr val="tx1"/>
                </a:solidFill>
              </a:rPr>
              <a:t>Дериваційна</a:t>
            </a:r>
            <a:r>
              <a:rPr lang="ru-RU" dirty="0">
                <a:solidFill>
                  <a:schemeClr val="tx1"/>
                </a:solidFill>
              </a:rPr>
              <a:t> ГЕС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309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Гідроакумулюючі</a:t>
            </a:r>
            <a:r>
              <a:rPr lang="ru-RU" dirty="0">
                <a:solidFill>
                  <a:schemeClr val="tx1"/>
                </a:solidFill>
              </a:rPr>
              <a:t> ГЕС — </a:t>
            </a:r>
            <a:r>
              <a:rPr lang="ru-RU" dirty="0" err="1">
                <a:solidFill>
                  <a:schemeClr val="tx1"/>
                </a:solidFill>
              </a:rPr>
              <a:t>здатні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акумулювати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вироблену</a:t>
            </a:r>
            <a:r>
              <a:rPr lang="ru-RU" dirty="0">
                <a:solidFill>
                  <a:schemeClr val="tx1"/>
                </a:solidFill>
              </a:rPr>
              <a:t> ними </a:t>
            </a:r>
            <a:r>
              <a:rPr lang="ru-RU" dirty="0" err="1">
                <a:solidFill>
                  <a:schemeClr val="tx1"/>
                </a:solidFill>
              </a:rPr>
              <a:t>надлишкову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електроенергію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системі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генерувати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її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періоди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інтенсивнішого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споживання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4 </a:t>
            </a:r>
            <a:r>
              <a:rPr lang="ru-RU" dirty="0" err="1">
                <a:solidFill>
                  <a:schemeClr val="tx1"/>
                </a:solidFill>
              </a:rPr>
              <a:t>Гідроакумулюючі</a:t>
            </a:r>
            <a:r>
              <a:rPr lang="ru-RU" dirty="0">
                <a:solidFill>
                  <a:schemeClr val="tx1"/>
                </a:solidFill>
              </a:rPr>
              <a:t> ГЕС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847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836712"/>
            <a:ext cx="7408333" cy="3450696"/>
          </a:xfrm>
        </p:spPr>
        <p:txBody>
          <a:bodyPr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3 Історичний стан МГЕС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1 </a:t>
            </a:r>
            <a:r>
              <a:rPr lang="uk-UA" dirty="0" smtClean="0">
                <a:solidFill>
                  <a:schemeClr val="tx1"/>
                </a:solidFill>
              </a:rPr>
              <a:t>В спалах будівництва малої гідроенергетики в </a:t>
            </a:r>
            <a:r>
              <a:rPr lang="uk-UA" dirty="0" err="1" smtClean="0">
                <a:solidFill>
                  <a:schemeClr val="tx1"/>
                </a:solidFill>
              </a:rPr>
              <a:t>Укарїні</a:t>
            </a:r>
            <a:r>
              <a:rPr lang="uk-UA" dirty="0" smtClean="0">
                <a:solidFill>
                  <a:schemeClr val="tx1"/>
                </a:solidFill>
              </a:rPr>
              <a:t> ;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2 Занепад малих ГЕС;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3 Обставини нашого часу 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068960"/>
            <a:ext cx="6336704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20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88</TotalTime>
  <Words>362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Стан Малих ГЕС України </vt:lpstr>
      <vt:lpstr>Зміст</vt:lpstr>
      <vt:lpstr>Презентация PowerPoint</vt:lpstr>
      <vt:lpstr>Презентация PowerPoint</vt:lpstr>
      <vt:lpstr>1 Руслові ГЕС</vt:lpstr>
      <vt:lpstr>2Пригреблеві ГЕС</vt:lpstr>
      <vt:lpstr>3 Дериваційна ГЕС</vt:lpstr>
      <vt:lpstr>4 Гідроакумулюючі ГЕС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 малой Гидроенергетики в Укра</dc:title>
  <dc:creator>тимон</dc:creator>
  <cp:lastModifiedBy>тимон</cp:lastModifiedBy>
  <cp:revision>8</cp:revision>
  <dcterms:created xsi:type="dcterms:W3CDTF">2022-03-31T01:28:45Z</dcterms:created>
  <dcterms:modified xsi:type="dcterms:W3CDTF">2022-04-11T23:05:23Z</dcterms:modified>
</cp:coreProperties>
</file>