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0" r:id="rId1"/>
  </p:sldMasterIdLst>
  <p:sldIdLst>
    <p:sldId id="256" r:id="rId2"/>
    <p:sldId id="257" r:id="rId3"/>
    <p:sldId id="290" r:id="rId4"/>
    <p:sldId id="258" r:id="rId5"/>
    <p:sldId id="259" r:id="rId6"/>
    <p:sldId id="260" r:id="rId7"/>
    <p:sldId id="261" r:id="rId8"/>
    <p:sldId id="262" r:id="rId9"/>
    <p:sldId id="263" r:id="rId10"/>
    <p:sldId id="291" r:id="rId11"/>
    <p:sldId id="292" r:id="rId12"/>
    <p:sldId id="293" r:id="rId13"/>
    <p:sldId id="295" r:id="rId14"/>
    <p:sldId id="29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8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5906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768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67661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8449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92146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5154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5501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316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986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462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816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370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313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477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84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658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75B3C-7E73-429A-BE7D-20BE62DD26B8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7432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1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67" r:id="rId7"/>
    <p:sldLayoutId id="2147484168" r:id="rId8"/>
    <p:sldLayoutId id="2147484169" r:id="rId9"/>
    <p:sldLayoutId id="2147484170" r:id="rId10"/>
    <p:sldLayoutId id="2147484171" r:id="rId11"/>
    <p:sldLayoutId id="2147484172" r:id="rId12"/>
    <p:sldLayoutId id="2147484173" r:id="rId13"/>
    <p:sldLayoutId id="2147484174" r:id="rId14"/>
    <p:sldLayoutId id="2147484175" r:id="rId15"/>
    <p:sldLayoutId id="21474841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400" y="1410790"/>
            <a:ext cx="8574622" cy="6731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НАРОДОЗНАВСТВО</a:t>
            </a:r>
            <a:endParaRPr lang="en-US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04167" y="3200401"/>
            <a:ext cx="7655442" cy="2477385"/>
          </a:xfrm>
        </p:spPr>
        <p:txBody>
          <a:bodyPr>
            <a:normAutofit/>
          </a:bodyPr>
          <a:lstStyle/>
          <a:p>
            <a:pPr algn="r"/>
            <a:r>
              <a:rPr lang="uk-UA" sz="1800" b="1" dirty="0" smtClean="0"/>
              <a:t>Викладач:</a:t>
            </a:r>
          </a:p>
          <a:p>
            <a:pPr algn="r"/>
            <a:r>
              <a:rPr lang="uk-UA" sz="1800" b="1" dirty="0" smtClean="0"/>
              <a:t>к. філол. наук, доцент</a:t>
            </a:r>
          </a:p>
          <a:p>
            <a:pPr algn="r"/>
            <a:r>
              <a:rPr lang="uk-UA" b="1" dirty="0" smtClean="0"/>
              <a:t>Стасик Микола Васильович</a:t>
            </a:r>
          </a:p>
          <a:p>
            <a:pPr algn="r"/>
            <a:r>
              <a:rPr lang="uk-UA" sz="1800" b="1" dirty="0" smtClean="0"/>
              <a:t>кафедра українознавства (ауд. </a:t>
            </a:r>
            <a:r>
              <a:rPr lang="uk-UA" b="1" dirty="0" smtClean="0"/>
              <a:t>413, навчальний корпус № 2).</a:t>
            </a:r>
          </a:p>
          <a:p>
            <a:pPr algn="r"/>
            <a:r>
              <a:rPr lang="pl-PL" b="1" dirty="0" smtClean="0"/>
              <a:t>e-mail</a:t>
            </a:r>
            <a:r>
              <a:rPr lang="uk-UA" b="1" dirty="0" smtClean="0"/>
              <a:t>: </a:t>
            </a:r>
            <a:r>
              <a:rPr lang="pl-PL" b="1" dirty="0" smtClean="0"/>
              <a:t>dobrogost1975@ukr.net</a:t>
            </a:r>
            <a:endParaRPr lang="uk-UA" b="1" dirty="0" smtClean="0"/>
          </a:p>
          <a:p>
            <a:pPr algn="r"/>
            <a:r>
              <a:rPr lang="uk-UA" sz="18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845505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361508"/>
            <a:ext cx="8915399" cy="712380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00B050"/>
                </a:solidFill>
              </a:rPr>
              <a:t>Теми презентацій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137685"/>
            <a:ext cx="8915399" cy="546513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uk-UA" dirty="0" smtClean="0">
                <a:solidFill>
                  <a:schemeClr val="tx1"/>
                </a:solidFill>
              </a:rPr>
              <a:t>1.Астрономічні прикмети просторового орієнтування українців.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2.Весільні обряди, звичаї й традиції в Україні.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3.Вірування українського народу в надприродні сили. Основні образи демонологічного світу в українців.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4.Головні убори населення України.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5.Декоративно-художнє оформлення житлових будов і господарських споруд в Україні.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6.Дитина у звичаях і віруваннях українського народу.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7.Домашні ремесла і промисли: прядіння і ткацтво.  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8.Домашні ремесла й промисли: гончарство.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9.Дохристиянські вірування українців.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10.Жіночі прикраси.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11.Зачіски українців.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12.Інтер’єр середньовічного міського житла.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13.Історія розвитку сільських поселень в Україні.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14.Літні народні свята українців.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15.Людські химери в українській демонології. 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44549"/>
            <a:ext cx="8915399" cy="510363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00B050"/>
                </a:solidFill>
              </a:rPr>
              <a:t>Теми презентацій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829340"/>
            <a:ext cx="8915399" cy="573094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uk-UA" dirty="0" smtClean="0">
                <a:solidFill>
                  <a:schemeClr val="tx1"/>
                </a:solidFill>
              </a:rPr>
              <a:t>16.Народна медицина і лікувальна магія українців.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17.Народна педагогіка.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18.Народне мистецтво: стінопис, народна скульптура.  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19.Народні лікарі та засоби народної медицини.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20.Народні свята весняного циклу.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21.Народні страви українців з продуктів тваринного та рослинного походження.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22.Одяг бойків: етнографічні особливості. 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23.Одяг гуцулів: етнографічні особливості. 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24.Одяг запорізьких козаків.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25.Одяг лемків: етнографічні особливості. 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26.Одяг литвинів: етнографічні особливості.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27.Одяг поліщуків: етнографічні особливості. 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28.Осінні народні свята населення України.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29.Пантеон давньоруських богів та їх християнська трансформація.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30.Піст у житті українського народу.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31.Регіональні комплекси народного одягу населення України.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32.Ремесла і промисли:  чинбарство і кушнірство.  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382772"/>
            <a:ext cx="8915399" cy="627321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00B050"/>
                </a:solidFill>
              </a:rPr>
              <a:t>Теми презентацій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935665"/>
            <a:ext cx="8915399" cy="560335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-UA" dirty="0" smtClean="0">
                <a:solidFill>
                  <a:schemeClr val="tx1"/>
                </a:solidFill>
              </a:rPr>
              <a:t>33.Ремесла і промисли: металургія і обробіток заліза, ковальство, золотарство. 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34.Ремесла і промисли: прядіння і ткацтво, обробка дерева.   </a:t>
            </a: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35.Рослини в народній медицині. 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36.Святкові обряди і ритуали українців, їх образно-символічне значення.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37.Символіка святкового одягу українців.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38.Символічне значення дерев та кущів. 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39.Символічне значення птахів і тварин.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40.Сільське поселення в Українських Карпатах.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41.Традиційні види взуття українців.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42.Українська народна вишивка.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43.Українська народна писанка.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44.Українська родина. Критерії вибору шлюбної пари.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45.Український народний вертеп.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46.Українські народні свята зимового циклу.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47.Уявлення про смерть та потойбічний світ. 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48.Хліб у життя українців та пов’язані з ним народні обряди і забобони.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uk-UA" dirty="0" smtClean="0">
                <a:solidFill>
                  <a:schemeClr val="tx1"/>
                </a:solidFill>
              </a:rPr>
              <a:t>49.Чужинці про Україну.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50.Народна косметика.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414670"/>
            <a:ext cx="8915399" cy="62732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Вимоги до </a:t>
            </a:r>
            <a:r>
              <a:rPr lang="uk-UA" sz="2700" dirty="0" smtClean="0"/>
              <a:t>презентації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105786"/>
            <a:ext cx="8915399" cy="5103627"/>
          </a:xfrm>
        </p:spPr>
        <p:txBody>
          <a:bodyPr>
            <a:normAutofit/>
          </a:bodyPr>
          <a:lstStyle/>
          <a:p>
            <a:r>
              <a:rPr lang="uk-UA" sz="1600" dirty="0" smtClean="0">
                <a:solidFill>
                  <a:schemeClr val="tx1"/>
                </a:solidFill>
              </a:rPr>
              <a:t>Індивідуальна робота включає </a:t>
            </a:r>
            <a:r>
              <a:rPr lang="uk-UA" sz="1600" i="1" dirty="0" smtClean="0">
                <a:solidFill>
                  <a:schemeClr val="tx1"/>
                </a:solidFill>
              </a:rPr>
              <a:t>одну</a:t>
            </a:r>
            <a:r>
              <a:rPr lang="uk-UA" sz="1600" dirty="0" smtClean="0">
                <a:solidFill>
                  <a:schemeClr val="tx1"/>
                </a:solidFill>
              </a:rPr>
              <a:t> презентації обсягом 20 – 30 слайдів. Зміст, оформлення, повнота, науковість, висновки презентації оцінюються оцінкою від 1 до 20 балів. Враховуючи специфіку предмету «Народознавство», розмістити на більшості слайдів картинки, фото, схеми, таблиці.</a:t>
            </a:r>
            <a:r>
              <a:rPr lang="uk-UA" sz="1600" i="1" dirty="0" smtClean="0">
                <a:solidFill>
                  <a:schemeClr val="tx1"/>
                </a:solidFill>
              </a:rPr>
              <a:t> </a:t>
            </a:r>
            <a:r>
              <a:rPr lang="uk-UA" sz="1600" dirty="0" smtClean="0">
                <a:solidFill>
                  <a:schemeClr val="tx1"/>
                </a:solidFill>
              </a:rPr>
              <a:t>Презентація не повинна бути монотонною і громіздкою. Обов’язковою є відповідність тексту ілюстративному матеріалу. Розміщення відео та музичного супроводу заохочується підвищенням балів.  </a:t>
            </a:r>
            <a:endParaRPr lang="ru-RU" sz="1600" b="1" dirty="0" smtClean="0">
              <a:solidFill>
                <a:schemeClr val="tx1"/>
              </a:solidFill>
            </a:endParaRPr>
          </a:p>
          <a:p>
            <a:r>
              <a:rPr lang="uk-UA" sz="1600" b="1" i="1" dirty="0" smtClean="0">
                <a:solidFill>
                  <a:schemeClr val="tx1"/>
                </a:solidFill>
              </a:rPr>
              <a:t>На титульному слайді вказуються</a:t>
            </a:r>
            <a:r>
              <a:rPr lang="uk-UA" sz="1600" dirty="0" smtClean="0">
                <a:solidFill>
                  <a:schemeClr val="tx1"/>
                </a:solidFill>
              </a:rPr>
              <a:t> дані автора (ПІБ, шифр групи, спеціальність), назва матеріалу, дата розробки. </a:t>
            </a:r>
          </a:p>
          <a:p>
            <a:r>
              <a:rPr lang="uk-UA" sz="1600" b="1" i="1" dirty="0" smtClean="0">
                <a:solidFill>
                  <a:schemeClr val="tx1"/>
                </a:solidFill>
              </a:rPr>
              <a:t>На останньому слайді</a:t>
            </a:r>
            <a:r>
              <a:rPr lang="uk-UA" sz="1600" dirty="0" smtClean="0">
                <a:solidFill>
                  <a:schemeClr val="tx1"/>
                </a:solidFill>
              </a:rPr>
              <a:t> вказується перелік використаних джерел, активні і точні покликання на графічні об'єкти. На завершальному слайді можна ще раз вказати інформацію про автора презентації.</a:t>
            </a:r>
          </a:p>
          <a:p>
            <a:r>
              <a:rPr lang="ru-RU" sz="1600" b="1" dirty="0" err="1" smtClean="0">
                <a:solidFill>
                  <a:schemeClr val="tx1"/>
                </a:solidFill>
              </a:rPr>
              <a:t>Шрифти</a:t>
            </a:r>
            <a:r>
              <a:rPr lang="ru-RU" sz="1600" b="1" dirty="0" smtClean="0">
                <a:solidFill>
                  <a:schemeClr val="tx1"/>
                </a:solidFill>
              </a:rPr>
              <a:t>: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pPr lvl="0" algn="just"/>
            <a:r>
              <a:rPr lang="uk-UA" sz="1600" dirty="0" smtClean="0">
                <a:solidFill>
                  <a:schemeClr val="tx1"/>
                </a:solidFill>
              </a:rPr>
              <a:t>для заголовків – не менше 20; для інформації – не менше 16; не можна змішувати різні типи шрифтів в одній презентації; для виділення інформації слід використовувати жирний шрифт, курсив, підкреслення.</a:t>
            </a:r>
          </a:p>
          <a:p>
            <a:endParaRPr lang="uk-UA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65814"/>
            <a:ext cx="8915399" cy="914400"/>
          </a:xfrm>
        </p:spPr>
        <p:txBody>
          <a:bodyPr>
            <a:normAutofit fontScale="90000"/>
          </a:bodyPr>
          <a:lstStyle/>
          <a:p>
            <a:r>
              <a:rPr lang="uk-UA" sz="1400" b="1" dirty="0" smtClean="0">
                <a:solidFill>
                  <a:srgbClr val="FF0000"/>
                </a:solidFill>
              </a:rPr>
              <a:t>Увага!</a:t>
            </a:r>
            <a:r>
              <a:rPr lang="uk-UA" sz="1400" b="1" dirty="0" smtClean="0"/>
              <a:t> Замість презентації можна підготувати наукову розвідку. </a:t>
            </a:r>
            <a:br>
              <a:rPr lang="uk-UA" sz="1400" b="1" dirty="0" smtClean="0"/>
            </a:br>
            <a:r>
              <a:rPr lang="uk-UA" sz="1400" b="1" dirty="0" smtClean="0"/>
              <a:t>Автора можна обрати самостійно, але це мають бути твори видані за останні 20 років.  Наприклад: 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286540"/>
            <a:ext cx="8915399" cy="5252483"/>
          </a:xfrm>
        </p:spPr>
        <p:txBody>
          <a:bodyPr>
            <a:noAutofit/>
          </a:bodyPr>
          <a:lstStyle/>
          <a:p>
            <a:pPr lvl="0" algn="just"/>
            <a:r>
              <a:rPr lang="uk-UA" sz="1600" b="1" dirty="0" err="1" smtClean="0">
                <a:solidFill>
                  <a:schemeClr val="tx1"/>
                </a:solidFill>
              </a:rPr>
              <a:t>Дашвар</a:t>
            </a:r>
            <a:r>
              <a:rPr lang="uk-UA" sz="1600" b="1" dirty="0" smtClean="0">
                <a:solidFill>
                  <a:schemeClr val="tx1"/>
                </a:solidFill>
              </a:rPr>
              <a:t> </a:t>
            </a:r>
            <a:r>
              <a:rPr lang="uk-UA" sz="1600" b="1" dirty="0" err="1" smtClean="0">
                <a:solidFill>
                  <a:schemeClr val="tx1"/>
                </a:solidFill>
              </a:rPr>
              <a:t>Люко</a:t>
            </a:r>
            <a:r>
              <a:rPr lang="uk-UA" sz="1600" b="1" dirty="0" smtClean="0">
                <a:solidFill>
                  <a:schemeClr val="tx1"/>
                </a:solidFill>
              </a:rPr>
              <a:t> </a:t>
            </a:r>
            <a:r>
              <a:rPr lang="uk-UA" sz="1600" dirty="0" smtClean="0">
                <a:solidFill>
                  <a:schemeClr val="tx1"/>
                </a:solidFill>
              </a:rPr>
              <a:t>(«Село не люди», «Мати все» «На запах м’яса»)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uk-UA" sz="1600" b="1" dirty="0" smtClean="0">
                <a:solidFill>
                  <a:schemeClr val="tx1"/>
                </a:solidFill>
              </a:rPr>
              <a:t>Корній </a:t>
            </a:r>
            <a:r>
              <a:rPr lang="uk-UA" sz="1600" b="1" dirty="0" err="1" smtClean="0">
                <a:solidFill>
                  <a:schemeClr val="tx1"/>
                </a:solidFill>
              </a:rPr>
              <a:t>Дара</a:t>
            </a:r>
            <a:r>
              <a:rPr lang="uk-UA" sz="1600" b="1" dirty="0" smtClean="0">
                <a:solidFill>
                  <a:schemeClr val="tx1"/>
                </a:solidFill>
              </a:rPr>
              <a:t> </a:t>
            </a:r>
            <a:r>
              <a:rPr lang="uk-UA" sz="1600" dirty="0" smtClean="0">
                <a:solidFill>
                  <a:schemeClr val="tx1"/>
                </a:solidFill>
              </a:rPr>
              <a:t>(«Тому, що ти є»)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uk-UA" sz="1600" b="1" dirty="0" smtClean="0">
                <a:solidFill>
                  <a:schemeClr val="tx1"/>
                </a:solidFill>
              </a:rPr>
              <a:t>Лис Володимир </a:t>
            </a:r>
            <a:r>
              <a:rPr lang="uk-UA" sz="1600" dirty="0" smtClean="0">
                <a:solidFill>
                  <a:schemeClr val="tx1"/>
                </a:solidFill>
              </a:rPr>
              <a:t>(«Соло для Соломії», «Століття Якова»)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uk-UA" sz="1600" b="1" dirty="0" smtClean="0">
                <a:solidFill>
                  <a:schemeClr val="tx1"/>
                </a:solidFill>
              </a:rPr>
              <a:t>Матіос Марія </a:t>
            </a:r>
            <a:r>
              <a:rPr lang="uk-UA" sz="1600" dirty="0" smtClean="0">
                <a:solidFill>
                  <a:schemeClr val="tx1"/>
                </a:solidFill>
              </a:rPr>
              <a:t>(«Нація», «Майже ніколи не навпаки»)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uk-UA" sz="1600" b="1" dirty="0" err="1" smtClean="0">
                <a:solidFill>
                  <a:schemeClr val="tx1"/>
                </a:solidFill>
              </a:rPr>
              <a:t>Пагутяк</a:t>
            </a:r>
            <a:r>
              <a:rPr lang="uk-UA" sz="1600" b="1" dirty="0" smtClean="0">
                <a:solidFill>
                  <a:schemeClr val="tx1"/>
                </a:solidFill>
              </a:rPr>
              <a:t> Галина </a:t>
            </a:r>
            <a:r>
              <a:rPr lang="uk-UA" sz="1600" dirty="0" smtClean="0">
                <a:solidFill>
                  <a:schemeClr val="tx1"/>
                </a:solidFill>
              </a:rPr>
              <a:t>(«Слуга з </a:t>
            </a:r>
            <a:r>
              <a:rPr lang="uk-UA" sz="1600" dirty="0" err="1" smtClean="0">
                <a:solidFill>
                  <a:schemeClr val="tx1"/>
                </a:solidFill>
              </a:rPr>
              <a:t>Добромиля</a:t>
            </a:r>
            <a:r>
              <a:rPr lang="uk-UA" sz="1600" dirty="0" smtClean="0">
                <a:solidFill>
                  <a:schemeClr val="tx1"/>
                </a:solidFill>
              </a:rPr>
              <a:t>»)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uk-UA" sz="1600" b="1" dirty="0" smtClean="0">
                <a:solidFill>
                  <a:schemeClr val="tx1"/>
                </a:solidFill>
              </a:rPr>
              <a:t>Роздобудько </a:t>
            </a:r>
            <a:r>
              <a:rPr lang="uk-UA" sz="1600" b="1" dirty="0" err="1" smtClean="0">
                <a:solidFill>
                  <a:schemeClr val="tx1"/>
                </a:solidFill>
              </a:rPr>
              <a:t>Ірен</a:t>
            </a:r>
            <a:r>
              <a:rPr lang="uk-UA" sz="1600" b="1" dirty="0" smtClean="0">
                <a:solidFill>
                  <a:schemeClr val="tx1"/>
                </a:solidFill>
              </a:rPr>
              <a:t> </a:t>
            </a:r>
            <a:r>
              <a:rPr lang="uk-UA" sz="1600" dirty="0" smtClean="0">
                <a:solidFill>
                  <a:schemeClr val="tx1"/>
                </a:solidFill>
              </a:rPr>
              <a:t>(«12, або Виховання жінки в умовах, непридатних до життя», «Ґудзик»)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uk-UA" sz="1600" b="1" dirty="0" err="1" smtClean="0">
                <a:solidFill>
                  <a:schemeClr val="tx1"/>
                </a:solidFill>
              </a:rPr>
              <a:t>Прохасько</a:t>
            </a:r>
            <a:r>
              <a:rPr lang="uk-UA" sz="1600" b="1" dirty="0" smtClean="0">
                <a:solidFill>
                  <a:schemeClr val="tx1"/>
                </a:solidFill>
              </a:rPr>
              <a:t> Тарас </a:t>
            </a:r>
            <a:r>
              <a:rPr lang="uk-UA" sz="1600" dirty="0" smtClean="0">
                <a:solidFill>
                  <a:schemeClr val="tx1"/>
                </a:solidFill>
              </a:rPr>
              <a:t>(роман «</a:t>
            </a:r>
            <a:r>
              <a:rPr lang="uk-UA" sz="1600" dirty="0" err="1" smtClean="0">
                <a:solidFill>
                  <a:schemeClr val="tx1"/>
                </a:solidFill>
              </a:rPr>
              <a:t>НепрОсті</a:t>
            </a:r>
            <a:r>
              <a:rPr lang="uk-UA" sz="1600" dirty="0" smtClean="0">
                <a:solidFill>
                  <a:schemeClr val="tx1"/>
                </a:solidFill>
              </a:rPr>
              <a:t>»)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uk-UA" sz="1600" b="1" dirty="0" smtClean="0">
                <a:solidFill>
                  <a:schemeClr val="tx1"/>
                </a:solidFill>
              </a:rPr>
              <a:t>Валентин Терлецький </a:t>
            </a:r>
            <a:r>
              <a:rPr lang="uk-UA" sz="1600" dirty="0" smtClean="0">
                <a:solidFill>
                  <a:schemeClr val="tx1"/>
                </a:solidFill>
              </a:rPr>
              <a:t>(«Книга сили. Воля»,  «Книга сили. Віра»)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uk-UA" sz="1600" b="1" dirty="0" smtClean="0">
                <a:solidFill>
                  <a:schemeClr val="tx1"/>
                </a:solidFill>
              </a:rPr>
              <a:t>Надія Гуменюк </a:t>
            </a:r>
            <a:r>
              <a:rPr lang="uk-UA" sz="1600" dirty="0" smtClean="0">
                <a:solidFill>
                  <a:schemeClr val="tx1"/>
                </a:solidFill>
              </a:rPr>
              <a:t>(«Білий вовк на Чорному шляху») та інші. 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uk-UA" sz="16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uk-UA" sz="16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b="1" dirty="0" smtClean="0">
                <a:solidFill>
                  <a:schemeClr val="tx1"/>
                </a:solidFill>
              </a:rPr>
              <a:t> ………й орієнтовні теми (для вашої наукової розвідки). 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</a:rPr>
              <a:t>Вплив українських традицій на долю людини (за романом …)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</a:rPr>
              <a:t>Проблема культивування вічних цінностей у романі ……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</a:rPr>
              <a:t>Народні звичаї, традиції, обряди в романі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</a:rPr>
              <a:t>Міфологічний </a:t>
            </a:r>
            <a:r>
              <a:rPr lang="uk-UA" sz="1600" dirty="0" err="1" smtClean="0">
                <a:solidFill>
                  <a:schemeClr val="tx1"/>
                </a:solidFill>
              </a:rPr>
              <a:t>інтертекст</a:t>
            </a:r>
            <a:r>
              <a:rPr lang="uk-UA" sz="1600" dirty="0" smtClean="0">
                <a:solidFill>
                  <a:schemeClr val="tx1"/>
                </a:solidFill>
              </a:rPr>
              <a:t> у романі….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</a:rPr>
              <a:t>Національно-міфологічний код у романі…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</a:rPr>
              <a:t>Фольклорні та народознавчі джерела роману….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</a:rPr>
              <a:t>Українські родинні обряди в літературній інтерпретації…. 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</a:rPr>
              <a:t>Фольклорно-етнографічні мотиви в романі …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uk-UA" sz="1600" b="1" dirty="0" smtClean="0">
                <a:solidFill>
                  <a:schemeClr val="tx1"/>
                </a:solidFill>
              </a:rPr>
              <a:t> </a:t>
            </a:r>
          </a:p>
          <a:p>
            <a:pPr>
              <a:spcBef>
                <a:spcPts val="0"/>
              </a:spcBef>
            </a:pPr>
            <a:r>
              <a:rPr lang="uk-UA" sz="1600" b="1" dirty="0" smtClean="0">
                <a:solidFill>
                  <a:schemeClr val="tx1"/>
                </a:solidFill>
              </a:rPr>
              <a:t>Обсяг роботи 2-3 сторінки (тези), 8-10 (стаття).</a:t>
            </a:r>
            <a:endParaRPr lang="ru-RU" sz="1600" dirty="0" smtClean="0">
              <a:solidFill>
                <a:schemeClr val="tx1"/>
              </a:solidFill>
            </a:endParaRPr>
          </a:p>
          <a:p>
            <a:endParaRPr lang="ru-RU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Тема 1. </a:t>
            </a:r>
            <a:r>
              <a:rPr lang="uk-UA" sz="2800" b="1" dirty="0" smtClean="0"/>
              <a:t>НАРОДОЗНАВСТВО (ЕТНОГРАФІЯ, ЕТНОЛОГІЯ) В СИСТЕМІ ГУМАНІТАРНИХ НАУК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План</a:t>
            </a: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1. Народознавство (етнографія, етнологія) як наука. Предмет та завдання дисципліни.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2. Поняття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“етнос”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і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“етнічність”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3. Поняття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“нації”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4. Поняття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“народ”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302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50874"/>
            <a:ext cx="8911687" cy="691117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Література до курсу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978195"/>
            <a:ext cx="8915400" cy="5465135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uk-UA" sz="2700" i="1" dirty="0" smtClean="0"/>
              <a:t>Етнографія України : </a:t>
            </a:r>
            <a:r>
              <a:rPr lang="uk-UA" sz="2700" i="1" dirty="0" err="1" smtClean="0"/>
              <a:t>навч</a:t>
            </a:r>
            <a:r>
              <a:rPr lang="uk-UA" sz="2700" i="1" dirty="0" smtClean="0"/>
              <a:t>. </a:t>
            </a:r>
            <a:r>
              <a:rPr lang="uk-UA" sz="2700" i="1" dirty="0" err="1" smtClean="0"/>
              <a:t>посіб</a:t>
            </a:r>
            <a:r>
              <a:rPr lang="uk-UA" sz="2700" i="1" dirty="0" smtClean="0"/>
              <a:t>. / за ред. С. </a:t>
            </a:r>
            <a:r>
              <a:rPr lang="uk-UA" sz="2700" i="1" dirty="0" err="1" smtClean="0"/>
              <a:t>Макарчука</a:t>
            </a:r>
            <a:r>
              <a:rPr lang="uk-UA" sz="2700" i="1" dirty="0" smtClean="0"/>
              <a:t>.  Львів : Світ, 2004.  520 с.</a:t>
            </a:r>
            <a:endParaRPr lang="ru-RU" sz="2700" dirty="0" smtClean="0"/>
          </a:p>
          <a:p>
            <a:pPr lvl="0"/>
            <a:r>
              <a:rPr lang="uk-UA" sz="2700" i="1" dirty="0" smtClean="0"/>
              <a:t>Ковальчук О. Українське народознавство / О. В. Ковальчук. Київ : Освіта, 1994. 174 с.  </a:t>
            </a:r>
            <a:endParaRPr lang="ru-RU" sz="2700" dirty="0" smtClean="0"/>
          </a:p>
          <a:p>
            <a:pPr lvl="0"/>
            <a:r>
              <a:rPr lang="uk-UA" sz="2700" i="1" dirty="0" smtClean="0"/>
              <a:t>Кононенко П. Українознавство /Петро Кононенко. Київ: Міленіум, 2006. 680с.</a:t>
            </a:r>
            <a:endParaRPr lang="ru-RU" sz="2700" dirty="0" smtClean="0"/>
          </a:p>
          <a:p>
            <a:pPr lvl="0"/>
            <a:r>
              <a:rPr lang="uk-UA" sz="2700" i="1" dirty="0" smtClean="0"/>
              <a:t>Культура і побут населення України : навчальний посібник /В.</a:t>
            </a:r>
            <a:r>
              <a:rPr lang="uk-UA" sz="2700" i="1" dirty="0" err="1" smtClean="0"/>
              <a:t>Наулко</a:t>
            </a:r>
            <a:r>
              <a:rPr lang="uk-UA" sz="2700" i="1" dirty="0" smtClean="0"/>
              <a:t>, В.</a:t>
            </a:r>
            <a:r>
              <a:rPr lang="uk-UA" sz="2700" i="1" dirty="0" err="1" smtClean="0"/>
              <a:t>Горленко</a:t>
            </a:r>
            <a:r>
              <a:rPr lang="uk-UA" sz="2700" i="1" dirty="0" smtClean="0"/>
              <a:t> та ін.  Київ : Либідь, 1993. 288с.</a:t>
            </a:r>
            <a:endParaRPr lang="ru-RU" sz="2700" dirty="0" smtClean="0"/>
          </a:p>
          <a:p>
            <a:pPr lvl="0"/>
            <a:r>
              <a:rPr lang="uk-UA" sz="2700" i="1" dirty="0" err="1" smtClean="0"/>
              <a:t>Лозко</a:t>
            </a:r>
            <a:r>
              <a:rPr lang="uk-UA" sz="2700" i="1" dirty="0" smtClean="0"/>
              <a:t> Г. Українське народознавство / Галина </a:t>
            </a:r>
            <a:r>
              <a:rPr lang="uk-UA" sz="2700" i="1" dirty="0" err="1" smtClean="0"/>
              <a:t>Лозко</a:t>
            </a:r>
            <a:r>
              <a:rPr lang="uk-UA" sz="2700" i="1" dirty="0" smtClean="0"/>
              <a:t>. Київ : </a:t>
            </a:r>
            <a:r>
              <a:rPr lang="uk-UA" sz="2700" i="1" dirty="0" err="1" smtClean="0"/>
              <a:t>Зодіак-ЕКО</a:t>
            </a:r>
            <a:r>
              <a:rPr lang="uk-UA" sz="2700" i="1" dirty="0" smtClean="0"/>
              <a:t>, 1995. 368 с.</a:t>
            </a:r>
            <a:endParaRPr lang="ru-RU" sz="2700" dirty="0" smtClean="0"/>
          </a:p>
          <a:p>
            <a:pPr lvl="0"/>
            <a:r>
              <a:rPr lang="uk-UA" sz="2700" i="1" dirty="0" smtClean="0"/>
              <a:t>Народознавство: короткий словник-довідник / уклад. М.В. Стасик. Запоріжжя : ЗНУ, 2015. 222 с. </a:t>
            </a:r>
            <a:endParaRPr lang="ru-RU" sz="2700" dirty="0" smtClean="0"/>
          </a:p>
          <a:p>
            <a:pPr lvl="0"/>
            <a:r>
              <a:rPr lang="uk-UA" sz="2700" i="1" dirty="0" smtClean="0"/>
              <a:t>Пономарьов А. Українська етнографія: Курс лекцій  / Анатолій Пономарьов. К. : Либідь, 1994. 317 с. </a:t>
            </a:r>
            <a:endParaRPr lang="ru-RU" sz="2700" dirty="0" smtClean="0"/>
          </a:p>
          <a:p>
            <a:pPr lvl="0"/>
            <a:r>
              <a:rPr lang="uk-UA" sz="2700" i="1" dirty="0" smtClean="0"/>
              <a:t>Пономарьов А. Українська минувшина: ілюстрований етнографічний довідник [Текст] / А. П. Пономарьов, Л. Ф. </a:t>
            </a:r>
            <a:r>
              <a:rPr lang="uk-UA" sz="2700" i="1" dirty="0" err="1" smtClean="0"/>
              <a:t>Артюх</a:t>
            </a:r>
            <a:r>
              <a:rPr lang="uk-UA" sz="2700" i="1" dirty="0" smtClean="0"/>
              <a:t>, Т. В. </a:t>
            </a:r>
            <a:r>
              <a:rPr lang="uk-UA" sz="2700" i="1" dirty="0" err="1" smtClean="0"/>
              <a:t>Косміна</a:t>
            </a:r>
            <a:r>
              <a:rPr lang="uk-UA" sz="2700" i="1" dirty="0" smtClean="0"/>
              <a:t> та [ін.]. Київ : Либідь, 1993. 256 с. </a:t>
            </a:r>
            <a:endParaRPr lang="ru-RU" sz="2700" dirty="0" smtClean="0"/>
          </a:p>
          <a:p>
            <a:pPr lvl="0"/>
            <a:r>
              <a:rPr lang="uk-UA" sz="2700" i="1" dirty="0" smtClean="0"/>
              <a:t>Савчук Б. Українська етнологія: </a:t>
            </a:r>
            <a:r>
              <a:rPr lang="uk-UA" sz="2700" i="1" dirty="0" err="1" smtClean="0"/>
              <a:t>навч</a:t>
            </a:r>
            <a:r>
              <a:rPr lang="uk-UA" sz="2700" i="1" dirty="0" smtClean="0"/>
              <a:t>. посібник / Борис Савчук. Івано-Франківськ : </a:t>
            </a:r>
            <a:r>
              <a:rPr lang="uk-UA" sz="2700" i="1" dirty="0" err="1" smtClean="0"/>
              <a:t>Лілея</a:t>
            </a:r>
            <a:r>
              <a:rPr lang="uk-UA" sz="2700" b="1" i="1" dirty="0" err="1" smtClean="0"/>
              <a:t>-</a:t>
            </a:r>
            <a:r>
              <a:rPr lang="uk-UA" sz="2700" i="1" dirty="0" err="1" smtClean="0"/>
              <a:t>НВ</a:t>
            </a:r>
            <a:r>
              <a:rPr lang="uk-UA" sz="2700" i="1" dirty="0" smtClean="0"/>
              <a:t>, 2004. 559 с.</a:t>
            </a:r>
            <a:endParaRPr lang="ru-RU" sz="2700" dirty="0" smtClean="0"/>
          </a:p>
          <a:p>
            <a:pPr lvl="0"/>
            <a:r>
              <a:rPr lang="uk-UA" sz="2700" i="1" dirty="0" smtClean="0"/>
              <a:t>Українська етнологія: </a:t>
            </a:r>
            <a:r>
              <a:rPr lang="uk-UA" sz="2700" i="1" dirty="0" err="1" smtClean="0"/>
              <a:t>навч</a:t>
            </a:r>
            <a:r>
              <a:rPr lang="uk-UA" sz="2700" i="1" dirty="0" smtClean="0"/>
              <a:t>. посібник / за ред. В.Борисенко. Київ : Либідь, 2007. 400 с.</a:t>
            </a:r>
            <a:r>
              <a:rPr lang="uk-UA" sz="2700" b="1" i="1" dirty="0" smtClean="0"/>
              <a:t>          </a:t>
            </a:r>
            <a:endParaRPr lang="ru-RU" sz="2700" dirty="0" smtClean="0"/>
          </a:p>
          <a:p>
            <a:pPr lvl="0"/>
            <a:r>
              <a:rPr lang="uk-UA" sz="2700" i="1" dirty="0" smtClean="0"/>
              <a:t>Українське народознавство / Ред. Степан Павлюк. Київ : Знання, 2006. 568с.</a:t>
            </a:r>
            <a:endParaRPr lang="ru-RU" sz="2700" dirty="0" smtClean="0"/>
          </a:p>
          <a:p>
            <a:pPr lvl="0"/>
            <a:r>
              <a:rPr lang="uk-UA" sz="2700" i="1" dirty="0" smtClean="0"/>
              <a:t>Українці: Історико-етнографічна монографія у двох книгах / За ред. Анатолія Пономарьова. Опішне : Українське народознавство, 1999. 528 с. </a:t>
            </a:r>
            <a:endParaRPr lang="ru-RU" sz="27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1. Народознавство (етнографія, етнологія) як наука. Предмет та завдання дисципліни.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2052084"/>
            <a:ext cx="3258695" cy="385913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Термін </a:t>
            </a:r>
            <a:r>
              <a:rPr lang="uk-UA" b="1" dirty="0" smtClean="0">
                <a:solidFill>
                  <a:schemeClr val="tx1"/>
                </a:solidFill>
              </a:rPr>
              <a:t>етнографія</a:t>
            </a:r>
            <a:r>
              <a:rPr lang="uk-UA" dirty="0" smtClean="0">
                <a:solidFill>
                  <a:schemeClr val="tx1"/>
                </a:solidFill>
              </a:rPr>
              <a:t>  вперше було використано німецьким письменником Йоганном </a:t>
            </a:r>
            <a:r>
              <a:rPr lang="uk-UA" dirty="0" err="1" smtClean="0">
                <a:solidFill>
                  <a:schemeClr val="tx1"/>
                </a:solidFill>
              </a:rPr>
              <a:t>Зоммером</a:t>
            </a:r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(1559-1622) у 1607 р.</a:t>
            </a:r>
          </a:p>
          <a:p>
            <a:pPr marL="0" indent="0" algn="just">
              <a:buNone/>
            </a:pPr>
            <a:endParaRPr lang="uk-UA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Термін </a:t>
            </a:r>
            <a:r>
              <a:rPr lang="uk-UA" b="1" dirty="0" smtClean="0">
                <a:solidFill>
                  <a:schemeClr val="tx1"/>
                </a:solidFill>
              </a:rPr>
              <a:t>етнологія </a:t>
            </a:r>
            <a:r>
              <a:rPr lang="uk-UA" dirty="0" smtClean="0">
                <a:solidFill>
                  <a:schemeClr val="tx1"/>
                </a:solidFill>
              </a:rPr>
              <a:t>було запроваджено в науковий обіг у 1784 р. Олександром </a:t>
            </a:r>
            <a:r>
              <a:rPr lang="uk-UA" dirty="0" err="1" smtClean="0">
                <a:solidFill>
                  <a:schemeClr val="tx1"/>
                </a:solidFill>
              </a:rPr>
              <a:t>Сезаром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err="1" smtClean="0">
                <a:solidFill>
                  <a:schemeClr val="tx1"/>
                </a:solidFill>
              </a:rPr>
              <a:t>Шаванном</a:t>
            </a:r>
            <a:r>
              <a:rPr lang="uk-UA" dirty="0" smtClean="0">
                <a:solidFill>
                  <a:schemeClr val="tx1"/>
                </a:solidFill>
              </a:rPr>
              <a:t> ((</a:t>
            </a:r>
            <a:r>
              <a:rPr lang="ru-RU" dirty="0" smtClean="0">
                <a:solidFill>
                  <a:schemeClr val="tx1"/>
                </a:solidFill>
              </a:rPr>
              <a:t>1723—1800) — </a:t>
            </a:r>
            <a:r>
              <a:rPr lang="ru-RU" dirty="0" err="1" smtClean="0">
                <a:solidFill>
                  <a:schemeClr val="tx1"/>
                </a:solidFill>
              </a:rPr>
              <a:t>швейцарський</a:t>
            </a:r>
            <a:r>
              <a:rPr lang="ru-RU" dirty="0" smtClean="0">
                <a:solidFill>
                  <a:schemeClr val="tx1"/>
                </a:solidFill>
              </a:rPr>
              <a:t> богослов</a:t>
            </a:r>
            <a:r>
              <a:rPr lang="uk-UA" dirty="0" smtClean="0">
                <a:solidFill>
                  <a:schemeClr val="tx1"/>
                </a:solidFill>
              </a:rPr>
              <a:t>). </a:t>
            </a:r>
            <a:endParaRPr lang="uk-UA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879805" y="1669312"/>
            <a:ext cx="5624806" cy="4805916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етнографія</a:t>
            </a:r>
            <a:r>
              <a:rPr lang="uk-UA" dirty="0" smtClean="0">
                <a:solidFill>
                  <a:schemeClr val="tx1"/>
                </a:solidFill>
              </a:rPr>
              <a:t> (буквально – </a:t>
            </a:r>
            <a:r>
              <a:rPr lang="uk-UA" dirty="0" err="1" smtClean="0">
                <a:solidFill>
                  <a:schemeClr val="tx1"/>
                </a:solidFill>
              </a:rPr>
              <a:t>народоопис</a:t>
            </a:r>
            <a:r>
              <a:rPr lang="uk-UA" dirty="0" smtClean="0">
                <a:solidFill>
                  <a:schemeClr val="tx1"/>
                </a:solidFill>
              </a:rPr>
              <a:t>) – </a:t>
            </a:r>
            <a:r>
              <a:rPr lang="uk-UA" i="1" dirty="0" smtClean="0">
                <a:solidFill>
                  <a:schemeClr val="tx1"/>
                </a:solidFill>
              </a:rPr>
              <a:t>галузь гуманітарних наук, котра вивчає народи (етноси), їхнє походження, етнічну історію, традиційно-побутову культуру та характер міжетнічних відносин, базуючись переважно на даних польових досліджень. 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етнологія – </a:t>
            </a:r>
            <a:r>
              <a:rPr lang="uk-UA" i="1" dirty="0" smtClean="0">
                <a:solidFill>
                  <a:schemeClr val="tx1"/>
                </a:solidFill>
              </a:rPr>
              <a:t>наука про народи і культури, їх взаємодію та систему </a:t>
            </a:r>
            <a:r>
              <a:rPr lang="uk-UA" i="1" dirty="0" err="1" smtClean="0">
                <a:solidFill>
                  <a:schemeClr val="tx1"/>
                </a:solidFill>
              </a:rPr>
              <a:t>етнічності</a:t>
            </a:r>
            <a:r>
              <a:rPr lang="uk-UA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народознавство</a:t>
            </a:r>
            <a:r>
              <a:rPr lang="uk-UA" dirty="0" smtClean="0">
                <a:solidFill>
                  <a:schemeClr val="tx1"/>
                </a:solidFill>
              </a:rPr>
              <a:t> – </a:t>
            </a:r>
            <a:r>
              <a:rPr lang="uk-UA" i="1" dirty="0" smtClean="0">
                <a:solidFill>
                  <a:schemeClr val="tx1"/>
                </a:solidFill>
              </a:rPr>
              <a:t>це система знань про конкретний народ, особливості його побуту і трудової діяльності, національний характер, світогляд, психологію, історико-культурний досвід, свій родовід, спосіб життя і виховання в сім’ях, про рідний край і все пов’язане з ним.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Інше визначення близьке до етнографії та етнології: </a:t>
            </a:r>
            <a:r>
              <a:rPr lang="uk-UA" b="1" dirty="0" smtClean="0">
                <a:solidFill>
                  <a:schemeClr val="tx1"/>
                </a:solidFill>
              </a:rPr>
              <a:t>народознавство</a:t>
            </a:r>
            <a:r>
              <a:rPr lang="uk-UA" dirty="0" smtClean="0">
                <a:solidFill>
                  <a:schemeClr val="tx1"/>
                </a:solidFill>
              </a:rPr>
              <a:t> </a:t>
            </a:r>
            <a:r>
              <a:rPr lang="uk-UA" dirty="0" smtClean="0"/>
              <a:t> – </a:t>
            </a:r>
            <a:r>
              <a:rPr lang="uk-UA" dirty="0" smtClean="0">
                <a:solidFill>
                  <a:schemeClr val="tx1"/>
                </a:solidFill>
              </a:rPr>
              <a:t>  наука, що досліджує етнічні спільноти на предмет </a:t>
            </a:r>
            <a:r>
              <a:rPr lang="uk-UA" i="1" dirty="0" smtClean="0">
                <a:solidFill>
                  <a:schemeClr val="tx1"/>
                </a:solidFill>
              </a:rPr>
              <a:t>визначення специфічних ознак і функцій, виявлення їх змісту та закономірностей процесу становлення з погляду забезпечення існування етносу.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43124" y="2190307"/>
            <a:ext cx="3938193" cy="81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5103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589213" y="1371600"/>
            <a:ext cx="8915399" cy="510363"/>
          </a:xfrm>
        </p:spPr>
        <p:txBody>
          <a:bodyPr>
            <a:normAutofit/>
          </a:bodyPr>
          <a:lstStyle/>
          <a:p>
            <a:r>
              <a:rPr lang="uk-UA" sz="1800" b="1" i="1" dirty="0" smtClean="0"/>
              <a:t>Два напрями розвитку народознавчої науки: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2589213" y="2147777"/>
            <a:ext cx="8915399" cy="3755885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1.Фолькеркунде</a:t>
            </a:r>
            <a:r>
              <a:rPr lang="uk-UA" dirty="0" smtClean="0">
                <a:solidFill>
                  <a:schemeClr val="tx1"/>
                </a:solidFill>
              </a:rPr>
              <a:t> (</a:t>
            </a:r>
            <a:r>
              <a:rPr lang="uk-UA" i="1" dirty="0" err="1" smtClean="0">
                <a:solidFill>
                  <a:schemeClr val="tx1"/>
                </a:solidFill>
              </a:rPr>
              <a:t>Völkerkunde</a:t>
            </a:r>
            <a:r>
              <a:rPr lang="uk-UA" i="1" dirty="0" smtClean="0">
                <a:solidFill>
                  <a:schemeClr val="tx1"/>
                </a:solidFill>
              </a:rPr>
              <a:t>)</a:t>
            </a:r>
            <a:r>
              <a:rPr lang="uk-UA" dirty="0" smtClean="0">
                <a:solidFill>
                  <a:schemeClr val="tx1"/>
                </a:solidFill>
              </a:rPr>
              <a:t> - вивчення зарубіжних, головним чином неєвропейських народів.  Представник: Август Людвіг </a:t>
            </a:r>
            <a:r>
              <a:rPr lang="uk-UA" dirty="0" err="1" smtClean="0">
                <a:solidFill>
                  <a:schemeClr val="tx1"/>
                </a:solidFill>
              </a:rPr>
              <a:t>Шльоцер</a:t>
            </a:r>
            <a:r>
              <a:rPr lang="uk-UA" dirty="0" smtClean="0">
                <a:solidFill>
                  <a:schemeClr val="tx1"/>
                </a:solidFill>
              </a:rPr>
              <a:t> (1735-1809)</a:t>
            </a:r>
          </a:p>
          <a:p>
            <a:endParaRPr lang="uk-UA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uk-UA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uk-UA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uk-UA" i="1" dirty="0" err="1" smtClean="0">
                <a:solidFill>
                  <a:schemeClr val="tx1"/>
                </a:solidFill>
              </a:rPr>
              <a:t>Фолькскунде</a:t>
            </a:r>
            <a:r>
              <a:rPr lang="uk-UA" dirty="0" smtClean="0">
                <a:solidFill>
                  <a:schemeClr val="tx1"/>
                </a:solidFill>
              </a:rPr>
              <a:t> (</a:t>
            </a:r>
            <a:r>
              <a:rPr lang="uk-UA" i="1" dirty="0" err="1" smtClean="0">
                <a:solidFill>
                  <a:schemeClr val="tx1"/>
                </a:solidFill>
              </a:rPr>
              <a:t>Volkskunde</a:t>
            </a:r>
            <a:r>
              <a:rPr lang="uk-UA" i="1" dirty="0" smtClean="0">
                <a:solidFill>
                  <a:schemeClr val="tx1"/>
                </a:solidFill>
              </a:rPr>
              <a:t>)</a:t>
            </a:r>
            <a:r>
              <a:rPr lang="uk-UA" dirty="0" smtClean="0">
                <a:solidFill>
                  <a:schemeClr val="tx1"/>
                </a:solidFill>
              </a:rPr>
              <a:t> виник у ХІХ ст., головний акцент переноситься на власну культуру, як правило тут ідеалізували селянську культуру, сільську общину, вбачаючи у цьому ідеал життя.  Представники: Якоб Грім, </a:t>
            </a:r>
            <a:r>
              <a:rPr lang="uk-UA" dirty="0" err="1" smtClean="0">
                <a:solidFill>
                  <a:schemeClr val="tx1"/>
                </a:solidFill>
              </a:rPr>
              <a:t>Клеменс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err="1" smtClean="0">
                <a:solidFill>
                  <a:schemeClr val="tx1"/>
                </a:solidFill>
              </a:rPr>
              <a:t>Брентано</a:t>
            </a:r>
            <a:r>
              <a:rPr lang="uk-UA" dirty="0" smtClean="0">
                <a:solidFill>
                  <a:schemeClr val="tx1"/>
                </a:solidFill>
              </a:rPr>
              <a:t>, Вільгельм </a:t>
            </a:r>
            <a:r>
              <a:rPr lang="uk-UA" dirty="0" err="1" smtClean="0">
                <a:solidFill>
                  <a:schemeClr val="tx1"/>
                </a:solidFill>
              </a:rPr>
              <a:t>Ріль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C:\Users\Admin\Desktop\August_Ludwig_Schlöz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1236" y="2796364"/>
            <a:ext cx="999932" cy="12518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95024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114823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Природа виникнення народознавства: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2589212" y="1860699"/>
            <a:ext cx="8915400" cy="1158948"/>
          </a:xfrm>
        </p:spPr>
        <p:txBody>
          <a:bodyPr/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1. Європейська етнографія виникла на хвилі колонізації – як свого роду державне замовлення на пізнання культури й побуту </a:t>
            </a:r>
            <a:r>
              <a:rPr lang="uk-UA" i="1" dirty="0" err="1" smtClean="0">
                <a:solidFill>
                  <a:schemeClr val="tx1"/>
                </a:solidFill>
              </a:rPr>
              <a:t>підкорюваних</a:t>
            </a:r>
            <a:r>
              <a:rPr lang="uk-UA" i="1" dirty="0" smtClean="0">
                <a:solidFill>
                  <a:schemeClr val="tx1"/>
                </a:solidFill>
              </a:rPr>
              <a:t> народів.</a:t>
            </a:r>
            <a:endParaRPr lang="ru-RU" i="1" dirty="0" smtClean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2589213" y="3242931"/>
            <a:ext cx="8915400" cy="3306725"/>
          </a:xfrm>
        </p:spPr>
        <p:txBody>
          <a:bodyPr>
            <a:normAutofit/>
          </a:bodyPr>
          <a:lstStyle/>
          <a:p>
            <a:pPr marL="0" indent="0" algn="just"/>
            <a:r>
              <a:rPr lang="uk-UA" sz="2400" i="1" dirty="0" smtClean="0">
                <a:solidFill>
                  <a:schemeClr val="tx1"/>
                </a:solidFill>
              </a:rPr>
              <a:t>2. Витоками українського народознавства була</a:t>
            </a:r>
            <a:r>
              <a:rPr lang="uk-UA" sz="2400" dirty="0" smtClean="0">
                <a:solidFill>
                  <a:schemeClr val="tx1"/>
                </a:solidFill>
              </a:rPr>
              <a:t> не географія, а </a:t>
            </a:r>
            <a:r>
              <a:rPr lang="uk-UA" sz="2400" i="1" dirty="0" smtClean="0">
                <a:solidFill>
                  <a:schemeClr val="tx1"/>
                </a:solidFill>
              </a:rPr>
              <a:t>фольклористика, народне мистецтво та література</a:t>
            </a:r>
            <a:r>
              <a:rPr lang="uk-UA" sz="2400" dirty="0" smtClean="0">
                <a:solidFill>
                  <a:schemeClr val="tx1"/>
                </a:solidFill>
              </a:rPr>
              <a:t>. </a:t>
            </a:r>
          </a:p>
          <a:p>
            <a:pPr marL="0" indent="0" algn="just"/>
            <a:r>
              <a:rPr lang="uk-UA" sz="2400" dirty="0" smtClean="0">
                <a:solidFill>
                  <a:schemeClr val="tx1"/>
                </a:solidFill>
              </a:rPr>
              <a:t>Дослідники </a:t>
            </a:r>
            <a:r>
              <a:rPr lang="uk-UA" sz="2400" i="1" dirty="0" smtClean="0">
                <a:solidFill>
                  <a:schemeClr val="tx1"/>
                </a:solidFill>
              </a:rPr>
              <a:t>зорієнтовані на вивчення власного народу</a:t>
            </a:r>
            <a:r>
              <a:rPr lang="uk-UA" sz="2400" dirty="0" smtClean="0">
                <a:solidFill>
                  <a:schemeClr val="tx1"/>
                </a:solidFill>
              </a:rPr>
              <a:t>. Головний акцент робився на дослідженні української духовної культури. </a:t>
            </a:r>
          </a:p>
          <a:p>
            <a:pPr marL="0" indent="0" algn="just"/>
            <a:r>
              <a:rPr lang="uk-UA" sz="2400" i="1" dirty="0" err="1" smtClean="0">
                <a:solidFill>
                  <a:schemeClr val="tx1"/>
                </a:solidFill>
              </a:rPr>
              <a:t>Гуманістичність</a:t>
            </a:r>
            <a:r>
              <a:rPr lang="uk-UA" sz="2400" dirty="0" smtClean="0">
                <a:solidFill>
                  <a:schemeClr val="tx1"/>
                </a:solidFill>
              </a:rPr>
              <a:t> та </a:t>
            </a:r>
            <a:r>
              <a:rPr lang="uk-UA" sz="2400" i="1" dirty="0" smtClean="0">
                <a:solidFill>
                  <a:schemeClr val="tx1"/>
                </a:solidFill>
              </a:rPr>
              <a:t>духовність </a:t>
            </a:r>
            <a:r>
              <a:rPr lang="uk-UA" sz="2400" dirty="0" smtClean="0">
                <a:solidFill>
                  <a:schemeClr val="tx1"/>
                </a:solidFill>
              </a:rPr>
              <a:t>– стали головними ознаками української етнографічної науки.</a:t>
            </a:r>
          </a:p>
          <a:p>
            <a:pPr marL="0" indent="0" algn="just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9347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589212" y="1180214"/>
            <a:ext cx="8915399" cy="744279"/>
          </a:xfrm>
        </p:spPr>
        <p:txBody>
          <a:bodyPr/>
          <a:lstStyle/>
          <a:p>
            <a:r>
              <a:rPr lang="uk-UA" b="1" dirty="0" smtClean="0"/>
              <a:t>Поняття </a:t>
            </a:r>
            <a:r>
              <a:rPr lang="uk-UA" b="1" dirty="0" err="1" smtClean="0"/>
              <a:t>„етнос”</a:t>
            </a:r>
            <a:r>
              <a:rPr lang="uk-UA" b="1" dirty="0" smtClean="0"/>
              <a:t> і </a:t>
            </a:r>
            <a:r>
              <a:rPr lang="uk-UA" b="1" dirty="0" err="1" smtClean="0"/>
              <a:t>„етнічність”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type="body" idx="1"/>
          </p:nvPr>
        </p:nvSpPr>
        <p:spPr>
          <a:xfrm>
            <a:off x="2589212" y="2498651"/>
            <a:ext cx="8915399" cy="3604437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Етнос (дослівний переклад означає </a:t>
            </a:r>
            <a:r>
              <a:rPr lang="uk-UA" dirty="0" err="1" smtClean="0">
                <a:solidFill>
                  <a:schemeClr val="tx1"/>
                </a:solidFill>
              </a:rPr>
              <a:t>„негрек”</a:t>
            </a:r>
            <a:r>
              <a:rPr lang="uk-UA" dirty="0" smtClean="0">
                <a:solidFill>
                  <a:schemeClr val="tx1"/>
                </a:solidFill>
              </a:rPr>
              <a:t>, </a:t>
            </a:r>
            <a:r>
              <a:rPr lang="uk-UA" dirty="0" err="1" smtClean="0">
                <a:solidFill>
                  <a:schemeClr val="tx1"/>
                </a:solidFill>
              </a:rPr>
              <a:t>„чужинець”</a:t>
            </a:r>
            <a:r>
              <a:rPr lang="uk-UA" dirty="0" smtClean="0">
                <a:solidFill>
                  <a:schemeClr val="tx1"/>
                </a:solidFill>
              </a:rPr>
              <a:t>, </a:t>
            </a:r>
            <a:r>
              <a:rPr lang="uk-UA" dirty="0" err="1" smtClean="0">
                <a:solidFill>
                  <a:schemeClr val="tx1"/>
                </a:solidFill>
              </a:rPr>
              <a:t>„ідоловірець”</a:t>
            </a:r>
            <a:r>
              <a:rPr lang="uk-UA" dirty="0" smtClean="0">
                <a:solidFill>
                  <a:schemeClr val="tx1"/>
                </a:solidFill>
              </a:rPr>
              <a:t>, </a:t>
            </a:r>
            <a:r>
              <a:rPr lang="uk-UA" dirty="0" err="1" smtClean="0">
                <a:solidFill>
                  <a:schemeClr val="tx1"/>
                </a:solidFill>
              </a:rPr>
              <a:t>„плем’я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негрецького </a:t>
            </a:r>
            <a:r>
              <a:rPr lang="uk-UA" dirty="0" err="1" smtClean="0">
                <a:solidFill>
                  <a:schemeClr val="tx1"/>
                </a:solidFill>
              </a:rPr>
              <a:t>походження”</a:t>
            </a:r>
            <a:r>
              <a:rPr lang="uk-UA" dirty="0" smtClean="0">
                <a:solidFill>
                  <a:schemeClr val="tx1"/>
                </a:solidFill>
              </a:rPr>
              <a:t>) </a:t>
            </a:r>
            <a:r>
              <a:rPr lang="uk-UA" dirty="0" smtClean="0">
                <a:solidFill>
                  <a:schemeClr val="tx1"/>
                </a:solidFill>
              </a:rPr>
              <a:t>- науковий термін, який вживається для </a:t>
            </a:r>
            <a:r>
              <a:rPr lang="uk-UA" i="1" dirty="0" smtClean="0">
                <a:solidFill>
                  <a:schemeClr val="tx1"/>
                </a:solidFill>
              </a:rPr>
              <a:t>означення всіх історичних типів етнічних спільнот від племен до сучасних націй.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Етнічність – це сукупність характерних рис кожної з етнічних груп (етносів).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Етнічність – це цілісна складна система відносин, що поєднує носіїв етнічних рис з їх етнічним середовищем.</a:t>
            </a:r>
          </a:p>
          <a:p>
            <a:pPr marL="457200" indent="-457200">
              <a:buAutoNum type="arabicPeriod"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33234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56749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Поняття </a:t>
            </a:r>
            <a:r>
              <a:rPr lang="uk-UA" b="1" dirty="0" err="1" smtClean="0"/>
              <a:t>“нації”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2083862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</a:t>
            </a:r>
            <a:r>
              <a:rPr lang="uk-UA" b="1" dirty="0" smtClean="0">
                <a:solidFill>
                  <a:schemeClr val="tx1"/>
                </a:solidFill>
              </a:rPr>
              <a:t>ація (лат. рід, плем’я, народ, порода, іновірці, чужинці і т. ін.) - </a:t>
            </a:r>
            <a:r>
              <a:rPr lang="uk-UA" dirty="0" smtClean="0">
                <a:solidFill>
                  <a:schemeClr val="tx1"/>
                </a:solidFill>
              </a:rPr>
              <a:t>особливий стан соціально-економічного, національно-культурного і політичного розвитку етносу, що пов’язаний з розвитком національної свідомості, творенням його державності, національно-державних символів і атрибутів, національної культури.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03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89212" y="340242"/>
            <a:ext cx="8915399" cy="967563"/>
          </a:xfrm>
        </p:spPr>
        <p:txBody>
          <a:bodyPr>
            <a:normAutofit/>
          </a:bodyPr>
          <a:lstStyle/>
          <a:p>
            <a:r>
              <a:rPr lang="uk-UA" b="1" dirty="0" smtClean="0"/>
              <a:t>Поняття </a:t>
            </a:r>
            <a:r>
              <a:rPr lang="uk-UA" b="1" dirty="0" err="1" smtClean="0"/>
              <a:t>„народ”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1499192" y="1371600"/>
            <a:ext cx="10005420" cy="5486399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>
                <a:solidFill>
                  <a:schemeClr val="tx1"/>
                </a:solidFill>
              </a:rPr>
              <a:t>У широкому значенні словом </a:t>
            </a:r>
            <a:r>
              <a:rPr lang="uk-UA" dirty="0" smtClean="0">
                <a:solidFill>
                  <a:schemeClr val="tx1"/>
                </a:solidFill>
              </a:rPr>
              <a:t>народ позначають різні тимчасові групи, спільноти: </a:t>
            </a:r>
            <a:r>
              <a:rPr lang="uk-UA" i="1" dirty="0" smtClean="0">
                <a:solidFill>
                  <a:schemeClr val="tx1"/>
                </a:solidFill>
              </a:rPr>
              <a:t>багато народу, народ не зібрався</a:t>
            </a:r>
            <a:r>
              <a:rPr lang="uk-UA" dirty="0" smtClean="0">
                <a:solidFill>
                  <a:schemeClr val="tx1"/>
                </a:solidFill>
              </a:rPr>
              <a:t> тощо</a:t>
            </a:r>
            <a:r>
              <a:rPr lang="uk-UA" dirty="0" smtClean="0">
                <a:solidFill>
                  <a:schemeClr val="tx1"/>
                </a:solidFill>
              </a:rPr>
              <a:t>. Населення без етнічної самоідентифікації теж називають народом: пакистанський народ, індійський народ </a:t>
            </a:r>
            <a:r>
              <a:rPr lang="uk-UA" i="1" dirty="0" smtClean="0">
                <a:solidFill>
                  <a:schemeClr val="tx1"/>
                </a:solidFill>
              </a:rPr>
              <a:t>(але таких етносів не існує)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Два </a:t>
            </a:r>
            <a:r>
              <a:rPr lang="uk-UA" b="1" dirty="0" smtClean="0">
                <a:solidFill>
                  <a:schemeClr val="tx1"/>
                </a:solidFill>
              </a:rPr>
              <a:t>погляди на проблему: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Народ</a:t>
            </a:r>
            <a:r>
              <a:rPr lang="uk-UA" dirty="0" smtClean="0">
                <a:solidFill>
                  <a:schemeClr val="tx1"/>
                </a:solidFill>
              </a:rPr>
              <a:t> – </a:t>
            </a:r>
            <a:r>
              <a:rPr lang="uk-UA" i="1" dirty="0" smtClean="0">
                <a:solidFill>
                  <a:schemeClr val="tx1"/>
                </a:solidFill>
              </a:rPr>
              <a:t>історично-сформована спільність людей, яка характеризується спільними ознаками мови, культури, психічного складу, стійкими між поколінними зв’язками, усвідомленням свого спільного походження (український народ, польський народ тощо</a:t>
            </a:r>
            <a:r>
              <a:rPr lang="uk-UA" i="1" dirty="0" smtClean="0">
                <a:solidFill>
                  <a:schemeClr val="tx1"/>
                </a:solidFill>
              </a:rPr>
              <a:t>). Люди таких спільнот можуть бути громадянами різних країн світу. Поняття народ має чітко виражений етнічний характер (український народ не рівнозначне народ України).</a:t>
            </a:r>
            <a:endParaRPr lang="uk-UA" i="1" dirty="0" smtClean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На сучасному етапі слово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uk-UA" b="1" dirty="0" err="1" smtClean="0">
                <a:solidFill>
                  <a:schemeClr val="tx1"/>
                </a:solidFill>
              </a:rPr>
              <a:t>„народ”</a:t>
            </a:r>
            <a:r>
              <a:rPr lang="uk-UA" b="1" dirty="0" smtClean="0">
                <a:solidFill>
                  <a:schemeClr val="tx1"/>
                </a:solidFill>
              </a:rPr>
              <a:t> слід вживати на означення громадян однієї країни незалежно від їх етнічної належності</a:t>
            </a:r>
            <a:r>
              <a:rPr lang="uk-UA" dirty="0" smtClean="0">
                <a:solidFill>
                  <a:schemeClr val="tx1"/>
                </a:solidFill>
              </a:rPr>
              <a:t>: </a:t>
            </a:r>
            <a:r>
              <a:rPr lang="uk-UA" dirty="0" smtClean="0">
                <a:solidFill>
                  <a:schemeClr val="tx1"/>
                </a:solidFill>
              </a:rPr>
              <a:t>пакистанський народ, американський </a:t>
            </a:r>
            <a:r>
              <a:rPr lang="uk-UA" dirty="0" smtClean="0">
                <a:solidFill>
                  <a:schemeClr val="tx1"/>
                </a:solidFill>
              </a:rPr>
              <a:t>народ, </a:t>
            </a:r>
            <a:r>
              <a:rPr lang="uk-UA" dirty="0" smtClean="0">
                <a:solidFill>
                  <a:schemeClr val="tx1"/>
                </a:solidFill>
              </a:rPr>
              <a:t>польський </a:t>
            </a:r>
            <a:r>
              <a:rPr lang="uk-UA" dirty="0" smtClean="0">
                <a:solidFill>
                  <a:schemeClr val="tx1"/>
                </a:solidFill>
              </a:rPr>
              <a:t>народ, український народ і т. д</a:t>
            </a:r>
            <a:r>
              <a:rPr lang="uk-UA" dirty="0" smtClean="0">
                <a:solidFill>
                  <a:schemeClr val="tx1"/>
                </a:solidFill>
              </a:rPr>
              <a:t>. У такому розумінні поняття </a:t>
            </a:r>
            <a:r>
              <a:rPr lang="uk-UA" dirty="0" err="1" smtClean="0">
                <a:solidFill>
                  <a:schemeClr val="tx1"/>
                </a:solidFill>
              </a:rPr>
              <a:t>“</a:t>
            </a:r>
            <a:r>
              <a:rPr lang="uk-UA" i="1" dirty="0" err="1" smtClean="0">
                <a:solidFill>
                  <a:schemeClr val="tx1"/>
                </a:solidFill>
              </a:rPr>
              <a:t>український</a:t>
            </a:r>
            <a:r>
              <a:rPr lang="uk-UA" i="1" dirty="0" smtClean="0">
                <a:solidFill>
                  <a:schemeClr val="tx1"/>
                </a:solidFill>
              </a:rPr>
              <a:t> </a:t>
            </a:r>
            <a:r>
              <a:rPr lang="uk-UA" i="1" dirty="0" err="1" smtClean="0">
                <a:solidFill>
                  <a:schemeClr val="tx1"/>
                </a:solidFill>
              </a:rPr>
              <a:t>народ</a:t>
            </a:r>
            <a:r>
              <a:rPr lang="uk-UA" dirty="0" err="1" smtClean="0">
                <a:solidFill>
                  <a:schemeClr val="tx1"/>
                </a:solidFill>
              </a:rPr>
              <a:t>”</a:t>
            </a:r>
            <a:r>
              <a:rPr lang="uk-UA" dirty="0" smtClean="0">
                <a:solidFill>
                  <a:schemeClr val="tx1"/>
                </a:solidFill>
              </a:rPr>
              <a:t> і </a:t>
            </a:r>
            <a:r>
              <a:rPr lang="uk-UA" dirty="0" err="1" smtClean="0">
                <a:solidFill>
                  <a:schemeClr val="tx1"/>
                </a:solidFill>
              </a:rPr>
              <a:t>“</a:t>
            </a:r>
            <a:r>
              <a:rPr lang="uk-UA" i="1" dirty="0" err="1" smtClean="0">
                <a:solidFill>
                  <a:schemeClr val="tx1"/>
                </a:solidFill>
              </a:rPr>
              <a:t>народ</a:t>
            </a:r>
            <a:r>
              <a:rPr lang="uk-UA" i="1" dirty="0" smtClean="0">
                <a:solidFill>
                  <a:schemeClr val="tx1"/>
                </a:solidFill>
              </a:rPr>
              <a:t> </a:t>
            </a:r>
            <a:r>
              <a:rPr lang="uk-UA" i="1" dirty="0" err="1" smtClean="0">
                <a:solidFill>
                  <a:schemeClr val="tx1"/>
                </a:solidFill>
              </a:rPr>
              <a:t>України</a:t>
            </a:r>
            <a:r>
              <a:rPr lang="uk-UA" dirty="0" err="1" smtClean="0">
                <a:solidFill>
                  <a:schemeClr val="tx1"/>
                </a:solidFill>
              </a:rPr>
              <a:t>”</a:t>
            </a:r>
            <a:r>
              <a:rPr lang="uk-UA" dirty="0" smtClean="0">
                <a:solidFill>
                  <a:schemeClr val="tx1"/>
                </a:solidFill>
              </a:rPr>
              <a:t> є рівнозначними).</a:t>
            </a:r>
          </a:p>
          <a:p>
            <a:pPr algn="just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2343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8804</TotalTime>
  <Words>1374</Words>
  <Application>Microsoft Office PowerPoint</Application>
  <PresentationFormat>Произвольный</PresentationFormat>
  <Paragraphs>131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Легкий дым</vt:lpstr>
      <vt:lpstr>НАРОДОЗНАВСТВО</vt:lpstr>
      <vt:lpstr>Тема 1. НАРОДОЗНАВСТВО (ЕТНОГРАФІЯ, ЕТНОЛОГІЯ) В СИСТЕМІ ГУМАНІТАРНИХ НАУК</vt:lpstr>
      <vt:lpstr>Література до курсу</vt:lpstr>
      <vt:lpstr>1. Народознавство (етнографія, етнологія) як наука. Предмет та завдання дисципліни.</vt:lpstr>
      <vt:lpstr>Два напрями розвитку народознавчої науки:</vt:lpstr>
      <vt:lpstr>Природа виникнення народознавства:</vt:lpstr>
      <vt:lpstr>Поняття „етнос” і „етнічність”</vt:lpstr>
      <vt:lpstr>Поняття “нації”</vt:lpstr>
      <vt:lpstr>Поняття „народ”</vt:lpstr>
      <vt:lpstr>Теми презентацій</vt:lpstr>
      <vt:lpstr>Теми презентацій</vt:lpstr>
      <vt:lpstr>Теми презентацій</vt:lpstr>
      <vt:lpstr>Вимоги до презентації:</vt:lpstr>
      <vt:lpstr>Увага! Замість презентації можна підготувати наукову розвідку.  Автора можна обрати самостійно, але це мають бути твори видані за останні 20 років.  Наприклад: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Дитина у звичаях і віруваннях українського народу.</dc:title>
  <dc:creator>Вика</dc:creator>
  <cp:lastModifiedBy>Admin</cp:lastModifiedBy>
  <cp:revision>60</cp:revision>
  <dcterms:created xsi:type="dcterms:W3CDTF">2019-11-11T14:41:32Z</dcterms:created>
  <dcterms:modified xsi:type="dcterms:W3CDTF">2022-09-13T06:44:37Z</dcterms:modified>
</cp:coreProperties>
</file>