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4" r:id="rId5"/>
    <p:sldId id="261" r:id="rId6"/>
    <p:sldId id="262" r:id="rId7"/>
    <p:sldId id="263" r:id="rId8"/>
    <p:sldId id="265" r:id="rId9"/>
    <p:sldId id="273" r:id="rId10"/>
    <p:sldId id="267" r:id="rId11"/>
    <p:sldId id="268" r:id="rId12"/>
    <p:sldId id="281" r:id="rId13"/>
    <p:sldId id="269" r:id="rId14"/>
    <p:sldId id="270" r:id="rId15"/>
    <p:sldId id="271" r:id="rId16"/>
    <p:sldId id="276" r:id="rId17"/>
    <p:sldId id="282" r:id="rId18"/>
    <p:sldId id="283" r:id="rId19"/>
    <p:sldId id="280" r:id="rId20"/>
    <p:sldId id="272" r:id="rId21"/>
    <p:sldId id="274" r:id="rId22"/>
    <p:sldId id="278" r:id="rId23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60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BC5A1-825E-460F-AE1B-66AA632EB249}" type="datetimeFigureOut">
              <a:rPr lang="uk-UA" smtClean="0"/>
              <a:t>28.01.2021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96659-EC2A-43CF-B3AF-D58F2D3CEC2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91423611"/>
      </p:ext>
    </p:extLst>
  </p:cSld>
  <p:clrMapOvr>
    <a:masterClrMapping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BC5A1-825E-460F-AE1B-66AA632EB249}" type="datetimeFigureOut">
              <a:rPr lang="uk-UA" smtClean="0"/>
              <a:t>28.01.2021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96659-EC2A-43CF-B3AF-D58F2D3CEC2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02635379"/>
      </p:ext>
    </p:extLst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BC5A1-825E-460F-AE1B-66AA632EB249}" type="datetimeFigureOut">
              <a:rPr lang="uk-UA" smtClean="0"/>
              <a:t>28.01.2021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96659-EC2A-43CF-B3AF-D58F2D3CEC2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31499030"/>
      </p:ext>
    </p:extLst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BC5A1-825E-460F-AE1B-66AA632EB249}" type="datetimeFigureOut">
              <a:rPr lang="uk-UA" smtClean="0"/>
              <a:t>28.01.2021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96659-EC2A-43CF-B3AF-D58F2D3CEC2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91564345"/>
      </p:ext>
    </p:extLst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BC5A1-825E-460F-AE1B-66AA632EB249}" type="datetimeFigureOut">
              <a:rPr lang="uk-UA" smtClean="0"/>
              <a:t>28.01.2021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96659-EC2A-43CF-B3AF-D58F2D3CEC2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21102517"/>
      </p:ext>
    </p:extLst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BC5A1-825E-460F-AE1B-66AA632EB249}" type="datetimeFigureOut">
              <a:rPr lang="uk-UA" smtClean="0"/>
              <a:t>28.01.2021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96659-EC2A-43CF-B3AF-D58F2D3CEC2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55406257"/>
      </p:ext>
    </p:extLst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BC5A1-825E-460F-AE1B-66AA632EB249}" type="datetimeFigureOut">
              <a:rPr lang="uk-UA" smtClean="0"/>
              <a:t>28.01.2021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96659-EC2A-43CF-B3AF-D58F2D3CEC2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93580594"/>
      </p:ext>
    </p:extLst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BC5A1-825E-460F-AE1B-66AA632EB249}" type="datetimeFigureOut">
              <a:rPr lang="uk-UA" smtClean="0"/>
              <a:t>28.01.2021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96659-EC2A-43CF-B3AF-D58F2D3CEC2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58259470"/>
      </p:ext>
    </p:extLst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BC5A1-825E-460F-AE1B-66AA632EB249}" type="datetimeFigureOut">
              <a:rPr lang="uk-UA" smtClean="0"/>
              <a:t>28.01.2021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96659-EC2A-43CF-B3AF-D58F2D3CEC2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87383551"/>
      </p:ext>
    </p:extLst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BC5A1-825E-460F-AE1B-66AA632EB249}" type="datetimeFigureOut">
              <a:rPr lang="uk-UA" smtClean="0"/>
              <a:t>28.01.2021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96659-EC2A-43CF-B3AF-D58F2D3CEC2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19487870"/>
      </p:ext>
    </p:extLst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BC5A1-825E-460F-AE1B-66AA632EB249}" type="datetimeFigureOut">
              <a:rPr lang="uk-UA" smtClean="0"/>
              <a:t>28.01.2021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96659-EC2A-43CF-B3AF-D58F2D3CEC2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37275721"/>
      </p:ext>
    </p:extLst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EBC5A1-825E-460F-AE1B-66AA632EB249}" type="datetimeFigureOut">
              <a:rPr lang="uk-UA" smtClean="0"/>
              <a:t>28.01.2021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E96659-EC2A-43CF-B3AF-D58F2D3CEC2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07133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5357064"/>
            <a:ext cx="9144000" cy="147002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Іван Багряний (І. </a:t>
            </a:r>
            <a:r>
              <a:rPr lang="uk-UA" sz="3200" dirty="0" err="1" smtClean="0">
                <a:latin typeface="Times New Roman" pitchFamily="18" charset="0"/>
                <a:cs typeface="Times New Roman" pitchFamily="18" charset="0"/>
              </a:rPr>
              <a:t>Лозов’ягін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). Основні віхи життя й творчості митця, його громадянська позиція </a:t>
            </a:r>
            <a:br>
              <a:rPr lang="uk-UA" sz="3200" dirty="0" smtClean="0">
                <a:latin typeface="Times New Roman" pitchFamily="18" charset="0"/>
                <a:cs typeface="Times New Roman" pitchFamily="18" charset="0"/>
              </a:rPr>
            </a:br>
            <a:endParaRPr lang="uk-UA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621"/>
          <a:stretch/>
        </p:blipFill>
        <p:spPr bwMode="auto">
          <a:xfrm>
            <a:off x="0" y="0"/>
            <a:ext cx="9144000" cy="5301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535795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37111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uk-UA" dirty="0"/>
              <a:t>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Після повернення, 16 червня 1938-го заарештований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удруге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– цього разу за «участь у націоналістичній контрреволюційній організації». Обвинувальний вирок не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підписав,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і після двох років в’язниці (83 дні провів у камері смертників) 1 квітня 1940 року було прийнято постанову,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якій відзначалося, що всі свідчення про контрреволюційну діяльність належать до 1928 — 1932 років, за що він уже був засуджений, а «…інших даних про антирадянську діяльність </a:t>
            </a:r>
            <a:r>
              <a:rPr lang="uk-UA" sz="2800" dirty="0" err="1">
                <a:latin typeface="Times New Roman" pitchFamily="18" charset="0"/>
                <a:cs typeface="Times New Roman" pitchFamily="18" charset="0"/>
              </a:rPr>
              <a:t>Багряного-Лозов'ягіна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 слідством не добуто». Хворий, знесилений, Іван Багряний повернувся в Охтирку.</a:t>
            </a:r>
          </a:p>
        </p:txBody>
      </p:sp>
    </p:spTree>
    <p:extLst>
      <p:ext uri="{BB962C8B-B14F-4D97-AF65-F5344CB8AC3E}">
        <p14:creationId xmlns:p14="http://schemas.microsoft.com/office/powerpoint/2010/main" val="205256549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11683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Пережите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описав в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автобіографічному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романі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«Сад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Гетсиманський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» (1950) –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творі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на два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десятиліття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випередив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знаменитий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Архіпелаг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ГУЛАГ»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Олександра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Солженіцина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uk-UA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5762" y="3789040"/>
            <a:ext cx="4590156" cy="262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663442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836712"/>
            <a:ext cx="3810000" cy="522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кутник 3"/>
          <p:cNvSpPr/>
          <p:nvPr/>
        </p:nvSpPr>
        <p:spPr>
          <a:xfrm>
            <a:off x="4716016" y="1916832"/>
            <a:ext cx="3816424" cy="26776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Заробляв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журналістикою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сім'ї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доводилося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важко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оскільки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великих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гонорарів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письменник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отримував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uk-UA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6779" y="5157192"/>
            <a:ext cx="3832773" cy="141277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err="1"/>
              <a:t>Іван</a:t>
            </a:r>
            <a:r>
              <a:rPr lang="ru-RU" sz="2000" dirty="0"/>
              <a:t> </a:t>
            </a:r>
            <a:r>
              <a:rPr lang="ru-RU" sz="2000" dirty="0" err="1"/>
              <a:t>Багряний</a:t>
            </a:r>
            <a:r>
              <a:rPr lang="ru-RU" sz="2000" dirty="0"/>
              <a:t> з родиною: дружиною Галиною та </a:t>
            </a:r>
            <a:r>
              <a:rPr lang="ru-RU" sz="2000" dirty="0" err="1"/>
              <a:t>дітьми</a:t>
            </a:r>
            <a:r>
              <a:rPr lang="ru-RU" sz="2000" dirty="0"/>
              <a:t> </a:t>
            </a:r>
            <a:r>
              <a:rPr lang="ru-RU" sz="2000" dirty="0" err="1"/>
              <a:t>Роксоланою</a:t>
            </a:r>
            <a:r>
              <a:rPr lang="ru-RU" sz="2000" dirty="0"/>
              <a:t> і Нестором (1950-ті </a:t>
            </a:r>
            <a:r>
              <a:rPr lang="ru-RU" sz="2000" dirty="0" err="1"/>
              <a:t>рр</a:t>
            </a:r>
            <a:r>
              <a:rPr lang="ru-RU" sz="2000" dirty="0"/>
              <a:t>.)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306633843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23528" y="188640"/>
            <a:ext cx="8712968" cy="288032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Під час німецько-радянської війни переїхав у Галичину,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приєднавсядо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українського підпілля. Працював у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рефер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ентурі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пропаганди, брав участь у створенні Української Головної Визвольної Ради, розробляв програмові документи. Написав романи «Тигролови» («Звіролови»), «Люба», поему «</a:t>
            </a:r>
            <a:r>
              <a:rPr lang="uk-UA" sz="2800" dirty="0" err="1">
                <a:latin typeface="Times New Roman" pitchFamily="18" charset="0"/>
                <a:cs typeface="Times New Roman" pitchFamily="18" charset="0"/>
              </a:rPr>
              <a:t>Гуляй-Поле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».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284984"/>
            <a:ext cx="4248472" cy="3477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049628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347864" y="260648"/>
            <a:ext cx="5688632" cy="640871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В 1945-му </a:t>
            </a:r>
            <a:r>
              <a:rPr lang="ru-RU" sz="3000" dirty="0" err="1">
                <a:latin typeface="Times New Roman" pitchFamily="18" charset="0"/>
                <a:cs typeface="Times New Roman" pitchFamily="18" charset="0"/>
              </a:rPr>
              <a:t>емігрував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3000" dirty="0" err="1">
                <a:latin typeface="Times New Roman" pitchFamily="18" charset="0"/>
                <a:cs typeface="Times New Roman" pitchFamily="18" charset="0"/>
              </a:rPr>
              <a:t>Німеччини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000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 памфлет «</a:t>
            </a:r>
            <a:r>
              <a:rPr lang="ru-RU" sz="3000" dirty="0" err="1">
                <a:latin typeface="Times New Roman" pitchFamily="18" charset="0"/>
                <a:cs typeface="Times New Roman" pitchFamily="18" charset="0"/>
              </a:rPr>
              <a:t>Чому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 я не хочу </a:t>
            </a:r>
            <a:r>
              <a:rPr lang="ru-RU" sz="3000" dirty="0" err="1">
                <a:latin typeface="Times New Roman" pitchFamily="18" charset="0"/>
                <a:cs typeface="Times New Roman" pitchFamily="18" charset="0"/>
              </a:rPr>
              <a:t>вертатися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 до СРСР?» (1946) </a:t>
            </a:r>
            <a:r>
              <a:rPr lang="ru-RU" sz="3000" dirty="0" err="1">
                <a:latin typeface="Times New Roman" pitchFamily="18" charset="0"/>
                <a:cs typeface="Times New Roman" pitchFamily="18" charset="0"/>
              </a:rPr>
              <a:t>набув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 великого </a:t>
            </a:r>
            <a:r>
              <a:rPr lang="ru-RU" sz="3000" dirty="0" err="1">
                <a:latin typeface="Times New Roman" pitchFamily="18" charset="0"/>
                <a:cs typeface="Times New Roman" pitchFamily="18" charset="0"/>
              </a:rPr>
              <a:t>розголосу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й 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став одним </a:t>
            </a:r>
            <a:r>
              <a:rPr lang="ru-RU" sz="3000" dirty="0" err="1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 тих </a:t>
            </a:r>
            <a:r>
              <a:rPr lang="ru-RU" sz="3000" dirty="0" err="1">
                <a:latin typeface="Times New Roman" pitchFamily="18" charset="0"/>
                <a:cs typeface="Times New Roman" pitchFamily="18" charset="0"/>
              </a:rPr>
              <a:t>документів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0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>
                <a:latin typeface="Times New Roman" pitchFamily="18" charset="0"/>
                <a:cs typeface="Times New Roman" pitchFamily="18" charset="0"/>
              </a:rPr>
              <a:t>змінили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3000" dirty="0" err="1">
                <a:latin typeface="Times New Roman" pitchFamily="18" charset="0"/>
                <a:cs typeface="Times New Roman" pitchFamily="18" charset="0"/>
              </a:rPr>
              <a:t>Заході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>
                <a:latin typeface="Times New Roman" pitchFamily="18" charset="0"/>
                <a:cs typeface="Times New Roman" pitchFamily="18" charset="0"/>
              </a:rPr>
              <a:t>ставлення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3000" dirty="0" err="1">
                <a:latin typeface="Times New Roman" pitchFamily="18" charset="0"/>
                <a:cs typeface="Times New Roman" pitchFamily="18" charset="0"/>
              </a:rPr>
              <a:t>проблеми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3000" dirty="0" err="1">
                <a:latin typeface="Times New Roman" pitchFamily="18" charset="0"/>
                <a:cs typeface="Times New Roman" pitchFamily="18" charset="0"/>
              </a:rPr>
              <a:t>переміщених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>
                <a:latin typeface="Times New Roman" pitchFamily="18" charset="0"/>
                <a:cs typeface="Times New Roman" pitchFamily="18" charset="0"/>
              </a:rPr>
              <a:t>осіб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». </a:t>
            </a:r>
            <a:r>
              <a:rPr lang="ru-RU" sz="3000" dirty="0" err="1">
                <a:latin typeface="Times New Roman" pitchFamily="18" charset="0"/>
                <a:cs typeface="Times New Roman" pitchFamily="18" charset="0"/>
              </a:rPr>
              <a:t>Редагував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 газету «</a:t>
            </a:r>
            <a:r>
              <a:rPr lang="ru-RU" sz="3000" dirty="0" err="1">
                <a:latin typeface="Times New Roman" pitchFamily="18" charset="0"/>
                <a:cs typeface="Times New Roman" pitchFamily="18" charset="0"/>
              </a:rPr>
              <a:t>Українські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>
                <a:latin typeface="Times New Roman" pitchFamily="18" charset="0"/>
                <a:cs typeface="Times New Roman" pitchFamily="18" charset="0"/>
              </a:rPr>
              <a:t>вісті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sz="3000" dirty="0" err="1">
                <a:latin typeface="Times New Roman" pitchFamily="18" charset="0"/>
                <a:cs typeface="Times New Roman" pitchFamily="18" charset="0"/>
              </a:rPr>
              <a:t>заснував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>
                <a:latin typeface="Times New Roman" pitchFamily="18" charset="0"/>
                <a:cs typeface="Times New Roman" pitchFamily="18" charset="0"/>
              </a:rPr>
              <a:t>Українську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>
                <a:latin typeface="Times New Roman" pitchFamily="18" charset="0"/>
                <a:cs typeface="Times New Roman" pitchFamily="18" charset="0"/>
              </a:rPr>
              <a:t>революційно-демократичну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>
                <a:latin typeface="Times New Roman" pitchFamily="18" charset="0"/>
                <a:cs typeface="Times New Roman" pitchFamily="18" charset="0"/>
              </a:rPr>
              <a:t>партію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 (1948), </a:t>
            </a:r>
            <a:r>
              <a:rPr lang="ru-RU" sz="3000" dirty="0" err="1"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 головою </a:t>
            </a:r>
            <a:r>
              <a:rPr lang="ru-RU" sz="3000" dirty="0" err="1">
                <a:latin typeface="Times New Roman" pitchFamily="18" charset="0"/>
                <a:cs typeface="Times New Roman" pitchFamily="18" charset="0"/>
              </a:rPr>
              <a:t>виконавчого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 органу </a:t>
            </a:r>
            <a:r>
              <a:rPr lang="ru-RU" sz="3000" dirty="0" err="1">
                <a:latin typeface="Times New Roman" pitchFamily="18" charset="0"/>
                <a:cs typeface="Times New Roman" pitchFamily="18" charset="0"/>
              </a:rPr>
              <a:t>Української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>
                <a:latin typeface="Times New Roman" pitchFamily="18" charset="0"/>
                <a:cs typeface="Times New Roman" pitchFamily="18" charset="0"/>
              </a:rPr>
              <a:t>Національної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 Ради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й 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заступником президента УНР. </a:t>
            </a:r>
            <a:r>
              <a:rPr lang="ru-RU" sz="3000" dirty="0" err="1">
                <a:latin typeface="Times New Roman" pitchFamily="18" charset="0"/>
                <a:cs typeface="Times New Roman" pitchFamily="18" charset="0"/>
              </a:rPr>
              <a:t>Виступав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3000" dirty="0" err="1">
                <a:latin typeface="Times New Roman" pitchFamily="18" charset="0"/>
                <a:cs typeface="Times New Roman" pitchFamily="18" charset="0"/>
              </a:rPr>
              <a:t>консолідацію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>
                <a:latin typeface="Times New Roman" pitchFamily="18" charset="0"/>
                <a:cs typeface="Times New Roman" pitchFamily="18" charset="0"/>
              </a:rPr>
              <a:t>українського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>
                <a:latin typeface="Times New Roman" pitchFamily="18" charset="0"/>
                <a:cs typeface="Times New Roman" pitchFamily="18" charset="0"/>
              </a:rPr>
              <a:t>патріотичного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>
                <a:latin typeface="Times New Roman" pitchFamily="18" charset="0"/>
                <a:cs typeface="Times New Roman" pitchFamily="18" charset="0"/>
              </a:rPr>
              <a:t>руху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.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743" y="1484784"/>
            <a:ext cx="3033105" cy="3989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537223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46876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Помер 25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серпня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1963-го в Новому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Ульмі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Німеччина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Незадовго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перед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тим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висувався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Нобелівську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премію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літератури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uk-UA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284984"/>
            <a:ext cx="5323728" cy="2999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854223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419872" y="188640"/>
            <a:ext cx="5194920" cy="3989039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1992 року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постановою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Кабінету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Міністрів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України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Іванові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Багряному посмертно присудили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Державну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премію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імені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Тараса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Шевченка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романи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«Сад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Гетсиманський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» і «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Тигролови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algn="ctr"/>
            <a:endParaRPr lang="uk-UA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2736304" cy="3900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424363"/>
            <a:ext cx="1638300" cy="199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406416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Психологічний портрет Івана Багряного на основі фактів</a:t>
            </a:r>
            <a:endParaRPr lang="uk-UA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32474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в Охтирській церковно-приходській школі, де навчання велося російською мовою, демонстративно почав писати по-українськи;</a:t>
            </a:r>
            <a:endParaRPr lang="uk-UA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Місце для вмісту 2"/>
          <p:cNvSpPr txBox="1">
            <a:spLocks/>
          </p:cNvSpPr>
          <p:nvPr/>
        </p:nvSpPr>
        <p:spPr>
          <a:xfrm>
            <a:off x="473727" y="3142248"/>
            <a:ext cx="8229600" cy="7908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q"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у 12-річному віці був редактором шкільного журналу «Надія»;</a:t>
            </a:r>
            <a:endParaRPr lang="uk-UA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Місце для вмісту 2"/>
          <p:cNvSpPr txBox="1">
            <a:spLocks/>
          </p:cNvSpPr>
          <p:nvPr/>
        </p:nvSpPr>
        <p:spPr>
          <a:xfrm>
            <a:off x="473905" y="3971361"/>
            <a:ext cx="8229600" cy="53775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q"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мав талант живописця;</a:t>
            </a:r>
            <a:endParaRPr lang="uk-UA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Місце для вмісту 2"/>
          <p:cNvSpPr txBox="1">
            <a:spLocks/>
          </p:cNvSpPr>
          <p:nvPr/>
        </p:nvSpPr>
        <p:spPr>
          <a:xfrm>
            <a:off x="473727" y="4556899"/>
            <a:ext cx="8229600" cy="8163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q"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був тактовним і ввічливим, до людей звертався тільки на «Ви»;</a:t>
            </a:r>
            <a:endParaRPr lang="uk-UA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Місце для вмісту 2"/>
          <p:cNvSpPr txBox="1">
            <a:spLocks/>
          </p:cNvSpPr>
          <p:nvPr/>
        </p:nvSpPr>
        <p:spPr>
          <a:xfrm>
            <a:off x="478244" y="5523270"/>
            <a:ext cx="8229600" cy="8163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q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памфлет «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Чому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я не хочу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вертатися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до СРСР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?» як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офіційний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документ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розглядався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ООН;</a:t>
            </a:r>
            <a:endParaRPr lang="uk-UA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041108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Психологічний портрет Івана Багряного на основі фактів</a:t>
            </a:r>
            <a:endParaRPr lang="uk-UA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0466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продовжував писати, будучи прикований до ліжка;</a:t>
            </a:r>
            <a:endParaRPr lang="uk-UA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Місце для вмісту 2"/>
          <p:cNvSpPr txBox="1">
            <a:spLocks/>
          </p:cNvSpPr>
          <p:nvPr/>
        </p:nvSpPr>
        <p:spPr>
          <a:xfrm>
            <a:off x="458206" y="2420888"/>
            <a:ext cx="8229600" cy="165618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q"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молодшому синові Нестору залишив заповіт: коли виросте, знайти в далекій Україні брата Бориса й сестру Наталку та допомогти їм, якщо вони будуть у біді;</a:t>
            </a:r>
            <a:endParaRPr lang="uk-UA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Місце для вмісту 2"/>
          <p:cNvSpPr txBox="1">
            <a:spLocks/>
          </p:cNvSpPr>
          <p:nvPr/>
        </p:nvSpPr>
        <p:spPr>
          <a:xfrm>
            <a:off x="478244" y="4189057"/>
            <a:ext cx="8229600" cy="8163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q"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у людях цінував волелюбність, уміння зберегти власну гідність; ніколи ні перед ким не плазував;</a:t>
            </a:r>
            <a:endParaRPr lang="uk-UA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Місце для вмісту 2"/>
          <p:cNvSpPr txBox="1">
            <a:spLocks/>
          </p:cNvSpPr>
          <p:nvPr/>
        </p:nvSpPr>
        <p:spPr>
          <a:xfrm>
            <a:off x="458206" y="5115111"/>
            <a:ext cx="8229600" cy="8163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q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першому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допиті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про Багряного сказали : «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Цей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розколеться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uk-UA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901828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83691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Пояснюючи вибір письменником псевдоніма, експерти допускають, що причиною стало захоплення творчістю Миколи Хвильового. Одним з улюблених епітетів письменника був саме багряний колір, який в розумінні Хвильового був символом революційно-романтичного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пориву.</a:t>
            </a:r>
            <a:endParaRPr lang="uk-UA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828756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67544" y="332656"/>
            <a:ext cx="8424936" cy="334096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Народився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жовтня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1906 року в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місті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Охтирка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Полтавщині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нині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Сумська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область)</a:t>
            </a:r>
          </a:p>
          <a:p>
            <a:pPr marL="0" indent="0" algn="ctr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сім’ї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муляра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Павла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Петровича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Лозов'яги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Мати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Євдокія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Іванівна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Кривуша — походила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заможного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селянського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роду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села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Куземин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сім'ї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крім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Івана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виховувалися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син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Федір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дві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дочки —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Неоніла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Єлизавета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uk-UA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845700"/>
            <a:ext cx="3456384" cy="2586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кутник 3"/>
          <p:cNvSpPr/>
          <p:nvPr/>
        </p:nvSpPr>
        <p:spPr>
          <a:xfrm>
            <a:off x="2483768" y="6200231"/>
            <a:ext cx="3528392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err="1"/>
              <a:t>Будинок</a:t>
            </a:r>
            <a:r>
              <a:rPr lang="ru-RU" dirty="0"/>
              <a:t>, в </a:t>
            </a:r>
            <a:r>
              <a:rPr lang="ru-RU" dirty="0" err="1"/>
              <a:t>якому</a:t>
            </a:r>
            <a:r>
              <a:rPr lang="ru-RU" dirty="0"/>
              <a:t> </a:t>
            </a:r>
            <a:r>
              <a:rPr lang="ru-RU" dirty="0" err="1"/>
              <a:t>народився</a:t>
            </a:r>
            <a:r>
              <a:rPr lang="ru-RU" dirty="0"/>
              <a:t> і жив </a:t>
            </a:r>
            <a:r>
              <a:rPr lang="ru-RU" dirty="0" err="1"/>
              <a:t>Іван</a:t>
            </a:r>
            <a:r>
              <a:rPr lang="ru-RU" dirty="0"/>
              <a:t> </a:t>
            </a:r>
            <a:r>
              <a:rPr lang="ru-RU" dirty="0" err="1"/>
              <a:t>Багряний</a:t>
            </a:r>
            <a:r>
              <a:rPr lang="ru-RU" dirty="0"/>
              <a:t>. </a:t>
            </a:r>
            <a:r>
              <a:rPr lang="ru-RU" dirty="0" err="1"/>
              <a:t>Охтирка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30027509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повернуся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своєї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Вітчизни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міліонами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своїх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братів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і сестер,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перебувають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тут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Європі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і там по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Сибірських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концентратах,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тоді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коли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тоталітарна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більшовицька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система буде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знесена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так, як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гітлерівська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Коли НКВД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піде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вслід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за Гестапо, коли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червоний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російський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фашизм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щезне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так, як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щез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фашизм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німецький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Коли нам –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Українському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Народові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– буде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повернено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право на свободу і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незалежність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ім’я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християнства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справедливості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buNone/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Іван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Багряний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Чому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я не хочу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вертатися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до СРСР?»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430585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Етапи творчого шляху</a:t>
            </a:r>
          </a:p>
        </p:txBody>
      </p:sp>
      <p:sp>
        <p:nvSpPr>
          <p:cNvPr id="4" name="Прямокутник 3"/>
          <p:cNvSpPr/>
          <p:nvPr/>
        </p:nvSpPr>
        <p:spPr>
          <a:xfrm>
            <a:off x="467544" y="1412776"/>
            <a:ext cx="8280920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1926—1932 — початок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літературного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шляху до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першого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арешту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;</a:t>
            </a:r>
          </a:p>
        </p:txBody>
      </p:sp>
      <p:sp>
        <p:nvSpPr>
          <p:cNvPr id="5" name="Прямокутник 4"/>
          <p:cNvSpPr/>
          <p:nvPr/>
        </p:nvSpPr>
        <p:spPr>
          <a:xfrm>
            <a:off x="467544" y="2489330"/>
            <a:ext cx="828092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1932—1940 —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період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ув'язнень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концтаборів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кутник 5"/>
          <p:cNvSpPr/>
          <p:nvPr/>
        </p:nvSpPr>
        <p:spPr>
          <a:xfrm>
            <a:off x="480267" y="3164950"/>
            <a:ext cx="8280920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1941—1945 —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період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Другої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світової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війни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й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окупації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;</a:t>
            </a:r>
          </a:p>
        </p:txBody>
      </p:sp>
      <p:sp>
        <p:nvSpPr>
          <p:cNvPr id="7" name="Прямокутник 6"/>
          <p:cNvSpPr/>
          <p:nvPr/>
        </p:nvSpPr>
        <p:spPr>
          <a:xfrm>
            <a:off x="467544" y="4293096"/>
            <a:ext cx="828092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1945—1963 —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повоєнна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доба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й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еміграція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296938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1187624" y="260648"/>
            <a:ext cx="7704856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викриття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системи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більшовицького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терору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;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кутник 5"/>
          <p:cNvSpPr/>
          <p:nvPr/>
        </p:nvSpPr>
        <p:spPr>
          <a:xfrm>
            <a:off x="1176683" y="908720"/>
            <a:ext cx="7704856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показ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жорстоких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підступних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методів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каральних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органів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;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кутник 6"/>
          <p:cNvSpPr/>
          <p:nvPr/>
        </p:nvSpPr>
        <p:spPr>
          <a:xfrm>
            <a:off x="1196007" y="1845627"/>
            <a:ext cx="7685531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розвінчання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більшовицької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системи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господарювання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й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знущання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людей;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кутник 7"/>
          <p:cNvSpPr/>
          <p:nvPr/>
        </p:nvSpPr>
        <p:spPr>
          <a:xfrm>
            <a:off x="1196006" y="2780928"/>
            <a:ext cx="7685531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розповідь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страждання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українського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народу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більшовицькому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«раю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»;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кутник 8"/>
          <p:cNvSpPr/>
          <p:nvPr/>
        </p:nvSpPr>
        <p:spPr>
          <a:xfrm>
            <a:off x="1187624" y="3717032"/>
            <a:ext cx="7704856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безкомпромісне й аргументоване викриття російського великодержавного шовінізму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;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кутник 9"/>
          <p:cNvSpPr/>
          <p:nvPr/>
        </p:nvSpPr>
        <p:spPr>
          <a:xfrm>
            <a:off x="1196007" y="4725143"/>
            <a:ext cx="7704856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змалювання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долі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української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людини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вирі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Другої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світової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війни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;</a:t>
            </a:r>
          </a:p>
        </p:txBody>
      </p:sp>
      <p:sp>
        <p:nvSpPr>
          <p:cNvPr id="11" name="Прямокутник 10"/>
          <p:cNvSpPr/>
          <p:nvPr/>
        </p:nvSpPr>
        <p:spPr>
          <a:xfrm>
            <a:off x="1196007" y="5708540"/>
            <a:ext cx="7704856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віра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перемогу добра над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злом.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кутник 1"/>
          <p:cNvSpPr/>
          <p:nvPr/>
        </p:nvSpPr>
        <p:spPr>
          <a:xfrm rot="16200000">
            <a:off x="-2544705" y="3136612"/>
            <a:ext cx="6858001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dirty="0" smtClean="0"/>
              <a:t>ТЕМАТИКА ТВОРЧОСТІ</a:t>
            </a:r>
            <a:endParaRPr lang="uk-UA" sz="3200" dirty="0"/>
          </a:p>
        </p:txBody>
      </p:sp>
    </p:spTree>
    <p:extLst>
      <p:ext uri="{BB962C8B-B14F-4D97-AF65-F5344CB8AC3E}">
        <p14:creationId xmlns:p14="http://schemas.microsoft.com/office/powerpoint/2010/main" val="177044192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67544" y="260648"/>
            <a:ext cx="8229600" cy="276490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У шестирічному віці почав навчатися в церковнопарафіяльній школі, потім закінчив в Охтирці вищу початкову школу. 1920 року вступив до технічної школи слюсарного ремесла, потім — до </a:t>
            </a:r>
            <a:r>
              <a:rPr lang="uk-UA" sz="2800" dirty="0" err="1">
                <a:latin typeface="Times New Roman" pitchFamily="18" charset="0"/>
                <a:cs typeface="Times New Roman" pitchFamily="18" charset="0"/>
              </a:rPr>
              <a:t>Краснопільської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 школи художньо-керамічного профілю.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210999"/>
            <a:ext cx="4608512" cy="3232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215" y="3217926"/>
            <a:ext cx="2514600" cy="181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222857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1277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У 1920 році став свідком жорстокої розправи чекістів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над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його дядьком (якого пізніше назавжди відправили на Соловки) і 92-річним дідом на пасіці.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501008"/>
            <a:ext cx="4126291" cy="2318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133857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995936" y="260648"/>
            <a:ext cx="4896544" cy="633670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1922 року почався період робочої діяльності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й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активного громадсько-політичного життя: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був  замполітом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цукроварні,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пізніше окружним </a:t>
            </a:r>
            <a:r>
              <a:rPr lang="uk-UA" sz="2800" dirty="0" err="1">
                <a:latin typeface="Times New Roman" pitchFamily="18" charset="0"/>
                <a:cs typeface="Times New Roman" pitchFamily="18" charset="0"/>
              </a:rPr>
              <a:t>політінспектором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 в Охтирській міліції,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учителем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малювання в колонії для безпритульних і сиріт. 1925 року вийшов із комсомолу. Щоб «збагатитись враженнями» (вислів Івана Багряного), побував на Донбасі,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Криму, на Кубані.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80728"/>
            <a:ext cx="3170237" cy="434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88233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239" y="0"/>
            <a:ext cx="8229600" cy="1143000"/>
          </a:xfrm>
        </p:spPr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23528" y="260649"/>
            <a:ext cx="4906888" cy="302433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1925 року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Іван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працював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Кам'янці-Подільському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ілюстратором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газеті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Червоний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кордон»,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надрукував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там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свої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перші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вірші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uk-UA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423600"/>
            <a:ext cx="4392488" cy="2964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кутник 3"/>
          <p:cNvSpPr/>
          <p:nvPr/>
        </p:nvSpPr>
        <p:spPr>
          <a:xfrm>
            <a:off x="5220072" y="3423600"/>
            <a:ext cx="3816424" cy="310854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Того ж 1925 року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псевдонімом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Полярний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власними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силами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видав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Охтирці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невеличку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збірку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Чорні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силуети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п'ять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оповідань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uk-UA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089" y="260648"/>
            <a:ext cx="2034390" cy="2983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221310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194421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1926 року вступив до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Київського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художнього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інституту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(КХІ),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через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матеріальну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скруту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упереджене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ставлення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керівництва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закінчив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uk-UA" dirty="0"/>
          </a:p>
        </p:txBody>
      </p:sp>
      <p:sp>
        <p:nvSpPr>
          <p:cNvPr id="4" name="Прямокутник 3"/>
          <p:cNvSpPr/>
          <p:nvPr/>
        </p:nvSpPr>
        <p:spPr>
          <a:xfrm>
            <a:off x="539552" y="2708920"/>
            <a:ext cx="8208912" cy="30469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Навчаючись в КХІ, вийшов зі спілки «Плуг», вступив до опозиційного літературного об'єднання МАРС («Майстерня революційного слова»), де зблизився з </a:t>
            </a:r>
            <a:r>
              <a:rPr lang="uk-UA" sz="2400" dirty="0" err="1">
                <a:latin typeface="Times New Roman" pitchFamily="18" charset="0"/>
                <a:cs typeface="Times New Roman" pitchFamily="18" charset="0"/>
              </a:rPr>
              <a:t>самовимогливими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митцями слова: Валер'яном Підмогильним, Євгеном Плужником, Борисом Антоненком-Давидовичем, Григорієм Косинкою, </a:t>
            </a:r>
            <a:r>
              <a:rPr lang="uk-UA" sz="2400" dirty="0" err="1">
                <a:latin typeface="Times New Roman" pitchFamily="18" charset="0"/>
                <a:cs typeface="Times New Roman" pitchFamily="18" charset="0"/>
              </a:rPr>
              <a:t>Тодосем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Осьмачкою та іншими, яких пізніше було піддано нищівній критиці з боку офіційної радянської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критики.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631819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79512" y="476672"/>
            <a:ext cx="8712968" cy="1512167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У 1920-х роках видав низку поетичних творів: збірку віршів «До меж заказаних», поеми «Монголія», «Вандея», «Газават», п'єсу «Бузок» про графоманів. </a:t>
            </a:r>
          </a:p>
        </p:txBody>
      </p:sp>
      <p:sp>
        <p:nvSpPr>
          <p:cNvPr id="4" name="Прямокутник 3"/>
          <p:cNvSpPr/>
          <p:nvPr/>
        </p:nvSpPr>
        <p:spPr>
          <a:xfrm>
            <a:off x="4067944" y="2492896"/>
            <a:ext cx="4824536" cy="310854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Віршована поема «</a:t>
            </a: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Ave Maria» (1929)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була заборонена цензурою, а історичний роман у віршах «Скелька» (1930) спричинив звинувачення «в проведенні контрреволюційної агітації». 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492896"/>
            <a:ext cx="2381250" cy="361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466126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67544" y="260648"/>
            <a:ext cx="8229600" cy="4680519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16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квітня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1932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заарештували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Пробув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11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місяців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камері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одиночного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ув'язнення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внутрішній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тюрмі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ГПУ. А 25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жовтня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1932 року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звільнили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з-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варти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й на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три роки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відправили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спецпоселень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Далекого Сходу. Про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період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перебування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Івана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Багряного на Далекому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Сході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в 1932—1937 роках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досі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мало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відомостей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Охотське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море, тайга,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серед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українців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Зеленого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Клину,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утеча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Україну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арешт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дорозі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новий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термін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(3 роки) —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тепер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уже в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таборі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БАМТАБу</a:t>
            </a:r>
            <a:r>
              <a:rPr lang="ru-RU" dirty="0"/>
              <a:t>.</a:t>
            </a:r>
            <a:endParaRPr lang="uk-UA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39" y="5304310"/>
            <a:ext cx="4835593" cy="1553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860032" y="5289465"/>
            <a:ext cx="4283968" cy="1553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353427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1141</Words>
  <Application>Microsoft Office PowerPoint</Application>
  <PresentationFormat>Екран (4:3)</PresentationFormat>
  <Paragraphs>54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22</vt:i4>
      </vt:variant>
    </vt:vector>
  </HeadingPairs>
  <TitlesOfParts>
    <vt:vector size="23" baseType="lpstr">
      <vt:lpstr>Тема Office</vt:lpstr>
      <vt:lpstr>Іван Багряний (І. Лозов’ягін). Основні віхи життя й творчості митця, його громадянська позиція  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Психологічний портрет Івана Багряного на основі фактів</vt:lpstr>
      <vt:lpstr>Психологічний портрет Івана Багряного на основі фактів</vt:lpstr>
      <vt:lpstr>Презентація PowerPoint</vt:lpstr>
      <vt:lpstr>Презентація PowerPoint</vt:lpstr>
      <vt:lpstr>Етапи творчого шляху</vt:lpstr>
      <vt:lpstr>Презентація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Іван Багряний (І. Лозов’ягін). Основні віхи життя й творчості митця, його громадянська позиція. </dc:title>
  <dc:creator>Таня</dc:creator>
  <cp:lastModifiedBy>Таня</cp:lastModifiedBy>
  <cp:revision>19</cp:revision>
  <dcterms:created xsi:type="dcterms:W3CDTF">2021-01-14T18:49:13Z</dcterms:created>
  <dcterms:modified xsi:type="dcterms:W3CDTF">2021-01-28T07:18:24Z</dcterms:modified>
</cp:coreProperties>
</file>