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7454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92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3590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9090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833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2832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095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0318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5918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6987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6405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604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1856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56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9694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1152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81F19-7DA1-4BD4-9081-5DD0090E1611}" type="datetimeFigureOut">
              <a:rPr lang="uk-UA" smtClean="0"/>
              <a:t>24.05.2021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774FEC0-3922-4636-93A1-3BFAF91DD4F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2809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9382" y="285691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dirty="0" err="1">
                <a:latin typeface="Arial Narrow" panose="020B0606020202030204" pitchFamily="34" charset="0"/>
              </a:rPr>
              <a:t>Орієнтовані</a:t>
            </a:r>
            <a:r>
              <a:rPr lang="ru-RU" sz="6600" b="1" dirty="0">
                <a:latin typeface="Arial Narrow" panose="020B0606020202030204" pitchFamily="34" charset="0"/>
              </a:rPr>
              <a:t> </a:t>
            </a:r>
            <a:r>
              <a:rPr lang="ru-RU" sz="6600" b="1" dirty="0" err="1">
                <a:latin typeface="Arial Narrow" panose="020B0606020202030204" pitchFamily="34" charset="0"/>
              </a:rPr>
              <a:t>компоненти</a:t>
            </a:r>
            <a:r>
              <a:rPr lang="ru-RU" sz="6600" b="1" dirty="0">
                <a:latin typeface="Arial Narrow" panose="020B0606020202030204" pitchFamily="34" charset="0"/>
              </a:rPr>
              <a:t> </a:t>
            </a:r>
            <a:br>
              <a:rPr lang="ru-RU" sz="6600" b="1" dirty="0">
                <a:latin typeface="Arial Narrow" panose="020B0606020202030204" pitchFamily="34" charset="0"/>
              </a:rPr>
            </a:br>
            <a:r>
              <a:rPr lang="ru-RU" sz="4800" b="1" dirty="0">
                <a:latin typeface="Arial Narrow" panose="020B0606020202030204" pitchFamily="34" charset="0"/>
              </a:rPr>
              <a:t>плану-конспекту </a:t>
            </a:r>
            <a:r>
              <a:rPr lang="ru-RU" sz="4800" b="1" dirty="0" err="1">
                <a:latin typeface="Arial Narrow" panose="020B0606020202030204" pitchFamily="34" charset="0"/>
              </a:rPr>
              <a:t>власної</a:t>
            </a:r>
            <a:r>
              <a:rPr lang="ru-RU" sz="4800" b="1" dirty="0">
                <a:latin typeface="Arial Narrow" panose="020B0606020202030204" pitchFamily="34" charset="0"/>
              </a:rPr>
              <a:t> </a:t>
            </a:r>
            <a:r>
              <a:rPr lang="ru-RU" sz="4800" b="1" dirty="0" err="1">
                <a:latin typeface="Arial Narrow" panose="020B0606020202030204" pitchFamily="34" charset="0"/>
              </a:rPr>
              <a:t>риторичної</a:t>
            </a:r>
            <a:r>
              <a:rPr lang="ru-RU" sz="4800" b="1" dirty="0">
                <a:latin typeface="Arial Narrow" panose="020B0606020202030204" pitchFamily="34" charset="0"/>
              </a:rPr>
              <a:t> практики</a:t>
            </a:r>
            <a:endParaRPr lang="uk-UA" sz="4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53794" y="6070661"/>
            <a:ext cx="40463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tx1"/>
                </a:solidFill>
              </a:rPr>
              <a:t>Виконала : Стельмах Діана 6.0169-2</a:t>
            </a:r>
          </a:p>
          <a:p>
            <a:r>
              <a:rPr lang="uk-UA" dirty="0" err="1"/>
              <a:t>Спец.освіта</a:t>
            </a:r>
            <a:r>
              <a:rPr lang="uk-UA" dirty="0"/>
              <a:t>- логопедія</a:t>
            </a:r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1026" name="Picture 2" descr="Риторика - наука для свободного общества | КПИ им. Игоря Сикорског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9454" y="3056707"/>
            <a:ext cx="4973783" cy="2822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0802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547" y="96982"/>
            <a:ext cx="9462654" cy="95596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>
                <a:solidFill>
                  <a:schemeClr val="tx1"/>
                </a:solidFill>
                <a:latin typeface="Arial Black" panose="020B0A04020102020204" pitchFamily="34" charset="0"/>
              </a:rPr>
              <a:t>Рекомендації риторичної практики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8547" y="1193953"/>
            <a:ext cx="609600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uk-UA" sz="2400" dirty="0"/>
              <a:t>Робота з аудиторією;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400" dirty="0"/>
              <a:t>Закріплення нової інформації;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2400" dirty="0"/>
              <a:t>Демонстрація набутого досвіду.</a:t>
            </a:r>
            <a:endParaRPr lang="ru-RU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3781" y="2535289"/>
            <a:ext cx="7239000" cy="3810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46162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79235" y="2634734"/>
            <a:ext cx="771557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8000" dirty="0">
                <a:solidFill>
                  <a:schemeClr val="accent2"/>
                </a:solidFill>
              </a:rPr>
              <a:t>Дякую за увагу!</a:t>
            </a:r>
            <a:endParaRPr lang="ru-RU" sz="8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446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33292"/>
            <a:ext cx="12191999" cy="143260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sz="4400" b="1" dirty="0">
                <a:solidFill>
                  <a:schemeClr val="tx1"/>
                </a:solidFill>
              </a:rPr>
              <a:t>Важливість</a:t>
            </a:r>
            <a:r>
              <a:rPr lang="uk-UA" b="1" dirty="0">
                <a:solidFill>
                  <a:schemeClr val="tx1"/>
                </a:solidFill>
              </a:rPr>
              <a:t> </a:t>
            </a:r>
            <a:r>
              <a:rPr lang="uk-UA" sz="4400" b="1" dirty="0">
                <a:solidFill>
                  <a:schemeClr val="tx1"/>
                </a:solidFill>
              </a:rPr>
              <a:t>риторики</a:t>
            </a:r>
            <a:r>
              <a:rPr lang="uk-UA" b="1" dirty="0">
                <a:solidFill>
                  <a:schemeClr val="tx1"/>
                </a:solidFill>
              </a:rPr>
              <a:t> </a:t>
            </a:r>
            <a:r>
              <a:rPr lang="uk-UA" sz="4400" b="1" dirty="0">
                <a:solidFill>
                  <a:schemeClr val="tx1"/>
                </a:solidFill>
              </a:rPr>
              <a:t>як науки у середній школі</a:t>
            </a:r>
          </a:p>
        </p:txBody>
      </p:sp>
      <p:pic>
        <p:nvPicPr>
          <p:cNvPr id="2050" name="Picture 2" descr="Риторика, ораторское мастерство заказать в Киев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4225636"/>
            <a:ext cx="3810000" cy="26323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Несоответствия: скачать картинки, стоковые фото Несоответствия в хорошем  качестве | Depositphot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1537855"/>
            <a:ext cx="3809999" cy="25076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72837" y="1755581"/>
            <a:ext cx="7079672" cy="41549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0" i="0" dirty="0" err="1">
                <a:effectLst/>
                <a:latin typeface="Roboto"/>
              </a:rPr>
              <a:t>Щоб</a:t>
            </a:r>
            <a:r>
              <a:rPr lang="ru-RU" sz="2400" b="0" i="0" dirty="0">
                <a:effectLst/>
                <a:latin typeface="Roboto"/>
              </a:rPr>
              <a:t> бути </a:t>
            </a:r>
            <a:r>
              <a:rPr lang="ru-RU" sz="2400" b="0" i="0" dirty="0" err="1">
                <a:effectLst/>
                <a:latin typeface="Roboto"/>
              </a:rPr>
              <a:t>успішною</a:t>
            </a:r>
            <a:r>
              <a:rPr lang="ru-RU" sz="2400" b="0" i="0" dirty="0">
                <a:effectLst/>
                <a:latin typeface="Roboto"/>
              </a:rPr>
              <a:t> </a:t>
            </a:r>
            <a:r>
              <a:rPr lang="ru-RU" sz="2400" b="0" i="0" dirty="0" err="1">
                <a:effectLst/>
                <a:latin typeface="Roboto"/>
              </a:rPr>
              <a:t>людиною</a:t>
            </a:r>
            <a:r>
              <a:rPr lang="ru-RU" sz="2400" b="0" i="0" dirty="0">
                <a:effectLst/>
                <a:latin typeface="Roboto"/>
              </a:rPr>
              <a:t> </a:t>
            </a:r>
            <a:r>
              <a:rPr lang="ru-RU" sz="2400" b="0" i="0" dirty="0" err="1">
                <a:effectLst/>
                <a:latin typeface="Roboto"/>
              </a:rPr>
              <a:t>сьогодні</a:t>
            </a:r>
            <a:r>
              <a:rPr lang="ru-RU" sz="2400" b="0" i="0" dirty="0">
                <a:effectLst/>
                <a:latin typeface="Roboto"/>
              </a:rPr>
              <a:t>, </a:t>
            </a:r>
            <a:r>
              <a:rPr lang="ru-RU" sz="2400" b="0" i="0" dirty="0" err="1">
                <a:effectLst/>
                <a:latin typeface="Roboto"/>
              </a:rPr>
              <a:t>потрібно</a:t>
            </a:r>
            <a:r>
              <a:rPr lang="ru-RU" sz="2400" b="0" i="0" dirty="0">
                <a:effectLst/>
                <a:latin typeface="Roboto"/>
              </a:rPr>
              <a:t> </a:t>
            </a:r>
            <a:r>
              <a:rPr lang="ru-RU" sz="2400" b="0" i="0" dirty="0" err="1">
                <a:effectLst/>
                <a:latin typeface="Roboto"/>
              </a:rPr>
              <a:t>володіти</a:t>
            </a:r>
            <a:r>
              <a:rPr lang="ru-RU" sz="2400" b="0" i="0" dirty="0">
                <a:effectLst/>
                <a:latin typeface="Roboto"/>
              </a:rPr>
              <a:t> </a:t>
            </a:r>
            <a:r>
              <a:rPr lang="ru-RU" sz="2400" b="0" i="0" dirty="0" err="1">
                <a:effectLst/>
                <a:latin typeface="Roboto"/>
              </a:rPr>
              <a:t>мистецтвом</a:t>
            </a:r>
            <a:r>
              <a:rPr lang="ru-RU" sz="2400" b="0" i="0" dirty="0">
                <a:effectLst/>
                <a:latin typeface="Roboto"/>
              </a:rPr>
              <a:t> </a:t>
            </a:r>
            <a:r>
              <a:rPr lang="ru-RU" sz="2400" b="0" i="0" dirty="0" err="1">
                <a:effectLst/>
                <a:latin typeface="Roboto"/>
              </a:rPr>
              <a:t>спілкування</a:t>
            </a:r>
            <a:r>
              <a:rPr lang="ru-RU" sz="2400" b="0" i="0" dirty="0">
                <a:effectLst/>
                <a:latin typeface="Roboto"/>
              </a:rPr>
              <a:t>. Той, </a:t>
            </a:r>
            <a:r>
              <a:rPr lang="ru-RU" sz="2400" b="0" i="0" dirty="0" err="1">
                <a:effectLst/>
                <a:latin typeface="Roboto"/>
              </a:rPr>
              <a:t>хто</a:t>
            </a:r>
            <a:r>
              <a:rPr lang="ru-RU" sz="2400" b="0" i="0" dirty="0">
                <a:effectLst/>
                <a:latin typeface="Roboto"/>
              </a:rPr>
              <a:t> добре </a:t>
            </a:r>
            <a:r>
              <a:rPr lang="ru-RU" sz="2400" b="0" i="0" dirty="0" err="1">
                <a:effectLst/>
                <a:latin typeface="Roboto"/>
              </a:rPr>
              <a:t>володіє</a:t>
            </a:r>
            <a:r>
              <a:rPr lang="ru-RU" sz="2400" b="0" i="0" dirty="0">
                <a:effectLst/>
                <a:latin typeface="Roboto"/>
              </a:rPr>
              <a:t> словом, </a:t>
            </a:r>
            <a:r>
              <a:rPr lang="ru-RU" sz="2400" b="0" i="0" dirty="0" err="1">
                <a:effectLst/>
                <a:latin typeface="Roboto"/>
              </a:rPr>
              <a:t>здатен</a:t>
            </a:r>
            <a:r>
              <a:rPr lang="ru-RU" sz="2400" b="0" i="0" dirty="0">
                <a:effectLst/>
                <a:latin typeface="Roboto"/>
              </a:rPr>
              <a:t> </a:t>
            </a:r>
            <a:r>
              <a:rPr lang="ru-RU" sz="2400" b="0" i="0" dirty="0" err="1">
                <a:effectLst/>
                <a:latin typeface="Roboto"/>
              </a:rPr>
              <a:t>навіть</a:t>
            </a:r>
            <a:r>
              <a:rPr lang="ru-RU" sz="2400" b="0" i="0" dirty="0">
                <a:effectLst/>
                <a:latin typeface="Roboto"/>
              </a:rPr>
              <a:t> </a:t>
            </a:r>
            <a:r>
              <a:rPr lang="ru-RU" sz="2400" b="0" i="0" dirty="0" err="1">
                <a:effectLst/>
                <a:latin typeface="Roboto"/>
              </a:rPr>
              <a:t>своїх</a:t>
            </a:r>
            <a:r>
              <a:rPr lang="ru-RU" sz="2400" b="0" i="0" dirty="0">
                <a:effectLst/>
                <a:latin typeface="Roboto"/>
              </a:rPr>
              <a:t> </a:t>
            </a:r>
            <a:r>
              <a:rPr lang="ru-RU" sz="2400" b="0" i="0" dirty="0" err="1">
                <a:effectLst/>
                <a:latin typeface="Roboto"/>
              </a:rPr>
              <a:t>супротивників</a:t>
            </a:r>
            <a:r>
              <a:rPr lang="ru-RU" sz="2400" b="0" i="0" dirty="0">
                <a:effectLst/>
                <a:latin typeface="Roboto"/>
              </a:rPr>
              <a:t> </a:t>
            </a:r>
            <a:r>
              <a:rPr lang="ru-RU" sz="2400" b="0" i="0" dirty="0" err="1">
                <a:effectLst/>
                <a:latin typeface="Roboto"/>
              </a:rPr>
              <a:t>перетворити</a:t>
            </a:r>
            <a:r>
              <a:rPr lang="ru-RU" sz="2400" b="0" i="0" dirty="0">
                <a:effectLst/>
                <a:latin typeface="Roboto"/>
              </a:rPr>
              <a:t> на </a:t>
            </a:r>
            <a:r>
              <a:rPr lang="ru-RU" sz="2400" b="0" i="0" dirty="0" err="1">
                <a:effectLst/>
                <a:latin typeface="Roboto"/>
              </a:rPr>
              <a:t>друзів</a:t>
            </a:r>
            <a:r>
              <a:rPr lang="ru-RU" sz="2400" b="0" i="0" dirty="0">
                <a:effectLst/>
                <a:latin typeface="Roboto"/>
              </a:rPr>
              <a:t>. </a:t>
            </a:r>
          </a:p>
          <a:p>
            <a:endParaRPr lang="ru-RU" sz="2400" dirty="0">
              <a:latin typeface="Roboto"/>
            </a:endParaRPr>
          </a:p>
          <a:p>
            <a:r>
              <a:rPr lang="ru-RU" sz="2400" b="1" i="1" dirty="0" err="1">
                <a:effectLst/>
                <a:latin typeface="Roboto"/>
              </a:rPr>
              <a:t>Красномовство</a:t>
            </a:r>
            <a:r>
              <a:rPr lang="ru-RU" sz="2400" b="1" i="1" dirty="0">
                <a:effectLst/>
                <a:latin typeface="Roboto"/>
              </a:rPr>
              <a:t> — сила, за </a:t>
            </a:r>
            <a:r>
              <a:rPr lang="ru-RU" sz="2400" b="1" i="1" dirty="0" err="1">
                <a:effectLst/>
                <a:latin typeface="Roboto"/>
              </a:rPr>
              <a:t>допомогою</a:t>
            </a:r>
            <a:r>
              <a:rPr lang="ru-RU" sz="2400" b="1" i="1" dirty="0">
                <a:effectLst/>
                <a:latin typeface="Roboto"/>
              </a:rPr>
              <a:t> </a:t>
            </a:r>
            <a:r>
              <a:rPr lang="ru-RU" sz="2400" b="1" i="1" dirty="0" err="1">
                <a:effectLst/>
                <a:latin typeface="Roboto"/>
              </a:rPr>
              <a:t>якої</a:t>
            </a:r>
            <a:r>
              <a:rPr lang="ru-RU" sz="2400" b="1" i="1" dirty="0">
                <a:effectLst/>
                <a:latin typeface="Roboto"/>
              </a:rPr>
              <a:t> </a:t>
            </a:r>
            <a:r>
              <a:rPr lang="ru-RU" sz="2400" b="1" i="1" dirty="0" err="1">
                <a:effectLst/>
                <a:latin typeface="Roboto"/>
              </a:rPr>
              <a:t>вдається</a:t>
            </a:r>
            <a:r>
              <a:rPr lang="ru-RU" sz="2400" b="1" i="1" dirty="0">
                <a:effectLst/>
                <a:latin typeface="Roboto"/>
              </a:rPr>
              <a:t> </a:t>
            </a:r>
            <a:r>
              <a:rPr lang="ru-RU" sz="2400" b="1" i="1" dirty="0" err="1">
                <a:effectLst/>
                <a:latin typeface="Roboto"/>
              </a:rPr>
              <a:t>впливати</a:t>
            </a:r>
            <a:r>
              <a:rPr lang="ru-RU" sz="2400" b="1" i="1" dirty="0">
                <a:effectLst/>
                <a:latin typeface="Roboto"/>
              </a:rPr>
              <a:t> на </a:t>
            </a:r>
            <a:r>
              <a:rPr lang="ru-RU" sz="2400" b="1" i="1" dirty="0" err="1">
                <a:effectLst/>
                <a:latin typeface="Roboto"/>
              </a:rPr>
              <a:t>світ</a:t>
            </a:r>
            <a:r>
              <a:rPr lang="ru-RU" sz="2400" b="1" i="1" dirty="0">
                <a:effectLst/>
                <a:latin typeface="Roboto"/>
              </a:rPr>
              <a:t>, </a:t>
            </a:r>
            <a:r>
              <a:rPr lang="ru-RU" sz="2400" b="1" i="1" dirty="0" err="1">
                <a:effectLst/>
                <a:latin typeface="Roboto"/>
              </a:rPr>
              <a:t>змінювати</a:t>
            </a:r>
            <a:r>
              <a:rPr lang="ru-RU" sz="2400" b="1" i="1" dirty="0">
                <a:effectLst/>
                <a:latin typeface="Roboto"/>
              </a:rPr>
              <a:t> </a:t>
            </a:r>
            <a:r>
              <a:rPr lang="ru-RU" sz="2400" b="1" i="1" dirty="0" err="1">
                <a:effectLst/>
                <a:latin typeface="Roboto"/>
              </a:rPr>
              <a:t>його</a:t>
            </a:r>
            <a:r>
              <a:rPr lang="ru-RU" sz="2400" b="1" i="1" dirty="0">
                <a:effectLst/>
                <a:latin typeface="Roboto"/>
              </a:rPr>
              <a:t>, </a:t>
            </a:r>
            <a:r>
              <a:rPr lang="ru-RU" sz="2400" b="1" i="1" dirty="0" err="1">
                <a:effectLst/>
                <a:latin typeface="Roboto"/>
              </a:rPr>
              <a:t>реалізуючи</a:t>
            </a:r>
            <a:r>
              <a:rPr lang="ru-RU" sz="2400" b="1" i="1" dirty="0">
                <a:effectLst/>
                <a:latin typeface="Roboto"/>
              </a:rPr>
              <a:t> </a:t>
            </a:r>
            <a:r>
              <a:rPr lang="ru-RU" sz="2400" b="1" i="1" dirty="0" err="1">
                <a:effectLst/>
                <a:latin typeface="Roboto"/>
              </a:rPr>
              <a:t>власну</a:t>
            </a:r>
            <a:r>
              <a:rPr lang="ru-RU" sz="2400" b="1" i="1" dirty="0">
                <a:effectLst/>
                <a:latin typeface="Roboto"/>
              </a:rPr>
              <a:t> волю. </a:t>
            </a:r>
            <a:r>
              <a:rPr lang="ru-RU" sz="2400" b="0" i="0" dirty="0" err="1">
                <a:effectLst/>
                <a:latin typeface="Roboto"/>
              </a:rPr>
              <a:t>Саме</a:t>
            </a:r>
            <a:r>
              <a:rPr lang="ru-RU" sz="2400" b="0" i="0" dirty="0">
                <a:effectLst/>
                <a:latin typeface="Roboto"/>
              </a:rPr>
              <a:t> </a:t>
            </a:r>
            <a:r>
              <a:rPr lang="ru-RU" sz="2400" b="0" i="0" dirty="0" err="1">
                <a:effectLst/>
                <a:latin typeface="Roboto"/>
              </a:rPr>
              <a:t>давня</a:t>
            </a:r>
            <a:r>
              <a:rPr lang="ru-RU" sz="2400" b="0" i="0" dirty="0">
                <a:effectLst/>
                <a:latin typeface="Roboto"/>
              </a:rPr>
              <a:t> </a:t>
            </a:r>
            <a:r>
              <a:rPr lang="ru-RU" sz="2400" b="0" i="0" dirty="0" err="1">
                <a:effectLst/>
                <a:latin typeface="Roboto"/>
              </a:rPr>
              <a:t>цікавість</a:t>
            </a:r>
            <a:r>
              <a:rPr lang="ru-RU" sz="2400" b="0" i="0" dirty="0">
                <a:effectLst/>
                <a:latin typeface="Roboto"/>
              </a:rPr>
              <a:t> людей до </a:t>
            </a:r>
            <a:r>
              <a:rPr lang="ru-RU" sz="2400" b="0" i="0" dirty="0" err="1">
                <a:effectLst/>
                <a:latin typeface="Roboto"/>
              </a:rPr>
              <a:t>можливостей</a:t>
            </a:r>
            <a:r>
              <a:rPr lang="ru-RU" sz="2400" b="0" i="0" dirty="0">
                <a:effectLst/>
                <a:latin typeface="Roboto"/>
              </a:rPr>
              <a:t> слова </a:t>
            </a:r>
            <a:r>
              <a:rPr lang="ru-RU" sz="2400" b="0" i="0" dirty="0" err="1">
                <a:effectLst/>
                <a:latin typeface="Roboto"/>
              </a:rPr>
              <a:t>спричинила</a:t>
            </a:r>
            <a:r>
              <a:rPr lang="ru-RU" sz="2400" b="0" i="0" dirty="0">
                <a:effectLst/>
                <a:latin typeface="Roboto"/>
              </a:rPr>
              <a:t> </a:t>
            </a:r>
            <a:r>
              <a:rPr lang="ru-RU" sz="2400" b="0" i="0" dirty="0" err="1">
                <a:effectLst/>
                <a:latin typeface="Roboto"/>
              </a:rPr>
              <a:t>виникнення</a:t>
            </a:r>
            <a:r>
              <a:rPr lang="ru-RU" sz="2400" b="0" i="0" dirty="0">
                <a:effectLst/>
                <a:latin typeface="Roboto"/>
              </a:rPr>
              <a:t> </a:t>
            </a:r>
            <a:r>
              <a:rPr lang="ru-RU" sz="2400" b="0" i="0" dirty="0" err="1">
                <a:effectLst/>
                <a:latin typeface="Roboto"/>
              </a:rPr>
              <a:t>спеціальної</a:t>
            </a:r>
            <a:r>
              <a:rPr lang="ru-RU" sz="2400" b="0" i="0" dirty="0">
                <a:effectLst/>
                <a:latin typeface="Roboto"/>
              </a:rPr>
              <a:t> науки </a:t>
            </a:r>
            <a:r>
              <a:rPr lang="ru-RU" sz="2400" b="0" i="0" dirty="0" err="1">
                <a:effectLst/>
                <a:latin typeface="Roboto"/>
              </a:rPr>
              <a:t>красномовства</a:t>
            </a:r>
            <a:r>
              <a:rPr lang="ru-RU" sz="2400" b="0" i="0" dirty="0">
                <a:effectLst/>
                <a:latin typeface="Roboto"/>
              </a:rPr>
              <a:t> — риторики. 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306500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6239" y="0"/>
            <a:ext cx="11358562" cy="7694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4400" b="1" dirty="0"/>
              <a:t>Форма вираження риторичної практики: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3382" y="1789919"/>
            <a:ext cx="6962052" cy="463940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344855" y="907784"/>
            <a:ext cx="4689104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uk-UA" sz="3200" dirty="0">
                <a:latin typeface="Arial Narrow" panose="020B0606020202030204" pitchFamily="34" charset="0"/>
              </a:rPr>
              <a:t>тренінг для вчителів та учнів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197307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3600" dirty="0">
                <a:latin typeface="Arial Black" panose="020B0A04020102020204" pitchFamily="34" charset="0"/>
              </a:rPr>
              <a:t>Цільова аудиторія:</a:t>
            </a:r>
            <a:br>
              <a:rPr lang="uk-UA" sz="3600" dirty="0">
                <a:latin typeface="Arial Black" panose="020B0A04020102020204" pitchFamily="34" charset="0"/>
              </a:rPr>
            </a:br>
            <a:r>
              <a:rPr lang="uk-UA" sz="3600" dirty="0">
                <a:latin typeface="Arial Narrow" panose="020B0606020202030204" pitchFamily="34" charset="0"/>
              </a:rPr>
              <a:t>вчителі закладів середньої освіти та учні</a:t>
            </a:r>
            <a:endParaRPr lang="uk-UA" sz="3600" dirty="0"/>
          </a:p>
        </p:txBody>
      </p:sp>
      <p:pic>
        <p:nvPicPr>
          <p:cNvPr id="3078" name="Picture 6" descr="Ораторское искусство для детей от 10 лет!: продажа, цена в Днепре. курсы  риторики и ораторского мастерства от &quot;Семейный клуб &quot;Shalom Baby&quot;&quot; -  4874077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78" y="1704110"/>
            <a:ext cx="8991315" cy="4405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919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1673" y="140917"/>
            <a:ext cx="7453745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4000" b="1" dirty="0">
                <a:solidFill>
                  <a:schemeClr val="dk1"/>
                </a:solidFill>
              </a:rPr>
              <a:t>Види навчальних матеріалів: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80655" y="2219235"/>
            <a:ext cx="6096000" cy="31085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b="1" dirty="0">
                <a:latin typeface="Arial Narrow" panose="020B0606020202030204" pitchFamily="34" charset="0"/>
              </a:rPr>
              <a:t>Використання мультимедіа: презентація, схеми, таблиці.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b="1" dirty="0">
                <a:latin typeface="Arial Narrow" panose="020B0606020202030204" pitchFamily="34" charset="0"/>
              </a:rPr>
              <a:t>Картки з поняттями.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b="1" dirty="0">
                <a:latin typeface="Arial Narrow" panose="020B0606020202030204" pitchFamily="34" charset="0"/>
              </a:rPr>
              <a:t>Картки з завданнями (опрацювати запропоновану історію</a:t>
            </a:r>
            <a:r>
              <a:rPr lang="en-US" sz="2800" b="1" dirty="0">
                <a:latin typeface="Arial Narrow" panose="020B0606020202030204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800" b="1" dirty="0">
                <a:latin typeface="Arial Narrow" panose="020B0606020202030204" pitchFamily="34" charset="0"/>
              </a:rPr>
              <a:t>Таблиця- «Правила роботи на тренінгу»</a:t>
            </a:r>
            <a:endParaRPr lang="ru-RU" sz="2800" b="1" dirty="0">
              <a:latin typeface="Arial Narrow" panose="020B0606020202030204" pitchFamily="34" charset="0"/>
            </a:endParaRPr>
          </a:p>
        </p:txBody>
      </p:sp>
      <p:pic>
        <p:nvPicPr>
          <p:cNvPr id="4098" name="Picture 2" descr="Ораторское искусство в бизнесе – Всё самое интересное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650" y="0"/>
            <a:ext cx="43243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0882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18092" y="242474"/>
            <a:ext cx="4717958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uk-UA" sz="4000" b="1" dirty="0">
                <a:solidFill>
                  <a:schemeClr val="dk1"/>
                </a:solidFill>
              </a:rPr>
              <a:t>Мета та завдання: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51122" y="1900720"/>
            <a:ext cx="6941127" cy="26776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2800" b="1" dirty="0" err="1">
                <a:latin typeface="Arial Narrow" panose="020B0606020202030204" pitchFamily="34" charset="0"/>
              </a:rPr>
              <a:t>Ознайомити</a:t>
            </a:r>
            <a:r>
              <a:rPr lang="ru-RU" sz="2800" b="1" dirty="0">
                <a:latin typeface="Arial Narrow" panose="020B0606020202030204" pitchFamily="34" charset="0"/>
              </a:rPr>
              <a:t> </a:t>
            </a:r>
            <a:r>
              <a:rPr lang="ru-RU" sz="2800" b="1" dirty="0" err="1">
                <a:latin typeface="Arial Narrow" panose="020B0606020202030204" pitchFamily="34" charset="0"/>
              </a:rPr>
              <a:t>педагогів</a:t>
            </a:r>
            <a:r>
              <a:rPr lang="ru-RU" sz="2800" b="1" dirty="0">
                <a:latin typeface="Arial Narrow" panose="020B0606020202030204" pitchFamily="34" charset="0"/>
              </a:rPr>
              <a:t> з </a:t>
            </a:r>
            <a:r>
              <a:rPr lang="ru-RU" sz="2800" b="1" dirty="0" err="1">
                <a:latin typeface="Arial Narrow" panose="020B0606020202030204" pitchFamily="34" charset="0"/>
              </a:rPr>
              <a:t>поняттям</a:t>
            </a:r>
            <a:r>
              <a:rPr lang="ru-RU" sz="2800" b="1" dirty="0">
                <a:latin typeface="Arial Narrow" panose="020B0606020202030204" pitchFamily="34" charset="0"/>
              </a:rPr>
              <a:t>, формами та структурою риторики.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800" b="1" dirty="0" err="1">
                <a:latin typeface="Arial Narrow" panose="020B0606020202030204" pitchFamily="34" charset="0"/>
              </a:rPr>
              <a:t>Розвивати</a:t>
            </a:r>
            <a:r>
              <a:rPr lang="ru-RU" sz="2800" b="1" dirty="0">
                <a:latin typeface="Arial Narrow" panose="020B0606020202030204" pitchFamily="34" charset="0"/>
              </a:rPr>
              <a:t> </a:t>
            </a:r>
            <a:r>
              <a:rPr lang="ru-RU" sz="2800" b="1" dirty="0" err="1">
                <a:latin typeface="Arial Narrow" panose="020B0606020202030204" pitchFamily="34" charset="0"/>
              </a:rPr>
              <a:t>вміння</a:t>
            </a:r>
            <a:r>
              <a:rPr lang="ru-RU" sz="2800" b="1" dirty="0">
                <a:latin typeface="Arial Narrow" panose="020B0606020202030204" pitchFamily="34" charset="0"/>
              </a:rPr>
              <a:t> </a:t>
            </a:r>
            <a:r>
              <a:rPr lang="ru-RU" sz="2800" b="1" dirty="0" err="1">
                <a:latin typeface="Arial Narrow" panose="020B0606020202030204" pitchFamily="34" charset="0"/>
              </a:rPr>
              <a:t>правильної</a:t>
            </a:r>
            <a:r>
              <a:rPr lang="ru-RU" sz="2800" b="1" dirty="0">
                <a:latin typeface="Arial Narrow" panose="020B0606020202030204" pitchFamily="34" charset="0"/>
              </a:rPr>
              <a:t> </a:t>
            </a:r>
            <a:r>
              <a:rPr lang="ru-RU" sz="2800" b="1" dirty="0" err="1">
                <a:latin typeface="Arial Narrow" panose="020B0606020202030204" pitchFamily="34" charset="0"/>
              </a:rPr>
              <a:t>вимови</a:t>
            </a:r>
            <a:r>
              <a:rPr lang="ru-RU" sz="2800" b="1" dirty="0">
                <a:latin typeface="Arial Narrow" panose="020B060602020203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800" b="1" dirty="0" err="1">
                <a:latin typeface="Arial Narrow" panose="020B0606020202030204" pitchFamily="34" charset="0"/>
              </a:rPr>
              <a:t>Виховувати</a:t>
            </a:r>
            <a:r>
              <a:rPr lang="ru-RU" sz="2800" b="1" dirty="0">
                <a:latin typeface="Arial Narrow" panose="020B0606020202030204" pitchFamily="34" charset="0"/>
              </a:rPr>
              <a:t> </a:t>
            </a:r>
            <a:r>
              <a:rPr lang="ru-RU" sz="2800" b="1" dirty="0" err="1">
                <a:latin typeface="Arial Narrow" panose="020B0606020202030204" pitchFamily="34" charset="0"/>
              </a:rPr>
              <a:t>почуття</a:t>
            </a:r>
            <a:r>
              <a:rPr lang="ru-RU" sz="2800" b="1" dirty="0">
                <a:latin typeface="Arial Narrow" panose="020B0606020202030204" pitchFamily="34" charset="0"/>
              </a:rPr>
              <a:t> </a:t>
            </a:r>
            <a:r>
              <a:rPr lang="ru-RU" sz="2800" b="1" dirty="0" err="1">
                <a:latin typeface="Arial Narrow" panose="020B0606020202030204" pitchFamily="34" charset="0"/>
              </a:rPr>
              <a:t>мовця</a:t>
            </a:r>
            <a:endParaRPr lang="ru-RU" sz="2800" b="1" dirty="0">
              <a:latin typeface="Arial Narrow" panose="020B0606020202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2800" b="1" dirty="0" err="1">
                <a:latin typeface="Arial Narrow" panose="020B0606020202030204" pitchFamily="34" charset="0"/>
              </a:rPr>
              <a:t>Формувати</a:t>
            </a:r>
            <a:r>
              <a:rPr lang="ru-RU" sz="2800" b="1" dirty="0">
                <a:latin typeface="Arial Narrow" panose="020B0606020202030204" pitchFamily="34" charset="0"/>
              </a:rPr>
              <a:t> </a:t>
            </a:r>
            <a:r>
              <a:rPr lang="ru-RU" sz="2800" b="1" dirty="0" err="1">
                <a:latin typeface="Arial Narrow" panose="020B0606020202030204" pitchFamily="34" charset="0"/>
              </a:rPr>
              <a:t>навики</a:t>
            </a:r>
            <a:r>
              <a:rPr lang="ru-RU" sz="2800" b="1" dirty="0">
                <a:latin typeface="Arial Narrow" panose="020B0606020202030204" pitchFamily="34" charset="0"/>
              </a:rPr>
              <a:t> </a:t>
            </a:r>
            <a:r>
              <a:rPr lang="ru-RU" sz="2800" b="1" dirty="0" err="1">
                <a:latin typeface="Arial Narrow" panose="020B0606020202030204" pitchFamily="34" charset="0"/>
              </a:rPr>
              <a:t>коректного</a:t>
            </a:r>
            <a:r>
              <a:rPr lang="ru-RU" sz="2800" b="1" dirty="0">
                <a:latin typeface="Arial Narrow" panose="020B0606020202030204" pitchFamily="34" charset="0"/>
              </a:rPr>
              <a:t> та </a:t>
            </a:r>
            <a:r>
              <a:rPr lang="ru-RU" sz="2800" b="1" dirty="0" err="1">
                <a:latin typeface="Arial Narrow" panose="020B0606020202030204" pitchFamily="34" charset="0"/>
              </a:rPr>
              <a:t>првильного</a:t>
            </a:r>
            <a:r>
              <a:rPr lang="ru-RU" sz="2800" b="1" dirty="0">
                <a:latin typeface="Arial Narrow" panose="020B0606020202030204" pitchFamily="34" charset="0"/>
              </a:rPr>
              <a:t> </a:t>
            </a:r>
            <a:r>
              <a:rPr lang="ru-RU" sz="2800" b="1" dirty="0" err="1">
                <a:latin typeface="Arial Narrow" panose="020B0606020202030204" pitchFamily="34" charset="0"/>
              </a:rPr>
              <a:t>мовлення</a:t>
            </a:r>
            <a:endParaRPr lang="ru-RU" sz="2800" b="1" dirty="0">
              <a:latin typeface="Arial Narrow" panose="020B0606020202030204" pitchFamily="34" charset="0"/>
            </a:endParaRPr>
          </a:p>
        </p:txBody>
      </p:sp>
      <p:pic>
        <p:nvPicPr>
          <p:cNvPr id="5122" name="Picture 2" descr="Человек мультипликационный персонаж выступает за трибуной и выступает.  плоский стиль мультипликационный персонаж для вашего дизайна, движения или  анимации | Премиум вектор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2249" y="0"/>
            <a:ext cx="439975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3828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1513" y="168625"/>
            <a:ext cx="8523487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uk-UA" sz="4000" b="1" dirty="0">
                <a:solidFill>
                  <a:schemeClr val="dk1"/>
                </a:solidFill>
              </a:rPr>
              <a:t>Фрагменти риторичної практики: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30091" y="1180237"/>
            <a:ext cx="8104909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Риторика - це теорія ораторського мистецтва, наука і водночас мистецтво переконуючої комунікації, що становить фундамент професіоналізму представників багатьох гуманітарних фахів: політика, вчителя, журналіста, юриста, менеджера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26493" y="5835180"/>
            <a:ext cx="609600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Той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хто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бажає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гарно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говорити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або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писати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повинен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обов'язково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добре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мислити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й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мати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хороший смак.</a:t>
            </a:r>
            <a:endParaRPr lang="uk-UA" dirty="0"/>
          </a:p>
        </p:txBody>
      </p:sp>
      <p:pic>
        <p:nvPicPr>
          <p:cNvPr id="6146" name="Picture 2" descr="Медицинская риторика и лидерство | Академия Успешного Врач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121" y="2679123"/>
            <a:ext cx="5715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8314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0108" y="224090"/>
            <a:ext cx="10751127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i="0" dirty="0">
                <a:solidFill>
                  <a:srgbClr val="7B1AA7"/>
                </a:solidFill>
                <a:effectLst/>
                <a:latin typeface="Circe"/>
              </a:rPr>
              <a:t>Як </a:t>
            </a:r>
            <a:r>
              <a:rPr lang="ru-RU" sz="3200" b="1" i="0" dirty="0" err="1">
                <a:solidFill>
                  <a:srgbClr val="7B1AA7"/>
                </a:solidFill>
                <a:effectLst/>
                <a:latin typeface="Circe"/>
              </a:rPr>
              <a:t>розвинути</a:t>
            </a:r>
            <a:r>
              <a:rPr lang="ru-RU" sz="3200" b="1" i="0" dirty="0">
                <a:solidFill>
                  <a:srgbClr val="7B1AA7"/>
                </a:solidFill>
                <a:effectLst/>
                <a:latin typeface="Circe"/>
              </a:rPr>
              <a:t> і </a:t>
            </a:r>
            <a:r>
              <a:rPr lang="ru-RU" sz="3200" b="1" i="0" dirty="0" err="1">
                <a:solidFill>
                  <a:srgbClr val="7B1AA7"/>
                </a:solidFill>
                <a:effectLst/>
                <a:latin typeface="Circe"/>
              </a:rPr>
              <a:t>поліпшити</a:t>
            </a:r>
            <a:r>
              <a:rPr lang="ru-RU" sz="3200" b="1" i="0" dirty="0">
                <a:solidFill>
                  <a:srgbClr val="7B1AA7"/>
                </a:solidFill>
                <a:effectLst/>
                <a:latin typeface="Circe"/>
              </a:rPr>
              <a:t> </a:t>
            </a:r>
            <a:r>
              <a:rPr lang="ru-RU" sz="3200" b="1" i="0" dirty="0" err="1">
                <a:solidFill>
                  <a:srgbClr val="7B1AA7"/>
                </a:solidFill>
                <a:effectLst/>
                <a:latin typeface="Circe"/>
              </a:rPr>
              <a:t>свої</a:t>
            </a:r>
            <a:r>
              <a:rPr lang="ru-RU" sz="3200" b="1" i="0" dirty="0">
                <a:solidFill>
                  <a:srgbClr val="7B1AA7"/>
                </a:solidFill>
                <a:effectLst/>
                <a:latin typeface="Circe"/>
              </a:rPr>
              <a:t> </a:t>
            </a:r>
            <a:r>
              <a:rPr lang="ru-RU" sz="3200" b="1" i="0" dirty="0" err="1">
                <a:solidFill>
                  <a:srgbClr val="7B1AA7"/>
                </a:solidFill>
                <a:effectLst/>
                <a:latin typeface="Circe"/>
              </a:rPr>
              <a:t>ораторські</a:t>
            </a:r>
            <a:r>
              <a:rPr lang="ru-RU" sz="3200" b="1" i="0" dirty="0">
                <a:solidFill>
                  <a:srgbClr val="7B1AA7"/>
                </a:solidFill>
                <a:effectLst/>
                <a:latin typeface="Circe"/>
              </a:rPr>
              <a:t> </a:t>
            </a:r>
            <a:r>
              <a:rPr lang="ru-RU" sz="3200" b="1" i="0" dirty="0" err="1">
                <a:solidFill>
                  <a:srgbClr val="7B1AA7"/>
                </a:solidFill>
                <a:effectLst/>
                <a:latin typeface="Circe"/>
              </a:rPr>
              <a:t>здібності</a:t>
            </a:r>
            <a:r>
              <a:rPr lang="ru-RU" sz="3200" b="1" i="0" dirty="0">
                <a:solidFill>
                  <a:srgbClr val="7B1AA7"/>
                </a:solidFill>
                <a:effectLst/>
                <a:latin typeface="Circe"/>
              </a:rPr>
              <a:t>: 10 </a:t>
            </a:r>
            <a:r>
              <a:rPr lang="ru-RU" sz="3200" b="1" i="0" dirty="0" err="1">
                <a:solidFill>
                  <a:srgbClr val="7B1AA7"/>
                </a:solidFill>
                <a:effectLst/>
                <a:latin typeface="Circe"/>
              </a:rPr>
              <a:t>ефективних</a:t>
            </a:r>
            <a:r>
              <a:rPr lang="ru-RU" sz="3200" b="1" i="0" dirty="0">
                <a:solidFill>
                  <a:srgbClr val="7B1AA7"/>
                </a:solidFill>
                <a:effectLst/>
                <a:latin typeface="Circe"/>
              </a:rPr>
              <a:t> </a:t>
            </a:r>
            <a:r>
              <a:rPr lang="ru-RU" sz="3200" b="1" i="0" dirty="0" err="1">
                <a:solidFill>
                  <a:srgbClr val="7B1AA7"/>
                </a:solidFill>
                <a:effectLst/>
                <a:latin typeface="Circe"/>
              </a:rPr>
              <a:t>порад</a:t>
            </a:r>
            <a:endParaRPr lang="ru-RU" sz="3200" b="1" i="0" dirty="0">
              <a:solidFill>
                <a:srgbClr val="7B1AA7"/>
              </a:solidFill>
              <a:effectLst/>
              <a:latin typeface="Circe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8874" y="1693684"/>
            <a:ext cx="882534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uk-UA" b="1" i="0">
                <a:solidFill>
                  <a:srgbClr val="7B1AA7"/>
                </a:solidFill>
                <a:effectLst/>
                <a:latin typeface="Circe"/>
              </a:rPr>
              <a:t>Працюйте над дикцією.</a:t>
            </a:r>
            <a:r>
              <a:rPr lang="uk-UA" b="0" i="0">
                <a:solidFill>
                  <a:srgbClr val="000000"/>
                </a:solidFill>
                <a:effectLst/>
                <a:latin typeface="Circe"/>
              </a:rPr>
              <a:t> </a:t>
            </a:r>
            <a:r>
              <a:rPr lang="uk-UA" b="0" i="0" dirty="0">
                <a:solidFill>
                  <a:srgbClr val="000000"/>
                </a:solidFill>
                <a:effectLst/>
                <a:latin typeface="Circe"/>
              </a:rPr>
              <a:t>Намагайтеся чітко промовляти кожне слово в тексті, не поспішаючи і з розстановкою. Робіть це якомога частіше і намагайтеся відтворювати пропозицію на одному диханні.</a:t>
            </a:r>
          </a:p>
          <a:p>
            <a:pPr>
              <a:buFont typeface="+mj-lt"/>
              <a:buAutoNum type="arabicPeriod"/>
            </a:pPr>
            <a:r>
              <a:rPr lang="uk-UA" b="1" i="0" dirty="0">
                <a:solidFill>
                  <a:srgbClr val="7B1AA7"/>
                </a:solidFill>
                <a:effectLst/>
                <a:latin typeface="Circe"/>
              </a:rPr>
              <a:t>Знаходьте час для читання вголос.</a:t>
            </a:r>
            <a:r>
              <a:rPr lang="uk-UA" b="1" i="0" dirty="0">
                <a:solidFill>
                  <a:srgbClr val="000000"/>
                </a:solidFill>
                <a:effectLst/>
                <a:latin typeface="Circe"/>
              </a:rPr>
              <a:t> </a:t>
            </a:r>
            <a:r>
              <a:rPr lang="uk-UA" b="0" i="0" dirty="0">
                <a:solidFill>
                  <a:srgbClr val="000000"/>
                </a:solidFill>
                <a:effectLst/>
                <a:latin typeface="Circe"/>
              </a:rPr>
              <a:t>Коли ми читаємо текст мовчки, то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Circe"/>
              </a:rPr>
              <a:t>задіюємо</a:t>
            </a:r>
            <a:r>
              <a:rPr lang="uk-UA" b="0" i="0" dirty="0">
                <a:solidFill>
                  <a:srgbClr val="000000"/>
                </a:solidFill>
                <a:effectLst/>
                <a:latin typeface="Circe"/>
              </a:rPr>
              <a:t> лише один орган сприйняття - зір. Включивши ж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Circe"/>
              </a:rPr>
              <a:t>мовний</a:t>
            </a:r>
            <a:r>
              <a:rPr lang="uk-UA" b="0" i="0" dirty="0">
                <a:solidFill>
                  <a:srgbClr val="000000"/>
                </a:solidFill>
                <a:effectLst/>
                <a:latin typeface="Circe"/>
              </a:rPr>
              <a:t> апарат, ми активуємо ще й слух, що дозволить краще запам'ятати матеріал і суміжно потренувати мову.</a:t>
            </a:r>
          </a:p>
          <a:p>
            <a:pPr>
              <a:buFont typeface="+mj-lt"/>
              <a:buAutoNum type="arabicPeriod"/>
            </a:pPr>
            <a:r>
              <a:rPr lang="uk-UA" b="1" i="0" dirty="0">
                <a:solidFill>
                  <a:srgbClr val="7B1AA7"/>
                </a:solidFill>
                <a:effectLst/>
                <a:latin typeface="Circe"/>
              </a:rPr>
              <a:t>Переказуйте матеріал.</a:t>
            </a:r>
            <a:r>
              <a:rPr lang="uk-UA" b="0" i="0" dirty="0">
                <a:solidFill>
                  <a:srgbClr val="7B1AA7"/>
                </a:solidFill>
                <a:effectLst/>
                <a:latin typeface="Circe"/>
              </a:rPr>
              <a:t> </a:t>
            </a:r>
            <a:r>
              <a:rPr lang="uk-UA" b="0" i="0" dirty="0">
                <a:solidFill>
                  <a:srgbClr val="000000"/>
                </a:solidFill>
                <a:effectLst/>
                <a:latin typeface="Circe"/>
              </a:rPr>
              <a:t>Не потрібно брати відразу ж кілька сторінок, вистачить і 5-6 пропозицій. Прочитайте їх і намагайтеся повторити спочатку якомога більше дослівно, а потім лише за змістом (використовуючи власні обороти).</a:t>
            </a:r>
          </a:p>
          <a:p>
            <a:pPr>
              <a:buFont typeface="+mj-lt"/>
              <a:buAutoNum type="arabicPeriod"/>
            </a:pPr>
            <a:r>
              <a:rPr lang="uk-UA" b="1" i="0" dirty="0">
                <a:solidFill>
                  <a:srgbClr val="7B1AA7"/>
                </a:solidFill>
                <a:effectLst/>
                <a:latin typeface="Circe"/>
              </a:rPr>
              <a:t>Розвивайте </a:t>
            </a:r>
            <a:r>
              <a:rPr lang="uk-UA" b="1" i="0" dirty="0" err="1">
                <a:solidFill>
                  <a:srgbClr val="7B1AA7"/>
                </a:solidFill>
                <a:effectLst/>
                <a:latin typeface="Circe"/>
              </a:rPr>
              <a:t>мовне</a:t>
            </a:r>
            <a:r>
              <a:rPr lang="uk-UA" b="1" i="0" dirty="0">
                <a:solidFill>
                  <a:srgbClr val="7B1AA7"/>
                </a:solidFill>
                <a:effectLst/>
                <a:latin typeface="Circe"/>
              </a:rPr>
              <a:t> мислення.</a:t>
            </a:r>
            <a:r>
              <a:rPr lang="uk-UA" b="1" i="0" dirty="0">
                <a:solidFill>
                  <a:srgbClr val="000000"/>
                </a:solidFill>
                <a:effectLst/>
                <a:latin typeface="Circe"/>
              </a:rPr>
              <a:t> </a:t>
            </a:r>
            <a:r>
              <a:rPr lang="uk-UA" b="0" i="0" dirty="0">
                <a:solidFill>
                  <a:srgbClr val="000000"/>
                </a:solidFill>
                <a:effectLst/>
                <a:latin typeface="Circe"/>
              </a:rPr>
              <a:t>Справжній оратор ніколи не виражається шаблонно і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Circe"/>
              </a:rPr>
              <a:t>однотипно</a:t>
            </a:r>
            <a:r>
              <a:rPr lang="uk-UA" b="0" i="0" dirty="0">
                <a:solidFill>
                  <a:srgbClr val="000000"/>
                </a:solidFill>
                <a:effectLst/>
                <a:latin typeface="Circe"/>
              </a:rPr>
              <a:t>. Візьміть якусь одну думку і озвучте її по-різному, постійно використовуючи нові прийоми.</a:t>
            </a:r>
          </a:p>
          <a:p>
            <a:pPr>
              <a:buFont typeface="+mj-lt"/>
              <a:buAutoNum type="arabicPeriod"/>
            </a:pPr>
            <a:r>
              <a:rPr lang="uk-UA" b="1" i="0" dirty="0">
                <a:solidFill>
                  <a:srgbClr val="7B1AA7"/>
                </a:solidFill>
                <a:effectLst/>
                <a:latin typeface="Circe"/>
              </a:rPr>
              <a:t>Розповідайте захоплююче і образно.</a:t>
            </a:r>
            <a:r>
              <a:rPr lang="uk-UA" b="0" i="0" dirty="0">
                <a:solidFill>
                  <a:srgbClr val="000000"/>
                </a:solidFill>
                <a:effectLst/>
                <a:latin typeface="Circe"/>
              </a:rPr>
              <a:t> Ця порада більше стосується до повсякденного спілкування, а не ділового. Історію, яку ви розповідаєте друзям або знайомим, має бути максимально цікавою для сприйняття, навіть якщо сама по собі вона не дуже захоплююча.</a:t>
            </a:r>
          </a:p>
        </p:txBody>
      </p:sp>
    </p:spTree>
    <p:extLst>
      <p:ext uri="{BB962C8B-B14F-4D97-AF65-F5344CB8AC3E}">
        <p14:creationId xmlns:p14="http://schemas.microsoft.com/office/powerpoint/2010/main" val="2719577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3236" y="207818"/>
            <a:ext cx="9005455" cy="35394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uk-UA" sz="1600" b="1" i="0" dirty="0">
                <a:solidFill>
                  <a:srgbClr val="7B1AA7"/>
                </a:solidFill>
                <a:effectLst/>
                <a:latin typeface="Circe"/>
              </a:rPr>
              <a:t>Оформіть ділове повідомлення.</a:t>
            </a:r>
            <a:r>
              <a:rPr lang="uk-UA" sz="1600" b="0" i="0" dirty="0">
                <a:solidFill>
                  <a:srgbClr val="000000"/>
                </a:solidFill>
                <a:effectLst/>
                <a:latin typeface="Circe"/>
              </a:rPr>
              <a:t> Вправа полягає в наступному: берете невеликий відрізок з будь-якої статті, виділяєте з нього ключові слова і на їх основі робите власний переказ, бажано в декількох варіантах.</a:t>
            </a:r>
          </a:p>
          <a:p>
            <a:pPr>
              <a:buFont typeface="+mj-lt"/>
              <a:buAutoNum type="arabicPeriod"/>
            </a:pPr>
            <a:r>
              <a:rPr lang="uk-UA" sz="1600" b="1" i="0" dirty="0">
                <a:solidFill>
                  <a:srgbClr val="7B1AA7"/>
                </a:solidFill>
                <a:effectLst/>
                <a:latin typeface="Circe"/>
              </a:rPr>
              <a:t>Вчіться аргументувати твердження.</a:t>
            </a:r>
            <a:r>
              <a:rPr lang="uk-UA" sz="1600" b="0" i="0" dirty="0">
                <a:solidFill>
                  <a:srgbClr val="7B1AA7"/>
                </a:solidFill>
                <a:effectLst/>
                <a:latin typeface="Circe"/>
              </a:rPr>
              <a:t> </a:t>
            </a:r>
            <a:r>
              <a:rPr lang="uk-UA" sz="1600" b="0" i="0" dirty="0">
                <a:solidFill>
                  <a:srgbClr val="000000"/>
                </a:solidFill>
                <a:effectLst/>
                <a:latin typeface="Circe"/>
              </a:rPr>
              <a:t>Візьміть будь-яку тему, по якій у вас є своя думка, і підготуйте промову на 5 хвилин. Щоб вона була більш ефективною потрібно використовувати ключові слова, змінюючи їх синонімами.</a:t>
            </a:r>
          </a:p>
          <a:p>
            <a:pPr>
              <a:buFont typeface="+mj-lt"/>
              <a:buAutoNum type="arabicPeriod"/>
            </a:pPr>
            <a:r>
              <a:rPr lang="uk-UA" sz="1600" b="1" i="0" dirty="0">
                <a:solidFill>
                  <a:srgbClr val="7B1AA7"/>
                </a:solidFill>
                <a:effectLst/>
                <a:latin typeface="Circe"/>
              </a:rPr>
              <a:t>Тренуйте пам'ять.</a:t>
            </a:r>
            <a:r>
              <a:rPr lang="uk-UA" sz="1600" b="0" i="0" dirty="0">
                <a:solidFill>
                  <a:srgbClr val="000000"/>
                </a:solidFill>
                <a:effectLst/>
                <a:latin typeface="Circe"/>
              </a:rPr>
              <a:t> Це дуже важливий для оратора навик. Вправ для цього більш ніж достатньо, можете заучувати вірші, уривки книг, або (що ще більш ефективно і корисно) вивчати іноземну мову.</a:t>
            </a:r>
          </a:p>
          <a:p>
            <a:pPr>
              <a:buFont typeface="+mj-lt"/>
              <a:buAutoNum type="arabicPeriod"/>
            </a:pPr>
            <a:r>
              <a:rPr lang="uk-UA" sz="1600" b="1" i="0" dirty="0">
                <a:solidFill>
                  <a:srgbClr val="7B1AA7"/>
                </a:solidFill>
                <a:effectLst/>
                <a:latin typeface="Circe"/>
              </a:rPr>
              <a:t>Робіть паузи при підготовці промови. </a:t>
            </a:r>
            <a:r>
              <a:rPr lang="uk-UA" sz="1600" b="0" i="0" dirty="0">
                <a:solidFill>
                  <a:srgbClr val="000000"/>
                </a:solidFill>
                <a:effectLst/>
                <a:latin typeface="Circe"/>
              </a:rPr>
              <a:t>Якщо у вас є 2 дні, а її заучування займе 2 години, то краще готуйтеся 1 годину в день. Таким чином під час перерви отримана інформація краще закріпиться на підсвідомому рівні.</a:t>
            </a:r>
          </a:p>
          <a:p>
            <a:br>
              <a:rPr lang="uk-UA" sz="1600" b="0" i="0" dirty="0">
                <a:solidFill>
                  <a:srgbClr val="7B1AA7"/>
                </a:solidFill>
                <a:effectLst/>
                <a:latin typeface="Circe"/>
              </a:rPr>
            </a:br>
            <a:r>
              <a:rPr lang="uk-UA" sz="1600" b="1" i="0" dirty="0">
                <a:solidFill>
                  <a:srgbClr val="7B1AA7"/>
                </a:solidFill>
                <a:effectLst/>
                <a:latin typeface="Circe"/>
              </a:rPr>
              <a:t>Десята порада</a:t>
            </a:r>
            <a:r>
              <a:rPr lang="uk-UA" sz="1600" b="0" i="0" dirty="0">
                <a:solidFill>
                  <a:srgbClr val="000000"/>
                </a:solidFill>
                <a:effectLst/>
                <a:latin typeface="Circe"/>
              </a:rPr>
              <a:t> — складайте план підготовки промови, щоб не плутатися і нічого не забути. </a:t>
            </a:r>
            <a:endParaRPr lang="uk-UA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23455" y="3989450"/>
            <a:ext cx="6096000" cy="264687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uk-UA" b="1" dirty="0">
                <a:solidFill>
                  <a:srgbClr val="FF0000"/>
                </a:solidFill>
                <a:latin typeface="Circe"/>
              </a:rPr>
              <a:t>Стандартна схема виглядає наступним чином:</a:t>
            </a:r>
            <a:br>
              <a:rPr lang="uk-UA" sz="1600" dirty="0">
                <a:solidFill>
                  <a:srgbClr val="000000"/>
                </a:solidFill>
                <a:latin typeface="Circe"/>
              </a:rPr>
            </a:br>
            <a:br>
              <a:rPr lang="uk-UA" sz="1600" dirty="0">
                <a:solidFill>
                  <a:srgbClr val="000000"/>
                </a:solidFill>
                <a:latin typeface="Circe"/>
              </a:rPr>
            </a:br>
            <a:r>
              <a:rPr lang="uk-UA" sz="1600" dirty="0">
                <a:solidFill>
                  <a:srgbClr val="000000"/>
                </a:solidFill>
                <a:latin typeface="Circe"/>
              </a:rPr>
              <a:t>Збір інформації;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000000"/>
                </a:solidFill>
                <a:latin typeface="Circe"/>
              </a:rPr>
              <a:t>Відбір необхідних даних і їх структуризація;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000000"/>
                </a:solidFill>
                <a:latin typeface="Circe"/>
              </a:rPr>
              <a:t>Обдумування матеріалу;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000000"/>
                </a:solidFill>
                <a:latin typeface="Circe"/>
              </a:rPr>
              <a:t>Складання списку ключових слів;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000000"/>
                </a:solidFill>
                <a:latin typeface="Circe"/>
              </a:rPr>
              <a:t>Стилістичне оформлення основної частини інформації;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000000"/>
                </a:solidFill>
                <a:latin typeface="Circe"/>
              </a:rPr>
              <a:t>Продумування вступу і висновку;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000000"/>
                </a:solidFill>
                <a:latin typeface="Circe"/>
              </a:rPr>
              <a:t>Фінальне редагування;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000000"/>
                </a:solidFill>
                <a:latin typeface="Circe"/>
              </a:rPr>
              <a:t>Заучування і репетиція.</a:t>
            </a:r>
          </a:p>
        </p:txBody>
      </p:sp>
    </p:spTree>
    <p:extLst>
      <p:ext uri="{BB962C8B-B14F-4D97-AF65-F5344CB8AC3E}">
        <p14:creationId xmlns:p14="http://schemas.microsoft.com/office/powerpoint/2010/main" val="146072780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</TotalTime>
  <Words>634</Words>
  <Application>Microsoft Office PowerPoint</Application>
  <PresentationFormat>Широкоэкранный</PresentationFormat>
  <Paragraphs>47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Arial Narrow</vt:lpstr>
      <vt:lpstr>Circe</vt:lpstr>
      <vt:lpstr>Roboto</vt:lpstr>
      <vt:lpstr>Trebuchet MS</vt:lpstr>
      <vt:lpstr>Wingdings 3</vt:lpstr>
      <vt:lpstr>Аспект</vt:lpstr>
      <vt:lpstr>Презентация PowerPoint</vt:lpstr>
      <vt:lpstr>Важливість риторики як науки у середній школі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Рекомендації риторичної практики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Lenovo</cp:lastModifiedBy>
  <cp:revision>8</cp:revision>
  <dcterms:created xsi:type="dcterms:W3CDTF">2021-05-22T06:57:16Z</dcterms:created>
  <dcterms:modified xsi:type="dcterms:W3CDTF">2021-05-24T11:22:06Z</dcterms:modified>
</cp:coreProperties>
</file>