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5" r:id="rId1"/>
  </p:sldMasterIdLst>
  <p:sldIdLst>
    <p:sldId id="256" r:id="rId2"/>
    <p:sldId id="257" r:id="rId3"/>
    <p:sldId id="27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4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3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916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08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2760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01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42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6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5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4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9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9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32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3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1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0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132115"/>
            <a:ext cx="8676222" cy="3200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effectLst/>
              </a:rPr>
              <a:t/>
            </a:r>
            <a:br>
              <a:rPr lang="ru-RU" b="1" i="1" dirty="0" smtClean="0">
                <a:effectLst/>
              </a:rPr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Методика </a:t>
            </a:r>
            <a:r>
              <a:rPr lang="uk-UA" b="1" i="1" dirty="0" smtClean="0"/>
              <a:t>викладання політологічних дисциплін</a:t>
            </a:r>
            <a:r>
              <a:rPr lang="ru-RU" b="1" dirty="0">
                <a:effectLst/>
              </a:rPr>
              <a:t/>
            </a:r>
            <a:br>
              <a:rPr lang="ru-RU" b="1" dirty="0">
                <a:effectLst/>
              </a:rPr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354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5081" y="1369422"/>
            <a:ext cx="9905998" cy="1375954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/>
              <a:t>Мета та завдання курсу:</a:t>
            </a:r>
            <a:endParaRPr lang="uk-UA" sz="44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3000" y="2057399"/>
            <a:ext cx="10822577" cy="4238897"/>
          </a:xfrm>
        </p:spPr>
        <p:txBody>
          <a:bodyPr>
            <a:normAutofit lnSpcReduction="10000"/>
          </a:bodyPr>
          <a:lstStyle/>
          <a:p>
            <a:r>
              <a:rPr lang="uk-UA" sz="2800" dirty="0" smtClean="0"/>
              <a:t>	</a:t>
            </a:r>
            <a:r>
              <a:rPr lang="uk-UA" sz="2400" i="1" dirty="0" smtClean="0"/>
              <a:t>Мета курсу: </a:t>
            </a:r>
            <a:r>
              <a:rPr lang="uk-UA" sz="2400" i="1" dirty="0" smtClean="0"/>
              <a:t>підготовка </a:t>
            </a:r>
            <a:r>
              <a:rPr lang="uk-UA" sz="2400" i="1" dirty="0"/>
              <a:t>студентів  до майбутньої </a:t>
            </a:r>
            <a:r>
              <a:rPr lang="uk-UA" sz="2400" i="1" dirty="0" err="1"/>
              <a:t>професійно</a:t>
            </a:r>
            <a:r>
              <a:rPr lang="uk-UA" sz="2400" i="1" dirty="0"/>
              <a:t>-педагогічної діяльності  у вищих навчальних закладах різного рівня акредитації, до взаємодії з людьми у різноманітних установах, що має характер управлінської, організаторської, навчально-виховної діяльності фахівця</a:t>
            </a:r>
            <a:r>
              <a:rPr lang="uk-UA" sz="2400" i="1" dirty="0" smtClean="0"/>
              <a:t>.</a:t>
            </a:r>
          </a:p>
          <a:p>
            <a:r>
              <a:rPr lang="uk-UA" sz="2400" i="1" dirty="0" smtClean="0"/>
              <a:t> </a:t>
            </a:r>
            <a:r>
              <a:rPr lang="ru-RU" sz="2400" i="1" dirty="0"/>
              <a:t>Предметом курсу є:</a:t>
            </a:r>
            <a:r>
              <a:rPr lang="ru-RU" sz="2400" b="1" i="1" dirty="0"/>
              <a:t> </a:t>
            </a:r>
            <a:r>
              <a:rPr lang="ru-RU" sz="2400" i="1" dirty="0" err="1"/>
              <a:t>форми</a:t>
            </a:r>
            <a:r>
              <a:rPr lang="ru-RU" sz="2400" i="1" dirty="0"/>
              <a:t> та </a:t>
            </a:r>
            <a:r>
              <a:rPr lang="ru-RU" sz="2400" i="1" dirty="0" err="1"/>
              <a:t>методи</a:t>
            </a:r>
            <a:r>
              <a:rPr lang="ru-RU" sz="2400" i="1" dirty="0"/>
              <a:t> </a:t>
            </a:r>
            <a:r>
              <a:rPr lang="ru-RU" sz="2400" i="1" dirty="0" err="1"/>
              <a:t>організації</a:t>
            </a:r>
            <a:r>
              <a:rPr lang="ru-RU" sz="2400" i="1" dirty="0"/>
              <a:t> </a:t>
            </a:r>
            <a:r>
              <a:rPr lang="ru-RU" sz="2400" i="1" dirty="0" err="1"/>
              <a:t>викладацької</a:t>
            </a:r>
            <a:r>
              <a:rPr lang="ru-RU" sz="2400" i="1" dirty="0"/>
              <a:t> </a:t>
            </a:r>
            <a:r>
              <a:rPr lang="ru-RU" sz="2400" i="1" dirty="0" err="1"/>
              <a:t>діяльності</a:t>
            </a:r>
            <a:r>
              <a:rPr lang="ru-RU" sz="2400" i="1" dirty="0"/>
              <a:t> в </a:t>
            </a:r>
            <a:r>
              <a:rPr lang="ru-RU" sz="2400" i="1" dirty="0" err="1"/>
              <a:t>галузі</a:t>
            </a:r>
            <a:r>
              <a:rPr lang="ru-RU" sz="2400" i="1" dirty="0"/>
              <a:t> </a:t>
            </a:r>
            <a:r>
              <a:rPr lang="ru-RU" sz="2400" i="1" dirty="0" err="1"/>
              <a:t>політичних</a:t>
            </a:r>
            <a:r>
              <a:rPr lang="ru-RU" sz="2400" i="1" dirty="0"/>
              <a:t> наук. </a:t>
            </a:r>
            <a:endParaRPr lang="ru-RU" sz="2400" i="1" dirty="0" smtClean="0"/>
          </a:p>
          <a:p>
            <a:r>
              <a:rPr lang="ru-RU" sz="2400" i="1" dirty="0" err="1" smtClean="0"/>
              <a:t>Завдання</a:t>
            </a:r>
            <a:r>
              <a:rPr lang="ru-RU" sz="2400" i="1" dirty="0" smtClean="0"/>
              <a:t> </a:t>
            </a:r>
            <a:r>
              <a:rPr lang="ru-RU" sz="2400" i="1" dirty="0"/>
              <a:t>курсу: </a:t>
            </a:r>
            <a:r>
              <a:rPr lang="ru-RU" sz="2400" i="1" dirty="0" err="1"/>
              <a:t>навчити</a:t>
            </a:r>
            <a:r>
              <a:rPr lang="ru-RU" sz="2400" i="1" dirty="0"/>
              <a:t> </a:t>
            </a:r>
            <a:r>
              <a:rPr lang="ru-RU" sz="2400" i="1" dirty="0" err="1"/>
              <a:t>використанню</a:t>
            </a:r>
            <a:r>
              <a:rPr lang="ru-RU" sz="2400" i="1" dirty="0"/>
              <a:t> </a:t>
            </a:r>
            <a:r>
              <a:rPr lang="ru-RU" sz="2400" i="1" dirty="0" err="1"/>
              <a:t>сучасних</a:t>
            </a:r>
            <a:r>
              <a:rPr lang="ru-RU" sz="2400" i="1" dirty="0"/>
              <a:t> </a:t>
            </a:r>
            <a:r>
              <a:rPr lang="ru-RU" sz="2400" i="1" dirty="0" err="1"/>
              <a:t>педагогічних</a:t>
            </a:r>
            <a:r>
              <a:rPr lang="ru-RU" sz="2400" i="1" dirty="0"/>
              <a:t> методик в </a:t>
            </a:r>
            <a:r>
              <a:rPr lang="ru-RU" sz="2400" i="1" dirty="0" err="1"/>
              <a:t>галузі</a:t>
            </a:r>
            <a:r>
              <a:rPr lang="ru-RU" sz="2400" i="1" dirty="0"/>
              <a:t> </a:t>
            </a:r>
            <a:r>
              <a:rPr lang="ru-RU" sz="2400" i="1" dirty="0" err="1"/>
              <a:t>політичних</a:t>
            </a:r>
            <a:r>
              <a:rPr lang="ru-RU" sz="2400" i="1" dirty="0"/>
              <a:t> наук </a:t>
            </a:r>
            <a:r>
              <a:rPr lang="ru-RU" sz="2400" i="1" dirty="0" err="1"/>
              <a:t>студентів-політологів</a:t>
            </a:r>
            <a:r>
              <a:rPr lang="ru-RU" sz="2400" i="1" dirty="0"/>
              <a:t>. </a:t>
            </a:r>
          </a:p>
          <a:p>
            <a:pPr marL="0" lvl="0" indent="0">
              <a:buNone/>
            </a:pP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930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7232" y="0"/>
            <a:ext cx="10230119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endParaRPr lang="ru-RU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У </a:t>
            </a:r>
            <a:r>
              <a:rPr lang="uk-UA" sz="2400" b="1" dirty="0">
                <a:latin typeface="+mj-lt"/>
                <a:ea typeface="MS Mincho" panose="02020609040205080304" pitchFamily="49" charset="-128"/>
              </a:rPr>
              <a:t>разі успішного завершення курсу студент </a:t>
            </a:r>
            <a:r>
              <a:rPr lang="uk-UA" sz="2400" b="1" u="sng" dirty="0" smtClean="0">
                <a:latin typeface="+mj-lt"/>
                <a:ea typeface="MS Mincho" panose="02020609040205080304" pitchFamily="49" charset="-128"/>
              </a:rPr>
              <a:t>буде</a:t>
            </a:r>
            <a:r>
              <a:rPr lang="uk-UA" sz="2400" b="1" dirty="0" smtClean="0">
                <a:latin typeface="+mj-lt"/>
                <a:ea typeface="MS Mincho" panose="02020609040205080304" pitchFamily="49" charset="-128"/>
              </a:rPr>
              <a:t>: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>
                <a:latin typeface="+mj-lt"/>
                <a:ea typeface="MS Mincho" panose="02020609040205080304" pitchFamily="49" charset="-128"/>
              </a:rPr>
              <a:t>знати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сутність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своєрідність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навчально-виховного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процесу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у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вищій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школі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>
                <a:latin typeface="+mj-lt"/>
                <a:ea typeface="MS Mincho" panose="02020609040205080304" pitchFamily="49" charset="-128"/>
              </a:rPr>
              <a:t>знати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тенденції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особливості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розвитку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системи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вищої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освіти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в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Україні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та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зарубіжних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країнах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>
                <a:latin typeface="+mj-lt"/>
                <a:ea typeface="MS Mincho" panose="02020609040205080304" pitchFamily="49" charset="-128"/>
              </a:rPr>
              <a:t>знати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суперечності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психічні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функції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особливості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розвитку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молодої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людини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студентського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віку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>
                <a:latin typeface="+mj-lt"/>
                <a:ea typeface="MS Mincho" panose="02020609040205080304" pitchFamily="49" charset="-128"/>
              </a:rPr>
              <a:t>знати структуру, психолого-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педагогічні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аспекти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організації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навчально-пізнавальної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діяльності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студентів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>
                <a:latin typeface="+mj-lt"/>
                <a:ea typeface="MS Mincho" panose="02020609040205080304" pitchFamily="49" charset="-128"/>
              </a:rPr>
              <a:t>знати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критерії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відбору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принципи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структурування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змісту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навчального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курсу у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вищій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школі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вміти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використовувати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сучасні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інтерактивні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методи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навчання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студентів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вміти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розробляти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форми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організації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навчання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студентів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вміти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формувати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сутність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напрями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,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організації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спілкування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зі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студентами;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вміти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використовувати</a:t>
            </a:r>
            <a:r>
              <a:rPr lang="en-US" sz="2400" i="1" dirty="0">
                <a:latin typeface="+mj-lt"/>
                <a:ea typeface="MS Mincho" panose="02020609040205080304" pitchFamily="49" charset="-128"/>
              </a:rPr>
              <a:t> 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методи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науково-педагогічних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 </a:t>
            </a:r>
            <a:r>
              <a:rPr lang="ru-RU" sz="2400" i="1" dirty="0" err="1">
                <a:latin typeface="+mj-lt"/>
                <a:ea typeface="MS Mincho" panose="02020609040205080304" pitchFamily="49" charset="-128"/>
              </a:rPr>
              <a:t>досліджень</a:t>
            </a:r>
            <a:r>
              <a:rPr lang="ru-RU" sz="2400" i="1" dirty="0">
                <a:latin typeface="+mj-lt"/>
                <a:ea typeface="MS Mincho" panose="02020609040205080304" pitchFamily="49" charset="-128"/>
              </a:rPr>
              <a:t>.</a:t>
            </a:r>
            <a:endParaRPr lang="ru-RU" sz="2400" dirty="0">
              <a:latin typeface="+mj-lt"/>
              <a:ea typeface="MS Mincho" panose="02020609040205080304" pitchFamily="49" charset="-128"/>
            </a:endParaRPr>
          </a:p>
          <a:p>
            <a:pPr>
              <a:spcAft>
                <a:spcPts val="0"/>
              </a:spcAft>
            </a:pPr>
            <a:r>
              <a:rPr lang="ru-RU" sz="2400" b="1" i="1" kern="18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+mj-lt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8926071"/>
      </p:ext>
    </p:extLst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1682</TotalTime>
  <Words>5</Words>
  <Application>Microsoft Office PowerPoint</Application>
  <PresentationFormat>Широкоэкранный</PresentationFormat>
  <Paragraphs>18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MS Mincho</vt:lpstr>
      <vt:lpstr>Arial</vt:lpstr>
      <vt:lpstr>Century Gothic</vt:lpstr>
      <vt:lpstr>Times New Roman</vt:lpstr>
      <vt:lpstr>Wingdings 3</vt:lpstr>
      <vt:lpstr>Пасмо</vt:lpstr>
      <vt:lpstr>   Методика викладання політологічних дисциплін </vt:lpstr>
      <vt:lpstr>Мета та завдання курсу: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наукових досліджень. Загальнонаукові та емпіричні методи</dc:title>
  <dc:creator>A Surname</dc:creator>
  <cp:lastModifiedBy>1</cp:lastModifiedBy>
  <cp:revision>42</cp:revision>
  <dcterms:created xsi:type="dcterms:W3CDTF">2015-11-30T20:29:32Z</dcterms:created>
  <dcterms:modified xsi:type="dcterms:W3CDTF">2020-09-06T12:39:35Z</dcterms:modified>
</cp:coreProperties>
</file>