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3" r:id="rId9"/>
    <p:sldId id="266" r:id="rId10"/>
    <p:sldId id="265" r:id="rId11"/>
    <p:sldId id="264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11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910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582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870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6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192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249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3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51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20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8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5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8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40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71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52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6243C1A-41C6-496E-930C-7DCAB8A86BF1}" type="datetimeFigureOut">
              <a:rPr lang="ru-RU" smtClean="0"/>
              <a:t>22.06.2021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53EA6-A75C-4AF0-BAB4-549741041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3701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400" b="1" dirty="0" err="1"/>
              <a:t>Можливості</a:t>
            </a:r>
            <a:r>
              <a:rPr lang="ru-RU" sz="4400" b="1" dirty="0"/>
              <a:t> </a:t>
            </a:r>
            <a:r>
              <a:rPr lang="ru-RU" sz="4400" b="1" dirty="0" err="1"/>
              <a:t>діагностики</a:t>
            </a:r>
            <a:r>
              <a:rPr lang="ru-RU" sz="4400" b="1" dirty="0"/>
              <a:t> </a:t>
            </a:r>
            <a:r>
              <a:rPr lang="ru-RU" sz="4400" b="1" dirty="0" err="1"/>
              <a:t>окремих</a:t>
            </a:r>
            <a:r>
              <a:rPr lang="ru-RU" sz="4400" b="1" dirty="0"/>
              <a:t> хвороб. </a:t>
            </a:r>
            <a:r>
              <a:rPr lang="ru-RU" sz="4400" b="1" dirty="0" err="1"/>
              <a:t>Міжнародна</a:t>
            </a:r>
            <a:r>
              <a:rPr lang="ru-RU" sz="4400" b="1" dirty="0"/>
              <a:t> </a:t>
            </a:r>
            <a:r>
              <a:rPr lang="ru-RU" sz="4400" b="1" dirty="0" err="1"/>
              <a:t>політика</a:t>
            </a:r>
            <a:r>
              <a:rPr lang="ru-RU" sz="4400" b="1" dirty="0"/>
              <a:t> у </a:t>
            </a:r>
            <a:r>
              <a:rPr lang="ru-RU" sz="4400" b="1" dirty="0" err="1"/>
              <a:t>протидії</a:t>
            </a:r>
            <a:r>
              <a:rPr lang="ru-RU" sz="4400" b="1" dirty="0"/>
              <a:t> </a:t>
            </a:r>
            <a:r>
              <a:rPr lang="ru-RU" sz="4400" b="1" dirty="0" err="1"/>
              <a:t>епідеміям</a:t>
            </a:r>
            <a:r>
              <a:rPr lang="ru-RU" sz="4400" b="1" dirty="0"/>
              <a:t>: </a:t>
            </a:r>
            <a:r>
              <a:rPr lang="ru-RU" sz="4400" b="1" dirty="0" err="1"/>
              <a:t>Міжнародні</a:t>
            </a:r>
            <a:r>
              <a:rPr lang="ru-RU" sz="4400" b="1" dirty="0"/>
              <a:t> медико-</a:t>
            </a:r>
            <a:r>
              <a:rPr lang="ru-RU" sz="4400" b="1" dirty="0" err="1"/>
              <a:t>санітарні</a:t>
            </a:r>
            <a:r>
              <a:rPr lang="ru-RU" sz="4400" b="1" dirty="0"/>
              <a:t> правила (ВООЗ 2005).</a:t>
            </a:r>
          </a:p>
        </p:txBody>
      </p:sp>
    </p:spTree>
    <p:extLst>
      <p:ext uri="{BB962C8B-B14F-4D97-AF65-F5344CB8AC3E}">
        <p14:creationId xmlns:p14="http://schemas.microsoft.com/office/powerpoint/2010/main" val="331849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062" y="139849"/>
            <a:ext cx="10359613" cy="671815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ВООЗ </a:t>
            </a:r>
            <a:r>
              <a:rPr lang="ru-RU" sz="1800" dirty="0" err="1"/>
              <a:t>пропонує</a:t>
            </a:r>
            <a:r>
              <a:rPr lang="ru-RU" sz="1800" dirty="0"/>
              <a:t> </a:t>
            </a:r>
            <a:r>
              <a:rPr lang="ru-RU" sz="1800" dirty="0" err="1"/>
              <a:t>державі-учасниці</a:t>
            </a:r>
            <a:r>
              <a:rPr lang="ru-RU" sz="1800" dirty="0"/>
              <a:t> </a:t>
            </a:r>
            <a:r>
              <a:rPr lang="ru-RU" sz="1800" dirty="0" err="1"/>
              <a:t>перевірити</a:t>
            </a:r>
            <a:r>
              <a:rPr lang="ru-RU" sz="1800" dirty="0"/>
              <a:t> </a:t>
            </a:r>
            <a:r>
              <a:rPr lang="ru-RU" sz="1800" dirty="0" err="1"/>
              <a:t>повідомлення</a:t>
            </a:r>
            <a:r>
              <a:rPr lang="ru-RU" sz="1800" dirty="0"/>
              <a:t> з </a:t>
            </a:r>
            <a:r>
              <a:rPr lang="ru-RU" sz="1800" dirty="0" err="1"/>
              <a:t>інших</a:t>
            </a:r>
            <a:r>
              <a:rPr lang="ru-RU" sz="1800" dirty="0"/>
              <a:t> </a:t>
            </a:r>
            <a:r>
              <a:rPr lang="ru-RU" sz="1800" dirty="0" err="1"/>
              <a:t>джерел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подій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можуть</a:t>
            </a:r>
            <a:r>
              <a:rPr lang="ru-RU" sz="1800" dirty="0"/>
              <a:t> </a:t>
            </a:r>
            <a:r>
              <a:rPr lang="ru-RU" sz="1800" dirty="0" err="1"/>
              <a:t>являти</a:t>
            </a:r>
            <a:r>
              <a:rPr lang="ru-RU" sz="1800" dirty="0"/>
              <a:t> собою </a:t>
            </a:r>
            <a:r>
              <a:rPr lang="ru-RU" sz="1800" dirty="0" err="1"/>
              <a:t>надзвичайну</a:t>
            </a:r>
            <a:r>
              <a:rPr lang="ru-RU" sz="1800" dirty="0"/>
              <a:t> </a:t>
            </a:r>
            <a:r>
              <a:rPr lang="ru-RU" sz="1800" dirty="0" err="1"/>
              <a:t>ситуацію</a:t>
            </a:r>
            <a:r>
              <a:rPr lang="ru-RU" sz="1800" dirty="0"/>
              <a:t>, яка </a:t>
            </a:r>
            <a:r>
              <a:rPr lang="ru-RU" sz="1800" dirty="0" err="1"/>
              <a:t>імовірно</a:t>
            </a:r>
            <a:r>
              <a:rPr lang="ru-RU" sz="1800" dirty="0"/>
              <a:t> </a:t>
            </a:r>
            <a:r>
              <a:rPr lang="ru-RU" sz="1800" dirty="0" err="1"/>
              <a:t>відбувається</a:t>
            </a:r>
            <a:r>
              <a:rPr lang="ru-RU" sz="1800" dirty="0"/>
              <a:t> на </a:t>
            </a:r>
            <a:r>
              <a:rPr lang="ru-RU" sz="1800" dirty="0" err="1"/>
              <a:t>території</a:t>
            </a:r>
            <a:r>
              <a:rPr lang="ru-RU" sz="1800" dirty="0"/>
              <a:t> </a:t>
            </a:r>
            <a:r>
              <a:rPr lang="ru-RU" sz="1800" dirty="0" err="1"/>
              <a:t>цієї</a:t>
            </a:r>
            <a:r>
              <a:rPr lang="ru-RU" sz="1800" dirty="0"/>
              <a:t> </a:t>
            </a:r>
            <a:r>
              <a:rPr lang="ru-RU" sz="1800" dirty="0" err="1"/>
              <a:t>держави</a:t>
            </a:r>
            <a:r>
              <a:rPr lang="ru-RU" sz="1800" dirty="0"/>
              <a:t>. У таких </a:t>
            </a:r>
            <a:r>
              <a:rPr lang="ru-RU" sz="1800" dirty="0" err="1"/>
              <a:t>випадках</a:t>
            </a:r>
            <a:r>
              <a:rPr lang="ru-RU" sz="1800" dirty="0"/>
              <a:t> ВООЗ </a:t>
            </a:r>
            <a:r>
              <a:rPr lang="ru-RU" sz="1800" dirty="0" err="1"/>
              <a:t>інформує</a:t>
            </a:r>
            <a:r>
              <a:rPr lang="ru-RU" sz="1800" dirty="0"/>
              <a:t> </a:t>
            </a:r>
            <a:r>
              <a:rPr lang="ru-RU" sz="1800" dirty="0" err="1"/>
              <a:t>відповідну</a:t>
            </a:r>
            <a:r>
              <a:rPr lang="ru-RU" sz="1800" dirty="0"/>
              <a:t> державу-</a:t>
            </a:r>
            <a:r>
              <a:rPr lang="ru-RU" sz="1800" dirty="0" err="1"/>
              <a:t>учасницю</a:t>
            </a:r>
            <a:r>
              <a:rPr lang="ru-RU" sz="1800" dirty="0"/>
              <a:t> про те,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повідомлення</a:t>
            </a:r>
            <a:r>
              <a:rPr lang="ru-RU" sz="1800" dirty="0"/>
              <a:t> вона </a:t>
            </a:r>
            <a:r>
              <a:rPr lang="ru-RU" sz="1800" dirty="0" err="1"/>
              <a:t>прагне</a:t>
            </a:r>
            <a:r>
              <a:rPr lang="ru-RU" sz="1800" dirty="0"/>
              <a:t> </a:t>
            </a:r>
            <a:r>
              <a:rPr lang="ru-RU" sz="1800" dirty="0" err="1"/>
              <a:t>перевірити</a:t>
            </a:r>
            <a:r>
              <a:rPr lang="ru-RU" sz="1800" dirty="0"/>
              <a:t>. </a:t>
            </a:r>
            <a:r>
              <a:rPr lang="ru-RU" sz="1800" dirty="0" err="1"/>
              <a:t>Відповідно</a:t>
            </a:r>
            <a:r>
              <a:rPr lang="ru-RU" sz="1800" dirty="0"/>
              <a:t> </a:t>
            </a:r>
            <a:r>
              <a:rPr lang="ru-RU" sz="1800" dirty="0" err="1"/>
              <a:t>кожна</a:t>
            </a:r>
            <a:r>
              <a:rPr lang="ru-RU" sz="1800" dirty="0"/>
              <a:t> держава-</a:t>
            </a:r>
            <a:r>
              <a:rPr lang="ru-RU" sz="1800" dirty="0" err="1"/>
              <a:t>учасник</a:t>
            </a:r>
            <a:r>
              <a:rPr lang="ru-RU" sz="1800" dirty="0"/>
              <a:t>, на </a:t>
            </a:r>
            <a:r>
              <a:rPr lang="ru-RU" sz="1800" dirty="0" err="1"/>
              <a:t>вимогу</a:t>
            </a:r>
            <a:r>
              <a:rPr lang="ru-RU" sz="1800" dirty="0"/>
              <a:t> ВООЗ, </a:t>
            </a:r>
            <a:r>
              <a:rPr lang="ru-RU" sz="1800" dirty="0" err="1"/>
              <a:t>перевіряє</a:t>
            </a:r>
            <a:r>
              <a:rPr lang="ru-RU" sz="1800" dirty="0"/>
              <a:t> і </a:t>
            </a:r>
            <a:r>
              <a:rPr lang="ru-RU" sz="1800" dirty="0" err="1"/>
              <a:t>надає</a:t>
            </a:r>
            <a:r>
              <a:rPr lang="ru-RU" sz="1800" dirty="0"/>
              <a:t>:</a:t>
            </a:r>
          </a:p>
          <a:p>
            <a:pPr marL="0" indent="0" algn="just">
              <a:buNone/>
            </a:pPr>
            <a:r>
              <a:rPr lang="ru-RU" sz="1800" dirty="0" err="1" smtClean="0"/>
              <a:t>протягом</a:t>
            </a:r>
            <a:r>
              <a:rPr lang="ru-RU" sz="1800" dirty="0" smtClean="0"/>
              <a:t> </a:t>
            </a:r>
            <a:r>
              <a:rPr lang="ru-RU" sz="1800" dirty="0"/>
              <a:t>24 годин — </a:t>
            </a:r>
            <a:r>
              <a:rPr lang="ru-RU" sz="1800" dirty="0" err="1"/>
              <a:t>початкову</a:t>
            </a:r>
            <a:r>
              <a:rPr lang="ru-RU" sz="1800" dirty="0"/>
              <a:t> </a:t>
            </a:r>
            <a:r>
              <a:rPr lang="ru-RU" sz="1800" dirty="0" err="1"/>
              <a:t>відповідь</a:t>
            </a:r>
            <a:r>
              <a:rPr lang="ru-RU" sz="1800" dirty="0"/>
              <a:t> на запит ВООЗ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підтвердження</a:t>
            </a:r>
            <a:r>
              <a:rPr lang="ru-RU" sz="1800" dirty="0"/>
              <a:t>;</a:t>
            </a:r>
          </a:p>
          <a:p>
            <a:pPr marL="0" indent="0" algn="just">
              <a:buNone/>
            </a:pPr>
            <a:r>
              <a:rPr lang="ru-RU" sz="1800" dirty="0" err="1"/>
              <a:t>протягом</a:t>
            </a:r>
            <a:r>
              <a:rPr lang="ru-RU" sz="1800" dirty="0"/>
              <a:t> 24 годин — </a:t>
            </a:r>
            <a:r>
              <a:rPr lang="ru-RU" sz="1800" dirty="0" err="1"/>
              <a:t>наявну</a:t>
            </a:r>
            <a:r>
              <a:rPr lang="ru-RU" sz="1800" dirty="0"/>
              <a:t> </a:t>
            </a:r>
            <a:r>
              <a:rPr lang="ru-RU" sz="1800" dirty="0" err="1"/>
              <a:t>інформацію</a:t>
            </a:r>
            <a:r>
              <a:rPr lang="ru-RU" sz="1800" dirty="0"/>
              <a:t> в </a:t>
            </a:r>
            <a:r>
              <a:rPr lang="ru-RU" sz="1800" dirty="0" err="1"/>
              <a:t>галузі</a:t>
            </a:r>
            <a:r>
              <a:rPr lang="ru-RU" sz="1800" dirty="0"/>
              <a:t> </a:t>
            </a:r>
            <a:r>
              <a:rPr lang="ru-RU" sz="1800" dirty="0" err="1"/>
              <a:t>суспільної</a:t>
            </a:r>
            <a:r>
              <a:rPr lang="ru-RU" sz="1800" dirty="0"/>
              <a:t> </a:t>
            </a:r>
            <a:r>
              <a:rPr lang="ru-RU" sz="1800" dirty="0" err="1"/>
              <a:t>охорони</a:t>
            </a:r>
            <a:r>
              <a:rPr lang="ru-RU" sz="1800" dirty="0"/>
              <a:t> </a:t>
            </a:r>
            <a:r>
              <a:rPr lang="ru-RU" sz="1800" dirty="0" err="1"/>
              <a:t>здоров'я</a:t>
            </a:r>
            <a:r>
              <a:rPr lang="ru-RU" sz="1800" dirty="0"/>
              <a:t> про стан </a:t>
            </a:r>
            <a:r>
              <a:rPr lang="ru-RU" sz="1800" dirty="0" err="1"/>
              <a:t>подій</a:t>
            </a:r>
            <a:r>
              <a:rPr lang="ru-RU" sz="1800" dirty="0"/>
              <a:t>, </a:t>
            </a:r>
            <a:r>
              <a:rPr lang="ru-RU" sz="1800" dirty="0" err="1"/>
              <a:t>згаданих</a:t>
            </a:r>
            <a:r>
              <a:rPr lang="ru-RU" sz="1800" dirty="0"/>
              <a:t> в </a:t>
            </a:r>
            <a:r>
              <a:rPr lang="ru-RU" sz="1800" dirty="0" err="1"/>
              <a:t>запиті</a:t>
            </a:r>
            <a:r>
              <a:rPr lang="ru-RU" sz="1800" dirty="0"/>
              <a:t> ВООЗ;</a:t>
            </a:r>
          </a:p>
          <a:p>
            <a:pPr marL="0" indent="0" algn="just">
              <a:buNone/>
            </a:pPr>
            <a:r>
              <a:rPr lang="ru-RU" sz="1800" dirty="0"/>
              <a:t>У тих </a:t>
            </a:r>
            <a:r>
              <a:rPr lang="ru-RU" sz="1800" dirty="0" err="1"/>
              <a:t>випадках</a:t>
            </a:r>
            <a:r>
              <a:rPr lang="ru-RU" sz="1800" dirty="0"/>
              <a:t>, коли ВООЗ </a:t>
            </a:r>
            <a:r>
              <a:rPr lang="ru-RU" sz="1800" dirty="0" err="1"/>
              <a:t>отримує</a:t>
            </a:r>
            <a:r>
              <a:rPr lang="ru-RU" sz="1800" dirty="0"/>
              <a:t> </a:t>
            </a:r>
            <a:r>
              <a:rPr lang="ru-RU" sz="1800" dirty="0" err="1"/>
              <a:t>інформацію</a:t>
            </a:r>
            <a:r>
              <a:rPr lang="ru-RU" sz="1800" dirty="0"/>
              <a:t> про </a:t>
            </a:r>
            <a:r>
              <a:rPr lang="ru-RU" sz="1800" dirty="0" err="1"/>
              <a:t>надзвичайну</a:t>
            </a:r>
            <a:r>
              <a:rPr lang="ru-RU" sz="1800" dirty="0"/>
              <a:t> </a:t>
            </a:r>
            <a:r>
              <a:rPr lang="ru-RU" sz="1800" dirty="0" err="1"/>
              <a:t>ситуацію</a:t>
            </a:r>
            <a:r>
              <a:rPr lang="ru-RU" sz="1800" dirty="0"/>
              <a:t>, вона </a:t>
            </a:r>
            <a:r>
              <a:rPr lang="ru-RU" sz="1800" dirty="0" err="1"/>
              <a:t>пропонує</a:t>
            </a:r>
            <a:r>
              <a:rPr lang="ru-RU" sz="1800" dirty="0"/>
              <a:t> </a:t>
            </a:r>
            <a:r>
              <a:rPr lang="ru-RU" sz="1800" dirty="0" err="1"/>
              <a:t>співпрацю</a:t>
            </a:r>
            <a:r>
              <a:rPr lang="ru-RU" sz="1800" dirty="0"/>
              <a:t> з </a:t>
            </a:r>
            <a:r>
              <a:rPr lang="ru-RU" sz="1800" dirty="0" err="1"/>
              <a:t>відповідною</a:t>
            </a:r>
            <a:r>
              <a:rPr lang="ru-RU" sz="1800" dirty="0"/>
              <a:t> державою-</a:t>
            </a:r>
            <a:r>
              <a:rPr lang="ru-RU" sz="1800" dirty="0" err="1"/>
              <a:t>учасницею</a:t>
            </a:r>
            <a:r>
              <a:rPr lang="ru-RU" sz="1800" dirty="0"/>
              <a:t> в </a:t>
            </a:r>
            <a:r>
              <a:rPr lang="ru-RU" sz="1800" dirty="0" err="1"/>
              <a:t>оцінці</a:t>
            </a:r>
            <a:r>
              <a:rPr lang="ru-RU" sz="1800" dirty="0"/>
              <a:t> </a:t>
            </a:r>
            <a:r>
              <a:rPr lang="ru-RU" sz="1800" dirty="0" err="1"/>
              <a:t>можливості</a:t>
            </a:r>
            <a:r>
              <a:rPr lang="ru-RU" sz="1800" dirty="0"/>
              <a:t> </a:t>
            </a:r>
            <a:r>
              <a:rPr lang="ru-RU" sz="1800" dirty="0" err="1"/>
              <a:t>міжнародного</a:t>
            </a:r>
            <a:r>
              <a:rPr lang="ru-RU" sz="1800" dirty="0"/>
              <a:t> </a:t>
            </a:r>
            <a:r>
              <a:rPr lang="ru-RU" sz="1800" dirty="0" err="1"/>
              <a:t>поширення</a:t>
            </a:r>
            <a:r>
              <a:rPr lang="ru-RU" sz="1800" dirty="0"/>
              <a:t> </a:t>
            </a:r>
            <a:r>
              <a:rPr lang="ru-RU" sz="1800" dirty="0" err="1"/>
              <a:t>хвороби</a:t>
            </a:r>
            <a:r>
              <a:rPr lang="ru-RU" sz="1800" dirty="0"/>
              <a:t>, </a:t>
            </a:r>
            <a:r>
              <a:rPr lang="ru-RU" sz="1800" dirty="0" err="1"/>
              <a:t>можливих</a:t>
            </a:r>
            <a:r>
              <a:rPr lang="ru-RU" sz="1800" dirty="0"/>
              <a:t> </a:t>
            </a:r>
            <a:r>
              <a:rPr lang="ru-RU" sz="1800" dirty="0" err="1"/>
              <a:t>перешкод</a:t>
            </a:r>
            <a:r>
              <a:rPr lang="ru-RU" sz="1800" dirty="0"/>
              <a:t> для </a:t>
            </a:r>
            <a:r>
              <a:rPr lang="ru-RU" sz="1800" dirty="0" err="1"/>
              <a:t>міжнародних</a:t>
            </a:r>
            <a:r>
              <a:rPr lang="ru-RU" sz="1800" dirty="0"/>
              <a:t> </a:t>
            </a:r>
            <a:r>
              <a:rPr lang="ru-RU" sz="1800" dirty="0" err="1"/>
              <a:t>перевезень</a:t>
            </a:r>
            <a:r>
              <a:rPr lang="ru-RU" sz="1800" dirty="0"/>
              <a:t> і </a:t>
            </a:r>
            <a:r>
              <a:rPr lang="ru-RU" sz="1800" dirty="0" err="1"/>
              <a:t>адекватності</a:t>
            </a:r>
            <a:r>
              <a:rPr lang="ru-RU" sz="1800" dirty="0"/>
              <a:t> </a:t>
            </a:r>
            <a:r>
              <a:rPr lang="ru-RU" sz="1800" dirty="0" err="1"/>
              <a:t>заходів</a:t>
            </a:r>
            <a:r>
              <a:rPr lang="ru-RU" sz="1800" dirty="0"/>
              <a:t> контролю. </a:t>
            </a:r>
            <a:r>
              <a:rPr lang="ru-RU" sz="1800" dirty="0" err="1"/>
              <a:t>Така</a:t>
            </a:r>
            <a:r>
              <a:rPr lang="ru-RU" sz="1800" dirty="0"/>
              <a:t> </a:t>
            </a:r>
            <a:r>
              <a:rPr lang="ru-RU" sz="1800" dirty="0" err="1"/>
              <a:t>пропозиція</a:t>
            </a:r>
            <a:r>
              <a:rPr lang="ru-RU" sz="1800" dirty="0"/>
              <a:t> </a:t>
            </a:r>
            <a:r>
              <a:rPr lang="ru-RU" sz="1800" dirty="0" err="1"/>
              <a:t>може</a:t>
            </a:r>
            <a:r>
              <a:rPr lang="ru-RU" sz="1800" dirty="0"/>
              <a:t> </a:t>
            </a:r>
            <a:r>
              <a:rPr lang="ru-RU" sz="1800" dirty="0" err="1"/>
              <a:t>включати</a:t>
            </a:r>
            <a:r>
              <a:rPr lang="ru-RU" sz="1800" dirty="0"/>
              <a:t> </a:t>
            </a:r>
            <a:r>
              <a:rPr lang="ru-RU" sz="1800" dirty="0" err="1"/>
              <a:t>співпрацю</a:t>
            </a:r>
            <a:r>
              <a:rPr lang="ru-RU" sz="1800" dirty="0"/>
              <a:t> з </a:t>
            </a:r>
            <a:r>
              <a:rPr lang="ru-RU" sz="1800" dirty="0" err="1"/>
              <a:t>іншими</a:t>
            </a:r>
            <a:r>
              <a:rPr lang="ru-RU" sz="1800" dirty="0"/>
              <a:t> </a:t>
            </a:r>
            <a:r>
              <a:rPr lang="ru-RU" sz="1800" dirty="0" err="1"/>
              <a:t>організаціями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займаються</a:t>
            </a:r>
            <a:r>
              <a:rPr lang="ru-RU" sz="1800" dirty="0"/>
              <a:t> </a:t>
            </a:r>
            <a:r>
              <a:rPr lang="ru-RU" sz="1800" dirty="0" err="1"/>
              <a:t>розробкою</a:t>
            </a:r>
            <a:r>
              <a:rPr lang="ru-RU" sz="1800" dirty="0"/>
              <a:t> </a:t>
            </a:r>
            <a:r>
              <a:rPr lang="ru-RU" sz="1800" dirty="0" err="1"/>
              <a:t>стандартів</a:t>
            </a:r>
            <a:r>
              <a:rPr lang="ru-RU" sz="1800" dirty="0"/>
              <a:t>, а </a:t>
            </a:r>
            <a:r>
              <a:rPr lang="ru-RU" sz="1800" dirty="0" err="1"/>
              <a:t>також</a:t>
            </a:r>
            <a:r>
              <a:rPr lang="ru-RU" sz="1800" dirty="0"/>
              <a:t> </a:t>
            </a:r>
            <a:r>
              <a:rPr lang="ru-RU" sz="1800" dirty="0" err="1"/>
              <a:t>пропозицію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мобілізації</a:t>
            </a:r>
            <a:r>
              <a:rPr lang="ru-RU" sz="1800" dirty="0"/>
              <a:t> </a:t>
            </a:r>
            <a:r>
              <a:rPr lang="ru-RU" sz="1800" dirty="0" err="1"/>
              <a:t>міжнародної</a:t>
            </a:r>
            <a:r>
              <a:rPr lang="ru-RU" sz="1800" dirty="0"/>
              <a:t> </a:t>
            </a:r>
            <a:r>
              <a:rPr lang="ru-RU" sz="1800" dirty="0" err="1"/>
              <a:t>допомоги</a:t>
            </a:r>
            <a:r>
              <a:rPr lang="ru-RU" sz="1800" dirty="0"/>
              <a:t> з метою </a:t>
            </a:r>
            <a:r>
              <a:rPr lang="ru-RU" sz="1800" dirty="0" err="1"/>
              <a:t>надання</a:t>
            </a:r>
            <a:r>
              <a:rPr lang="ru-RU" sz="1800" dirty="0"/>
              <a:t> </a:t>
            </a:r>
            <a:r>
              <a:rPr lang="ru-RU" sz="1800" dirty="0" err="1"/>
              <a:t>національним</a:t>
            </a:r>
            <a:r>
              <a:rPr lang="ru-RU" sz="1800" dirty="0"/>
              <a:t> органам </a:t>
            </a:r>
            <a:r>
              <a:rPr lang="ru-RU" sz="1800" dirty="0" err="1"/>
              <a:t>підтримки</a:t>
            </a:r>
            <a:r>
              <a:rPr lang="ru-RU" sz="1800" dirty="0"/>
              <a:t> в </a:t>
            </a:r>
            <a:r>
              <a:rPr lang="ru-RU" sz="1800" dirty="0" err="1"/>
              <a:t>проведенні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координації</a:t>
            </a:r>
            <a:r>
              <a:rPr lang="ru-RU" sz="1800" dirty="0"/>
              <a:t> </a:t>
            </a:r>
            <a:r>
              <a:rPr lang="ru-RU" sz="1800" dirty="0" err="1"/>
              <a:t>оцінок</a:t>
            </a:r>
            <a:r>
              <a:rPr lang="ru-RU" sz="1800" dirty="0"/>
              <a:t> на </a:t>
            </a:r>
            <a:r>
              <a:rPr lang="ru-RU" sz="1800" dirty="0" err="1"/>
              <a:t>місцях</a:t>
            </a:r>
            <a:r>
              <a:rPr lang="ru-RU" sz="1800" dirty="0"/>
              <a:t>. На </a:t>
            </a:r>
            <a:r>
              <a:rPr lang="ru-RU" sz="1800" dirty="0" err="1"/>
              <a:t>прохання</a:t>
            </a:r>
            <a:r>
              <a:rPr lang="ru-RU" sz="1800" dirty="0"/>
              <a:t> </a:t>
            </a:r>
            <a:r>
              <a:rPr lang="ru-RU" sz="1800" dirty="0" err="1"/>
              <a:t>держави-учасниці</a:t>
            </a:r>
            <a:r>
              <a:rPr lang="ru-RU" sz="1800" dirty="0"/>
              <a:t>, ВООЗ </a:t>
            </a:r>
            <a:r>
              <a:rPr lang="ru-RU" sz="1800" dirty="0" err="1"/>
              <a:t>надає</a:t>
            </a:r>
            <a:r>
              <a:rPr lang="ru-RU" sz="1800" dirty="0"/>
              <a:t> </a:t>
            </a:r>
            <a:r>
              <a:rPr lang="ru-RU" sz="1800" dirty="0" err="1"/>
              <a:t>їй</a:t>
            </a:r>
            <a:r>
              <a:rPr lang="ru-RU" sz="1800" dirty="0"/>
              <a:t> </a:t>
            </a:r>
            <a:r>
              <a:rPr lang="ru-RU" sz="1800" dirty="0" err="1"/>
              <a:t>інформацію</a:t>
            </a:r>
            <a:r>
              <a:rPr lang="ru-RU" sz="1800" dirty="0"/>
              <a:t> на </a:t>
            </a:r>
            <a:r>
              <a:rPr lang="ru-RU" sz="1800" dirty="0" err="1"/>
              <a:t>підтримку</a:t>
            </a:r>
            <a:r>
              <a:rPr lang="ru-RU" sz="1800" dirty="0"/>
              <a:t> </a:t>
            </a:r>
            <a:r>
              <a:rPr lang="ru-RU" sz="1800" dirty="0" err="1"/>
              <a:t>такої</a:t>
            </a:r>
            <a:r>
              <a:rPr lang="ru-RU" sz="1800" dirty="0"/>
              <a:t> </a:t>
            </a:r>
            <a:r>
              <a:rPr lang="ru-RU" sz="1800" dirty="0" err="1"/>
              <a:t>пропозиції</a:t>
            </a:r>
            <a:r>
              <a:rPr lang="ru-RU" sz="1800" dirty="0"/>
              <a:t>.</a:t>
            </a:r>
          </a:p>
          <a:p>
            <a:pPr marL="0" indent="0" algn="just">
              <a:buNone/>
            </a:pPr>
            <a:r>
              <a:rPr lang="ru-RU" sz="1800" dirty="0" err="1" smtClean="0"/>
              <a:t>Якщо</a:t>
            </a:r>
            <a:r>
              <a:rPr lang="ru-RU" sz="1800" dirty="0" smtClean="0"/>
              <a:t> </a:t>
            </a:r>
            <a:r>
              <a:rPr lang="ru-RU" sz="1800" dirty="0"/>
              <a:t>держава-</a:t>
            </a:r>
            <a:r>
              <a:rPr lang="ru-RU" sz="1800" dirty="0" err="1"/>
              <a:t>учасниця</a:t>
            </a:r>
            <a:r>
              <a:rPr lang="ru-RU" sz="1800" dirty="0"/>
              <a:t> не </a:t>
            </a:r>
            <a:r>
              <a:rPr lang="ru-RU" sz="1800" dirty="0" err="1"/>
              <a:t>приймає</a:t>
            </a:r>
            <a:r>
              <a:rPr lang="ru-RU" sz="1800" dirty="0"/>
              <a:t> </a:t>
            </a:r>
            <a:r>
              <a:rPr lang="ru-RU" sz="1800" dirty="0" err="1"/>
              <a:t>пропозицію</a:t>
            </a:r>
            <a:r>
              <a:rPr lang="ru-RU" sz="1800" dirty="0"/>
              <a:t> про </a:t>
            </a:r>
            <a:r>
              <a:rPr lang="ru-RU" sz="1800" dirty="0" err="1"/>
              <a:t>співпрацю</a:t>
            </a:r>
            <a:r>
              <a:rPr lang="ru-RU" sz="1800" dirty="0"/>
              <a:t>, ВООЗ </a:t>
            </a:r>
            <a:r>
              <a:rPr lang="ru-RU" sz="1800" dirty="0" err="1"/>
              <a:t>може</a:t>
            </a:r>
            <a:r>
              <a:rPr lang="ru-RU" sz="1800" dirty="0"/>
              <a:t>, </a:t>
            </a:r>
            <a:r>
              <a:rPr lang="ru-RU" sz="1800" dirty="0" err="1"/>
              <a:t>якщо</a:t>
            </a:r>
            <a:r>
              <a:rPr lang="ru-RU" sz="1800" dirty="0"/>
              <a:t>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виправдано</a:t>
            </a:r>
            <a:r>
              <a:rPr lang="ru-RU" sz="1800" dirty="0"/>
              <a:t> масштабом </a:t>
            </a:r>
            <a:r>
              <a:rPr lang="ru-RU" sz="1800" dirty="0" err="1"/>
              <a:t>ризику</a:t>
            </a:r>
            <a:r>
              <a:rPr lang="ru-RU" sz="1800" dirty="0"/>
              <a:t> для </a:t>
            </a:r>
            <a:r>
              <a:rPr lang="ru-RU" sz="1800" dirty="0" err="1"/>
              <a:t>здоров'я</a:t>
            </a:r>
            <a:r>
              <a:rPr lang="ru-RU" sz="1800" dirty="0"/>
              <a:t> </a:t>
            </a:r>
            <a:r>
              <a:rPr lang="ru-RU" sz="1800" dirty="0" err="1"/>
              <a:t>населення</a:t>
            </a:r>
            <a:r>
              <a:rPr lang="ru-RU" sz="1800" dirty="0"/>
              <a:t>, </a:t>
            </a:r>
            <a:r>
              <a:rPr lang="ru-RU" sz="1800" dirty="0" err="1"/>
              <a:t>повідомити</a:t>
            </a:r>
            <a:r>
              <a:rPr lang="ru-RU" sz="1800" dirty="0"/>
              <a:t> </a:t>
            </a:r>
            <a:r>
              <a:rPr lang="ru-RU" sz="1800" dirty="0" err="1"/>
              <a:t>іншим</a:t>
            </a:r>
            <a:r>
              <a:rPr lang="ru-RU" sz="1800" dirty="0"/>
              <a:t> державам ту </a:t>
            </a:r>
            <a:r>
              <a:rPr lang="ru-RU" sz="1800" dirty="0" err="1"/>
              <a:t>інформацію</a:t>
            </a:r>
            <a:r>
              <a:rPr lang="ru-RU" sz="1800" dirty="0"/>
              <a:t>, </a:t>
            </a:r>
            <a:r>
              <a:rPr lang="ru-RU" sz="1800" dirty="0" err="1"/>
              <a:t>якою</a:t>
            </a:r>
            <a:r>
              <a:rPr lang="ru-RU" sz="1800" dirty="0"/>
              <a:t> вона </a:t>
            </a:r>
            <a:r>
              <a:rPr lang="ru-RU" sz="1800" dirty="0" err="1"/>
              <a:t>володіє</a:t>
            </a:r>
            <a:r>
              <a:rPr lang="ru-RU" sz="1800" dirty="0"/>
              <a:t>, </a:t>
            </a:r>
            <a:r>
              <a:rPr lang="ru-RU" sz="1800" dirty="0" err="1"/>
              <a:t>продовжуючи</a:t>
            </a:r>
            <a:r>
              <a:rPr lang="ru-RU" sz="1800" dirty="0"/>
              <a:t> </a:t>
            </a:r>
            <a:r>
              <a:rPr lang="ru-RU" sz="1800" dirty="0" err="1"/>
              <a:t>пропонувати</a:t>
            </a:r>
            <a:r>
              <a:rPr lang="ru-RU" sz="1800" dirty="0"/>
              <a:t> </a:t>
            </a:r>
            <a:r>
              <a:rPr lang="ru-RU" sz="1800" dirty="0" err="1"/>
              <a:t>державі-учасниці</a:t>
            </a:r>
            <a:r>
              <a:rPr lang="ru-RU" sz="1800" dirty="0"/>
              <a:t> </a:t>
            </a:r>
            <a:r>
              <a:rPr lang="ru-RU" sz="1800" dirty="0" err="1"/>
              <a:t>співпрацю</a:t>
            </a:r>
            <a:r>
              <a:rPr lang="ru-RU" sz="1800" dirty="0"/>
              <a:t> з ВООЗ з </a:t>
            </a:r>
            <a:r>
              <a:rPr lang="ru-RU" sz="1800" dirty="0" err="1"/>
              <a:t>урахуванням</a:t>
            </a:r>
            <a:r>
              <a:rPr lang="ru-RU" sz="1800" dirty="0"/>
              <a:t> думки </a:t>
            </a:r>
            <a:r>
              <a:rPr lang="ru-RU" sz="1800" dirty="0" err="1"/>
              <a:t>даної</a:t>
            </a:r>
            <a:r>
              <a:rPr lang="ru-RU" sz="1800" dirty="0"/>
              <a:t> </a:t>
            </a:r>
            <a:r>
              <a:rPr lang="ru-RU" sz="1800" dirty="0" err="1"/>
              <a:t>держави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144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75304"/>
            <a:ext cx="11844168" cy="6782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b="1" dirty="0" err="1"/>
              <a:t>Інформація</a:t>
            </a:r>
            <a:r>
              <a:rPr lang="ru-RU" sz="3200" b="1" dirty="0"/>
              <a:t> </a:t>
            </a:r>
            <a:r>
              <a:rPr lang="ru-RU" sz="3200" b="1" dirty="0" err="1"/>
              <a:t>від</a:t>
            </a:r>
            <a:r>
              <a:rPr lang="ru-RU" sz="3200" b="1" dirty="0"/>
              <a:t> </a:t>
            </a:r>
            <a:r>
              <a:rPr lang="ru-RU" sz="3200" b="1" dirty="0" smtClean="0"/>
              <a:t>ВООЗ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ВООЗ </a:t>
            </a:r>
            <a:r>
              <a:rPr lang="ru-RU" dirty="0" err="1"/>
              <a:t>направляє</a:t>
            </a:r>
            <a:r>
              <a:rPr lang="ru-RU" dirty="0"/>
              <a:t> в </a:t>
            </a:r>
            <a:r>
              <a:rPr lang="ru-RU" dirty="0" err="1"/>
              <a:t>конфіденційному</a:t>
            </a:r>
            <a:r>
              <a:rPr lang="ru-RU" dirty="0"/>
              <a:t> порядку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надзвичайну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</a:t>
            </a:r>
            <a:r>
              <a:rPr lang="ru-RU" dirty="0" err="1"/>
              <a:t>всім</a:t>
            </a:r>
            <a:r>
              <a:rPr lang="ru-RU" dirty="0"/>
              <a:t> державам-</a:t>
            </a:r>
            <a:r>
              <a:rPr lang="ru-RU" dirty="0" err="1"/>
              <a:t>учасницям</a:t>
            </a:r>
            <a:r>
              <a:rPr lang="ru-RU" dirty="0"/>
              <a:t> і,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,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міжурядовим</a:t>
            </a:r>
            <a:r>
              <a:rPr lang="ru-RU" dirty="0"/>
              <a:t> </a:t>
            </a:r>
            <a:r>
              <a:rPr lang="ru-RU" dirty="0" err="1"/>
              <a:t>організаціям</a:t>
            </a:r>
            <a:r>
              <a:rPr lang="ru-RU" dirty="0"/>
              <a:t> </a:t>
            </a:r>
            <a:r>
              <a:rPr lang="ru-RU" dirty="0" err="1"/>
              <a:t>якомога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і з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найефективніших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ту медико-</a:t>
            </a:r>
            <a:r>
              <a:rPr lang="ru-RU" dirty="0" err="1"/>
              <a:t>санітарну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яку вона </a:t>
            </a:r>
            <a:r>
              <a:rPr lang="ru-RU" dirty="0" err="1"/>
              <a:t>отримала</a:t>
            </a:r>
            <a:r>
              <a:rPr lang="ru-RU" dirty="0"/>
              <a:t> і яка </a:t>
            </a:r>
            <a:r>
              <a:rPr lang="ru-RU" dirty="0" err="1"/>
              <a:t>необхідна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державам-</a:t>
            </a:r>
            <a:r>
              <a:rPr lang="ru-RU" dirty="0" err="1"/>
              <a:t>учасникам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заходи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ризиком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 ВООЗ </a:t>
            </a:r>
            <a:r>
              <a:rPr lang="ru-RU" dirty="0" err="1"/>
              <a:t>повідомляє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державам-</a:t>
            </a:r>
            <a:r>
              <a:rPr lang="ru-RU" dirty="0" err="1"/>
              <a:t>учасницям</a:t>
            </a:r>
            <a:r>
              <a:rPr lang="ru-RU" dirty="0"/>
              <a:t> ту </a:t>
            </a:r>
            <a:r>
              <a:rPr lang="ru-RU" dirty="0" err="1"/>
              <a:t>інформацію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полегшити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подібних</a:t>
            </a:r>
            <a:r>
              <a:rPr lang="ru-RU" dirty="0"/>
              <a:t> </a:t>
            </a:r>
            <a:r>
              <a:rPr lang="ru-RU" dirty="0" err="1"/>
              <a:t>інцидентів</a:t>
            </a:r>
            <a:r>
              <a:rPr lang="ru-RU" dirty="0"/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ВООЗ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отриману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для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оцінки</a:t>
            </a:r>
            <a:r>
              <a:rPr lang="ru-RU" dirty="0"/>
              <a:t> і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цих</a:t>
            </a:r>
            <a:r>
              <a:rPr lang="ru-RU" dirty="0"/>
              <a:t> ММСП, і, </a:t>
            </a:r>
            <a:r>
              <a:rPr lang="ru-RU" dirty="0" err="1"/>
              <a:t>якщо</a:t>
            </a:r>
            <a:r>
              <a:rPr lang="ru-RU" dirty="0"/>
              <a:t> з державами-</a:t>
            </a:r>
            <a:r>
              <a:rPr lang="ru-RU" dirty="0" err="1"/>
              <a:t>учасниками</a:t>
            </a:r>
            <a:r>
              <a:rPr lang="ru-RU" dirty="0"/>
              <a:t>, </a:t>
            </a:r>
            <a:r>
              <a:rPr lang="ru-RU" dirty="0" err="1"/>
              <a:t>згаданими</a:t>
            </a:r>
            <a:r>
              <a:rPr lang="ru-RU" dirty="0"/>
              <a:t>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положеннях</a:t>
            </a:r>
            <a:r>
              <a:rPr lang="ru-RU" dirty="0"/>
              <a:t>, не </a:t>
            </a:r>
            <a:r>
              <a:rPr lang="ru-RU" dirty="0" err="1"/>
              <a:t>узгоджено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,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державам як широко </a:t>
            </a:r>
            <a:r>
              <a:rPr lang="ru-RU" dirty="0" err="1"/>
              <a:t>доступну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того, як: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визначена</a:t>
            </a:r>
            <a:r>
              <a:rPr lang="ru-RU" dirty="0"/>
              <a:t> як </a:t>
            </a:r>
            <a:r>
              <a:rPr lang="ru-RU" dirty="0" err="1"/>
              <a:t>така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</a:t>
            </a:r>
            <a:r>
              <a:rPr lang="ru-RU" dirty="0" err="1"/>
              <a:t>надзвичайну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інформація</a:t>
            </a:r>
            <a:r>
              <a:rPr lang="ru-RU" dirty="0"/>
              <a:t>, яка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контамінації</a:t>
            </a:r>
            <a:r>
              <a:rPr lang="ru-RU" dirty="0"/>
              <a:t>, </a:t>
            </a:r>
            <a:r>
              <a:rPr lang="ru-RU" dirty="0" err="1"/>
              <a:t>підтверджена</a:t>
            </a:r>
            <a:r>
              <a:rPr lang="ru-RU" dirty="0"/>
              <a:t> ВООЗ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сформованими</a:t>
            </a:r>
            <a:r>
              <a:rPr lang="ru-RU" dirty="0"/>
              <a:t> </a:t>
            </a:r>
            <a:r>
              <a:rPr lang="ru-RU" dirty="0" err="1"/>
              <a:t>епідеміологічними</a:t>
            </a:r>
            <a:r>
              <a:rPr lang="ru-RU" dirty="0"/>
              <a:t> принципами, </a:t>
            </a:r>
            <a:r>
              <a:rPr lang="ru-RU" dirty="0" err="1" smtClean="0"/>
              <a:t>або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1098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427" y="462580"/>
            <a:ext cx="11596742" cy="639542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є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заходи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навряд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успішними</a:t>
            </a:r>
            <a:r>
              <a:rPr lang="ru-RU" dirty="0"/>
              <a:t> через характер </a:t>
            </a:r>
            <a:r>
              <a:rPr lang="ru-RU" dirty="0" err="1"/>
              <a:t>контамінації</a:t>
            </a:r>
            <a:r>
              <a:rPr lang="ru-RU" dirty="0"/>
              <a:t>, патогена, </a:t>
            </a:r>
            <a:r>
              <a:rPr lang="ru-RU" dirty="0" err="1"/>
              <a:t>переносника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резервуара; </a:t>
            </a:r>
            <a:r>
              <a:rPr lang="ru-RU" dirty="0" err="1"/>
              <a:t>або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держави-учасниці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оперативні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приняття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подальшому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; </a:t>
            </a:r>
            <a:r>
              <a:rPr lang="ru-RU" dirty="0" err="1"/>
              <a:t>або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характер і </a:t>
            </a:r>
            <a:r>
              <a:rPr lang="ru-RU" dirty="0" err="1"/>
              <a:t>масштаби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поїздки</a:t>
            </a:r>
            <a:r>
              <a:rPr lang="ru-RU" dirty="0"/>
              <a:t>, багажу, </a:t>
            </a:r>
            <a:r>
              <a:rPr lang="ru-RU" dirty="0" err="1"/>
              <a:t>вантажів</a:t>
            </a:r>
            <a:r>
              <a:rPr lang="ru-RU" dirty="0"/>
              <a:t>, </a:t>
            </a:r>
            <a:r>
              <a:rPr lang="ru-RU" dirty="0" err="1"/>
              <a:t>контейнерів</a:t>
            </a:r>
            <a:r>
              <a:rPr lang="ru-RU" dirty="0"/>
              <a:t>, </a:t>
            </a:r>
            <a:r>
              <a:rPr lang="ru-RU" dirty="0" err="1"/>
              <a:t>перевізних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посилок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інфіковані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контаміновані</a:t>
            </a:r>
            <a:r>
              <a:rPr lang="ru-RU" dirty="0"/>
              <a:t>,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негайного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контролю.</a:t>
            </a:r>
          </a:p>
          <a:p>
            <a:pPr marL="0" indent="0" algn="just">
              <a:buNone/>
            </a:pPr>
            <a:r>
              <a:rPr lang="ru-RU" dirty="0"/>
              <a:t>ВООЗ проводить </a:t>
            </a:r>
            <a:r>
              <a:rPr lang="ru-RU" dirty="0" err="1"/>
              <a:t>консультації</a:t>
            </a:r>
            <a:r>
              <a:rPr lang="ru-RU" dirty="0"/>
              <a:t> з державою-</a:t>
            </a:r>
            <a:r>
              <a:rPr lang="ru-RU" dirty="0" err="1"/>
              <a:t>учасником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дана </a:t>
            </a:r>
            <a:r>
              <a:rPr lang="ru-RU" dirty="0" err="1"/>
              <a:t>подія</a:t>
            </a:r>
            <a:r>
              <a:rPr lang="ru-RU" dirty="0"/>
              <a:t>, про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намір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, яку </a:t>
            </a:r>
            <a:r>
              <a:rPr lang="ru-RU" dirty="0" err="1"/>
              <a:t>має</a:t>
            </a:r>
            <a:r>
              <a:rPr lang="ru-RU" dirty="0"/>
              <a:t> ВООЗ, </a:t>
            </a:r>
            <a:r>
              <a:rPr lang="ru-RU" dirty="0" err="1"/>
              <a:t>надається</a:t>
            </a:r>
            <a:r>
              <a:rPr lang="ru-RU" dirty="0"/>
              <a:t> державам-</a:t>
            </a:r>
            <a:r>
              <a:rPr lang="ru-RU" dirty="0" err="1"/>
              <a:t>учасницям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цих</a:t>
            </a:r>
            <a:r>
              <a:rPr lang="ru-RU" dirty="0"/>
              <a:t> ММСП, ВООЗ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широкому </a:t>
            </a:r>
            <a:r>
              <a:rPr lang="ru-RU" dirty="0" err="1"/>
              <a:t>загалу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про ту ж </a:t>
            </a:r>
            <a:r>
              <a:rPr lang="ru-RU" dirty="0" err="1"/>
              <a:t>подію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стала </a:t>
            </a:r>
            <a:r>
              <a:rPr lang="ru-RU" dirty="0" err="1"/>
              <a:t>загальнодоступною</a:t>
            </a:r>
            <a:r>
              <a:rPr lang="ru-RU" dirty="0"/>
              <a:t> і </a:t>
            </a:r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необхідність</a:t>
            </a:r>
            <a:r>
              <a:rPr lang="ru-RU" dirty="0"/>
              <a:t> в </a:t>
            </a:r>
            <a:r>
              <a:rPr lang="ru-RU" dirty="0" err="1"/>
              <a:t>поширенні</a:t>
            </a:r>
            <a:r>
              <a:rPr lang="ru-RU" dirty="0"/>
              <a:t> </a:t>
            </a:r>
            <a:r>
              <a:rPr lang="ru-RU" dirty="0" err="1"/>
              <a:t>авторитетної</a:t>
            </a:r>
            <a:r>
              <a:rPr lang="ru-RU" dirty="0"/>
              <a:t> і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701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86062"/>
            <a:ext cx="9404723" cy="1538344"/>
          </a:xfrm>
        </p:spPr>
        <p:txBody>
          <a:bodyPr/>
          <a:lstStyle/>
          <a:p>
            <a:pPr algn="ctr"/>
            <a:r>
              <a:rPr lang="ru-RU" sz="2800" b="1" dirty="0" err="1"/>
              <a:t>Визнання</a:t>
            </a:r>
            <a:r>
              <a:rPr lang="ru-RU" sz="2800" b="1" dirty="0"/>
              <a:t> </a:t>
            </a:r>
            <a:r>
              <a:rPr lang="ru-RU" sz="2800" b="1" dirty="0" err="1"/>
              <a:t>надзвичайної</a:t>
            </a:r>
            <a:r>
              <a:rPr lang="ru-RU" sz="2800" b="1" dirty="0"/>
              <a:t> </a:t>
            </a:r>
            <a:r>
              <a:rPr lang="ru-RU" sz="2800" b="1" dirty="0" err="1"/>
              <a:t>ситуації</a:t>
            </a:r>
            <a:r>
              <a:rPr lang="ru-RU" sz="2800" b="1" dirty="0"/>
              <a:t> у </a:t>
            </a:r>
            <a:r>
              <a:rPr lang="ru-RU" sz="2800" b="1" dirty="0" err="1"/>
              <a:t>міжнародній</a:t>
            </a:r>
            <a:r>
              <a:rPr lang="ru-RU" sz="2800" b="1" dirty="0"/>
              <a:t> </a:t>
            </a:r>
            <a:r>
              <a:rPr lang="ru-RU" sz="2800" b="1" dirty="0" err="1"/>
              <a:t>системі</a:t>
            </a:r>
            <a:r>
              <a:rPr lang="ru-RU" sz="2800" b="1" dirty="0"/>
              <a:t> </a:t>
            </a:r>
            <a:r>
              <a:rPr lang="ru-RU" sz="2800" b="1" dirty="0" err="1"/>
              <a:t>охорони</a:t>
            </a:r>
            <a:r>
              <a:rPr lang="ru-RU" sz="2800" b="1" dirty="0"/>
              <a:t> </a:t>
            </a:r>
            <a:r>
              <a:rPr lang="ru-RU" sz="2800" b="1" dirty="0" err="1"/>
              <a:t>здоров'я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940" y="1075766"/>
            <a:ext cx="10940527" cy="578223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Генеральний</a:t>
            </a:r>
            <a:r>
              <a:rPr lang="ru-RU" dirty="0"/>
              <a:t> директор ВООЗ </a:t>
            </a:r>
            <a:r>
              <a:rPr lang="ru-RU" dirty="0" err="1"/>
              <a:t>визначає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отриманої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з </a:t>
            </a:r>
            <a:r>
              <a:rPr lang="ru-RU" dirty="0" err="1"/>
              <a:t>держави-учасниці</a:t>
            </a:r>
            <a:r>
              <a:rPr lang="ru-RU" dirty="0"/>
              <a:t> ВООЗ,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надзвичайною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критеріїв</a:t>
            </a:r>
            <a:r>
              <a:rPr lang="ru-RU" dirty="0"/>
              <a:t> і </a:t>
            </a:r>
            <a:r>
              <a:rPr lang="ru-RU" dirty="0" err="1"/>
              <a:t>процедури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у ММСП 2005 року.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Генеральний</a:t>
            </a:r>
            <a:r>
              <a:rPr lang="ru-RU" dirty="0"/>
              <a:t> директор </a:t>
            </a:r>
            <a:r>
              <a:rPr lang="ru-RU" dirty="0" err="1"/>
              <a:t>вважає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, </a:t>
            </a:r>
            <a:r>
              <a:rPr lang="ru-RU" dirty="0" err="1"/>
              <a:t>проведеної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цих</a:t>
            </a:r>
            <a:r>
              <a:rPr lang="ru-RU" dirty="0"/>
              <a:t> ММСП,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то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консультується</a:t>
            </a:r>
            <a:r>
              <a:rPr lang="ru-RU" dirty="0"/>
              <a:t> з державою-</a:t>
            </a:r>
            <a:r>
              <a:rPr lang="ru-RU" dirty="0" err="1"/>
              <a:t>учасником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Генеральний</a:t>
            </a:r>
            <a:r>
              <a:rPr lang="ru-RU" dirty="0"/>
              <a:t> директор і держава-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err="1"/>
              <a:t>згодні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попереднім</a:t>
            </a:r>
            <a:r>
              <a:rPr lang="ru-RU" dirty="0"/>
              <a:t> </a:t>
            </a:r>
            <a:r>
              <a:rPr lang="ru-RU" dirty="0" err="1"/>
              <a:t>визначенням</a:t>
            </a:r>
            <a:r>
              <a:rPr lang="ru-RU" dirty="0"/>
              <a:t>, </a:t>
            </a:r>
            <a:r>
              <a:rPr lang="ru-RU" dirty="0" err="1"/>
              <a:t>Генеральний</a:t>
            </a:r>
            <a:r>
              <a:rPr lang="ru-RU" dirty="0"/>
              <a:t> директор,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процедури</a:t>
            </a:r>
            <a:r>
              <a:rPr lang="ru-RU" dirty="0"/>
              <a:t> ММСП </a:t>
            </a:r>
            <a:r>
              <a:rPr lang="ru-RU" dirty="0" err="1"/>
              <a:t>запитує</a:t>
            </a:r>
            <a:r>
              <a:rPr lang="ru-RU" dirty="0"/>
              <a:t> думки «</a:t>
            </a:r>
            <a:r>
              <a:rPr lang="ru-RU" dirty="0" err="1"/>
              <a:t>Комітету</a:t>
            </a:r>
            <a:r>
              <a:rPr lang="ru-RU" dirty="0"/>
              <a:t> по </a:t>
            </a:r>
            <a:r>
              <a:rPr lang="ru-RU" dirty="0" err="1"/>
              <a:t>надзвичайної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» про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</a:t>
            </a:r>
            <a:r>
              <a:rPr lang="ru-RU" dirty="0" err="1"/>
              <a:t>Генеральний</a:t>
            </a:r>
            <a:r>
              <a:rPr lang="ru-RU" dirty="0"/>
              <a:t> директор і держава-</a:t>
            </a:r>
            <a:r>
              <a:rPr lang="ru-RU" dirty="0" err="1"/>
              <a:t>учасник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не </a:t>
            </a:r>
            <a:r>
              <a:rPr lang="ru-RU" dirty="0" err="1"/>
              <a:t>приходять</a:t>
            </a:r>
            <a:r>
              <a:rPr lang="ru-RU" dirty="0"/>
              <a:t> до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48 годин </a:t>
            </a:r>
            <a:r>
              <a:rPr lang="ru-RU" dirty="0" err="1"/>
              <a:t>відносно</a:t>
            </a:r>
            <a:r>
              <a:rPr lang="ru-RU" dirty="0"/>
              <a:t> того, </a:t>
            </a:r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надзвичайною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приймається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процедури</a:t>
            </a:r>
            <a:r>
              <a:rPr lang="ru-RU" dirty="0"/>
              <a:t> ММСП,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держава-</a:t>
            </a:r>
            <a:r>
              <a:rPr lang="ru-RU" dirty="0" err="1"/>
              <a:t>учасник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відстрочки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в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0020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944" y="387275"/>
            <a:ext cx="9425909" cy="63577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При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те, </a:t>
            </a:r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надзвичайною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Генеральний</a:t>
            </a:r>
            <a:r>
              <a:rPr lang="ru-RU" dirty="0"/>
              <a:t> директор </a:t>
            </a:r>
            <a:r>
              <a:rPr lang="ru-RU" dirty="0" err="1"/>
              <a:t>враховує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представлену</a:t>
            </a:r>
            <a:r>
              <a:rPr lang="ru-RU" dirty="0"/>
              <a:t> державою-</a:t>
            </a:r>
            <a:r>
              <a:rPr lang="ru-RU" dirty="0" err="1"/>
              <a:t>учасником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 err="1"/>
              <a:t>особливу</a:t>
            </a:r>
            <a:r>
              <a:rPr lang="ru-RU" dirty="0"/>
              <a:t> схему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в </a:t>
            </a:r>
            <a:r>
              <a:rPr lang="ru-RU" dirty="0" err="1"/>
              <a:t>Додатку</a:t>
            </a:r>
            <a:r>
              <a:rPr lang="ru-RU" dirty="0"/>
              <a:t> 2 ММСП;</a:t>
            </a:r>
          </a:p>
          <a:p>
            <a:pPr marL="0" indent="0" algn="just">
              <a:buNone/>
            </a:pPr>
            <a:r>
              <a:rPr lang="ru-RU" dirty="0"/>
              <a:t>думку «</a:t>
            </a:r>
            <a:r>
              <a:rPr lang="ru-RU" dirty="0" err="1"/>
              <a:t>Комітету</a:t>
            </a:r>
            <a:r>
              <a:rPr lang="ru-RU" dirty="0"/>
              <a:t> з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»;</a:t>
            </a:r>
          </a:p>
          <a:p>
            <a:pPr marL="0" indent="0" algn="just">
              <a:buNone/>
            </a:pP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та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і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для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перевезень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Генеральний</a:t>
            </a:r>
            <a:r>
              <a:rPr lang="ru-RU" dirty="0"/>
              <a:t> директор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консультацій</a:t>
            </a:r>
            <a:r>
              <a:rPr lang="ru-RU" dirty="0"/>
              <a:t> з державою-</a:t>
            </a:r>
            <a:r>
              <a:rPr lang="ru-RU" dirty="0" err="1"/>
              <a:t>учасником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вважає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завершилася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237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err="1"/>
              <a:t>Рекомендації</a:t>
            </a:r>
            <a:r>
              <a:rPr lang="ru-RU" sz="3200" b="1" dirty="0"/>
              <a:t> ВООЗ з приводу </a:t>
            </a:r>
            <a:r>
              <a:rPr lang="ru-RU" sz="3200" b="1" dirty="0" err="1"/>
              <a:t>надзвичайної</a:t>
            </a:r>
            <a:r>
              <a:rPr lang="ru-RU" sz="3200" b="1" dirty="0"/>
              <a:t> </a:t>
            </a:r>
            <a:r>
              <a:rPr lang="ru-RU" sz="3200" b="1" dirty="0" err="1"/>
              <a:t>ситуації</a:t>
            </a:r>
            <a:r>
              <a:rPr lang="ru-RU" sz="3200" b="1" dirty="0"/>
              <a:t>, </a:t>
            </a:r>
            <a:r>
              <a:rPr lang="ru-RU" sz="3200" b="1" dirty="0" err="1"/>
              <a:t>що</a:t>
            </a:r>
            <a:r>
              <a:rPr lang="ru-RU" sz="3200" b="1" dirty="0"/>
              <a:t> </a:t>
            </a:r>
            <a:r>
              <a:rPr lang="ru-RU" sz="3200" b="1" dirty="0" err="1"/>
              <a:t>виникла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334" y="1376980"/>
            <a:ext cx="11908715" cy="564776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Генеральний</a:t>
            </a:r>
            <a:r>
              <a:rPr lang="ru-RU" dirty="0"/>
              <a:t> директор </a:t>
            </a:r>
            <a:r>
              <a:rPr lang="ru-RU" dirty="0" err="1"/>
              <a:t>впроваджує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з процедурою ММСП.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бути, у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змінені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продовжені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того, як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завершилася</a:t>
            </a:r>
            <a:r>
              <a:rPr lang="ru-RU" dirty="0"/>
              <a:t>. У </a:t>
            </a:r>
            <a:r>
              <a:rPr lang="ru-RU" dirty="0" err="1"/>
              <a:t>цей</a:t>
            </a:r>
            <a:r>
              <a:rPr lang="ru-RU" dirty="0"/>
              <a:t> момент часу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зроблені</a:t>
            </a:r>
            <a:r>
              <a:rPr lang="ru-RU" dirty="0"/>
              <a:t>, при </a:t>
            </a:r>
            <a:r>
              <a:rPr lang="ru-RU" dirty="0" err="1"/>
              <a:t>необхідності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для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повторного </a:t>
            </a:r>
            <a:r>
              <a:rPr lang="ru-RU" dirty="0" err="1"/>
              <a:t>виникнення</a:t>
            </a:r>
            <a:r>
              <a:rPr lang="ru-RU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медико-</a:t>
            </a:r>
            <a:r>
              <a:rPr lang="ru-RU" dirty="0" err="1"/>
              <a:t>санітарні</a:t>
            </a:r>
            <a:r>
              <a:rPr lang="ru-RU" dirty="0"/>
              <a:t> заходи,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державою-</a:t>
            </a:r>
            <a:r>
              <a:rPr lang="ru-RU" dirty="0" err="1"/>
              <a:t>учасником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державами-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багажу, </a:t>
            </a:r>
            <a:r>
              <a:rPr lang="ru-RU" dirty="0" err="1"/>
              <a:t>вантажів</a:t>
            </a:r>
            <a:r>
              <a:rPr lang="ru-RU" dirty="0"/>
              <a:t>, </a:t>
            </a:r>
            <a:r>
              <a:rPr lang="ru-RU" dirty="0" err="1"/>
              <a:t>контейнерів</a:t>
            </a:r>
            <a:r>
              <a:rPr lang="ru-RU" dirty="0"/>
              <a:t>, </a:t>
            </a:r>
            <a:r>
              <a:rPr lang="ru-RU" dirty="0" err="1"/>
              <a:t>перевізних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 та /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посилок</a:t>
            </a:r>
            <a:r>
              <a:rPr lang="ru-RU" dirty="0"/>
              <a:t>,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хвороб і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зайвих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для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перевезень</a:t>
            </a:r>
            <a:r>
              <a:rPr lang="ru-RU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припинена</a:t>
            </a:r>
            <a:r>
              <a:rPr lang="ru-RU" dirty="0"/>
              <a:t> в будь-</a:t>
            </a:r>
            <a:r>
              <a:rPr lang="ru-RU" dirty="0" err="1"/>
              <a:t>який</a:t>
            </a:r>
            <a:r>
              <a:rPr lang="ru-RU" dirty="0"/>
              <a:t> момент часу і автоматично </a:t>
            </a:r>
            <a:r>
              <a:rPr lang="ru-RU" dirty="0" err="1"/>
              <a:t>припиняється</a:t>
            </a:r>
            <a:r>
              <a:rPr lang="ru-RU" dirty="0"/>
              <a:t> через три </a:t>
            </a:r>
            <a:r>
              <a:rPr lang="ru-RU" dirty="0" err="1"/>
              <a:t>місяці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.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змінені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продовжені</a:t>
            </a:r>
            <a:r>
              <a:rPr lang="ru-RU" dirty="0"/>
              <a:t> на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тривати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за </a:t>
            </a:r>
            <a:r>
              <a:rPr lang="ru-RU" dirty="0" err="1"/>
              <a:t>рахунком</a:t>
            </a:r>
            <a:r>
              <a:rPr lang="ru-RU" dirty="0"/>
              <a:t> </a:t>
            </a:r>
            <a:r>
              <a:rPr lang="ru-RU" dirty="0" err="1"/>
              <a:t>сесії</a:t>
            </a:r>
            <a:r>
              <a:rPr lang="ru-RU" dirty="0"/>
              <a:t> </a:t>
            </a:r>
            <a:r>
              <a:rPr lang="ru-RU" dirty="0" err="1"/>
              <a:t>Всесвітньої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з моменту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надзвичайної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4360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129092"/>
            <a:ext cx="10327341" cy="6728908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err="1"/>
              <a:t>Постійні</a:t>
            </a:r>
            <a:r>
              <a:rPr lang="ru-RU" sz="3200" b="1" dirty="0"/>
              <a:t> </a:t>
            </a:r>
            <a:r>
              <a:rPr lang="ru-RU" sz="3200" b="1" dirty="0" err="1"/>
              <a:t>рекомендації</a:t>
            </a:r>
            <a:endParaRPr lang="ru-RU" sz="32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ВООЗ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надавати</a:t>
            </a:r>
            <a:r>
              <a:rPr lang="ru-RU" sz="2400" dirty="0"/>
              <a:t> </a:t>
            </a:r>
            <a:r>
              <a:rPr lang="ru-RU" sz="2400" dirty="0" err="1"/>
              <a:t>постійні</a:t>
            </a:r>
            <a:r>
              <a:rPr lang="ru-RU" sz="2400" dirty="0"/>
              <a:t> </a:t>
            </a:r>
            <a:r>
              <a:rPr lang="ru-RU" sz="2400" dirty="0" err="1"/>
              <a:t>рекомендації</a:t>
            </a:r>
            <a:r>
              <a:rPr lang="ru-RU" sz="2400" dirty="0"/>
              <a:t> про </a:t>
            </a:r>
            <a:r>
              <a:rPr lang="ru-RU" sz="2400" dirty="0" err="1"/>
              <a:t>належні</a:t>
            </a:r>
            <a:r>
              <a:rPr lang="ru-RU" sz="2400" dirty="0"/>
              <a:t> медико-</a:t>
            </a:r>
            <a:r>
              <a:rPr lang="ru-RU" sz="2400" dirty="0" err="1"/>
              <a:t>санітарні</a:t>
            </a:r>
            <a:r>
              <a:rPr lang="ru-RU" sz="2400" dirty="0"/>
              <a:t> заходи для регулярного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періодичного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. </a:t>
            </a:r>
            <a:r>
              <a:rPr lang="ru-RU" sz="2400" dirty="0" err="1"/>
              <a:t>Такі</a:t>
            </a:r>
            <a:r>
              <a:rPr lang="ru-RU" sz="2400" dirty="0"/>
              <a:t> заходи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застосовуватися</a:t>
            </a:r>
            <a:r>
              <a:rPr lang="ru-RU" sz="2400" dirty="0"/>
              <a:t> державами-</a:t>
            </a:r>
            <a:r>
              <a:rPr lang="ru-RU" sz="2400" dirty="0" err="1"/>
              <a:t>учасниками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, багажу, </a:t>
            </a:r>
            <a:r>
              <a:rPr lang="ru-RU" sz="2400" dirty="0" err="1"/>
              <a:t>вантажів</a:t>
            </a:r>
            <a:r>
              <a:rPr lang="ru-RU" sz="2400" dirty="0"/>
              <a:t>, </a:t>
            </a:r>
            <a:r>
              <a:rPr lang="ru-RU" sz="2400" dirty="0" err="1"/>
              <a:t>контейнерів</a:t>
            </a:r>
            <a:r>
              <a:rPr lang="ru-RU" sz="2400" dirty="0"/>
              <a:t>, </a:t>
            </a:r>
            <a:r>
              <a:rPr lang="ru-RU" sz="2400" dirty="0" err="1"/>
              <a:t>перевізних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, </a:t>
            </a:r>
            <a:r>
              <a:rPr lang="ru-RU" sz="2400" dirty="0" err="1"/>
              <a:t>товарів</a:t>
            </a:r>
            <a:r>
              <a:rPr lang="ru-RU" sz="2400" dirty="0"/>
              <a:t> та /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поштових</a:t>
            </a:r>
            <a:r>
              <a:rPr lang="ru-RU" sz="2400" dirty="0"/>
              <a:t> </a:t>
            </a:r>
            <a:r>
              <a:rPr lang="ru-RU" sz="2400" dirty="0" err="1"/>
              <a:t>посилок</a:t>
            </a:r>
            <a:r>
              <a:rPr lang="ru-RU" sz="2400" dirty="0"/>
              <a:t> в </a:t>
            </a:r>
            <a:r>
              <a:rPr lang="ru-RU" sz="2400" dirty="0" err="1"/>
              <a:t>зв'язку</a:t>
            </a:r>
            <a:r>
              <a:rPr lang="ru-RU" sz="2400" dirty="0"/>
              <a:t> з </a:t>
            </a:r>
            <a:r>
              <a:rPr lang="ru-RU" sz="2400" dirty="0" err="1"/>
              <a:t>конкретними</a:t>
            </a:r>
            <a:r>
              <a:rPr lang="ru-RU" sz="2400" dirty="0"/>
              <a:t> </a:t>
            </a:r>
            <a:r>
              <a:rPr lang="ru-RU" sz="2400" dirty="0" err="1"/>
              <a:t>існуючими</a:t>
            </a:r>
            <a:r>
              <a:rPr lang="ru-RU" sz="2400" dirty="0"/>
              <a:t> на </a:t>
            </a:r>
            <a:r>
              <a:rPr lang="ru-RU" sz="2400" dirty="0" err="1"/>
              <a:t>конкретний</a:t>
            </a:r>
            <a:r>
              <a:rPr lang="ru-RU" sz="2400" dirty="0"/>
              <a:t> момент </a:t>
            </a:r>
            <a:r>
              <a:rPr lang="ru-RU" sz="2400" dirty="0" err="1"/>
              <a:t>ризиками</a:t>
            </a:r>
            <a:r>
              <a:rPr lang="ru-RU" sz="2400" dirty="0"/>
              <a:t> для </a:t>
            </a:r>
            <a:r>
              <a:rPr lang="ru-RU" sz="2400" dirty="0" err="1"/>
              <a:t>здоров'я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, з </a:t>
            </a:r>
            <a:r>
              <a:rPr lang="ru-RU" sz="2400" dirty="0" err="1"/>
              <a:t>тим</a:t>
            </a:r>
            <a:r>
              <a:rPr lang="ru-RU" sz="2400" dirty="0"/>
              <a:t> </a:t>
            </a: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запобігти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зменшити</a:t>
            </a:r>
            <a:r>
              <a:rPr lang="ru-RU" sz="2400" dirty="0"/>
              <a:t> </a:t>
            </a:r>
            <a:r>
              <a:rPr lang="ru-RU" sz="2400" dirty="0" err="1"/>
              <a:t>міжнародне</a:t>
            </a:r>
            <a:r>
              <a:rPr lang="ru-RU" sz="2400" dirty="0"/>
              <a:t> </a:t>
            </a:r>
            <a:r>
              <a:rPr lang="ru-RU" sz="2400" dirty="0" err="1"/>
              <a:t>поширення</a:t>
            </a:r>
            <a:r>
              <a:rPr lang="ru-RU" sz="2400" dirty="0"/>
              <a:t> </a:t>
            </a:r>
            <a:r>
              <a:rPr lang="ru-RU" sz="2400" dirty="0" err="1"/>
              <a:t>хвороби</a:t>
            </a:r>
            <a:r>
              <a:rPr lang="ru-RU" sz="2400" dirty="0"/>
              <a:t> і </a:t>
            </a:r>
            <a:r>
              <a:rPr lang="ru-RU" sz="2400" dirty="0" err="1"/>
              <a:t>уникнути</a:t>
            </a:r>
            <a:r>
              <a:rPr lang="ru-RU" sz="2400" dirty="0"/>
              <a:t> </a:t>
            </a:r>
            <a:r>
              <a:rPr lang="ru-RU" sz="2400" dirty="0" err="1"/>
              <a:t>зайвих</a:t>
            </a:r>
            <a:r>
              <a:rPr lang="ru-RU" sz="2400" dirty="0"/>
              <a:t> </a:t>
            </a:r>
            <a:r>
              <a:rPr lang="ru-RU" sz="2400" dirty="0" err="1"/>
              <a:t>перешкод</a:t>
            </a:r>
            <a:r>
              <a:rPr lang="ru-RU" sz="2400" dirty="0"/>
              <a:t> для </a:t>
            </a:r>
            <a:r>
              <a:rPr lang="ru-RU" sz="2400" dirty="0" err="1"/>
              <a:t>міжнародних</a:t>
            </a:r>
            <a:r>
              <a:rPr lang="ru-RU" sz="2400" dirty="0"/>
              <a:t> </a:t>
            </a:r>
            <a:r>
              <a:rPr lang="ru-RU" sz="2400" dirty="0" err="1"/>
              <a:t>перевезень</a:t>
            </a:r>
            <a:r>
              <a:rPr lang="ru-RU" sz="2400" dirty="0"/>
              <a:t>. У </a:t>
            </a:r>
            <a:r>
              <a:rPr lang="ru-RU" sz="2400" dirty="0" err="1"/>
              <a:t>належних</a:t>
            </a:r>
            <a:r>
              <a:rPr lang="ru-RU" sz="2400" dirty="0"/>
              <a:t> </a:t>
            </a:r>
            <a:r>
              <a:rPr lang="ru-RU" sz="2400" dirty="0" err="1"/>
              <a:t>випадках</a:t>
            </a:r>
            <a:r>
              <a:rPr lang="ru-RU" sz="2400" dirty="0"/>
              <a:t> ВООЗ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змінити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припинити</a:t>
            </a:r>
            <a:r>
              <a:rPr lang="ru-RU" sz="2400" dirty="0"/>
              <a:t> </a:t>
            </a:r>
            <a:r>
              <a:rPr lang="ru-RU" sz="2400" dirty="0" err="1"/>
              <a:t>дію</a:t>
            </a:r>
            <a:r>
              <a:rPr lang="ru-RU" sz="2400" dirty="0"/>
              <a:t> таких </a:t>
            </a:r>
            <a:r>
              <a:rPr lang="ru-RU" sz="2400" dirty="0" err="1"/>
              <a:t>постійних</a:t>
            </a:r>
            <a:r>
              <a:rPr lang="ru-RU" sz="2400" dirty="0"/>
              <a:t> </a:t>
            </a:r>
            <a:r>
              <a:rPr lang="ru-RU" sz="2400" dirty="0" err="1"/>
              <a:t>рекомендацій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8143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607" y="204396"/>
            <a:ext cx="10252037" cy="66536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Критерії</a:t>
            </a:r>
            <a:r>
              <a:rPr lang="ru-RU" dirty="0"/>
              <a:t> для </a:t>
            </a:r>
            <a:r>
              <a:rPr lang="ru-RU" dirty="0" err="1"/>
              <a:t>рекомендацій</a:t>
            </a: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При </a:t>
            </a:r>
            <a:r>
              <a:rPr lang="ru-RU" dirty="0" err="1"/>
              <a:t>випуску</a:t>
            </a:r>
            <a:r>
              <a:rPr lang="ru-RU" dirty="0"/>
              <a:t>,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</a:t>
            </a:r>
            <a:r>
              <a:rPr lang="ru-RU" dirty="0" err="1"/>
              <a:t>Генеральний</a:t>
            </a:r>
            <a:r>
              <a:rPr lang="ru-RU" dirty="0"/>
              <a:t> директор ВООЗ </a:t>
            </a:r>
            <a:r>
              <a:rPr lang="ru-RU" dirty="0" err="1"/>
              <a:t>враховує</a:t>
            </a:r>
            <a:r>
              <a:rPr lang="ru-RU" dirty="0"/>
              <a:t>: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думки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держав-</a:t>
            </a:r>
            <a:r>
              <a:rPr lang="ru-RU" dirty="0" err="1"/>
              <a:t>учасників</a:t>
            </a:r>
            <a:r>
              <a:rPr lang="ru-RU" dirty="0"/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рекомендацію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з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з </a:t>
            </a:r>
            <a:r>
              <a:rPr lang="ru-RU" dirty="0" err="1"/>
              <a:t>огляду</a:t>
            </a:r>
            <a:r>
              <a:rPr lang="ru-RU" dirty="0"/>
              <a:t>,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конкретного </a:t>
            </a:r>
            <a:r>
              <a:rPr lang="ru-RU" dirty="0" err="1"/>
              <a:t>випадку</a:t>
            </a:r>
            <a:r>
              <a:rPr lang="ru-RU" dirty="0"/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та </a:t>
            </a:r>
            <a:r>
              <a:rPr lang="ru-RU" dirty="0" err="1"/>
              <a:t>інформацію</a:t>
            </a:r>
            <a:r>
              <a:rPr lang="ru-RU" dirty="0"/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медико-</a:t>
            </a:r>
            <a:r>
              <a:rPr lang="ru-RU" dirty="0" err="1"/>
              <a:t>санітарні</a:t>
            </a:r>
            <a:r>
              <a:rPr lang="ru-RU" dirty="0"/>
              <a:t> заходи, </a:t>
            </a:r>
            <a:r>
              <a:rPr lang="ru-RU" dirty="0" err="1"/>
              <a:t>які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обставинам</a:t>
            </a:r>
            <a:r>
              <a:rPr lang="ru-RU" dirty="0"/>
              <a:t>, не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більших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для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перевезень</a:t>
            </a:r>
            <a:r>
              <a:rPr lang="ru-RU" dirty="0"/>
              <a:t> і </a:t>
            </a:r>
            <a:r>
              <a:rPr lang="ru-RU" dirty="0" err="1"/>
              <a:t>торгівлі</a:t>
            </a:r>
            <a:r>
              <a:rPr lang="ru-RU" dirty="0"/>
              <a:t>, не </a:t>
            </a:r>
            <a:r>
              <a:rPr lang="ru-RU" dirty="0" err="1"/>
              <a:t>носять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інтрузивний</a:t>
            </a:r>
            <a:r>
              <a:rPr lang="ru-RU" dirty="0"/>
              <a:t> характер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доступні</a:t>
            </a:r>
            <a:r>
              <a:rPr lang="ru-RU" dirty="0"/>
              <a:t> на </a:t>
            </a:r>
            <a:r>
              <a:rPr lang="ru-RU" dirty="0" err="1"/>
              <a:t>розумних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 </a:t>
            </a:r>
            <a:r>
              <a:rPr lang="ru-RU" dirty="0" err="1"/>
              <a:t>альтернативні</a:t>
            </a:r>
            <a:r>
              <a:rPr lang="ru-RU" dirty="0"/>
              <a:t> заходи,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належний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та </a:t>
            </a:r>
            <a:r>
              <a:rPr lang="ru-RU" dirty="0" err="1"/>
              <a:t>документи</a:t>
            </a:r>
            <a:r>
              <a:rPr lang="ru-RU" dirty="0"/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заходи, </a:t>
            </a:r>
            <a:r>
              <a:rPr lang="ru-RU" dirty="0" err="1"/>
              <a:t>вжиті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/>
              <a:t>міжурядовими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 та </a:t>
            </a:r>
            <a:r>
              <a:rPr lang="ru-RU" dirty="0" err="1"/>
              <a:t>міжнародними</a:t>
            </a:r>
            <a:r>
              <a:rPr lang="ru-RU" dirty="0"/>
              <a:t> органами;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і </a:t>
            </a:r>
            <a:r>
              <a:rPr lang="ru-RU" dirty="0" err="1"/>
              <a:t>конкретну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, то </a:t>
            </a:r>
            <a:r>
              <a:rPr lang="ru-RU" dirty="0" err="1"/>
              <a:t>прийняття</a:t>
            </a:r>
            <a:r>
              <a:rPr lang="ru-RU" dirty="0"/>
              <a:t> до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Генеральним</a:t>
            </a:r>
            <a:r>
              <a:rPr lang="ru-RU" dirty="0"/>
              <a:t> директором </a:t>
            </a:r>
            <a:r>
              <a:rPr lang="ru-RU" dirty="0" err="1"/>
              <a:t>підпунктів</a:t>
            </a:r>
            <a:r>
              <a:rPr lang="ru-RU" dirty="0"/>
              <a:t> 5 і 6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підлягати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накладаються</a:t>
            </a:r>
            <a:r>
              <a:rPr lang="ru-RU" dirty="0"/>
              <a:t> </a:t>
            </a:r>
            <a:r>
              <a:rPr lang="ru-RU" dirty="0" err="1"/>
              <a:t>невідкладними</a:t>
            </a:r>
            <a:r>
              <a:rPr lang="ru-RU" dirty="0"/>
              <a:t> </a:t>
            </a:r>
            <a:r>
              <a:rPr lang="ru-RU" dirty="0" err="1"/>
              <a:t>обставинами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4091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76" y="204396"/>
            <a:ext cx="10477949" cy="6653604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 err="1"/>
              <a:t>Свідчення</a:t>
            </a:r>
            <a:r>
              <a:rPr lang="ru-RU" sz="2400" b="1" dirty="0"/>
              <a:t> про </a:t>
            </a:r>
            <a:r>
              <a:rPr lang="ru-RU" sz="2400" b="1" dirty="0" err="1"/>
              <a:t>вакцинації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інші</a:t>
            </a:r>
            <a:r>
              <a:rPr lang="ru-RU" sz="2400" b="1" dirty="0"/>
              <a:t> </a:t>
            </a:r>
            <a:r>
              <a:rPr lang="ru-RU" sz="2400" b="1" dirty="0" err="1"/>
              <a:t>профілактичні</a:t>
            </a:r>
            <a:r>
              <a:rPr lang="ru-RU" sz="2400" b="1" dirty="0"/>
              <a:t> заходи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/>
              <a:t>Вакцини</a:t>
            </a:r>
            <a:r>
              <a:rPr lang="ru-RU" dirty="0"/>
              <a:t> та </a:t>
            </a:r>
            <a:r>
              <a:rPr lang="ru-RU" dirty="0" err="1"/>
              <a:t>профілактичні</a:t>
            </a:r>
            <a:r>
              <a:rPr lang="ru-RU" dirty="0"/>
              <a:t> заходи,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вчиняють</a:t>
            </a:r>
            <a:r>
              <a:rPr lang="ru-RU" dirty="0"/>
              <a:t> </a:t>
            </a:r>
            <a:r>
              <a:rPr lang="ru-RU" dirty="0" err="1"/>
              <a:t>поїздку</a:t>
            </a:r>
            <a:r>
              <a:rPr lang="ru-RU" dirty="0"/>
              <a:t>,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ММСП, і </a:t>
            </a:r>
            <a:r>
              <a:rPr lang="ru-RU" dirty="0" err="1"/>
              <a:t>пов'язані</a:t>
            </a:r>
            <a:r>
              <a:rPr lang="ru-RU" dirty="0"/>
              <a:t> з ним </a:t>
            </a:r>
            <a:r>
              <a:rPr lang="ru-RU" dirty="0" err="1"/>
              <a:t>свідоцтва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ММСП.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поїздку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</a:t>
            </a:r>
            <a:r>
              <a:rPr lang="ru-RU" dirty="0" err="1"/>
              <a:t>вакцинацію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профілактичні</a:t>
            </a:r>
            <a:r>
              <a:rPr lang="ru-RU" dirty="0"/>
              <a:t> заходи, </a:t>
            </a:r>
            <a:r>
              <a:rPr lang="ru-RU" dirty="0" err="1"/>
              <a:t>видане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стандартів</a:t>
            </a:r>
            <a:r>
              <a:rPr lang="ru-RU" dirty="0"/>
              <a:t> ММСП,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відмовлено</a:t>
            </a:r>
            <a:r>
              <a:rPr lang="ru-RU" dirty="0"/>
              <a:t> у </a:t>
            </a:r>
            <a:r>
              <a:rPr lang="ru-RU" dirty="0" err="1"/>
              <a:t>в'їзді</a:t>
            </a:r>
            <a:r>
              <a:rPr lang="ru-RU" dirty="0"/>
              <a:t> в </a:t>
            </a:r>
            <a:r>
              <a:rPr lang="ru-RU" dirty="0" err="1"/>
              <a:t>іншу</a:t>
            </a:r>
            <a:r>
              <a:rPr lang="ru-RU" dirty="0"/>
              <a:t> державу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яка </a:t>
            </a:r>
            <a:r>
              <a:rPr lang="ru-RU" dirty="0" err="1"/>
              <a:t>вказана</a:t>
            </a:r>
            <a:r>
              <a:rPr lang="ru-RU" dirty="0"/>
              <a:t> в </a:t>
            </a:r>
            <a:r>
              <a:rPr lang="ru-RU" dirty="0" err="1"/>
              <a:t>свідоцтві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прибуває</a:t>
            </a:r>
            <a:r>
              <a:rPr lang="ru-RU" dirty="0"/>
              <a:t> з </a:t>
            </a:r>
            <a:r>
              <a:rPr lang="ru-RU" dirty="0" err="1"/>
              <a:t>зараженого</a:t>
            </a:r>
            <a:r>
              <a:rPr lang="ru-RU" dirty="0"/>
              <a:t> району,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коли у компетентного органу є </a:t>
            </a:r>
            <a:r>
              <a:rPr lang="ru-RU" dirty="0" err="1"/>
              <a:t>піддані</a:t>
            </a:r>
            <a:r>
              <a:rPr lang="ru-RU" dirty="0"/>
              <a:t> </a:t>
            </a:r>
            <a:r>
              <a:rPr lang="ru-RU" dirty="0" err="1"/>
              <a:t>перевірці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та /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вакцинація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заходи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неефективними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9492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396" y="118334"/>
            <a:ext cx="10348856" cy="6739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err="1"/>
              <a:t>Інфекційні</a:t>
            </a:r>
            <a:r>
              <a:rPr lang="ru-RU" sz="2800" b="1" dirty="0"/>
              <a:t> </a:t>
            </a:r>
            <a:r>
              <a:rPr lang="ru-RU" sz="2800" b="1" dirty="0" err="1"/>
              <a:t>хвороби</a:t>
            </a:r>
            <a:r>
              <a:rPr lang="ru-RU" sz="2800" b="1" dirty="0"/>
              <a:t>, </a:t>
            </a:r>
            <a:r>
              <a:rPr lang="ru-RU" sz="2800" b="1" dirty="0" err="1"/>
              <a:t>які</a:t>
            </a:r>
            <a:r>
              <a:rPr lang="ru-RU" sz="2800" b="1" dirty="0"/>
              <a:t> </a:t>
            </a:r>
            <a:r>
              <a:rPr lang="ru-RU" sz="2800" b="1" dirty="0" err="1"/>
              <a:t>підлягають</a:t>
            </a:r>
            <a:r>
              <a:rPr lang="ru-RU" sz="2800" b="1" dirty="0"/>
              <a:t> </a:t>
            </a:r>
            <a:r>
              <a:rPr lang="ru-RU" sz="2800" b="1" dirty="0" err="1"/>
              <a:t>урегулюванню</a:t>
            </a:r>
            <a:r>
              <a:rPr lang="ru-RU" sz="2800" b="1" dirty="0"/>
              <a:t> </a:t>
            </a:r>
            <a:r>
              <a:rPr lang="ru-RU" sz="2800" b="1" dirty="0" err="1"/>
              <a:t>згідно</a:t>
            </a:r>
            <a:r>
              <a:rPr lang="ru-RU" sz="2800" b="1" dirty="0"/>
              <a:t> ММСП (2005 року)</a:t>
            </a:r>
          </a:p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Додатку</a:t>
            </a:r>
            <a:r>
              <a:rPr lang="ru-RU" dirty="0"/>
              <a:t> 2 «СХЕМА ПРИЙНЯТТЯ РІШЕНЬ ДЛЯ ОЦІНКИ І ПОВІДОМЛЕННЯ ПРО ПОДІЇ, ЯКІ МОЖУТЬ ЯВЛЯТИ СОБОЮ НАДЗВИЧАЙНУ СИТУАЦІЮ В ОБЛАСТІ ГРОМАДСЬКОЇ ОХОРОНИ ЗДОРОВ'Я ТА МАЄ МІЖНАРОДНЕ ЗНАЧЕННЯ» </a:t>
            </a:r>
            <a:r>
              <a:rPr lang="ru-RU" dirty="0" err="1"/>
              <a:t>цих</a:t>
            </a:r>
            <a:r>
              <a:rPr lang="ru-RU" dirty="0"/>
              <a:t> правил 2005 року </a:t>
            </a:r>
            <a:r>
              <a:rPr lang="ru-RU" dirty="0" err="1"/>
              <a:t>включені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Хвороби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незвичайними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неочікуваними</a:t>
            </a:r>
            <a:r>
              <a:rPr lang="ru-RU" dirty="0"/>
              <a:t> і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чинити</a:t>
            </a:r>
            <a:r>
              <a:rPr lang="ru-RU" dirty="0"/>
              <a:t> </a:t>
            </a:r>
            <a:r>
              <a:rPr lang="ru-RU" dirty="0" err="1"/>
              <a:t>серйозний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Натуральна </a:t>
            </a:r>
            <a:r>
              <a:rPr lang="ru-RU" dirty="0" err="1"/>
              <a:t>віспа</a:t>
            </a:r>
            <a:r>
              <a:rPr lang="ru-RU" dirty="0"/>
              <a:t>.[1]</a:t>
            </a:r>
          </a:p>
          <a:p>
            <a:pPr marL="0" indent="0" algn="just">
              <a:buNone/>
            </a:pPr>
            <a:r>
              <a:rPr lang="ru-RU" dirty="0" err="1"/>
              <a:t>Поліомієліт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спричинює</a:t>
            </a:r>
            <a:r>
              <a:rPr lang="ru-RU" dirty="0"/>
              <a:t> дикий </a:t>
            </a:r>
            <a:r>
              <a:rPr lang="ru-RU" dirty="0" err="1"/>
              <a:t>вірус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Людський</a:t>
            </a:r>
            <a:r>
              <a:rPr lang="ru-RU" dirty="0"/>
              <a:t> </a:t>
            </a:r>
            <a:r>
              <a:rPr lang="ru-RU" dirty="0" err="1"/>
              <a:t>грип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підтип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вірусу</a:t>
            </a:r>
            <a:r>
              <a:rPr lang="ru-RU" dirty="0"/>
              <a:t>, і </a:t>
            </a:r>
            <a:r>
              <a:rPr lang="ru-RU" dirty="0" err="1"/>
              <a:t>пташиний</a:t>
            </a:r>
            <a:r>
              <a:rPr lang="ru-RU" dirty="0"/>
              <a:t> </a:t>
            </a:r>
            <a:r>
              <a:rPr lang="ru-RU" dirty="0" err="1"/>
              <a:t>грип</a:t>
            </a:r>
            <a:r>
              <a:rPr lang="ru-RU" dirty="0"/>
              <a:t>[2].</a:t>
            </a:r>
          </a:p>
          <a:p>
            <a:pPr marL="0" indent="0" algn="just">
              <a:buNone/>
            </a:pPr>
            <a:r>
              <a:rPr lang="ru-RU" dirty="0"/>
              <a:t>Тяжкий </a:t>
            </a:r>
            <a:r>
              <a:rPr lang="ru-RU" dirty="0" err="1"/>
              <a:t>гострий</a:t>
            </a:r>
            <a:r>
              <a:rPr lang="ru-RU" dirty="0"/>
              <a:t> </a:t>
            </a:r>
            <a:r>
              <a:rPr lang="ru-RU" dirty="0" err="1"/>
              <a:t>респіраторний</a:t>
            </a:r>
            <a:r>
              <a:rPr lang="ru-RU" dirty="0"/>
              <a:t> синдром (англ. </a:t>
            </a:r>
            <a:r>
              <a:rPr lang="en-US" dirty="0"/>
              <a:t>SARS; </a:t>
            </a:r>
            <a:r>
              <a:rPr lang="ru-RU" dirty="0"/>
              <a:t>ТГРС).</a:t>
            </a:r>
          </a:p>
          <a:p>
            <a:pPr marL="0" indent="0" algn="just">
              <a:buNone/>
            </a:pPr>
            <a:r>
              <a:rPr lang="ru-RU" dirty="0" err="1"/>
              <a:t>Коронавірусна</a:t>
            </a:r>
            <a:r>
              <a:rPr lang="ru-RU" dirty="0"/>
              <a:t> хвороба 2019 (англ. </a:t>
            </a:r>
            <a:r>
              <a:rPr lang="en-US" dirty="0"/>
              <a:t>Coronavirus Disease 2019; COVID-19).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28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75304"/>
            <a:ext cx="9404723" cy="1043491"/>
          </a:xfrm>
        </p:spPr>
        <p:txBody>
          <a:bodyPr/>
          <a:lstStyle/>
          <a:p>
            <a:pPr algn="ctr"/>
            <a:r>
              <a:rPr lang="uk-UA" b="1" dirty="0" smtClean="0"/>
              <a:t>План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76" y="666974"/>
            <a:ext cx="10434918" cy="619102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/>
              <a:t>1	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2	Мета і сфера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smtClean="0"/>
              <a:t>ММСП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3	</a:t>
            </a:r>
            <a:r>
              <a:rPr lang="ru-RU" dirty="0" err="1"/>
              <a:t>Принципи</a:t>
            </a:r>
            <a:r>
              <a:rPr lang="ru-RU" dirty="0"/>
              <a:t> ММСП 2005 року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4	</a:t>
            </a:r>
            <a:r>
              <a:rPr lang="ru-RU" dirty="0" err="1"/>
              <a:t>Інновації</a:t>
            </a:r>
            <a:r>
              <a:rPr lang="ru-RU" dirty="0"/>
              <a:t> ММСП 2005 року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5	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країною</a:t>
            </a:r>
            <a:r>
              <a:rPr lang="ru-RU" dirty="0"/>
              <a:t> ВООЗ про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надзвичайної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6	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ВООЗ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7	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надзвичайної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у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8	</a:t>
            </a:r>
            <a:r>
              <a:rPr lang="ru-RU" dirty="0" err="1"/>
              <a:t>Рекомендації</a:t>
            </a:r>
            <a:r>
              <a:rPr lang="ru-RU" dirty="0"/>
              <a:t> ВООЗ з приводу </a:t>
            </a:r>
            <a:r>
              <a:rPr lang="ru-RU" dirty="0" err="1"/>
              <a:t>надзвичайної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виникла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8.1	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8.2	</a:t>
            </a:r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8.3	</a:t>
            </a:r>
            <a:r>
              <a:rPr lang="ru-RU" dirty="0" err="1"/>
              <a:t>Критерії</a:t>
            </a:r>
            <a:r>
              <a:rPr lang="ru-RU" dirty="0"/>
              <a:t> для </a:t>
            </a:r>
            <a:r>
              <a:rPr lang="ru-RU" dirty="0" err="1"/>
              <a:t>рекомендацій</a:t>
            </a:r>
            <a:endParaRPr lang="ru-RU" dirty="0"/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9	</a:t>
            </a:r>
            <a:r>
              <a:rPr lang="ru-RU" dirty="0" err="1"/>
              <a:t>Свідчення</a:t>
            </a:r>
            <a:r>
              <a:rPr lang="ru-RU" dirty="0"/>
              <a:t> про </a:t>
            </a:r>
            <a:r>
              <a:rPr lang="ru-RU" dirty="0" err="1"/>
              <a:t>вакцинації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профілактичні</a:t>
            </a:r>
            <a:r>
              <a:rPr lang="ru-RU" dirty="0"/>
              <a:t> заходи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10	</a:t>
            </a:r>
            <a:r>
              <a:rPr lang="ru-RU" dirty="0" err="1"/>
              <a:t>Інфекційні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урегулюванню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ММСП (2005 року)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11	</a:t>
            </a:r>
            <a:r>
              <a:rPr lang="ru-RU" dirty="0" err="1"/>
              <a:t>Додаток</a:t>
            </a:r>
            <a:r>
              <a:rPr lang="ru-RU" dirty="0"/>
              <a:t> 5 ММСП 2005 року «КОНКРЕТНІ ЗАХОДИ ЩОДО ТРАНСМІСИВНИХ ХВОРОБ»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/>
              <a:t>12	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медичні</a:t>
            </a:r>
            <a:r>
              <a:rPr lang="ru-RU" dirty="0"/>
              <a:t> та </a:t>
            </a:r>
            <a:r>
              <a:rPr lang="ru-RU" dirty="0" err="1"/>
              <a:t>санітарні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уточнені</a:t>
            </a:r>
            <a:r>
              <a:rPr lang="ru-RU" dirty="0"/>
              <a:t> в ММСП 2005 року</a:t>
            </a:r>
          </a:p>
        </p:txBody>
      </p:sp>
    </p:spTree>
    <p:extLst>
      <p:ext uri="{BB962C8B-B14F-4D97-AF65-F5344CB8AC3E}">
        <p14:creationId xmlns:p14="http://schemas.microsoft.com/office/powerpoint/2010/main" val="1102620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456" y="258184"/>
            <a:ext cx="10241280" cy="6599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Хвороби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виявили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серйозно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здоров'я</a:t>
            </a:r>
            <a:r>
              <a:rPr lang="ru-RU" dirty="0"/>
              <a:t> людей і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поширюватися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масштабах:</a:t>
            </a:r>
          </a:p>
          <a:p>
            <a:pPr marL="0" indent="0">
              <a:buNone/>
            </a:pPr>
            <a:r>
              <a:rPr lang="ru-RU" dirty="0"/>
              <a:t>Холера.</a:t>
            </a:r>
          </a:p>
          <a:p>
            <a:pPr marL="0" indent="0">
              <a:buNone/>
            </a:pPr>
            <a:r>
              <a:rPr lang="ru-RU" dirty="0" err="1"/>
              <a:t>Легенева</a:t>
            </a:r>
            <a:r>
              <a:rPr lang="ru-RU" dirty="0"/>
              <a:t> форма </a:t>
            </a:r>
            <a:r>
              <a:rPr lang="ru-RU" dirty="0" err="1"/>
              <a:t>чуми</a:t>
            </a:r>
            <a:r>
              <a:rPr lang="ru-RU" dirty="0"/>
              <a:t> (</a:t>
            </a:r>
            <a:r>
              <a:rPr lang="ru-RU" dirty="0" err="1"/>
              <a:t>Легенева</a:t>
            </a:r>
            <a:r>
              <a:rPr lang="ru-RU" dirty="0"/>
              <a:t> чума).[3]</a:t>
            </a:r>
          </a:p>
          <a:p>
            <a:pPr marL="0" indent="0">
              <a:buNone/>
            </a:pPr>
            <a:r>
              <a:rPr lang="ru-RU" dirty="0" err="1"/>
              <a:t>Жовта</a:t>
            </a:r>
            <a:r>
              <a:rPr lang="ru-RU" dirty="0"/>
              <a:t> </a:t>
            </a:r>
            <a:r>
              <a:rPr lang="ru-RU" dirty="0" err="1"/>
              <a:t>гарячка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Гарячка</a:t>
            </a:r>
            <a:r>
              <a:rPr lang="ru-RU" dirty="0"/>
              <a:t> </a:t>
            </a:r>
            <a:r>
              <a:rPr lang="ru-RU" dirty="0" err="1"/>
              <a:t>Ласса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Хвороба, яку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вірус</a:t>
            </a:r>
            <a:r>
              <a:rPr lang="ru-RU" dirty="0"/>
              <a:t> Марбург.</a:t>
            </a:r>
          </a:p>
          <a:p>
            <a:pPr marL="0" indent="0">
              <a:buNone/>
            </a:pPr>
            <a:r>
              <a:rPr lang="ru-RU" dirty="0"/>
              <a:t>Хвороба, яку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вірус</a:t>
            </a:r>
            <a:r>
              <a:rPr lang="ru-RU" dirty="0"/>
              <a:t> </a:t>
            </a:r>
            <a:r>
              <a:rPr lang="ru-RU" dirty="0" err="1"/>
              <a:t>Ебола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Гарячка</a:t>
            </a:r>
            <a:r>
              <a:rPr lang="ru-RU" dirty="0"/>
              <a:t> </a:t>
            </a:r>
            <a:r>
              <a:rPr lang="ru-RU" dirty="0" err="1"/>
              <a:t>Західного</a:t>
            </a:r>
            <a:r>
              <a:rPr lang="ru-RU" dirty="0"/>
              <a:t> </a:t>
            </a:r>
            <a:r>
              <a:rPr lang="ru-RU" dirty="0" err="1"/>
              <a:t>Нілу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виняткову</a:t>
            </a:r>
            <a:r>
              <a:rPr lang="ru-RU" dirty="0"/>
              <a:t>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регіональну</a:t>
            </a:r>
            <a:r>
              <a:rPr lang="ru-RU" dirty="0"/>
              <a:t> проблему:</a:t>
            </a:r>
          </a:p>
          <a:p>
            <a:pPr marL="0" indent="0">
              <a:buNone/>
            </a:pPr>
            <a:r>
              <a:rPr lang="ru-RU" dirty="0" err="1"/>
              <a:t>Гарячка</a:t>
            </a:r>
            <a:r>
              <a:rPr lang="ru-RU" dirty="0"/>
              <a:t> денге.[4]</a:t>
            </a:r>
          </a:p>
          <a:p>
            <a:pPr marL="0" indent="0">
              <a:buNone/>
            </a:pPr>
            <a:r>
              <a:rPr lang="ru-RU" dirty="0" err="1"/>
              <a:t>Менінгококова</a:t>
            </a:r>
            <a:r>
              <a:rPr lang="ru-RU" dirty="0"/>
              <a:t> </a:t>
            </a:r>
            <a:r>
              <a:rPr lang="ru-RU" dirty="0" err="1"/>
              <a:t>інфекція</a:t>
            </a:r>
            <a:r>
              <a:rPr lang="ru-RU" dirty="0"/>
              <a:t>.[5]</a:t>
            </a:r>
          </a:p>
          <a:p>
            <a:pPr marL="0" indent="0">
              <a:buNone/>
            </a:pPr>
            <a:r>
              <a:rPr lang="ru-RU" dirty="0" err="1"/>
              <a:t>Гарячка</a:t>
            </a:r>
            <a:r>
              <a:rPr lang="ru-RU" dirty="0"/>
              <a:t> Рифт </a:t>
            </a:r>
            <a:r>
              <a:rPr lang="ru-RU" dirty="0" err="1"/>
              <a:t>Валлі</a:t>
            </a:r>
            <a:r>
              <a:rPr lang="ru-RU" dirty="0"/>
              <a:t>.[6]</a:t>
            </a:r>
          </a:p>
        </p:txBody>
      </p:sp>
    </p:spTree>
    <p:extLst>
      <p:ext uri="{BB962C8B-B14F-4D97-AF65-F5344CB8AC3E}">
        <p14:creationId xmlns:p14="http://schemas.microsoft.com/office/powerpoint/2010/main" val="18496808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395" y="204396"/>
            <a:ext cx="10316583" cy="66536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1 лютого 2016 року </a:t>
            </a:r>
            <a:r>
              <a:rPr lang="ru-RU" dirty="0" err="1"/>
              <a:t>Комітет</a:t>
            </a:r>
            <a:r>
              <a:rPr lang="ru-RU" dirty="0"/>
              <a:t> з </a:t>
            </a:r>
            <a:r>
              <a:rPr lang="ru-RU" dirty="0" err="1"/>
              <a:t>Міжнародних</a:t>
            </a:r>
            <a:r>
              <a:rPr lang="ru-RU" dirty="0"/>
              <a:t> медико-</a:t>
            </a:r>
            <a:r>
              <a:rPr lang="ru-RU" dirty="0" err="1"/>
              <a:t>санітарних</a:t>
            </a:r>
            <a:r>
              <a:rPr lang="ru-RU" dirty="0"/>
              <a:t> правил </a:t>
            </a:r>
            <a:r>
              <a:rPr lang="ru-RU" dirty="0" err="1"/>
              <a:t>визнав</a:t>
            </a:r>
            <a:r>
              <a:rPr lang="ru-RU" dirty="0"/>
              <a:t> хворобу, яку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вірус</a:t>
            </a:r>
            <a:r>
              <a:rPr lang="ru-RU" dirty="0"/>
              <a:t> </a:t>
            </a:r>
            <a:r>
              <a:rPr lang="ru-RU" dirty="0" err="1"/>
              <a:t>Зіка</a:t>
            </a:r>
            <a:r>
              <a:rPr lang="ru-RU" dirty="0"/>
              <a:t>, такою,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виявила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чинити</a:t>
            </a:r>
            <a:r>
              <a:rPr lang="ru-RU" dirty="0"/>
              <a:t> </a:t>
            </a:r>
            <a:r>
              <a:rPr lang="ru-RU" dirty="0" err="1"/>
              <a:t>серйозний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поширюватися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масштабах та </a:t>
            </a:r>
            <a:r>
              <a:rPr lang="ru-RU" dirty="0" err="1"/>
              <a:t>увійшла</a:t>
            </a:r>
            <a:r>
              <a:rPr lang="ru-RU" dirty="0"/>
              <a:t> до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та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і </a:t>
            </a:r>
            <a:r>
              <a:rPr lang="ru-RU" dirty="0" err="1"/>
              <a:t>надалі</a:t>
            </a:r>
            <a:r>
              <a:rPr lang="ru-RU" dirty="0"/>
              <a:t> </a:t>
            </a:r>
            <a:r>
              <a:rPr lang="ru-RU" dirty="0" err="1"/>
              <a:t>спричиняти</a:t>
            </a:r>
            <a:r>
              <a:rPr lang="ru-RU" dirty="0"/>
              <a:t> </a:t>
            </a:r>
            <a:r>
              <a:rPr lang="ru-RU" dirty="0" err="1"/>
              <a:t>надзвичайну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.[7]. Таким чином, ВООЗ внесла хворобу до </a:t>
            </a:r>
            <a:r>
              <a:rPr lang="ru-RU" dirty="0" err="1"/>
              <a:t>додатку</a:t>
            </a:r>
            <a:r>
              <a:rPr lang="ru-RU" dirty="0"/>
              <a:t> 2 </a:t>
            </a:r>
            <a:r>
              <a:rPr lang="ru-RU" dirty="0" err="1"/>
              <a:t>Міжнародних</a:t>
            </a:r>
            <a:r>
              <a:rPr lang="ru-RU" dirty="0"/>
              <a:t> медико-</a:t>
            </a:r>
            <a:r>
              <a:rPr lang="ru-RU" dirty="0" err="1"/>
              <a:t>санітарних</a:t>
            </a:r>
            <a:r>
              <a:rPr lang="ru-RU" dirty="0"/>
              <a:t> правил 2005 року (з переглядом 2016 року).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30 </a:t>
            </a:r>
            <a:r>
              <a:rPr lang="ru-RU" dirty="0" err="1"/>
              <a:t>січня</a:t>
            </a:r>
            <a:r>
              <a:rPr lang="ru-RU" dirty="0"/>
              <a:t> 2020 року </a:t>
            </a:r>
            <a:r>
              <a:rPr lang="ru-RU" dirty="0" err="1"/>
              <a:t>Генеральний</a:t>
            </a:r>
            <a:r>
              <a:rPr lang="ru-RU" dirty="0"/>
              <a:t> директор ВООЗ </a:t>
            </a:r>
            <a:r>
              <a:rPr lang="ru-RU" dirty="0" err="1"/>
              <a:t>оголосив</a:t>
            </a:r>
            <a:r>
              <a:rPr lang="ru-RU" dirty="0"/>
              <a:t> </a:t>
            </a:r>
            <a:r>
              <a:rPr lang="ru-RU" dirty="0" err="1"/>
              <a:t>спалах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коронавірусної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, </a:t>
            </a:r>
            <a:r>
              <a:rPr lang="ru-RU" dirty="0" err="1"/>
              <a:t>спричиненої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коронавірусом</a:t>
            </a:r>
            <a:r>
              <a:rPr lang="ru-RU" dirty="0"/>
              <a:t> 2019-</a:t>
            </a:r>
            <a:r>
              <a:rPr lang="en-US" dirty="0" err="1"/>
              <a:t>nCoV</a:t>
            </a:r>
            <a:r>
              <a:rPr lang="en-US" dirty="0"/>
              <a:t>, </a:t>
            </a:r>
            <a:r>
              <a:rPr lang="ru-RU" dirty="0" err="1"/>
              <a:t>надзвичайною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і наказав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Міжнародних</a:t>
            </a:r>
            <a:r>
              <a:rPr lang="ru-RU" dirty="0"/>
              <a:t> медико-</a:t>
            </a:r>
            <a:r>
              <a:rPr lang="ru-RU" dirty="0" err="1"/>
              <a:t>санітарних</a:t>
            </a:r>
            <a:r>
              <a:rPr lang="ru-RU" dirty="0"/>
              <a:t> правил 2005 року[8]. ВООЗ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запропонувала</a:t>
            </a:r>
            <a:r>
              <a:rPr lang="ru-RU" dirty="0"/>
              <a:t> внести до ММСП 2005 року </a:t>
            </a:r>
            <a:r>
              <a:rPr lang="ru-RU" dirty="0" err="1"/>
              <a:t>попередню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«2019-</a:t>
            </a:r>
            <a:r>
              <a:rPr lang="en-US" dirty="0" err="1"/>
              <a:t>nCoV</a:t>
            </a:r>
            <a:r>
              <a:rPr lang="en-US" dirty="0"/>
              <a:t> acute respiratory disease» (</a:t>
            </a:r>
            <a:r>
              <a:rPr lang="ru-RU" dirty="0" err="1"/>
              <a:t>гостра</a:t>
            </a:r>
            <a:r>
              <a:rPr lang="ru-RU" dirty="0"/>
              <a:t> </a:t>
            </a:r>
            <a:r>
              <a:rPr lang="ru-RU" dirty="0" err="1"/>
              <a:t>респіраторна</a:t>
            </a:r>
            <a:r>
              <a:rPr lang="ru-RU" dirty="0"/>
              <a:t> хвороба, яку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коронавірус</a:t>
            </a:r>
            <a:r>
              <a:rPr lang="ru-RU" dirty="0"/>
              <a:t> 2019-</a:t>
            </a:r>
            <a:r>
              <a:rPr lang="en-US" dirty="0" err="1"/>
              <a:t>nCoV</a:t>
            </a:r>
            <a:r>
              <a:rPr lang="en-US" dirty="0"/>
              <a:t>)[9].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66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668" y="290456"/>
            <a:ext cx="10198250" cy="6379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Держава-</a:t>
            </a:r>
            <a:r>
              <a:rPr lang="ru-RU" sz="2400" dirty="0" err="1"/>
              <a:t>учасниця</a:t>
            </a:r>
            <a:r>
              <a:rPr lang="ru-RU" sz="2400" dirty="0"/>
              <a:t> не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забороняти</a:t>
            </a:r>
            <a:r>
              <a:rPr lang="ru-RU" sz="2400" dirty="0"/>
              <a:t> </a:t>
            </a:r>
            <a:r>
              <a:rPr lang="ru-RU" sz="2400" dirty="0" err="1"/>
              <a:t>приземлення</a:t>
            </a:r>
            <a:r>
              <a:rPr lang="ru-RU" sz="2400" dirty="0"/>
              <a:t> </a:t>
            </a:r>
            <a:r>
              <a:rPr lang="ru-RU" sz="2400" dirty="0" err="1"/>
              <a:t>літака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прибуття</a:t>
            </a:r>
            <a:r>
              <a:rPr lang="ru-RU" sz="2400" dirty="0"/>
              <a:t> судна на </a:t>
            </a:r>
            <a:r>
              <a:rPr lang="ru-RU" sz="2400" dirty="0" err="1"/>
              <a:t>своїй</a:t>
            </a:r>
            <a:r>
              <a:rPr lang="ru-RU" sz="2400" dirty="0"/>
              <a:t> </a:t>
            </a:r>
            <a:r>
              <a:rPr lang="ru-RU" sz="2400" dirty="0" err="1"/>
              <a:t>території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застосовуються</a:t>
            </a:r>
            <a:r>
              <a:rPr lang="ru-RU" sz="2400" dirty="0"/>
              <a:t> заходи контролю, </a:t>
            </a:r>
            <a:r>
              <a:rPr lang="ru-RU" sz="2400" dirty="0" err="1"/>
              <a:t>передбачені</a:t>
            </a:r>
            <a:r>
              <a:rPr lang="ru-RU" sz="2400" dirty="0"/>
              <a:t> в </a:t>
            </a:r>
            <a:r>
              <a:rPr lang="ru-RU" sz="2400" dirty="0" err="1"/>
              <a:t>цьому</a:t>
            </a:r>
            <a:r>
              <a:rPr lang="ru-RU" sz="2400" dirty="0"/>
              <a:t> </a:t>
            </a:r>
            <a:r>
              <a:rPr lang="ru-RU" sz="2400" dirty="0" err="1"/>
              <a:t>Додатку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іншим</a:t>
            </a:r>
            <a:r>
              <a:rPr lang="ru-RU" sz="2400" dirty="0"/>
              <a:t> чином </a:t>
            </a:r>
            <a:r>
              <a:rPr lang="ru-RU" sz="2400" dirty="0" err="1"/>
              <a:t>рекомендовані</a:t>
            </a:r>
            <a:r>
              <a:rPr lang="ru-RU" sz="2400" dirty="0"/>
              <a:t> ВООЗ. </a:t>
            </a:r>
            <a:r>
              <a:rPr lang="ru-RU" sz="2400" dirty="0" err="1"/>
              <a:t>Однак</a:t>
            </a:r>
            <a:r>
              <a:rPr lang="ru-RU" sz="2400" dirty="0"/>
              <a:t> </a:t>
            </a:r>
            <a:r>
              <a:rPr lang="ru-RU" sz="2400" dirty="0" err="1"/>
              <a:t>літакам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суднам, </a:t>
            </a:r>
            <a:r>
              <a:rPr lang="ru-RU" sz="2400" dirty="0" err="1"/>
              <a:t>прибувають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зараженої</a:t>
            </a:r>
            <a:r>
              <a:rPr lang="ru-RU" sz="2400" dirty="0"/>
              <a:t> </a:t>
            </a:r>
            <a:r>
              <a:rPr lang="ru-RU" sz="2400" dirty="0" err="1"/>
              <a:t>зони</a:t>
            </a:r>
            <a:r>
              <a:rPr lang="ru-RU" sz="2400" dirty="0"/>
              <a:t>,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/>
              <a:t>запропоновано</a:t>
            </a:r>
            <a:r>
              <a:rPr lang="ru-RU" sz="2400" dirty="0"/>
              <a:t> </a:t>
            </a:r>
            <a:r>
              <a:rPr lang="ru-RU" sz="2400" dirty="0" err="1"/>
              <a:t>приземлитися</a:t>
            </a:r>
            <a:r>
              <a:rPr lang="ru-RU" sz="2400" dirty="0"/>
              <a:t> в </a:t>
            </a:r>
            <a:r>
              <a:rPr lang="ru-RU" sz="2400" dirty="0" err="1"/>
              <a:t>аеропортах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пройти в </a:t>
            </a:r>
            <a:r>
              <a:rPr lang="ru-RU" sz="2400" dirty="0" err="1"/>
              <a:t>інші</a:t>
            </a:r>
            <a:r>
              <a:rPr lang="ru-RU" sz="2400" dirty="0"/>
              <a:t> порти, </a:t>
            </a:r>
            <a:r>
              <a:rPr lang="ru-RU" sz="2400" dirty="0" err="1"/>
              <a:t>визначені</a:t>
            </a:r>
            <a:r>
              <a:rPr lang="ru-RU" sz="2400" dirty="0"/>
              <a:t> державою-</a:t>
            </a:r>
            <a:r>
              <a:rPr lang="ru-RU" sz="2400" dirty="0" err="1"/>
              <a:t>учасником</a:t>
            </a:r>
            <a:r>
              <a:rPr lang="ru-RU" sz="2400" dirty="0"/>
              <a:t> для </a:t>
            </a:r>
            <a:r>
              <a:rPr lang="ru-RU" sz="2400" dirty="0" err="1"/>
              <a:t>цієї</a:t>
            </a:r>
            <a:r>
              <a:rPr lang="ru-RU" sz="2400" dirty="0"/>
              <a:t> мети.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Держава-</a:t>
            </a:r>
            <a:r>
              <a:rPr lang="ru-RU" sz="2400" dirty="0" err="1"/>
              <a:t>учасниця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застосувати</a:t>
            </a:r>
            <a:r>
              <a:rPr lang="ru-RU" sz="2400" dirty="0"/>
              <a:t> заходи </a:t>
            </a:r>
            <a:r>
              <a:rPr lang="ru-RU" sz="2400" dirty="0" err="1"/>
              <a:t>боротьби</a:t>
            </a:r>
            <a:r>
              <a:rPr lang="ru-RU" sz="2400" dirty="0"/>
              <a:t> з </a:t>
            </a:r>
            <a:r>
              <a:rPr lang="ru-RU" sz="2400" dirty="0" err="1"/>
              <a:t>переносниками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перевізного</a:t>
            </a:r>
            <a:r>
              <a:rPr lang="ru-RU" sz="2400" dirty="0"/>
              <a:t> </a:t>
            </a:r>
            <a:r>
              <a:rPr lang="ru-RU" sz="2400" dirty="0" err="1"/>
              <a:t>засобу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прибув</a:t>
            </a:r>
            <a:r>
              <a:rPr lang="ru-RU" sz="2400" dirty="0"/>
              <a:t> з району, </a:t>
            </a:r>
            <a:r>
              <a:rPr lang="ru-RU" sz="2400" dirty="0" err="1"/>
              <a:t>ураженого</a:t>
            </a:r>
            <a:r>
              <a:rPr lang="ru-RU" sz="2400" dirty="0"/>
              <a:t> </a:t>
            </a:r>
            <a:r>
              <a:rPr lang="ru-RU" sz="2400" dirty="0" err="1"/>
              <a:t>трансмісивною</a:t>
            </a:r>
            <a:r>
              <a:rPr lang="ru-RU" sz="2400" dirty="0"/>
              <a:t> хворобою, </a:t>
            </a:r>
            <a:r>
              <a:rPr lang="ru-RU" sz="2400" dirty="0" err="1"/>
              <a:t>якщо</a:t>
            </a:r>
            <a:r>
              <a:rPr lang="ru-RU" sz="2400" dirty="0"/>
              <a:t> на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території</a:t>
            </a:r>
            <a:r>
              <a:rPr lang="ru-RU" sz="2400" dirty="0"/>
              <a:t> є </a:t>
            </a:r>
            <a:r>
              <a:rPr lang="ru-RU" sz="2400" dirty="0" err="1"/>
              <a:t>переносники</a:t>
            </a:r>
            <a:r>
              <a:rPr lang="ru-RU" sz="2400" dirty="0"/>
              <a:t> </a:t>
            </a:r>
            <a:r>
              <a:rPr lang="ru-RU" sz="2400" dirty="0" err="1"/>
              <a:t>такої</a:t>
            </a:r>
            <a:r>
              <a:rPr lang="ru-RU" sz="2400" dirty="0"/>
              <a:t> </a:t>
            </a:r>
            <a:r>
              <a:rPr lang="ru-RU" sz="2400" dirty="0" err="1"/>
              <a:t>хвороби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5231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-86061"/>
            <a:ext cx="9404723" cy="1939309"/>
          </a:xfrm>
        </p:spPr>
        <p:txBody>
          <a:bodyPr/>
          <a:lstStyle/>
          <a:p>
            <a:pPr algn="ctr"/>
            <a:r>
              <a:rPr lang="ru-RU" sz="2800" b="1" dirty="0" err="1"/>
              <a:t>Деякі</a:t>
            </a:r>
            <a:r>
              <a:rPr lang="ru-RU" sz="2800" b="1" dirty="0"/>
              <a:t> </a:t>
            </a:r>
            <a:r>
              <a:rPr lang="ru-RU" sz="2800" b="1" dirty="0" err="1"/>
              <a:t>медичні</a:t>
            </a:r>
            <a:r>
              <a:rPr lang="ru-RU" sz="2800" b="1" dirty="0"/>
              <a:t> та </a:t>
            </a:r>
            <a:r>
              <a:rPr lang="ru-RU" sz="2800" b="1" dirty="0" err="1"/>
              <a:t>санітарні</a:t>
            </a:r>
            <a:r>
              <a:rPr lang="ru-RU" sz="2800" b="1" dirty="0"/>
              <a:t> </a:t>
            </a:r>
            <a:r>
              <a:rPr lang="ru-RU" sz="2800" b="1" dirty="0" err="1"/>
              <a:t>терміни</a:t>
            </a:r>
            <a:r>
              <a:rPr lang="ru-RU" sz="2800" b="1" dirty="0"/>
              <a:t>, </a:t>
            </a:r>
            <a:r>
              <a:rPr lang="ru-RU" sz="2800" b="1" dirty="0" err="1"/>
              <a:t>які</a:t>
            </a:r>
            <a:r>
              <a:rPr lang="ru-RU" sz="2800" b="1" dirty="0"/>
              <a:t> </a:t>
            </a:r>
            <a:r>
              <a:rPr lang="ru-RU" sz="2800" b="1" dirty="0" err="1"/>
              <a:t>уточнені</a:t>
            </a:r>
            <a:r>
              <a:rPr lang="ru-RU" sz="2800" b="1" dirty="0"/>
              <a:t> в ММСП 2005 року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122" y="849854"/>
            <a:ext cx="11876443" cy="600814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ММСП 2005 року уточнила </a:t>
            </a:r>
            <a:r>
              <a:rPr lang="ru-RU" sz="1600" dirty="0" err="1"/>
              <a:t>багато</a:t>
            </a:r>
            <a:r>
              <a:rPr lang="ru-RU" sz="1600" dirty="0"/>
              <a:t> понять і </a:t>
            </a:r>
            <a:r>
              <a:rPr lang="ru-RU" sz="1600" dirty="0" err="1"/>
              <a:t>термінів</a:t>
            </a:r>
            <a:r>
              <a:rPr lang="ru-RU" sz="1600" dirty="0"/>
              <a:t>, </a:t>
            </a:r>
            <a:r>
              <a:rPr lang="ru-RU" sz="1600" dirty="0" err="1"/>
              <a:t>зокрема</a:t>
            </a:r>
            <a:r>
              <a:rPr lang="ru-RU" sz="1600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«</a:t>
            </a:r>
            <a:r>
              <a:rPr lang="ru-RU" sz="1600" dirty="0" err="1"/>
              <a:t>Дезінсекція</a:t>
            </a:r>
            <a:r>
              <a:rPr lang="ru-RU" sz="1600" dirty="0"/>
              <a:t>» — процедура, </a:t>
            </a:r>
            <a:r>
              <a:rPr lang="ru-RU" sz="1600" dirty="0" err="1"/>
              <a:t>відповідно</a:t>
            </a:r>
            <a:r>
              <a:rPr lang="ru-RU" sz="1600" dirty="0"/>
              <a:t> до 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проводять</a:t>
            </a:r>
            <a:r>
              <a:rPr lang="ru-RU" sz="1600" dirty="0"/>
              <a:t> </a:t>
            </a:r>
            <a:r>
              <a:rPr lang="ru-RU" sz="1600" dirty="0" err="1"/>
              <a:t>санітарні</a:t>
            </a:r>
            <a:r>
              <a:rPr lang="ru-RU" sz="1600" dirty="0"/>
              <a:t> заходи з </a:t>
            </a:r>
            <a:r>
              <a:rPr lang="ru-RU" sz="1600" dirty="0" err="1"/>
              <a:t>боротьби</a:t>
            </a:r>
            <a:r>
              <a:rPr lang="ru-RU" sz="1600" dirty="0"/>
              <a:t> з </a:t>
            </a:r>
            <a:r>
              <a:rPr lang="ru-RU" sz="1600" dirty="0" err="1"/>
              <a:t>комахами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знищення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, як </a:t>
            </a:r>
            <a:r>
              <a:rPr lang="ru-RU" sz="1600" dirty="0" err="1"/>
              <a:t>переносників</a:t>
            </a:r>
            <a:r>
              <a:rPr lang="ru-RU" sz="1600" dirty="0"/>
              <a:t> хвороб </a:t>
            </a:r>
            <a:r>
              <a:rPr lang="ru-RU" sz="1600" dirty="0" err="1"/>
              <a:t>людини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виявлені</a:t>
            </a:r>
            <a:r>
              <a:rPr lang="ru-RU" sz="1600" dirty="0"/>
              <a:t> у </a:t>
            </a:r>
            <a:r>
              <a:rPr lang="ru-RU" sz="1600" dirty="0" err="1"/>
              <a:t>багажі</a:t>
            </a:r>
            <a:r>
              <a:rPr lang="ru-RU" sz="1600" dirty="0"/>
              <a:t>, </a:t>
            </a:r>
            <a:r>
              <a:rPr lang="ru-RU" sz="1600" dirty="0" err="1"/>
              <a:t>вантажах</a:t>
            </a:r>
            <a:r>
              <a:rPr lang="ru-RU" sz="1600" dirty="0"/>
              <a:t>, контейнерах, </a:t>
            </a:r>
            <a:r>
              <a:rPr lang="ru-RU" sz="1600" dirty="0" err="1"/>
              <a:t>перевізних</a:t>
            </a:r>
            <a:r>
              <a:rPr lang="ru-RU" sz="1600" dirty="0"/>
              <a:t> </a:t>
            </a:r>
            <a:r>
              <a:rPr lang="ru-RU" sz="1600" dirty="0" err="1"/>
              <a:t>засобах</a:t>
            </a:r>
            <a:r>
              <a:rPr lang="ru-RU" sz="1600" dirty="0"/>
              <a:t>, товарах і </a:t>
            </a:r>
            <a:r>
              <a:rPr lang="ru-RU" sz="1600" dirty="0" err="1"/>
              <a:t>поштових</a:t>
            </a:r>
            <a:r>
              <a:rPr lang="ru-RU" sz="1600" dirty="0"/>
              <a:t> </a:t>
            </a:r>
            <a:r>
              <a:rPr lang="ru-RU" sz="1600" dirty="0" err="1"/>
              <a:t>посилках</a:t>
            </a:r>
            <a:r>
              <a:rPr lang="ru-RU" sz="1600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«</a:t>
            </a:r>
            <a:r>
              <a:rPr lang="ru-RU" sz="1600" dirty="0" err="1"/>
              <a:t>Дезінфекція</a:t>
            </a:r>
            <a:r>
              <a:rPr lang="ru-RU" sz="1600" dirty="0"/>
              <a:t>» — процедура, </a:t>
            </a:r>
            <a:r>
              <a:rPr lang="ru-RU" sz="1600" dirty="0" err="1"/>
              <a:t>відповідно</a:t>
            </a:r>
            <a:r>
              <a:rPr lang="ru-RU" sz="1600" dirty="0"/>
              <a:t> до 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проводять</a:t>
            </a:r>
            <a:r>
              <a:rPr lang="ru-RU" sz="1600" dirty="0"/>
              <a:t> </a:t>
            </a:r>
            <a:r>
              <a:rPr lang="ru-RU" sz="1600" dirty="0" err="1"/>
              <a:t>санітарні</a:t>
            </a:r>
            <a:r>
              <a:rPr lang="ru-RU" sz="1600" dirty="0"/>
              <a:t> заходи з </a:t>
            </a:r>
            <a:r>
              <a:rPr lang="ru-RU" sz="1600" dirty="0" err="1"/>
              <a:t>боротьби</a:t>
            </a:r>
            <a:r>
              <a:rPr lang="ru-RU" sz="1600" dirty="0"/>
              <a:t> </a:t>
            </a:r>
            <a:r>
              <a:rPr lang="ru-RU" sz="1600" dirty="0" err="1"/>
              <a:t>проти</a:t>
            </a:r>
            <a:r>
              <a:rPr lang="ru-RU" sz="1600" dirty="0"/>
              <a:t> </a:t>
            </a:r>
            <a:r>
              <a:rPr lang="ru-RU" sz="1600" dirty="0" err="1"/>
              <a:t>інфекційних</a:t>
            </a:r>
            <a:r>
              <a:rPr lang="ru-RU" sz="1600" dirty="0"/>
              <a:t> </a:t>
            </a:r>
            <a:r>
              <a:rPr lang="ru-RU" sz="1600" dirty="0" err="1"/>
              <a:t>агентів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знищення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на </a:t>
            </a:r>
            <a:r>
              <a:rPr lang="ru-RU" sz="1600" dirty="0" err="1"/>
              <a:t>поверхні</a:t>
            </a:r>
            <a:r>
              <a:rPr lang="ru-RU" sz="1600" dirty="0"/>
              <a:t> </a:t>
            </a:r>
            <a:r>
              <a:rPr lang="ru-RU" sz="1600" dirty="0" err="1"/>
              <a:t>тіла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тварини</a:t>
            </a:r>
            <a:r>
              <a:rPr lang="ru-RU" sz="1600" dirty="0"/>
              <a:t>, </a:t>
            </a:r>
            <a:r>
              <a:rPr lang="ru-RU" sz="1600" dirty="0" err="1"/>
              <a:t>або</a:t>
            </a:r>
            <a:r>
              <a:rPr lang="ru-RU" sz="1600" dirty="0"/>
              <a:t> ж у </a:t>
            </a:r>
            <a:r>
              <a:rPr lang="ru-RU" sz="1600" dirty="0" err="1"/>
              <a:t>багажі</a:t>
            </a:r>
            <a:r>
              <a:rPr lang="ru-RU" sz="1600" dirty="0"/>
              <a:t>, </a:t>
            </a:r>
            <a:r>
              <a:rPr lang="ru-RU" sz="1600" dirty="0" err="1"/>
              <a:t>вантажах</a:t>
            </a:r>
            <a:r>
              <a:rPr lang="ru-RU" sz="1600" dirty="0"/>
              <a:t>, контейнерах, </a:t>
            </a:r>
            <a:r>
              <a:rPr lang="ru-RU" sz="1600" dirty="0" err="1"/>
              <a:t>перевізних</a:t>
            </a:r>
            <a:r>
              <a:rPr lang="ru-RU" sz="1600" dirty="0"/>
              <a:t> </a:t>
            </a:r>
            <a:r>
              <a:rPr lang="ru-RU" sz="1600" dirty="0" err="1"/>
              <a:t>засобах</a:t>
            </a:r>
            <a:r>
              <a:rPr lang="ru-RU" sz="1600" dirty="0"/>
              <a:t>, товарах і </a:t>
            </a:r>
            <a:r>
              <a:rPr lang="ru-RU" sz="1600" dirty="0" err="1"/>
              <a:t>поштових</a:t>
            </a:r>
            <a:r>
              <a:rPr lang="ru-RU" sz="1600" dirty="0"/>
              <a:t> </a:t>
            </a:r>
            <a:r>
              <a:rPr lang="ru-RU" sz="1600" dirty="0" err="1"/>
              <a:t>посилках</a:t>
            </a:r>
            <a:r>
              <a:rPr lang="ru-RU" sz="1600" dirty="0"/>
              <a:t> за </a:t>
            </a:r>
            <a:r>
              <a:rPr lang="ru-RU" sz="1600" dirty="0" err="1"/>
              <a:t>допомогою</a:t>
            </a:r>
            <a:r>
              <a:rPr lang="ru-RU" sz="1600" dirty="0"/>
              <a:t> прямого </a:t>
            </a:r>
            <a:r>
              <a:rPr lang="ru-RU" sz="1600" dirty="0" err="1"/>
              <a:t>впливу</a:t>
            </a:r>
            <a:r>
              <a:rPr lang="ru-RU" sz="1600" dirty="0"/>
              <a:t> </a:t>
            </a:r>
            <a:r>
              <a:rPr lang="ru-RU" sz="1600" dirty="0" err="1"/>
              <a:t>хімічних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фізичних</a:t>
            </a:r>
            <a:r>
              <a:rPr lang="ru-RU" sz="1600" dirty="0"/>
              <a:t> </a:t>
            </a:r>
            <a:r>
              <a:rPr lang="ru-RU" sz="1600" dirty="0" err="1"/>
              <a:t>агентів</a:t>
            </a:r>
            <a:r>
              <a:rPr lang="ru-RU" sz="1600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«</a:t>
            </a:r>
            <a:r>
              <a:rPr lang="ru-RU" sz="1600" dirty="0" err="1"/>
              <a:t>Деконтамінація</a:t>
            </a:r>
            <a:r>
              <a:rPr lang="ru-RU" sz="1600" dirty="0"/>
              <a:t>» — процедура, </a:t>
            </a:r>
            <a:r>
              <a:rPr lang="ru-RU" sz="1600" dirty="0" err="1"/>
              <a:t>відповідно</a:t>
            </a:r>
            <a:r>
              <a:rPr lang="ru-RU" sz="1600" dirty="0"/>
              <a:t> до 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проводять</a:t>
            </a:r>
            <a:r>
              <a:rPr lang="ru-RU" sz="1600" dirty="0"/>
              <a:t> медико-</a:t>
            </a:r>
            <a:r>
              <a:rPr lang="ru-RU" sz="1600" dirty="0" err="1"/>
              <a:t>санітарні</a:t>
            </a:r>
            <a:r>
              <a:rPr lang="ru-RU" sz="1600" dirty="0"/>
              <a:t> заходи з метою </a:t>
            </a:r>
            <a:r>
              <a:rPr lang="ru-RU" sz="1600" dirty="0" err="1"/>
              <a:t>усунути</a:t>
            </a:r>
            <a:r>
              <a:rPr lang="ru-RU" sz="1600" dirty="0"/>
              <a:t> </a:t>
            </a:r>
            <a:r>
              <a:rPr lang="ru-RU" sz="1600" dirty="0" err="1"/>
              <a:t>інфекційний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токсичний</a:t>
            </a:r>
            <a:r>
              <a:rPr lang="ru-RU" sz="1600" dirty="0"/>
              <a:t> агент,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становити</a:t>
            </a:r>
            <a:r>
              <a:rPr lang="ru-RU" sz="1600" dirty="0"/>
              <a:t> </a:t>
            </a:r>
            <a:r>
              <a:rPr lang="ru-RU" sz="1600" dirty="0" err="1"/>
              <a:t>ризик</a:t>
            </a:r>
            <a:r>
              <a:rPr lang="ru-RU" sz="1600" dirty="0"/>
              <a:t> для </a:t>
            </a:r>
            <a:r>
              <a:rPr lang="ru-RU" sz="1600" dirty="0" err="1"/>
              <a:t>здоров'я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, з </a:t>
            </a:r>
            <a:r>
              <a:rPr lang="ru-RU" sz="1600" dirty="0" err="1"/>
              <a:t>поверхні</a:t>
            </a:r>
            <a:r>
              <a:rPr lang="ru-RU" sz="1600" dirty="0"/>
              <a:t> </a:t>
            </a:r>
            <a:r>
              <a:rPr lang="ru-RU" sz="1600" dirty="0" err="1"/>
              <a:t>тіла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тварини</a:t>
            </a:r>
            <a:r>
              <a:rPr lang="ru-RU" sz="1600" dirty="0"/>
              <a:t>, у </a:t>
            </a:r>
            <a:r>
              <a:rPr lang="ru-RU" sz="1600" dirty="0" err="1"/>
              <a:t>продукті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на </a:t>
            </a:r>
            <a:r>
              <a:rPr lang="ru-RU" sz="1600" dirty="0" err="1"/>
              <a:t>продукті</a:t>
            </a:r>
            <a:r>
              <a:rPr lang="ru-RU" sz="1600" dirty="0"/>
              <a:t>, </a:t>
            </a:r>
            <a:r>
              <a:rPr lang="ru-RU" sz="1600" dirty="0" err="1"/>
              <a:t>приготованому</a:t>
            </a:r>
            <a:r>
              <a:rPr lang="ru-RU" sz="1600" dirty="0"/>
              <a:t> для </a:t>
            </a:r>
            <a:r>
              <a:rPr lang="ru-RU" sz="1600" dirty="0" err="1"/>
              <a:t>споживання</a:t>
            </a:r>
            <a:r>
              <a:rPr lang="ru-RU" sz="1600" dirty="0"/>
              <a:t>, </a:t>
            </a:r>
            <a:r>
              <a:rPr lang="ru-RU" sz="1600" dirty="0" err="1"/>
              <a:t>або</a:t>
            </a:r>
            <a:r>
              <a:rPr lang="ru-RU" sz="1600" dirty="0"/>
              <a:t> на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/>
              <a:t>неживих</a:t>
            </a:r>
            <a:r>
              <a:rPr lang="ru-RU" sz="1600" dirty="0"/>
              <a:t> предметах, </a:t>
            </a:r>
            <a:r>
              <a:rPr lang="ru-RU" sz="1600" dirty="0" err="1"/>
              <a:t>включаючи</a:t>
            </a:r>
            <a:r>
              <a:rPr lang="ru-RU" sz="1600" dirty="0"/>
              <a:t> </a:t>
            </a:r>
            <a:r>
              <a:rPr lang="ru-RU" sz="1600" dirty="0" err="1"/>
              <a:t>перевізні</a:t>
            </a:r>
            <a:r>
              <a:rPr lang="ru-RU" sz="1600" dirty="0"/>
              <a:t> </a:t>
            </a:r>
            <a:r>
              <a:rPr lang="ru-RU" sz="1600" dirty="0" err="1"/>
              <a:t>засоби</a:t>
            </a:r>
            <a:r>
              <a:rPr lang="ru-RU" sz="1600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«</a:t>
            </a:r>
            <a:r>
              <a:rPr lang="ru-RU" sz="1600" dirty="0" err="1"/>
              <a:t>Дератизація</a:t>
            </a:r>
            <a:r>
              <a:rPr lang="ru-RU" sz="1600" dirty="0"/>
              <a:t>» — процедура, </a:t>
            </a:r>
            <a:r>
              <a:rPr lang="ru-RU" sz="1600" dirty="0" err="1"/>
              <a:t>відповідно</a:t>
            </a:r>
            <a:r>
              <a:rPr lang="ru-RU" sz="1600" dirty="0"/>
              <a:t> до 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проводять</a:t>
            </a:r>
            <a:r>
              <a:rPr lang="ru-RU" sz="1600" dirty="0"/>
              <a:t> </a:t>
            </a:r>
            <a:r>
              <a:rPr lang="ru-RU" sz="1600" dirty="0" err="1"/>
              <a:t>санітарні</a:t>
            </a:r>
            <a:r>
              <a:rPr lang="ru-RU" sz="1600" dirty="0"/>
              <a:t> заходи по </a:t>
            </a:r>
            <a:r>
              <a:rPr lang="ru-RU" sz="1600" dirty="0" err="1"/>
              <a:t>боротьбі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знищення</a:t>
            </a:r>
            <a:r>
              <a:rPr lang="ru-RU" sz="1600" dirty="0"/>
              <a:t> </a:t>
            </a:r>
            <a:r>
              <a:rPr lang="ru-RU" sz="1600" dirty="0" err="1"/>
              <a:t>гризунів</a:t>
            </a:r>
            <a:r>
              <a:rPr lang="ru-RU" sz="1600" dirty="0"/>
              <a:t> — </a:t>
            </a:r>
            <a:r>
              <a:rPr lang="ru-RU" sz="1600" dirty="0" err="1"/>
              <a:t>переносників</a:t>
            </a:r>
            <a:r>
              <a:rPr lang="ru-RU" sz="1600" dirty="0"/>
              <a:t> хвороб </a:t>
            </a:r>
            <a:r>
              <a:rPr lang="ru-RU" sz="1600" dirty="0" err="1"/>
              <a:t>людини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перебувають</a:t>
            </a:r>
            <a:r>
              <a:rPr lang="ru-RU" sz="1600" dirty="0"/>
              <a:t> у </a:t>
            </a:r>
            <a:r>
              <a:rPr lang="ru-RU" sz="1600" dirty="0" err="1"/>
              <a:t>багажі</a:t>
            </a:r>
            <a:r>
              <a:rPr lang="ru-RU" sz="1600" dirty="0"/>
              <a:t>, </a:t>
            </a:r>
            <a:r>
              <a:rPr lang="ru-RU" sz="1600" dirty="0" err="1"/>
              <a:t>вантажах</a:t>
            </a:r>
            <a:r>
              <a:rPr lang="ru-RU" sz="1600" dirty="0"/>
              <a:t>, контейнерах, на </a:t>
            </a:r>
            <a:r>
              <a:rPr lang="ru-RU" sz="1600" dirty="0" err="1"/>
              <a:t>перевізних</a:t>
            </a:r>
            <a:r>
              <a:rPr lang="ru-RU" sz="1600" dirty="0"/>
              <a:t> </a:t>
            </a:r>
            <a:r>
              <a:rPr lang="ru-RU" sz="1600" dirty="0" err="1"/>
              <a:t>засобах</a:t>
            </a:r>
            <a:r>
              <a:rPr lang="ru-RU" sz="1600" dirty="0"/>
              <a:t>, на </a:t>
            </a:r>
            <a:r>
              <a:rPr lang="ru-RU" sz="1600" dirty="0" err="1"/>
              <a:t>об'єктах</a:t>
            </a:r>
            <a:r>
              <a:rPr lang="ru-RU" sz="1600" dirty="0"/>
              <a:t>, у товарах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поштових</a:t>
            </a:r>
            <a:r>
              <a:rPr lang="ru-RU" sz="1600" dirty="0"/>
              <a:t> </a:t>
            </a:r>
            <a:r>
              <a:rPr lang="ru-RU" sz="1600" dirty="0" err="1"/>
              <a:t>посилках</a:t>
            </a:r>
            <a:r>
              <a:rPr lang="ru-RU" sz="1600" dirty="0"/>
              <a:t> в </a:t>
            </a:r>
            <a:r>
              <a:rPr lang="ru-RU" sz="1600" dirty="0" err="1"/>
              <a:t>пункті</a:t>
            </a:r>
            <a:r>
              <a:rPr lang="ru-RU" sz="1600" dirty="0"/>
              <a:t> </a:t>
            </a:r>
            <a:r>
              <a:rPr lang="ru-RU" sz="1600" dirty="0" err="1"/>
              <a:t>в'їзду</a:t>
            </a:r>
            <a:r>
              <a:rPr lang="ru-RU" sz="1600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«</a:t>
            </a:r>
            <a:r>
              <a:rPr lang="ru-RU" sz="1600" dirty="0" err="1"/>
              <a:t>Інфекція</a:t>
            </a:r>
            <a:r>
              <a:rPr lang="ru-RU" sz="1600" dirty="0"/>
              <a:t>» — </a:t>
            </a:r>
            <a:r>
              <a:rPr lang="ru-RU" sz="1600" dirty="0" err="1"/>
              <a:t>надходження</a:t>
            </a:r>
            <a:r>
              <a:rPr lang="ru-RU" sz="1600" dirty="0"/>
              <a:t> і </a:t>
            </a:r>
            <a:r>
              <a:rPr lang="ru-RU" sz="1600" dirty="0" err="1"/>
              <a:t>розвиток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розмноження</a:t>
            </a:r>
            <a:r>
              <a:rPr lang="ru-RU" sz="1600" dirty="0"/>
              <a:t> </a:t>
            </a:r>
            <a:r>
              <a:rPr lang="ru-RU" sz="1600" dirty="0" err="1"/>
              <a:t>інфекційного</a:t>
            </a:r>
            <a:r>
              <a:rPr lang="ru-RU" sz="1600" dirty="0"/>
              <a:t> агента в </a:t>
            </a:r>
            <a:r>
              <a:rPr lang="ru-RU" sz="1600" dirty="0" err="1"/>
              <a:t>організмі</a:t>
            </a:r>
            <a:r>
              <a:rPr lang="ru-RU" sz="1600" dirty="0"/>
              <a:t> людей і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можуть</a:t>
            </a:r>
            <a:r>
              <a:rPr lang="ru-RU" sz="1600" dirty="0"/>
              <a:t> </a:t>
            </a:r>
            <a:r>
              <a:rPr lang="ru-RU" sz="1600" dirty="0" err="1"/>
              <a:t>становити</a:t>
            </a:r>
            <a:r>
              <a:rPr lang="ru-RU" sz="1600" dirty="0"/>
              <a:t> </a:t>
            </a:r>
            <a:r>
              <a:rPr lang="ru-RU" sz="1600" dirty="0" err="1"/>
              <a:t>ризик</a:t>
            </a:r>
            <a:r>
              <a:rPr lang="ru-RU" sz="1600" dirty="0"/>
              <a:t> для </a:t>
            </a:r>
            <a:r>
              <a:rPr lang="ru-RU" sz="1600" dirty="0" err="1"/>
              <a:t>здоров'я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«</a:t>
            </a:r>
            <a:r>
              <a:rPr lang="ru-RU" sz="1600" dirty="0" err="1"/>
              <a:t>Контамінація</a:t>
            </a:r>
            <a:r>
              <a:rPr lang="ru-RU" sz="1600" dirty="0"/>
              <a:t>» — </a:t>
            </a:r>
            <a:r>
              <a:rPr lang="ru-RU" sz="1600" dirty="0" err="1"/>
              <a:t>наявність</a:t>
            </a:r>
            <a:r>
              <a:rPr lang="ru-RU" sz="1600" dirty="0"/>
              <a:t> </a:t>
            </a:r>
            <a:r>
              <a:rPr lang="ru-RU" sz="1600" dirty="0" err="1"/>
              <a:t>інфекційного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токсичного агента на </a:t>
            </a:r>
            <a:r>
              <a:rPr lang="ru-RU" sz="1600" dirty="0" err="1"/>
              <a:t>поверхні</a:t>
            </a:r>
            <a:r>
              <a:rPr lang="ru-RU" sz="1600" dirty="0"/>
              <a:t> </a:t>
            </a:r>
            <a:r>
              <a:rPr lang="ru-RU" sz="1600" dirty="0" err="1"/>
              <a:t>тіла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тварини</a:t>
            </a:r>
            <a:r>
              <a:rPr lang="ru-RU" sz="1600" dirty="0"/>
              <a:t>, в </a:t>
            </a:r>
            <a:r>
              <a:rPr lang="ru-RU" sz="1600" dirty="0" err="1"/>
              <a:t>продукті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на </a:t>
            </a:r>
            <a:r>
              <a:rPr lang="ru-RU" sz="1600" dirty="0" err="1"/>
              <a:t>продукті</a:t>
            </a:r>
            <a:r>
              <a:rPr lang="ru-RU" sz="1600" dirty="0"/>
              <a:t>, </a:t>
            </a:r>
            <a:r>
              <a:rPr lang="ru-RU" sz="1600" dirty="0" err="1"/>
              <a:t>приготованому</a:t>
            </a:r>
            <a:r>
              <a:rPr lang="ru-RU" sz="1600" dirty="0"/>
              <a:t> для </a:t>
            </a:r>
            <a:r>
              <a:rPr lang="ru-RU" sz="1600" dirty="0" err="1"/>
              <a:t>споживання</a:t>
            </a:r>
            <a:r>
              <a:rPr lang="ru-RU" sz="1600" dirty="0"/>
              <a:t>, </a:t>
            </a:r>
            <a:r>
              <a:rPr lang="ru-RU" sz="1600" dirty="0" err="1"/>
              <a:t>або</a:t>
            </a:r>
            <a:r>
              <a:rPr lang="ru-RU" sz="1600" dirty="0"/>
              <a:t> на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/>
              <a:t>неживих</a:t>
            </a:r>
            <a:r>
              <a:rPr lang="ru-RU" sz="1600" dirty="0"/>
              <a:t> предметах, </a:t>
            </a:r>
            <a:r>
              <a:rPr lang="ru-RU" sz="1600" dirty="0" err="1"/>
              <a:t>включаючи</a:t>
            </a:r>
            <a:r>
              <a:rPr lang="ru-RU" sz="1600" dirty="0"/>
              <a:t> </a:t>
            </a:r>
            <a:r>
              <a:rPr lang="ru-RU" sz="1600" dirty="0" err="1"/>
              <a:t>перевізні</a:t>
            </a:r>
            <a:r>
              <a:rPr lang="ru-RU" sz="1600" dirty="0"/>
              <a:t> </a:t>
            </a:r>
            <a:r>
              <a:rPr lang="ru-RU" sz="1600" dirty="0" err="1"/>
              <a:t>засоби</a:t>
            </a:r>
            <a:r>
              <a:rPr lang="ru-RU" sz="1600" dirty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становити</a:t>
            </a:r>
            <a:r>
              <a:rPr lang="ru-RU" sz="1600" dirty="0"/>
              <a:t> </a:t>
            </a:r>
            <a:r>
              <a:rPr lang="ru-RU" sz="1600" dirty="0" err="1"/>
              <a:t>ризик</a:t>
            </a:r>
            <a:r>
              <a:rPr lang="ru-RU" sz="1600" dirty="0"/>
              <a:t> для </a:t>
            </a:r>
            <a:r>
              <a:rPr lang="ru-RU" sz="1600" dirty="0" err="1"/>
              <a:t>здоров'я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09491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122" y="150608"/>
            <a:ext cx="10176734" cy="654064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«Резервуар» — </a:t>
            </a:r>
            <a:r>
              <a:rPr lang="ru-RU" dirty="0" err="1"/>
              <a:t>тварина</a:t>
            </a:r>
            <a:r>
              <a:rPr lang="ru-RU" dirty="0"/>
              <a:t>, </a:t>
            </a:r>
            <a:r>
              <a:rPr lang="ru-RU" dirty="0" err="1"/>
              <a:t>рослина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речовина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мешкає</a:t>
            </a:r>
            <a:r>
              <a:rPr lang="ru-RU" dirty="0"/>
              <a:t> </a:t>
            </a:r>
            <a:r>
              <a:rPr lang="ru-RU" dirty="0" err="1"/>
              <a:t>інфекційний</a:t>
            </a:r>
            <a:r>
              <a:rPr lang="ru-RU" dirty="0"/>
              <a:t> агент, і </a:t>
            </a:r>
            <a:r>
              <a:rPr lang="ru-RU" dirty="0" err="1"/>
              <a:t>присутність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становити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«Заражений» — особи, багаж, </a:t>
            </a:r>
            <a:r>
              <a:rPr lang="ru-RU" dirty="0" err="1"/>
              <a:t>вантажі</a:t>
            </a:r>
            <a:r>
              <a:rPr lang="ru-RU" dirty="0"/>
              <a:t>, </a:t>
            </a:r>
            <a:r>
              <a:rPr lang="ru-RU" dirty="0" err="1"/>
              <a:t>контейнери</a:t>
            </a:r>
            <a:r>
              <a:rPr lang="ru-RU" dirty="0"/>
              <a:t>, </a:t>
            </a:r>
            <a:r>
              <a:rPr lang="ru-RU" dirty="0" err="1"/>
              <a:t>перевізні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поштові</a:t>
            </a:r>
            <a:r>
              <a:rPr lang="ru-RU" dirty="0"/>
              <a:t> </a:t>
            </a:r>
            <a:r>
              <a:rPr lang="ru-RU" dirty="0" err="1"/>
              <a:t>посилки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людські</a:t>
            </a:r>
            <a:r>
              <a:rPr lang="ru-RU" dirty="0"/>
              <a:t> останки,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інфіковані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контаміновані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переносять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становить </a:t>
            </a:r>
            <a:r>
              <a:rPr lang="ru-RU" dirty="0" err="1"/>
              <a:t>ризик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«Заражений район» — 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географічний</a:t>
            </a:r>
            <a:r>
              <a:rPr lang="ru-RU" dirty="0"/>
              <a:t> район,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ВООЗ </a:t>
            </a:r>
            <a:r>
              <a:rPr lang="ru-RU" dirty="0" err="1"/>
              <a:t>рекомендує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медико-</a:t>
            </a:r>
            <a:r>
              <a:rPr lang="ru-RU" dirty="0" err="1"/>
              <a:t>санітарні</a:t>
            </a:r>
            <a:r>
              <a:rPr lang="ru-RU" dirty="0"/>
              <a:t> заходи </a:t>
            </a:r>
            <a:r>
              <a:rPr lang="ru-RU" dirty="0" err="1"/>
              <a:t>відповідно</a:t>
            </a:r>
            <a:r>
              <a:rPr lang="ru-RU" dirty="0"/>
              <a:t> до ММСП 2005 року.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</a:t>
            </a:r>
            <a:r>
              <a:rPr lang="ru-RU" dirty="0" err="1"/>
              <a:t>Ізоляція</a:t>
            </a:r>
            <a:r>
              <a:rPr lang="ru-RU" dirty="0"/>
              <a:t>» — </a:t>
            </a:r>
            <a:r>
              <a:rPr lang="ru-RU" dirty="0" err="1"/>
              <a:t>відділення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заражених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заражених</a:t>
            </a:r>
            <a:r>
              <a:rPr lang="ru-RU" dirty="0"/>
              <a:t> </a:t>
            </a:r>
            <a:r>
              <a:rPr lang="ru-RU" dirty="0" err="1"/>
              <a:t>контейнерів</a:t>
            </a:r>
            <a:r>
              <a:rPr lang="ru-RU" dirty="0"/>
              <a:t>, </a:t>
            </a:r>
            <a:r>
              <a:rPr lang="ru-RU" dirty="0" err="1"/>
              <a:t>перевізних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багажу,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посилок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таким чином,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контамінації</a:t>
            </a:r>
            <a:r>
              <a:rPr lang="ru-RU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«Карантин» —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/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відділення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підозрілих</a:t>
            </a:r>
            <a:r>
              <a:rPr lang="ru-RU" dirty="0"/>
              <a:t> на </a:t>
            </a:r>
            <a:r>
              <a:rPr lang="ru-RU" dirty="0" err="1"/>
              <a:t>зараження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хворі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підозрілого</a:t>
            </a:r>
            <a:r>
              <a:rPr lang="ru-RU" dirty="0"/>
              <a:t> на </a:t>
            </a:r>
            <a:r>
              <a:rPr lang="ru-RU" dirty="0" err="1"/>
              <a:t>зараження</a:t>
            </a:r>
            <a:r>
              <a:rPr lang="ru-RU" dirty="0"/>
              <a:t> багажу, </a:t>
            </a:r>
            <a:r>
              <a:rPr lang="ru-RU" dirty="0" err="1"/>
              <a:t>контейнерів</a:t>
            </a:r>
            <a:r>
              <a:rPr lang="ru-RU" dirty="0"/>
              <a:t>, </a:t>
            </a:r>
            <a:r>
              <a:rPr lang="ru-RU" dirty="0" err="1"/>
              <a:t>перевізних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можливому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контамінації</a:t>
            </a:r>
            <a:r>
              <a:rPr lang="ru-RU" dirty="0"/>
              <a:t>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</a:t>
            </a:r>
            <a:r>
              <a:rPr lang="ru-RU" dirty="0" err="1"/>
              <a:t>Епідеміологічний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» — </a:t>
            </a:r>
            <a:r>
              <a:rPr lang="ru-RU" dirty="0" err="1"/>
              <a:t>систематичні</a:t>
            </a:r>
            <a:r>
              <a:rPr lang="ru-RU" dirty="0"/>
              <a:t> і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діючі</a:t>
            </a:r>
            <a:r>
              <a:rPr lang="ru-RU" dirty="0"/>
              <a:t> заходи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, </a:t>
            </a:r>
            <a:r>
              <a:rPr lang="ru-RU" dirty="0" err="1"/>
              <a:t>складання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медико-</a:t>
            </a:r>
            <a:r>
              <a:rPr lang="ru-RU" dirty="0" err="1"/>
              <a:t>санітарного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своєчасне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медико-</a:t>
            </a:r>
            <a:r>
              <a:rPr lang="ru-RU" dirty="0" err="1"/>
              <a:t>санітарної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і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появу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</a:t>
            </a:r>
            <a:r>
              <a:rPr lang="ru-RU" dirty="0" err="1"/>
              <a:t>Національний</a:t>
            </a:r>
            <a:r>
              <a:rPr lang="ru-RU" dirty="0"/>
              <a:t> координатор по ММСП» — </a:t>
            </a:r>
            <a:r>
              <a:rPr lang="ru-RU" dirty="0" err="1"/>
              <a:t>національний</a:t>
            </a:r>
            <a:r>
              <a:rPr lang="ru-RU" dirty="0"/>
              <a:t> центр, </a:t>
            </a:r>
            <a:r>
              <a:rPr lang="ru-RU" dirty="0" err="1"/>
              <a:t>призначений</a:t>
            </a:r>
            <a:r>
              <a:rPr lang="ru-RU" dirty="0"/>
              <a:t> кожною державою-</a:t>
            </a:r>
            <a:r>
              <a:rPr lang="ru-RU" dirty="0" err="1"/>
              <a:t>учасником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доступний</a:t>
            </a:r>
            <a:r>
              <a:rPr lang="ru-RU" dirty="0"/>
              <a:t> в будь-</a:t>
            </a:r>
            <a:r>
              <a:rPr lang="ru-RU" dirty="0" err="1"/>
              <a:t>який</a:t>
            </a:r>
            <a:r>
              <a:rPr lang="ru-RU" dirty="0"/>
              <a:t> час для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контактними</a:t>
            </a:r>
            <a:r>
              <a:rPr lang="ru-RU" dirty="0"/>
              <a:t> пунктами ВООЗ по ММСП.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«Медико-</a:t>
            </a:r>
            <a:r>
              <a:rPr lang="ru-RU" dirty="0" err="1"/>
              <a:t>санітарний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» — </a:t>
            </a:r>
            <a:r>
              <a:rPr lang="ru-RU" dirty="0" err="1"/>
              <a:t>процедури</a:t>
            </a:r>
            <a:r>
              <a:rPr lang="ru-RU" dirty="0"/>
              <a:t>, </a:t>
            </a:r>
            <a:r>
              <a:rPr lang="ru-RU" dirty="0" err="1"/>
              <a:t>застосовувані</a:t>
            </a:r>
            <a:r>
              <a:rPr lang="ru-RU" dirty="0"/>
              <a:t> з метою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контамінації</a:t>
            </a:r>
            <a:r>
              <a:rPr lang="ru-RU" dirty="0"/>
              <a:t>; медико-</a:t>
            </a:r>
            <a:r>
              <a:rPr lang="ru-RU" dirty="0" err="1"/>
              <a:t>санітарний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 не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правоохоронні</a:t>
            </a:r>
            <a:r>
              <a:rPr lang="ru-RU" dirty="0"/>
              <a:t> заходи </a:t>
            </a:r>
            <a:r>
              <a:rPr lang="ru-RU" dirty="0" err="1"/>
              <a:t>або</a:t>
            </a:r>
            <a:r>
              <a:rPr lang="ru-RU" dirty="0"/>
              <a:t> заходи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0712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6518" y="204396"/>
            <a:ext cx="10047642" cy="665360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«Медико-</a:t>
            </a:r>
            <a:r>
              <a:rPr lang="ru-RU" dirty="0" err="1"/>
              <a:t>санітарне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» — контроль за станом </a:t>
            </a:r>
            <a:r>
              <a:rPr lang="ru-RU" dirty="0" err="1"/>
              <a:t>здоров'я</a:t>
            </a:r>
            <a:r>
              <a:rPr lang="ru-RU" dirty="0"/>
              <a:t> особи,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поїздку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часу з метою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«</a:t>
            </a:r>
            <a:r>
              <a:rPr lang="ru-RU" dirty="0" err="1"/>
              <a:t>Ризик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» —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яке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несприятливо</a:t>
            </a:r>
            <a:r>
              <a:rPr lang="ru-RU" dirty="0"/>
              <a:t> </a:t>
            </a:r>
            <a:r>
              <a:rPr lang="ru-RU" dirty="0" err="1"/>
              <a:t>позначитися</a:t>
            </a:r>
            <a:r>
              <a:rPr lang="ru-RU" dirty="0"/>
              <a:t> на </a:t>
            </a:r>
            <a:r>
              <a:rPr lang="ru-RU" dirty="0" err="1"/>
              <a:t>здоров'ї</a:t>
            </a:r>
            <a:r>
              <a:rPr lang="ru-RU" dirty="0"/>
              <a:t> людей, особливо </a:t>
            </a:r>
            <a:r>
              <a:rPr lang="ru-RU" dirty="0" err="1"/>
              <a:t>такої</a:t>
            </a:r>
            <a:r>
              <a:rPr lang="ru-RU" dirty="0"/>
              <a:t>, яка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поширитися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масштабах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являти</a:t>
            </a:r>
            <a:r>
              <a:rPr lang="ru-RU" dirty="0"/>
              <a:t> собою </a:t>
            </a:r>
            <a:r>
              <a:rPr lang="ru-RU" dirty="0" err="1"/>
              <a:t>серйозну</a:t>
            </a:r>
            <a:r>
              <a:rPr lang="ru-RU" dirty="0"/>
              <a:t> і </a:t>
            </a:r>
            <a:r>
              <a:rPr lang="ru-RU" dirty="0" err="1"/>
              <a:t>безпосередню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«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» — </a:t>
            </a:r>
            <a:r>
              <a:rPr lang="ru-RU" dirty="0" err="1"/>
              <a:t>екстраординарна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яка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державах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зажадати</a:t>
            </a:r>
            <a:r>
              <a:rPr lang="ru-RU" dirty="0"/>
              <a:t> </a:t>
            </a:r>
            <a:r>
              <a:rPr lang="ru-RU" dirty="0" err="1"/>
              <a:t>скоординованих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95708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645460"/>
            <a:ext cx="8946541" cy="621254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err="1"/>
              <a:t>Джерела</a:t>
            </a:r>
            <a:endParaRPr lang="ru-RU" sz="32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INTERNATIONAL HEALTH REGULATIONS (2005) SECOND EDITION World Health Organization 2008, 74 </a:t>
            </a:r>
            <a:r>
              <a:rPr lang="ru-RU" dirty="0"/>
              <a:t>р. </a:t>
            </a:r>
            <a:r>
              <a:rPr lang="en-US" dirty="0"/>
              <a:t>ISBN 978-924-158-041-0 (</a:t>
            </a:r>
            <a:r>
              <a:rPr lang="ru-RU" dirty="0"/>
              <a:t>англ.)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International Health Regulations (2005) Areas of work for implementation June 2007, World Health Organization 2007 28 </a:t>
            </a:r>
            <a:r>
              <a:rPr lang="ru-RU" dirty="0"/>
              <a:t>р. (англ.)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Международные медико-санитарные правила (2005 г.) (Женева, 23 мая 2005 года)</a:t>
            </a:r>
          </a:p>
        </p:txBody>
      </p:sp>
    </p:spTree>
    <p:extLst>
      <p:ext uri="{BB962C8B-B14F-4D97-AF65-F5344CB8AC3E}">
        <p14:creationId xmlns:p14="http://schemas.microsoft.com/office/powerpoint/2010/main" val="254253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462580"/>
            <a:ext cx="11844168" cy="639542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000" b="1" dirty="0" err="1"/>
              <a:t>Історичні</a:t>
            </a:r>
            <a:r>
              <a:rPr lang="ru-RU" sz="3000" b="1" dirty="0"/>
              <a:t> </a:t>
            </a:r>
            <a:r>
              <a:rPr lang="ru-RU" sz="3000" b="1" dirty="0" err="1" smtClean="0"/>
              <a:t>відомості</a:t>
            </a:r>
            <a:endParaRPr lang="ru-RU" sz="3000" b="1" dirty="0" smtClean="0"/>
          </a:p>
          <a:p>
            <a:pPr algn="just">
              <a:lnSpc>
                <a:spcPct val="110000"/>
              </a:lnSpc>
            </a:pP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санітарні</a:t>
            </a:r>
            <a:r>
              <a:rPr lang="ru-RU" dirty="0"/>
              <a:t> правила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започатковані</a:t>
            </a:r>
            <a:r>
              <a:rPr lang="ru-RU" dirty="0"/>
              <a:t> у 1851 </a:t>
            </a:r>
            <a:r>
              <a:rPr lang="ru-RU" dirty="0" err="1"/>
              <a:t>році</a:t>
            </a:r>
            <a:r>
              <a:rPr lang="ru-RU" dirty="0"/>
              <a:t> в </a:t>
            </a:r>
            <a:r>
              <a:rPr lang="ru-RU" dirty="0" err="1"/>
              <a:t>Парижі</a:t>
            </a:r>
            <a:r>
              <a:rPr lang="ru-RU" dirty="0"/>
              <a:t>, коли </a:t>
            </a:r>
            <a:r>
              <a:rPr lang="ru-RU" dirty="0" err="1"/>
              <a:t>представники</a:t>
            </a:r>
            <a:r>
              <a:rPr lang="ru-RU" dirty="0"/>
              <a:t> (</a:t>
            </a:r>
            <a:r>
              <a:rPr lang="ru-RU" dirty="0" err="1"/>
              <a:t>лікарі</a:t>
            </a:r>
            <a:r>
              <a:rPr lang="ru-RU" dirty="0"/>
              <a:t> та </a:t>
            </a:r>
            <a:r>
              <a:rPr lang="ru-RU" dirty="0" err="1"/>
              <a:t>дипломати</a:t>
            </a:r>
            <a:r>
              <a:rPr lang="ru-RU" dirty="0"/>
              <a:t>) 12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того часу (</a:t>
            </a:r>
            <a:r>
              <a:rPr lang="ru-RU" dirty="0" err="1"/>
              <a:t>Австрійської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,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Британії</a:t>
            </a:r>
            <a:r>
              <a:rPr lang="ru-RU" dirty="0"/>
              <a:t>, Ватикану, </a:t>
            </a:r>
            <a:r>
              <a:rPr lang="ru-RU" dirty="0" err="1"/>
              <a:t>Королівства</a:t>
            </a:r>
            <a:r>
              <a:rPr lang="ru-RU" dirty="0"/>
              <a:t> </a:t>
            </a:r>
            <a:r>
              <a:rPr lang="ru-RU" dirty="0" err="1"/>
              <a:t>Греція</a:t>
            </a:r>
            <a:r>
              <a:rPr lang="ru-RU" dirty="0"/>
              <a:t>, </a:t>
            </a:r>
            <a:r>
              <a:rPr lang="ru-RU" dirty="0" err="1"/>
              <a:t>Іспанської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, </a:t>
            </a:r>
            <a:r>
              <a:rPr lang="ru-RU" dirty="0" err="1"/>
              <a:t>королівства</a:t>
            </a:r>
            <a:r>
              <a:rPr lang="ru-RU" dirty="0"/>
              <a:t> </a:t>
            </a:r>
            <a:r>
              <a:rPr lang="ru-RU" dirty="0" err="1"/>
              <a:t>Португалії</a:t>
            </a:r>
            <a:r>
              <a:rPr lang="ru-RU" dirty="0"/>
              <a:t>,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, </a:t>
            </a:r>
            <a:r>
              <a:rPr lang="ru-RU" dirty="0" err="1"/>
              <a:t>Сардинського</a:t>
            </a:r>
            <a:r>
              <a:rPr lang="ru-RU" dirty="0"/>
              <a:t> </a:t>
            </a:r>
            <a:r>
              <a:rPr lang="ru-RU" dirty="0" err="1"/>
              <a:t>королівства</a:t>
            </a:r>
            <a:r>
              <a:rPr lang="ru-RU" dirty="0"/>
              <a:t>, </a:t>
            </a:r>
            <a:r>
              <a:rPr lang="ru-RU" dirty="0" err="1"/>
              <a:t>Сицилійського</a:t>
            </a:r>
            <a:r>
              <a:rPr lang="ru-RU" dirty="0"/>
              <a:t> </a:t>
            </a:r>
            <a:r>
              <a:rPr lang="ru-RU" dirty="0" err="1"/>
              <a:t>королівства</a:t>
            </a:r>
            <a:r>
              <a:rPr lang="ru-RU" dirty="0"/>
              <a:t>, Великого герцогства </a:t>
            </a:r>
            <a:r>
              <a:rPr lang="ru-RU" dirty="0" err="1"/>
              <a:t>Тосканського</a:t>
            </a:r>
            <a:r>
              <a:rPr lang="ru-RU" dirty="0"/>
              <a:t>, </a:t>
            </a:r>
            <a:r>
              <a:rPr lang="ru-RU" dirty="0" err="1"/>
              <a:t>Османської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,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французької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) на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санітарній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 </a:t>
            </a:r>
            <a:r>
              <a:rPr lang="ru-RU" dirty="0" err="1"/>
              <a:t>прийняли</a:t>
            </a:r>
            <a:r>
              <a:rPr lang="ru-RU" dirty="0"/>
              <a:t> «Першу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санітарну</a:t>
            </a:r>
            <a:r>
              <a:rPr lang="ru-RU" dirty="0"/>
              <a:t> </a:t>
            </a:r>
            <a:r>
              <a:rPr lang="ru-RU" dirty="0" err="1"/>
              <a:t>конвенцію</a:t>
            </a:r>
            <a:r>
              <a:rPr lang="ru-RU" dirty="0"/>
              <a:t>»,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холери</a:t>
            </a:r>
            <a:r>
              <a:rPr lang="ru-RU" dirty="0"/>
              <a:t>. Але </a:t>
            </a:r>
            <a:r>
              <a:rPr lang="ru-RU" dirty="0" err="1"/>
              <a:t>повноцінної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</a:t>
            </a:r>
            <a:r>
              <a:rPr lang="ru-RU" dirty="0" err="1"/>
              <a:t>добитися</a:t>
            </a:r>
            <a:r>
              <a:rPr lang="ru-RU" dirty="0"/>
              <a:t> не </a:t>
            </a:r>
            <a:r>
              <a:rPr lang="ru-RU" dirty="0" err="1"/>
              <a:t>вдалося</a:t>
            </a:r>
            <a:r>
              <a:rPr lang="ru-RU" dirty="0"/>
              <a:t>, через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зібрана</a:t>
            </a:r>
            <a:r>
              <a:rPr lang="ru-RU" dirty="0"/>
              <a:t> друга </a:t>
            </a:r>
            <a:r>
              <a:rPr lang="ru-RU" dirty="0" err="1"/>
              <a:t>санітарна</a:t>
            </a:r>
            <a:r>
              <a:rPr lang="ru-RU" dirty="0"/>
              <a:t> </a:t>
            </a:r>
            <a:r>
              <a:rPr lang="ru-RU" dirty="0" err="1"/>
              <a:t>конференція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в </a:t>
            </a:r>
            <a:r>
              <a:rPr lang="ru-RU" dirty="0" err="1"/>
              <a:t>Парижі</a:t>
            </a:r>
            <a:r>
              <a:rPr lang="ru-RU" dirty="0"/>
              <a:t> у 1859 </a:t>
            </a:r>
            <a:r>
              <a:rPr lang="ru-RU" dirty="0" err="1"/>
              <a:t>році</a:t>
            </a:r>
            <a:r>
              <a:rPr lang="ru-RU" dirty="0"/>
              <a:t>, яка </a:t>
            </a:r>
            <a:r>
              <a:rPr lang="ru-RU" dirty="0" err="1"/>
              <a:t>теж</a:t>
            </a:r>
            <a:r>
              <a:rPr lang="ru-RU" dirty="0"/>
              <a:t> не дала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Лише у 1866 </a:t>
            </a:r>
            <a:r>
              <a:rPr lang="ru-RU" dirty="0" err="1"/>
              <a:t>році</a:t>
            </a:r>
            <a:r>
              <a:rPr lang="ru-RU" dirty="0"/>
              <a:t> на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санітарній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 в </a:t>
            </a:r>
            <a:r>
              <a:rPr lang="ru-RU" dirty="0" err="1"/>
              <a:t>Константинополі</a:t>
            </a:r>
            <a:r>
              <a:rPr lang="ru-RU" dirty="0"/>
              <a:t> </a:t>
            </a:r>
            <a:r>
              <a:rPr lang="ru-RU" dirty="0" err="1"/>
              <a:t>повноцінно</a:t>
            </a:r>
            <a:r>
              <a:rPr lang="ru-RU" dirty="0"/>
              <a:t> </a:t>
            </a:r>
            <a:r>
              <a:rPr lang="ru-RU" dirty="0" err="1"/>
              <a:t>уклали</a:t>
            </a:r>
            <a:r>
              <a:rPr lang="ru-RU" dirty="0"/>
              <a:t> «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санітарну</a:t>
            </a:r>
            <a:r>
              <a:rPr lang="ru-RU" dirty="0"/>
              <a:t> </a:t>
            </a:r>
            <a:r>
              <a:rPr lang="ru-RU" dirty="0" err="1"/>
              <a:t>конвенцію</a:t>
            </a:r>
            <a:r>
              <a:rPr lang="ru-RU" dirty="0"/>
              <a:t>» і </a:t>
            </a:r>
            <a:r>
              <a:rPr lang="ru-RU" dirty="0" err="1"/>
              <a:t>прийняли</a:t>
            </a:r>
            <a:r>
              <a:rPr lang="ru-RU" dirty="0"/>
              <a:t> «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карантинний</a:t>
            </a:r>
            <a:r>
              <a:rPr lang="ru-RU" dirty="0"/>
              <a:t> статут». У них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максимальний</a:t>
            </a:r>
            <a:r>
              <a:rPr lang="ru-RU" dirty="0"/>
              <a:t> і </a:t>
            </a:r>
            <a:r>
              <a:rPr lang="ru-RU" dirty="0" err="1"/>
              <a:t>мінімальний</a:t>
            </a:r>
            <a:r>
              <a:rPr lang="ru-RU" dirty="0"/>
              <a:t> </a:t>
            </a:r>
            <a:r>
              <a:rPr lang="ru-RU" dirty="0" err="1"/>
              <a:t>карантинні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для </a:t>
            </a:r>
            <a:r>
              <a:rPr lang="ru-RU" dirty="0" err="1"/>
              <a:t>натуральної</a:t>
            </a:r>
            <a:r>
              <a:rPr lang="ru-RU" dirty="0"/>
              <a:t> </a:t>
            </a:r>
            <a:r>
              <a:rPr lang="ru-RU" dirty="0" err="1"/>
              <a:t>віспи</a:t>
            </a:r>
            <a:r>
              <a:rPr lang="ru-RU" dirty="0"/>
              <a:t>, </a:t>
            </a:r>
            <a:r>
              <a:rPr lang="ru-RU" dirty="0" err="1"/>
              <a:t>чуми</a:t>
            </a:r>
            <a:r>
              <a:rPr lang="ru-RU" dirty="0"/>
              <a:t> і </a:t>
            </a:r>
            <a:r>
              <a:rPr lang="ru-RU" dirty="0" err="1"/>
              <a:t>холери</a:t>
            </a:r>
            <a:r>
              <a:rPr lang="ru-RU" dirty="0"/>
              <a:t>, </a:t>
            </a:r>
            <a:r>
              <a:rPr lang="ru-RU" dirty="0" err="1"/>
              <a:t>уточнювалися</a:t>
            </a:r>
            <a:r>
              <a:rPr lang="ru-RU" dirty="0"/>
              <a:t> </a:t>
            </a:r>
            <a:r>
              <a:rPr lang="ru-RU" dirty="0" err="1"/>
              <a:t>портові</a:t>
            </a:r>
            <a:r>
              <a:rPr lang="ru-RU" dirty="0"/>
              <a:t> </a:t>
            </a:r>
            <a:r>
              <a:rPr lang="ru-RU" dirty="0" err="1"/>
              <a:t>санітарні</a:t>
            </a:r>
            <a:r>
              <a:rPr lang="ru-RU" dirty="0"/>
              <a:t> правила і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карантинних</a:t>
            </a:r>
            <a:r>
              <a:rPr lang="ru-RU" dirty="0"/>
              <a:t> </a:t>
            </a:r>
            <a:r>
              <a:rPr lang="ru-RU" dirty="0" err="1"/>
              <a:t>станцій</a:t>
            </a:r>
            <a:r>
              <a:rPr lang="ru-RU" dirty="0"/>
              <a:t>, </a:t>
            </a:r>
            <a:r>
              <a:rPr lang="ru-RU" dirty="0" err="1"/>
              <a:t>визначалася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своєчасного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епідеміологічної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</a:t>
            </a:r>
            <a:r>
              <a:rPr lang="ru-RU" dirty="0" err="1"/>
              <a:t>інфекційних</a:t>
            </a:r>
            <a:r>
              <a:rPr lang="ru-RU" dirty="0"/>
              <a:t> хвороб.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остаточна</a:t>
            </a:r>
            <a:r>
              <a:rPr lang="ru-RU" dirty="0"/>
              <a:t> </a:t>
            </a:r>
            <a:r>
              <a:rPr lang="ru-RU" dirty="0" err="1"/>
              <a:t>редакція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та статуту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здійснена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1892 </a:t>
            </a:r>
            <a:r>
              <a:rPr lang="ru-RU" dirty="0" err="1"/>
              <a:t>році</a:t>
            </a:r>
            <a:r>
              <a:rPr lang="ru-RU" dirty="0"/>
              <a:t>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тяжкими хворобами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непростим</a:t>
            </a:r>
            <a:r>
              <a:rPr lang="ru-RU" dirty="0"/>
              <a:t>,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той факт, </a:t>
            </a:r>
            <a:r>
              <a:rPr lang="ru-RU" dirty="0" err="1"/>
              <a:t>що</a:t>
            </a:r>
            <a:r>
              <a:rPr lang="ru-RU" dirty="0"/>
              <a:t> за 100 </a:t>
            </a:r>
            <a:r>
              <a:rPr lang="ru-RU" dirty="0" err="1"/>
              <a:t>років</a:t>
            </a:r>
            <a:r>
              <a:rPr lang="ru-RU" dirty="0"/>
              <a:t> з 1851 року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 для </a:t>
            </a:r>
            <a:r>
              <a:rPr lang="ru-RU" dirty="0" err="1"/>
              <a:t>узгодження</a:t>
            </a:r>
            <a:r>
              <a:rPr lang="ru-RU" dirty="0"/>
              <a:t> та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конвенції</a:t>
            </a:r>
            <a:r>
              <a:rPr lang="ru-RU" dirty="0"/>
              <a:t> та </a:t>
            </a:r>
            <a:r>
              <a:rPr lang="ru-RU" dirty="0" err="1"/>
              <a:t>статуті</a:t>
            </a:r>
            <a:r>
              <a:rPr lang="ru-RU" dirty="0"/>
              <a:t> </a:t>
            </a:r>
            <a:r>
              <a:rPr lang="ru-RU" dirty="0" err="1"/>
              <a:t>збиралися</a:t>
            </a:r>
            <a:r>
              <a:rPr lang="ru-RU" dirty="0"/>
              <a:t> 22 рази.</a:t>
            </a:r>
          </a:p>
        </p:txBody>
      </p:sp>
    </p:spTree>
    <p:extLst>
      <p:ext uri="{BB962C8B-B14F-4D97-AF65-F5344CB8AC3E}">
        <p14:creationId xmlns:p14="http://schemas.microsoft.com/office/powerpoint/2010/main" val="83642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66" y="172122"/>
            <a:ext cx="10219764" cy="668587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У 1951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прийняті</a:t>
            </a:r>
            <a:r>
              <a:rPr lang="ru-RU" dirty="0"/>
              <a:t> </a:t>
            </a:r>
            <a:r>
              <a:rPr lang="ru-RU" dirty="0" err="1"/>
              <a:t>перші</a:t>
            </a:r>
            <a:r>
              <a:rPr lang="ru-RU" dirty="0"/>
              <a:t> ММСП на </a:t>
            </a:r>
            <a:r>
              <a:rPr lang="ru-RU" dirty="0" err="1"/>
              <a:t>Четвертій</a:t>
            </a:r>
            <a:r>
              <a:rPr lang="ru-RU" dirty="0"/>
              <a:t> </a:t>
            </a:r>
            <a:r>
              <a:rPr lang="ru-RU" dirty="0" err="1"/>
              <a:t>сесії</a:t>
            </a:r>
            <a:r>
              <a:rPr lang="ru-RU" dirty="0"/>
              <a:t> </a:t>
            </a:r>
            <a:r>
              <a:rPr lang="ru-RU" dirty="0" err="1"/>
              <a:t>Всесвітньої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ВООЗ. ММСП 1969 року </a:t>
            </a:r>
            <a:r>
              <a:rPr lang="ru-RU" dirty="0" err="1"/>
              <a:t>охоплювали</a:t>
            </a:r>
            <a:r>
              <a:rPr lang="ru-RU" dirty="0"/>
              <a:t> 6 «</a:t>
            </a:r>
            <a:r>
              <a:rPr lang="ru-RU" dirty="0" err="1"/>
              <a:t>карантинних</a:t>
            </a:r>
            <a:r>
              <a:rPr lang="ru-RU" dirty="0"/>
              <a:t> хвороб» (чума, холера, натуральна </a:t>
            </a:r>
            <a:r>
              <a:rPr lang="ru-RU" dirty="0" err="1"/>
              <a:t>віспа</a:t>
            </a:r>
            <a:r>
              <a:rPr lang="ru-RU" dirty="0"/>
              <a:t>, </a:t>
            </a:r>
            <a:r>
              <a:rPr lang="ru-RU" dirty="0" err="1"/>
              <a:t>жовта</a:t>
            </a:r>
            <a:r>
              <a:rPr lang="ru-RU" dirty="0"/>
              <a:t> </a:t>
            </a:r>
            <a:r>
              <a:rPr lang="ru-RU" dirty="0" err="1"/>
              <a:t>гарячка</a:t>
            </a:r>
            <a:r>
              <a:rPr lang="ru-RU" dirty="0"/>
              <a:t>, </a:t>
            </a:r>
            <a:r>
              <a:rPr lang="ru-RU" dirty="0" err="1"/>
              <a:t>епідемічні</a:t>
            </a:r>
            <a:r>
              <a:rPr lang="ru-RU" dirty="0"/>
              <a:t> </a:t>
            </a:r>
            <a:r>
              <a:rPr lang="ru-RU" dirty="0" err="1"/>
              <a:t>висипний</a:t>
            </a:r>
            <a:r>
              <a:rPr lang="ru-RU" dirty="0"/>
              <a:t> і </a:t>
            </a:r>
            <a:r>
              <a:rPr lang="ru-RU" dirty="0" err="1"/>
              <a:t>поворотний</a:t>
            </a:r>
            <a:r>
              <a:rPr lang="ru-RU" dirty="0"/>
              <a:t> </a:t>
            </a:r>
            <a:r>
              <a:rPr lang="ru-RU" dirty="0" err="1"/>
              <a:t>тифи</a:t>
            </a:r>
            <a:r>
              <a:rPr lang="ru-RU" dirty="0"/>
              <a:t>), в 1973 і в 1981 роках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внесені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чином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скоротити</a:t>
            </a:r>
            <a:r>
              <a:rPr lang="ru-RU" dirty="0"/>
              <a:t> число </a:t>
            </a:r>
            <a:r>
              <a:rPr lang="ru-RU" dirty="0" err="1"/>
              <a:t>охоплених</a:t>
            </a:r>
            <a:r>
              <a:rPr lang="ru-RU" dirty="0"/>
              <a:t> хвороб з 6 до 3 (</a:t>
            </a:r>
            <a:r>
              <a:rPr lang="ru-RU" dirty="0" err="1"/>
              <a:t>жовта</a:t>
            </a:r>
            <a:r>
              <a:rPr lang="ru-RU" dirty="0"/>
              <a:t> </a:t>
            </a:r>
            <a:r>
              <a:rPr lang="ru-RU" dirty="0" err="1"/>
              <a:t>гарячка</a:t>
            </a:r>
            <a:r>
              <a:rPr lang="ru-RU" dirty="0"/>
              <a:t>, чума і холера) і </a:t>
            </a:r>
            <a:r>
              <a:rPr lang="ru-RU" dirty="0" err="1"/>
              <a:t>відобразити</a:t>
            </a:r>
            <a:r>
              <a:rPr lang="ru-RU" dirty="0"/>
              <a:t> </a:t>
            </a:r>
            <a:r>
              <a:rPr lang="ru-RU" dirty="0" err="1"/>
              <a:t>глобальну</a:t>
            </a:r>
            <a:r>
              <a:rPr lang="ru-RU" dirty="0"/>
              <a:t> </a:t>
            </a:r>
            <a:r>
              <a:rPr lang="ru-RU" dirty="0" err="1"/>
              <a:t>ліквідацію</a:t>
            </a:r>
            <a:r>
              <a:rPr lang="ru-RU" dirty="0"/>
              <a:t> </a:t>
            </a:r>
            <a:r>
              <a:rPr lang="ru-RU" dirty="0" err="1"/>
              <a:t>натуральної</a:t>
            </a:r>
            <a:r>
              <a:rPr lang="ru-RU" dirty="0"/>
              <a:t> </a:t>
            </a:r>
            <a:r>
              <a:rPr lang="ru-RU" dirty="0" err="1"/>
              <a:t>віспи</a:t>
            </a:r>
            <a:r>
              <a:rPr lang="ru-RU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поїздок</a:t>
            </a:r>
            <a:r>
              <a:rPr lang="ru-RU" dirty="0"/>
              <a:t> і </a:t>
            </a:r>
            <a:r>
              <a:rPr lang="ru-RU" dirty="0" err="1"/>
              <a:t>торгівлі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і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небезпек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хворобами, 48-я </a:t>
            </a:r>
            <a:r>
              <a:rPr lang="ru-RU" dirty="0" err="1"/>
              <a:t>сесія</a:t>
            </a:r>
            <a:r>
              <a:rPr lang="ru-RU" dirty="0"/>
              <a:t> </a:t>
            </a:r>
            <a:r>
              <a:rPr lang="ru-RU" dirty="0" err="1"/>
              <a:t>Всесвітньої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ВООЗ у 1995 </a:t>
            </a:r>
            <a:r>
              <a:rPr lang="ru-RU" dirty="0" err="1"/>
              <a:t>році</a:t>
            </a:r>
            <a:r>
              <a:rPr lang="ru-RU" dirty="0"/>
              <a:t> закликала </a:t>
            </a:r>
            <a:r>
              <a:rPr lang="ru-RU" dirty="0" err="1"/>
              <a:t>переглянути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ММСП, </a:t>
            </a:r>
            <a:r>
              <a:rPr lang="ru-RU" dirty="0" err="1"/>
              <a:t>прийняті</a:t>
            </a:r>
            <a:r>
              <a:rPr lang="ru-RU" dirty="0"/>
              <a:t> в 1969 </a:t>
            </a:r>
            <a:r>
              <a:rPr lang="ru-RU" dirty="0" err="1"/>
              <a:t>році</a:t>
            </a:r>
            <a:r>
              <a:rPr lang="ru-RU" dirty="0"/>
              <a:t>. </a:t>
            </a:r>
            <a:r>
              <a:rPr lang="ru-RU" dirty="0" err="1"/>
              <a:t>Епідемія</a:t>
            </a:r>
            <a:r>
              <a:rPr lang="ru-RU" dirty="0"/>
              <a:t> тяжкого </a:t>
            </a:r>
            <a:r>
              <a:rPr lang="ru-RU" dirty="0" err="1"/>
              <a:t>гострого</a:t>
            </a:r>
            <a:r>
              <a:rPr lang="ru-RU" dirty="0"/>
              <a:t> </a:t>
            </a:r>
            <a:r>
              <a:rPr lang="ru-RU" dirty="0" err="1"/>
              <a:t>респіраторного</a:t>
            </a:r>
            <a:r>
              <a:rPr lang="ru-RU" dirty="0"/>
              <a:t> синдрому в 2002-2003 роках,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в 35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 8461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і як </a:t>
            </a:r>
            <a:r>
              <a:rPr lang="ru-RU" dirty="0" err="1"/>
              <a:t>наслідок</a:t>
            </a:r>
            <a:r>
              <a:rPr lang="ru-RU" dirty="0"/>
              <a:t>, 916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загинуло</a:t>
            </a:r>
            <a:r>
              <a:rPr lang="ru-RU" dirty="0"/>
              <a:t>, стала </a:t>
            </a:r>
            <a:r>
              <a:rPr lang="ru-RU" dirty="0" err="1"/>
              <a:t>безпосереднім</a:t>
            </a:r>
            <a:r>
              <a:rPr lang="ru-RU" dirty="0"/>
              <a:t> </a:t>
            </a:r>
            <a:r>
              <a:rPr lang="ru-RU" dirty="0" err="1"/>
              <a:t>поштовхом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ММСП,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прийняті</a:t>
            </a:r>
            <a:r>
              <a:rPr lang="ru-RU" dirty="0"/>
              <a:t> на 58-й </a:t>
            </a:r>
            <a:r>
              <a:rPr lang="ru-RU" dirty="0" err="1"/>
              <a:t>сесії</a:t>
            </a:r>
            <a:r>
              <a:rPr lang="ru-RU" dirty="0"/>
              <a:t> </a:t>
            </a:r>
            <a:r>
              <a:rPr lang="ru-RU" dirty="0" err="1"/>
              <a:t>Всесвітньої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ВООЗ 23 </a:t>
            </a:r>
            <a:r>
              <a:rPr lang="ru-RU" dirty="0" err="1"/>
              <a:t>травня</a:t>
            </a:r>
            <a:r>
              <a:rPr lang="ru-RU" dirty="0"/>
              <a:t> 2005 року. а вступили в </a:t>
            </a:r>
            <a:r>
              <a:rPr lang="ru-RU" dirty="0" err="1"/>
              <a:t>дію</a:t>
            </a:r>
            <a:r>
              <a:rPr lang="ru-RU" dirty="0"/>
              <a:t> 15 </a:t>
            </a:r>
            <a:r>
              <a:rPr lang="ru-RU" dirty="0" err="1"/>
              <a:t>червня</a:t>
            </a:r>
            <a:r>
              <a:rPr lang="ru-RU" dirty="0"/>
              <a:t> 2007 року. </a:t>
            </a:r>
            <a:r>
              <a:rPr lang="ru-RU" dirty="0" err="1"/>
              <a:t>Основний</a:t>
            </a:r>
            <a:r>
              <a:rPr lang="ru-RU" dirty="0"/>
              <a:t> метою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правил стало «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хвороб, </a:t>
            </a:r>
            <a:r>
              <a:rPr lang="ru-RU" dirty="0" err="1"/>
              <a:t>боротьба</a:t>
            </a:r>
            <a:r>
              <a:rPr lang="ru-RU" dirty="0"/>
              <a:t> з ними і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928921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6367" y="462580"/>
            <a:ext cx="11327801" cy="592746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/>
              <a:t>Мета і сфера </a:t>
            </a:r>
            <a:r>
              <a:rPr lang="ru-RU" sz="3600" b="1" dirty="0" err="1"/>
              <a:t>застосування</a:t>
            </a:r>
            <a:r>
              <a:rPr lang="ru-RU" sz="3600" b="1" dirty="0"/>
              <a:t> </a:t>
            </a:r>
            <a:r>
              <a:rPr lang="ru-RU" sz="3600" b="1" dirty="0" smtClean="0"/>
              <a:t>ММСП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 smtClean="0"/>
              <a:t>Лежить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площині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хвороб,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них, </a:t>
            </a:r>
            <a:r>
              <a:rPr lang="ru-RU" dirty="0" err="1"/>
              <a:t>боротьбі</a:t>
            </a:r>
            <a:r>
              <a:rPr lang="ru-RU" dirty="0"/>
              <a:t> з ними і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співмірні</a:t>
            </a:r>
            <a:r>
              <a:rPr lang="ru-RU" dirty="0"/>
              <a:t> з </a:t>
            </a:r>
            <a:r>
              <a:rPr lang="ru-RU" dirty="0" err="1"/>
              <a:t>ризиками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обмежені</a:t>
            </a:r>
            <a:r>
              <a:rPr lang="ru-RU" dirty="0"/>
              <a:t> ними, і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зайвих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для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перевезень</a:t>
            </a:r>
            <a:r>
              <a:rPr lang="ru-RU" dirty="0"/>
              <a:t> і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5217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6367" y="462580"/>
            <a:ext cx="11327801" cy="63954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 err="1"/>
              <a:t>Принципи</a:t>
            </a:r>
            <a:r>
              <a:rPr lang="ru-RU" sz="3200" b="1" dirty="0"/>
              <a:t> ММСП 2005 </a:t>
            </a:r>
            <a:r>
              <a:rPr lang="ru-RU" sz="3200" b="1" dirty="0" smtClean="0"/>
              <a:t>року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/>
              <a:t>Ці</a:t>
            </a:r>
            <a:r>
              <a:rPr lang="ru-RU" sz="2400" dirty="0"/>
              <a:t> правила </a:t>
            </a:r>
            <a:r>
              <a:rPr lang="ru-RU" sz="2400" dirty="0" err="1"/>
              <a:t>здійснюються</a:t>
            </a:r>
            <a:r>
              <a:rPr lang="ru-RU" sz="2400" dirty="0"/>
              <a:t> з </a:t>
            </a:r>
            <a:r>
              <a:rPr lang="ru-RU" sz="2400" dirty="0" err="1"/>
              <a:t>повною</a:t>
            </a:r>
            <a:r>
              <a:rPr lang="ru-RU" sz="2400" dirty="0"/>
              <a:t> </a:t>
            </a:r>
            <a:r>
              <a:rPr lang="ru-RU" sz="2400" dirty="0" err="1"/>
              <a:t>повагою</a:t>
            </a:r>
            <a:r>
              <a:rPr lang="ru-RU" sz="2400" dirty="0"/>
              <a:t> до </a:t>
            </a:r>
            <a:r>
              <a:rPr lang="ru-RU" sz="2400" dirty="0" err="1"/>
              <a:t>гідності</a:t>
            </a:r>
            <a:r>
              <a:rPr lang="ru-RU" sz="2400" dirty="0"/>
              <a:t>, прав </a:t>
            </a:r>
            <a:r>
              <a:rPr lang="ru-RU" sz="2400" dirty="0" err="1"/>
              <a:t>людини</a:t>
            </a:r>
            <a:r>
              <a:rPr lang="ru-RU" sz="2400" dirty="0"/>
              <a:t> і </a:t>
            </a:r>
            <a:r>
              <a:rPr lang="ru-RU" sz="2400" dirty="0" err="1"/>
              <a:t>основних</a:t>
            </a:r>
            <a:r>
              <a:rPr lang="ru-RU" sz="2400" dirty="0"/>
              <a:t> свобод людей.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При </a:t>
            </a:r>
            <a:r>
              <a:rPr lang="ru-RU" sz="2400" dirty="0" err="1"/>
              <a:t>здійсненні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правил </a:t>
            </a:r>
            <a:r>
              <a:rPr lang="ru-RU" sz="2400" dirty="0" err="1"/>
              <a:t>керуються</a:t>
            </a:r>
            <a:r>
              <a:rPr lang="ru-RU" sz="2400" dirty="0"/>
              <a:t> статутом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Об'єднаних</a:t>
            </a:r>
            <a:r>
              <a:rPr lang="ru-RU" sz="2400" dirty="0"/>
              <a:t> </a:t>
            </a:r>
            <a:r>
              <a:rPr lang="ru-RU" sz="2400" dirty="0" err="1"/>
              <a:t>Націй</a:t>
            </a:r>
            <a:r>
              <a:rPr lang="ru-RU" sz="2400" dirty="0"/>
              <a:t> (ООН) і статутом ВООЗ.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При </a:t>
            </a:r>
            <a:r>
              <a:rPr lang="ru-RU" sz="2400" dirty="0" err="1"/>
              <a:t>здійсненні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правил </a:t>
            </a:r>
            <a:r>
              <a:rPr lang="ru-RU" sz="2400" dirty="0" err="1"/>
              <a:t>керуються</a:t>
            </a:r>
            <a:r>
              <a:rPr lang="ru-RU" sz="2400" dirty="0"/>
              <a:t> метою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універсального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для </a:t>
            </a:r>
            <a:r>
              <a:rPr lang="ru-RU" sz="2400" dirty="0" err="1"/>
              <a:t>захисту</a:t>
            </a:r>
            <a:r>
              <a:rPr lang="ru-RU" sz="2400" dirty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народів</a:t>
            </a:r>
            <a:r>
              <a:rPr lang="ru-RU" sz="2400" dirty="0"/>
              <a:t> </a:t>
            </a:r>
            <a:r>
              <a:rPr lang="ru-RU" sz="2400" dirty="0" err="1"/>
              <a:t>світу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міжнародного</a:t>
            </a:r>
            <a:r>
              <a:rPr lang="ru-RU" sz="2400" dirty="0"/>
              <a:t> </a:t>
            </a:r>
            <a:r>
              <a:rPr lang="ru-RU" sz="2400" dirty="0" err="1"/>
              <a:t>поширення</a:t>
            </a:r>
            <a:r>
              <a:rPr lang="ru-RU" sz="2400" dirty="0"/>
              <a:t> хвороб.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/>
              <a:t>Держави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відповідно</a:t>
            </a:r>
            <a:r>
              <a:rPr lang="ru-RU" sz="2400" dirty="0"/>
              <a:t> до статуту ООН і принципами </a:t>
            </a:r>
            <a:r>
              <a:rPr lang="ru-RU" sz="2400" dirty="0" err="1"/>
              <a:t>міжнародного</a:t>
            </a:r>
            <a:r>
              <a:rPr lang="ru-RU" sz="2400" dirty="0"/>
              <a:t> права </a:t>
            </a:r>
            <a:r>
              <a:rPr lang="ru-RU" sz="2400" dirty="0" err="1"/>
              <a:t>суверенним</a:t>
            </a:r>
            <a:r>
              <a:rPr lang="ru-RU" sz="2400" dirty="0"/>
              <a:t> правом </a:t>
            </a:r>
            <a:r>
              <a:rPr lang="ru-RU" sz="2400" dirty="0" err="1"/>
              <a:t>приймати</a:t>
            </a:r>
            <a:r>
              <a:rPr lang="ru-RU" sz="2400" dirty="0"/>
              <a:t> та </a:t>
            </a:r>
            <a:r>
              <a:rPr lang="ru-RU" sz="2400" dirty="0" err="1"/>
              <a:t>застосовувати</a:t>
            </a:r>
            <a:r>
              <a:rPr lang="ru-RU" sz="2400" dirty="0"/>
              <a:t> </a:t>
            </a:r>
            <a:r>
              <a:rPr lang="ru-RU" sz="2400" dirty="0" err="1"/>
              <a:t>закони</a:t>
            </a:r>
            <a:r>
              <a:rPr lang="ru-RU" sz="2400" dirty="0"/>
              <a:t> </a:t>
            </a:r>
            <a:r>
              <a:rPr lang="ru-RU" sz="2400" dirty="0" err="1"/>
              <a:t>відповідно</a:t>
            </a:r>
            <a:r>
              <a:rPr lang="ru-RU" sz="2400" dirty="0"/>
              <a:t> до </a:t>
            </a:r>
            <a:r>
              <a:rPr lang="ru-RU" sz="2400" dirty="0" err="1"/>
              <a:t>своєї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 в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охорони</a:t>
            </a:r>
            <a:r>
              <a:rPr lang="ru-RU" sz="2400" dirty="0"/>
              <a:t> </a:t>
            </a:r>
            <a:r>
              <a:rPr lang="ru-RU" sz="2400" dirty="0" err="1"/>
              <a:t>здоров'я</a:t>
            </a:r>
            <a:r>
              <a:rPr lang="ru-RU" sz="2400" dirty="0"/>
              <a:t>. При </a:t>
            </a:r>
            <a:r>
              <a:rPr lang="ru-RU" sz="2400" dirty="0" err="1"/>
              <a:t>цьому</a:t>
            </a:r>
            <a:r>
              <a:rPr lang="ru-RU" sz="2400" dirty="0"/>
              <a:t> вони </a:t>
            </a:r>
            <a:r>
              <a:rPr lang="ru-RU" sz="2400" dirty="0" err="1"/>
              <a:t>мусять</a:t>
            </a:r>
            <a:r>
              <a:rPr lang="ru-RU" sz="2400" dirty="0"/>
              <a:t> </a:t>
            </a:r>
            <a:r>
              <a:rPr lang="ru-RU" sz="2400" dirty="0" err="1"/>
              <a:t>підтримувати</a:t>
            </a:r>
            <a:r>
              <a:rPr lang="ru-RU" sz="2400" dirty="0"/>
              <a:t> </a:t>
            </a:r>
            <a:r>
              <a:rPr lang="ru-RU" sz="2400" dirty="0" err="1"/>
              <a:t>цілі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правил.</a:t>
            </a:r>
          </a:p>
        </p:txBody>
      </p:sp>
    </p:spTree>
    <p:extLst>
      <p:ext uri="{BB962C8B-B14F-4D97-AF65-F5344CB8AC3E}">
        <p14:creationId xmlns:p14="http://schemas.microsoft.com/office/powerpoint/2010/main" val="183592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699" y="-1"/>
            <a:ext cx="11564470" cy="685800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800" b="1" dirty="0" err="1"/>
              <a:t>Інновації</a:t>
            </a:r>
            <a:r>
              <a:rPr lang="ru-RU" sz="3800" b="1" dirty="0"/>
              <a:t> ММСП 2005 </a:t>
            </a:r>
            <a:r>
              <a:rPr lang="ru-RU" sz="3800" b="1" dirty="0" smtClean="0"/>
              <a:t>року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/>
              <a:t>ММСП (2005 </a:t>
            </a:r>
            <a:r>
              <a:rPr lang="ru-RU" sz="2300" dirty="0" err="1"/>
              <a:t>рік</a:t>
            </a:r>
            <a:r>
              <a:rPr lang="ru-RU" sz="2300" dirty="0"/>
              <a:t>) </a:t>
            </a:r>
            <a:r>
              <a:rPr lang="ru-RU" sz="2300" dirty="0" err="1"/>
              <a:t>містять</a:t>
            </a:r>
            <a:r>
              <a:rPr lang="ru-RU" sz="2300" dirty="0"/>
              <a:t> ряд </a:t>
            </a:r>
            <a:r>
              <a:rPr lang="ru-RU" sz="2300" dirty="0" err="1"/>
              <a:t>нововведень</a:t>
            </a:r>
            <a:r>
              <a:rPr lang="ru-RU" sz="2300" dirty="0"/>
              <a:t>, </a:t>
            </a:r>
            <a:r>
              <a:rPr lang="ru-RU" sz="2300" dirty="0" err="1"/>
              <a:t>зокрема</a:t>
            </a:r>
            <a:r>
              <a:rPr lang="ru-RU" sz="2300" dirty="0"/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smtClean="0"/>
              <a:t>сфера </a:t>
            </a:r>
            <a:r>
              <a:rPr lang="ru-RU" sz="2300" dirty="0" err="1"/>
              <a:t>застосування</a:t>
            </a:r>
            <a:r>
              <a:rPr lang="ru-RU" sz="2300" dirty="0"/>
              <a:t> не </a:t>
            </a:r>
            <a:r>
              <a:rPr lang="ru-RU" sz="2300" dirty="0" err="1"/>
              <a:t>обмежується</a:t>
            </a:r>
            <a:r>
              <a:rPr lang="ru-RU" sz="2300" dirty="0"/>
              <a:t> будь-</a:t>
            </a:r>
            <a:r>
              <a:rPr lang="ru-RU" sz="2300" dirty="0" err="1"/>
              <a:t>якою</a:t>
            </a:r>
            <a:r>
              <a:rPr lang="ru-RU" sz="2300" dirty="0"/>
              <a:t> конкретною хворобою </a:t>
            </a:r>
            <a:r>
              <a:rPr lang="ru-RU" sz="2300" dirty="0" err="1"/>
              <a:t>або</a:t>
            </a:r>
            <a:r>
              <a:rPr lang="ru-RU" sz="2300" dirty="0"/>
              <a:t> способом </a:t>
            </a:r>
            <a:r>
              <a:rPr lang="ru-RU" sz="2300" dirty="0" err="1"/>
              <a:t>передачі</a:t>
            </a:r>
            <a:r>
              <a:rPr lang="ru-RU" sz="2300" dirty="0"/>
              <a:t>, а </a:t>
            </a:r>
            <a:r>
              <a:rPr lang="ru-RU" sz="2300" dirty="0" err="1"/>
              <a:t>охоплює</a:t>
            </a:r>
            <a:r>
              <a:rPr lang="ru-RU" sz="2300" dirty="0"/>
              <a:t> «хворобу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медичний</a:t>
            </a:r>
            <a:r>
              <a:rPr lang="ru-RU" sz="2300" dirty="0"/>
              <a:t> стан, </a:t>
            </a:r>
            <a:r>
              <a:rPr lang="ru-RU" sz="2300" dirty="0" err="1"/>
              <a:t>незалежно</a:t>
            </a:r>
            <a:r>
              <a:rPr lang="ru-RU" sz="2300" dirty="0"/>
              <a:t> </a:t>
            </a:r>
            <a:r>
              <a:rPr lang="ru-RU" sz="2300" dirty="0" err="1"/>
              <a:t>від</a:t>
            </a:r>
            <a:r>
              <a:rPr lang="ru-RU" sz="2300" dirty="0"/>
              <a:t> </a:t>
            </a:r>
            <a:r>
              <a:rPr lang="ru-RU" sz="2300" dirty="0" err="1"/>
              <a:t>походження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джерела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являють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може</a:t>
            </a:r>
            <a:r>
              <a:rPr lang="ru-RU" sz="2300" dirty="0"/>
              <a:t> </a:t>
            </a:r>
            <a:r>
              <a:rPr lang="ru-RU" sz="2300" dirty="0" err="1"/>
              <a:t>становити</a:t>
            </a:r>
            <a:r>
              <a:rPr lang="ru-RU" sz="2300" dirty="0"/>
              <a:t> </a:t>
            </a:r>
            <a:r>
              <a:rPr lang="ru-RU" sz="2300" dirty="0" err="1"/>
              <a:t>ризик</a:t>
            </a:r>
            <a:r>
              <a:rPr lang="ru-RU" sz="2300" dirty="0"/>
              <a:t> </a:t>
            </a:r>
            <a:r>
              <a:rPr lang="ru-RU" sz="2300" dirty="0" err="1"/>
              <a:t>нанесення</a:t>
            </a:r>
            <a:r>
              <a:rPr lang="ru-RU" sz="2300" dirty="0"/>
              <a:t> людям </a:t>
            </a:r>
            <a:r>
              <a:rPr lang="ru-RU" sz="2300" dirty="0" err="1"/>
              <a:t>значної</a:t>
            </a:r>
            <a:r>
              <a:rPr lang="ru-RU" sz="2300" dirty="0"/>
              <a:t> </a:t>
            </a:r>
            <a:r>
              <a:rPr lang="ru-RU" sz="2300" dirty="0" err="1"/>
              <a:t>шкоди</a:t>
            </a:r>
            <a:r>
              <a:rPr lang="ru-RU" sz="2300" dirty="0"/>
              <a:t>»;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зобов'язання</a:t>
            </a:r>
            <a:r>
              <a:rPr lang="ru-RU" sz="2300" dirty="0"/>
              <a:t> держав-</a:t>
            </a:r>
            <a:r>
              <a:rPr lang="ru-RU" sz="2300" dirty="0" err="1"/>
              <a:t>учасників</a:t>
            </a:r>
            <a:r>
              <a:rPr lang="ru-RU" sz="2300" dirty="0"/>
              <a:t> </a:t>
            </a:r>
            <a:r>
              <a:rPr lang="ru-RU" sz="2300" dirty="0" err="1"/>
              <a:t>створити</a:t>
            </a:r>
            <a:r>
              <a:rPr lang="ru-RU" sz="2300" dirty="0"/>
              <a:t> </a:t>
            </a:r>
            <a:r>
              <a:rPr lang="ru-RU" sz="2300" dirty="0" err="1"/>
              <a:t>певний</a:t>
            </a:r>
            <a:r>
              <a:rPr lang="ru-RU" sz="2300" dirty="0"/>
              <a:t> </a:t>
            </a:r>
            <a:r>
              <a:rPr lang="ru-RU" sz="2300" dirty="0" err="1"/>
              <a:t>мінімальний</a:t>
            </a:r>
            <a:r>
              <a:rPr lang="ru-RU" sz="2300" dirty="0"/>
              <a:t> </a:t>
            </a:r>
            <a:r>
              <a:rPr lang="ru-RU" sz="2300" dirty="0" err="1"/>
              <a:t>основний</a:t>
            </a:r>
            <a:r>
              <a:rPr lang="ru-RU" sz="2300" dirty="0"/>
              <a:t> </a:t>
            </a:r>
            <a:r>
              <a:rPr lang="ru-RU" sz="2300" dirty="0" err="1"/>
              <a:t>потенціал</a:t>
            </a:r>
            <a:r>
              <a:rPr lang="ru-RU" sz="2300" dirty="0"/>
              <a:t> </a:t>
            </a:r>
            <a:r>
              <a:rPr lang="ru-RU" sz="2300" dirty="0" err="1"/>
              <a:t>суспільної</a:t>
            </a:r>
            <a:r>
              <a:rPr lang="ru-RU" sz="2300" dirty="0"/>
              <a:t> </a:t>
            </a:r>
            <a:r>
              <a:rPr lang="ru-RU" sz="2300" dirty="0" err="1"/>
              <a:t>охорони</a:t>
            </a:r>
            <a:r>
              <a:rPr lang="ru-RU" sz="2300" dirty="0"/>
              <a:t> </a:t>
            </a:r>
            <a:r>
              <a:rPr lang="ru-RU" sz="2300" dirty="0" err="1"/>
              <a:t>здоров'я</a:t>
            </a:r>
            <a:r>
              <a:rPr lang="ru-RU" sz="2300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обов'язок</a:t>
            </a:r>
            <a:r>
              <a:rPr lang="ru-RU" sz="2300" dirty="0"/>
              <a:t> держав-</a:t>
            </a:r>
            <a:r>
              <a:rPr lang="ru-RU" sz="2300" dirty="0" err="1"/>
              <a:t>учасників</a:t>
            </a:r>
            <a:r>
              <a:rPr lang="ru-RU" sz="2300" dirty="0"/>
              <a:t> </a:t>
            </a:r>
            <a:r>
              <a:rPr lang="ru-RU" sz="2300" dirty="0" err="1"/>
              <a:t>повідомляти</a:t>
            </a:r>
            <a:r>
              <a:rPr lang="ru-RU" sz="2300" dirty="0"/>
              <a:t> ВООЗ про </a:t>
            </a:r>
            <a:r>
              <a:rPr lang="ru-RU" sz="2300" dirty="0" err="1"/>
              <a:t>події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відповідно</a:t>
            </a:r>
            <a:r>
              <a:rPr lang="ru-RU" sz="2300" dirty="0"/>
              <a:t> до </a:t>
            </a:r>
            <a:r>
              <a:rPr lang="ru-RU" sz="2300" dirty="0" err="1"/>
              <a:t>визначених</a:t>
            </a:r>
            <a:r>
              <a:rPr lang="ru-RU" sz="2300" dirty="0"/>
              <a:t> </a:t>
            </a:r>
            <a:r>
              <a:rPr lang="ru-RU" sz="2300" dirty="0" err="1"/>
              <a:t>критеріїв</a:t>
            </a:r>
            <a:r>
              <a:rPr lang="ru-RU" sz="2300" dirty="0"/>
              <a:t> </a:t>
            </a:r>
            <a:r>
              <a:rPr lang="ru-RU" sz="2300" dirty="0" err="1"/>
              <a:t>можуть</a:t>
            </a:r>
            <a:r>
              <a:rPr lang="ru-RU" sz="2300" dirty="0"/>
              <a:t> </a:t>
            </a:r>
            <a:r>
              <a:rPr lang="ru-RU" sz="2300" dirty="0" err="1"/>
              <a:t>являти</a:t>
            </a:r>
            <a:r>
              <a:rPr lang="ru-RU" sz="2300" dirty="0"/>
              <a:t> собою </a:t>
            </a:r>
            <a:r>
              <a:rPr lang="ru-RU" sz="2300" dirty="0" err="1"/>
              <a:t>надзвичайну</a:t>
            </a:r>
            <a:r>
              <a:rPr lang="ru-RU" sz="2300" dirty="0"/>
              <a:t> </a:t>
            </a:r>
            <a:r>
              <a:rPr lang="ru-RU" sz="2300" dirty="0" err="1"/>
              <a:t>ситуацію</a:t>
            </a:r>
            <a:r>
              <a:rPr lang="ru-RU" sz="2300" dirty="0"/>
              <a:t> в </a:t>
            </a:r>
            <a:r>
              <a:rPr lang="ru-RU" sz="2300" dirty="0" err="1"/>
              <a:t>області</a:t>
            </a:r>
            <a:r>
              <a:rPr lang="ru-RU" sz="2300" dirty="0"/>
              <a:t> </a:t>
            </a:r>
            <a:r>
              <a:rPr lang="ru-RU" sz="2300" dirty="0" err="1"/>
              <a:t>суспільної</a:t>
            </a:r>
            <a:r>
              <a:rPr lang="ru-RU" sz="2300" dirty="0"/>
              <a:t> </a:t>
            </a:r>
            <a:r>
              <a:rPr lang="ru-RU" sz="2300" dirty="0" err="1"/>
              <a:t>охорони</a:t>
            </a:r>
            <a:r>
              <a:rPr lang="ru-RU" sz="2300" dirty="0"/>
              <a:t> </a:t>
            </a:r>
            <a:r>
              <a:rPr lang="ru-RU" sz="2300" dirty="0" err="1"/>
              <a:t>здоров'я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має</a:t>
            </a:r>
            <a:r>
              <a:rPr lang="ru-RU" sz="2300" dirty="0"/>
              <a:t> </a:t>
            </a:r>
            <a:r>
              <a:rPr lang="ru-RU" sz="2300" dirty="0" err="1"/>
              <a:t>міжнародне</a:t>
            </a:r>
            <a:r>
              <a:rPr lang="ru-RU" sz="2300" dirty="0"/>
              <a:t> </a:t>
            </a:r>
            <a:r>
              <a:rPr lang="ru-RU" sz="2300" dirty="0" err="1"/>
              <a:t>значення</a:t>
            </a:r>
            <a:r>
              <a:rPr lang="ru-RU" sz="2300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положення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уповноважують</a:t>
            </a:r>
            <a:r>
              <a:rPr lang="ru-RU" sz="2300" dirty="0"/>
              <a:t> ВООЗ </a:t>
            </a:r>
            <a:r>
              <a:rPr lang="ru-RU" sz="2300" dirty="0" err="1"/>
              <a:t>брати</a:t>
            </a:r>
            <a:r>
              <a:rPr lang="ru-RU" sz="2300" dirty="0"/>
              <a:t> до </a:t>
            </a:r>
            <a:r>
              <a:rPr lang="ru-RU" sz="2300" dirty="0" err="1"/>
              <a:t>уваги</a:t>
            </a:r>
            <a:r>
              <a:rPr lang="ru-RU" sz="2300" dirty="0"/>
              <a:t> </a:t>
            </a:r>
            <a:r>
              <a:rPr lang="ru-RU" sz="2300" dirty="0" err="1"/>
              <a:t>неофіційні</a:t>
            </a:r>
            <a:r>
              <a:rPr lang="ru-RU" sz="2300" dirty="0"/>
              <a:t> </a:t>
            </a:r>
            <a:r>
              <a:rPr lang="ru-RU" sz="2300" dirty="0" err="1"/>
              <a:t>повідомлення</a:t>
            </a:r>
            <a:r>
              <a:rPr lang="ru-RU" sz="2300" dirty="0"/>
              <a:t> про </a:t>
            </a:r>
            <a:r>
              <a:rPr lang="ru-RU" sz="2300" dirty="0" err="1"/>
              <a:t>події</a:t>
            </a:r>
            <a:r>
              <a:rPr lang="ru-RU" sz="2300" dirty="0"/>
              <a:t> (</a:t>
            </a:r>
            <a:r>
              <a:rPr lang="ru-RU" sz="2300" dirty="0" err="1"/>
              <a:t>повідомлення</a:t>
            </a:r>
            <a:r>
              <a:rPr lang="ru-RU" sz="2300" dirty="0"/>
              <a:t> у </a:t>
            </a:r>
            <a:r>
              <a:rPr lang="ru-RU" sz="2300" dirty="0" err="1"/>
              <a:t>суспільних</a:t>
            </a:r>
            <a:r>
              <a:rPr lang="ru-RU" sz="2300" dirty="0"/>
              <a:t> мережах, ЗМІ, </a:t>
            </a:r>
            <a:r>
              <a:rPr lang="ru-RU" sz="2300" dirty="0" err="1"/>
              <a:t>тощо</a:t>
            </a:r>
            <a:r>
              <a:rPr lang="ru-RU" sz="2300" dirty="0"/>
              <a:t>), </a:t>
            </a:r>
            <a:r>
              <a:rPr lang="ru-RU" sz="2300" dirty="0" err="1"/>
              <a:t>пов'язаних</a:t>
            </a:r>
            <a:r>
              <a:rPr lang="ru-RU" sz="2300" dirty="0"/>
              <a:t> з </a:t>
            </a:r>
            <a:r>
              <a:rPr lang="ru-RU" sz="2300" dirty="0" err="1"/>
              <a:t>громадським</a:t>
            </a:r>
            <a:r>
              <a:rPr lang="ru-RU" sz="2300" dirty="0"/>
              <a:t> </a:t>
            </a:r>
            <a:r>
              <a:rPr lang="ru-RU" sz="2300" dirty="0" err="1"/>
              <a:t>охороною</a:t>
            </a:r>
            <a:r>
              <a:rPr lang="ru-RU" sz="2300" dirty="0"/>
              <a:t> </a:t>
            </a:r>
            <a:r>
              <a:rPr lang="ru-RU" sz="2300" dirty="0" err="1"/>
              <a:t>здоров'я</a:t>
            </a:r>
            <a:r>
              <a:rPr lang="ru-RU" sz="2300" dirty="0"/>
              <a:t>, і ​​</a:t>
            </a:r>
            <a:r>
              <a:rPr lang="ru-RU" sz="2300" dirty="0" err="1"/>
              <a:t>отримувати</a:t>
            </a:r>
            <a:r>
              <a:rPr lang="ru-RU" sz="2300" dirty="0"/>
              <a:t> </a:t>
            </a:r>
            <a:r>
              <a:rPr lang="ru-RU" sz="2300" dirty="0" err="1"/>
              <a:t>від</a:t>
            </a:r>
            <a:r>
              <a:rPr lang="ru-RU" sz="2300" dirty="0"/>
              <a:t> держав-</a:t>
            </a:r>
            <a:r>
              <a:rPr lang="ru-RU" sz="2300" dirty="0" err="1"/>
              <a:t>учасників</a:t>
            </a:r>
            <a:r>
              <a:rPr lang="ru-RU" sz="2300" dirty="0"/>
              <a:t> </a:t>
            </a:r>
            <a:r>
              <a:rPr lang="ru-RU" sz="2300" dirty="0" err="1"/>
              <a:t>підтвердження</a:t>
            </a:r>
            <a:r>
              <a:rPr lang="ru-RU" sz="2300" dirty="0"/>
              <a:t> </a:t>
            </a:r>
            <a:r>
              <a:rPr lang="ru-RU" sz="2300" dirty="0" err="1"/>
              <a:t>щодо</a:t>
            </a:r>
            <a:r>
              <a:rPr lang="ru-RU" sz="2300" dirty="0"/>
              <a:t> таких </a:t>
            </a:r>
            <a:r>
              <a:rPr lang="ru-RU" sz="2300" dirty="0" err="1"/>
              <a:t>подій</a:t>
            </a:r>
            <a:r>
              <a:rPr lang="ru-RU" sz="2300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процедури</a:t>
            </a:r>
            <a:r>
              <a:rPr lang="ru-RU" sz="2300" dirty="0"/>
              <a:t> </a:t>
            </a:r>
            <a:r>
              <a:rPr lang="ru-RU" sz="2300" dirty="0" err="1"/>
              <a:t>оголошення</a:t>
            </a:r>
            <a:r>
              <a:rPr lang="ru-RU" sz="2300" dirty="0"/>
              <a:t> </a:t>
            </a:r>
            <a:r>
              <a:rPr lang="ru-RU" sz="2300" dirty="0" err="1"/>
              <a:t>Генеральним</a:t>
            </a:r>
            <a:r>
              <a:rPr lang="ru-RU" sz="2300" dirty="0"/>
              <a:t> директором ВООЗ «</a:t>
            </a:r>
            <a:r>
              <a:rPr lang="ru-RU" sz="2300" dirty="0" err="1"/>
              <a:t>надзвичайної</a:t>
            </a:r>
            <a:r>
              <a:rPr lang="ru-RU" sz="2300" dirty="0"/>
              <a:t> </a:t>
            </a:r>
            <a:r>
              <a:rPr lang="ru-RU" sz="2300" dirty="0" err="1"/>
              <a:t>ситуації</a:t>
            </a:r>
            <a:r>
              <a:rPr lang="ru-RU" sz="2300" dirty="0"/>
              <a:t> у </a:t>
            </a:r>
            <a:r>
              <a:rPr lang="ru-RU" sz="2300" dirty="0" err="1"/>
              <a:t>сфері</a:t>
            </a:r>
            <a:r>
              <a:rPr lang="ru-RU" sz="2300" dirty="0"/>
              <a:t> </a:t>
            </a:r>
            <a:r>
              <a:rPr lang="ru-RU" sz="2300" dirty="0" err="1"/>
              <a:t>охорони</a:t>
            </a:r>
            <a:r>
              <a:rPr lang="ru-RU" sz="2300" dirty="0"/>
              <a:t> </a:t>
            </a:r>
            <a:r>
              <a:rPr lang="ru-RU" sz="2300" dirty="0" err="1"/>
              <a:t>здоров'я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має</a:t>
            </a:r>
            <a:r>
              <a:rPr lang="ru-RU" sz="2300" dirty="0"/>
              <a:t> </a:t>
            </a:r>
            <a:r>
              <a:rPr lang="ru-RU" sz="2300" dirty="0" err="1"/>
              <a:t>міжнародне</a:t>
            </a:r>
            <a:r>
              <a:rPr lang="ru-RU" sz="2300" dirty="0"/>
              <a:t> </a:t>
            </a:r>
            <a:r>
              <a:rPr lang="ru-RU" sz="2300" dirty="0" err="1"/>
              <a:t>значення</a:t>
            </a:r>
            <a:r>
              <a:rPr lang="ru-RU" sz="2300" dirty="0"/>
              <a:t>» і </a:t>
            </a:r>
            <a:r>
              <a:rPr lang="ru-RU" sz="2300" dirty="0" err="1"/>
              <a:t>випуску</a:t>
            </a:r>
            <a:r>
              <a:rPr lang="ru-RU" sz="2300" dirty="0"/>
              <a:t> </a:t>
            </a:r>
            <a:r>
              <a:rPr lang="ru-RU" sz="2300" dirty="0" err="1"/>
              <a:t>відповідних</a:t>
            </a:r>
            <a:r>
              <a:rPr lang="ru-RU" sz="2300" dirty="0"/>
              <a:t> </a:t>
            </a:r>
            <a:r>
              <a:rPr lang="ru-RU" sz="2300" dirty="0" err="1"/>
              <a:t>тимчасових</a:t>
            </a:r>
            <a:r>
              <a:rPr lang="ru-RU" sz="2300" dirty="0"/>
              <a:t> </a:t>
            </a:r>
            <a:r>
              <a:rPr lang="ru-RU" sz="2300" dirty="0" err="1"/>
              <a:t>рекомендацій</a:t>
            </a:r>
            <a:r>
              <a:rPr lang="ru-RU" sz="2300" dirty="0"/>
              <a:t> </a:t>
            </a:r>
            <a:r>
              <a:rPr lang="ru-RU" sz="2300" dirty="0" err="1"/>
              <a:t>після</a:t>
            </a:r>
            <a:r>
              <a:rPr lang="ru-RU" sz="2300" dirty="0"/>
              <a:t> </a:t>
            </a:r>
            <a:r>
              <a:rPr lang="ru-RU" sz="2300" dirty="0" err="1"/>
              <a:t>прийняття</a:t>
            </a:r>
            <a:r>
              <a:rPr lang="ru-RU" sz="2300" dirty="0"/>
              <a:t> до </a:t>
            </a:r>
            <a:r>
              <a:rPr lang="ru-RU" sz="2300" dirty="0" err="1"/>
              <a:t>уваги</a:t>
            </a:r>
            <a:r>
              <a:rPr lang="ru-RU" sz="2300" dirty="0"/>
              <a:t> думок </a:t>
            </a:r>
            <a:r>
              <a:rPr lang="ru-RU" sz="2300" dirty="0" err="1"/>
              <a:t>Комітету</a:t>
            </a:r>
            <a:r>
              <a:rPr lang="ru-RU" sz="2300" dirty="0"/>
              <a:t> з </a:t>
            </a:r>
            <a:r>
              <a:rPr lang="ru-RU" sz="2300" dirty="0" err="1"/>
              <a:t>надзвичайних</a:t>
            </a:r>
            <a:r>
              <a:rPr lang="ru-RU" sz="2300" dirty="0"/>
              <a:t> </a:t>
            </a:r>
            <a:r>
              <a:rPr lang="ru-RU" sz="2300" dirty="0" err="1"/>
              <a:t>ситуацій</a:t>
            </a:r>
            <a:r>
              <a:rPr lang="ru-RU" sz="2300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захист</a:t>
            </a:r>
            <a:r>
              <a:rPr lang="ru-RU" sz="2300" dirty="0"/>
              <a:t> прав </a:t>
            </a:r>
            <a:r>
              <a:rPr lang="ru-RU" sz="2300" dirty="0" err="1"/>
              <a:t>усіх</a:t>
            </a:r>
            <a:r>
              <a:rPr lang="ru-RU" sz="2300" dirty="0"/>
              <a:t> людей і </a:t>
            </a:r>
            <a:r>
              <a:rPr lang="ru-RU" sz="2300" dirty="0" err="1"/>
              <a:t>осіб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здійснюють</a:t>
            </a:r>
            <a:r>
              <a:rPr lang="ru-RU" sz="2300" dirty="0"/>
              <a:t> </a:t>
            </a:r>
            <a:r>
              <a:rPr lang="ru-RU" sz="2300" dirty="0" err="1"/>
              <a:t>поїздки</a:t>
            </a:r>
            <a:r>
              <a:rPr lang="ru-RU" sz="2300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створення</a:t>
            </a:r>
            <a:r>
              <a:rPr lang="ru-RU" sz="2300" dirty="0"/>
              <a:t> </a:t>
            </a:r>
            <a:r>
              <a:rPr lang="ru-RU" sz="2300" dirty="0" err="1"/>
              <a:t>системи</a:t>
            </a:r>
            <a:r>
              <a:rPr lang="ru-RU" sz="2300" dirty="0"/>
              <a:t> </a:t>
            </a:r>
            <a:r>
              <a:rPr lang="ru-RU" sz="2300" dirty="0" err="1"/>
              <a:t>Національних</a:t>
            </a:r>
            <a:r>
              <a:rPr lang="ru-RU" sz="2300" dirty="0"/>
              <a:t> </a:t>
            </a:r>
            <a:r>
              <a:rPr lang="ru-RU" sz="2300" dirty="0" err="1"/>
              <a:t>координаторів</a:t>
            </a:r>
            <a:r>
              <a:rPr lang="ru-RU" sz="2300" dirty="0"/>
              <a:t> з ММСП та </a:t>
            </a:r>
            <a:r>
              <a:rPr lang="ru-RU" sz="2300" dirty="0" err="1"/>
              <a:t>Контактних</a:t>
            </a:r>
            <a:r>
              <a:rPr lang="ru-RU" sz="2300" dirty="0"/>
              <a:t> </a:t>
            </a:r>
            <a:r>
              <a:rPr lang="ru-RU" sz="2300" dirty="0" err="1"/>
              <a:t>пунктів</a:t>
            </a:r>
            <a:r>
              <a:rPr lang="ru-RU" sz="2300" dirty="0"/>
              <a:t> ВООЗ з ММСП для </a:t>
            </a:r>
            <a:r>
              <a:rPr lang="ru-RU" sz="2300" dirty="0" err="1"/>
              <a:t>термінового</a:t>
            </a:r>
            <a:r>
              <a:rPr lang="ru-RU" sz="2300" dirty="0"/>
              <a:t> </a:t>
            </a:r>
            <a:r>
              <a:rPr lang="ru-RU" sz="2300" dirty="0" err="1"/>
              <a:t>обміну</a:t>
            </a:r>
            <a:r>
              <a:rPr lang="ru-RU" sz="2300" dirty="0"/>
              <a:t> </a:t>
            </a:r>
            <a:r>
              <a:rPr lang="ru-RU" sz="2300" dirty="0" err="1"/>
              <a:t>інформацією</a:t>
            </a:r>
            <a:r>
              <a:rPr lang="ru-RU" sz="2300" dirty="0"/>
              <a:t> </a:t>
            </a:r>
            <a:r>
              <a:rPr lang="ru-RU" sz="2300" dirty="0" err="1"/>
              <a:t>між</a:t>
            </a:r>
            <a:r>
              <a:rPr lang="ru-RU" sz="2300" dirty="0"/>
              <a:t> державами-</a:t>
            </a:r>
            <a:r>
              <a:rPr lang="ru-RU" sz="2300" dirty="0" err="1"/>
              <a:t>учасниками</a:t>
            </a:r>
            <a:r>
              <a:rPr lang="ru-RU" sz="2300" dirty="0"/>
              <a:t> і ВООЗ.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300" dirty="0" err="1"/>
              <a:t>Застосування</a:t>
            </a:r>
            <a:r>
              <a:rPr lang="ru-RU" sz="2300" dirty="0"/>
              <a:t> ММСП (2005 </a:t>
            </a:r>
            <a:r>
              <a:rPr lang="ru-RU" sz="2300" dirty="0" err="1"/>
              <a:t>рік</a:t>
            </a:r>
            <a:r>
              <a:rPr lang="ru-RU" sz="2300" dirty="0"/>
              <a:t>) не </a:t>
            </a:r>
            <a:r>
              <a:rPr lang="ru-RU" sz="2300" dirty="0" err="1"/>
              <a:t>обмежується</a:t>
            </a:r>
            <a:r>
              <a:rPr lang="ru-RU" sz="2300" dirty="0"/>
              <a:t> </a:t>
            </a:r>
            <a:r>
              <a:rPr lang="ru-RU" sz="2300" dirty="0" err="1"/>
              <a:t>тільки</a:t>
            </a:r>
            <a:r>
              <a:rPr lang="ru-RU" sz="2300" dirty="0"/>
              <a:t> </a:t>
            </a:r>
            <a:r>
              <a:rPr lang="ru-RU" sz="2300" dirty="0" err="1"/>
              <a:t>конкретними</a:t>
            </a:r>
            <a:r>
              <a:rPr lang="ru-RU" sz="2300" dirty="0"/>
              <a:t> хворобами, і </a:t>
            </a:r>
            <a:r>
              <a:rPr lang="ru-RU" sz="2300" dirty="0" err="1"/>
              <a:t>передбачається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ММСП </a:t>
            </a:r>
            <a:r>
              <a:rPr lang="ru-RU" sz="2300" dirty="0" err="1"/>
              <a:t>збережуть</a:t>
            </a:r>
            <a:r>
              <a:rPr lang="ru-RU" sz="2300" dirty="0"/>
              <a:t> свою </a:t>
            </a:r>
            <a:r>
              <a:rPr lang="ru-RU" sz="2300" dirty="0" err="1"/>
              <a:t>відповідність</a:t>
            </a:r>
            <a:r>
              <a:rPr lang="ru-RU" sz="2300" dirty="0"/>
              <a:t> і </a:t>
            </a:r>
            <a:r>
              <a:rPr lang="ru-RU" sz="2300" dirty="0" err="1"/>
              <a:t>придатність</a:t>
            </a:r>
            <a:r>
              <a:rPr lang="ru-RU" sz="2300" dirty="0"/>
              <a:t> </a:t>
            </a:r>
            <a:r>
              <a:rPr lang="ru-RU" sz="2300" dirty="0" err="1"/>
              <a:t>протягом</a:t>
            </a:r>
            <a:r>
              <a:rPr lang="ru-RU" sz="2300" dirty="0"/>
              <a:t> </a:t>
            </a:r>
            <a:r>
              <a:rPr lang="ru-RU" sz="2300" dirty="0" err="1"/>
              <a:t>багатьох</a:t>
            </a:r>
            <a:r>
              <a:rPr lang="ru-RU" sz="2300" dirty="0"/>
              <a:t> </a:t>
            </a:r>
            <a:r>
              <a:rPr lang="ru-RU" sz="2300" dirty="0" err="1"/>
              <a:t>років</a:t>
            </a:r>
            <a:r>
              <a:rPr lang="ru-RU" sz="2300" dirty="0"/>
              <a:t> </a:t>
            </a:r>
            <a:r>
              <a:rPr lang="ru-RU" sz="2300" dirty="0" err="1"/>
              <a:t>навіть</a:t>
            </a:r>
            <a:r>
              <a:rPr lang="ru-RU" sz="2300" dirty="0"/>
              <a:t> в </a:t>
            </a:r>
            <a:r>
              <a:rPr lang="ru-RU" sz="2300" dirty="0" err="1"/>
              <a:t>умовах</a:t>
            </a:r>
            <a:r>
              <a:rPr lang="ru-RU" sz="2300" dirty="0"/>
              <a:t> </a:t>
            </a:r>
            <a:r>
              <a:rPr lang="ru-RU" sz="2300" dirty="0" err="1"/>
              <a:t>триваючої</a:t>
            </a:r>
            <a:r>
              <a:rPr lang="ru-RU" sz="2300" dirty="0"/>
              <a:t> </a:t>
            </a:r>
            <a:r>
              <a:rPr lang="ru-RU" sz="2300" dirty="0" err="1"/>
              <a:t>еволюції</a:t>
            </a:r>
            <a:r>
              <a:rPr lang="ru-RU" sz="2300" dirty="0"/>
              <a:t> хвороб і </a:t>
            </a:r>
            <a:r>
              <a:rPr lang="ru-RU" sz="2300" dirty="0" err="1"/>
              <a:t>факторів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визначають</a:t>
            </a:r>
            <a:r>
              <a:rPr lang="ru-RU" sz="2300" dirty="0"/>
              <a:t> </a:t>
            </a:r>
            <a:r>
              <a:rPr lang="ru-RU" sz="2300" dirty="0" err="1"/>
              <a:t>їх</a:t>
            </a:r>
            <a:r>
              <a:rPr lang="ru-RU" sz="2300" dirty="0"/>
              <a:t> </a:t>
            </a:r>
            <a:r>
              <a:rPr lang="ru-RU" sz="2300" dirty="0" err="1"/>
              <a:t>виникнення</a:t>
            </a:r>
            <a:r>
              <a:rPr lang="ru-RU" sz="2300" dirty="0"/>
              <a:t> і передачу.</a:t>
            </a:r>
          </a:p>
        </p:txBody>
      </p:sp>
    </p:spTree>
    <p:extLst>
      <p:ext uri="{BB962C8B-B14F-4D97-AF65-F5344CB8AC3E}">
        <p14:creationId xmlns:p14="http://schemas.microsoft.com/office/powerpoint/2010/main" val="2523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912" y="129092"/>
            <a:ext cx="11209468" cy="672890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 err="1"/>
              <a:t>Повідомлення</a:t>
            </a:r>
            <a:r>
              <a:rPr lang="ru-RU" sz="3600" b="1" dirty="0"/>
              <a:t> </a:t>
            </a:r>
            <a:r>
              <a:rPr lang="ru-RU" sz="3600" b="1" dirty="0" err="1"/>
              <a:t>країною</a:t>
            </a:r>
            <a:r>
              <a:rPr lang="ru-RU" sz="3600" b="1" dirty="0"/>
              <a:t> ВООЗ про </a:t>
            </a:r>
            <a:r>
              <a:rPr lang="ru-RU" sz="3600" b="1" dirty="0" err="1"/>
              <a:t>можливість</a:t>
            </a:r>
            <a:r>
              <a:rPr lang="ru-RU" sz="3600" b="1" dirty="0"/>
              <a:t> </a:t>
            </a:r>
            <a:r>
              <a:rPr lang="ru-RU" sz="3600" b="1" dirty="0" err="1"/>
              <a:t>надзвичайної</a:t>
            </a:r>
            <a:r>
              <a:rPr lang="ru-RU" sz="3600" b="1" dirty="0"/>
              <a:t> </a:t>
            </a:r>
            <a:r>
              <a:rPr lang="ru-RU" sz="3600" b="1" dirty="0" err="1" smtClean="0"/>
              <a:t>ситуації</a:t>
            </a:r>
            <a:endParaRPr lang="ru-RU" sz="3600" b="1" dirty="0" smtClean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Кожна</a:t>
            </a:r>
            <a:r>
              <a:rPr lang="ru-RU" dirty="0"/>
              <a:t> держава-</a:t>
            </a:r>
            <a:r>
              <a:rPr lang="ru-RU" dirty="0" err="1"/>
              <a:t>учасниця</a:t>
            </a:r>
            <a:r>
              <a:rPr lang="ru-RU" dirty="0"/>
              <a:t> </a:t>
            </a:r>
            <a:r>
              <a:rPr lang="ru-RU" dirty="0" err="1"/>
              <a:t>оцінює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відбулися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в </a:t>
            </a:r>
            <a:r>
              <a:rPr lang="ru-RU" dirty="0" err="1"/>
              <a:t>Додатку</a:t>
            </a:r>
            <a:r>
              <a:rPr lang="ru-RU" dirty="0"/>
              <a:t> 2 ММСП 2005 року. </a:t>
            </a:r>
            <a:r>
              <a:rPr lang="ru-RU" dirty="0" err="1"/>
              <a:t>Кожна</a:t>
            </a:r>
            <a:r>
              <a:rPr lang="ru-RU" dirty="0"/>
              <a:t> держава-</a:t>
            </a:r>
            <a:r>
              <a:rPr lang="ru-RU" dirty="0" err="1"/>
              <a:t>учасниця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ВООЗ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найефективніших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через </a:t>
            </a:r>
            <a:r>
              <a:rPr lang="ru-RU" dirty="0" err="1"/>
              <a:t>Національного</a:t>
            </a:r>
            <a:r>
              <a:rPr lang="ru-RU" dirty="0"/>
              <a:t> координатора ММСП і </a:t>
            </a:r>
            <a:r>
              <a:rPr lang="ru-RU" dirty="0" err="1"/>
              <a:t>протягом</a:t>
            </a:r>
            <a:r>
              <a:rPr lang="ru-RU" dirty="0"/>
              <a:t> 24 годин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медико-</a:t>
            </a:r>
            <a:r>
              <a:rPr lang="ru-RU" dirty="0" err="1"/>
              <a:t>санітарної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відбулися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теренах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являти</a:t>
            </a:r>
            <a:r>
              <a:rPr lang="ru-RU" dirty="0"/>
              <a:t> собою </a:t>
            </a:r>
            <a:r>
              <a:rPr lang="ru-RU" dirty="0" err="1"/>
              <a:t>надзвичайну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будь-</a:t>
            </a:r>
            <a:r>
              <a:rPr lang="ru-RU" dirty="0" err="1"/>
              <a:t>які</a:t>
            </a:r>
            <a:r>
              <a:rPr lang="ru-RU" dirty="0"/>
              <a:t> медико-</a:t>
            </a:r>
            <a:r>
              <a:rPr lang="ru-RU" dirty="0" err="1"/>
              <a:t>санітарні</a:t>
            </a:r>
            <a:r>
              <a:rPr lang="ru-RU" dirty="0"/>
              <a:t> заходи, </a:t>
            </a:r>
            <a:r>
              <a:rPr lang="ru-RU" dirty="0" err="1"/>
              <a:t>прийняті</a:t>
            </a:r>
            <a:r>
              <a:rPr lang="ru-RU" dirty="0"/>
              <a:t> </a:t>
            </a:r>
            <a:r>
              <a:rPr lang="ru-RU" dirty="0" err="1"/>
              <a:t>країною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, </a:t>
            </a:r>
            <a:r>
              <a:rPr lang="ru-RU" dirty="0" err="1"/>
              <a:t>отримане</a:t>
            </a:r>
            <a:r>
              <a:rPr lang="ru-RU" dirty="0"/>
              <a:t> ВООЗ,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компетенції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агентства з </a:t>
            </a:r>
            <a:r>
              <a:rPr lang="ru-RU" dirty="0" err="1"/>
              <a:t>атомної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(МАГАТЕ), то ВООЗ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МАГАТЕ.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держава-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err="1"/>
              <a:t>продовжує</a:t>
            </a:r>
            <a:r>
              <a:rPr lang="ru-RU" dirty="0"/>
              <a:t> </a:t>
            </a:r>
            <a:r>
              <a:rPr lang="ru-RU" dirty="0" err="1"/>
              <a:t>пересилати</a:t>
            </a:r>
            <a:r>
              <a:rPr lang="ru-RU" dirty="0"/>
              <a:t> ВООЗ </a:t>
            </a:r>
            <a:r>
              <a:rPr lang="ru-RU" dirty="0" err="1"/>
              <a:t>своєчасну</a:t>
            </a:r>
            <a:r>
              <a:rPr lang="ru-RU" dirty="0"/>
              <a:t>, </a:t>
            </a:r>
            <a:r>
              <a:rPr lang="ru-RU" dirty="0" err="1"/>
              <a:t>точну</a:t>
            </a:r>
            <a:r>
              <a:rPr lang="ru-RU" dirty="0"/>
              <a:t> і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докладну</a:t>
            </a:r>
            <a:r>
              <a:rPr lang="ru-RU" dirty="0"/>
              <a:t> медико-</a:t>
            </a:r>
            <a:r>
              <a:rPr lang="ru-RU" dirty="0" err="1"/>
              <a:t>санітарну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яку вона </a:t>
            </a:r>
            <a:r>
              <a:rPr lang="ru-RU" dirty="0" err="1"/>
              <a:t>має</a:t>
            </a:r>
            <a:r>
              <a:rPr lang="ru-RU" dirty="0"/>
              <a:t> 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, по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лабораторні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, </a:t>
            </a:r>
            <a:r>
              <a:rPr lang="ru-RU" dirty="0" err="1"/>
              <a:t>джерело</a:t>
            </a:r>
            <a:r>
              <a:rPr lang="ru-RU" dirty="0"/>
              <a:t> і вид </a:t>
            </a:r>
            <a:r>
              <a:rPr lang="ru-RU" dirty="0" err="1"/>
              <a:t>ризику</a:t>
            </a:r>
            <a:r>
              <a:rPr lang="ru-RU" dirty="0"/>
              <a:t>, число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і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і </a:t>
            </a:r>
            <a:r>
              <a:rPr lang="ru-RU" dirty="0" err="1"/>
              <a:t>застосовані</a:t>
            </a:r>
            <a:r>
              <a:rPr lang="ru-RU" dirty="0"/>
              <a:t> медико-</a:t>
            </a:r>
            <a:r>
              <a:rPr lang="ru-RU" dirty="0" err="1"/>
              <a:t>санітарні</a:t>
            </a:r>
            <a:r>
              <a:rPr lang="ru-RU" dirty="0"/>
              <a:t> заходи. За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про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та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з боку ВООЗ,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 у </a:t>
            </a:r>
            <a:r>
              <a:rPr lang="ru-RU" dirty="0" err="1"/>
              <a:t>реагуванні</a:t>
            </a:r>
            <a:r>
              <a:rPr lang="ru-RU" dirty="0"/>
              <a:t> на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надзвичайні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992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335" y="75304"/>
            <a:ext cx="10284310" cy="678269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держави-учасниці</a:t>
            </a:r>
            <a:r>
              <a:rPr lang="ru-RU" dirty="0"/>
              <a:t> є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несподівану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незвичайну</a:t>
            </a:r>
            <a:r>
              <a:rPr lang="ru-RU" dirty="0"/>
              <a:t> </a:t>
            </a:r>
            <a:r>
              <a:rPr lang="ru-RU" dirty="0" err="1"/>
              <a:t>подію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яке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надзвичайну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ВООЗ всю </a:t>
            </a:r>
            <a:r>
              <a:rPr lang="ru-RU" dirty="0" err="1"/>
              <a:t>відповідну</a:t>
            </a:r>
            <a:r>
              <a:rPr lang="ru-RU" dirty="0"/>
              <a:t> медико-</a:t>
            </a:r>
            <a:r>
              <a:rPr lang="ru-RU" dirty="0" err="1"/>
              <a:t>санітарну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/>
              <a:t>ВООЗ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до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консультацій</a:t>
            </a:r>
            <a:r>
              <a:rPr lang="ru-RU" dirty="0"/>
              <a:t>, і </a:t>
            </a:r>
            <a:r>
              <a:rPr lang="ru-RU" dirty="0" err="1"/>
              <a:t>оцінює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сформованими</a:t>
            </a:r>
            <a:r>
              <a:rPr lang="ru-RU" dirty="0"/>
              <a:t> </a:t>
            </a:r>
            <a:r>
              <a:rPr lang="ru-RU" dirty="0" err="1"/>
              <a:t>епідеміологічними</a:t>
            </a:r>
            <a:r>
              <a:rPr lang="ru-RU" dirty="0"/>
              <a:t> принципами, а </a:t>
            </a:r>
            <a:r>
              <a:rPr lang="ru-RU" dirty="0" err="1"/>
              <a:t>потім</a:t>
            </a:r>
            <a:r>
              <a:rPr lang="ru-RU" dirty="0"/>
              <a:t> доводить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до </a:t>
            </a:r>
            <a:r>
              <a:rPr lang="ru-RU" dirty="0" err="1"/>
              <a:t>відома</a:t>
            </a:r>
            <a:r>
              <a:rPr lang="ru-RU" dirty="0"/>
              <a:t> </a:t>
            </a:r>
            <a:r>
              <a:rPr lang="ru-RU" dirty="0" err="1"/>
              <a:t>держави-учасниці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імовірно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 Перш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вжити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таких </a:t>
            </a:r>
            <a:r>
              <a:rPr lang="ru-RU" dirty="0" err="1"/>
              <a:t>іншоджерельних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, ВООЗ,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консультується</a:t>
            </a:r>
            <a:r>
              <a:rPr lang="ru-RU" dirty="0"/>
              <a:t> з державою-</a:t>
            </a:r>
            <a:r>
              <a:rPr lang="ru-RU" dirty="0" err="1"/>
              <a:t>учасницею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імовірно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і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спробу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офіційне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. З </a:t>
            </a:r>
            <a:r>
              <a:rPr lang="ru-RU" dirty="0" err="1"/>
              <a:t>цією</a:t>
            </a:r>
            <a:r>
              <a:rPr lang="ru-RU" dirty="0"/>
              <a:t> метою ВООЗ </a:t>
            </a:r>
            <a:r>
              <a:rPr lang="ru-RU" dirty="0" err="1"/>
              <a:t>надає</a:t>
            </a:r>
            <a:r>
              <a:rPr lang="ru-RU" dirty="0"/>
              <a:t> державам-</a:t>
            </a:r>
            <a:r>
              <a:rPr lang="ru-RU" dirty="0" err="1"/>
              <a:t>учасницям</a:t>
            </a:r>
            <a:r>
              <a:rPr lang="ru-RU" dirty="0"/>
              <a:t> </a:t>
            </a:r>
            <a:r>
              <a:rPr lang="ru-RU" dirty="0" err="1"/>
              <a:t>отриману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і,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належним</a:t>
            </a:r>
            <a:r>
              <a:rPr lang="ru-RU" dirty="0"/>
              <a:t> чином </a:t>
            </a:r>
            <a:r>
              <a:rPr lang="ru-RU" dirty="0" err="1"/>
              <a:t>обґрунтовано</a:t>
            </a:r>
            <a:r>
              <a:rPr lang="ru-RU" dirty="0"/>
              <a:t>, ВООЗ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зберегти</a:t>
            </a:r>
            <a:r>
              <a:rPr lang="ru-RU" dirty="0"/>
              <a:t> </a:t>
            </a:r>
            <a:r>
              <a:rPr lang="ru-RU" dirty="0" err="1"/>
              <a:t>конфіденційність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. </a:t>
            </a:r>
            <a:r>
              <a:rPr lang="ru-RU" dirty="0" err="1"/>
              <a:t>Держави-учасниці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24 годин </a:t>
            </a:r>
            <a:r>
              <a:rPr lang="ru-RU" dirty="0" err="1"/>
              <a:t>інформують</a:t>
            </a:r>
            <a:r>
              <a:rPr lang="ru-RU" dirty="0"/>
              <a:t> ВООЗ в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,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практично </a:t>
            </a:r>
            <a:r>
              <a:rPr lang="ru-RU" dirty="0" err="1"/>
              <a:t>можливо</a:t>
            </a:r>
            <a:r>
              <a:rPr lang="ru-RU" dirty="0"/>
              <a:t>, про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за межами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спричинити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і </a:t>
            </a:r>
            <a:r>
              <a:rPr lang="ru-RU" dirty="0" err="1"/>
              <a:t>що</a:t>
            </a:r>
            <a:r>
              <a:rPr lang="ru-RU" dirty="0"/>
              <a:t> проявилось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експортованих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імпортованих</a:t>
            </a:r>
            <a:r>
              <a:rPr lang="ru-RU" dirty="0"/>
              <a:t>: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людей;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переносників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контамінації</a:t>
            </a:r>
            <a:r>
              <a:rPr lang="ru-RU" dirty="0"/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заражені</a:t>
            </a:r>
            <a:r>
              <a:rPr lang="ru-RU" dirty="0"/>
              <a:t> (</a:t>
            </a:r>
            <a:r>
              <a:rPr lang="ru-RU" dirty="0" err="1"/>
              <a:t>контаміновані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9708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89</TotalTime>
  <Words>3802</Words>
  <Application>Microsoft Office PowerPoint</Application>
  <PresentationFormat>Произвольный</PresentationFormat>
  <Paragraphs>159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Ион</vt:lpstr>
      <vt:lpstr>Можливості діагностики окремих хвороб. Міжнародна політика у протидії епідеміям: Міжнародні медико-санітарні правила (ВООЗ 2005).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Визнання надзвичайної ситуації у міжнародній системі охорони здоров'я</vt:lpstr>
      <vt:lpstr>Презентация PowerPoint</vt:lpstr>
      <vt:lpstr>Рекомендації ВООЗ з приводу надзвичайної ситуації, що виникла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Деякі медичні та санітарні терміни, які уточнені в ММСП 2005 року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Можливості діагностики окремих хвороб. Міжнародна політика у протидії епідеміям: Міжнародні медико-санітарні правила (ВООЗ 2005).</dc:title>
  <dc:creator>Пользователь</dc:creator>
  <cp:lastModifiedBy>Оксана Г. Кущ</cp:lastModifiedBy>
  <cp:revision>12</cp:revision>
  <dcterms:created xsi:type="dcterms:W3CDTF">2020-08-25T13:54:12Z</dcterms:created>
  <dcterms:modified xsi:type="dcterms:W3CDTF">2021-06-22T05:15:15Z</dcterms:modified>
</cp:coreProperties>
</file>