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6870" autoAdjust="0"/>
    <p:restoredTop sz="94660"/>
  </p:normalViewPr>
  <p:slideViewPr>
    <p:cSldViewPr>
      <p:cViewPr>
        <p:scale>
          <a:sx n="66" d="100"/>
          <a:sy n="66" d="100"/>
        </p:scale>
        <p:origin x="-214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896E-D5D7-4DEC-8CBA-07097DE1A877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5F3D76-FA35-4BD9-A481-0AE1EF2C5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896E-D5D7-4DEC-8CBA-07097DE1A877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F3D76-FA35-4BD9-A481-0AE1EF2C5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896E-D5D7-4DEC-8CBA-07097DE1A877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F3D76-FA35-4BD9-A481-0AE1EF2C5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A76896E-D5D7-4DEC-8CBA-07097DE1A877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F5F3D76-FA35-4BD9-A481-0AE1EF2C5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896E-D5D7-4DEC-8CBA-07097DE1A877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F3D76-FA35-4BD9-A481-0AE1EF2C5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896E-D5D7-4DEC-8CBA-07097DE1A877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F3D76-FA35-4BD9-A481-0AE1EF2C5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F3D76-FA35-4BD9-A481-0AE1EF2C5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896E-D5D7-4DEC-8CBA-07097DE1A877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896E-D5D7-4DEC-8CBA-07097DE1A877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F3D76-FA35-4BD9-A481-0AE1EF2C5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896E-D5D7-4DEC-8CBA-07097DE1A877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F3D76-FA35-4BD9-A481-0AE1EF2C5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A76896E-D5D7-4DEC-8CBA-07097DE1A877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F5F3D76-FA35-4BD9-A481-0AE1EF2C5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896E-D5D7-4DEC-8CBA-07097DE1A877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5F3D76-FA35-4BD9-A481-0AE1EF2C5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76896E-D5D7-4DEC-8CBA-07097DE1A877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F5F3D76-FA35-4BD9-A481-0AE1EF2C5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212976"/>
            <a:ext cx="8305800" cy="1981200"/>
          </a:xfrm>
        </p:spPr>
        <p:txBody>
          <a:bodyPr>
            <a:noAutofit/>
          </a:bodyPr>
          <a:lstStyle/>
          <a:p>
            <a:r>
              <a:rPr lang="uk-UA" sz="3600" dirty="0"/>
              <a:t>Предмет психофізіології та методи психофізіологічних досліджень. </a:t>
            </a: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Сприйняття</a:t>
            </a:r>
            <a:r>
              <a:rPr lang="uk-UA" sz="3600" dirty="0"/>
              <a:t>, кодування і переробка інформації у нервовій системі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394692"/>
            <a:ext cx="91440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допомогою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ядерної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Павловим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здійснюється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найбільш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синтез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подразнень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виконуються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розсіяних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елементів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Зараз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зрозуміло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інакше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ядерні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просто областями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периферичних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сенсорних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розсіяних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елементів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перешарування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”) – областями синтезу складного образу. Ядро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зорового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локалізовано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потиличних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слухового –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скроневих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лобових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шкірного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тім'яних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нюхового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смакового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нижній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внутрішній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поверхні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півкуль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розсіяні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елементи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всіх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заходять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сусідні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перешаровуючись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один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одним.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Досліди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частковими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екстирпаціями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потиличної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скроневої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проводилися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Мунком, привели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думки про те,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оперованих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тварин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виникає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психічна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сліпота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та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психічна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глухота".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тварини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 думав Мунк, 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бачать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розуміють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розуміють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”). Павлов ж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оцінював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явища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втрату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найвищого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синтезу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сенсорних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подразнень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Спеціальне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дослідження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кори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Красногорський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дозволило Павлову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говорити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існування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справжнього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подібно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того,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існують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зоровий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слуховий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т.д.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Красногорському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вдалося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віддиференціювати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шкірні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подразнення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пропріоцептивних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видаленні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коркового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кінця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шкірного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шкірно-механічні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подразнення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випадають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пропріоцептивні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зберігаються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тобто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доведені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можливості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роздільної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локалізації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коркових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шкірно-механічних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рецепторів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того,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показано,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зовнішніх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внутрішніх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подразнень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Півкулі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за словами Павлова,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грандіозним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зовнішнього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так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внутрішнього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організму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(рис. 3)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93467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аналізаторів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1 - 7 -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рецептори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аферентні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волокна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відрецепторів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довгастого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мозку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таламічна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область;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кора головного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мозку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(за К.М.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Биковим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26111"/>
            <a:ext cx="4608512" cy="55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Нейронні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види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якомусь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умовному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вигляді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розпізнати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нейронами.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Найбільш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поширений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двійковий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код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наявність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відсутність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Сом'єн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За характером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статистичної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оцінити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кількісно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(Шеннон).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оцінка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дозволяє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судити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рівень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упорядкованості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містять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Завдяки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наявності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формою 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повідомлення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містити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однакову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навпаки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однакові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бути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пов'язані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переробкою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інформаційно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сигналів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витягується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сенсорних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сигналів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рецепторному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центральні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нервові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аж до кори великих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півкуль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неодноразово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переробляючись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перетворюючись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однієї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сигнальної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Таким чином, передача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одного нейрона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кореспондента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“адресата”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здійснюється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допомогою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специфічних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Перкел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Буллок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пропонують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розглядати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вірніше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кандидатів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 вони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називали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Справа в тому,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кодовану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вважати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повторюється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завжди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певний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сигнал. Але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буде кодом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містити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елементи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нейрона-кореспондента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прочитає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нейрон адресат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код,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невідомо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Тому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суворо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говорити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кандидатів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”, а не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синапсах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завжди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відбувається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трансформація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електричних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медіаторні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наскільки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однозначно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відбуваються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подібні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перетворення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судити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стислості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надалі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вживатимемо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слово “код”,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маючи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увазі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безумовно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“кандидат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три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1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неімпульсні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імпульсні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сигнали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одиночних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нейронах, 3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ансамблева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 ансамблю”).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виділяються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кандидати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",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однозначно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передати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кореспондента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 до "адресата"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діючий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сигнал, про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модальність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характеристики.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неімпульсних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внутрішньоклітинні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міжклітинні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свою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поділити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дрібніші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внутрішньоклітинних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відзначити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амплітудні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характеристики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рецепторних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синаптичних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потенціалів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амплітудні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просторові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характеристики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синаптичної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провідності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просторовий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тимчасовий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характеристик мембранного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потенціалу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градуальні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потенціали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аксонних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терміналях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міжклітинних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звільнення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медіаторів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калію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нейросекреція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електричні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нейронів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Імпульсні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представлені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"кандидатами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кодами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просторовими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тимчасовими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Просторові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позиційні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постійних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кореспондентів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 та "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адресатів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реалізуються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принципом: "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стимул-місце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Буллоком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код "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міченими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лініями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міченими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аксонами",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номером каналу.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ж,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засновані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тимчасових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параметрах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імпульсних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включають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численні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кандидати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(рис.4)</a:t>
            </a:r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3400"/>
            <a:ext cx="46291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572000" y="479715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кандидати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імпульсні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відмітка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стимуляції;2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розряди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органу; 3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латентний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код; 4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код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тривалістю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пачки; 5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імовірнісний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код; 6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мікроструктурний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код; 7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частотний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код (за Т.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Буллоком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нерідко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являють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код,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простих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(Рис.5)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18679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Так, до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тимчасових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кодів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належать: 1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кодування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моментом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появи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імпульсу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величиною латентного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бути момент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розряду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фазові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стимулу), 2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частотне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кодування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зважене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середнє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частоти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імпульсації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перевищення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фону,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поява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розряду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фіксовані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інтервали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часу,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варіації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інтервальних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частотних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гістограм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), 3 "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мікроструктурне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" (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патернове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кодування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кодування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тимчасовим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візерунком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імпульсної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послідовності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), 4 -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числове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кодування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числом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імпульсів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тривалістю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пачечного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розряду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), 5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зміною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потенціалів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Аксон. </a:t>
            </a: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52736"/>
            <a:ext cx="46005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508104" y="2276872"/>
            <a:ext cx="3635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Латентно-патернові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on-off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-(б)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off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-(в)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нейронів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(за Т.В.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Алейниковою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980728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solidFill>
                  <a:srgbClr val="FF0000"/>
                </a:solidFill>
              </a:rPr>
              <a:t>Вкл</a:t>
            </a:r>
            <a:r>
              <a:rPr lang="uk-UA" dirty="0" smtClean="0">
                <a:solidFill>
                  <a:srgbClr val="FF0000"/>
                </a:solidFill>
              </a:rPr>
              <a:t>        </a:t>
            </a:r>
            <a:r>
              <a:rPr lang="uk-UA" dirty="0" err="1" smtClean="0">
                <a:solidFill>
                  <a:srgbClr val="FF0000"/>
                </a:solidFill>
              </a:rPr>
              <a:t>Викл</a:t>
            </a:r>
            <a:r>
              <a:rPr lang="uk-UA" dirty="0" smtClean="0">
                <a:solidFill>
                  <a:srgbClr val="FF0000"/>
                </a:solidFill>
              </a:rPr>
              <a:t>   </a:t>
            </a:r>
            <a:r>
              <a:rPr lang="uk-UA" dirty="0" err="1" smtClean="0">
                <a:solidFill>
                  <a:srgbClr val="FF0000"/>
                </a:solidFill>
              </a:rPr>
              <a:t>Вкл</a:t>
            </a:r>
            <a:r>
              <a:rPr lang="uk-UA" dirty="0" smtClean="0">
                <a:solidFill>
                  <a:srgbClr val="FF0000"/>
                </a:solidFill>
              </a:rPr>
              <a:t>        </a:t>
            </a:r>
            <a:r>
              <a:rPr lang="uk-UA" dirty="0" err="1" smtClean="0">
                <a:solidFill>
                  <a:srgbClr val="FF0000"/>
                </a:solidFill>
              </a:rPr>
              <a:t>Викл</a:t>
            </a:r>
            <a:r>
              <a:rPr lang="uk-UA" dirty="0" smtClean="0">
                <a:solidFill>
                  <a:srgbClr val="FF0000"/>
                </a:solidFill>
              </a:rPr>
              <a:t>  </a:t>
            </a:r>
            <a:r>
              <a:rPr lang="uk-UA" dirty="0" err="1" smtClean="0">
                <a:solidFill>
                  <a:srgbClr val="FF0000"/>
                </a:solidFill>
              </a:rPr>
              <a:t>Вкл</a:t>
            </a:r>
            <a:r>
              <a:rPr lang="uk-UA" dirty="0" smtClean="0">
                <a:solidFill>
                  <a:srgbClr val="FF0000"/>
                </a:solidFill>
              </a:rPr>
              <a:t>     </a:t>
            </a:r>
            <a:r>
              <a:rPr lang="uk-UA" dirty="0" err="1" smtClean="0">
                <a:solidFill>
                  <a:srgbClr val="FF0000"/>
                </a:solidFill>
              </a:rPr>
              <a:t>Викл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266596"/>
            <a:ext cx="9144000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Цікаво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окремо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розглянути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групами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яке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дозволяє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легко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переходити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тимчасового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коду до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позиційного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імпульсація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розводиться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одночасно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кілька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паралельно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включених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кожен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має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поріг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налаштований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певної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кількості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(Глезер та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.).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перехід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тимчасового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коду до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позиційного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спостерігається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передачі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сигналу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рецепторів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коли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будь-яка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властивість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сигналу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кодується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збудженням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певного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нейрона.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Особливий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інтерес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представляє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нейроголографічний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підхід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питань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сенсорної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нервовій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Вестлейк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Прібрам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При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цьому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роль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опорної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хвилі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відігравати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імпульсація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низькопорогових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коротколатентних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константною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реакцією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(“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нейрони-таймери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”, по Шевелеву,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синхронізатори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реперні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роль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сигнальної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хвилі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імпульсація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високопорогових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довголатентних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реакція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залежить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характеру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стимуляції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(“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нейрони-сканери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”, по Шевелеву ),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хвильовий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фронт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створюватися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когерентними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імпульсними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потоками, 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різниця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фаз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виникати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рахунок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різниць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латентних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періодів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реакцій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Алійников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більшості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випадків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центральній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нервовій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використовується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просторово-часове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коли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сигналу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передається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канально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уточнюється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різними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модифікаціями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тимчасових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Алейникова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Оскільки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будь-яка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функція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цілісному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організмі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психічному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рівні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здійснюється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окремими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нейронами, 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групами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конгломератами, ансамблями (Коган,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Чораян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то,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природно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найбільш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актуальним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рівні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окремих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угруповань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ансамблю (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Перкел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Буллок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Таку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ансамблеву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активність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розглядати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одного боку, як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уявлення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просторовою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безліччю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елементів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тобто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топографічним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розподілом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активованих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складний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позиційний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код. З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боку,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розглядатися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урахуванням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просторових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відносин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різними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каналами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урахуванням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розподілу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латентних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періодів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реакцій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розподілу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фазових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відносин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ймовірності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розряду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стимул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(“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імовірнісне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”). Таким чином,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ансамблю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виступати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складний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просторово-часовий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код. І,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нарешті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ансамблеве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дозволяє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уявити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інформацію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складною формою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багатоклітинної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активності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тимчасові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просторові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кандидати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створюють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складну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мозаїку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взаємовідносин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нейронами та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групами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системному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рівні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призводить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кінцевому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підсумку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пізнання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діючих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сигналів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прийняття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рішення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відповідної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адекватної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реакції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Цей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складний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вид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багатоклітинної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активності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проявляється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формою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викликаних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потенціалів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повільними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змінами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електроенцефалограми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58846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Переробка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чотири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моменти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1 референт,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тобто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параметри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сигналів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виділяються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нейронами, 2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трансформація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тобто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переклад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нервових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структурах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сигналів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одного виду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якісно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(так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зване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перекодування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3 передача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каналах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зв'язку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представлених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окремими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нейронами,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об'єднаннями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4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упізнання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надходить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тобто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декодування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Референтом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рецепторних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служать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параметри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сигналів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центральних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эффекторных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певне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статистичні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параметри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потоків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неімпульсні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параметрів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сигналів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виділяються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характеристики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інтенсивність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швидкість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прискорення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величина, форма,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локалізація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напрямок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інформативних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статистичних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показників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виступати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частота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міжімпульсний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інтервал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дисперсія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коефіцієнт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варіації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міжімпульсних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інтервалів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симетрія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картина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візерунка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міжімпульсних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інтервалів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патерн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різниця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латентних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періодів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т.д.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локалізація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роздратування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зазвичай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позиційно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міченими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аксонами”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Перкел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Буллок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відомості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локалізації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передаватися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принципом “точка у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точку”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Гейз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потокової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передачі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поточковий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концентричних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рецептивних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можливе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окремих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детекція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здійснюється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спеціальними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нейронами-детекторами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виділяють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наприклад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зоровій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лінії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колір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параметри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т.д.,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слуховий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висоту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тону,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гучність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тембр,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параметри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стосується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інтенсивність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впливу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сенсорних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використовується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основному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частотний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код,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ряді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випадків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підключаються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тимчасових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слуховій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частотний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працює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основному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передачі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висоту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тону (для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низькочастотних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звуків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інтенсивність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звуку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рецепторній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чином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рахунок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різнопороговості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зовнішніх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внутрішніх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кортієвих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клітин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ряді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випадків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інтенсивність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числом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потенціалів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наприклад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електрорецепторах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латеральної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лінії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риб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Хагівара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Буллок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числове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показано Глезером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яскравість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04664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Своєрідні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описані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типів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електрорецепторів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риб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Перкел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Буллок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): одна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рецепторів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кодує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інтенсивність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подразнення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тривалістю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латентного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(так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звані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Т-рецептори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ймовірністю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розряду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Р-рецептори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  Роботами ряду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Леттвін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Кітінг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Гейз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показана роль “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детекторних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нейронів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кодуванні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периферії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аналізаторних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систем.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Поняттям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детектор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введеним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нейрофізіологію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Хартлайном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позначаються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нервові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відповідальні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виділення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параметрів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об'єкта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нейрони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кодують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адресно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за принципом "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стимул-місце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про форму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об'єкта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орієнтацію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напрямки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т.д.,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поряд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детекторними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системами,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обчислюють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параметрів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сигналів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орієнтацію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 При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детекторні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нейрони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згортка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не так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кодовий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образу, як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пусковим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механізмом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виклику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І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периферії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центрі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працюють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обидві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способах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передбачено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дублювання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компенсувати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"промахи"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моментом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трансформація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повідомлень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нервовій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їхнє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перекодування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рецепторних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нейронах,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центральних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передусім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трансформація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сигналу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енергію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рецепторного (генераторного)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потенціалу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та 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енергію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нейрохімічних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реакцій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синапсах,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градуальні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постсинаптичні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потенціали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призводять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генерації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нервового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імпульсу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Перекодування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повідомлень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нервовій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вичерпується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трансформацією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одного виду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Як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перекодування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сигналів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розглядати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перебудову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імпульсних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практично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час кожного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синаптичного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перемикання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Звичайно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синаптичне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перемикання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трансформацію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електричної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нервового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імпульсу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хімічну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знову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електричну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612844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йтися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перекодування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плану,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наприклад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перебудову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патерна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трансформацію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частотного коду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т.д.,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перехід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тимчасового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периферії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центрах. Таким чином, нейрон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зчитує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приходить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каналах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зв'язку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представляє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вигляді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специфічного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коду, доступного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подальшого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зчитування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нейронами,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буде доставлена.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зв'язку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використовуватися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окремі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(волокна), так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об'єднання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зв'язку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бути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адресних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мічені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аксони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”), так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зашифрованої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будь-яким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тимчасових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тимчасового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коду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важливо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відбулося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спотворення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інформаційній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коду.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каналу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зв'язку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адресного коду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достатньо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наявності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сигналу в шляхах,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досягають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адресного коду нейрону.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специфічний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розподіл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шляхах,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створює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певну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просторово-часову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мозаїчність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збудження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структур,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уможливлює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ансамблю”.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Фактично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будь-якого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сенсорного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впливу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виявити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комбінації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Безумовно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подразника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запускає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одного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вхідного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нейрона, а набору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виникає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ансамблю,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лежать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позиційні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адресні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міченими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лініями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різницею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латентних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періодів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окремих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набору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Окремі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отримують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вигляді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адресних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(за принципом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стимул-місце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частотних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різницею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латентних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періодів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т.д.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-79652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Декодування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впізнання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стосується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пізнання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образу, то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детектування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поточкового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концентричних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рецептивних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фільтрація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частот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Кемпбелл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Глезер). Глезером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показано,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оптимальними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стимулами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надскладних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рецептивних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описаних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Х'юбелом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Візелом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смуги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ґрати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означає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фільтрами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частот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розглядатися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оператори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визначають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коефіцієнт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розкладання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зображення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базовими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функціями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(Глезер).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говорити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наявність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двох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пізнання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образу: 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дискретної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допомогою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вузькосмугових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детекторних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близьких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них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можливо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фільтрів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вузькому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спектрі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та 2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континуальної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допомогою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широкосмугових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фільтрів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частот у широкому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спектрі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наявність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двох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пізнання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перекриваються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високу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надійність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обчислення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та 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параметрів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сенсорного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впливу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психофізіологічних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досліджень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Кемпбелл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Глезер)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висунуто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уявлення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прикладу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зорової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обробляється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великою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кількістю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паралельно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діючих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каналів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кожен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вибірково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налаштовує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певну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частоту. На думку Глезера,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нижчих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рівнях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зорової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сигналу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яскравість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колір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параметри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орієнтація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стимулу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об'єднані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окремі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морфологічні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конструкції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Ряд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подальших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перетворень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зорової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призводить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переходу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точкового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зображення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сітківки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квазіголографічного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розподіленого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зорової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кори (Глезер).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виході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каналів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виходить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економний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водночас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зорового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реального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об'єкта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декодування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мабуть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лежать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всіх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сенсорних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звичайно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виключає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моментів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специфічних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кожної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них).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04664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Психофізіологія вивчає фізіологічні механізми психічних процесів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Основними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методами психофізіологічних досліджень є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електрофізіологічні методи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широко впроваджені у фізіологію у 30-ті-40-ті роки роботами А.Б.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Когана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Це, перш за все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електроенцефалографія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(ЕЕГ)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що дозволяє виявити основні ритми електричної активності мозку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(рис. 1) та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судити про функціональний стан мозку: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альфа-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бета-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тета-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дельта-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мю-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каппа-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тау-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гамма-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, сигма-хвилі.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780928"/>
            <a:ext cx="4459066" cy="3213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розташування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електроенцефалографічних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скальпі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А – вид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зверху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Б - вид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збоку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В вид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спереду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Г - вид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зверху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Джаспером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667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нюховому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смаковому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аналізаторах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позиційний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код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пов'язаний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адресатом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окремого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нейрона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характерно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елементарного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смакового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нюхового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відчуття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а часто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рецептивні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”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мембрані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нейрона,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загальним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адресатом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специфічних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впливів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інтенсивність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смакових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нюхових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подразнень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кодується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інтенсивність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зорових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тактильних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сигналів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модифікаціями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відчуття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 званого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змішаного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(“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складеного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”) смаку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запаху), то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мабуть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досягається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суперпозиції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імпульсних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патернів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головне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інформативних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імпульсів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у шляхах,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аференти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збирають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сигнали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несуть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специфічну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рецепторів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смакової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нюхової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модальності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мабуть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спільний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імпульсів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розкладаємо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складові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інформативні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компоненти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виходить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складовий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 смак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кисло-солодкий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гірко-солоний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т.д.).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суперпозиції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імпульсних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надходять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рецепторних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розгалужень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аферентного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волокна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загальний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стовбур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інформативних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імпульсів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втрачається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виходить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патерн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нового ("складного смаку"),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зводиться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елементарних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смакових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відчуттів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Особливе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займає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зване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імовірне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характерне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нейронів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пам'яттю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проявляється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реакцій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відсутніх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при перших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пред'явленнях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стимулу, 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повторній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стимуляції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як правило,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прогресуючим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укороченням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латентного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переходять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ряді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"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екстраполяційні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подачу сигналу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нейрони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тотожності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зростає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стереотипній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стимуляції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рис. 6), </a:t>
            </a:r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268760"/>
            <a:ext cx="42291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328498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Електрограма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відповідей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"нейрона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тотожності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 (на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першому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каналі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):7, 8, 9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номери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пред'явлень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стимулу; 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фон; б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нейрона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стимуляцію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(у 9-му)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пред'явленні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стимулу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екстраполяційна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сходинка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стимуляції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(Т.В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Алейникова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14908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реакцій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латентним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періодом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подовжується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зменшується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вираженістю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аж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зникнення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нейрони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новизни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ймовірність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стереотипній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стимуляції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знижається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рис. 7),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53000"/>
            <a:ext cx="43910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572000" y="538067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Електрограма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відповідей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"нейрону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новизни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 (на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першому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каналі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):6, 7, 8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номери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пред'явлень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стимулу; 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фон; б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нейрона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стимуляцію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сходинка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стимуляції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(за Т.В.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Алейниковою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64656"/>
            <a:ext cx="91440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нарешті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вигляді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проявляються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спочатку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ймовірно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стабілізуються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ймовірність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таких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передбачувана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Найважчим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моментом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переробки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сенсорної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декодування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”)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інтерпретація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отриманого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повідомлення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хоча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нервові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вірніше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кандидати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відбувається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розпізнавання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множинних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приходять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нейрона через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тисячі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синаптичних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мало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сказати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Ясно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мембрані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нейрона- адресата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відбуваються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інтегративні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вичленування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сигналів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інформативної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зіставлення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інформативних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сигналів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знімаються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робиться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незрозуміло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незрозуміле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те,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розшифровує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просторово-часову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мозаїку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порушення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Звичайно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припустити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наявність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спеціальних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вихідних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нейронів-інтеграторів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зчитують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мозаїчність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збудження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допомогою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просторово-часової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збудливо-гальмівної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мозаїки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синаптичних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місць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мембрані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синаптичні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розглядати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адреси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кореспондуючих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становлять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збудливу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просторово-часову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мозаїку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структурах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хоча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сигнали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сенсорної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дискретними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квантованими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елементами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сенсорне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повідомлення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прочитується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безперервне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кожному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ступені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переробки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сенсорної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істотне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взаємодія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аферентних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еферентних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каналів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адекватної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діяльності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структур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велику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роль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прямі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зворотні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зв'язки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відділами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зіставлення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поверхней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центральної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нервової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дозволяють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певне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порівнювати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перероблювану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відділами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для синтезу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цілісного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образу.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-79653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Інформаційні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особливості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онтогенезі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Прямих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досліджень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особливостей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переробки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онтогенезі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проводилося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навіть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тваринах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людині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використовуються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інвазивні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методики. Тому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обговорювати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залучаючи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дослідження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Особливості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інформаційних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онтогенезі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пов'язані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зрілістю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рецепторних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нервових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утворень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займаються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переробкою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Людина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відноситься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організмів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незріло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народжуються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навіть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доношеності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Тому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дефінітивного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стану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периферичні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рецепторні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центральні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нервові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досягають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час постнатального онтогенезу. Так, до моменту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народження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дитини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ретин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повністю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сформована,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макули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завершується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тільки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через 4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народження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морфогенез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сітківки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закінчується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триває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10-12-річного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Мієлінізація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зорових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шляхів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розпочавшись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ембріональний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період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завершується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постнатально. Те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відноситься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нейронного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апарату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зовнішнього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колінчастого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зорової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закінчує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постнатальний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період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(до 7-річного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особливо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інтенсивно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протягом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першого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року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Найбільш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рано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онтогенезі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світлочутлива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судити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безумовних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першому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постнатального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паличкового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апарату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Повноцінна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переробка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колір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надходить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колбочок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відноситься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набагато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пізніших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термінів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2-3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Пейпер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хоча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5-6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постнатального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дитини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виявляється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перевага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реагуванні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кольори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ЕРГ-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ЕЕГ-дослідження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виявили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колбочок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колір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період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новонародженості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переробка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пов'язаної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кольорів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гостротою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зору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погіршується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зв'язку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деструктивними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змінами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жовтій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плямі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складний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предметний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зір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пов'язаний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детекторною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функцією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нейронів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яка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реалізується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3-місячного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постнатального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До 5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розширюється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поле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периферичного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посилено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розвиваючись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6-7,5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досягає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дефінітивного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20-30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старості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межі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периферичного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хоч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нерівномірно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звужуються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Морфогенез слухового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аналізатора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зорового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починаючи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ембріогенезі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закінчується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постнатально.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стосується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кортієвого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органу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мієлінізації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слухових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клітинних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структур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стовбурових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кортикальних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відділів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вважають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слухова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кора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досягає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дефінітивного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1,5-місячного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морфологічні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відмінності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клітин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клітин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дорослої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зберігаються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7-річного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старінні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(як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наростають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атрофічні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кортієвому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органі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призводять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приглухуватості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Незважаючи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незрілість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момент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новонародженості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народження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стінку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живота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реєструвати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тім'яної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плода 32-38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тижнів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вертекс-потенціал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же, як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новонародженого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звуковий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новонародженого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немовля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реєструються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безумовні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рефлекси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ауропальпебральний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різкий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звук)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поведінкова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реакція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пробудження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частішання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дихання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т.д.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звук).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рефлекси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переробкою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як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стовбурових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вищих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коркових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структур.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Морфологічне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шкірного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пропріоцептивного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виявило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пренатального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постнатального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рецепторному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мієлінізації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цитоархітектонічного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диференціювання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підкіркових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кіркових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структур.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переробка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шкірних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м'язових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рецепторів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зазнає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дозрівають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шляхи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центри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аналізом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протопатичної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чутливості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(до 1-2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дефінітивного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досягає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переробка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епікритичну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чутливість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(до 1-4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Шкіро-м'язовий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аналізатор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низкою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критеріїв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момент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народження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виявляється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зрілішим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зоровий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слуховий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3-го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місяця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постнатального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викликаний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пасивне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згинання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руки)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дефінітивним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612844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Збудливість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шкірно-м'язового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роки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наростає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(до 17-20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стабілізується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старінні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знижується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Вестибулярний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апарат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функціонує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пренатальному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періоді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4-х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ембріогенезу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постнатальному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онтогенезі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з'являється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ністагм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очей,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збудливість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спочатку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зростає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знижується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 до 20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стабілізується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знову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підвищитися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нюхового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смакового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рисах та сама,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попередніх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початок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сягає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ембріогенезу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дефінітивного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досягають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постнатальному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онтогенезі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Показано,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новонародженої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дитини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мімічна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смакові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речовини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нюхова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смакова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чутливість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істотно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нижча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ніж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дорослої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дефінітивного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рівня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збудливість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нюхового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досягає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приблизно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14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смакового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20-30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старінні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(особливо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нюхова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смакова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чутливість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суттєво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знижуються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виявлення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онтогенезі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людині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проводилися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говорилося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вище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методики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дослідження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інвазиавні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експериментів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поставлених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тваринах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Маффей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Фіорентіні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 показали,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генетичного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компонента,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важливу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роль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відіграє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момент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виховання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середовищі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імпринтингу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сенситивний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період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відбувається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зйомка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ключовий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підміняє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сигнал. І, таким чином,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генетично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детермінованих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мічених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тимчасових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 роль,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обумовлених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вродженими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включатися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вироблені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шляхом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513008"/>
            <a:ext cx="9144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уявлення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вікову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динаміку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Дослідження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онтогенезу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найважче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періоди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особливо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оскільки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один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вивчення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електрофізіологічний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методики часто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інвазивні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отримані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експериментах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тваринах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бути прямо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перенесені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людину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йдеться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тимчасові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аспекти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Тому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кореляцій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електрофізіологічними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психофізіологічними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показниками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досліджено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недостатньо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матеріал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отримано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щодо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поведінкових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період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новонародженості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коли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немовляти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безумовні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можливості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сигналів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зовнішнього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обмежені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дитина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сигнали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запускають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тижні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виникають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звук (на 2-3-му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тижні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3-5-му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тижні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вигляді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слухового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зорового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зосередження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кінця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першого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виникають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умовні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коло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розширюється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 той час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складна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«комплекс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пожвавлення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-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обличчя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близької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період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дитинства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удосконалюється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зорове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призводить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зорового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зосередження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До 3-х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з'являється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зорового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простеження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предмета; у 4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дитина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активно дивиться,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вивчаючи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предмет.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04664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 2-3-місячному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утворюється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реакція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інтересу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страху) на новизну.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Розширюються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кольору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чіткіше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кольоросприйняття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проявляється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До 8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трохи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з'являється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зорове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глибини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Вважають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часу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немовля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зорова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узагальнююча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картина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немовля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швидше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розвивається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різноманітна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навколишня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обстановка.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Паралельно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зоровому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сприйняттю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розвивається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кінестетичне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хапання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обмацування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яке,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доповнюючи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зорове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відтворити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повнішу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картину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Звичайно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продовжує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вдосконалюватися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слухове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нюхово-смакове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Удосконалення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сенсорного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пов'язане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ходом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мієлінізації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сенсорних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рецепторних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поверхонь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мозок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мозкових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відділів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звичайно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структур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центральної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нервової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пов'язаних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аналізаторною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стовбурово-підкіркових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неокортикальних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зон.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пізнає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5-6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виявляючи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таким чином, зачатки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наочно-дієвого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однорічному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сприймає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людську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слова вона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сприймала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розуміла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другій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половині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намагається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відтворити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(схоже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зовсім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несхоже);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своєрідну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дитячу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Виготський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називав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"автономною".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80728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появою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промови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розширюється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коло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продовжує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розвиватися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ранньому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дитинстві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 до 3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 все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об'єкти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потрапляють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поле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привертають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викликають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реакцію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оволодіння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(“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польова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поведінка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”,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К.Левіном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раннього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себе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опорою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контролюючи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візуально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тактильно.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опорою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елементарну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творчу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уяву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передбаченням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ранньому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дитинстві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афективний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характер,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виникненню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сенсомоторної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єдності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"У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ранньому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панує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наочне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афективно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забарвлене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переходить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 (Л.С.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Виготський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2-річному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себе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самосвідомістю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–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починає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впізнавати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себе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дзеркалі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дошкільному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(3-7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втрачає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колишній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афективний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характер,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емоційні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диференціюються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428178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осмисленим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цілеспрямованим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аналітичний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компонент.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Виявляється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довільність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пошук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спостереження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розгляд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сприяє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подальший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мови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дозволяє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диференціювати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окремі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властивості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віковий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період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тісно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пов'язане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мисленням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говорити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наочно-образне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мислення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перехідним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наочно-дієвого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мислення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словесного.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початку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молодшого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шкільного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(7-11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дошкільного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так,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недостатньо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диференційовано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дитина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плутає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схожі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літери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цифри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виділяє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об'єкти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величиною, формою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яскравістю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активно,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напрацьовується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шляхом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спеціального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аналізуюче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дошкільнят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кінця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вікового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періоду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синтезує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підлітків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(11-15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продовжується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інтелектуалізація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ускладненням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шкільного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матеріалу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Геометрія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креслення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сприяють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об'ємного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підсумками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інтелектуалізованого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фантазування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уява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зокрема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себе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"Я")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сторін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зв'язку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самоаналіз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сприяють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Я-концепції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ранній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(15-17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набуває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стабільних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рис,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збережуться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майбутньому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Виникають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часу –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усвідомлюється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тимчасова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перспектива,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встановлюється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усвідомлений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зв'язок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минулим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майбутнім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через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сьогодення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усвідомлення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тимчасової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перспективи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змогу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будувати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майбутнє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досягнувши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дефінітивного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рівня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дорослої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зберігається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такою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коли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індивідуально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залежно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соматичного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стану (особливо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стосується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порушення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кровообігу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виникнути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особливо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емоційній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сфері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уразливості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вразливості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неадекватної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поведінки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Але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явища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протікають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по-різному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людей.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868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При цьому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основними ритмами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є потиличний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альфа-ритм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(з частотою 7-12 Гц і амплітудою 50-100 мкВ, що проявляється при закритих очах у стані спокою, медитації або монотонної діяльності),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бета-ритм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(з характеристиками 14-30 Гц, 5 -30 мкВ, найбільш виражений у лобових частках, але при відкритих очах і розумовому навантаженні, що поширюється і на інші зони кори),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тета-ритм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(3-6 Гц, 100-200 мкВ, що характеризує настання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повільнохвильового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сну, а також пов'язаний з пошуковою поведінкою, з вилученням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енграм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 пам'яті та з плануванням діяльності, і найбільш виражений у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гіпокампі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дельта-ритм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(0,5-2 Гц, 300-400 мкВ, виникає в корі мозку при глибокому природному та наркотичному сні).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Мю-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каппа-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та тау-ритми відносяться до частотної категорії альфа-ритму, але при цьому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мю-ритм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(або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аркоподібний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 реєструється з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роландичної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області,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каппа-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та тау-ритми – з скроневої 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каппа-ритм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при придушенні альфа-ритму розумовою діяльністю, тау - аналогічний потиличному альфа-ритму і пригнічується звуковими стимулами). Гамма-ритм відноситься до швидких ритмів (більше 30 Гц при низькій амплітуді - не вище 15 мкВ, пов'язаний з максимальним зосередженням уваги при вирішенні складних завдань).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Сигма-активність (веретеноподібна активність)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реєструється при переході дрімоти в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повільнохвильовий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сон, а також при подразненні неспецифічних ядер таламуса і характеризується частотою 14-18 Гц при амплітуді в кілька мкВ на початку та виході веретена і в 100-200 мкВ. Крім того, описані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надповільні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потенціали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що мають період коливань від декількох секунд до декількох годин і амплітуду від сотень мікровольт до десятків мілівольт. Ці потенціали становлять 5 груп: 1 - секундні з періодом коливання від 3 до 10 сек., 2 -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декасекундні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 періодом 15-60 сек., 3 - хвилинні з періодом 2-9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хв.,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5 - вартові з періодом 0,5 - 1,5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Коган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). Подібні коливання мають місце і при неспанні, і під час сну, при вилученні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енграм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 пам'яті, дії фармакологічних речовин, а також при патології мозку. До електрофізіологічних методів також належать методи реєстрації викликаних потенціалів (ВП) та потенціалів, пов'язаних з подіями (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ППП).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ВП є відповідями на сенсорні стимули, що реєструються з проекційних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зон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кори і стовбурових проекційних структур, у вигляді ряду позитивно-негативних відхилень, що тривають після стимулу протягом 0,5-1 сек.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ППП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також є багатокомпонентними негативно-позитивними відхиленнями, що виникають при перебігу таких складних подій, як виникнення орієнтовного рефлексу, концентрація уваги, вилучення з пам'яті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енграм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зміна загального функціонального стану. Крім того, використовуються методи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магнітоенцефалографії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(МЕГ), що доповнюють інформацію, отриману за допомогою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ЕЕГ-методу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а також методи позитронно-емісійної томографії (ПЕТ) та магнітно-резонансної томографії (МРТ), що дозволяють отримати функціональні томограми мозку.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Як додаткові, при системних дослідженнях можуть використовуватися методи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окулографії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електроокулографії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(ЕОГ), електроміографії 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ЕМГ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), реєстрації електричної активності шкіри (ЕАК) та методи реєстрації низки вегетативних функцій, особливо метод електрокардіографії (ЕКГ).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58847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Сприйняття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Однією з важливих складових частин психофізіології є робота сенсорних систем, за допомогою яких мозок виділяє елементи довкілля зі складної їхньої сукупності. Сенсорні системи функціонують, використовуючи і прямі, і зворотні, тобто. як системи самоорганізації та управління. Функції сенсорної системи – це: 1- виявлення та розрізнення сигналів, 2 - передача, трансформація сигналу та кодування, 3 - детектування ознак сигналу та упізнання образу. Виявлення сигналів та його первинне розрізнення відбувається на рецепторному рівні, передача, перетворення і кодування –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всіх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рівнях сенсорної системи,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детекція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периферії системи й у центрі, впізнання образу — на нейронах вищих рівнів системи. Перетворення інформації в сенсорній системі залежить не тільки від її властивостей та функціонального стану, а й від слідів у пам'яті, та від інших впливів, що сприймаються мозком миттєво.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стосується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декодування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сенсорної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то, очевидно,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відбуваються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кірковому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сказати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уявленнями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Гельмгольца,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недосконалість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наших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неточне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відображення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об'єктів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зовнішнього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свідомості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говорити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символічне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відображення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свідомістю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реального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ієрогліфів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Дійсно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сигналу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нервовій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відбувається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ієрогліфічно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посилками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подальше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розшифрування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декодуванні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повертає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мабуть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реальне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символічне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досягається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більш-менш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зрозумілі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розумінням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декодування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справа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набагато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складніша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Просторово-часова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структура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об'єкта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певної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нервової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ізоморфної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зовнішнього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впливу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Суб'єктивний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виникає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нервових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моделей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декодуванні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відбувається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декодування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зовсім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невідомо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приводу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навіть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гіпотез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питання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рецепції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Першою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ланкою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будь-якої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сенсорної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рецептори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поділяються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первинно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вторинночутливі</a:t>
            </a: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(Рис.2)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052736"/>
            <a:ext cx="3943126" cy="414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5103674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Схематичне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відповідей</a:t>
            </a:r>
            <a:r>
              <a:rPr lang="ru-RU" dirty="0" smtClean="0"/>
              <a:t> </a:t>
            </a:r>
            <a:r>
              <a:rPr lang="ru-RU" dirty="0" err="1" smtClean="0"/>
              <a:t>первинного</a:t>
            </a:r>
            <a:r>
              <a:rPr lang="ru-RU" dirty="0" smtClean="0"/>
              <a:t> (а) та </a:t>
            </a:r>
            <a:r>
              <a:rPr lang="ru-RU" dirty="0" err="1" smtClean="0"/>
              <a:t>вторинного</a:t>
            </a:r>
            <a:r>
              <a:rPr lang="ru-RU" dirty="0" smtClean="0"/>
              <a:t> (б) </a:t>
            </a:r>
            <a:r>
              <a:rPr lang="ru-RU" dirty="0" err="1" smtClean="0"/>
              <a:t>рецепторів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роздратування</a:t>
            </a:r>
            <a:r>
              <a:rPr lang="ru-RU" dirty="0" smtClean="0"/>
              <a:t>: а </a:t>
            </a:r>
            <a:r>
              <a:rPr lang="ru-RU" dirty="0" smtClean="0"/>
              <a:t>-</a:t>
            </a:r>
            <a:r>
              <a:rPr lang="ru-RU" dirty="0" err="1" smtClean="0"/>
              <a:t>тільце</a:t>
            </a:r>
            <a:r>
              <a:rPr lang="ru-RU" dirty="0" smtClean="0"/>
              <a:t> </a:t>
            </a:r>
            <a:r>
              <a:rPr lang="ru-RU" dirty="0" err="1" smtClean="0"/>
              <a:t>Пачіні</a:t>
            </a:r>
            <a:r>
              <a:rPr lang="ru-RU" dirty="0" smtClean="0"/>
              <a:t>; б - </a:t>
            </a:r>
            <a:r>
              <a:rPr lang="ru-RU" dirty="0" err="1" smtClean="0"/>
              <a:t>волосковий</a:t>
            </a:r>
            <a:r>
              <a:rPr lang="ru-RU" dirty="0" smtClean="0"/>
              <a:t> </a:t>
            </a:r>
            <a:r>
              <a:rPr lang="ru-RU" dirty="0" err="1" smtClean="0"/>
              <a:t>механорецептор</a:t>
            </a:r>
            <a:r>
              <a:rPr lang="ru-RU" dirty="0" smtClean="0"/>
              <a:t>; 1 </a:t>
            </a:r>
            <a:r>
              <a:rPr lang="ru-RU" dirty="0" smtClean="0"/>
              <a:t>- </a:t>
            </a:r>
            <a:r>
              <a:rPr lang="ru-RU" dirty="0" smtClean="0"/>
              <a:t>капсула рецептора;2 </a:t>
            </a:r>
            <a:r>
              <a:rPr lang="ru-RU" dirty="0" smtClean="0"/>
              <a:t>-</a:t>
            </a:r>
            <a:r>
              <a:rPr lang="ru-RU" dirty="0" err="1" smtClean="0"/>
              <a:t>немієлінізована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нервового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; 3 </a:t>
            </a:r>
            <a:r>
              <a:rPr lang="ru-RU" dirty="0" smtClean="0"/>
              <a:t>- </a:t>
            </a:r>
            <a:r>
              <a:rPr lang="ru-RU" dirty="0" err="1" smtClean="0"/>
              <a:t>мієлінізоване</a:t>
            </a:r>
            <a:r>
              <a:rPr lang="ru-RU" dirty="0" smtClean="0"/>
              <a:t> волокно; </a:t>
            </a:r>
            <a:r>
              <a:rPr lang="ru-RU" dirty="0" err="1" smtClean="0"/>
              <a:t>РП-рецепторний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; ПД -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; РК - </a:t>
            </a:r>
            <a:r>
              <a:rPr lang="ru-RU" dirty="0" err="1" smtClean="0"/>
              <a:t>рецептуюча</a:t>
            </a:r>
            <a:r>
              <a:rPr lang="ru-RU" dirty="0" smtClean="0"/>
              <a:t> </a:t>
            </a:r>
            <a:r>
              <a:rPr lang="ru-RU" dirty="0" err="1" smtClean="0"/>
              <a:t>клітина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аферентне</a:t>
            </a:r>
            <a:r>
              <a:rPr lang="ru-RU" dirty="0" smtClean="0"/>
              <a:t> </a:t>
            </a:r>
            <a:r>
              <a:rPr lang="ru-RU" dirty="0" smtClean="0"/>
              <a:t>(АН) та </a:t>
            </a:r>
            <a:r>
              <a:rPr lang="ru-RU" dirty="0" err="1" smtClean="0"/>
              <a:t>еферентне</a:t>
            </a:r>
            <a:r>
              <a:rPr lang="ru-RU" dirty="0" smtClean="0"/>
              <a:t> (ЕН) волокна; С - синапс; </a:t>
            </a:r>
            <a:r>
              <a:rPr lang="ru-RU" dirty="0" err="1" smtClean="0"/>
              <a:t>стрілками</a:t>
            </a:r>
            <a:r>
              <a:rPr lang="ru-RU" dirty="0" smtClean="0"/>
              <a:t> </a:t>
            </a:r>
            <a:r>
              <a:rPr lang="ru-RU" dirty="0" smtClean="0"/>
              <a:t>показано </a:t>
            </a:r>
            <a:r>
              <a:rPr lang="ru-RU" dirty="0" err="1" smtClean="0"/>
              <a:t>напрямок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подразнення</a:t>
            </a:r>
            <a:r>
              <a:rPr lang="ru-RU" dirty="0" smtClean="0"/>
              <a:t> (за А.С. </a:t>
            </a:r>
            <a:r>
              <a:rPr lang="ru-RU" dirty="0" err="1" smtClean="0"/>
              <a:t>Батуєвим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414908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деполяризація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1960" y="371703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solidFill>
                  <a:srgbClr val="FF0000"/>
                </a:solidFill>
              </a:rPr>
              <a:t>гіперполяризація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20688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/>
              <a:t>П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ервинночутливі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рецептори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являють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біполярного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нейрона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нюхові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інкапсульовані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шкірні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), 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вторинночутливі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спеціальні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вступають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синаптичний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контакт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біполярами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передають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збудження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зорові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слухові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Рецептори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поділяються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З одного боку,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дистантні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контактні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рецептори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модальністю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сприймається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баро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-, фото-, фоно-, хемо-,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осмо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термо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віброрецептори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третього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боку -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модальністю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відчуття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зорові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слухові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тактильні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теплові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холодові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больові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нюхові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смакові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нормі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рецепторів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адекватних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стимулів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досягненні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граничної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викликати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збудження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рецепторного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апарату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впливів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висока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сила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подразнення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 Так,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стимуляція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почуттів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вуха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подразниками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механічна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електричне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подразнення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викликати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реакцію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специфічної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фосфену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фонену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дозволило Мюллеру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сформулювати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“закон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специфічної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відчуттів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характеру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подразнень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закладеної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почуттів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специфічної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енергією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уявленням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Мюллера,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постійним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вродженим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Звідси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Мюллер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дійшов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гносеологічного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висновку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недовіру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пізнанні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нашим органам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почуттів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позицій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сьогоднішніх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уявлень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кодування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сенсорного сигналу "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міченими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лініями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Перкел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Бурок).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При збуджувальному впливі стимул, діючи на рецептор, викликає деполяризацію його поверхневої мембрани, тобто. рецепторний, чи генераторний потенціал, який підпорядковується закону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“усе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чи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нічого”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залежить від сили роздратування, тобто характеризується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градуальністю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здатний до сумації та не поширюється вздовж нервового волокна.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досягненні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критичної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рецепторний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перетворюється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імпульсний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ряд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імпульсів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найближчому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рецептора.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67440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силою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величиною рецепторного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потенціалу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існує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логарифмічна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залежність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класичному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закону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Вебера-Фехнера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залежність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відчуття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log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 +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де E – величина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відчуття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I – сила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константи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стимулів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модальностей.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Спільною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властивістю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багатьох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рецепторів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адаптація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тобто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пристосування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виражається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зазвичай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підвищенні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порогів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тобто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зниженні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чутливості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знижується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величина генераторного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потенціалу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частота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посилок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рецепторів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волокну.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Припинення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постійного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призводить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чутливості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рецепторів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рецепторах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відбувається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полягає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сигналах,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неімпульсних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амплітудою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тривалістю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генераторного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потенціалу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призводять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виникнення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міченими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лініями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тимчасових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характером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посилок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Рецептори, як і центральні нейрони, мають свої рецептивні поля (РП), які є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простором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(ділянка поверхні тіла), з яким пов'язаний цей рецептор (з якого рецептор отримує сигнали). Чим далі від рецепторного кінця центральний нейрон, тим більше РП має (за рахунок конвергенції в центрі шляхів, що йдуть з периферії). Розрізняють прості, складні та надскладні РП, що відрізняються конструкцією збудливо-гальмівних зон усередині поля. У цьому є РП, які працюють як детектори, тобто. які виділяють певні параметри об'єкта (кути, лінії, плями, напрям і швидкість руху, орієнтацію стимулу, колір, висоту тону, його тривалість, гучність та інші прості ознаки різних аферентних сигналів).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периферії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представлено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детекторний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дискретний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континуальний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сигналу.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-12311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Вчення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І.П. Павлова про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аналізатори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визначенням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Павлова,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системою,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трьох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1 —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(рецептор), 2 —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провідникової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нервові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шляхи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стовбурові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 —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обробної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кірковий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мозковий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кінець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Рецептори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здійснюють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периферичний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родом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подразників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мозковий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кінець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виробляє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центральний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отриманих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сигналів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синтезує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цілісний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Допавловська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фізіологія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вивчала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окремо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мозкового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сучасна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фізіологія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займається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дослідженням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сенсорних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вивчає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зв'язку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сенсорних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периферичні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прилади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шлях до кори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усіма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проміжними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поверхами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нервової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кожен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проводить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сигнали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кору,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мірою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переробляє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інформацію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нарешті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корковий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відділ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Дослідження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діяльності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кори великих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півкуль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проводилося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лабораторії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Павлова методом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умовних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допомогою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прийомів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часткового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руйнування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кори.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показано,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декортикації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втрачаються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коркового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раніше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вироблені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умовні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зникають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відновлюються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часткових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видаленнях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зниклих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швидко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відновлюється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тих,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пов'язані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пошкодженим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Досліди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частковою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декортикацією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дозволили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визначити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локалізацію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кіркових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кінців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Виявлено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видалення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будь-якої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ділянки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порушення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пов'язаного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кірковою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будь-яких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часткових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видаленнях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кори великого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втрати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будь-якого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виду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тварин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підставі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дослідів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частковою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екстирпацією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кори великих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півкуль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вивченням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умовних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оперованих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тварин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Павлов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дійшов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висновку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існуюча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локалізація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сприймаючі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перешаровані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один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одним. Павлов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розрізняв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кірковому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відділі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аналізатора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ядро ​​та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розсіяні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елементи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155</TotalTime>
  <Words>7263</Words>
  <Application>Microsoft Office PowerPoint</Application>
  <PresentationFormat>Экран (4:3)</PresentationFormat>
  <Paragraphs>64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Бумажная</vt:lpstr>
      <vt:lpstr>Предмет психофізіології та методи психофізіологічних досліджень.  Сприйняття, кодування і переробка інформації у нервовій системі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психофізіології та методи психофізіологічних досліджень.  Сприйняття, кодування і переробка інформації у нервовій системі </dc:title>
  <dc:creator>Руслан Аминов</dc:creator>
  <cp:lastModifiedBy>Руслан Аминов</cp:lastModifiedBy>
  <cp:revision>55</cp:revision>
  <dcterms:created xsi:type="dcterms:W3CDTF">2023-03-19T19:37:14Z</dcterms:created>
  <dcterms:modified xsi:type="dcterms:W3CDTF">2023-03-21T20:00:40Z</dcterms:modified>
</cp:coreProperties>
</file>