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2"/>
  </p:notesMasterIdLst>
  <p:sldIdLst>
    <p:sldId id="291" r:id="rId2"/>
    <p:sldId id="277" r:id="rId3"/>
    <p:sldId id="256" r:id="rId4"/>
    <p:sldId id="257" r:id="rId5"/>
    <p:sldId id="258" r:id="rId6"/>
    <p:sldId id="264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CAA-9854-40E8-9F63-1FE01F15FB0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FC0A-9F62-4F82-A8BB-18B58440271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FC0A-9F62-4F82-A8BB-18B584402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8FC0A-9F62-4F82-A8BB-18B5844027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7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2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5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2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799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46355D-F7B5-4473-8D3A-5613350E7A0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9BF7A-7BFE-4CD6-BC60-8387AEEC995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</a:t>
            </a:r>
            <a:r>
              <a:rPr 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пострадянського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5" y="2630788"/>
            <a:ext cx="6008739" cy="338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9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600" y="-522017"/>
            <a:ext cx="10018713" cy="1752599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 торгівля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803" y="4072055"/>
            <a:ext cx="11078197" cy="3124201"/>
          </a:xfrm>
        </p:spPr>
        <p:txBody>
          <a:bodyPr>
            <a:norm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Імпорт: € 16,2 млрд</a:t>
            </a:r>
          </a:p>
          <a:p>
            <a:r>
              <a:rPr lang="uk-UA" sz="2000" dirty="0"/>
              <a:t>Статті імпорту </a:t>
            </a:r>
            <a:r>
              <a:rPr lang="ru-RU" sz="2000" dirty="0"/>
              <a:t>: </a:t>
            </a:r>
            <a:r>
              <a:rPr lang="uk-UA" sz="2000" dirty="0"/>
              <a:t>транспортне обладнання та електрообладнання, мінеральні продукти, хімічна продукція, харчові продукти, пластмаси</a:t>
            </a:r>
            <a:r>
              <a:rPr lang="ru-RU" sz="2000" dirty="0"/>
              <a:t>, текстиль</a:t>
            </a: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€ 14,4 млрд</a:t>
            </a:r>
          </a:p>
          <a:p>
            <a:r>
              <a:rPr lang="uk-UA" sz="2000" dirty="0"/>
              <a:t>Статті експорту машини та машинобудування </a:t>
            </a:r>
            <a:r>
              <a:rPr lang="ru-RU" sz="2000" dirty="0"/>
              <a:t>29%, </a:t>
            </a:r>
            <a:r>
              <a:rPr lang="uk-UA" sz="2000" dirty="0"/>
              <a:t>дерев'яне і папір</a:t>
            </a:r>
            <a:r>
              <a:rPr lang="ru-RU" sz="2000" dirty="0"/>
              <a:t> 13%, метали 10%, </a:t>
            </a:r>
            <a:r>
              <a:rPr lang="uk-UA" sz="2000" dirty="0"/>
              <a:t>харчові продукти</a:t>
            </a:r>
            <a:r>
              <a:rPr lang="ru-RU" sz="2000" dirty="0"/>
              <a:t> 8%, текстиль 5%, </a:t>
            </a:r>
            <a:r>
              <a:rPr lang="uk-UA" sz="2000" dirty="0"/>
              <a:t>хімічна</a:t>
            </a:r>
            <a:r>
              <a:rPr lang="ru-RU" sz="2000" dirty="0"/>
              <a:t> </a:t>
            </a:r>
            <a:r>
              <a:rPr lang="uk-UA" sz="2000" dirty="0"/>
              <a:t>продукція</a:t>
            </a:r>
          </a:p>
          <a:p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33553"/>
            <a:ext cx="533400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64" y="833553"/>
            <a:ext cx="5334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7" y="269193"/>
            <a:ext cx="9577215" cy="45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9304" y="4960376"/>
            <a:ext cx="10392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Corbel" pitchFamily="34" charset="0"/>
              </a:rPr>
              <a:t>Пострадянські держави</a:t>
            </a:r>
            <a:r>
              <a:rPr lang="uk-UA" b="1" dirty="0">
                <a:latin typeface="Corbel" pitchFamily="34" charset="0"/>
              </a:rPr>
              <a:t> </a:t>
            </a:r>
            <a:r>
              <a:rPr lang="vi-VN" dirty="0">
                <a:latin typeface="Corbel" pitchFamily="34" charset="0"/>
              </a:rPr>
              <a:t>— журналістське кліше для позначення 15 країн, що раніше входили до Радянського Союзу як Радянські Соціалістичні Республіки та стали незалежними під час розпаду СРСР: Азербайджан, Білорусь, Вірменія, Естонія, Грузія, Казахстан, Киргизстан, Латвія, Литва, Молдова, Російська Федерація, Таджикистан, Туркменістан, Узбекистан, Україна.</a:t>
            </a:r>
          </a:p>
          <a:p>
            <a:r>
              <a:rPr lang="vi-VN" dirty="0">
                <a:latin typeface="Corbel" pitchFamily="34" charset="0"/>
              </a:rPr>
              <a:t>Терміни введено у вжиток Альгісом Празаускасом у статті «СНД як постколоніальний простір», що була опублікована 7 лютого 1992 року в «Незалежній газеті».</a:t>
            </a:r>
            <a:endParaRPr lang="ru-RU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0869" y="1179873"/>
            <a:ext cx="6081131" cy="3510663"/>
          </a:xfrm>
        </p:spPr>
        <p:txBody>
          <a:bodyPr>
            <a:normAutofit/>
          </a:bodyPr>
          <a:lstStyle/>
          <a:p>
            <a:pPr algn="ctr"/>
            <a:r>
              <a:rPr lang="uk-UA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Естонська Республіка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r="20230"/>
          <a:stretch/>
        </p:blipFill>
        <p:spPr>
          <a:xfrm>
            <a:off x="-12018" y="1"/>
            <a:ext cx="612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0212"/>
          <a:stretch/>
        </p:blipFill>
        <p:spPr>
          <a:xfrm>
            <a:off x="6133073" y="3225778"/>
            <a:ext cx="6081132" cy="3603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824" y="1"/>
            <a:ext cx="3344167" cy="1150432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Естонія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642" y="1279739"/>
            <a:ext cx="9395564" cy="36792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Розташування: </a:t>
            </a:r>
            <a:r>
              <a:rPr lang="uk-UA" dirty="0"/>
              <a:t>в Північній Європі на східному узбережжі Балтійського моря, омивається водами Фінської і Ризького заток (Балтійське море). На сході межує з Росією, на півдні – з Латвією. На півночі, в Фінській </a:t>
            </a:r>
            <a:r>
              <a:rPr lang="uk-UA" dirty="0" err="1"/>
              <a:t>затоці</a:t>
            </a:r>
            <a:r>
              <a:rPr lang="uk-UA" dirty="0"/>
              <a:t> – морський кордон з Фінляндією. </a:t>
            </a:r>
          </a:p>
          <a:p>
            <a:pPr algn="just"/>
            <a:r>
              <a:rPr lang="uk-UA" b="1" dirty="0"/>
              <a:t>Столиця </a:t>
            </a:r>
            <a:r>
              <a:rPr lang="uk-UA" dirty="0"/>
              <a:t>– місто Таллінн.</a:t>
            </a:r>
          </a:p>
          <a:p>
            <a:pPr algn="just"/>
            <a:r>
              <a:rPr lang="uk-UA" b="1" dirty="0"/>
              <a:t>Населення: </a:t>
            </a:r>
            <a:r>
              <a:rPr lang="ru-RU" dirty="0"/>
              <a:t>1 328 976 </a:t>
            </a:r>
            <a:r>
              <a:rPr lang="uk-UA" dirty="0" err="1"/>
              <a:t>чол</a:t>
            </a:r>
            <a:r>
              <a:rPr lang="uk-UA" dirty="0"/>
              <a:t>. (січень </a:t>
            </a:r>
            <a:r>
              <a:rPr lang="ru-RU" dirty="0"/>
              <a:t>2020)</a:t>
            </a:r>
            <a:endParaRPr lang="uk-UA" dirty="0"/>
          </a:p>
          <a:p>
            <a:pPr algn="just"/>
            <a:r>
              <a:rPr lang="uk-UA" b="1" dirty="0"/>
              <a:t>Територія: </a:t>
            </a:r>
            <a:r>
              <a:rPr lang="uk-UA" dirty="0"/>
              <a:t>усього 45 227км²</a:t>
            </a:r>
          </a:p>
          <a:p>
            <a:pPr algn="just"/>
            <a:r>
              <a:rPr lang="uk-UA" b="1" dirty="0"/>
              <a:t>Мови: естонська </a:t>
            </a:r>
            <a:r>
              <a:rPr lang="uk-UA" dirty="0"/>
              <a:t>(офіційна), </a:t>
            </a:r>
            <a:r>
              <a:rPr lang="uk-UA" dirty="0" err="1"/>
              <a:t>використ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російська, англійська </a:t>
            </a:r>
          </a:p>
          <a:p>
            <a:pPr algn="just"/>
            <a:r>
              <a:rPr lang="uk-UA" b="1" dirty="0"/>
              <a:t>Валюта</a:t>
            </a:r>
            <a:r>
              <a:rPr lang="uk-UA" dirty="0"/>
              <a:t>: </a:t>
            </a:r>
            <a:r>
              <a:rPr lang="uk-UA" dirty="0" err="1"/>
              <a:t>евро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326" y="1"/>
            <a:ext cx="1627879" cy="1515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796" y="-4994"/>
            <a:ext cx="1900283" cy="12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1" y="1048215"/>
            <a:ext cx="7368699" cy="52745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54" y="0"/>
            <a:ext cx="10018713" cy="914399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Володіння мовою в Естонії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8241" y="1182028"/>
            <a:ext cx="4564567" cy="3124201"/>
          </a:xfrm>
        </p:spPr>
        <p:txBody>
          <a:bodyPr>
            <a:normAutofit/>
          </a:bodyPr>
          <a:lstStyle/>
          <a:p>
            <a:pPr algn="just"/>
            <a:r>
              <a:rPr lang="uk-UA" sz="2200" dirty="0"/>
              <a:t>Інтерактивна візуалізація, заснована на авторитетних даних опитування Євро барометра мов в Європі, отриманих в результаті 27000 інтерв’ю у 27 європейських країнах на початку 2016 року. </a:t>
            </a:r>
          </a:p>
        </p:txBody>
      </p:sp>
    </p:spTree>
    <p:extLst>
      <p:ext uri="{BB962C8B-B14F-4D97-AF65-F5344CB8AC3E}">
        <p14:creationId xmlns:p14="http://schemas.microsoft.com/office/powerpoint/2010/main" val="409983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405" y="94786"/>
            <a:ext cx="10018713" cy="738692"/>
          </a:xfrm>
        </p:spPr>
        <p:txBody>
          <a:bodyPr>
            <a:normAutofit fontScale="90000"/>
          </a:bodyPr>
          <a:lstStyle/>
          <a:p>
            <a:r>
              <a:rPr lang="uk-UA" dirty="0"/>
              <a:t>Національний та релігійний склад населення</a:t>
            </a:r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" y="1424492"/>
            <a:ext cx="5334000" cy="32385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97" y="1424492"/>
            <a:ext cx="5334000" cy="3238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7405" y="4752203"/>
            <a:ext cx="4749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</a:t>
            </a:r>
            <a:r>
              <a:rPr lang="uk-UA" sz="2000" dirty="0"/>
              <a:t>переписом</a:t>
            </a:r>
            <a:r>
              <a:rPr lang="ru-RU" sz="2000" dirty="0"/>
              <a:t> 2011 року </a:t>
            </a:r>
            <a:r>
              <a:rPr lang="uk-UA" sz="2000" dirty="0"/>
              <a:t>естонців – </a:t>
            </a:r>
            <a:r>
              <a:rPr lang="ru-RU" sz="2000" dirty="0"/>
              <a:t>68,7%, </a:t>
            </a:r>
            <a:r>
              <a:rPr lang="uk-UA" sz="2000" dirty="0"/>
              <a:t>росіян</a:t>
            </a:r>
            <a:r>
              <a:rPr lang="ru-RU" sz="2000" dirty="0"/>
              <a:t> </a:t>
            </a:r>
            <a:r>
              <a:rPr lang="uk-UA" sz="2000" dirty="0"/>
              <a:t>– </a:t>
            </a:r>
            <a:r>
              <a:rPr lang="ru-RU" sz="2000" dirty="0"/>
              <a:t>25,6%, </a:t>
            </a:r>
            <a:r>
              <a:rPr lang="uk-UA" sz="2000" dirty="0"/>
              <a:t>українців</a:t>
            </a:r>
            <a:r>
              <a:rPr lang="ru-RU" sz="2000" dirty="0"/>
              <a:t> </a:t>
            </a:r>
            <a:r>
              <a:rPr lang="uk-UA" sz="2000" dirty="0"/>
              <a:t>– </a:t>
            </a:r>
            <a:r>
              <a:rPr lang="ru-RU" sz="2000" dirty="0"/>
              <a:t>2,1%, </a:t>
            </a:r>
            <a:r>
              <a:rPr lang="uk-UA" sz="2000" dirty="0"/>
              <a:t>білорусів</a:t>
            </a:r>
            <a:r>
              <a:rPr lang="ru-RU" sz="2000" dirty="0"/>
              <a:t> </a:t>
            </a:r>
            <a:r>
              <a:rPr lang="uk-UA" sz="2000" dirty="0"/>
              <a:t>– </a:t>
            </a:r>
            <a:r>
              <a:rPr lang="ru-RU" sz="2000" dirty="0"/>
              <a:t>1,2%, </a:t>
            </a:r>
            <a:r>
              <a:rPr lang="uk-UA" sz="2000" dirty="0"/>
              <a:t>фінів</a:t>
            </a:r>
            <a:r>
              <a:rPr lang="ru-RU" sz="2000" dirty="0"/>
              <a:t> </a:t>
            </a:r>
            <a:r>
              <a:rPr lang="uk-UA" sz="2000" dirty="0"/>
              <a:t>– </a:t>
            </a:r>
            <a:r>
              <a:rPr lang="ru-RU" sz="2000" dirty="0"/>
              <a:t>0,8%, </a:t>
            </a:r>
            <a:r>
              <a:rPr lang="uk-UA" sz="2000" dirty="0"/>
              <a:t>інших</a:t>
            </a:r>
            <a:r>
              <a:rPr lang="ru-RU" sz="2000" dirty="0"/>
              <a:t> </a:t>
            </a:r>
            <a:r>
              <a:rPr lang="uk-UA" sz="2000" dirty="0"/>
              <a:t>–</a:t>
            </a:r>
            <a:r>
              <a:rPr lang="ru-RU" sz="2000" dirty="0"/>
              <a:t> 1,6% 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78859" y="4875313"/>
            <a:ext cx="5539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Євангельсько</a:t>
            </a:r>
            <a:r>
              <a:rPr lang="uk-UA" dirty="0"/>
              <a:t>-лютеранської церкви – 13,6%, православні – 12,8%, інші християни (включаючи методистів, адвентистів сьомого дня, римо-католиків, п’ятидесятників) – 1,4%, непосвячені – 34,1%, інші та неуточнені – 32%.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7055" y="96595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Етнічні групи в </a:t>
            </a:r>
            <a:r>
              <a:rPr lang="uk-UA" sz="2000" dirty="0" err="1"/>
              <a:t>Естоні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58701" y="954929"/>
            <a:ext cx="255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Релігійні</a:t>
            </a:r>
            <a:r>
              <a:rPr lang="ru-RU" dirty="0"/>
              <a:t> </a:t>
            </a:r>
            <a:r>
              <a:rPr lang="uk-UA" dirty="0"/>
              <a:t>групи в Естонії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6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278" y="0"/>
            <a:ext cx="10018713" cy="1752599"/>
          </a:xfrm>
        </p:spPr>
        <p:txBody>
          <a:bodyPr/>
          <a:lstStyle/>
          <a:p>
            <a:r>
              <a:rPr lang="uk-UA" dirty="0"/>
              <a:t>Столиця Естонії – місто Таллінн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4" y="1862255"/>
            <a:ext cx="12212815" cy="5088672"/>
          </a:xfrm>
        </p:spPr>
      </p:pic>
    </p:spTree>
    <p:extLst>
      <p:ext uri="{BB962C8B-B14F-4D97-AF65-F5344CB8AC3E}">
        <p14:creationId xmlns:p14="http://schemas.microsoft.com/office/powerpoint/2010/main" val="266449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39" y="1672219"/>
            <a:ext cx="2435943" cy="3612995"/>
          </a:xfrm>
        </p:spPr>
        <p:txBody>
          <a:bodyPr vert="vert270">
            <a:norm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br>
              <a:rPr lang="uk-UA" dirty="0"/>
            </a:b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146" y="545481"/>
            <a:ext cx="10772079" cy="22534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000" dirty="0"/>
          </a:p>
          <a:p>
            <a:pPr marL="0" indent="0" algn="just">
              <a:buNone/>
            </a:pPr>
            <a:endParaRPr lang="uk-UA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26037"/>
              </p:ext>
            </p:extLst>
          </p:nvPr>
        </p:nvGraphicFramePr>
        <p:xfrm>
          <a:off x="2642841" y="231035"/>
          <a:ext cx="8742556" cy="544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573">
                  <a:extLst>
                    <a:ext uri="{9D8B030D-6E8A-4147-A177-3AD203B41FA5}">
                      <a16:colId xmlns:a16="http://schemas.microsoft.com/office/drawing/2014/main" val="3336990060"/>
                    </a:ext>
                  </a:extLst>
                </a:gridCol>
                <a:gridCol w="4359983">
                  <a:extLst>
                    <a:ext uri="{9D8B030D-6E8A-4147-A177-3AD203B41FA5}">
                      <a16:colId xmlns:a16="http://schemas.microsoft.com/office/drawing/2014/main" val="1281690878"/>
                    </a:ext>
                  </a:extLst>
                </a:gridCol>
              </a:tblGrid>
              <a:tr h="976105">
                <a:tc>
                  <a:txBody>
                    <a:bodyPr/>
                    <a:lstStyle/>
                    <a:p>
                      <a:r>
                        <a:rPr lang="uk-UA" sz="1800" b="1" dirty="0"/>
                        <a:t>ВВП</a:t>
                      </a:r>
                      <a:r>
                        <a:rPr lang="uk-UA" sz="1800" dirty="0"/>
                        <a:t> (номінал)</a:t>
                      </a:r>
                    </a:p>
                    <a:p>
                      <a:r>
                        <a:rPr lang="ru-RU" sz="1800" b="1" dirty="0"/>
                        <a:t>ВВП </a:t>
                      </a:r>
                      <a:r>
                        <a:rPr lang="ru-RU" sz="1800" dirty="0"/>
                        <a:t>ПКС</a:t>
                      </a:r>
                    </a:p>
                    <a:p>
                      <a:r>
                        <a:rPr lang="uk-UA" sz="1800" b="1" dirty="0"/>
                        <a:t>На душу населення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$ 31,038 млрд (2019 рік)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$47,127 млрд (2019 </a:t>
                      </a:r>
                      <a:r>
                        <a:rPr lang="uk-UA" sz="1800" dirty="0"/>
                        <a:t>рік)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$ 23 523 (2019 рік)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78619"/>
                  </a:ext>
                </a:extLst>
              </a:tr>
              <a:tr h="535022">
                <a:tc>
                  <a:txBody>
                    <a:bodyPr/>
                    <a:lstStyle/>
                    <a:p>
                      <a:r>
                        <a:rPr lang="uk-UA" sz="1800" dirty="0"/>
                        <a:t>ІЛР (2019)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0,882 (дуже високий; 30-те місце</a:t>
                      </a:r>
                      <a:r>
                        <a:rPr lang="ru-RU" sz="1800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555640"/>
                  </a:ext>
                </a:extLst>
              </a:tr>
              <a:tr h="390120">
                <a:tc>
                  <a:txBody>
                    <a:bodyPr/>
                    <a:lstStyle/>
                    <a:p>
                      <a:r>
                        <a:rPr lang="uk-UA" noProof="0" dirty="0"/>
                        <a:t>Економічно</a:t>
                      </a:r>
                      <a:r>
                        <a:rPr lang="ru-RU" dirty="0"/>
                        <a:t> </a:t>
                      </a:r>
                      <a:r>
                        <a:rPr lang="uk-UA" noProof="0" dirty="0"/>
                        <a:t>активне населення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79,5% </a:t>
                      </a:r>
                      <a:r>
                        <a:rPr lang="uk-UA" noProof="0" dirty="0"/>
                        <a:t>зайнятість</a:t>
                      </a:r>
                      <a:r>
                        <a:rPr lang="ru-RU" dirty="0"/>
                        <a:t> (2019)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87144"/>
                  </a:ext>
                </a:extLst>
              </a:tr>
              <a:tr h="935762">
                <a:tc>
                  <a:txBody>
                    <a:bodyPr/>
                    <a:lstStyle/>
                    <a:p>
                      <a:r>
                        <a:rPr lang="uk-UA" noProof="0" dirty="0"/>
                        <a:t>Зайняте населення за секторами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/>
                        <a:t>сільське господарство: 2,7%, промисловість: 20,5%,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/>
                        <a:t>сфера </a:t>
                      </a:r>
                      <a:r>
                        <a:rPr lang="uk-UA" noProof="0" dirty="0" err="1"/>
                        <a:t>пос</a:t>
                      </a:r>
                      <a:r>
                        <a:rPr lang="ru-RU" dirty="0"/>
                        <a:t>луг: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76,8%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65817"/>
                  </a:ext>
                </a:extLst>
              </a:tr>
              <a:tr h="3901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/>
                        <a:t>Інфляція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3,6% (2017), 3,4% (2018), 3,0% (2019)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94162"/>
                  </a:ext>
                </a:extLst>
              </a:tr>
              <a:tr h="1827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/>
                        <a:t>Населення за межею бідності:</a:t>
                      </a:r>
                    </a:p>
                    <a:p>
                      <a:r>
                        <a:rPr lang="uk-UA" sz="1800" dirty="0"/>
                        <a:t>відносна бідність</a:t>
                      </a:r>
                      <a:r>
                        <a:rPr lang="uk-UA" sz="1800" baseline="0" dirty="0"/>
                        <a:t> - </a:t>
                      </a:r>
                      <a:r>
                        <a:rPr lang="uk-UA" sz="1800" dirty="0"/>
                        <a:t>дохід нижче € 569 / $ 632,33 на місяць (2018),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абсолютна бідність</a:t>
                      </a:r>
                      <a:r>
                        <a:rPr lang="uk-UA" sz="1800" baseline="0" dirty="0"/>
                        <a:t> -</a:t>
                      </a:r>
                      <a:r>
                        <a:rPr lang="uk-UA" sz="1800" dirty="0"/>
                        <a:t> дохід нижче € 215 / $ 238,93 на місяць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/>
                    </a:p>
                    <a:p>
                      <a:r>
                        <a:rPr lang="uk-UA" sz="1800" dirty="0"/>
                        <a:t>21,7% </a:t>
                      </a:r>
                      <a:endParaRPr lang="uk-UA" dirty="0"/>
                    </a:p>
                    <a:p>
                      <a:endParaRPr lang="uk-UA" sz="1800" dirty="0"/>
                    </a:p>
                    <a:p>
                      <a:endParaRPr lang="uk-UA" sz="1800" dirty="0"/>
                    </a:p>
                    <a:p>
                      <a:r>
                        <a:rPr lang="uk-UA" sz="1800" dirty="0"/>
                        <a:t>2,4%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39534"/>
                  </a:ext>
                </a:extLst>
              </a:tr>
              <a:tr h="3901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/>
                        <a:t>Рівень безробіття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3,9 % (</a:t>
                      </a:r>
                      <a:r>
                        <a:rPr lang="uk-UA" noProof="0"/>
                        <a:t>серпень</a:t>
                      </a:r>
                      <a:r>
                        <a:rPr lang="ru-RU"/>
                        <a:t> 2019)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42584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0605" y="5861225"/>
            <a:ext cx="9779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 </a:t>
            </a:r>
            <a:r>
              <a:rPr lang="uk-UA" sz="2000" b="1" dirty="0"/>
              <a:t>Середній оклад до утримання податків </a:t>
            </a:r>
            <a:r>
              <a:rPr lang="uk-UA" sz="2000" dirty="0"/>
              <a:t>€ +1551 / $ 1731,22 в місяць (грудень 2019)</a:t>
            </a:r>
          </a:p>
          <a:p>
            <a:r>
              <a:rPr lang="uk-UA" sz="2000" b="1" dirty="0"/>
              <a:t>Середній оклад після утримання податків </a:t>
            </a:r>
            <a:r>
              <a:rPr lang="uk-UA" sz="2000" dirty="0"/>
              <a:t>€ 1257,13 / $ 1403,04 в місяць (грудень 2019)</a:t>
            </a:r>
          </a:p>
        </p:txBody>
      </p:sp>
    </p:spTree>
    <p:extLst>
      <p:ext uri="{BB962C8B-B14F-4D97-AF65-F5344CB8AC3E}">
        <p14:creationId xmlns:p14="http://schemas.microsoft.com/office/powerpoint/2010/main" val="45080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8652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галузі економіки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936155"/>
              </p:ext>
            </p:extLst>
          </p:nvPr>
        </p:nvGraphicFramePr>
        <p:xfrm>
          <a:off x="2346193" y="1030619"/>
          <a:ext cx="8296139" cy="344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576">
                  <a:extLst>
                    <a:ext uri="{9D8B030D-6E8A-4147-A177-3AD203B41FA5}">
                      <a16:colId xmlns:a16="http://schemas.microsoft.com/office/drawing/2014/main" val="3923746849"/>
                    </a:ext>
                  </a:extLst>
                </a:gridCol>
                <a:gridCol w="1730668">
                  <a:extLst>
                    <a:ext uri="{9D8B030D-6E8A-4147-A177-3AD203B41FA5}">
                      <a16:colId xmlns:a16="http://schemas.microsoft.com/office/drawing/2014/main" val="3333682448"/>
                    </a:ext>
                  </a:extLst>
                </a:gridCol>
                <a:gridCol w="3563148">
                  <a:extLst>
                    <a:ext uri="{9D8B030D-6E8A-4147-A177-3AD203B41FA5}">
                      <a16:colId xmlns:a16="http://schemas.microsoft.com/office/drawing/2014/main" val="2141155144"/>
                    </a:ext>
                  </a:extLst>
                </a:gridCol>
                <a:gridCol w="216747">
                  <a:extLst>
                    <a:ext uri="{9D8B030D-6E8A-4147-A177-3AD203B41FA5}">
                      <a16:colId xmlns:a16="http://schemas.microsoft.com/office/drawing/2014/main" val="3770830982"/>
                    </a:ext>
                  </a:extLst>
                </a:gridCol>
              </a:tblGrid>
              <a:tr h="6790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/>
                        <a:t>Галузі</a:t>
                      </a:r>
                      <a:r>
                        <a:rPr lang="uk-UA" baseline="0" noProof="0" dirty="0"/>
                        <a:t> 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Частка в ВВП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465592"/>
                  </a:ext>
                </a:extLst>
              </a:tr>
              <a:tr h="393416">
                <a:tc>
                  <a:txBody>
                    <a:bodyPr/>
                    <a:lstStyle/>
                    <a:p>
                      <a:r>
                        <a:rPr lang="ru-RU" dirty="0"/>
                        <a:t>Сфера </a:t>
                      </a:r>
                      <a:r>
                        <a:rPr lang="uk-UA" noProof="0" dirty="0"/>
                        <a:t>послуг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78961"/>
                  </a:ext>
                </a:extLst>
              </a:tr>
              <a:tr h="1261088">
                <a:tc>
                  <a:txBody>
                    <a:bodyPr/>
                    <a:lstStyle/>
                    <a:p>
                      <a:r>
                        <a:rPr lang="uk-UA" noProof="0" dirty="0"/>
                        <a:t>Промисловість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паливна, електроенергетика, хімічна промисловість,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машинобудування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деревообробна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целюлозно-паперова галузі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71137"/>
                  </a:ext>
                </a:extLst>
              </a:tr>
              <a:tr h="679047">
                <a:tc>
                  <a:txBody>
                    <a:bodyPr/>
                    <a:lstStyle/>
                    <a:p>
                      <a:r>
                        <a:rPr lang="uk-UA" dirty="0"/>
                        <a:t>Сільське господарство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тваринництво, в основному</a:t>
                      </a:r>
                      <a:r>
                        <a:rPr lang="uk-UA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м'ясо-молочний напрям і свинарство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923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4018" y="4702677"/>
            <a:ext cx="11097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Також важливі галузі економіки Естонії </a:t>
            </a:r>
            <a:r>
              <a:rPr lang="uk-UA" sz="2000" dirty="0"/>
              <a:t>– обробна  промисловість, текстильна, складське господарство та електрозв'язок, торгівля, інформаційні технології, а також сфера нерухомості, оренди та бізнесу, будівництво, управління державою, освіту та охорону здоров'я. Частка останньої групи галузей зросла в роки кризи, оскільки, незважаючи на кризу, необхідно було зберегти їх діяльність.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4309" y="886522"/>
            <a:ext cx="1070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601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616</Words>
  <Application>Microsoft Office PowerPoint</Application>
  <PresentationFormat>Широкий екран</PresentationFormat>
  <Paragraphs>70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Параллакс</vt:lpstr>
      <vt:lpstr>Розвиток держав пострадянського простору</vt:lpstr>
      <vt:lpstr>Презентація PowerPoint</vt:lpstr>
      <vt:lpstr>Естонська Республіка </vt:lpstr>
      <vt:lpstr>Естонія </vt:lpstr>
      <vt:lpstr>Володіння мовою в Естонії </vt:lpstr>
      <vt:lpstr>Національний та релігійний склад населення</vt:lpstr>
      <vt:lpstr>Столиця Естонії – місто Таллінн</vt:lpstr>
      <vt:lpstr>Економіка </vt:lpstr>
      <vt:lpstr>Основні галузі економіки</vt:lpstr>
      <vt:lpstr>Зовнішня торгівля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держав пострадянського простору: Республіка Естонія </dc:title>
  <dc:creator>Maryna</dc:creator>
  <cp:lastModifiedBy>user</cp:lastModifiedBy>
  <cp:revision>63</cp:revision>
  <dcterms:created xsi:type="dcterms:W3CDTF">2020-11-08T13:49:20Z</dcterms:created>
  <dcterms:modified xsi:type="dcterms:W3CDTF">2025-12-03T17:24:55Z</dcterms:modified>
</cp:coreProperties>
</file>