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Lst>
  <p:sldSz cx="9144000" cy="6858000" type="screen4x3"/>
  <p:notesSz cx="6858000" cy="9144000"/>
  <p:defaultTextStyle>
    <a:defPPr>
      <a:defRPr lang="ru-RU"/>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0" d="100"/>
          <a:sy n="80" d="100"/>
        </p:scale>
        <p:origin x="-1920"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theme" Target="theme/theme1.xml"/><Relationship Id="rId47"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printerSettings" Target="printerSettings/printerSettings1.bin"/><Relationship Id="rId44" Type="http://schemas.openxmlformats.org/officeDocument/2006/relationships/presProps" Target="presProps.xml"/><Relationship Id="rId4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Название 1"/>
          <p:cNvSpPr>
            <a:spLocks noGrp="1"/>
          </p:cNvSpPr>
          <p:nvPr>
            <p:ph type="ctrTitle"/>
          </p:nvPr>
        </p:nvSpPr>
        <p:spPr>
          <a:xfrm>
            <a:off x="685800" y="2130425"/>
            <a:ext cx="7772400" cy="1470025"/>
          </a:xfrm>
        </p:spPr>
        <p:txBody>
          <a:bodyPr/>
          <a:lstStyle/>
          <a:p>
            <a:r>
              <a:rPr lang="uk-UA"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smtClean="0"/>
              <a:t>Образец подзаголовка</a:t>
            </a:r>
            <a:endParaRPr lang="ru-RU"/>
          </a:p>
        </p:txBody>
      </p:sp>
      <p:sp>
        <p:nvSpPr>
          <p:cNvPr id="4" name="Дата 3"/>
          <p:cNvSpPr>
            <a:spLocks noGrp="1"/>
          </p:cNvSpPr>
          <p:nvPr>
            <p:ph type="dt" sz="half" idx="10"/>
          </p:nvPr>
        </p:nvSpPr>
        <p:spPr/>
        <p:txBody>
          <a:bodyPr/>
          <a:lstStyle/>
          <a:p>
            <a:fld id="{FE0FA8A9-3061-554C-B56A-912E469EFF71}" type="datetimeFigureOut">
              <a:rPr lang="ru-RU" smtClean="0"/>
              <a:t>17.03.15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2E440BB-E3FB-BB48-882E-094F550C753E}" type="slidenum">
              <a:rPr lang="ru-RU" smtClean="0"/>
              <a:t>‹#›</a:t>
            </a:fld>
            <a:endParaRPr lang="ru-RU"/>
          </a:p>
        </p:txBody>
      </p:sp>
    </p:spTree>
    <p:extLst>
      <p:ext uri="{BB962C8B-B14F-4D97-AF65-F5344CB8AC3E}">
        <p14:creationId xmlns:p14="http://schemas.microsoft.com/office/powerpoint/2010/main" val="2918837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uk-UA"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uk-UA" smtClean="0"/>
              <a:t>Образец текста</a:t>
            </a:r>
          </a:p>
          <a:p>
            <a:pPr lvl="1"/>
            <a:r>
              <a:rPr lang="uk-UA" smtClean="0"/>
              <a:t>Второй уровень</a:t>
            </a:r>
          </a:p>
          <a:p>
            <a:pPr lvl="2"/>
            <a:r>
              <a:rPr lang="uk-UA" smtClean="0"/>
              <a:t>Третий уровень</a:t>
            </a:r>
          </a:p>
          <a:p>
            <a:pPr lvl="3"/>
            <a:r>
              <a:rPr lang="uk-UA" smtClean="0"/>
              <a:t>Четвертый уровень</a:t>
            </a:r>
          </a:p>
          <a:p>
            <a:pPr lvl="4"/>
            <a:r>
              <a:rPr lang="uk-UA" smtClean="0"/>
              <a:t>Пятый уровень</a:t>
            </a:r>
            <a:endParaRPr lang="ru-RU"/>
          </a:p>
        </p:txBody>
      </p:sp>
      <p:sp>
        <p:nvSpPr>
          <p:cNvPr id="4" name="Дата 3"/>
          <p:cNvSpPr>
            <a:spLocks noGrp="1"/>
          </p:cNvSpPr>
          <p:nvPr>
            <p:ph type="dt" sz="half" idx="10"/>
          </p:nvPr>
        </p:nvSpPr>
        <p:spPr/>
        <p:txBody>
          <a:bodyPr/>
          <a:lstStyle/>
          <a:p>
            <a:fld id="{FE0FA8A9-3061-554C-B56A-912E469EFF71}" type="datetimeFigureOut">
              <a:rPr lang="ru-RU" smtClean="0"/>
              <a:t>17.03.15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2E440BB-E3FB-BB48-882E-094F550C753E}" type="slidenum">
              <a:rPr lang="ru-RU" smtClean="0"/>
              <a:t>‹#›</a:t>
            </a:fld>
            <a:endParaRPr lang="ru-RU"/>
          </a:p>
        </p:txBody>
      </p:sp>
    </p:spTree>
    <p:extLst>
      <p:ext uri="{BB962C8B-B14F-4D97-AF65-F5344CB8AC3E}">
        <p14:creationId xmlns:p14="http://schemas.microsoft.com/office/powerpoint/2010/main" val="2527304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uk-UA"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uk-UA" smtClean="0"/>
              <a:t>Образец текста</a:t>
            </a:r>
          </a:p>
          <a:p>
            <a:pPr lvl="1"/>
            <a:r>
              <a:rPr lang="uk-UA" smtClean="0"/>
              <a:t>Второй уровень</a:t>
            </a:r>
          </a:p>
          <a:p>
            <a:pPr lvl="2"/>
            <a:r>
              <a:rPr lang="uk-UA" smtClean="0"/>
              <a:t>Третий уровень</a:t>
            </a:r>
          </a:p>
          <a:p>
            <a:pPr lvl="3"/>
            <a:r>
              <a:rPr lang="uk-UA" smtClean="0"/>
              <a:t>Четвертый уровень</a:t>
            </a:r>
          </a:p>
          <a:p>
            <a:pPr lvl="4"/>
            <a:r>
              <a:rPr lang="uk-UA" smtClean="0"/>
              <a:t>Пятый уровень</a:t>
            </a:r>
            <a:endParaRPr lang="ru-RU"/>
          </a:p>
        </p:txBody>
      </p:sp>
      <p:sp>
        <p:nvSpPr>
          <p:cNvPr id="4" name="Дата 3"/>
          <p:cNvSpPr>
            <a:spLocks noGrp="1"/>
          </p:cNvSpPr>
          <p:nvPr>
            <p:ph type="dt" sz="half" idx="10"/>
          </p:nvPr>
        </p:nvSpPr>
        <p:spPr/>
        <p:txBody>
          <a:bodyPr/>
          <a:lstStyle/>
          <a:p>
            <a:fld id="{FE0FA8A9-3061-554C-B56A-912E469EFF71}" type="datetimeFigureOut">
              <a:rPr lang="ru-RU" smtClean="0"/>
              <a:t>17.03.15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2E440BB-E3FB-BB48-882E-094F550C753E}" type="slidenum">
              <a:rPr lang="ru-RU" smtClean="0"/>
              <a:t>‹#›</a:t>
            </a:fld>
            <a:endParaRPr lang="ru-RU"/>
          </a:p>
        </p:txBody>
      </p:sp>
    </p:spTree>
    <p:extLst>
      <p:ext uri="{BB962C8B-B14F-4D97-AF65-F5344CB8AC3E}">
        <p14:creationId xmlns:p14="http://schemas.microsoft.com/office/powerpoint/2010/main" val="465109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uk-UA" smtClean="0"/>
              <a:t>Образец заголовка</a:t>
            </a:r>
            <a:endParaRPr lang="ru-RU"/>
          </a:p>
        </p:txBody>
      </p:sp>
      <p:sp>
        <p:nvSpPr>
          <p:cNvPr id="3" name="Содержимое 2"/>
          <p:cNvSpPr>
            <a:spLocks noGrp="1"/>
          </p:cNvSpPr>
          <p:nvPr>
            <p:ph idx="1"/>
          </p:nvPr>
        </p:nvSpPr>
        <p:spPr/>
        <p:txBody>
          <a:bodyPr/>
          <a:lstStyle/>
          <a:p>
            <a:pPr lvl="0"/>
            <a:r>
              <a:rPr lang="uk-UA" smtClean="0"/>
              <a:t>Образец текста</a:t>
            </a:r>
          </a:p>
          <a:p>
            <a:pPr lvl="1"/>
            <a:r>
              <a:rPr lang="uk-UA" smtClean="0"/>
              <a:t>Второй уровень</a:t>
            </a:r>
          </a:p>
          <a:p>
            <a:pPr lvl="2"/>
            <a:r>
              <a:rPr lang="uk-UA" smtClean="0"/>
              <a:t>Третий уровень</a:t>
            </a:r>
          </a:p>
          <a:p>
            <a:pPr lvl="3"/>
            <a:r>
              <a:rPr lang="uk-UA" smtClean="0"/>
              <a:t>Четвертый уровень</a:t>
            </a:r>
          </a:p>
          <a:p>
            <a:pPr lvl="4"/>
            <a:r>
              <a:rPr lang="uk-UA" smtClean="0"/>
              <a:t>Пятый уровень</a:t>
            </a:r>
            <a:endParaRPr lang="ru-RU"/>
          </a:p>
        </p:txBody>
      </p:sp>
      <p:sp>
        <p:nvSpPr>
          <p:cNvPr id="4" name="Дата 3"/>
          <p:cNvSpPr>
            <a:spLocks noGrp="1"/>
          </p:cNvSpPr>
          <p:nvPr>
            <p:ph type="dt" sz="half" idx="10"/>
          </p:nvPr>
        </p:nvSpPr>
        <p:spPr/>
        <p:txBody>
          <a:bodyPr/>
          <a:lstStyle/>
          <a:p>
            <a:fld id="{FE0FA8A9-3061-554C-B56A-912E469EFF71}" type="datetimeFigureOut">
              <a:rPr lang="ru-RU" smtClean="0"/>
              <a:t>17.03.15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2E440BB-E3FB-BB48-882E-094F550C753E}" type="slidenum">
              <a:rPr lang="ru-RU" smtClean="0"/>
              <a:t>‹#›</a:t>
            </a:fld>
            <a:endParaRPr lang="ru-RU"/>
          </a:p>
        </p:txBody>
      </p:sp>
    </p:spTree>
    <p:extLst>
      <p:ext uri="{BB962C8B-B14F-4D97-AF65-F5344CB8AC3E}">
        <p14:creationId xmlns:p14="http://schemas.microsoft.com/office/powerpoint/2010/main" val="2071551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Название 1"/>
          <p:cNvSpPr>
            <a:spLocks noGrp="1"/>
          </p:cNvSpPr>
          <p:nvPr>
            <p:ph type="title"/>
          </p:nvPr>
        </p:nvSpPr>
        <p:spPr>
          <a:xfrm>
            <a:off x="722313" y="4406900"/>
            <a:ext cx="7772400" cy="1362075"/>
          </a:xfrm>
        </p:spPr>
        <p:txBody>
          <a:bodyPr anchor="t"/>
          <a:lstStyle>
            <a:lvl1pPr algn="l">
              <a:defRPr sz="4000" b="1" cap="all"/>
            </a:lvl1pPr>
          </a:lstStyle>
          <a:p>
            <a:r>
              <a:rPr lang="uk-UA"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Образец текста</a:t>
            </a:r>
          </a:p>
        </p:txBody>
      </p:sp>
      <p:sp>
        <p:nvSpPr>
          <p:cNvPr id="4" name="Дата 3"/>
          <p:cNvSpPr>
            <a:spLocks noGrp="1"/>
          </p:cNvSpPr>
          <p:nvPr>
            <p:ph type="dt" sz="half" idx="10"/>
          </p:nvPr>
        </p:nvSpPr>
        <p:spPr/>
        <p:txBody>
          <a:bodyPr/>
          <a:lstStyle/>
          <a:p>
            <a:fld id="{FE0FA8A9-3061-554C-B56A-912E469EFF71}" type="datetimeFigureOut">
              <a:rPr lang="ru-RU" smtClean="0"/>
              <a:t>17.03.15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2E440BB-E3FB-BB48-882E-094F550C753E}" type="slidenum">
              <a:rPr lang="ru-RU" smtClean="0"/>
              <a:t>‹#›</a:t>
            </a:fld>
            <a:endParaRPr lang="ru-RU"/>
          </a:p>
        </p:txBody>
      </p:sp>
    </p:spTree>
    <p:extLst>
      <p:ext uri="{BB962C8B-B14F-4D97-AF65-F5344CB8AC3E}">
        <p14:creationId xmlns:p14="http://schemas.microsoft.com/office/powerpoint/2010/main" val="2296659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uk-UA"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uk-UA" smtClean="0"/>
              <a:t>Образец текста</a:t>
            </a:r>
          </a:p>
          <a:p>
            <a:pPr lvl="1"/>
            <a:r>
              <a:rPr lang="uk-UA" smtClean="0"/>
              <a:t>Второй уровень</a:t>
            </a:r>
          </a:p>
          <a:p>
            <a:pPr lvl="2"/>
            <a:r>
              <a:rPr lang="uk-UA" smtClean="0"/>
              <a:t>Третий уровень</a:t>
            </a:r>
          </a:p>
          <a:p>
            <a:pPr lvl="3"/>
            <a:r>
              <a:rPr lang="uk-UA" smtClean="0"/>
              <a:t>Четвертый уровень</a:t>
            </a:r>
          </a:p>
          <a:p>
            <a:pPr lvl="4"/>
            <a:r>
              <a:rPr lang="uk-UA"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uk-UA" smtClean="0"/>
              <a:t>Образец текста</a:t>
            </a:r>
          </a:p>
          <a:p>
            <a:pPr lvl="1"/>
            <a:r>
              <a:rPr lang="uk-UA" smtClean="0"/>
              <a:t>Второй уровень</a:t>
            </a:r>
          </a:p>
          <a:p>
            <a:pPr lvl="2"/>
            <a:r>
              <a:rPr lang="uk-UA" smtClean="0"/>
              <a:t>Третий уровень</a:t>
            </a:r>
          </a:p>
          <a:p>
            <a:pPr lvl="3"/>
            <a:r>
              <a:rPr lang="uk-UA" smtClean="0"/>
              <a:t>Четвертый уровень</a:t>
            </a:r>
          </a:p>
          <a:p>
            <a:pPr lvl="4"/>
            <a:r>
              <a:rPr lang="uk-UA" smtClean="0"/>
              <a:t>Пятый уровень</a:t>
            </a:r>
            <a:endParaRPr lang="ru-RU"/>
          </a:p>
        </p:txBody>
      </p:sp>
      <p:sp>
        <p:nvSpPr>
          <p:cNvPr id="5" name="Дата 4"/>
          <p:cNvSpPr>
            <a:spLocks noGrp="1"/>
          </p:cNvSpPr>
          <p:nvPr>
            <p:ph type="dt" sz="half" idx="10"/>
          </p:nvPr>
        </p:nvSpPr>
        <p:spPr/>
        <p:txBody>
          <a:bodyPr/>
          <a:lstStyle/>
          <a:p>
            <a:fld id="{FE0FA8A9-3061-554C-B56A-912E469EFF71}" type="datetimeFigureOut">
              <a:rPr lang="ru-RU" smtClean="0"/>
              <a:t>17.03.15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2E440BB-E3FB-BB48-882E-094F550C753E}" type="slidenum">
              <a:rPr lang="ru-RU" smtClean="0"/>
              <a:t>‹#›</a:t>
            </a:fld>
            <a:endParaRPr lang="ru-RU"/>
          </a:p>
        </p:txBody>
      </p:sp>
    </p:spTree>
    <p:extLst>
      <p:ext uri="{BB962C8B-B14F-4D97-AF65-F5344CB8AC3E}">
        <p14:creationId xmlns:p14="http://schemas.microsoft.com/office/powerpoint/2010/main" val="4202100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lvl1pPr>
              <a:defRPr/>
            </a:lvl1pPr>
          </a:lstStyle>
          <a:p>
            <a:r>
              <a:rPr lang="uk-UA"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uk-UA" smtClean="0"/>
              <a:t>Образец текста</a:t>
            </a:r>
          </a:p>
          <a:p>
            <a:pPr lvl="1"/>
            <a:r>
              <a:rPr lang="uk-UA" smtClean="0"/>
              <a:t>Второй уровень</a:t>
            </a:r>
          </a:p>
          <a:p>
            <a:pPr lvl="2"/>
            <a:r>
              <a:rPr lang="uk-UA" smtClean="0"/>
              <a:t>Третий уровень</a:t>
            </a:r>
          </a:p>
          <a:p>
            <a:pPr lvl="3"/>
            <a:r>
              <a:rPr lang="uk-UA" smtClean="0"/>
              <a:t>Четвертый уровень</a:t>
            </a:r>
          </a:p>
          <a:p>
            <a:pPr lvl="4"/>
            <a:r>
              <a:rPr lang="uk-UA"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uk-UA" smtClean="0"/>
              <a:t>Образец текста</a:t>
            </a:r>
          </a:p>
          <a:p>
            <a:pPr lvl="1"/>
            <a:r>
              <a:rPr lang="uk-UA" smtClean="0"/>
              <a:t>Второй уровень</a:t>
            </a:r>
          </a:p>
          <a:p>
            <a:pPr lvl="2"/>
            <a:r>
              <a:rPr lang="uk-UA" smtClean="0"/>
              <a:t>Третий уровень</a:t>
            </a:r>
          </a:p>
          <a:p>
            <a:pPr lvl="3"/>
            <a:r>
              <a:rPr lang="uk-UA" smtClean="0"/>
              <a:t>Четвертый уровень</a:t>
            </a:r>
          </a:p>
          <a:p>
            <a:pPr lvl="4"/>
            <a:r>
              <a:rPr lang="uk-UA" smtClean="0"/>
              <a:t>Пятый уровень</a:t>
            </a:r>
            <a:endParaRPr lang="ru-RU"/>
          </a:p>
        </p:txBody>
      </p:sp>
      <p:sp>
        <p:nvSpPr>
          <p:cNvPr id="7" name="Дата 6"/>
          <p:cNvSpPr>
            <a:spLocks noGrp="1"/>
          </p:cNvSpPr>
          <p:nvPr>
            <p:ph type="dt" sz="half" idx="10"/>
          </p:nvPr>
        </p:nvSpPr>
        <p:spPr/>
        <p:txBody>
          <a:bodyPr/>
          <a:lstStyle/>
          <a:p>
            <a:fld id="{FE0FA8A9-3061-554C-B56A-912E469EFF71}" type="datetimeFigureOut">
              <a:rPr lang="ru-RU" smtClean="0"/>
              <a:t>17.03.15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2E440BB-E3FB-BB48-882E-094F550C753E}" type="slidenum">
              <a:rPr lang="ru-RU" smtClean="0"/>
              <a:t>‹#›</a:t>
            </a:fld>
            <a:endParaRPr lang="ru-RU"/>
          </a:p>
        </p:txBody>
      </p:sp>
    </p:spTree>
    <p:extLst>
      <p:ext uri="{BB962C8B-B14F-4D97-AF65-F5344CB8AC3E}">
        <p14:creationId xmlns:p14="http://schemas.microsoft.com/office/powerpoint/2010/main" val="1239545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uk-UA" smtClean="0"/>
              <a:t>Образец заголовка</a:t>
            </a:r>
            <a:endParaRPr lang="ru-RU"/>
          </a:p>
        </p:txBody>
      </p:sp>
      <p:sp>
        <p:nvSpPr>
          <p:cNvPr id="3" name="Дата 2"/>
          <p:cNvSpPr>
            <a:spLocks noGrp="1"/>
          </p:cNvSpPr>
          <p:nvPr>
            <p:ph type="dt" sz="half" idx="10"/>
          </p:nvPr>
        </p:nvSpPr>
        <p:spPr/>
        <p:txBody>
          <a:bodyPr/>
          <a:lstStyle/>
          <a:p>
            <a:fld id="{FE0FA8A9-3061-554C-B56A-912E469EFF71}" type="datetimeFigureOut">
              <a:rPr lang="ru-RU" smtClean="0"/>
              <a:t>17.03.15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2E440BB-E3FB-BB48-882E-094F550C753E}" type="slidenum">
              <a:rPr lang="ru-RU" smtClean="0"/>
              <a:t>‹#›</a:t>
            </a:fld>
            <a:endParaRPr lang="ru-RU"/>
          </a:p>
        </p:txBody>
      </p:sp>
    </p:spTree>
    <p:extLst>
      <p:ext uri="{BB962C8B-B14F-4D97-AF65-F5344CB8AC3E}">
        <p14:creationId xmlns:p14="http://schemas.microsoft.com/office/powerpoint/2010/main" val="3941592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E0FA8A9-3061-554C-B56A-912E469EFF71}" type="datetimeFigureOut">
              <a:rPr lang="ru-RU" smtClean="0"/>
              <a:t>17.03.15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2E440BB-E3FB-BB48-882E-094F550C753E}" type="slidenum">
              <a:rPr lang="ru-RU" smtClean="0"/>
              <a:t>‹#›</a:t>
            </a:fld>
            <a:endParaRPr lang="ru-RU"/>
          </a:p>
        </p:txBody>
      </p:sp>
    </p:spTree>
    <p:extLst>
      <p:ext uri="{BB962C8B-B14F-4D97-AF65-F5344CB8AC3E}">
        <p14:creationId xmlns:p14="http://schemas.microsoft.com/office/powerpoint/2010/main" val="1427925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Название 1"/>
          <p:cNvSpPr>
            <a:spLocks noGrp="1"/>
          </p:cNvSpPr>
          <p:nvPr>
            <p:ph type="title"/>
          </p:nvPr>
        </p:nvSpPr>
        <p:spPr>
          <a:xfrm>
            <a:off x="457200" y="273050"/>
            <a:ext cx="3008313" cy="1162050"/>
          </a:xfrm>
        </p:spPr>
        <p:txBody>
          <a:bodyPr anchor="b"/>
          <a:lstStyle>
            <a:lvl1pPr algn="l">
              <a:defRPr sz="2000" b="1"/>
            </a:lvl1pPr>
          </a:lstStyle>
          <a:p>
            <a:r>
              <a:rPr lang="uk-UA"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smtClean="0"/>
              <a:t>Образец текста</a:t>
            </a:r>
          </a:p>
          <a:p>
            <a:pPr lvl="1"/>
            <a:r>
              <a:rPr lang="uk-UA" smtClean="0"/>
              <a:t>Второй уровень</a:t>
            </a:r>
          </a:p>
          <a:p>
            <a:pPr lvl="2"/>
            <a:r>
              <a:rPr lang="uk-UA" smtClean="0"/>
              <a:t>Третий уровень</a:t>
            </a:r>
          </a:p>
          <a:p>
            <a:pPr lvl="3"/>
            <a:r>
              <a:rPr lang="uk-UA" smtClean="0"/>
              <a:t>Четвертый уровень</a:t>
            </a:r>
          </a:p>
          <a:p>
            <a:pPr lvl="4"/>
            <a:r>
              <a:rPr lang="uk-UA"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Образец текста</a:t>
            </a:r>
          </a:p>
        </p:txBody>
      </p:sp>
      <p:sp>
        <p:nvSpPr>
          <p:cNvPr id="5" name="Дата 4"/>
          <p:cNvSpPr>
            <a:spLocks noGrp="1"/>
          </p:cNvSpPr>
          <p:nvPr>
            <p:ph type="dt" sz="half" idx="10"/>
          </p:nvPr>
        </p:nvSpPr>
        <p:spPr/>
        <p:txBody>
          <a:bodyPr/>
          <a:lstStyle/>
          <a:p>
            <a:fld id="{FE0FA8A9-3061-554C-B56A-912E469EFF71}" type="datetimeFigureOut">
              <a:rPr lang="ru-RU" smtClean="0"/>
              <a:t>17.03.15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2E440BB-E3FB-BB48-882E-094F550C753E}" type="slidenum">
              <a:rPr lang="ru-RU" smtClean="0"/>
              <a:t>‹#›</a:t>
            </a:fld>
            <a:endParaRPr lang="ru-RU"/>
          </a:p>
        </p:txBody>
      </p:sp>
    </p:spTree>
    <p:extLst>
      <p:ext uri="{BB962C8B-B14F-4D97-AF65-F5344CB8AC3E}">
        <p14:creationId xmlns:p14="http://schemas.microsoft.com/office/powerpoint/2010/main" val="2701452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Название 1"/>
          <p:cNvSpPr>
            <a:spLocks noGrp="1"/>
          </p:cNvSpPr>
          <p:nvPr>
            <p:ph type="title"/>
          </p:nvPr>
        </p:nvSpPr>
        <p:spPr>
          <a:xfrm>
            <a:off x="1792288" y="4800600"/>
            <a:ext cx="5486400" cy="566738"/>
          </a:xfrm>
        </p:spPr>
        <p:txBody>
          <a:bodyPr anchor="b"/>
          <a:lstStyle>
            <a:lvl1pPr algn="l">
              <a:defRPr sz="2000" b="1"/>
            </a:lvl1pPr>
          </a:lstStyle>
          <a:p>
            <a:r>
              <a:rPr lang="uk-UA"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Образец текста</a:t>
            </a:r>
          </a:p>
        </p:txBody>
      </p:sp>
      <p:sp>
        <p:nvSpPr>
          <p:cNvPr id="5" name="Дата 4"/>
          <p:cNvSpPr>
            <a:spLocks noGrp="1"/>
          </p:cNvSpPr>
          <p:nvPr>
            <p:ph type="dt" sz="half" idx="10"/>
          </p:nvPr>
        </p:nvSpPr>
        <p:spPr/>
        <p:txBody>
          <a:bodyPr/>
          <a:lstStyle/>
          <a:p>
            <a:fld id="{FE0FA8A9-3061-554C-B56A-912E469EFF71}" type="datetimeFigureOut">
              <a:rPr lang="ru-RU" smtClean="0"/>
              <a:t>17.03.15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2E440BB-E3FB-BB48-882E-094F550C753E}" type="slidenum">
              <a:rPr lang="ru-RU" smtClean="0"/>
              <a:t>‹#›</a:t>
            </a:fld>
            <a:endParaRPr lang="ru-RU"/>
          </a:p>
        </p:txBody>
      </p:sp>
    </p:spTree>
    <p:extLst>
      <p:ext uri="{BB962C8B-B14F-4D97-AF65-F5344CB8AC3E}">
        <p14:creationId xmlns:p14="http://schemas.microsoft.com/office/powerpoint/2010/main" val="250946914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uk-UA"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uk-UA" smtClean="0"/>
              <a:t>Образец текста</a:t>
            </a:r>
          </a:p>
          <a:p>
            <a:pPr lvl="1"/>
            <a:r>
              <a:rPr lang="uk-UA" smtClean="0"/>
              <a:t>Второй уровень</a:t>
            </a:r>
          </a:p>
          <a:p>
            <a:pPr lvl="2"/>
            <a:r>
              <a:rPr lang="uk-UA" smtClean="0"/>
              <a:t>Третий уровень</a:t>
            </a:r>
          </a:p>
          <a:p>
            <a:pPr lvl="3"/>
            <a:r>
              <a:rPr lang="uk-UA" smtClean="0"/>
              <a:t>Четвертый уровень</a:t>
            </a:r>
          </a:p>
          <a:p>
            <a:pPr lvl="4"/>
            <a:r>
              <a:rPr lang="uk-UA"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0FA8A9-3061-554C-B56A-912E469EFF71}" type="datetimeFigureOut">
              <a:rPr lang="ru-RU" smtClean="0"/>
              <a:t>17.03.15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E440BB-E3FB-BB48-882E-094F550C753E}" type="slidenum">
              <a:rPr lang="ru-RU" smtClean="0"/>
              <a:t>‹#›</a:t>
            </a:fld>
            <a:endParaRPr lang="ru-RU"/>
          </a:p>
        </p:txBody>
      </p:sp>
    </p:spTree>
    <p:extLst>
      <p:ext uri="{BB962C8B-B14F-4D97-AF65-F5344CB8AC3E}">
        <p14:creationId xmlns:p14="http://schemas.microsoft.com/office/powerpoint/2010/main" val="8962002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ru-RU"/>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ctrTitle"/>
          </p:nvPr>
        </p:nvSpPr>
        <p:spPr/>
        <p:txBody>
          <a:bodyPr/>
          <a:lstStyle/>
          <a:p>
            <a:r>
              <a:rPr lang="ru-RU" dirty="0" err="1" smtClean="0"/>
              <a:t>Характерні</a:t>
            </a:r>
            <a:r>
              <a:rPr lang="ru-RU" dirty="0" smtClean="0"/>
              <a:t> </a:t>
            </a:r>
            <a:r>
              <a:rPr lang="ru-RU" dirty="0" err="1" smtClean="0"/>
              <a:t>козацькі</a:t>
            </a:r>
            <a:r>
              <a:rPr lang="ru-RU" dirty="0" smtClean="0"/>
              <a:t> </a:t>
            </a:r>
            <a:r>
              <a:rPr lang="ru-RU" dirty="0" err="1" smtClean="0"/>
              <a:t>казки</a:t>
            </a:r>
            <a:endParaRPr lang="ru-RU" dirty="0"/>
          </a:p>
        </p:txBody>
      </p:sp>
      <p:sp>
        <p:nvSpPr>
          <p:cNvPr id="3" name="Подзаголовок 2"/>
          <p:cNvSpPr>
            <a:spLocks noGrp="1"/>
          </p:cNvSpPr>
          <p:nvPr>
            <p:ph type="subTitle" idx="1"/>
          </p:nvPr>
        </p:nvSpPr>
        <p:spPr/>
        <p:txBody>
          <a:bodyPr/>
          <a:lstStyle/>
          <a:p>
            <a:r>
              <a:rPr lang="ru-RU" dirty="0" smtClean="0"/>
              <a:t>Сакральна </a:t>
            </a:r>
            <a:r>
              <a:rPr lang="ru-RU" dirty="0" err="1" smtClean="0"/>
              <a:t>традиція</a:t>
            </a:r>
            <a:r>
              <a:rPr lang="ru-RU" dirty="0" smtClean="0"/>
              <a:t> </a:t>
            </a:r>
            <a:r>
              <a:rPr lang="ru-RU" dirty="0" err="1" smtClean="0"/>
              <a:t>українського</a:t>
            </a:r>
            <a:r>
              <a:rPr lang="ru-RU" dirty="0" smtClean="0"/>
              <a:t> </a:t>
            </a:r>
            <a:r>
              <a:rPr lang="ru-RU" dirty="0" err="1" smtClean="0"/>
              <a:t>козацтва</a:t>
            </a:r>
            <a:endParaRPr lang="ru-RU" dirty="0"/>
          </a:p>
        </p:txBody>
      </p:sp>
    </p:spTree>
    <p:extLst>
      <p:ext uri="{BB962C8B-B14F-4D97-AF65-F5344CB8AC3E}">
        <p14:creationId xmlns:p14="http://schemas.microsoft.com/office/powerpoint/2010/main" val="4400463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dirty="0" err="1" smtClean="0"/>
              <a:t>Котигорошко</a:t>
            </a:r>
            <a:r>
              <a:rPr lang="ru-RU" dirty="0" smtClean="0"/>
              <a:t> </a:t>
            </a:r>
            <a:endParaRPr lang="ru-RU" dirty="0"/>
          </a:p>
        </p:txBody>
      </p:sp>
      <p:sp>
        <p:nvSpPr>
          <p:cNvPr id="3" name="Содержимое 2"/>
          <p:cNvSpPr>
            <a:spLocks noGrp="1"/>
          </p:cNvSpPr>
          <p:nvPr>
            <p:ph idx="1"/>
          </p:nvPr>
        </p:nvSpPr>
        <p:spPr/>
        <p:txBody>
          <a:bodyPr/>
          <a:lstStyle/>
          <a:p>
            <a:r>
              <a:rPr lang="uk-UA" dirty="0"/>
              <a:t>Сьомий брат «Котигорошко» знаходиться на маківці голови, та про це буде описано згодом. Тобто «Сім-Я» в традиції козаків-характерників - це сім енергетичних центрів, які знаходяться вздовж тіла людини, вздовж хребта, від кібчика до маківки голови. </a:t>
            </a:r>
            <a:endParaRPr lang="ru-RU" dirty="0"/>
          </a:p>
        </p:txBody>
      </p:sp>
    </p:spTree>
    <p:extLst>
      <p:ext uri="{BB962C8B-B14F-4D97-AF65-F5344CB8AC3E}">
        <p14:creationId xmlns:p14="http://schemas.microsoft.com/office/powerpoint/2010/main" val="27433101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dirty="0" err="1" smtClean="0"/>
              <a:t>Котигорошко</a:t>
            </a:r>
            <a:endParaRPr lang="ru-RU" dirty="0"/>
          </a:p>
        </p:txBody>
      </p:sp>
      <p:pic>
        <p:nvPicPr>
          <p:cNvPr id="4" name="Содержимое 3"/>
          <p:cNvPicPr>
            <a:picLocks noGrp="1" noChangeAspect="1"/>
          </p:cNvPicPr>
          <p:nvPr>
            <p:ph idx="1"/>
          </p:nvPr>
        </p:nvPicPr>
        <p:blipFill>
          <a:blip r:embed="rId2"/>
          <a:srcRect l="-40915" r="-40915"/>
          <a:stretch>
            <a:fillRect/>
          </a:stretch>
        </p:blipFill>
        <p:spPr/>
      </p:pic>
    </p:spTree>
    <p:extLst>
      <p:ext uri="{BB962C8B-B14F-4D97-AF65-F5344CB8AC3E}">
        <p14:creationId xmlns:p14="http://schemas.microsoft.com/office/powerpoint/2010/main" val="9099808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dirty="0" err="1" smtClean="0"/>
              <a:t>Котигорошко</a:t>
            </a:r>
            <a:endParaRPr lang="ru-RU" dirty="0"/>
          </a:p>
        </p:txBody>
      </p:sp>
      <p:sp>
        <p:nvSpPr>
          <p:cNvPr id="3" name="Содержимое 2"/>
          <p:cNvSpPr>
            <a:spLocks noGrp="1"/>
          </p:cNvSpPr>
          <p:nvPr>
            <p:ph idx="1"/>
          </p:nvPr>
        </p:nvSpPr>
        <p:spPr/>
        <p:txBody>
          <a:bodyPr/>
          <a:lstStyle/>
          <a:p>
            <a:r>
              <a:rPr lang="uk-UA" dirty="0"/>
              <a:t>В сім’ї є батько і мати, так і "Сім-Я" має і батька і матір. Батько або Отець - це Бог, Отець небесний, який дає нам людям життя духовне, розум, Дух. Мати - Матір-Земля, яка дає нам також життя, любов, душу. Без батька і матері не можливе народження дитини, так і Людина не може з’явитися без Батька і Матері. </a:t>
            </a:r>
            <a:endParaRPr lang="ru-RU" dirty="0"/>
          </a:p>
        </p:txBody>
      </p:sp>
    </p:spTree>
    <p:extLst>
      <p:ext uri="{BB962C8B-B14F-4D97-AF65-F5344CB8AC3E}">
        <p14:creationId xmlns:p14="http://schemas.microsoft.com/office/powerpoint/2010/main" val="30353957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dirty="0" err="1" smtClean="0"/>
              <a:t>Котигорошко</a:t>
            </a:r>
            <a:endParaRPr lang="ru-RU" dirty="0"/>
          </a:p>
        </p:txBody>
      </p:sp>
      <p:sp>
        <p:nvSpPr>
          <p:cNvPr id="3" name="Содержимое 2"/>
          <p:cNvSpPr>
            <a:spLocks noGrp="1"/>
          </p:cNvSpPr>
          <p:nvPr>
            <p:ph idx="1"/>
          </p:nvPr>
        </p:nvSpPr>
        <p:spPr/>
        <p:txBody>
          <a:bodyPr/>
          <a:lstStyle/>
          <a:p>
            <a:r>
              <a:rPr lang="uk-UA" dirty="0"/>
              <a:t>Сестра Оленка, яка несе обід братам - це Жива - жива енергія, яка живить. підживлює енергетичні центри людини. В сім’ї дівчинка уособлює в собі любов, так і "сестра" в казці несе енергію "братам", яка зароджена енергією Любові. Тобто розкодовуючи казку можна сказати, що в казці між строк говориться, що енергія Життя з’являється з енергії Любові.</a:t>
            </a:r>
            <a:r>
              <a:rPr lang="ru-RU" dirty="0" smtClean="0">
                <a:effectLst/>
              </a:rPr>
              <a:t> </a:t>
            </a:r>
            <a:endParaRPr lang="ru-RU" dirty="0"/>
          </a:p>
        </p:txBody>
      </p:sp>
    </p:spTree>
    <p:extLst>
      <p:ext uri="{BB962C8B-B14F-4D97-AF65-F5344CB8AC3E}">
        <p14:creationId xmlns:p14="http://schemas.microsoft.com/office/powerpoint/2010/main" val="42648710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dirty="0" err="1" smtClean="0"/>
              <a:t>Котигорошко</a:t>
            </a:r>
            <a:endParaRPr lang="ru-RU" dirty="0"/>
          </a:p>
        </p:txBody>
      </p:sp>
      <p:pic>
        <p:nvPicPr>
          <p:cNvPr id="4" name="Содержимое 3"/>
          <p:cNvPicPr>
            <a:picLocks noGrp="1" noChangeAspect="1"/>
          </p:cNvPicPr>
          <p:nvPr>
            <p:ph idx="1"/>
          </p:nvPr>
        </p:nvPicPr>
        <p:blipFill>
          <a:blip r:embed="rId2"/>
          <a:srcRect l="-69327" r="-69327"/>
          <a:stretch>
            <a:fillRect/>
          </a:stretch>
        </p:blipFill>
        <p:spPr/>
      </p:pic>
    </p:spTree>
    <p:extLst>
      <p:ext uri="{BB962C8B-B14F-4D97-AF65-F5344CB8AC3E}">
        <p14:creationId xmlns:p14="http://schemas.microsoft.com/office/powerpoint/2010/main" val="42076469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dirty="0" err="1" smtClean="0"/>
              <a:t>Котигорошко</a:t>
            </a:r>
            <a:endParaRPr lang="ru-RU" dirty="0"/>
          </a:p>
        </p:txBody>
      </p:sp>
      <p:sp>
        <p:nvSpPr>
          <p:cNvPr id="3" name="Содержимое 2"/>
          <p:cNvSpPr>
            <a:spLocks noGrp="1"/>
          </p:cNvSpPr>
          <p:nvPr>
            <p:ph idx="1"/>
          </p:nvPr>
        </p:nvSpPr>
        <p:spPr/>
        <p:txBody>
          <a:bodyPr>
            <a:normAutofit/>
          </a:bodyPr>
          <a:lstStyle/>
          <a:p>
            <a:pPr algn="ctr"/>
            <a:r>
              <a:rPr lang="uk-UA" dirty="0"/>
              <a:t>Скиба або рілля в полі завжди рівна і сестра Оленка несе поживу братам по ріллі. Це трактується так, що хребет у людини завжди має бути рівним, як рілля і тоді енергетичний організм людини завжди буде наповнюватись цілющою поживною енергією</a:t>
            </a:r>
            <a:r>
              <a:rPr lang="uk-UA" dirty="0" smtClean="0"/>
              <a:t>.</a:t>
            </a:r>
            <a:endParaRPr lang="ru-RU" dirty="0"/>
          </a:p>
        </p:txBody>
      </p:sp>
    </p:spTree>
    <p:extLst>
      <p:ext uri="{BB962C8B-B14F-4D97-AF65-F5344CB8AC3E}">
        <p14:creationId xmlns:p14="http://schemas.microsoft.com/office/powerpoint/2010/main" val="25041582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dirty="0" err="1" smtClean="0"/>
              <a:t>Котигорошко</a:t>
            </a:r>
            <a:r>
              <a:rPr lang="ru-RU" dirty="0" smtClean="0"/>
              <a:t> </a:t>
            </a:r>
            <a:endParaRPr lang="ru-RU" dirty="0"/>
          </a:p>
        </p:txBody>
      </p:sp>
      <p:sp>
        <p:nvSpPr>
          <p:cNvPr id="3" name="Содержимое 2"/>
          <p:cNvSpPr>
            <a:spLocks noGrp="1"/>
          </p:cNvSpPr>
          <p:nvPr>
            <p:ph idx="1"/>
          </p:nvPr>
        </p:nvSpPr>
        <p:spPr/>
        <p:txBody>
          <a:bodyPr>
            <a:normAutofit lnSpcReduction="10000"/>
          </a:bodyPr>
          <a:lstStyle/>
          <a:p>
            <a:r>
              <a:rPr lang="uk-UA" dirty="0" smtClean="0"/>
              <a:t> В традиції Спасу є прислів’я: «Козак ніколи спини не гне…». Це прислів’я можна трактувати, як про заборону наймитської праці для козака. Тобто сучасною мовою козак – це менеджер, організатор. З точки зору виховання тіла і розвитку організму це трактується, як принцип збереження прямої спини, формування осанки під час виховання фізичних вправ в роботі і під час тренувань.</a:t>
            </a:r>
            <a:endParaRPr lang="ru-RU" dirty="0" smtClean="0"/>
          </a:p>
          <a:p>
            <a:endParaRPr lang="ru-RU" dirty="0"/>
          </a:p>
        </p:txBody>
      </p:sp>
    </p:spTree>
    <p:extLst>
      <p:ext uri="{BB962C8B-B14F-4D97-AF65-F5344CB8AC3E}">
        <p14:creationId xmlns:p14="http://schemas.microsoft.com/office/powerpoint/2010/main" val="9716827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dirty="0" err="1" smtClean="0"/>
              <a:t>Котигорошко</a:t>
            </a:r>
            <a:endParaRPr lang="ru-RU" dirty="0"/>
          </a:p>
        </p:txBody>
      </p:sp>
      <p:sp>
        <p:nvSpPr>
          <p:cNvPr id="3" name="Содержимое 2"/>
          <p:cNvSpPr>
            <a:spLocks noGrp="1"/>
          </p:cNvSpPr>
          <p:nvPr>
            <p:ph idx="1"/>
          </p:nvPr>
        </p:nvSpPr>
        <p:spPr/>
        <p:txBody>
          <a:bodyPr/>
          <a:lstStyle/>
          <a:p>
            <a:r>
              <a:rPr lang="uk-UA" dirty="0"/>
              <a:t>Змій уособлюється з злою силою. В переказах він має три голови під назвами: Небідь, Нежить, Злидні.</a:t>
            </a:r>
            <a:endParaRPr lang="ru-RU" dirty="0"/>
          </a:p>
          <a:p>
            <a:r>
              <a:rPr lang="uk-UA" dirty="0"/>
              <a:t>Голови Змія в казці уособлюють негативні психологічні стани людини. Які насамперед впливають на її організм.</a:t>
            </a:r>
            <a:endParaRPr lang="ru-RU" dirty="0"/>
          </a:p>
          <a:p>
            <a:endParaRPr lang="ru-RU" dirty="0"/>
          </a:p>
        </p:txBody>
      </p:sp>
    </p:spTree>
    <p:extLst>
      <p:ext uri="{BB962C8B-B14F-4D97-AF65-F5344CB8AC3E}">
        <p14:creationId xmlns:p14="http://schemas.microsoft.com/office/powerpoint/2010/main" val="30227801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dirty="0" err="1" smtClean="0"/>
              <a:t>Котигорошко</a:t>
            </a:r>
            <a:r>
              <a:rPr lang="ru-RU" dirty="0" smtClean="0"/>
              <a:t> </a:t>
            </a:r>
            <a:endParaRPr lang="ru-RU" dirty="0"/>
          </a:p>
        </p:txBody>
      </p:sp>
      <p:sp>
        <p:nvSpPr>
          <p:cNvPr id="3" name="Содержимое 2"/>
          <p:cNvSpPr>
            <a:spLocks noGrp="1"/>
          </p:cNvSpPr>
          <p:nvPr>
            <p:ph idx="1"/>
          </p:nvPr>
        </p:nvSpPr>
        <p:spPr/>
        <p:txBody>
          <a:bodyPr/>
          <a:lstStyle/>
          <a:p>
            <a:r>
              <a:rPr lang="uk-UA" b="1" dirty="0"/>
              <a:t>Небідь </a:t>
            </a:r>
            <a:r>
              <a:rPr lang="uk-UA" dirty="0"/>
              <a:t>– психологічний стан песимізму у людини. Як правило, якщо на песиміста подивитися з боку, то спеціаліст з мануальної терапії може замітити майже у всіх випадках скривлений хребет в області шийного відділу хребта. Людина стоїть немов би похнюплена. </a:t>
            </a:r>
            <a:endParaRPr lang="ru-RU" dirty="0"/>
          </a:p>
          <a:p>
            <a:endParaRPr lang="ru-RU" dirty="0"/>
          </a:p>
        </p:txBody>
      </p:sp>
    </p:spTree>
    <p:extLst>
      <p:ext uri="{BB962C8B-B14F-4D97-AF65-F5344CB8AC3E}">
        <p14:creationId xmlns:p14="http://schemas.microsoft.com/office/powerpoint/2010/main" val="40017899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dirty="0" err="1" smtClean="0"/>
              <a:t>Котигорошко</a:t>
            </a:r>
            <a:r>
              <a:rPr lang="ru-RU" dirty="0" smtClean="0"/>
              <a:t> (</a:t>
            </a:r>
            <a:r>
              <a:rPr lang="ru-RU" dirty="0" err="1" smtClean="0"/>
              <a:t>небідь</a:t>
            </a:r>
            <a:r>
              <a:rPr lang="ru-RU" dirty="0" smtClean="0"/>
              <a:t>)</a:t>
            </a:r>
            <a:endParaRPr lang="ru-RU" dirty="0"/>
          </a:p>
        </p:txBody>
      </p:sp>
      <p:pic>
        <p:nvPicPr>
          <p:cNvPr id="4" name="Содержимое 3"/>
          <p:cNvPicPr>
            <a:picLocks noGrp="1" noChangeAspect="1"/>
          </p:cNvPicPr>
          <p:nvPr>
            <p:ph idx="1"/>
          </p:nvPr>
        </p:nvPicPr>
        <p:blipFill>
          <a:blip r:embed="rId2"/>
          <a:srcRect t="-4823" b="-4823"/>
          <a:stretch>
            <a:fillRect/>
          </a:stretch>
        </p:blipFill>
        <p:spPr/>
      </p:pic>
    </p:spTree>
    <p:extLst>
      <p:ext uri="{BB962C8B-B14F-4D97-AF65-F5344CB8AC3E}">
        <p14:creationId xmlns:p14="http://schemas.microsoft.com/office/powerpoint/2010/main" val="2955323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dirty="0" err="1" smtClean="0"/>
              <a:t>Характерні</a:t>
            </a:r>
            <a:r>
              <a:rPr lang="ru-RU" dirty="0" smtClean="0"/>
              <a:t> </a:t>
            </a:r>
            <a:r>
              <a:rPr lang="ru-RU" dirty="0" err="1" smtClean="0"/>
              <a:t>козацькі</a:t>
            </a:r>
            <a:r>
              <a:rPr lang="ru-RU" dirty="0" smtClean="0"/>
              <a:t> </a:t>
            </a:r>
            <a:r>
              <a:rPr lang="ru-RU" dirty="0" err="1" smtClean="0"/>
              <a:t>казки</a:t>
            </a:r>
            <a:endParaRPr lang="ru-RU" dirty="0"/>
          </a:p>
        </p:txBody>
      </p:sp>
      <p:sp>
        <p:nvSpPr>
          <p:cNvPr id="3" name="Содержимое 2"/>
          <p:cNvSpPr>
            <a:spLocks noGrp="1"/>
          </p:cNvSpPr>
          <p:nvPr>
            <p:ph idx="1"/>
          </p:nvPr>
        </p:nvSpPr>
        <p:spPr/>
        <p:txBody>
          <a:bodyPr/>
          <a:lstStyle/>
          <a:p>
            <a:pPr algn="ctr"/>
            <a:r>
              <a:rPr lang="uk-UA" dirty="0"/>
              <a:t>В Спасі знання передавалися у вигляді усної народної творчості. </a:t>
            </a:r>
            <a:endParaRPr lang="uk-UA" dirty="0" smtClean="0"/>
          </a:p>
          <a:p>
            <a:pPr algn="ctr"/>
            <a:r>
              <a:rPr lang="uk-UA" dirty="0" smtClean="0"/>
              <a:t>Одним </a:t>
            </a:r>
            <a:r>
              <a:rPr lang="uk-UA" dirty="0"/>
              <a:t>із видів такої творчості і бойової спадщини є характерні казки Спасу, які при певному читанні виявляють внутрішню суть бойового мистецтва Спас. </a:t>
            </a:r>
            <a:endParaRPr lang="ru-RU" dirty="0"/>
          </a:p>
        </p:txBody>
      </p:sp>
    </p:spTree>
    <p:extLst>
      <p:ext uri="{BB962C8B-B14F-4D97-AF65-F5344CB8AC3E}">
        <p14:creationId xmlns:p14="http://schemas.microsoft.com/office/powerpoint/2010/main" val="29651208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dirty="0" err="1" smtClean="0"/>
              <a:t>Котигорошко</a:t>
            </a:r>
            <a:endParaRPr lang="ru-RU" dirty="0"/>
          </a:p>
        </p:txBody>
      </p:sp>
      <p:sp>
        <p:nvSpPr>
          <p:cNvPr id="3" name="Содержимое 2"/>
          <p:cNvSpPr>
            <a:spLocks noGrp="1"/>
          </p:cNvSpPr>
          <p:nvPr>
            <p:ph idx="1"/>
          </p:nvPr>
        </p:nvSpPr>
        <p:spPr/>
        <p:txBody>
          <a:bodyPr/>
          <a:lstStyle/>
          <a:p>
            <a:r>
              <a:rPr lang="uk-UA" b="1" dirty="0"/>
              <a:t>Нежить –</a:t>
            </a:r>
            <a:r>
              <a:rPr lang="uk-UA" dirty="0"/>
              <a:t> психологічний стан людини, коли їй здається, що вона все знає на світі, стан «всезнайки». Такий стан не дозволяє людині повноцінно сприймати інформацію, навчатись і виробляє в психіці апатію до усього нового. Вважається що людина стає неживою, мертвою духовно, тобто у неї стає стан «нежиті», коли вона не здатна навчатись. </a:t>
            </a:r>
            <a:endParaRPr lang="ru-RU" dirty="0"/>
          </a:p>
          <a:p>
            <a:endParaRPr lang="ru-RU" dirty="0"/>
          </a:p>
        </p:txBody>
      </p:sp>
    </p:spTree>
    <p:extLst>
      <p:ext uri="{BB962C8B-B14F-4D97-AF65-F5344CB8AC3E}">
        <p14:creationId xmlns:p14="http://schemas.microsoft.com/office/powerpoint/2010/main" val="15783614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dirty="0" err="1" smtClean="0"/>
              <a:t>Котигорошко</a:t>
            </a:r>
            <a:r>
              <a:rPr lang="ru-RU" dirty="0" smtClean="0"/>
              <a:t> (нежить)</a:t>
            </a:r>
            <a:endParaRPr lang="ru-RU" dirty="0"/>
          </a:p>
        </p:txBody>
      </p:sp>
      <p:pic>
        <p:nvPicPr>
          <p:cNvPr id="4" name="Содержимое 3"/>
          <p:cNvPicPr>
            <a:picLocks noGrp="1" noChangeAspect="1"/>
          </p:cNvPicPr>
          <p:nvPr>
            <p:ph idx="1"/>
          </p:nvPr>
        </p:nvPicPr>
        <p:blipFill>
          <a:blip r:embed="rId2"/>
          <a:srcRect l="-212518" r="-212518"/>
          <a:stretch>
            <a:fillRect/>
          </a:stretch>
        </p:blipFill>
        <p:spPr/>
      </p:pic>
    </p:spTree>
    <p:extLst>
      <p:ext uri="{BB962C8B-B14F-4D97-AF65-F5344CB8AC3E}">
        <p14:creationId xmlns:p14="http://schemas.microsoft.com/office/powerpoint/2010/main" val="40480551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dirty="0" err="1" smtClean="0"/>
              <a:t>Котигорошко</a:t>
            </a:r>
            <a:endParaRPr lang="ru-RU" dirty="0"/>
          </a:p>
        </p:txBody>
      </p:sp>
      <p:sp>
        <p:nvSpPr>
          <p:cNvPr id="3" name="Содержимое 2"/>
          <p:cNvSpPr>
            <a:spLocks noGrp="1"/>
          </p:cNvSpPr>
          <p:nvPr>
            <p:ph idx="1"/>
          </p:nvPr>
        </p:nvSpPr>
        <p:spPr/>
        <p:txBody>
          <a:bodyPr/>
          <a:lstStyle/>
          <a:p>
            <a:r>
              <a:rPr lang="uk-UA" b="1" dirty="0"/>
              <a:t>Злидні –</a:t>
            </a:r>
            <a:r>
              <a:rPr lang="uk-UA" dirty="0"/>
              <a:t> психологічний стан у людини жадібності і заздрощів. </a:t>
            </a:r>
            <a:endParaRPr lang="ru-RU" dirty="0"/>
          </a:p>
          <a:p>
            <a:r>
              <a:rPr lang="uk-UA" dirty="0"/>
              <a:t>Такий стан забирає енергію життя на заздрість до чужого успіху, чужих досягнень, замість того, щоб вона пішла на досягнення власні, на власну мету. Вважалось той хто заздрить сам відходить від родового захисту. </a:t>
            </a:r>
            <a:endParaRPr lang="ru-RU" dirty="0"/>
          </a:p>
          <a:p>
            <a:endParaRPr lang="ru-RU" dirty="0"/>
          </a:p>
        </p:txBody>
      </p:sp>
    </p:spTree>
    <p:extLst>
      <p:ext uri="{BB962C8B-B14F-4D97-AF65-F5344CB8AC3E}">
        <p14:creationId xmlns:p14="http://schemas.microsoft.com/office/powerpoint/2010/main" val="41802474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dirty="0" err="1" smtClean="0"/>
              <a:t>Котигорошко</a:t>
            </a:r>
            <a:r>
              <a:rPr lang="ru-RU" dirty="0" smtClean="0"/>
              <a:t> (</a:t>
            </a:r>
            <a:r>
              <a:rPr lang="ru-RU" dirty="0" err="1" smtClean="0"/>
              <a:t>злидні</a:t>
            </a:r>
            <a:r>
              <a:rPr lang="ru-RU" dirty="0" smtClean="0"/>
              <a:t>)</a:t>
            </a:r>
            <a:endParaRPr lang="ru-RU" dirty="0"/>
          </a:p>
        </p:txBody>
      </p:sp>
      <p:pic>
        <p:nvPicPr>
          <p:cNvPr id="4" name="Содержимое 3"/>
          <p:cNvPicPr>
            <a:picLocks noGrp="1" noChangeAspect="1"/>
          </p:cNvPicPr>
          <p:nvPr>
            <p:ph idx="1"/>
          </p:nvPr>
        </p:nvPicPr>
        <p:blipFill>
          <a:blip r:embed="rId2"/>
          <a:srcRect l="-106842" r="-106842"/>
          <a:stretch>
            <a:fillRect/>
          </a:stretch>
        </p:blipFill>
        <p:spPr/>
      </p:pic>
    </p:spTree>
    <p:extLst>
      <p:ext uri="{BB962C8B-B14F-4D97-AF65-F5344CB8AC3E}">
        <p14:creationId xmlns:p14="http://schemas.microsoft.com/office/powerpoint/2010/main" val="31818096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dirty="0" err="1" smtClean="0"/>
              <a:t>Котигорошко</a:t>
            </a:r>
            <a:endParaRPr lang="ru-RU" dirty="0"/>
          </a:p>
        </p:txBody>
      </p:sp>
      <p:sp>
        <p:nvSpPr>
          <p:cNvPr id="3" name="Содержимое 2"/>
          <p:cNvSpPr>
            <a:spLocks noGrp="1"/>
          </p:cNvSpPr>
          <p:nvPr>
            <p:ph idx="1"/>
          </p:nvPr>
        </p:nvSpPr>
        <p:spPr/>
        <p:txBody>
          <a:bodyPr>
            <a:normAutofit lnSpcReduction="10000"/>
          </a:bodyPr>
          <a:lstStyle/>
          <a:p>
            <a:r>
              <a:rPr lang="uk-UA" dirty="0"/>
              <a:t>Далі в казці говориться, як брати пішли визволяти Оленку-Живу від Змія, але Змій побив братів на залізному току і полонив. Цей елемент казки говорить, що працюючи лише з шістьма точками хребта не можливо правильно і гармонійно розвинути своє тіло. Є небезпека, що розвиток самих лише фізичних якостей не дасть змоги виховати справжнього воїна. Воїна може полонити зла сила – Змій і його енергія піде на зло.</a:t>
            </a:r>
            <a:endParaRPr lang="ru-RU" dirty="0"/>
          </a:p>
          <a:p>
            <a:endParaRPr lang="ru-RU" dirty="0"/>
          </a:p>
        </p:txBody>
      </p:sp>
    </p:spTree>
    <p:extLst>
      <p:ext uri="{BB962C8B-B14F-4D97-AF65-F5344CB8AC3E}">
        <p14:creationId xmlns:p14="http://schemas.microsoft.com/office/powerpoint/2010/main" val="30665764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dirty="0" err="1" smtClean="0"/>
              <a:t>Котигорошко</a:t>
            </a:r>
            <a:endParaRPr lang="ru-RU" dirty="0"/>
          </a:p>
        </p:txBody>
      </p:sp>
      <p:sp>
        <p:nvSpPr>
          <p:cNvPr id="3" name="Содержимое 2"/>
          <p:cNvSpPr>
            <a:spLocks noGrp="1"/>
          </p:cNvSpPr>
          <p:nvPr>
            <p:ph idx="1"/>
          </p:nvPr>
        </p:nvSpPr>
        <p:spPr/>
        <p:txBody>
          <a:bodyPr>
            <a:normAutofit fontScale="85000" lnSpcReduction="20000"/>
          </a:bodyPr>
          <a:lstStyle/>
          <a:p>
            <a:r>
              <a:rPr lang="uk-UA" dirty="0"/>
              <a:t>Виходом із цієї ситуації є народження сьомого брата – Котигорошка. В казці про це говориться: «От одного разу пішла жінка на річку прати, коли ж котиться горошинка по дорозі... Жінка взяла горошинку та й із'їла. Згодом народився в неї син. Назвали його Котигорошком…».</a:t>
            </a:r>
            <a:endParaRPr lang="ru-RU" dirty="0"/>
          </a:p>
          <a:p>
            <a:r>
              <a:rPr lang="uk-UA" dirty="0"/>
              <a:t>Ця частина казки говорить про неземне, непорочне зачаття Котигорошка, образ якого в казці уособлюється з народженням Спасителя, Спаса, дохристиянські витоки якого прослідив відомий український вчений Юрій Олексійович Шилов у своїй праці «Спас : Коледа и Христос. Величайшая тайна истории». </a:t>
            </a:r>
            <a:endParaRPr lang="ru-RU" dirty="0"/>
          </a:p>
          <a:p>
            <a:endParaRPr lang="ru-RU" dirty="0"/>
          </a:p>
        </p:txBody>
      </p:sp>
    </p:spTree>
    <p:extLst>
      <p:ext uri="{BB962C8B-B14F-4D97-AF65-F5344CB8AC3E}">
        <p14:creationId xmlns:p14="http://schemas.microsoft.com/office/powerpoint/2010/main" val="18827005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dirty="0" err="1" smtClean="0"/>
              <a:t>Котигорошко</a:t>
            </a:r>
            <a:endParaRPr lang="ru-RU" dirty="0"/>
          </a:p>
        </p:txBody>
      </p:sp>
      <p:sp>
        <p:nvSpPr>
          <p:cNvPr id="3" name="Содержимое 2"/>
          <p:cNvSpPr>
            <a:spLocks noGrp="1"/>
          </p:cNvSpPr>
          <p:nvPr>
            <p:ph idx="1"/>
          </p:nvPr>
        </p:nvSpPr>
        <p:spPr/>
        <p:txBody>
          <a:bodyPr>
            <a:normAutofit fontScale="92500" lnSpcReduction="20000"/>
          </a:bodyPr>
          <a:lstStyle/>
          <a:p>
            <a:r>
              <a:rPr lang="uk-UA" dirty="0"/>
              <a:t>Всю техніку в Спасі бажано б вибудовувати від сьомого брата – Котигорошка, і тоді в рухах з’явиться внутрішня сила – енергія Жива. В даоських і тібетських практиках є вчення про «золоту перлину», або про «золоту горошину». Це сьома чакра, яка знаходиться на маківці голови і дає божественне знання. В казці закодований саме цей зміст. Саме з знанням про вищі космічні сили можна не попасти в пастку простого вишколу тіла. А отже не зациклитися лише на фізичному розвитку при виконанні фізичних вправ.</a:t>
            </a:r>
            <a:endParaRPr lang="ru-RU" dirty="0"/>
          </a:p>
          <a:p>
            <a:endParaRPr lang="ru-RU" dirty="0"/>
          </a:p>
        </p:txBody>
      </p:sp>
    </p:spTree>
    <p:extLst>
      <p:ext uri="{BB962C8B-B14F-4D97-AF65-F5344CB8AC3E}">
        <p14:creationId xmlns:p14="http://schemas.microsoft.com/office/powerpoint/2010/main" val="17874642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dirty="0" err="1" smtClean="0"/>
              <a:t>Котигорошко</a:t>
            </a:r>
            <a:r>
              <a:rPr lang="ru-RU" dirty="0" smtClean="0"/>
              <a:t> (</a:t>
            </a:r>
            <a:r>
              <a:rPr lang="ru-RU" dirty="0" err="1" smtClean="0"/>
              <a:t>стихії</a:t>
            </a:r>
            <a:r>
              <a:rPr lang="ru-RU" dirty="0" smtClean="0"/>
              <a:t>)</a:t>
            </a:r>
            <a:endParaRPr lang="ru-RU" dirty="0"/>
          </a:p>
        </p:txBody>
      </p:sp>
      <p:sp>
        <p:nvSpPr>
          <p:cNvPr id="3" name="Содержимое 2"/>
          <p:cNvSpPr>
            <a:spLocks noGrp="1"/>
          </p:cNvSpPr>
          <p:nvPr>
            <p:ph idx="1"/>
          </p:nvPr>
        </p:nvSpPr>
        <p:spPr/>
        <p:txBody>
          <a:bodyPr>
            <a:normAutofit fontScale="85000" lnSpcReduction="10000"/>
          </a:bodyPr>
          <a:lstStyle/>
          <a:p>
            <a:r>
              <a:rPr lang="uk-UA" dirty="0"/>
              <a:t>Наступна частина казки говорить, що визволені брати зв’язують Котигорошка, щоб з них не сміялися люди. Суть цього в тому, що при доброму фізичному розвитку, тобто «звільнених шести братах від Змія» у молодого козака може з’явитися хизування своїм розвитком і тоді людина відійде від Бога, від космічних сил, які допомагають воїнові. </a:t>
            </a:r>
            <a:endParaRPr lang="ru-RU" dirty="0"/>
          </a:p>
          <a:p>
            <a:r>
              <a:rPr lang="uk-UA" b="1" dirty="0">
                <a:sym typeface="Webdings"/>
              </a:rPr>
              <a:t></a:t>
            </a:r>
            <a:r>
              <a:rPr lang="uk-UA" b="1" dirty="0"/>
              <a:t> Виходом із цієї ситуації на шляху виховання воїна-козака є тренування його, при високому розвитку тіла, в природних «стихіях», якими є Вогонь, Метал, Вода, Дерево і Земля.</a:t>
            </a:r>
            <a:endParaRPr lang="ru-RU" dirty="0"/>
          </a:p>
          <a:p>
            <a:endParaRPr lang="ru-RU" dirty="0"/>
          </a:p>
        </p:txBody>
      </p:sp>
    </p:spTree>
    <p:extLst>
      <p:ext uri="{BB962C8B-B14F-4D97-AF65-F5344CB8AC3E}">
        <p14:creationId xmlns:p14="http://schemas.microsoft.com/office/powerpoint/2010/main" val="30125346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dirty="0" err="1" smtClean="0"/>
              <a:t>Котигорошко</a:t>
            </a:r>
            <a:r>
              <a:rPr lang="ru-RU" dirty="0" smtClean="0"/>
              <a:t> (</a:t>
            </a:r>
            <a:r>
              <a:rPr lang="ru-RU" dirty="0" err="1" smtClean="0"/>
              <a:t>стихії</a:t>
            </a:r>
            <a:r>
              <a:rPr lang="ru-RU" dirty="0" smtClean="0"/>
              <a:t>)</a:t>
            </a:r>
            <a:endParaRPr lang="ru-RU" dirty="0"/>
          </a:p>
        </p:txBody>
      </p:sp>
      <p:pic>
        <p:nvPicPr>
          <p:cNvPr id="4" name="Содержимое 3"/>
          <p:cNvPicPr>
            <a:picLocks noGrp="1" noChangeAspect="1"/>
          </p:cNvPicPr>
          <p:nvPr>
            <p:ph idx="1"/>
          </p:nvPr>
        </p:nvPicPr>
        <p:blipFill>
          <a:blip r:embed="rId2"/>
          <a:srcRect l="-40915" r="-40915"/>
          <a:stretch>
            <a:fillRect/>
          </a:stretch>
        </p:blipFill>
        <p:spPr/>
      </p:pic>
    </p:spTree>
    <p:extLst>
      <p:ext uri="{BB962C8B-B14F-4D97-AF65-F5344CB8AC3E}">
        <p14:creationId xmlns:p14="http://schemas.microsoft.com/office/powerpoint/2010/main" val="3840126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dirty="0" err="1" smtClean="0"/>
              <a:t>Котигорошко</a:t>
            </a:r>
            <a:r>
              <a:rPr lang="ru-RU" dirty="0" smtClean="0"/>
              <a:t> (</a:t>
            </a:r>
            <a:r>
              <a:rPr lang="ru-RU" dirty="0" err="1" smtClean="0"/>
              <a:t>стихії</a:t>
            </a:r>
            <a:r>
              <a:rPr lang="ru-RU" dirty="0" smtClean="0"/>
              <a:t>)</a:t>
            </a:r>
            <a:endParaRPr lang="ru-RU" dirty="0"/>
          </a:p>
        </p:txBody>
      </p:sp>
      <p:sp>
        <p:nvSpPr>
          <p:cNvPr id="3" name="Содержимое 2"/>
          <p:cNvSpPr>
            <a:spLocks noGrp="1"/>
          </p:cNvSpPr>
          <p:nvPr>
            <p:ph idx="1"/>
          </p:nvPr>
        </p:nvSpPr>
        <p:spPr/>
        <p:txBody>
          <a:bodyPr>
            <a:normAutofit fontScale="92500"/>
          </a:bodyPr>
          <a:lstStyle/>
          <a:p>
            <a:r>
              <a:rPr lang="uk-UA" b="1" dirty="0"/>
              <a:t>Стихією вогню в казці виступає</a:t>
            </a:r>
            <a:r>
              <a:rPr lang="uk-UA" dirty="0"/>
              <a:t> сам Котигорошко, який має небесне, космічне походження. Котигорошко має власну залізну булаву, яка зроблена з шматка заліза, який знайшли під землею. </a:t>
            </a:r>
            <a:endParaRPr lang="ru-RU" dirty="0"/>
          </a:p>
          <a:p>
            <a:r>
              <a:rPr lang="uk-UA" b="1" dirty="0"/>
              <a:t>Булава –</a:t>
            </a:r>
            <a:r>
              <a:rPr lang="uk-UA" dirty="0"/>
              <a:t> це стихія Металу. Іншими природними стихіями виступають побратими Котигорошка, яких він зустрів під час своєї мандрівки – Вернигору, Вернидуба, Крутивуса.</a:t>
            </a:r>
            <a:endParaRPr lang="ru-RU" dirty="0"/>
          </a:p>
          <a:p>
            <a:endParaRPr lang="ru-RU" dirty="0"/>
          </a:p>
        </p:txBody>
      </p:sp>
    </p:spTree>
    <p:extLst>
      <p:ext uri="{BB962C8B-B14F-4D97-AF65-F5344CB8AC3E}">
        <p14:creationId xmlns:p14="http://schemas.microsoft.com/office/powerpoint/2010/main" val="1993411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dirty="0" err="1" smtClean="0"/>
              <a:t>Характерні</a:t>
            </a:r>
            <a:r>
              <a:rPr lang="ru-RU" dirty="0" smtClean="0"/>
              <a:t> </a:t>
            </a:r>
            <a:r>
              <a:rPr lang="ru-RU" dirty="0" err="1" smtClean="0"/>
              <a:t>козацькі</a:t>
            </a:r>
            <a:r>
              <a:rPr lang="ru-RU" dirty="0" smtClean="0"/>
              <a:t> </a:t>
            </a:r>
            <a:r>
              <a:rPr lang="ru-RU" dirty="0" err="1" smtClean="0"/>
              <a:t>казки</a:t>
            </a:r>
            <a:endParaRPr lang="ru-RU" dirty="0"/>
          </a:p>
        </p:txBody>
      </p:sp>
      <p:sp>
        <p:nvSpPr>
          <p:cNvPr id="3" name="Содержимое 2"/>
          <p:cNvSpPr>
            <a:spLocks noGrp="1"/>
          </p:cNvSpPr>
          <p:nvPr>
            <p:ph idx="1"/>
          </p:nvPr>
        </p:nvSpPr>
        <p:spPr/>
        <p:txBody>
          <a:bodyPr>
            <a:normAutofit fontScale="92500" lnSpcReduction="10000"/>
          </a:bodyPr>
          <a:lstStyle/>
          <a:p>
            <a:r>
              <a:rPr lang="uk-UA" dirty="0"/>
              <a:t>В українській козацькій традиції принципи бойового мистецтва, принципи виховання воїна-захисника Роду, рідної Землі-Матері передавались в переказах, піснях, карбах, прислів’ях, казках тощо. </a:t>
            </a:r>
            <a:endParaRPr lang="uk-UA" dirty="0" smtClean="0"/>
          </a:p>
          <a:p>
            <a:r>
              <a:rPr lang="uk-UA" dirty="0" smtClean="0"/>
              <a:t>По </a:t>
            </a:r>
            <a:r>
              <a:rPr lang="uk-UA" dirty="0"/>
              <a:t>суті за допомогою казки з самого дитинства у хлопчиків формувався світогляд, життєві орієнтири, бажання стати сильним і вправним, щоб захищати Добро проти Зла, Правду проти Кривди.</a:t>
            </a:r>
            <a:endParaRPr lang="ru-RU" dirty="0"/>
          </a:p>
          <a:p>
            <a:endParaRPr lang="ru-RU" dirty="0"/>
          </a:p>
        </p:txBody>
      </p:sp>
    </p:spTree>
    <p:extLst>
      <p:ext uri="{BB962C8B-B14F-4D97-AF65-F5344CB8AC3E}">
        <p14:creationId xmlns:p14="http://schemas.microsoft.com/office/powerpoint/2010/main" val="14795344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dirty="0" err="1" smtClean="0"/>
              <a:t>Котигорошко</a:t>
            </a:r>
            <a:r>
              <a:rPr lang="ru-RU" dirty="0" smtClean="0"/>
              <a:t> (</a:t>
            </a:r>
            <a:r>
              <a:rPr lang="ru-RU" dirty="0" err="1" smtClean="0"/>
              <a:t>стихії</a:t>
            </a:r>
            <a:r>
              <a:rPr lang="ru-RU" dirty="0" smtClean="0"/>
              <a:t>)</a:t>
            </a:r>
            <a:endParaRPr lang="ru-RU" dirty="0"/>
          </a:p>
        </p:txBody>
      </p:sp>
      <p:sp>
        <p:nvSpPr>
          <p:cNvPr id="3" name="Содержимое 2"/>
          <p:cNvSpPr>
            <a:spLocks noGrp="1"/>
          </p:cNvSpPr>
          <p:nvPr>
            <p:ph idx="1"/>
          </p:nvPr>
        </p:nvSpPr>
        <p:spPr/>
        <p:txBody>
          <a:bodyPr>
            <a:normAutofit fontScale="85000" lnSpcReduction="20000"/>
          </a:bodyPr>
          <a:lstStyle/>
          <a:p>
            <a:r>
              <a:rPr lang="uk-UA" dirty="0" smtClean="0"/>
              <a:t>Вернигора уособлює собою </a:t>
            </a:r>
            <a:r>
              <a:rPr lang="uk-UA" b="1" dirty="0" smtClean="0"/>
              <a:t>Землю</a:t>
            </a:r>
            <a:r>
              <a:rPr lang="uk-UA" dirty="0" smtClean="0"/>
              <a:t>: «Іде собі та йде, коли дивиться — відтіль гора і відсіль гора, а між ними чоловік, руками й ногами в ті гори вперся та й розпихає їх…».</a:t>
            </a:r>
            <a:endParaRPr lang="ru-RU" dirty="0" smtClean="0"/>
          </a:p>
          <a:p>
            <a:r>
              <a:rPr lang="uk-UA" dirty="0" smtClean="0"/>
              <a:t>Вернидуб в казці виступає стихією </a:t>
            </a:r>
            <a:r>
              <a:rPr lang="uk-UA" b="1" dirty="0" smtClean="0"/>
              <a:t>Дерева</a:t>
            </a:r>
            <a:r>
              <a:rPr lang="uk-UA" dirty="0" smtClean="0"/>
              <a:t>, який має силу таку, що вириває дуби: «Ідуть, коли бачать: чоловік серед лісу як махне рукою — так дуби й вивертає з корінням…».</a:t>
            </a:r>
            <a:endParaRPr lang="ru-RU" dirty="0" smtClean="0"/>
          </a:p>
          <a:p>
            <a:r>
              <a:rPr lang="uk-UA" dirty="0" smtClean="0"/>
              <a:t>Крутивус уособлює </a:t>
            </a:r>
            <a:r>
              <a:rPr lang="uk-UA" b="1" dirty="0" smtClean="0"/>
              <a:t>Воду</a:t>
            </a:r>
            <a:r>
              <a:rPr lang="uk-UA" dirty="0" smtClean="0"/>
              <a:t>: «Ідуть, коли бачать — чоловік із здоровенними вусами над річкою: як крутнув вусом,— так вода й розступилася. Що й по дну можна перейти…».</a:t>
            </a:r>
            <a:endParaRPr lang="ru-RU" dirty="0" smtClean="0"/>
          </a:p>
          <a:p>
            <a:endParaRPr lang="ru-RU" dirty="0"/>
          </a:p>
        </p:txBody>
      </p:sp>
    </p:spTree>
    <p:extLst>
      <p:ext uri="{BB962C8B-B14F-4D97-AF65-F5344CB8AC3E}">
        <p14:creationId xmlns:p14="http://schemas.microsoft.com/office/powerpoint/2010/main" val="6733571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dirty="0" err="1" smtClean="0"/>
              <a:t>Котигорошко</a:t>
            </a:r>
            <a:r>
              <a:rPr lang="ru-RU" dirty="0" smtClean="0"/>
              <a:t> (</a:t>
            </a:r>
            <a:r>
              <a:rPr lang="ru-RU" dirty="0" err="1" smtClean="0"/>
              <a:t>стихії</a:t>
            </a:r>
            <a:r>
              <a:rPr lang="ru-RU" dirty="0" smtClean="0"/>
              <a:t>)</a:t>
            </a:r>
            <a:endParaRPr lang="ru-RU" dirty="0"/>
          </a:p>
        </p:txBody>
      </p:sp>
      <p:sp>
        <p:nvSpPr>
          <p:cNvPr id="3" name="Содержимое 2"/>
          <p:cNvSpPr>
            <a:spLocks noGrp="1"/>
          </p:cNvSpPr>
          <p:nvPr>
            <p:ph idx="1"/>
          </p:nvPr>
        </p:nvSpPr>
        <p:spPr/>
        <p:txBody>
          <a:bodyPr>
            <a:normAutofit fontScale="77500" lnSpcReduction="20000"/>
          </a:bodyPr>
          <a:lstStyle/>
          <a:p>
            <a:r>
              <a:rPr lang="uk-UA" dirty="0"/>
              <a:t>В процесі опанування природних стихій слід зважити  на те, що через мірне захоплення стихіями, може привести до того, що сама стихія духовно «засосе» бійця. Боєць при цьому може «захопитися» акробатикою чи загартуванням, забуваючи основну мету – гармонійний розвиток заради служіння вищій силі, Господу Богу. В казці дідок – нечиста сила перемагає, нарізає паски зі спини всіх побратимів окрім самого Котигорошка. Це говориться про те, що лише Божественний вогонь, Спасительство може перемогти і не допустити до душі воїна нечисту силу. Тому саме на цьому етапі навчально-тренувального процесу дуже важливою є духовна підготовка учня. На цьому етапі важливим є принцип: «Без Бога ні до порога». </a:t>
            </a:r>
            <a:endParaRPr lang="ru-RU" dirty="0"/>
          </a:p>
          <a:p>
            <a:endParaRPr lang="ru-RU" dirty="0"/>
          </a:p>
        </p:txBody>
      </p:sp>
    </p:spTree>
    <p:extLst>
      <p:ext uri="{BB962C8B-B14F-4D97-AF65-F5344CB8AC3E}">
        <p14:creationId xmlns:p14="http://schemas.microsoft.com/office/powerpoint/2010/main" val="22119970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dirty="0" err="1" smtClean="0"/>
              <a:t>Котигорошко</a:t>
            </a:r>
            <a:r>
              <a:rPr lang="ru-RU" dirty="0" smtClean="0"/>
              <a:t> (</a:t>
            </a:r>
            <a:r>
              <a:rPr lang="ru-RU" dirty="0" err="1" smtClean="0"/>
              <a:t>стихії</a:t>
            </a:r>
            <a:r>
              <a:rPr lang="ru-RU" dirty="0" smtClean="0"/>
              <a:t>)</a:t>
            </a:r>
            <a:endParaRPr lang="ru-RU" dirty="0"/>
          </a:p>
        </p:txBody>
      </p:sp>
      <p:sp>
        <p:nvSpPr>
          <p:cNvPr id="3" name="Содержимое 2"/>
          <p:cNvSpPr>
            <a:spLocks noGrp="1"/>
          </p:cNvSpPr>
          <p:nvPr>
            <p:ph idx="1"/>
          </p:nvPr>
        </p:nvSpPr>
        <p:spPr/>
        <p:txBody>
          <a:bodyPr>
            <a:normAutofit fontScale="77500" lnSpcReduction="20000"/>
          </a:bodyPr>
          <a:lstStyle/>
          <a:p>
            <a:r>
              <a:rPr lang="uk-UA" dirty="0"/>
              <a:t>На перший погляд можна побачити в даній системі аналог східної системи п’яти першоелементів, стихій. Відповіддю на це питання буде питання, чи різне сонце світить на Землю, наприклад на країни Сходу одне, а на слов’янські народи інше. Принципи побудови Всесвіту одні, просто розуміння у кожного своє. Дане розкодування казки «Котигорошко» говорить про існування у нашого народу давніх знань про побудову Всесвіту, про закони Природи, які кодувались в казки, прислів’я, пісні. Тому саме культура нашого народу є резервуаром сакральних знань і бережне відношення до культури є запорукою збереження духовності і людяності на нашій землі.</a:t>
            </a:r>
            <a:endParaRPr lang="ru-RU" dirty="0"/>
          </a:p>
          <a:p>
            <a:endParaRPr lang="ru-RU" dirty="0"/>
          </a:p>
        </p:txBody>
      </p:sp>
    </p:spTree>
    <p:extLst>
      <p:ext uri="{BB962C8B-B14F-4D97-AF65-F5344CB8AC3E}">
        <p14:creationId xmlns:p14="http://schemas.microsoft.com/office/powerpoint/2010/main" val="37891134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normAutofit fontScale="90000"/>
          </a:bodyPr>
          <a:lstStyle/>
          <a:p>
            <a:r>
              <a:rPr lang="ru-RU" dirty="0" err="1" smtClean="0"/>
              <a:t>Котигорошко</a:t>
            </a:r>
            <a:r>
              <a:rPr lang="ru-RU" dirty="0" smtClean="0"/>
              <a:t> </a:t>
            </a:r>
            <a:br>
              <a:rPr lang="ru-RU" dirty="0" smtClean="0"/>
            </a:br>
            <a:r>
              <a:rPr lang="ru-RU" dirty="0" smtClean="0"/>
              <a:t>(</a:t>
            </a:r>
            <a:r>
              <a:rPr lang="ru-RU" dirty="0" err="1" smtClean="0"/>
              <a:t>характерництво</a:t>
            </a:r>
            <a:r>
              <a:rPr lang="ru-RU" dirty="0" smtClean="0"/>
              <a:t>)</a:t>
            </a:r>
            <a:endParaRPr lang="ru-RU" dirty="0"/>
          </a:p>
        </p:txBody>
      </p:sp>
      <p:sp>
        <p:nvSpPr>
          <p:cNvPr id="3" name="Содержимое 2"/>
          <p:cNvSpPr>
            <a:spLocks noGrp="1"/>
          </p:cNvSpPr>
          <p:nvPr>
            <p:ph idx="1"/>
          </p:nvPr>
        </p:nvSpPr>
        <p:spPr/>
        <p:txBody>
          <a:bodyPr>
            <a:normAutofit fontScale="85000" lnSpcReduction="20000"/>
          </a:bodyPr>
          <a:lstStyle/>
          <a:p>
            <a:r>
              <a:rPr lang="uk-UA" dirty="0"/>
              <a:t>Наступна частина казки «Котигорошко» розповідає саме про те, як Котигорошко, погнавшись за дідком мандрує під землю. Саме в цій частині казки закодована суть характерництва козаків. Світ під землею уособлюється, як світ Нави. </a:t>
            </a:r>
            <a:endParaRPr lang="ru-RU" dirty="0"/>
          </a:p>
          <a:p>
            <a:r>
              <a:rPr lang="uk-UA" dirty="0"/>
              <a:t>У наших предків було уявлення про триєдність світу. Світобудову уявляли, як триєдність трьох світів – Яв, Нав і Прав. Яв розумівся, як явний світ, світ людського життя, Прав – закони життя Вссвіту, Нав – світ духів, померлих предків. Вважалось, що коли людина засинала, вона мандрувала в навський світ. В навському світі Котигорошко знаходить свою Царівну, тобто свою другу жіночу половину. </a:t>
            </a:r>
            <a:endParaRPr lang="ru-RU" dirty="0"/>
          </a:p>
          <a:p>
            <a:endParaRPr lang="ru-RU" dirty="0"/>
          </a:p>
        </p:txBody>
      </p:sp>
    </p:spTree>
    <p:extLst>
      <p:ext uri="{BB962C8B-B14F-4D97-AF65-F5344CB8AC3E}">
        <p14:creationId xmlns:p14="http://schemas.microsoft.com/office/powerpoint/2010/main" val="907897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normAutofit fontScale="90000"/>
          </a:bodyPr>
          <a:lstStyle/>
          <a:p>
            <a:r>
              <a:rPr lang="ru-RU" dirty="0" err="1" smtClean="0"/>
              <a:t>Котигорошко</a:t>
            </a:r>
            <a:r>
              <a:rPr lang="ru-RU" dirty="0" smtClean="0"/>
              <a:t/>
            </a:r>
            <a:br>
              <a:rPr lang="ru-RU" dirty="0" smtClean="0"/>
            </a:br>
            <a:r>
              <a:rPr lang="ru-RU" dirty="0" smtClean="0"/>
              <a:t> (</a:t>
            </a:r>
            <a:r>
              <a:rPr lang="ru-RU" dirty="0" err="1" smtClean="0"/>
              <a:t>характерництво</a:t>
            </a:r>
            <a:r>
              <a:rPr lang="ru-RU" dirty="0" smtClean="0"/>
              <a:t>)</a:t>
            </a:r>
            <a:endParaRPr lang="ru-RU" dirty="0"/>
          </a:p>
        </p:txBody>
      </p:sp>
      <p:pic>
        <p:nvPicPr>
          <p:cNvPr id="4" name="Содержимое 3"/>
          <p:cNvPicPr>
            <a:picLocks noGrp="1" noChangeAspect="1"/>
          </p:cNvPicPr>
          <p:nvPr>
            <p:ph idx="1"/>
          </p:nvPr>
        </p:nvPicPr>
        <p:blipFill>
          <a:blip r:embed="rId2"/>
          <a:srcRect l="-39709" r="-39709"/>
          <a:stretch>
            <a:fillRect/>
          </a:stretch>
        </p:blipFill>
        <p:spPr/>
      </p:pic>
    </p:spTree>
    <p:extLst>
      <p:ext uri="{BB962C8B-B14F-4D97-AF65-F5344CB8AC3E}">
        <p14:creationId xmlns:p14="http://schemas.microsoft.com/office/powerpoint/2010/main" val="3492747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normAutofit fontScale="90000"/>
          </a:bodyPr>
          <a:lstStyle/>
          <a:p>
            <a:r>
              <a:rPr lang="ru-RU" dirty="0" err="1" smtClean="0"/>
              <a:t>Котигорошко</a:t>
            </a:r>
            <a:r>
              <a:rPr lang="ru-RU" dirty="0" smtClean="0"/>
              <a:t/>
            </a:r>
            <a:br>
              <a:rPr lang="ru-RU" dirty="0" smtClean="0"/>
            </a:br>
            <a:r>
              <a:rPr lang="ru-RU" dirty="0" smtClean="0"/>
              <a:t> (</a:t>
            </a:r>
            <a:r>
              <a:rPr lang="ru-RU" dirty="0" err="1" smtClean="0"/>
              <a:t>характерництво</a:t>
            </a:r>
            <a:r>
              <a:rPr lang="ru-RU" dirty="0" smtClean="0"/>
              <a:t>)</a:t>
            </a:r>
            <a:endParaRPr lang="ru-RU" dirty="0"/>
          </a:p>
        </p:txBody>
      </p:sp>
      <p:sp>
        <p:nvSpPr>
          <p:cNvPr id="3" name="Содержимое 2"/>
          <p:cNvSpPr>
            <a:spLocks noGrp="1"/>
          </p:cNvSpPr>
          <p:nvPr>
            <p:ph idx="1"/>
          </p:nvPr>
        </p:nvSpPr>
        <p:spPr/>
        <p:txBody>
          <a:bodyPr>
            <a:normAutofit fontScale="85000" lnSpcReduction="20000"/>
          </a:bodyPr>
          <a:lstStyle/>
          <a:p>
            <a:r>
              <a:rPr lang="uk-UA" dirty="0"/>
              <a:t>В навському світі сила Котигорошка, щоб перемогти нечистого дідка, не діє. Він перемагає лише об’єднавши чоловічу і жіночу силу і кмітливість. Тобто знаходить Знання. Відправивши на явний світ царівну Котигорошко отримує зраду побратимів. В цій частині казки є пересторога до того, що навські енергії стихій можуть «зрадити» воїна, завівши його Свідомість на оманливий шлях, коли забувається мета служіння Матері-Землі і Богу. Залишившись в навському світі Котигорошко зустрів гніздо Грифа і захистив маленьких пташенят, закривши їх від граду та дощу своєю свиткою. Птах Гриф в казці уособлюється з Родом. </a:t>
            </a:r>
            <a:endParaRPr lang="ru-RU" dirty="0"/>
          </a:p>
          <a:p>
            <a:endParaRPr lang="ru-RU" dirty="0"/>
          </a:p>
        </p:txBody>
      </p:sp>
    </p:spTree>
    <p:extLst>
      <p:ext uri="{BB962C8B-B14F-4D97-AF65-F5344CB8AC3E}">
        <p14:creationId xmlns:p14="http://schemas.microsoft.com/office/powerpoint/2010/main" val="4439924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normAutofit fontScale="90000"/>
          </a:bodyPr>
          <a:lstStyle/>
          <a:p>
            <a:r>
              <a:rPr lang="ru-RU" dirty="0" err="1" smtClean="0"/>
              <a:t>Котигорошко</a:t>
            </a:r>
            <a:r>
              <a:rPr lang="ru-RU" dirty="0" smtClean="0"/>
              <a:t/>
            </a:r>
            <a:br>
              <a:rPr lang="ru-RU" dirty="0" smtClean="0"/>
            </a:br>
            <a:r>
              <a:rPr lang="ru-RU" dirty="0" smtClean="0"/>
              <a:t> (</a:t>
            </a:r>
            <a:r>
              <a:rPr lang="ru-RU" dirty="0" err="1" smtClean="0"/>
              <a:t>характерництво</a:t>
            </a:r>
            <a:r>
              <a:rPr lang="ru-RU" dirty="0" smtClean="0"/>
              <a:t>)</a:t>
            </a:r>
            <a:endParaRPr lang="ru-RU" dirty="0"/>
          </a:p>
        </p:txBody>
      </p:sp>
      <p:sp>
        <p:nvSpPr>
          <p:cNvPr id="3" name="Содержимое 2"/>
          <p:cNvSpPr>
            <a:spLocks noGrp="1"/>
          </p:cNvSpPr>
          <p:nvPr>
            <p:ph idx="1"/>
          </p:nvPr>
        </p:nvSpPr>
        <p:spPr/>
        <p:txBody>
          <a:bodyPr>
            <a:normAutofit fontScale="85000" lnSpcReduction="20000"/>
          </a:bodyPr>
          <a:lstStyle/>
          <a:p>
            <a:r>
              <a:rPr lang="uk-UA" dirty="0"/>
              <a:t>У своїй праці «Словник давньоукраїнської міфології» видатний український вчений С.П. Плачинда стверджує, що наші пращури уявляли Бога Рода Соколом, Орлом або великою птахою. Казка говорить про те, що козак має своєю звитягою захищати свій козацький рід (пташенят). </a:t>
            </a:r>
            <a:endParaRPr lang="ru-RU" dirty="0"/>
          </a:p>
          <a:p>
            <a:r>
              <a:rPr lang="uk-UA" dirty="0"/>
              <a:t>Саме Гриф (Род) виносить Котигорошка в явний світ, але той жертвує своїм тілом, щоб Гриф міг донести його в явний світ. В цій частині мається на увазі, що козацький рід невмирущий, коли є козацька звитяга впритул до самопожертви задля Роду. Вийшовши в явний світ Котигорошко повертає собі Царівну, тобто сам стає Царем. </a:t>
            </a:r>
            <a:endParaRPr lang="ru-RU" dirty="0"/>
          </a:p>
          <a:p>
            <a:endParaRPr lang="ru-RU" dirty="0"/>
          </a:p>
        </p:txBody>
      </p:sp>
    </p:spTree>
    <p:extLst>
      <p:ext uri="{BB962C8B-B14F-4D97-AF65-F5344CB8AC3E}">
        <p14:creationId xmlns:p14="http://schemas.microsoft.com/office/powerpoint/2010/main" val="40571866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normAutofit fontScale="90000"/>
          </a:bodyPr>
          <a:lstStyle/>
          <a:p>
            <a:r>
              <a:rPr lang="ru-RU" dirty="0" err="1" smtClean="0"/>
              <a:t>Котигорошко</a:t>
            </a:r>
            <a:r>
              <a:rPr lang="ru-RU" dirty="0" smtClean="0"/>
              <a:t> </a:t>
            </a:r>
            <a:br>
              <a:rPr lang="ru-RU" dirty="0" smtClean="0"/>
            </a:br>
            <a:r>
              <a:rPr lang="ru-RU" dirty="0" smtClean="0"/>
              <a:t>(</a:t>
            </a:r>
            <a:r>
              <a:rPr lang="ru-RU" dirty="0" err="1" smtClean="0"/>
              <a:t>характерництво</a:t>
            </a:r>
            <a:r>
              <a:rPr lang="ru-RU" dirty="0" smtClean="0"/>
              <a:t>)</a:t>
            </a:r>
            <a:endParaRPr lang="ru-RU" dirty="0"/>
          </a:p>
        </p:txBody>
      </p:sp>
      <p:pic>
        <p:nvPicPr>
          <p:cNvPr id="4" name="Содержимое 3"/>
          <p:cNvPicPr>
            <a:picLocks noGrp="1" noChangeAspect="1"/>
          </p:cNvPicPr>
          <p:nvPr>
            <p:ph idx="1"/>
          </p:nvPr>
        </p:nvPicPr>
        <p:blipFill>
          <a:blip r:embed="rId2"/>
          <a:srcRect l="-102927" r="-102927"/>
          <a:stretch>
            <a:fillRect/>
          </a:stretch>
        </p:blipFill>
        <p:spPr/>
      </p:pic>
    </p:spTree>
    <p:extLst>
      <p:ext uri="{BB962C8B-B14F-4D97-AF65-F5344CB8AC3E}">
        <p14:creationId xmlns:p14="http://schemas.microsoft.com/office/powerpoint/2010/main" val="18548293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normAutofit fontScale="90000"/>
          </a:bodyPr>
          <a:lstStyle/>
          <a:p>
            <a:r>
              <a:rPr lang="ru-RU" dirty="0" err="1" smtClean="0"/>
              <a:t>Котигорошко</a:t>
            </a:r>
            <a:r>
              <a:rPr lang="ru-RU" dirty="0" smtClean="0"/>
              <a:t> </a:t>
            </a:r>
            <a:br>
              <a:rPr lang="ru-RU" dirty="0" smtClean="0"/>
            </a:br>
            <a:r>
              <a:rPr lang="ru-RU" dirty="0" smtClean="0"/>
              <a:t>(</a:t>
            </a:r>
            <a:r>
              <a:rPr lang="ru-RU" dirty="0" err="1" smtClean="0"/>
              <a:t>характерництво</a:t>
            </a:r>
            <a:r>
              <a:rPr lang="ru-RU" dirty="0" smtClean="0"/>
              <a:t>)</a:t>
            </a:r>
            <a:endParaRPr lang="ru-RU" dirty="0"/>
          </a:p>
        </p:txBody>
      </p:sp>
      <p:sp>
        <p:nvSpPr>
          <p:cNvPr id="3" name="Содержимое 2"/>
          <p:cNvSpPr>
            <a:spLocks noGrp="1"/>
          </p:cNvSpPr>
          <p:nvPr>
            <p:ph idx="1"/>
          </p:nvPr>
        </p:nvSpPr>
        <p:spPr/>
        <p:txBody>
          <a:bodyPr>
            <a:normAutofit fontScale="85000" lnSpcReduction="20000"/>
          </a:bodyPr>
          <a:lstStyle/>
          <a:p>
            <a:r>
              <a:rPr lang="uk-UA" dirty="0"/>
              <a:t>За переказами, які розповідав видатний носій козацького Звичаю Спасу Леонід Петрович Безклубий наші пращури називали Царем, старшого воїна в Роду. </a:t>
            </a:r>
            <a:endParaRPr lang="ru-RU" dirty="0"/>
          </a:p>
          <a:p>
            <a:r>
              <a:rPr lang="uk-UA" b="1" dirty="0"/>
              <a:t>Назва Цар</a:t>
            </a:r>
            <a:r>
              <a:rPr lang="uk-UA" dirty="0"/>
              <a:t> походить від слова царина, окраїна селища, де утримувалась худоба. Цар вибирався на Раді-Віче і мав посаду старшого пастуха, який мав не лише доглядати правильно за господарством, але і захищати добро громади. Царем вибирався кращий воїн, який володів певними знаннями. В казці говориться про мету шляху воїна, стати Царем, тобто служити Роду, оволодівши сакральними знаннями.</a:t>
            </a:r>
            <a:endParaRPr lang="ru-RU" dirty="0"/>
          </a:p>
          <a:p>
            <a:endParaRPr lang="ru-RU" dirty="0"/>
          </a:p>
        </p:txBody>
      </p:sp>
    </p:spTree>
    <p:extLst>
      <p:ext uri="{BB962C8B-B14F-4D97-AF65-F5344CB8AC3E}">
        <p14:creationId xmlns:p14="http://schemas.microsoft.com/office/powerpoint/2010/main" val="133623935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dirty="0" err="1" smtClean="0"/>
              <a:t>Характерні</a:t>
            </a:r>
            <a:r>
              <a:rPr lang="ru-RU" dirty="0" smtClean="0"/>
              <a:t> </a:t>
            </a:r>
            <a:r>
              <a:rPr lang="ru-RU" dirty="0" err="1" smtClean="0"/>
              <a:t>козацькі</a:t>
            </a:r>
            <a:r>
              <a:rPr lang="ru-RU" dirty="0" smtClean="0"/>
              <a:t> </a:t>
            </a:r>
            <a:r>
              <a:rPr lang="ru-RU" dirty="0" err="1" smtClean="0"/>
              <a:t>казки</a:t>
            </a:r>
            <a:endParaRPr lang="ru-RU" dirty="0"/>
          </a:p>
        </p:txBody>
      </p:sp>
      <p:sp>
        <p:nvSpPr>
          <p:cNvPr id="3" name="Содержимое 2"/>
          <p:cNvSpPr>
            <a:spLocks noGrp="1"/>
          </p:cNvSpPr>
          <p:nvPr>
            <p:ph idx="1"/>
          </p:nvPr>
        </p:nvSpPr>
        <p:spPr/>
        <p:txBody>
          <a:bodyPr>
            <a:normAutofit fontScale="92500" lnSpcReduction="20000"/>
          </a:bodyPr>
          <a:lstStyle/>
          <a:p>
            <a:r>
              <a:rPr lang="uk-UA" dirty="0"/>
              <a:t>Резюмуючи вищесказане, можна зробити висновок, що український народ має багатющу традицію сакральних знань. Ці знання передавались, як правило неписемно «від серця до серця, в Роду». На жаль не збереглось спеціалізованих писемних джерел, на зразок підручників з бойового мистецтва. Та мабуть їх і не було, оскільки вчитель насамперед вчив учня духовності, любові до народу і до рідної землі,  вже потім бойовому ремеслу. </a:t>
            </a:r>
            <a:endParaRPr lang="ru-RU" dirty="0"/>
          </a:p>
          <a:p>
            <a:endParaRPr lang="ru-RU" dirty="0"/>
          </a:p>
        </p:txBody>
      </p:sp>
    </p:spTree>
    <p:extLst>
      <p:ext uri="{BB962C8B-B14F-4D97-AF65-F5344CB8AC3E}">
        <p14:creationId xmlns:p14="http://schemas.microsoft.com/office/powerpoint/2010/main" val="3164302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dirty="0" err="1" smtClean="0"/>
              <a:t>Характерні</a:t>
            </a:r>
            <a:r>
              <a:rPr lang="ru-RU" dirty="0" smtClean="0"/>
              <a:t> </a:t>
            </a:r>
            <a:r>
              <a:rPr lang="ru-RU" dirty="0" err="1" smtClean="0"/>
              <a:t>козацькі</a:t>
            </a:r>
            <a:r>
              <a:rPr lang="ru-RU" dirty="0" smtClean="0"/>
              <a:t> </a:t>
            </a:r>
            <a:r>
              <a:rPr lang="ru-RU" dirty="0" err="1" smtClean="0"/>
              <a:t>казки</a:t>
            </a:r>
            <a:endParaRPr lang="ru-RU" dirty="0"/>
          </a:p>
        </p:txBody>
      </p:sp>
      <p:sp>
        <p:nvSpPr>
          <p:cNvPr id="3" name="Содержимое 2"/>
          <p:cNvSpPr>
            <a:spLocks noGrp="1"/>
          </p:cNvSpPr>
          <p:nvPr>
            <p:ph idx="1"/>
          </p:nvPr>
        </p:nvSpPr>
        <p:spPr/>
        <p:txBody>
          <a:bodyPr>
            <a:normAutofit lnSpcReduction="10000"/>
          </a:bodyPr>
          <a:lstStyle/>
          <a:p>
            <a:r>
              <a:rPr lang="uk-UA" dirty="0" smtClean="0"/>
              <a:t>Казка по суті є закодованим світоглядом народу. Завдяки казці в невимушеній формі в свідомості людини виховувались принципи, як діяти в тій чи іншій ситуації.</a:t>
            </a:r>
            <a:endParaRPr lang="ru-RU" dirty="0" smtClean="0"/>
          </a:p>
          <a:p>
            <a:r>
              <a:rPr lang="uk-UA" dirty="0"/>
              <a:t>Існували так звані «характерні» казки, в яких виховувався світогляд козака-характерника. До нас дійшли зараз лише легенди і перекази про козаків, яких народ називав характерниками. </a:t>
            </a:r>
            <a:endParaRPr lang="ru-RU" dirty="0"/>
          </a:p>
        </p:txBody>
      </p:sp>
    </p:spTree>
    <p:extLst>
      <p:ext uri="{BB962C8B-B14F-4D97-AF65-F5344CB8AC3E}">
        <p14:creationId xmlns:p14="http://schemas.microsoft.com/office/powerpoint/2010/main" val="306972556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dirty="0" err="1" smtClean="0"/>
              <a:t>Характерні</a:t>
            </a:r>
            <a:r>
              <a:rPr lang="ru-RU" dirty="0" smtClean="0"/>
              <a:t> </a:t>
            </a:r>
            <a:r>
              <a:rPr lang="ru-RU" dirty="0" err="1" smtClean="0"/>
              <a:t>козацькі</a:t>
            </a:r>
            <a:r>
              <a:rPr lang="ru-RU" dirty="0" smtClean="0"/>
              <a:t> </a:t>
            </a:r>
            <a:r>
              <a:rPr lang="ru-RU" dirty="0" err="1" smtClean="0"/>
              <a:t>казки</a:t>
            </a:r>
            <a:endParaRPr lang="ru-RU" dirty="0"/>
          </a:p>
        </p:txBody>
      </p:sp>
      <p:sp>
        <p:nvSpPr>
          <p:cNvPr id="3" name="Содержимое 2"/>
          <p:cNvSpPr>
            <a:spLocks noGrp="1"/>
          </p:cNvSpPr>
          <p:nvPr>
            <p:ph idx="1"/>
          </p:nvPr>
        </p:nvSpPr>
        <p:spPr/>
        <p:txBody>
          <a:bodyPr/>
          <a:lstStyle/>
          <a:p>
            <a:r>
              <a:rPr lang="uk-UA" dirty="0" smtClean="0"/>
              <a:t>Тому знання на перший погляд і «розкидані» по переказам, казкам, пісням тощо. Буде готовий учень – знайдеться і вчитель. Знання не вмирають, їх просто треба знати де взяти. Наша сакральна традиція має стати фундаментом для відродження і збереження духовності на нашій Землі. Саме це і має стати запорукою до шляху України в майбутнє.</a:t>
            </a:r>
            <a:endParaRPr lang="ru-RU" dirty="0" smtClean="0"/>
          </a:p>
          <a:p>
            <a:endParaRPr lang="ru-RU" dirty="0"/>
          </a:p>
        </p:txBody>
      </p:sp>
    </p:spTree>
    <p:extLst>
      <p:ext uri="{BB962C8B-B14F-4D97-AF65-F5344CB8AC3E}">
        <p14:creationId xmlns:p14="http://schemas.microsoft.com/office/powerpoint/2010/main" val="9561398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dirty="0" err="1" smtClean="0"/>
              <a:t>Котигорошко</a:t>
            </a:r>
            <a:endParaRPr lang="ru-RU" dirty="0"/>
          </a:p>
        </p:txBody>
      </p:sp>
      <p:pic>
        <p:nvPicPr>
          <p:cNvPr id="4" name="Содержимое 3"/>
          <p:cNvPicPr>
            <a:picLocks noGrp="1" noChangeAspect="1"/>
          </p:cNvPicPr>
          <p:nvPr>
            <p:ph idx="1"/>
          </p:nvPr>
        </p:nvPicPr>
        <p:blipFill>
          <a:blip r:embed="rId2"/>
          <a:srcRect l="-77282" r="-77282"/>
          <a:stretch>
            <a:fillRect/>
          </a:stretch>
        </p:blipFill>
        <p:spPr/>
      </p:pic>
    </p:spTree>
    <p:extLst>
      <p:ext uri="{BB962C8B-B14F-4D97-AF65-F5344CB8AC3E}">
        <p14:creationId xmlns:p14="http://schemas.microsoft.com/office/powerpoint/2010/main" val="459053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dirty="0" err="1" smtClean="0"/>
              <a:t>Характерні</a:t>
            </a:r>
            <a:r>
              <a:rPr lang="ru-RU" dirty="0" smtClean="0"/>
              <a:t> </a:t>
            </a:r>
            <a:r>
              <a:rPr lang="ru-RU" dirty="0" err="1" smtClean="0"/>
              <a:t>козацькі</a:t>
            </a:r>
            <a:r>
              <a:rPr lang="ru-RU" dirty="0" smtClean="0"/>
              <a:t> </a:t>
            </a:r>
            <a:r>
              <a:rPr lang="ru-RU" dirty="0" err="1" smtClean="0"/>
              <a:t>казки</a:t>
            </a:r>
            <a:endParaRPr lang="ru-RU" dirty="0"/>
          </a:p>
        </p:txBody>
      </p:sp>
      <p:sp>
        <p:nvSpPr>
          <p:cNvPr id="3" name="Содержимое 2"/>
          <p:cNvSpPr>
            <a:spLocks noGrp="1"/>
          </p:cNvSpPr>
          <p:nvPr>
            <p:ph idx="1"/>
          </p:nvPr>
        </p:nvSpPr>
        <p:spPr/>
        <p:txBody>
          <a:bodyPr/>
          <a:lstStyle/>
          <a:p>
            <a:pPr algn="ctr"/>
            <a:r>
              <a:rPr lang="uk-UA" dirty="0"/>
              <a:t>Аналізуючи народну пам'ять про характерників можна сказати, що характерники прекрасно знали закони Природи, Космосу. Характерники закодовували свої знання, щоб той у кого дійде свідомість до потрібного рівня міг би прочитати ці знання. Одним із способів передачі знань були казки, які розповідались дітям з дитинства.</a:t>
            </a:r>
            <a:endParaRPr lang="ru-RU" dirty="0"/>
          </a:p>
          <a:p>
            <a:pPr algn="ctr"/>
            <a:endParaRPr lang="ru-RU" dirty="0"/>
          </a:p>
        </p:txBody>
      </p:sp>
    </p:spTree>
    <p:extLst>
      <p:ext uri="{BB962C8B-B14F-4D97-AF65-F5344CB8AC3E}">
        <p14:creationId xmlns:p14="http://schemas.microsoft.com/office/powerpoint/2010/main" val="36090914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dirty="0" err="1" smtClean="0"/>
              <a:t>Котигорошко</a:t>
            </a:r>
            <a:endParaRPr lang="ru-RU" dirty="0"/>
          </a:p>
        </p:txBody>
      </p:sp>
      <p:sp>
        <p:nvSpPr>
          <p:cNvPr id="3" name="Содержимое 2"/>
          <p:cNvSpPr>
            <a:spLocks noGrp="1"/>
          </p:cNvSpPr>
          <p:nvPr>
            <p:ph idx="1"/>
          </p:nvPr>
        </p:nvSpPr>
        <p:spPr/>
        <p:txBody>
          <a:bodyPr>
            <a:normAutofit fontScale="85000" lnSpcReduction="10000"/>
          </a:bodyPr>
          <a:lstStyle/>
          <a:p>
            <a:r>
              <a:rPr lang="uk-UA" b="1" dirty="0"/>
              <a:t>Казка «Котигорошко» - закодована методика виховання козака-воїна, характерника, вірного захисника Матері-Землі, українського народу.</a:t>
            </a:r>
            <a:endParaRPr lang="ru-RU" dirty="0"/>
          </a:p>
          <a:p>
            <a:r>
              <a:rPr lang="uk-UA" dirty="0"/>
              <a:t>Спробуємо розкодувати старовинну українську народну казку «Котигорошко». Цікаво, що ця казка розповсюджена була не лише в Україні, але і в Росії і в Білорусі. Тобто ця казка притаманна східним слов’янам. На думку автора казка «Котигорошко» - є методикою виховання козака-воїна, захисника Роду і Матері-Землі.</a:t>
            </a:r>
            <a:endParaRPr lang="ru-RU" dirty="0"/>
          </a:p>
          <a:p>
            <a:endParaRPr lang="ru-RU" dirty="0"/>
          </a:p>
        </p:txBody>
      </p:sp>
    </p:spTree>
    <p:extLst>
      <p:ext uri="{BB962C8B-B14F-4D97-AF65-F5344CB8AC3E}">
        <p14:creationId xmlns:p14="http://schemas.microsoft.com/office/powerpoint/2010/main" val="21189712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dirty="0" err="1" smtClean="0"/>
              <a:t>Котигорошко</a:t>
            </a:r>
            <a:endParaRPr lang="ru-RU" dirty="0"/>
          </a:p>
        </p:txBody>
      </p:sp>
      <p:pic>
        <p:nvPicPr>
          <p:cNvPr id="4" name="Содержимое 3"/>
          <p:cNvPicPr>
            <a:picLocks noGrp="1" noChangeAspect="1"/>
          </p:cNvPicPr>
          <p:nvPr>
            <p:ph idx="1"/>
          </p:nvPr>
        </p:nvPicPr>
        <p:blipFill>
          <a:blip r:embed="rId2"/>
          <a:srcRect t="1512" b="1512"/>
          <a:stretch>
            <a:fillRect/>
          </a:stretch>
        </p:blipFill>
        <p:spPr/>
      </p:pic>
    </p:spTree>
    <p:extLst>
      <p:ext uri="{BB962C8B-B14F-4D97-AF65-F5344CB8AC3E}">
        <p14:creationId xmlns:p14="http://schemas.microsoft.com/office/powerpoint/2010/main" val="1689343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dirty="0" err="1" smtClean="0"/>
              <a:t>Котигорошко</a:t>
            </a:r>
            <a:endParaRPr lang="ru-RU" dirty="0"/>
          </a:p>
        </p:txBody>
      </p:sp>
      <p:sp>
        <p:nvSpPr>
          <p:cNvPr id="3" name="Содержимое 2"/>
          <p:cNvSpPr>
            <a:spLocks noGrp="1"/>
          </p:cNvSpPr>
          <p:nvPr>
            <p:ph idx="1"/>
          </p:nvPr>
        </p:nvSpPr>
        <p:spPr/>
        <p:txBody>
          <a:bodyPr>
            <a:normAutofit lnSpcReduction="10000"/>
          </a:bodyPr>
          <a:lstStyle/>
          <a:p>
            <a:r>
              <a:rPr lang="uk-UA" dirty="0"/>
              <a:t>В традиції бойового мистецтва «Спас» організм людини слід розглядати, як сім’ю. причому слово «Сім-Я», воно має не зміст родини, а семеро «Я». Хто ж такі «Я»? Якщо подивитись на хребет людини, то можна побачити, що починаючи з кібчика до кінця хребта, є вузли, які з’єднують ланки хребта – кібчик, поперек, спинний відділ, грудний відділ, шию. Якщо порахувати ці вузли, то вийде якраз «шість братів». </a:t>
            </a:r>
            <a:endParaRPr lang="ru-RU" dirty="0"/>
          </a:p>
        </p:txBody>
      </p:sp>
    </p:spTree>
    <p:extLst>
      <p:ext uri="{BB962C8B-B14F-4D97-AF65-F5344CB8AC3E}">
        <p14:creationId xmlns:p14="http://schemas.microsoft.com/office/powerpoint/2010/main" val="8158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dirty="0" err="1" smtClean="0"/>
              <a:t>Котигорошко</a:t>
            </a:r>
            <a:endParaRPr lang="ru-RU" dirty="0"/>
          </a:p>
        </p:txBody>
      </p:sp>
      <p:pic>
        <p:nvPicPr>
          <p:cNvPr id="4" name="Содержимое 3"/>
          <p:cNvPicPr>
            <a:picLocks noGrp="1" noChangeAspect="1"/>
          </p:cNvPicPr>
          <p:nvPr>
            <p:ph idx="1"/>
          </p:nvPr>
        </p:nvPicPr>
        <p:blipFill>
          <a:blip r:embed="rId2"/>
          <a:srcRect l="1274" r="1274"/>
          <a:stretch>
            <a:fillRect/>
          </a:stretch>
        </p:blipFill>
        <p:spPr/>
      </p:pic>
    </p:spTree>
    <p:extLst>
      <p:ext uri="{BB962C8B-B14F-4D97-AF65-F5344CB8AC3E}">
        <p14:creationId xmlns:p14="http://schemas.microsoft.com/office/powerpoint/2010/main" val="2603409368"/>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68</TotalTime>
  <Words>2307</Words>
  <Application>Microsoft Macintosh PowerPoint</Application>
  <PresentationFormat>Экран (4:3)</PresentationFormat>
  <Paragraphs>85</Paragraphs>
  <Slides>41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41</vt:i4>
      </vt:variant>
    </vt:vector>
  </HeadingPairs>
  <TitlesOfParts>
    <vt:vector size="42" baseType="lpstr">
      <vt:lpstr>Тема Office</vt:lpstr>
      <vt:lpstr>Характерні козацькі казки</vt:lpstr>
      <vt:lpstr>Характерні козацькі казки</vt:lpstr>
      <vt:lpstr>Характерні козацькі казки</vt:lpstr>
      <vt:lpstr>Характерні козацькі казки</vt:lpstr>
      <vt:lpstr>Характерні козацькі казки</vt:lpstr>
      <vt:lpstr>Котигорошко</vt:lpstr>
      <vt:lpstr>Котигорошко</vt:lpstr>
      <vt:lpstr>Котигорошко</vt:lpstr>
      <vt:lpstr>Котигорошко</vt:lpstr>
      <vt:lpstr>Котигорошко </vt:lpstr>
      <vt:lpstr>Котигорошко</vt:lpstr>
      <vt:lpstr>Котигорошко</vt:lpstr>
      <vt:lpstr>Котигорошко</vt:lpstr>
      <vt:lpstr>Котигорошко</vt:lpstr>
      <vt:lpstr>Котигорошко</vt:lpstr>
      <vt:lpstr>Котигорошко </vt:lpstr>
      <vt:lpstr>Котигорошко</vt:lpstr>
      <vt:lpstr>Котигорошко </vt:lpstr>
      <vt:lpstr>Котигорошко (небідь)</vt:lpstr>
      <vt:lpstr>Котигорошко</vt:lpstr>
      <vt:lpstr>Котигорошко (нежить)</vt:lpstr>
      <vt:lpstr>Котигорошко</vt:lpstr>
      <vt:lpstr>Котигорошко (злидні)</vt:lpstr>
      <vt:lpstr>Котигорошко</vt:lpstr>
      <vt:lpstr>Котигорошко</vt:lpstr>
      <vt:lpstr>Котигорошко</vt:lpstr>
      <vt:lpstr>Котигорошко (стихії)</vt:lpstr>
      <vt:lpstr>Котигорошко (стихії)</vt:lpstr>
      <vt:lpstr>Котигорошко (стихії)</vt:lpstr>
      <vt:lpstr>Котигорошко (стихії)</vt:lpstr>
      <vt:lpstr>Котигорошко (стихії)</vt:lpstr>
      <vt:lpstr>Котигорошко (стихії)</vt:lpstr>
      <vt:lpstr>Котигорошко  (характерництво)</vt:lpstr>
      <vt:lpstr>Котигорошко  (характерництво)</vt:lpstr>
      <vt:lpstr>Котигорошко  (характерництво)</vt:lpstr>
      <vt:lpstr>Котигорошко  (характерництво)</vt:lpstr>
      <vt:lpstr>Котигорошко  (характерництво)</vt:lpstr>
      <vt:lpstr>Котигорошко  (характерництво)</vt:lpstr>
      <vt:lpstr>Характерні козацькі казки</vt:lpstr>
      <vt:lpstr>Характерні козацькі казки</vt:lpstr>
      <vt:lpstr>Котигорошко</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Характерні козацькі казки</dc:title>
  <dc:creator>apple</dc:creator>
  <cp:lastModifiedBy>apple</cp:lastModifiedBy>
  <cp:revision>6</cp:revision>
  <dcterms:created xsi:type="dcterms:W3CDTF">2015-03-17T19:06:02Z</dcterms:created>
  <dcterms:modified xsi:type="dcterms:W3CDTF">2015-03-17T20:14:59Z</dcterms:modified>
</cp:coreProperties>
</file>