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1" r:id="rId2"/>
  </p:sldMasterIdLst>
  <p:sldIdLst>
    <p:sldId id="256" r:id="rId3"/>
    <p:sldId id="258" r:id="rId4"/>
    <p:sldId id="259" r:id="rId5"/>
    <p:sldId id="260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5" r:id="rId30"/>
    <p:sldId id="283" r:id="rId31"/>
    <p:sldId id="286" r:id="rId32"/>
    <p:sldId id="284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02" r:id="rId46"/>
    <p:sldId id="303" r:id="rId47"/>
    <p:sldId id="304" r:id="rId48"/>
    <p:sldId id="305" r:id="rId49"/>
    <p:sldId id="306" r:id="rId50"/>
    <p:sldId id="308" r:id="rId51"/>
    <p:sldId id="309" r:id="rId52"/>
    <p:sldId id="310" r:id="rId53"/>
    <p:sldId id="311" r:id="rId54"/>
    <p:sldId id="313" r:id="rId55"/>
    <p:sldId id="314" r:id="rId56"/>
    <p:sldId id="315" r:id="rId57"/>
    <p:sldId id="316" r:id="rId58"/>
    <p:sldId id="312" r:id="rId59"/>
    <p:sldId id="317" r:id="rId60"/>
    <p:sldId id="318" r:id="rId61"/>
    <p:sldId id="320" r:id="rId62"/>
    <p:sldId id="321" r:id="rId63"/>
    <p:sldId id="319" r:id="rId64"/>
    <p:sldId id="323" r:id="rId65"/>
    <p:sldId id="322" r:id="rId66"/>
    <p:sldId id="326" r:id="rId67"/>
    <p:sldId id="325" r:id="rId68"/>
    <p:sldId id="324" r:id="rId69"/>
    <p:sldId id="328" r:id="rId70"/>
    <p:sldId id="327" r:id="rId71"/>
    <p:sldId id="330" r:id="rId72"/>
    <p:sldId id="329" r:id="rId73"/>
    <p:sldId id="331" r:id="rId74"/>
    <p:sldId id="301" r:id="rId75"/>
    <p:sldId id="299" r:id="rId76"/>
    <p:sldId id="300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1" r:id="rId86"/>
    <p:sldId id="340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4" r:id="rId99"/>
    <p:sldId id="353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5" r:id="rId120"/>
    <p:sldId id="374" r:id="rId121"/>
    <p:sldId id="376" r:id="rId122"/>
    <p:sldId id="377" r:id="rId123"/>
    <p:sldId id="378" r:id="rId124"/>
    <p:sldId id="379" r:id="rId125"/>
    <p:sldId id="381" r:id="rId126"/>
    <p:sldId id="380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3" r:id="rId138"/>
    <p:sldId id="394" r:id="rId139"/>
    <p:sldId id="392" r:id="rId140"/>
    <p:sldId id="396" r:id="rId141"/>
    <p:sldId id="395" r:id="rId142"/>
    <p:sldId id="397" r:id="rId143"/>
    <p:sldId id="398" r:id="rId144"/>
    <p:sldId id="399" r:id="rId145"/>
    <p:sldId id="400" r:id="rId146"/>
    <p:sldId id="401" r:id="rId147"/>
    <p:sldId id="402" r:id="rId1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70" autoAdjust="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E115C-623D-49CB-A762-5B04C92A2B04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46254-BA76-439D-80F8-CEE798E277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CD67A-63B0-4EB9-BBCF-3956E5322E66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D0137-0554-46ED-8D3A-F6112A8B3C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7400" cy="57880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80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DE12C-8F15-4235-9B90-E55604B21852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134FE-ED22-413D-9905-27D766D61F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88811-37C0-4E57-AD50-8AB141F8E949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901AF-70BB-4DB7-8687-5CFB9F9343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25ADE-4EED-4E69-A268-1254A3C014CE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69EB2-3113-4575-85C7-D26A7B049B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3AC92-4E17-4B5F-8CB1-953972270331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0A58-4179-4A53-9EEF-C0AAA24958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4EC88-2A1E-48CB-BB79-88571860389A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53B57-17AE-4E66-97C9-7D0F98025B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6A66B-5631-4EE0-BACA-32A2404ED568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13162-E8F8-4712-8079-B0AD1CF891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7EA7-D7B9-4D95-AA97-16FF69B9D789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2AB4-CD60-45B9-BAB3-5B0BB82A85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EAE98-8A93-461D-BA69-C74CB192C035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7DC60-1CE6-4FD1-A40A-AF84185856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A7CF-1F6D-4C29-819B-5CFAF79A3C46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5E8FA-3A5E-4A4A-ABE1-F0EC525288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B78B9-E4DB-4391-B769-DDAE5E4BC093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E605A-C0A8-4A15-BCA4-169343BFAD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A5E92-3075-478D-89C5-893960C0EB9B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C4C2F-5A80-4C09-90C0-F631552546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D6A9-441B-46D3-8213-BEA84F63CF17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199A-AE4A-4D70-9C23-D065A3ED5C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53435-64C7-4B8F-B609-68EB888D0BD6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86329-5D81-41BD-95B8-46D8234AB9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2CBD1-1D67-4197-BC5A-121AD4C821A4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EB9F4-F468-420D-B617-6F28937B65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32099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13210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E40AB02-4669-483B-9F51-1A4A16DCADDF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1BF39DC-1E05-4C6A-877C-3C7B75C475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32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>
          <a:solidFill>
            <a:schemeClr val="tx2"/>
          </a:solidFill>
          <a:latin typeface="+mn-lt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>
          <a:solidFill>
            <a:schemeClr val="tx2"/>
          </a:solidFill>
          <a:latin typeface="+mn-lt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>
          <a:solidFill>
            <a:schemeClr val="tx2"/>
          </a:solidFill>
          <a:latin typeface="+mn-lt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5pPr>
      <a:lvl6pPr marL="19192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6pPr>
      <a:lvl7pPr marL="23764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7pPr>
      <a:lvl8pPr marL="28336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8pPr>
      <a:lvl9pPr marL="32908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BAAE47A-1ED4-4934-B656-B2CBECBDDDB4}" type="datetimeFigureOut">
              <a:rPr lang="ru-RU"/>
              <a:pPr>
                <a:defRPr/>
              </a:pPr>
              <a:t>02.12.2012</a:t>
            </a:fld>
            <a:endParaRPr lang="ru-RU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CA64CED-8FD2-4302-8AB7-9E1085224B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7.w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0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w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3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2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1.em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5.jpeg"/><Relationship Id="rId4" Type="http://schemas.openxmlformats.org/officeDocument/2006/relationships/image" Target="../media/image74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13314" name="Подзаголов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sz="2000">
                <a:solidFill>
                  <a:srgbClr val="FFFFFF"/>
                </a:solidFill>
              </a:rPr>
              <a:t>ГЛАВА 1. </a:t>
            </a:r>
          </a:p>
          <a:p>
            <a:pPr marL="0" indent="0" algn="ctr">
              <a:buFont typeface="Symbol" pitchFamily="18" charset="2"/>
              <a:buNone/>
            </a:pPr>
            <a:r>
              <a:rPr lang="uk-UA" sz="2000">
                <a:solidFill>
                  <a:srgbClr val="FFFFFF"/>
                </a:solidFill>
              </a:rPr>
              <a:t>ЗАГАЛЬНІ ПРИНЦИПИ ВЗАЄМОЗАМІННОСТІ</a:t>
            </a:r>
            <a:endParaRPr lang="ru-RU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/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Відхилення розміру</a:t>
            </a:r>
            <a:r>
              <a:rPr lang="uk-UA" kern="1200" dirty="0">
                <a:latin typeface="+mn-lt"/>
                <a:ea typeface="+mn-ea"/>
                <a:cs typeface="+mn-cs"/>
              </a:rPr>
              <a:t> - це алгебраїчна різниця між дійсним (граничним) і відповідним номінальним розміром. Відхилення бувають: 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позитивні</a:t>
            </a:r>
            <a:r>
              <a:rPr lang="uk-UA" kern="1200" dirty="0">
                <a:latin typeface="+mn-lt"/>
                <a:ea typeface="+mn-ea"/>
                <a:cs typeface="+mn-cs"/>
              </a:rPr>
              <a:t>, якщо розмір більший від номінального; 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негативні </a:t>
            </a:r>
            <a:r>
              <a:rPr lang="uk-UA" kern="1200" dirty="0">
                <a:latin typeface="+mn-lt"/>
                <a:ea typeface="+mn-ea"/>
                <a:cs typeface="+mn-cs"/>
              </a:rPr>
              <a:t>(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від`ємні</a:t>
            </a:r>
            <a:r>
              <a:rPr lang="uk-UA" kern="1200" dirty="0">
                <a:latin typeface="+mn-lt"/>
                <a:ea typeface="+mn-ea"/>
                <a:cs typeface="+mn-cs"/>
              </a:rPr>
              <a:t>), якщо розмір менший від номінального і 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нульові</a:t>
            </a:r>
            <a:r>
              <a:rPr lang="uk-UA" kern="1200" dirty="0">
                <a:latin typeface="+mn-lt"/>
                <a:ea typeface="+mn-ea"/>
                <a:cs typeface="+mn-cs"/>
              </a:rPr>
              <a:t>, якщо розмір виготовленої деталі дорівнює номінальному. Лінію, яка на кресленні умовно позначає номінальне значення розміру, називають </a:t>
            </a:r>
            <a:r>
              <a:rPr lang="uk-UA" b="1" kern="1200" dirty="0">
                <a:latin typeface="+mn-lt"/>
                <a:ea typeface="+mn-ea"/>
                <a:cs typeface="+mn-cs"/>
              </a:rPr>
              <a:t>нульовою</a:t>
            </a:r>
            <a:r>
              <a:rPr lang="uk-UA" kern="1200" dirty="0">
                <a:latin typeface="+mn-lt"/>
                <a:ea typeface="+mn-ea"/>
                <a:cs typeface="+mn-cs"/>
              </a:rPr>
              <a:t>. 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Вгору</a:t>
            </a:r>
            <a:r>
              <a:rPr lang="uk-UA" kern="1200" dirty="0">
                <a:latin typeface="+mn-lt"/>
                <a:ea typeface="+mn-ea"/>
                <a:cs typeface="+mn-cs"/>
              </a:rPr>
              <a:t> від нульової лінії відкладають 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позитивні</a:t>
            </a:r>
            <a:r>
              <a:rPr lang="uk-UA" kern="1200" dirty="0">
                <a:latin typeface="+mn-lt"/>
                <a:ea typeface="+mn-ea"/>
                <a:cs typeface="+mn-cs"/>
              </a:rPr>
              <a:t> відхилення, 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вниз</a:t>
            </a:r>
            <a:r>
              <a:rPr lang="uk-UA" kern="1200" dirty="0">
                <a:latin typeface="+mn-lt"/>
                <a:ea typeface="+mn-ea"/>
                <a:cs typeface="+mn-cs"/>
              </a:rPr>
              <a:t> - 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негативні</a:t>
            </a:r>
            <a:r>
              <a:rPr lang="uk-UA" kern="1200" dirty="0">
                <a:latin typeface="+mn-lt"/>
                <a:ea typeface="+mn-ea"/>
                <a:cs typeface="+mn-cs"/>
              </a:rPr>
              <a:t>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23554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Основні терміни і визначення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Приклад умовного позначення шліцьового валу</a:t>
            </a:r>
            <a:endParaRPr lang="ru-RU" sz="4000" i="1"/>
          </a:p>
        </p:txBody>
      </p:sp>
      <p:pic>
        <p:nvPicPr>
          <p:cNvPr id="141318" name="Picture 6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840038"/>
            <a:ext cx="8713787" cy="2970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З`єднання шліцьові евольвенті</a:t>
            </a:r>
            <a:r>
              <a:rPr lang="ru-RU"/>
              <a:t> </a:t>
            </a:r>
          </a:p>
        </p:txBody>
      </p:sp>
      <p:pic>
        <p:nvPicPr>
          <p:cNvPr id="142341" name="Picture 5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492375"/>
            <a:ext cx="6840537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100" i="1"/>
              <a:t>Посадки шліцьових евольвентних з'єднань при центруванні по бокових сторонах зубів b</a:t>
            </a:r>
            <a:r>
              <a:rPr lang="ru-RU" sz="4000"/>
              <a:t> </a:t>
            </a:r>
          </a:p>
        </p:txBody>
      </p:sp>
      <p:pic>
        <p:nvPicPr>
          <p:cNvPr id="143364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52713"/>
            <a:ext cx="7704137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Калібри для контролю шліцьових з'єднань</a:t>
            </a:r>
            <a:r>
              <a:rPr lang="ru-RU" sz="4000"/>
              <a:t> </a:t>
            </a:r>
          </a:p>
        </p:txBody>
      </p:sp>
      <p:pic>
        <p:nvPicPr>
          <p:cNvPr id="144388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562225"/>
            <a:ext cx="7051675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145411" name="Подзаголов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i="1">
                <a:solidFill>
                  <a:schemeClr val="bg1"/>
                </a:solidFill>
              </a:rPr>
              <a:t>ГЛАВА 10. </a:t>
            </a:r>
          </a:p>
          <a:p>
            <a:pPr marL="0" indent="0" algn="ctr">
              <a:buFont typeface="Symbol" pitchFamily="18" charset="2"/>
              <a:buNone/>
            </a:pPr>
            <a:r>
              <a:rPr lang="uk-UA" i="1">
                <a:solidFill>
                  <a:schemeClr val="bg1"/>
                </a:solidFill>
              </a:rPr>
              <a:t>ДОПУСКИ І ПОСАДКИ РІЗЬБОВИХ З’ЄДНАНЬ</a:t>
            </a: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/>
              <a:t>Різьби загального призначення</a:t>
            </a:r>
            <a:r>
              <a:rPr lang="ru-RU"/>
              <a:t> </a:t>
            </a:r>
          </a:p>
        </p:txBody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>
          <a:xfrm>
            <a:off x="871538" y="6203950"/>
            <a:ext cx="7408862" cy="609600"/>
          </a:xfrm>
        </p:spPr>
        <p:txBody>
          <a:bodyPr/>
          <a:lstStyle/>
          <a:p>
            <a:pPr algn="ctr">
              <a:lnSpc>
                <a:spcPct val="80000"/>
              </a:lnSpc>
              <a:buFont typeface="Symbol" pitchFamily="18" charset="2"/>
              <a:buNone/>
            </a:pPr>
            <a:r>
              <a:rPr lang="uk-UA" sz="2000" b="1" i="1"/>
              <a:t>а) - метрична різьба; б) - дюймова конічна різьба; в) - трапецеїдальна різьба; г) - упорна різьба</a:t>
            </a:r>
            <a:r>
              <a:rPr lang="ru-RU" sz="2000"/>
              <a:t> </a:t>
            </a:r>
          </a:p>
        </p:txBody>
      </p:sp>
      <p:pic>
        <p:nvPicPr>
          <p:cNvPr id="147460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060575"/>
            <a:ext cx="61150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Основні параметри метричної різьби</a:t>
            </a:r>
            <a:r>
              <a:rPr lang="ru-RU" sz="4000"/>
              <a:t> </a:t>
            </a:r>
          </a:p>
        </p:txBody>
      </p:sp>
      <p:pic>
        <p:nvPicPr>
          <p:cNvPr id="148484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565400"/>
            <a:ext cx="71755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250825" y="338138"/>
            <a:ext cx="8642350" cy="1252537"/>
          </a:xfrm>
        </p:spPr>
        <p:txBody>
          <a:bodyPr/>
          <a:lstStyle/>
          <a:p>
            <a:r>
              <a:rPr lang="uk-UA" sz="3600" i="1"/>
              <a:t>Профіль і граничні контури різьбового з’єднання з метричною різьбою</a:t>
            </a:r>
            <a:r>
              <a:rPr lang="ru-RU" sz="4000"/>
              <a:t> </a:t>
            </a:r>
          </a:p>
        </p:txBody>
      </p:sp>
      <p:pic>
        <p:nvPicPr>
          <p:cNvPr id="149508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588" y="2519363"/>
            <a:ext cx="5113337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Відхилення кроку ∆Р</a:t>
            </a:r>
            <a:r>
              <a:rPr lang="en-US" sz="4000" i="1"/>
              <a:t>n</a:t>
            </a:r>
            <a:r>
              <a:rPr lang="uk-UA" sz="4000" i="1"/>
              <a:t> і діаметральна його компенсація f</a:t>
            </a:r>
            <a:r>
              <a:rPr lang="uk-UA" sz="4000" i="1" baseline="-25000"/>
              <a:t>p</a:t>
            </a:r>
            <a:r>
              <a:rPr lang="ru-RU" sz="4000"/>
              <a:t> </a:t>
            </a:r>
          </a:p>
        </p:txBody>
      </p:sp>
      <p:pic>
        <p:nvPicPr>
          <p:cNvPr id="150532" name="Picture 4" descr="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2565400"/>
            <a:ext cx="6626225" cy="4122738"/>
          </a:xfrm>
          <a:noFill/>
          <a:ln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Відхилення половини кута профілю  і діаметральна його компенсація f</a:t>
            </a:r>
            <a:r>
              <a:rPr lang="uk-UA" sz="4000" i="1" baseline="-25000"/>
              <a:t>a</a:t>
            </a:r>
            <a:r>
              <a:rPr lang="ru-RU" sz="4000" baseline="-25000"/>
              <a:t> </a:t>
            </a:r>
          </a:p>
        </p:txBody>
      </p:sp>
      <p:pic>
        <p:nvPicPr>
          <p:cNvPr id="151556" name="Picture 4" descr="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2565400"/>
            <a:ext cx="5040313" cy="4168775"/>
          </a:xfrm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Граничне відхилення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алгебраїчна різниця між граничним і номінальним розмірами.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Верхнє відхилення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i="1" kern="1200" dirty="0">
                <a:latin typeface="+mn-lt"/>
                <a:ea typeface="+mn-ea"/>
                <a:cs typeface="+mn-cs"/>
              </a:rPr>
              <a:t>ES,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es</a:t>
            </a: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  <a:r>
              <a:rPr lang="uk-UA" b="1" kern="1200" dirty="0">
                <a:latin typeface="+mn-lt"/>
                <a:ea typeface="+mn-ea"/>
                <a:cs typeface="+mn-cs"/>
              </a:rPr>
              <a:t>–</a:t>
            </a:r>
            <a:r>
              <a:rPr lang="uk-UA" kern="1200" dirty="0">
                <a:latin typeface="+mn-lt"/>
                <a:ea typeface="+mn-ea"/>
                <a:cs typeface="+mn-cs"/>
              </a:rPr>
              <a:t> це алгебраїчна різниця між найбільшим граничним і номінальним розмірами: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581343" lvl="2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для отвору 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ЕS =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</a:t>
            </a:r>
            <a:endParaRPr lang="uk-UA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581343" lvl="2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для вала     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es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</a:t>
            </a:r>
            <a:endParaRPr lang="ru-RU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Нижнє відхилення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i="1" kern="1200" dirty="0">
                <a:latin typeface="+mn-lt"/>
                <a:ea typeface="+mn-ea"/>
                <a:cs typeface="+mn-cs"/>
              </a:rPr>
              <a:t>ЕІ,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еі</a:t>
            </a:r>
            <a:r>
              <a:rPr lang="uk-UA" kern="1200" dirty="0">
                <a:latin typeface="+mn-lt"/>
                <a:ea typeface="+mn-ea"/>
                <a:cs typeface="+mn-cs"/>
              </a:rPr>
              <a:t> – це алгебраїчна різниця між найменшим граничним і номінальним розмірами: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581343" lvl="2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для отвору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El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mi</a:t>
            </a:r>
            <a:r>
              <a:rPr lang="en-US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US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581343" lvl="2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для вала     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ei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d</a:t>
            </a:r>
            <a:r>
              <a:rPr lang="en-US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24578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Основні терміни і визначення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Розміщення основних відхилень метричних різьб із зазором</a:t>
            </a:r>
            <a:r>
              <a:rPr lang="ru-RU" sz="4000"/>
              <a:t> </a:t>
            </a:r>
          </a:p>
        </p:txBody>
      </p:sp>
      <p:pic>
        <p:nvPicPr>
          <p:cNvPr id="152580" name="Picture 4" descr="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2533650"/>
            <a:ext cx="7489825" cy="4208463"/>
          </a:xfrm>
          <a:ln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i="1"/>
              <a:t>Схема розміщення полів допусків різьби гайки і болта в посадці з зазором</a:t>
            </a:r>
            <a:endParaRPr lang="ru-RU" sz="3200"/>
          </a:p>
        </p:txBody>
      </p:sp>
      <p:pic>
        <p:nvPicPr>
          <p:cNvPr id="153604" name="Picture 4" descr="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t="-8263" b="7234"/>
          <a:stretch>
            <a:fillRect/>
          </a:stretch>
        </p:blipFill>
        <p:spPr>
          <a:xfrm>
            <a:off x="1546225" y="2522538"/>
            <a:ext cx="6265863" cy="4294187"/>
          </a:xfrm>
          <a:ln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Схема розміщення полів допусків різьб посадок з натягом</a:t>
            </a:r>
            <a:r>
              <a:rPr lang="ru-RU" sz="4000"/>
              <a:t> </a:t>
            </a:r>
          </a:p>
        </p:txBody>
      </p:sp>
      <p:pic>
        <p:nvPicPr>
          <p:cNvPr id="154628" name="Picture 4" descr="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14481" t="45343" r="7832" b="-1907"/>
          <a:stretch>
            <a:fillRect/>
          </a:stretch>
        </p:blipFill>
        <p:spPr>
          <a:xfrm>
            <a:off x="2051050" y="2495550"/>
            <a:ext cx="4537075" cy="4292600"/>
          </a:xfrm>
          <a:noFill/>
          <a:ln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Схема розміщення полів допусків різьб перехідних посадок</a:t>
            </a:r>
            <a:r>
              <a:rPr lang="ru-RU" sz="4000"/>
              <a:t> </a:t>
            </a:r>
          </a:p>
        </p:txBody>
      </p:sp>
      <p:pic>
        <p:nvPicPr>
          <p:cNvPr id="155652" name="Picture 4" descr="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t="-2162" b="-2617"/>
          <a:stretch>
            <a:fillRect/>
          </a:stretch>
        </p:blipFill>
        <p:spPr>
          <a:xfrm>
            <a:off x="1835150" y="2584450"/>
            <a:ext cx="5688013" cy="4224338"/>
          </a:xfrm>
          <a:noFill/>
          <a:ln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156675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Font typeface="Symbol" pitchFamily="18" charset="2"/>
              <a:buNone/>
            </a:pPr>
            <a:r>
              <a:rPr lang="uk-UA" b="1">
                <a:solidFill>
                  <a:schemeClr val="bg1"/>
                </a:solidFill>
              </a:rPr>
              <a:t>ГЛАВА 11. </a:t>
            </a:r>
          </a:p>
          <a:p>
            <a:pPr marL="0" indent="0" algn="ctr">
              <a:buFont typeface="Symbol" pitchFamily="18" charset="2"/>
              <a:buNone/>
            </a:pPr>
            <a:r>
              <a:rPr lang="uk-UA" b="1">
                <a:solidFill>
                  <a:schemeClr val="bg1"/>
                </a:solidFill>
              </a:rPr>
              <a:t>ВЗАЄМОЗАМІННІСТЬ, СТАНДАРТИЗАЦІЯ ТОЧНОСТІ ТА ЗАСОБИ КОНТРОЛЮ ЗУБЧАСТИХ ПЕРЕДАЧ</a:t>
            </a: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/>
              <a:t>Типи зубчастих коліс</a:t>
            </a:r>
            <a:r>
              <a:rPr lang="ru-RU"/>
              <a:t> </a:t>
            </a:r>
          </a:p>
        </p:txBody>
      </p:sp>
      <p:pic>
        <p:nvPicPr>
          <p:cNvPr id="1577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2511425"/>
            <a:ext cx="4608513" cy="4178300"/>
          </a:xfrm>
          <a:ln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/>
              <a:t>Параметри зубчастої передачі</a:t>
            </a:r>
            <a:r>
              <a:rPr lang="ru-RU"/>
              <a:t> </a:t>
            </a:r>
          </a:p>
        </p:txBody>
      </p:sp>
      <p:pic>
        <p:nvPicPr>
          <p:cNvPr id="158724" name="Picture 4" descr="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54250" y="2447925"/>
            <a:ext cx="4117975" cy="4365625"/>
          </a:xfrm>
          <a:noFill/>
          <a:ln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Види спряжень та види допусків на боковий зазор</a:t>
            </a:r>
            <a:r>
              <a:rPr lang="ru-RU" sz="4000"/>
              <a:t> </a:t>
            </a:r>
          </a:p>
        </p:txBody>
      </p:sp>
      <p:pic>
        <p:nvPicPr>
          <p:cNvPr id="159748" name="Picture 4" descr="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2565400"/>
            <a:ext cx="6380163" cy="4071938"/>
          </a:xfrm>
          <a:ln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 dirty="0"/>
              <a:t>ВСТВ</a:t>
            </a:r>
            <a:endParaRPr lang="ru-RU" dirty="0"/>
          </a:p>
        </p:txBody>
      </p:sp>
      <p:sp>
        <p:nvSpPr>
          <p:cNvPr id="156675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i="1" dirty="0"/>
              <a:t>ГЛАВА 12. </a:t>
            </a:r>
            <a:endParaRPr lang="en-US" i="1" dirty="0" smtClean="0"/>
          </a:p>
          <a:p>
            <a:r>
              <a:rPr lang="uk-UA" i="1" dirty="0" smtClean="0"/>
              <a:t>РОЗМІРНІ </a:t>
            </a:r>
            <a:r>
              <a:rPr lang="uk-UA" i="1" dirty="0"/>
              <a:t>ЛАНЦЮГИ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Розмірні ланцюги та їхні схеми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50905"/>
            <a:ext cx="7200799" cy="4307021"/>
          </a:xfrm>
        </p:spPr>
      </p:pic>
    </p:spTree>
    <p:extLst>
      <p:ext uri="{BB962C8B-B14F-4D97-AF65-F5344CB8AC3E}">
        <p14:creationId xmlns:p14="http://schemas.microsoft.com/office/powerpoint/2010/main" val="3725434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684213" y="2565400"/>
            <a:ext cx="7775575" cy="3959225"/>
          </a:xfrm>
        </p:spPr>
        <p:txBody>
          <a:bodyPr rtlCol="0">
            <a:normAutofit fontScale="92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	Зони між верхнім і нижнім відхиленням називається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полем допуску</a:t>
            </a:r>
            <a:r>
              <a:rPr lang="uk-UA" kern="1200" dirty="0">
                <a:latin typeface="+mn-lt"/>
                <a:ea typeface="+mn-ea"/>
                <a:cs typeface="+mn-cs"/>
              </a:rPr>
              <a:t>. 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	Різниця між найбільшим і найменшим граничними розмірами (граничні відхилення) - це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допуск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розміру </a:t>
            </a:r>
            <a:r>
              <a:rPr lang="uk-UA" i="1" kern="1200" dirty="0">
                <a:latin typeface="+mn-lt"/>
                <a:ea typeface="+mn-ea"/>
                <a:cs typeface="+mn-cs"/>
              </a:rPr>
              <a:t>Т</a:t>
            </a:r>
            <a:r>
              <a:rPr lang="uk-UA" kern="1200" dirty="0">
                <a:latin typeface="+mn-lt"/>
                <a:ea typeface="+mn-ea"/>
                <a:cs typeface="+mn-cs"/>
              </a:rPr>
              <a:t>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581343" lvl="2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для отвору 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</a:t>
            </a:r>
            <a:r>
              <a:rPr lang="uk-UA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mаx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min</a:t>
            </a:r>
            <a:r>
              <a:rPr lang="uk-UA" kern="1200" dirty="0">
                <a:latin typeface="+mn-lt"/>
                <a:ea typeface="+mn-ea"/>
                <a:cs typeface="+mn-cs"/>
              </a:rPr>
              <a:t>, </a:t>
            </a:r>
          </a:p>
          <a:p>
            <a:pPr marL="581343" lvl="2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для вала     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min</a:t>
            </a:r>
            <a:r>
              <a:rPr lang="uk-UA" kern="1200" dirty="0">
                <a:latin typeface="+mn-lt"/>
                <a:ea typeface="+mn-ea"/>
                <a:cs typeface="+mn-cs"/>
              </a:rPr>
              <a:t>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Допуск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абсолютна величина алгебраїчної різниці між верхнім </a:t>
            </a:r>
            <a:r>
              <a:rPr lang="uk-UA" i="1" kern="1200" dirty="0">
                <a:latin typeface="+mn-lt"/>
                <a:ea typeface="+mn-ea"/>
                <a:cs typeface="+mn-cs"/>
              </a:rPr>
              <a:t>ES</a:t>
            </a:r>
            <a:r>
              <a:rPr lang="uk-UA" b="1" i="1" kern="1200" dirty="0">
                <a:latin typeface="+mn-lt"/>
                <a:ea typeface="+mn-ea"/>
                <a:cs typeface="+mn-cs"/>
              </a:rPr>
              <a:t> </a:t>
            </a:r>
            <a:r>
              <a:rPr lang="uk-UA" i="1" kern="1200" dirty="0">
                <a:latin typeface="+mn-lt"/>
                <a:ea typeface="+mn-ea"/>
                <a:cs typeface="+mn-cs"/>
              </a:rPr>
              <a:t>(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es</a:t>
            </a:r>
            <a:r>
              <a:rPr lang="uk-UA" i="1" kern="1200" dirty="0">
                <a:latin typeface="+mn-lt"/>
                <a:ea typeface="+mn-ea"/>
                <a:cs typeface="+mn-cs"/>
              </a:rPr>
              <a:t>)</a:t>
            </a:r>
            <a:r>
              <a:rPr lang="uk-UA" kern="1200" dirty="0">
                <a:latin typeface="+mn-lt"/>
                <a:ea typeface="+mn-ea"/>
                <a:cs typeface="+mn-cs"/>
              </a:rPr>
              <a:t> та нижнім </a:t>
            </a:r>
            <a:r>
              <a:rPr lang="uk-UA" i="1" kern="1200" dirty="0">
                <a:latin typeface="+mn-lt"/>
                <a:ea typeface="+mn-ea"/>
                <a:cs typeface="+mn-cs"/>
              </a:rPr>
              <a:t>ЕІ (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еі</a:t>
            </a:r>
            <a:r>
              <a:rPr lang="uk-UA" i="1" kern="1200" dirty="0">
                <a:latin typeface="+mn-lt"/>
                <a:ea typeface="+mn-ea"/>
                <a:cs typeface="+mn-cs"/>
              </a:rPr>
              <a:t>)</a:t>
            </a:r>
            <a:r>
              <a:rPr lang="uk-UA" kern="1200" dirty="0">
                <a:latin typeface="+mn-lt"/>
                <a:ea typeface="+mn-ea"/>
                <a:cs typeface="+mn-cs"/>
              </a:rPr>
              <a:t> відхиленнями: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581343" lvl="2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для отвору 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</a:t>
            </a:r>
            <a:r>
              <a:rPr lang="uk-UA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ES 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ЕІ</a:t>
            </a:r>
            <a:r>
              <a:rPr lang="uk-UA" i="1" kern="1200" dirty="0">
                <a:latin typeface="+mn-lt"/>
                <a:ea typeface="+mn-ea"/>
                <a:cs typeface="+mn-cs"/>
              </a:rPr>
              <a:t>;</a:t>
            </a:r>
            <a:r>
              <a:rPr lang="uk-UA" b="1" i="1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581343" lvl="2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для вала     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</a:t>
            </a:r>
            <a:r>
              <a:rPr lang="uk-UA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es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еі</a:t>
            </a:r>
            <a:r>
              <a:rPr lang="uk-UA" i="1" kern="1200" dirty="0">
                <a:latin typeface="+mn-lt"/>
                <a:ea typeface="+mn-ea"/>
                <a:cs typeface="+mn-cs"/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	Зону (поле), обмежену верхніми та нижніми відхиленнями, називають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полем допуску</a:t>
            </a:r>
            <a:r>
              <a:rPr lang="uk-UA" b="1" kern="1200" dirty="0">
                <a:latin typeface="+mn-lt"/>
                <a:ea typeface="+mn-ea"/>
                <a:cs typeface="+mn-cs"/>
              </a:rPr>
              <a:t>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25602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Основні терміни і визначення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Схеми ланок розмірних ланцюгів</a:t>
            </a:r>
            <a:endParaRPr lang="ru-RU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1" y="2564904"/>
            <a:ext cx="864288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3831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Пряма і зворотна задачі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Перший тип</a:t>
            </a:r>
            <a:r>
              <a:rPr lang="uk-UA" dirty="0"/>
              <a:t> - за заданими номінальними розмірами, допусками і граничними відхиленнями складових ланок визначити номінальний розмір, допуск і граничні відхилення замикальної ланки (</a:t>
            </a:r>
            <a:r>
              <a:rPr lang="uk-UA" dirty="0" err="1"/>
              <a:t>повірчий</a:t>
            </a:r>
            <a:r>
              <a:rPr lang="uk-UA" dirty="0"/>
              <a:t> розрахунок). Ця задача називається зворотною задачею.</a:t>
            </a:r>
            <a:endParaRPr lang="ru-RU" dirty="0"/>
          </a:p>
          <a:p>
            <a:r>
              <a:rPr lang="uk-UA" b="1" dirty="0"/>
              <a:t>Другий тип</a:t>
            </a:r>
            <a:r>
              <a:rPr lang="uk-UA" dirty="0"/>
              <a:t> - призначення граничних розмірів всіх або частини складових ланок за заданими граничними розмірами вихідної ланки</a:t>
            </a:r>
            <a:r>
              <a:rPr lang="uk-UA" dirty="0" smtClean="0"/>
              <a:t>.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3365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i="1" dirty="0"/>
              <a:t>Вибір і класифікація методів досягнення заданої точності вихідної ланки</a:t>
            </a:r>
            <a:endParaRPr lang="ru-RU" sz="36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92896"/>
            <a:ext cx="8712968" cy="424847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00B050"/>
                </a:solidFill>
              </a:rPr>
              <a:t>	</a:t>
            </a:r>
            <a:r>
              <a:rPr lang="uk-UA" b="1" dirty="0" smtClean="0">
                <a:solidFill>
                  <a:srgbClr val="00B050"/>
                </a:solidFill>
              </a:rPr>
              <a:t>Розрахунком</a:t>
            </a:r>
            <a:r>
              <a:rPr lang="uk-UA" dirty="0" smtClean="0">
                <a:solidFill>
                  <a:srgbClr val="00B050"/>
                </a:solidFill>
              </a:rPr>
              <a:t> </a:t>
            </a:r>
            <a:r>
              <a:rPr lang="uk-UA" dirty="0"/>
              <a:t>(або рішенням) розмірного ланцюга називають визначення граничних розмірів (відхилень і допусків) всіх ланок ланцюга.</a:t>
            </a:r>
            <a:endParaRPr lang="ru-RU" dirty="0"/>
          </a:p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uk-UA" dirty="0" smtClean="0"/>
              <a:t>Існують </a:t>
            </a:r>
            <a:r>
              <a:rPr lang="uk-UA" dirty="0"/>
              <a:t>такі методи досягнення заданої точності вихідної ланки (рішення розмірного ланцюга):</a:t>
            </a:r>
            <a:endParaRPr lang="ru-RU" dirty="0"/>
          </a:p>
          <a:p>
            <a:pPr marL="303213" lvl="1" indent="0" algn="just">
              <a:buNone/>
            </a:pPr>
            <a:r>
              <a:rPr lang="uk-UA" dirty="0"/>
              <a:t>метод повної взаємозамінності;</a:t>
            </a:r>
            <a:endParaRPr lang="ru-RU" dirty="0"/>
          </a:p>
          <a:p>
            <a:pPr marL="303213" lvl="1" indent="0" algn="just">
              <a:buNone/>
            </a:pPr>
            <a:r>
              <a:rPr lang="uk-UA" dirty="0"/>
              <a:t>імовірнісний метод;</a:t>
            </a:r>
            <a:endParaRPr lang="ru-RU" dirty="0"/>
          </a:p>
          <a:p>
            <a:pPr marL="303213" lvl="1" indent="0" algn="just">
              <a:buNone/>
            </a:pPr>
            <a:r>
              <a:rPr lang="uk-UA" dirty="0"/>
              <a:t>метод групової взаємозамінності (селективного складання);</a:t>
            </a:r>
            <a:endParaRPr lang="ru-RU" dirty="0"/>
          </a:p>
          <a:p>
            <a:pPr marL="303213" lvl="1" indent="0" algn="just">
              <a:buNone/>
            </a:pPr>
            <a:r>
              <a:rPr lang="uk-UA" dirty="0"/>
              <a:t>метод припасування;</a:t>
            </a:r>
            <a:endParaRPr lang="ru-RU" dirty="0"/>
          </a:p>
          <a:p>
            <a:pPr marL="303213" lvl="1" indent="0" algn="just">
              <a:buNone/>
            </a:pPr>
            <a:r>
              <a:rPr lang="uk-UA" dirty="0"/>
              <a:t>метод регулювання.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Розрахунки розмірних ланцюгів виконують:</a:t>
            </a:r>
            <a:endParaRPr lang="ru-RU" dirty="0"/>
          </a:p>
          <a:p>
            <a:pPr marL="0" lvl="0" indent="0" algn="just">
              <a:buNone/>
            </a:pPr>
            <a:r>
              <a:rPr lang="en-US" dirty="0" smtClean="0">
                <a:solidFill>
                  <a:srgbClr val="00B050"/>
                </a:solidFill>
              </a:rPr>
              <a:t>	</a:t>
            </a:r>
            <a:r>
              <a:rPr lang="uk-UA" dirty="0" smtClean="0">
                <a:solidFill>
                  <a:srgbClr val="00B050"/>
                </a:solidFill>
              </a:rPr>
              <a:t>методом </a:t>
            </a:r>
            <a:r>
              <a:rPr lang="uk-UA" dirty="0">
                <a:solidFill>
                  <a:srgbClr val="00B050"/>
                </a:solidFill>
              </a:rPr>
              <a:t>максимуму-мінімуму</a:t>
            </a:r>
            <a:r>
              <a:rPr lang="uk-UA" dirty="0"/>
              <a:t>, при якому враховуються лише граничні відхилення складових ланок;</a:t>
            </a:r>
            <a:endParaRPr lang="ru-RU" dirty="0"/>
          </a:p>
          <a:p>
            <a:pPr marL="0" indent="0" algn="just">
              <a:buNone/>
            </a:pPr>
            <a:r>
              <a:rPr lang="en-US" dirty="0" smtClean="0">
                <a:solidFill>
                  <a:srgbClr val="00B050"/>
                </a:solidFill>
              </a:rPr>
              <a:t>	</a:t>
            </a:r>
            <a:r>
              <a:rPr lang="uk-UA" dirty="0" smtClean="0">
                <a:solidFill>
                  <a:srgbClr val="00B050"/>
                </a:solidFill>
              </a:rPr>
              <a:t>імовірнісним </a:t>
            </a:r>
            <a:r>
              <a:rPr lang="uk-UA" dirty="0">
                <a:solidFill>
                  <a:srgbClr val="00B050"/>
                </a:solidFill>
              </a:rPr>
              <a:t>методом</a:t>
            </a:r>
            <a:r>
              <a:rPr lang="uk-UA" dirty="0"/>
              <a:t>, при якому враховуються закони розсіювання розмірів деталей і випадковий характер їхнього поєднання при складанні.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8207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 dirty="0"/>
              <a:t>ВСТВ</a:t>
            </a:r>
            <a:endParaRPr lang="ru-RU" dirty="0"/>
          </a:p>
        </p:txBody>
      </p:sp>
      <p:sp>
        <p:nvSpPr>
          <p:cNvPr id="156675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i="1" dirty="0"/>
              <a:t>ГЛАВА 13. </a:t>
            </a:r>
            <a:endParaRPr lang="en-US" i="1" dirty="0" smtClean="0"/>
          </a:p>
          <a:p>
            <a:r>
              <a:rPr lang="uk-UA" i="1" dirty="0" smtClean="0"/>
              <a:t>СИСТЕМА </a:t>
            </a:r>
            <a:r>
              <a:rPr lang="uk-UA" i="1" dirty="0"/>
              <a:t>ДОПУСКІВ НА КУТОВІ РОЗМІРИ ТА ГЛАДКІ КОНІЧНІ З’ЄДНАННЯ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Вираження допуску </a:t>
            </a:r>
            <a:r>
              <a:rPr lang="uk-UA" i="1" dirty="0" smtClean="0"/>
              <a:t>кута</a:t>
            </a:r>
            <a:endParaRPr lang="ru-RU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7082159" cy="41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99430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 dirty="0"/>
              <a:t>Допуски кутів з різною </a:t>
            </a:r>
            <a:r>
              <a:rPr lang="uk-UA" sz="4000" i="1" dirty="0" err="1"/>
              <a:t>конусністю</a:t>
            </a:r>
            <a:endParaRPr lang="ru-RU" sz="4000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627098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5501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Типи розміщення полів допусків</a:t>
            </a:r>
            <a:endParaRPr lang="ru-RU" dirty="0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70" y="2577430"/>
            <a:ext cx="6316482" cy="41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292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i="1" dirty="0" smtClean="0"/>
              <a:t>Посадки конічних з'єднань із зміщенням конструктивних елементів</a:t>
            </a:r>
            <a:endParaRPr lang="uk-UA" sz="3600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2550368"/>
            <a:ext cx="543877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346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i="1" dirty="0"/>
              <a:t>Поля </a:t>
            </a:r>
            <a:r>
              <a:rPr lang="ru-RU" sz="3600" i="1" dirty="0" err="1"/>
              <a:t>допусків</a:t>
            </a:r>
            <a:r>
              <a:rPr lang="ru-RU" sz="3600" i="1" dirty="0"/>
              <a:t> посадок </a:t>
            </a:r>
            <a:r>
              <a:rPr lang="ru-RU" sz="3600" i="1" dirty="0" err="1"/>
              <a:t>із</a:t>
            </a:r>
            <a:r>
              <a:rPr lang="ru-RU" sz="3600" i="1" dirty="0"/>
              <a:t> </a:t>
            </a:r>
            <a:r>
              <a:rPr lang="ru-RU" sz="3600" i="1" dirty="0" err="1"/>
              <a:t>зміщенням</a:t>
            </a:r>
            <a:r>
              <a:rPr lang="ru-RU" sz="3600" i="1" dirty="0"/>
              <a:t> </a:t>
            </a:r>
            <a:r>
              <a:rPr lang="ru-RU" sz="3600" i="1" dirty="0" err="1"/>
              <a:t>конструктивних</a:t>
            </a:r>
            <a:r>
              <a:rPr lang="ru-RU" sz="3600" i="1" dirty="0"/>
              <a:t> </a:t>
            </a:r>
            <a:r>
              <a:rPr lang="ru-RU" sz="3600" i="1" dirty="0" err="1"/>
              <a:t>елементів</a:t>
            </a:r>
            <a:endParaRPr lang="ru-RU" sz="3600" dirty="0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2" y="2852936"/>
            <a:ext cx="861882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3447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Посадки із заданою осьовою відстанню </a:t>
            </a:r>
            <a:r>
              <a:rPr lang="uk-UA" i="1" dirty="0" err="1"/>
              <a:t>Z</a:t>
            </a:r>
            <a:r>
              <a:rPr lang="uk-UA" i="1" baseline="-25000" dirty="0" err="1"/>
              <a:t>pf</a:t>
            </a:r>
            <a:endParaRPr lang="ru-RU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42" y="2507231"/>
            <a:ext cx="5100414" cy="43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89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1"/>
          <p:cNvSpPr>
            <a:spLocks noGrp="1"/>
          </p:cNvSpPr>
          <p:nvPr>
            <p:ph idx="4294967295"/>
          </p:nvPr>
        </p:nvSpPr>
        <p:spPr>
          <a:xfrm>
            <a:off x="871538" y="6276975"/>
            <a:ext cx="7408862" cy="465138"/>
          </a:xfrm>
        </p:spPr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i="1"/>
              <a:t>Схема розташування полів допусків вала d</a:t>
            </a: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Графічне зображення полів допусків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2662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565400"/>
            <a:ext cx="766921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Поля допусків посадок із заданою осьовою відстанню </a:t>
            </a:r>
            <a:r>
              <a:rPr lang="uk-UA" i="1" dirty="0" err="1"/>
              <a:t>Z</a:t>
            </a:r>
            <a:r>
              <a:rPr lang="uk-UA" i="1" baseline="-25000" dirty="0" err="1"/>
              <a:t>pf</a:t>
            </a:r>
            <a:endParaRPr lang="ru-RU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96877"/>
            <a:ext cx="8529829" cy="306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7097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Посадки із заданим осьовим зміщенням Е</a:t>
            </a:r>
            <a:r>
              <a:rPr lang="en-US" i="1" baseline="-25000" dirty="0" smtClean="0"/>
              <a:t>n</a:t>
            </a:r>
            <a:endParaRPr lang="ru-RU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77" y="2492896"/>
            <a:ext cx="564581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79828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Посадки із зусиллям запресовування F</a:t>
            </a:r>
            <a:r>
              <a:rPr lang="en-US" i="1" baseline="-25000" dirty="0"/>
              <a:t>s</a:t>
            </a:r>
            <a:endParaRPr lang="ru-RU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41" y="2428849"/>
            <a:ext cx="3744243" cy="428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825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Допуски елементів конуса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35" y="2543521"/>
            <a:ext cx="7862605" cy="422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1503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Допуски відхилень елементів конуса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9506" name="Picture 2" descr="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09428" cy="372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99417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Позначення </a:t>
            </a:r>
            <a:r>
              <a:rPr lang="uk-UA" i="1" dirty="0" err="1"/>
              <a:t>конусності</a:t>
            </a:r>
            <a:r>
              <a:rPr lang="uk-UA" i="1" dirty="0"/>
              <a:t> на кресленнях</a:t>
            </a:r>
            <a:endParaRPr lang="ru-RU" dirty="0"/>
          </a:p>
        </p:txBody>
      </p:sp>
      <p:pic>
        <p:nvPicPr>
          <p:cNvPr id="150530" name="Picture 2" descr="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8280920" cy="333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3814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 dirty="0"/>
              <a:t>ВСТВ</a:t>
            </a:r>
            <a:endParaRPr lang="ru-RU" dirty="0"/>
          </a:p>
        </p:txBody>
      </p:sp>
      <p:sp>
        <p:nvSpPr>
          <p:cNvPr id="156675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sz="4000" b="1" dirty="0"/>
              <a:t>РОЗДІЛ </a:t>
            </a:r>
            <a:r>
              <a:rPr lang="uk-UA" sz="4000" b="1" dirty="0" smtClean="0"/>
              <a:t>2</a:t>
            </a:r>
            <a:endParaRPr lang="en-US" sz="4000" b="1" dirty="0" smtClean="0"/>
          </a:p>
          <a:p>
            <a:r>
              <a:rPr lang="uk-UA" sz="3600" dirty="0"/>
              <a:t>ОСНОВИ СТАНДАРТИЗАЦІЇ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 dirty="0"/>
              <a:t>ВСТВ</a:t>
            </a:r>
            <a:endParaRPr lang="ru-RU" dirty="0"/>
          </a:p>
        </p:txBody>
      </p:sp>
      <p:sp>
        <p:nvSpPr>
          <p:cNvPr id="156675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i="1" dirty="0"/>
              <a:t>ГЛАВА 14. </a:t>
            </a:r>
            <a:endParaRPr lang="en-US" i="1" dirty="0" smtClean="0"/>
          </a:p>
          <a:p>
            <a:r>
              <a:rPr lang="uk-UA" i="1" dirty="0" smtClean="0"/>
              <a:t>СУТЬ </a:t>
            </a:r>
            <a:r>
              <a:rPr lang="uk-UA" i="1" dirty="0"/>
              <a:t>СТАНДАРТИЗАЦІЇ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9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Показники якості машин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538" y="2420888"/>
            <a:ext cx="7408862" cy="3994422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/>
              <a:t>"</a:t>
            </a:r>
            <a:r>
              <a:rPr lang="uk-UA" sz="3200" b="1" dirty="0">
                <a:solidFill>
                  <a:srgbClr val="00B050"/>
                </a:solidFill>
              </a:rPr>
              <a:t>Стандартизація</a:t>
            </a:r>
            <a:r>
              <a:rPr lang="uk-UA" sz="3200" dirty="0"/>
              <a:t> - це встановлення і застосування правил з метою впорядкування діяльності: у певній галузі на користь та за участю всіх заінтересованих сторін і, зокрема, для досягнення загальної економії при дотриманні умов експлуатації (використання) і вимог безпеки"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400729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 dirty="0"/>
              <a:t>ВСТВ</a:t>
            </a:r>
            <a:endParaRPr lang="ru-RU" dirty="0"/>
          </a:p>
        </p:txBody>
      </p:sp>
      <p:sp>
        <p:nvSpPr>
          <p:cNvPr id="156675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i="1" dirty="0"/>
              <a:t>ГЛАВА 16. </a:t>
            </a:r>
            <a:endParaRPr lang="en-US" i="1" dirty="0" smtClean="0"/>
          </a:p>
          <a:p>
            <a:r>
              <a:rPr lang="uk-UA" i="1" dirty="0" smtClean="0"/>
              <a:t>ЯКІСТЬ </a:t>
            </a:r>
            <a:r>
              <a:rPr lang="uk-UA" i="1" dirty="0"/>
              <a:t>МАШИН ТА ПРИЛАДІВ І МЕТОДИ ЇЇ КОНТРОЛЮ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ъект 1"/>
          <p:cNvSpPr>
            <a:spLocks noGrp="1"/>
          </p:cNvSpPr>
          <p:nvPr>
            <p:ph idx="4294967295"/>
          </p:nvPr>
        </p:nvSpPr>
        <p:spPr>
          <a:xfrm>
            <a:off x="871538" y="6276975"/>
            <a:ext cx="7408862" cy="465138"/>
          </a:xfrm>
        </p:spPr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i="1"/>
              <a:t>Схема розташування полів допусків вала D</a:t>
            </a: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Графічне зображення полів допусків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2765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25" y="2636838"/>
            <a:ext cx="85693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70527"/>
            <a:ext cx="6416848" cy="5098561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73199"/>
            <a:ext cx="8229600" cy="62626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i="1" smtClean="0"/>
              <a:t>Показники якості машин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60780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Методи оцінювання </a:t>
            </a:r>
            <a:r>
              <a:rPr lang="uk-UA" dirty="0"/>
              <a:t>якості </a:t>
            </a:r>
            <a:r>
              <a:rPr lang="uk-UA" dirty="0" smtClean="0"/>
              <a:t>продукції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2564904"/>
            <a:ext cx="3096344" cy="4066430"/>
          </a:xfrm>
        </p:spPr>
        <p:txBody>
          <a:bodyPr>
            <a:normAutofit/>
          </a:bodyPr>
          <a:lstStyle/>
          <a:p>
            <a:pPr lvl="1"/>
            <a:r>
              <a:rPr lang="uk-UA" dirty="0"/>
              <a:t>диференційний;</a:t>
            </a:r>
            <a:endParaRPr lang="ru-RU" dirty="0"/>
          </a:p>
          <a:p>
            <a:pPr lvl="1"/>
            <a:r>
              <a:rPr lang="uk-UA" dirty="0"/>
              <a:t>вимірювальний;</a:t>
            </a:r>
            <a:endParaRPr lang="ru-RU" dirty="0"/>
          </a:p>
          <a:p>
            <a:pPr lvl="1"/>
            <a:r>
              <a:rPr lang="uk-UA" dirty="0"/>
              <a:t>комплексний;</a:t>
            </a:r>
            <a:endParaRPr lang="ru-RU" dirty="0"/>
          </a:p>
          <a:p>
            <a:pPr lvl="1"/>
            <a:r>
              <a:rPr lang="uk-UA" dirty="0"/>
              <a:t>органолептичний;</a:t>
            </a:r>
            <a:endParaRPr lang="ru-RU" dirty="0"/>
          </a:p>
          <a:p>
            <a:pPr lvl="1"/>
            <a:r>
              <a:rPr lang="uk-UA" dirty="0"/>
              <a:t>розрахунковий;</a:t>
            </a:r>
            <a:endParaRPr lang="ru-RU" dirty="0"/>
          </a:p>
          <a:p>
            <a:pPr lvl="1"/>
            <a:r>
              <a:rPr lang="uk-UA" dirty="0"/>
              <a:t>реєстраційний;</a:t>
            </a:r>
            <a:endParaRPr lang="ru-RU" dirty="0"/>
          </a:p>
          <a:p>
            <a:pPr lvl="1"/>
            <a:r>
              <a:rPr lang="uk-UA" dirty="0"/>
              <a:t>змішаний;</a:t>
            </a:r>
            <a:endParaRPr lang="ru-RU" dirty="0"/>
          </a:p>
          <a:p>
            <a:pPr lvl="1"/>
            <a:r>
              <a:rPr lang="uk-UA" dirty="0"/>
              <a:t>соціологічний;</a:t>
            </a:r>
            <a:endParaRPr lang="ru-RU" dirty="0"/>
          </a:p>
          <a:p>
            <a:pPr lvl="1"/>
            <a:r>
              <a:rPr lang="uk-UA" dirty="0"/>
              <a:t>статистичний;</a:t>
            </a:r>
            <a:endParaRPr lang="ru-RU" dirty="0"/>
          </a:p>
          <a:p>
            <a:pPr lvl="1"/>
            <a:r>
              <a:rPr lang="uk-UA" dirty="0"/>
              <a:t>експертний.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77335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Методи управління якістю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dirty="0"/>
              <a:t>метод розмахів;</a:t>
            </a:r>
            <a:endParaRPr lang="ru-RU" dirty="0"/>
          </a:p>
          <a:p>
            <a:pPr lvl="0"/>
            <a:r>
              <a:rPr lang="uk-UA" dirty="0"/>
              <a:t>метод медіан;</a:t>
            </a:r>
            <a:endParaRPr lang="ru-RU" dirty="0"/>
          </a:p>
          <a:p>
            <a:pPr lvl="0"/>
            <a:r>
              <a:rPr lang="uk-UA" dirty="0"/>
              <a:t>метод середніх арифметичних;</a:t>
            </a:r>
            <a:endParaRPr lang="ru-RU" dirty="0"/>
          </a:p>
          <a:p>
            <a:r>
              <a:rPr lang="uk-UA" dirty="0"/>
              <a:t>метод середніх квадратичних відхилень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17062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Національні </a:t>
            </a:r>
            <a:r>
              <a:rPr lang="uk-UA" i="1" dirty="0" smtClean="0"/>
              <a:t>знаки</a:t>
            </a:r>
            <a:r>
              <a:rPr lang="en-US" i="1" dirty="0" smtClean="0"/>
              <a:t> </a:t>
            </a:r>
            <a:r>
              <a:rPr lang="uk-UA" i="1" dirty="0" smtClean="0"/>
              <a:t>відповідності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18981"/>
            <a:ext cx="8208912" cy="291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503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 dirty="0"/>
              <a:t>ВСТВ</a:t>
            </a:r>
            <a:endParaRPr lang="ru-RU" dirty="0"/>
          </a:p>
        </p:txBody>
      </p:sp>
      <p:sp>
        <p:nvSpPr>
          <p:cNvPr id="156675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i="1" dirty="0"/>
              <a:t>ГЛАВА 18. ЗАСОБИ ТЕХНІЧНИХ ВИМІРЮВАНЬ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/>
              <a:t>Основні метрологічні характеристики вимірювальних засобів і похибки методу вимірювань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20888"/>
            <a:ext cx="8640960" cy="43924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Ціна поділки шкали приладу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- значення вимірюваної величини, що відповідає одній поділці </a:t>
            </a:r>
            <a:r>
              <a:rPr lang="uk-UA" dirty="0" smtClean="0"/>
              <a:t>шкали.</a:t>
            </a:r>
            <a:endParaRPr lang="ru-RU" dirty="0"/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Інтервал поділки шкали </a:t>
            </a:r>
            <a:r>
              <a:rPr lang="uk-UA" dirty="0"/>
              <a:t>(або поділка шкали) - відстань між осями двох штрихів, що лежать поряд </a:t>
            </a:r>
            <a:r>
              <a:rPr lang="uk-UA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Точність відліку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- точність, досягнута при отриманні відліку на даному приладі. Точність відліку виражається в дробових частинах ціни поділки шкали.</a:t>
            </a:r>
            <a:endParaRPr lang="ru-RU" dirty="0"/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Межі вимірювання за шкалою приладу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(або межі показання) визначають область застосування інструмента або приладу. </a:t>
            </a:r>
            <a:r>
              <a:rPr lang="uk-UA" dirty="0" smtClean="0"/>
              <a:t>Межі </a:t>
            </a:r>
            <a:r>
              <a:rPr lang="uk-UA" dirty="0"/>
              <a:t>вимірювання приладу в цілому складаються з меж вимірювань за шкалою приладу і з меж вимірювань, зумовлених габаритами стійки, в якій закріплений </a:t>
            </a:r>
            <a:r>
              <a:rPr lang="uk-UA" dirty="0" smtClean="0"/>
              <a:t>прилад.</a:t>
            </a:r>
            <a:endParaRPr lang="ru-RU" dirty="0"/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Похибка показів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− різниця між показами приладу і дійсним значенням вимірюваної величини.</a:t>
            </a:r>
            <a:endParaRPr lang="ru-RU" dirty="0"/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Допустима похибка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− найбільша за абсолютною величиною похибка міри або показів приладу, допустима діючими нормами.</a:t>
            </a:r>
            <a:endParaRPr lang="ru-RU" dirty="0"/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Варіація</a:t>
            </a:r>
            <a:r>
              <a:rPr lang="uk-UA" b="1" dirty="0"/>
              <a:t> </a:t>
            </a:r>
            <a:r>
              <a:rPr lang="uk-UA" dirty="0"/>
              <a:t>(нестабільність) </a:t>
            </a:r>
            <a:r>
              <a:rPr lang="uk-UA" b="1" dirty="0">
                <a:solidFill>
                  <a:srgbClr val="00B050"/>
                </a:solidFill>
              </a:rPr>
              <a:t>показів</a:t>
            </a:r>
            <a:r>
              <a:rPr lang="uk-UA" dirty="0"/>
              <a:t> − найбільша, отримана експериментально різниця між окремими повторними результатами вимірювань однієї і тієї ж величини при незмінних зовнішніх умовах.</a:t>
            </a:r>
            <a:endParaRPr lang="ru-RU" dirty="0"/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Вимірювальне зусилля</a:t>
            </a:r>
            <a:r>
              <a:rPr lang="uk-UA" dirty="0"/>
              <a:t> − </a:t>
            </a:r>
            <a:r>
              <a:rPr lang="uk-UA" dirty="0" err="1"/>
              <a:t>зусилля</a:t>
            </a:r>
            <a:r>
              <a:rPr lang="uk-UA" dirty="0"/>
              <a:t>, що виникає в процесі вимірювання при контакті вимірювальних поверхонь приладу з вимірюваним об'єктом.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53922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337344"/>
            <a:ext cx="8640960" cy="787400"/>
          </a:xfrm>
        </p:spPr>
        <p:txBody>
          <a:bodyPr>
            <a:noAutofit/>
          </a:bodyPr>
          <a:lstStyle/>
          <a:p>
            <a:r>
              <a:rPr lang="uk-UA" sz="3200" i="1" dirty="0">
                <a:solidFill>
                  <a:srgbClr val="7030A0"/>
                </a:solidFill>
              </a:rPr>
              <a:t>Основні метрологічні характеристики, вимірювального засобу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268760"/>
            <a:ext cx="4940371" cy="552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356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ъект 1"/>
          <p:cNvSpPr>
            <a:spLocks noGrp="1"/>
          </p:cNvSpPr>
          <p:nvPr>
            <p:ph idx="4294967295"/>
          </p:nvPr>
        </p:nvSpPr>
        <p:spPr>
          <a:xfrm>
            <a:off x="871538" y="2565400"/>
            <a:ext cx="7408862" cy="3816350"/>
          </a:xfrm>
        </p:spPr>
        <p:txBody>
          <a:bodyPr/>
          <a:lstStyle/>
          <a:p>
            <a:pPr marL="0" indent="0" algn="just">
              <a:buFont typeface="Symbol" pitchFamily="18" charset="2"/>
              <a:buNone/>
            </a:pPr>
            <a:r>
              <a:rPr lang="uk-UA"/>
              <a:t>	</a:t>
            </a:r>
          </a:p>
          <a:p>
            <a:pPr marL="0" indent="0" algn="just">
              <a:buFont typeface="Symbol" pitchFamily="18" charset="2"/>
              <a:buNone/>
            </a:pPr>
            <a:r>
              <a:rPr lang="uk-UA"/>
              <a:t>	Характер з'єднання деталей, що визначається величиною отриманих в ньому зазорів чи натягів, називається </a:t>
            </a:r>
            <a:r>
              <a:rPr lang="uk-UA" b="1">
                <a:solidFill>
                  <a:srgbClr val="00B050"/>
                </a:solidFill>
              </a:rPr>
              <a:t>посадкою</a:t>
            </a:r>
            <a:r>
              <a:rPr lang="uk-UA"/>
              <a:t>.</a:t>
            </a:r>
          </a:p>
          <a:p>
            <a:pPr marL="0" indent="0" algn="just">
              <a:buFont typeface="Symbol" pitchFamily="18" charset="2"/>
              <a:buNone/>
            </a:pPr>
            <a:r>
              <a:rPr lang="uk-UA" b="1"/>
              <a:t>	</a:t>
            </a:r>
            <a:r>
              <a:rPr lang="uk-UA" b="1">
                <a:solidFill>
                  <a:srgbClr val="00B050"/>
                </a:solidFill>
              </a:rPr>
              <a:t>Зазор</a:t>
            </a:r>
            <a:r>
              <a:rPr lang="uk-UA">
                <a:solidFill>
                  <a:srgbClr val="00B050"/>
                </a:solidFill>
              </a:rPr>
              <a:t> </a:t>
            </a:r>
            <a:r>
              <a:rPr lang="uk-UA" i="1"/>
              <a:t>S</a:t>
            </a:r>
            <a:r>
              <a:rPr lang="uk-UA"/>
              <a:t> - різниця розмірів отвору і вала, якщо розмір отвору більше розміру вала.</a:t>
            </a:r>
            <a:endParaRPr lang="ru-RU"/>
          </a:p>
          <a:p>
            <a:pPr marL="0" indent="0" algn="just">
              <a:buFont typeface="Symbol" pitchFamily="18" charset="2"/>
              <a:buNone/>
            </a:pPr>
            <a:r>
              <a:rPr lang="uk-UA" b="1"/>
              <a:t>	</a:t>
            </a:r>
            <a:r>
              <a:rPr lang="uk-UA" b="1">
                <a:solidFill>
                  <a:srgbClr val="00B050"/>
                </a:solidFill>
              </a:rPr>
              <a:t>Натяг</a:t>
            </a:r>
            <a:r>
              <a:rPr lang="uk-UA">
                <a:solidFill>
                  <a:srgbClr val="00B050"/>
                </a:solidFill>
              </a:rPr>
              <a:t> </a:t>
            </a:r>
            <a:r>
              <a:rPr lang="uk-UA" i="1"/>
              <a:t>N</a:t>
            </a:r>
            <a:r>
              <a:rPr lang="uk-UA"/>
              <a:t> – різниця розмірів вала і отвору до складання, якщо розмір вала більше розміру отвору.</a:t>
            </a:r>
            <a:endParaRPr lang="ru-RU"/>
          </a:p>
        </p:txBody>
      </p:sp>
      <p:sp>
        <p:nvSpPr>
          <p:cNvPr id="28674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Посадки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ъект 1"/>
          <p:cNvSpPr>
            <a:spLocks noGrp="1"/>
          </p:cNvSpPr>
          <p:nvPr>
            <p:ph idx="4294967295"/>
          </p:nvPr>
        </p:nvSpPr>
        <p:spPr>
          <a:xfrm>
            <a:off x="250825" y="2420938"/>
            <a:ext cx="8642350" cy="1295400"/>
          </a:xfrm>
        </p:spPr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b="1">
                <a:solidFill>
                  <a:srgbClr val="00B050"/>
                </a:solidFill>
              </a:rPr>
              <a:t>Посадкою з зазором</a:t>
            </a:r>
            <a:r>
              <a:rPr lang="uk-UA">
                <a:solidFill>
                  <a:srgbClr val="00B050"/>
                </a:solidFill>
              </a:rPr>
              <a:t> </a:t>
            </a:r>
            <a:r>
              <a:rPr lang="uk-UA"/>
              <a:t>називається посадка, при якій забезпечується зазор у з'єднанні. В цій посадці поле допуску отвору </a:t>
            </a:r>
            <a:r>
              <a:rPr lang="uk-UA" i="1"/>
              <a:t>T</a:t>
            </a:r>
            <a:r>
              <a:rPr lang="en-US" i="1" baseline="-25000"/>
              <a:t>D</a:t>
            </a:r>
            <a:r>
              <a:rPr lang="uk-UA"/>
              <a:t> розміщене над полем допуску вала </a:t>
            </a:r>
            <a:r>
              <a:rPr lang="uk-UA" i="1"/>
              <a:t>T</a:t>
            </a:r>
            <a:r>
              <a:rPr lang="uk-UA" i="1" baseline="-25000"/>
              <a:t>d</a:t>
            </a:r>
            <a:endParaRPr lang="ru-RU"/>
          </a:p>
        </p:txBody>
      </p:sp>
      <p:sp>
        <p:nvSpPr>
          <p:cNvPr id="29698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787400"/>
          </a:xfrm>
        </p:spPr>
        <p:txBody>
          <a:bodyPr/>
          <a:lstStyle/>
          <a:p>
            <a:r>
              <a:rPr lang="uk-UA"/>
              <a:t>Посадки</a:t>
            </a:r>
            <a:endParaRPr lang="ru-RU"/>
          </a:p>
        </p:txBody>
      </p:sp>
      <p:pic>
        <p:nvPicPr>
          <p:cNvPr id="2969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576638"/>
            <a:ext cx="823595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ъект 1"/>
          <p:cNvSpPr>
            <a:spLocks noGrp="1"/>
          </p:cNvSpPr>
          <p:nvPr>
            <p:ph idx="4294967295"/>
          </p:nvPr>
        </p:nvSpPr>
        <p:spPr>
          <a:xfrm>
            <a:off x="250825" y="2420938"/>
            <a:ext cx="8642350" cy="1295400"/>
          </a:xfrm>
        </p:spPr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b="1">
                <a:solidFill>
                  <a:srgbClr val="00B050"/>
                </a:solidFill>
              </a:rPr>
              <a:t>Посадкою з натягом</a:t>
            </a:r>
            <a:r>
              <a:rPr lang="uk-UA">
                <a:solidFill>
                  <a:srgbClr val="00B050"/>
                </a:solidFill>
              </a:rPr>
              <a:t> </a:t>
            </a:r>
            <a:r>
              <a:rPr lang="uk-UA"/>
              <a:t>називається посадка, при якій забезпечується натяг у з'єднанні. При цьому поле допуску отвору розміщене під полем допуску вала.</a:t>
            </a:r>
            <a:endParaRPr lang="ru-RU"/>
          </a:p>
        </p:txBody>
      </p:sp>
      <p:sp>
        <p:nvSpPr>
          <p:cNvPr id="3072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1219200"/>
          </a:xfrm>
        </p:spPr>
        <p:txBody>
          <a:bodyPr/>
          <a:lstStyle/>
          <a:p>
            <a:r>
              <a:rPr lang="uk-UA"/>
              <a:t>Посадки</a:t>
            </a:r>
            <a:endParaRPr lang="ru-RU"/>
          </a:p>
        </p:txBody>
      </p:sp>
      <p:pic>
        <p:nvPicPr>
          <p:cNvPr id="3072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3543300"/>
            <a:ext cx="66548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1"/>
          <p:cNvSpPr>
            <a:spLocks noGrp="1"/>
          </p:cNvSpPr>
          <p:nvPr>
            <p:ph idx="4294967295"/>
          </p:nvPr>
        </p:nvSpPr>
        <p:spPr>
          <a:xfrm>
            <a:off x="250825" y="2420938"/>
            <a:ext cx="8642350" cy="1295400"/>
          </a:xfrm>
        </p:spPr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b="1">
                <a:solidFill>
                  <a:srgbClr val="00B050"/>
                </a:solidFill>
              </a:rPr>
              <a:t>Перехідна посадка</a:t>
            </a:r>
            <a:r>
              <a:rPr lang="uk-UA">
                <a:solidFill>
                  <a:srgbClr val="00B050"/>
                </a:solidFill>
              </a:rPr>
              <a:t> </a:t>
            </a:r>
            <a:r>
              <a:rPr lang="uk-UA"/>
              <a:t>– посадка, при якій можливе отримання як зазору </a:t>
            </a:r>
            <a:r>
              <a:rPr lang="uk-UA" i="1"/>
              <a:t>S</a:t>
            </a:r>
            <a:r>
              <a:rPr lang="uk-UA"/>
              <a:t> так і натягу </a:t>
            </a:r>
            <a:r>
              <a:rPr lang="uk-UA" i="1"/>
              <a:t>N</a:t>
            </a:r>
            <a:r>
              <a:rPr lang="uk-UA"/>
              <a:t>. В цьому випадку поля допусків отвору і вала перекриваються частково чи повністю.</a:t>
            </a:r>
            <a:endParaRPr lang="ru-RU"/>
          </a:p>
        </p:txBody>
      </p:sp>
      <p:sp>
        <p:nvSpPr>
          <p:cNvPr id="3174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68425"/>
          </a:xfrm>
        </p:spPr>
        <p:txBody>
          <a:bodyPr/>
          <a:lstStyle/>
          <a:p>
            <a:r>
              <a:rPr lang="uk-UA"/>
              <a:t>Посадки</a:t>
            </a:r>
            <a:endParaRPr lang="ru-RU"/>
          </a:p>
        </p:txBody>
      </p:sp>
      <p:pic>
        <p:nvPicPr>
          <p:cNvPr id="31747" name="Рисунок 3"/>
          <p:cNvPicPr>
            <a:picLocks noChangeAspect="1"/>
          </p:cNvPicPr>
          <p:nvPr/>
        </p:nvPicPr>
        <p:blipFill>
          <a:blip r:embed="rId2"/>
          <a:srcRect r="26981"/>
          <a:stretch>
            <a:fillRect/>
          </a:stretch>
        </p:blipFill>
        <p:spPr bwMode="auto">
          <a:xfrm>
            <a:off x="1687513" y="3573463"/>
            <a:ext cx="5764212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0825" y="2565400"/>
            <a:ext cx="8642350" cy="4032250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Найбільший зазор </a:t>
            </a:r>
            <a:r>
              <a:rPr lang="uk-UA" b="1" i="1" kern="1200" dirty="0" err="1">
                <a:latin typeface="+mn-lt"/>
                <a:ea typeface="+mn-ea"/>
                <a:cs typeface="+mn-cs"/>
              </a:rPr>
              <a:t>S</a:t>
            </a:r>
            <a:r>
              <a:rPr lang="uk-UA" b="1" i="1" kern="1200" baseline="-25000" dirty="0" err="1">
                <a:latin typeface="+mn-lt"/>
                <a:ea typeface="+mn-ea"/>
                <a:cs typeface="+mn-cs"/>
              </a:rPr>
              <a:t>max</a:t>
            </a:r>
            <a:r>
              <a:rPr lang="uk-UA" b="1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різниця між найбільшим граничним розміром отвору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max</a:t>
            </a:r>
            <a:r>
              <a:rPr lang="uk-UA" i="1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та найменшим граничним розміром вала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min</a:t>
            </a:r>
            <a:r>
              <a:rPr lang="uk-UA" kern="1200" dirty="0">
                <a:latin typeface="+mn-lt"/>
                <a:ea typeface="+mn-ea"/>
                <a:cs typeface="+mn-cs"/>
              </a:rPr>
              <a:t>:    </a:t>
            </a: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S</a:t>
            </a:r>
            <a:r>
              <a:rPr lang="uk-UA" b="1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D</a:t>
            </a:r>
            <a:r>
              <a:rPr lang="uk-UA" b="1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max </a:t>
            </a:r>
            <a:r>
              <a:rPr lang="uk-UA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b="1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min</a:t>
            </a:r>
            <a:r>
              <a:rPr lang="uk-UA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</a:t>
            </a:r>
            <a:endParaRPr lang="ru-RU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i="1" kern="1200" dirty="0">
                <a:latin typeface="+mn-lt"/>
                <a:ea typeface="+mn-ea"/>
                <a:cs typeface="+mn-cs"/>
              </a:rPr>
              <a:t> </a:t>
            </a:r>
            <a:r>
              <a:rPr lang="uk-UA" kern="1200" dirty="0">
                <a:latin typeface="+mn-lt"/>
                <a:ea typeface="+mn-ea"/>
                <a:cs typeface="+mn-cs"/>
              </a:rPr>
              <a:t>або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найбільший зазор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алгебраїчна різниця між верхнім відхиленням отвору </a:t>
            </a:r>
            <a:r>
              <a:rPr lang="uk-UA" i="1" kern="1200" dirty="0">
                <a:latin typeface="+mn-lt"/>
                <a:ea typeface="+mn-ea"/>
                <a:cs typeface="+mn-cs"/>
              </a:rPr>
              <a:t>ES</a:t>
            </a:r>
            <a:r>
              <a:rPr lang="uk-UA" kern="1200" dirty="0">
                <a:latin typeface="+mn-lt"/>
                <a:ea typeface="+mn-ea"/>
                <a:cs typeface="+mn-cs"/>
              </a:rPr>
              <a:t> та нижнім відхиленням вала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еі</a:t>
            </a:r>
            <a:r>
              <a:rPr lang="uk-UA" kern="1200" dirty="0">
                <a:latin typeface="+mn-lt"/>
                <a:ea typeface="+mn-ea"/>
                <a:cs typeface="+mn-cs"/>
              </a:rPr>
              <a:t>:     </a:t>
            </a: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S</a:t>
            </a:r>
            <a:r>
              <a:rPr lang="uk-UA" b="1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ES </a:t>
            </a:r>
            <a:r>
              <a:rPr lang="uk-UA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еі</a:t>
            </a: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</a:t>
            </a:r>
            <a:endParaRPr lang="ru-RU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Найменший зазор </a:t>
            </a:r>
            <a:r>
              <a:rPr lang="uk-UA" b="1" i="1" kern="1200" dirty="0">
                <a:latin typeface="+mn-lt"/>
                <a:ea typeface="+mn-ea"/>
                <a:cs typeface="+mn-cs"/>
              </a:rPr>
              <a:t>S</a:t>
            </a:r>
            <a:r>
              <a:rPr lang="en-US" b="1" i="1" kern="1200" baseline="-25000" dirty="0">
                <a:latin typeface="+mn-lt"/>
                <a:ea typeface="+mn-ea"/>
                <a:cs typeface="+mn-cs"/>
              </a:rPr>
              <a:t>m</a:t>
            </a:r>
            <a:r>
              <a:rPr lang="uk-UA" b="1" i="1" kern="1200" baseline="-25000" dirty="0" err="1">
                <a:latin typeface="+mn-lt"/>
                <a:ea typeface="+mn-ea"/>
                <a:cs typeface="+mn-cs"/>
              </a:rPr>
              <a:t>in</a:t>
            </a:r>
            <a:r>
              <a:rPr lang="uk-UA" b="1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різниця між найменшим граничним розміром отвору </a:t>
            </a:r>
            <a:r>
              <a:rPr lang="en-US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en-US" i="1" kern="1200" baseline="-25000" dirty="0" err="1">
                <a:latin typeface="+mn-lt"/>
                <a:ea typeface="+mn-ea"/>
                <a:cs typeface="+mn-cs"/>
              </a:rPr>
              <a:t>min</a:t>
            </a:r>
            <a:r>
              <a:rPr lang="en-US" i="1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та найбільшим граничним розміром вала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max</a:t>
            </a:r>
            <a:r>
              <a:rPr lang="uk-UA" kern="1200" dirty="0">
                <a:latin typeface="+mn-lt"/>
                <a:ea typeface="+mn-ea"/>
                <a:cs typeface="+mn-cs"/>
              </a:rPr>
              <a:t>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b="1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</a:t>
            </a:r>
            <a:r>
              <a:rPr lang="uk-UA" b="1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</a:t>
            </a:r>
            <a:r>
              <a:rPr lang="uk-UA" b="1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= </a:t>
            </a:r>
            <a:r>
              <a:rPr lang="uk-UA" b="1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b="1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min</a:t>
            </a:r>
            <a:r>
              <a:rPr lang="uk-UA" b="1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b="1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</a:t>
            </a:r>
            <a:r>
              <a:rPr lang="uk-UA" b="1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uk-UA" i="1" kern="1200" dirty="0">
                <a:latin typeface="+mn-lt"/>
                <a:ea typeface="+mn-ea"/>
                <a:cs typeface="+mn-cs"/>
              </a:rPr>
              <a:t>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i="1" kern="1200" dirty="0">
                <a:latin typeface="+mn-lt"/>
                <a:ea typeface="+mn-ea"/>
                <a:cs typeface="+mn-cs"/>
              </a:rPr>
              <a:t> </a:t>
            </a:r>
            <a:r>
              <a:rPr lang="uk-UA" kern="1200" dirty="0">
                <a:latin typeface="+mn-lt"/>
                <a:ea typeface="+mn-ea"/>
                <a:cs typeface="+mn-cs"/>
              </a:rPr>
              <a:t>або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найменший зазор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алгебраїчна різниця між нижнім відхиленням отвору </a:t>
            </a:r>
            <a:r>
              <a:rPr lang="uk-UA" i="1" kern="1200" dirty="0">
                <a:latin typeface="+mn-lt"/>
                <a:ea typeface="+mn-ea"/>
                <a:cs typeface="+mn-cs"/>
              </a:rPr>
              <a:t>E</a:t>
            </a:r>
            <a:r>
              <a:rPr lang="en-US" i="1" kern="1200" dirty="0">
                <a:latin typeface="+mn-lt"/>
                <a:ea typeface="+mn-ea"/>
                <a:cs typeface="+mn-cs"/>
              </a:rPr>
              <a:t>I</a:t>
            </a:r>
            <a:r>
              <a:rPr lang="uk-UA" kern="1200" dirty="0">
                <a:latin typeface="+mn-lt"/>
                <a:ea typeface="+mn-ea"/>
                <a:cs typeface="+mn-cs"/>
              </a:rPr>
              <a:t> та верхнім відхиленням вала </a:t>
            </a:r>
            <a:r>
              <a:rPr lang="uk-UA" i="1" kern="1200" dirty="0">
                <a:latin typeface="+mn-lt"/>
                <a:ea typeface="+mn-ea"/>
                <a:cs typeface="+mn-cs"/>
              </a:rPr>
              <a:t>е</a:t>
            </a:r>
            <a:r>
              <a:rPr lang="en-US" i="1" kern="1200" dirty="0">
                <a:latin typeface="+mn-lt"/>
                <a:ea typeface="+mn-ea"/>
                <a:cs typeface="+mn-cs"/>
              </a:rPr>
              <a:t>s</a:t>
            </a:r>
            <a:r>
              <a:rPr lang="uk-UA" i="1" kern="1200" dirty="0">
                <a:latin typeface="+mn-lt"/>
                <a:ea typeface="+mn-ea"/>
                <a:cs typeface="+mn-cs"/>
              </a:rPr>
              <a:t>: </a:t>
            </a: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b="1" i="1" kern="1200" baseline="-250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</a:t>
            </a:r>
            <a:r>
              <a:rPr lang="uk-UA" b="1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</a:t>
            </a: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= EI – </a:t>
            </a:r>
            <a:r>
              <a:rPr lang="uk-UA" b="1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es</a:t>
            </a:r>
            <a:r>
              <a:rPr lang="uk-UA" b="1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</a:t>
            </a:r>
            <a:endParaRPr lang="ru-RU" b="1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770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Зазор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2420938"/>
            <a:ext cx="7408862" cy="3705225"/>
          </a:xfrm>
        </p:spPr>
        <p:txBody>
          <a:bodyPr rtlCol="0">
            <a:normAutofit fontScale="925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2800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sz="2800" b="1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Взаємозамінністю називається</a:t>
            </a:r>
            <a:r>
              <a:rPr lang="uk-UA" sz="2800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800" kern="1200" dirty="0">
                <a:latin typeface="+mn-lt"/>
                <a:ea typeface="+mn-ea"/>
                <a:cs typeface="+mn-cs"/>
              </a:rPr>
              <a:t>властивість деталей, складальних одиниць, агрегатів займати своє положення в машині без додаткових операцій обробки і виконувати при цьому задані функції відповідно до технічних вимог.</a:t>
            </a:r>
            <a:endParaRPr lang="ru-RU" sz="2800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uk-UA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	Розрізняють взаємозамінність </a:t>
            </a:r>
            <a:r>
              <a:rPr lang="uk-UA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повну</a:t>
            </a:r>
            <a:r>
              <a:rPr lang="uk-UA" kern="1200" dirty="0">
                <a:latin typeface="+mn-lt"/>
                <a:ea typeface="+mn-ea"/>
                <a:cs typeface="+mn-cs"/>
              </a:rPr>
              <a:t> і </a:t>
            </a:r>
            <a:r>
              <a:rPr lang="uk-UA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непевну</a:t>
            </a:r>
            <a:r>
              <a:rPr lang="uk-UA" kern="1200" dirty="0">
                <a:latin typeface="+mn-lt"/>
                <a:ea typeface="+mn-ea"/>
                <a:cs typeface="+mn-cs"/>
              </a:rPr>
              <a:t>, </a:t>
            </a:r>
            <a:r>
              <a:rPr lang="uk-UA" kern="1200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зовнішню</a:t>
            </a:r>
            <a:r>
              <a:rPr lang="uk-UA" kern="1200" dirty="0">
                <a:latin typeface="+mn-lt"/>
                <a:ea typeface="+mn-ea"/>
                <a:cs typeface="+mn-cs"/>
              </a:rPr>
              <a:t> і </a:t>
            </a:r>
            <a:r>
              <a:rPr lang="uk-UA" kern="1200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внутрішню</a:t>
            </a:r>
            <a:r>
              <a:rPr lang="uk-UA" kern="1200" dirty="0">
                <a:latin typeface="+mn-lt"/>
                <a:ea typeface="+mn-ea"/>
                <a:cs typeface="+mn-cs"/>
              </a:rPr>
              <a:t>, за функціями і за геометричними параметрами.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4338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Термінологія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ъект 1"/>
          <p:cNvSpPr>
            <a:spLocks noGrp="1"/>
          </p:cNvSpPr>
          <p:nvPr>
            <p:ph idx="4294967295"/>
          </p:nvPr>
        </p:nvSpPr>
        <p:spPr>
          <a:xfrm>
            <a:off x="250825" y="2565400"/>
            <a:ext cx="8642350" cy="4032250"/>
          </a:xfrm>
        </p:spPr>
        <p:txBody>
          <a:bodyPr/>
          <a:lstStyle/>
          <a:p>
            <a:pPr marL="0" indent="0" algn="just">
              <a:buFont typeface="Symbol" pitchFamily="18" charset="2"/>
              <a:buNone/>
            </a:pPr>
            <a:r>
              <a:rPr lang="uk-UA" b="1">
                <a:solidFill>
                  <a:srgbClr val="00B050"/>
                </a:solidFill>
              </a:rPr>
              <a:t>Допуск зазору </a:t>
            </a:r>
            <a:r>
              <a:rPr lang="uk-UA"/>
              <a:t>(допуск посадки з зазором) </a:t>
            </a:r>
            <a:r>
              <a:rPr lang="uk-UA" b="1" i="1"/>
              <a:t>Т</a:t>
            </a:r>
            <a:r>
              <a:rPr lang="uk-UA" b="1" i="1" baseline="-25000"/>
              <a:t>s</a:t>
            </a:r>
            <a:r>
              <a:rPr lang="uk-UA" i="1"/>
              <a:t> </a:t>
            </a:r>
            <a:r>
              <a:rPr lang="uk-UA"/>
              <a:t>- різниця між найбільшим </a:t>
            </a:r>
            <a:r>
              <a:rPr lang="uk-UA" i="1"/>
              <a:t>S</a:t>
            </a:r>
            <a:r>
              <a:rPr lang="uk-UA" i="1" baseline="-25000"/>
              <a:t>max</a:t>
            </a:r>
            <a:r>
              <a:rPr lang="uk-UA"/>
              <a:t> та найменшим </a:t>
            </a:r>
            <a:r>
              <a:rPr lang="en-US" i="1"/>
              <a:t>S</a:t>
            </a:r>
            <a:r>
              <a:rPr lang="uk-UA" i="1" baseline="-25000"/>
              <a:t>min</a:t>
            </a:r>
            <a:r>
              <a:rPr lang="uk-UA"/>
              <a:t> зазорами:</a:t>
            </a:r>
            <a:endParaRPr lang="ru-RU"/>
          </a:p>
          <a:p>
            <a:pPr marL="0" indent="0" algn="ctr">
              <a:buFont typeface="Symbol" pitchFamily="18" charset="2"/>
              <a:buNone/>
            </a:pPr>
            <a:r>
              <a:rPr lang="uk-UA" b="1">
                <a:solidFill>
                  <a:srgbClr val="7030A0"/>
                </a:solidFill>
              </a:rPr>
              <a:t> </a:t>
            </a:r>
            <a:r>
              <a:rPr lang="en-US" b="1" i="1">
                <a:solidFill>
                  <a:srgbClr val="7030A0"/>
                </a:solidFill>
              </a:rPr>
              <a:t>T</a:t>
            </a:r>
            <a:r>
              <a:rPr lang="en-US" b="1" i="1" baseline="-25000">
                <a:solidFill>
                  <a:srgbClr val="7030A0"/>
                </a:solidFill>
              </a:rPr>
              <a:t>s</a:t>
            </a:r>
            <a:r>
              <a:rPr lang="ru-RU" b="1" i="1">
                <a:solidFill>
                  <a:srgbClr val="7030A0"/>
                </a:solidFill>
              </a:rPr>
              <a:t>=</a:t>
            </a:r>
            <a:r>
              <a:rPr lang="en-US" b="1" i="1">
                <a:solidFill>
                  <a:srgbClr val="7030A0"/>
                </a:solidFill>
              </a:rPr>
              <a:t>S</a:t>
            </a:r>
            <a:r>
              <a:rPr lang="en-US" b="1" i="1" baseline="-25000">
                <a:solidFill>
                  <a:srgbClr val="7030A0"/>
                </a:solidFill>
              </a:rPr>
              <a:t>max</a:t>
            </a:r>
            <a:r>
              <a:rPr lang="en-US" b="1" i="1">
                <a:solidFill>
                  <a:srgbClr val="7030A0"/>
                </a:solidFill>
              </a:rPr>
              <a:t> </a:t>
            </a:r>
            <a:r>
              <a:rPr lang="uk-UA" b="1">
                <a:solidFill>
                  <a:srgbClr val="7030A0"/>
                </a:solidFill>
              </a:rPr>
              <a:t>– </a:t>
            </a:r>
            <a:r>
              <a:rPr lang="en-US" b="1" i="1">
                <a:solidFill>
                  <a:srgbClr val="7030A0"/>
                </a:solidFill>
              </a:rPr>
              <a:t>S</a:t>
            </a:r>
            <a:r>
              <a:rPr lang="en-US" b="1" i="1" baseline="-25000">
                <a:solidFill>
                  <a:srgbClr val="7030A0"/>
                </a:solidFill>
              </a:rPr>
              <a:t>min</a:t>
            </a:r>
            <a:r>
              <a:rPr lang="ru-RU" i="1"/>
              <a:t>,</a:t>
            </a:r>
            <a:endParaRPr lang="ru-RU"/>
          </a:p>
          <a:p>
            <a:pPr marL="0" indent="0">
              <a:buFont typeface="Symbol" pitchFamily="18" charset="2"/>
              <a:buNone/>
            </a:pPr>
            <a:r>
              <a:rPr lang="ru-RU" i="1"/>
              <a:t> </a:t>
            </a:r>
            <a:r>
              <a:rPr lang="uk-UA"/>
              <a:t>або сума допусків отвору </a:t>
            </a:r>
            <a:r>
              <a:rPr lang="uk-UA" i="1"/>
              <a:t>T</a:t>
            </a:r>
            <a:r>
              <a:rPr lang="uk-UA" i="1" baseline="-25000"/>
              <a:t>D</a:t>
            </a:r>
            <a:r>
              <a:rPr lang="uk-UA"/>
              <a:t> і вала </a:t>
            </a:r>
            <a:r>
              <a:rPr lang="uk-UA" i="1"/>
              <a:t>Т</a:t>
            </a:r>
            <a:r>
              <a:rPr lang="uk-UA" i="1" baseline="-25000"/>
              <a:t>d</a:t>
            </a:r>
            <a:r>
              <a:rPr lang="uk-UA"/>
              <a:t>:</a:t>
            </a:r>
            <a:endParaRPr lang="ru-RU"/>
          </a:p>
          <a:p>
            <a:pPr marL="0" indent="0" algn="ctr">
              <a:buFont typeface="Symbol" pitchFamily="18" charset="2"/>
              <a:buNone/>
            </a:pPr>
            <a:r>
              <a:rPr lang="uk-UA"/>
              <a:t> </a:t>
            </a:r>
            <a:r>
              <a:rPr lang="uk-UA" i="1"/>
              <a:t>T</a:t>
            </a:r>
            <a:r>
              <a:rPr lang="uk-UA" i="1" baseline="-25000"/>
              <a:t>s</a:t>
            </a:r>
            <a:r>
              <a:rPr lang="uk-UA" i="1"/>
              <a:t> = Т</a:t>
            </a:r>
            <a:r>
              <a:rPr lang="uk-UA" i="1" baseline="-25000"/>
              <a:t>D</a:t>
            </a:r>
            <a:r>
              <a:rPr lang="uk-UA" i="1"/>
              <a:t> + Т</a:t>
            </a:r>
            <a:r>
              <a:rPr lang="uk-UA" i="1" baseline="-25000"/>
              <a:t>d</a:t>
            </a:r>
            <a:r>
              <a:rPr lang="uk-UA" i="1"/>
              <a:t>.</a:t>
            </a:r>
            <a:endParaRPr lang="ru-RU"/>
          </a:p>
          <a:p>
            <a:pPr marL="0" indent="0" algn="just">
              <a:buFont typeface="Symbol" pitchFamily="18" charset="2"/>
              <a:buNone/>
            </a:pPr>
            <a:r>
              <a:rPr lang="uk-UA" i="1"/>
              <a:t> </a:t>
            </a:r>
            <a:r>
              <a:rPr lang="uk-UA" b="1">
                <a:solidFill>
                  <a:srgbClr val="00B050"/>
                </a:solidFill>
              </a:rPr>
              <a:t>Середній зазор </a:t>
            </a:r>
            <a:r>
              <a:rPr lang="uk-UA" b="1" i="1"/>
              <a:t>S</a:t>
            </a:r>
            <a:r>
              <a:rPr lang="uk-UA" b="1" i="1" baseline="-25000"/>
              <a:t>c</a:t>
            </a:r>
            <a:r>
              <a:rPr lang="uk-UA" b="1" i="1"/>
              <a:t> = S</a:t>
            </a:r>
            <a:r>
              <a:rPr lang="uk-UA" b="1" i="1" baseline="-25000"/>
              <a:t>m</a:t>
            </a:r>
            <a:r>
              <a:rPr lang="uk-UA"/>
              <a:t> – це середнє арифметичне між найбільшим </a:t>
            </a:r>
            <a:r>
              <a:rPr lang="uk-UA" i="1"/>
              <a:t>S</a:t>
            </a:r>
            <a:r>
              <a:rPr lang="uk-UA" i="1" baseline="-25000"/>
              <a:t>max</a:t>
            </a:r>
            <a:r>
              <a:rPr lang="uk-UA"/>
              <a:t> та найменшим </a:t>
            </a:r>
            <a:r>
              <a:rPr lang="uk-UA" i="1"/>
              <a:t>S</a:t>
            </a:r>
            <a:r>
              <a:rPr lang="uk-UA" i="1" baseline="-25000"/>
              <a:t>min</a:t>
            </a:r>
            <a:r>
              <a:rPr lang="uk-UA"/>
              <a:t> зазорами:</a:t>
            </a:r>
            <a:endParaRPr lang="ru-RU"/>
          </a:p>
          <a:p>
            <a:pPr marL="0" indent="0" algn="ctr">
              <a:buFont typeface="Symbol" pitchFamily="18" charset="2"/>
              <a:buNone/>
            </a:pPr>
            <a:r>
              <a:rPr lang="uk-UA"/>
              <a:t> </a:t>
            </a:r>
            <a:r>
              <a:rPr lang="uk-UA" b="1" i="1">
                <a:solidFill>
                  <a:srgbClr val="7030A0"/>
                </a:solidFill>
              </a:rPr>
              <a:t>S</a:t>
            </a:r>
            <a:r>
              <a:rPr lang="uk-UA" b="1" i="1" baseline="-25000">
                <a:solidFill>
                  <a:srgbClr val="7030A0"/>
                </a:solidFill>
              </a:rPr>
              <a:t>c</a:t>
            </a:r>
            <a:r>
              <a:rPr lang="uk-UA" b="1" i="1">
                <a:solidFill>
                  <a:srgbClr val="7030A0"/>
                </a:solidFill>
              </a:rPr>
              <a:t> = 0,5(S</a:t>
            </a:r>
            <a:r>
              <a:rPr lang="uk-UA" b="1" i="1" baseline="-25000">
                <a:solidFill>
                  <a:srgbClr val="7030A0"/>
                </a:solidFill>
              </a:rPr>
              <a:t>max</a:t>
            </a:r>
            <a:r>
              <a:rPr lang="uk-UA" b="1" i="1">
                <a:solidFill>
                  <a:srgbClr val="7030A0"/>
                </a:solidFill>
              </a:rPr>
              <a:t> + S</a:t>
            </a:r>
            <a:r>
              <a:rPr lang="uk-UA" b="1" i="1" baseline="-25000">
                <a:solidFill>
                  <a:srgbClr val="7030A0"/>
                </a:solidFill>
              </a:rPr>
              <a:t>min</a:t>
            </a:r>
            <a:r>
              <a:rPr lang="uk-UA" b="1" i="1">
                <a:solidFill>
                  <a:srgbClr val="7030A0"/>
                </a:solidFill>
              </a:rPr>
              <a:t>)</a:t>
            </a:r>
            <a:r>
              <a:rPr lang="uk-UA" i="1"/>
              <a:t>.</a:t>
            </a:r>
            <a:endParaRPr lang="ru-RU"/>
          </a:p>
        </p:txBody>
      </p:sp>
      <p:sp>
        <p:nvSpPr>
          <p:cNvPr id="33794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Зазор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354138"/>
            <a:ext cx="6192837" cy="5314950"/>
          </a:xfrm>
        </p:spPr>
      </p:pic>
      <p:sp>
        <p:nvSpPr>
          <p:cNvPr id="34818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Види з'єднань і посадок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35842" name="Подзаголов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sz="2000" i="1">
                <a:solidFill>
                  <a:srgbClr val="FFFFFF"/>
                </a:solidFill>
              </a:rPr>
              <a:t>ГЛАВА 3. </a:t>
            </a:r>
          </a:p>
          <a:p>
            <a:pPr marL="0" indent="0" algn="ctr">
              <a:buFont typeface="Symbol" pitchFamily="18" charset="2"/>
              <a:buNone/>
            </a:pPr>
            <a:r>
              <a:rPr lang="uk-UA" sz="2000" i="1">
                <a:solidFill>
                  <a:srgbClr val="FFFFFF"/>
                </a:solidFill>
              </a:rPr>
              <a:t>ГЛАДКІ ЦИЛІНДРИЧНІ З'ЄДНАННЯ</a:t>
            </a:r>
            <a:endParaRPr lang="ru-RU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85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Системою допусків і посадок називається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сукупність рядів допусків і посадок, закономірно побудованих на основі виробничого досвіду і оформлених у вигляді стандартів.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Основна деталь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деталь, поле допуску якої є базовим для утворення посадок. 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Основний отвір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такий отвір, нижнє відхилення якого дорівнює нулю, тобто </a:t>
            </a:r>
            <a:r>
              <a:rPr lang="uk-UA" i="1" kern="1200" dirty="0">
                <a:latin typeface="+mn-lt"/>
                <a:ea typeface="+mn-ea"/>
                <a:cs typeface="+mn-cs"/>
              </a:rPr>
              <a:t>ЕІ = 0.</a:t>
            </a: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Основний вал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вал, у якого верхнє відхилення дорівнює нулю, тобто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es</a:t>
            </a:r>
            <a:r>
              <a:rPr lang="uk-UA" i="1" kern="1200" dirty="0">
                <a:latin typeface="+mn-lt"/>
                <a:ea typeface="+mn-ea"/>
                <a:cs typeface="+mn-cs"/>
              </a:rPr>
              <a:t> = 0.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Основним відхиленням вважається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те, з двох граничних відхилень розміру (верхнього або нижнього), яке є ближчим до нульової лінії.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Основні положення єдиної системи допусків і посадок (ЄСДП)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6403" r="-2" b="69144"/>
          <a:stretch>
            <a:fillRect/>
          </a:stretch>
        </p:blipFill>
        <p:spPr>
          <a:xfrm>
            <a:off x="1692275" y="2592388"/>
            <a:ext cx="6080125" cy="3860800"/>
          </a:xfrm>
        </p:spPr>
      </p:pic>
      <p:sp>
        <p:nvSpPr>
          <p:cNvPr id="37890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i="1"/>
              <a:t>Групи посадок (</a:t>
            </a:r>
            <a:r>
              <a:rPr lang="uk-UA" b="1" i="1"/>
              <a:t>із зазором)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5893" t="31122" b="32314"/>
          <a:stretch>
            <a:fillRect/>
          </a:stretch>
        </p:blipFill>
        <p:spPr>
          <a:xfrm>
            <a:off x="1857375" y="2590800"/>
            <a:ext cx="5162550" cy="3862388"/>
          </a:xfrm>
        </p:spPr>
      </p:pic>
      <p:sp>
        <p:nvSpPr>
          <p:cNvPr id="38914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i="1"/>
              <a:t>Групи посадок (</a:t>
            </a:r>
            <a:r>
              <a:rPr lang="uk-UA" b="1" i="1"/>
              <a:t>з натягом)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6914" t="69275"/>
          <a:stretch>
            <a:fillRect/>
          </a:stretch>
        </p:blipFill>
        <p:spPr>
          <a:xfrm>
            <a:off x="1331913" y="2555875"/>
            <a:ext cx="6408737" cy="4075113"/>
          </a:xfrm>
        </p:spPr>
      </p:pic>
      <p:sp>
        <p:nvSpPr>
          <p:cNvPr id="39938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i="1"/>
              <a:t>Групи посадок </a:t>
            </a:r>
            <a:r>
              <a:rPr lang="uk-UA" b="1" i="1"/>
              <a:t>(перехідна)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2460625"/>
            <a:ext cx="7408862" cy="681038"/>
          </a:xfrm>
        </p:spPr>
        <p:txBody>
          <a:bodyPr rtlCol="0">
            <a:normAutofit fontScale="85000" lnSpcReduction="10000"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Системою отвору</a:t>
            </a:r>
            <a:r>
              <a:rPr lang="uk-UA" kern="1200" dirty="0">
                <a:latin typeface="+mn-lt"/>
                <a:ea typeface="+mn-ea"/>
                <a:cs typeface="+mn-cs"/>
              </a:rPr>
              <a:t> називається така система, у якій посадки утворюються з'єднанням різних валів з основним отвором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0962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Система отвору</a:t>
            </a:r>
            <a:endParaRPr lang="ru-RU"/>
          </a:p>
        </p:txBody>
      </p:sp>
      <p:pic>
        <p:nvPicPr>
          <p:cNvPr id="4096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0638" y="3284538"/>
            <a:ext cx="65214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041650"/>
            <a:ext cx="8805862" cy="2690813"/>
          </a:xfrm>
        </p:spPr>
      </p:pic>
      <p:sp>
        <p:nvSpPr>
          <p:cNvPr id="41986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Система отвору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2492375"/>
            <a:ext cx="7408862" cy="720725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Системою вала</a:t>
            </a:r>
            <a:r>
              <a:rPr lang="uk-UA" kern="1200" dirty="0">
                <a:latin typeface="+mn-lt"/>
                <a:ea typeface="+mn-ea"/>
                <a:cs typeface="+mn-cs"/>
              </a:rPr>
              <a:t> називається система, у якій посадки утворюються з'єднанням різних отворів з основним валом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3010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Система вала</a:t>
            </a:r>
            <a:endParaRPr lang="ru-RU"/>
          </a:p>
        </p:txBody>
      </p:sp>
      <p:pic>
        <p:nvPicPr>
          <p:cNvPr id="4301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3238500"/>
            <a:ext cx="6843712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2492375"/>
            <a:ext cx="7408862" cy="3816350"/>
          </a:xfrm>
        </p:spPr>
        <p:txBody>
          <a:bodyPr rtlCol="0">
            <a:normAutofit fontScale="925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2800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sz="2800" b="1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Повна взаємозамінність</a:t>
            </a:r>
            <a:r>
              <a:rPr lang="uk-UA" sz="2800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800" kern="1200" dirty="0">
                <a:latin typeface="+mn-lt"/>
                <a:ea typeface="+mn-ea"/>
                <a:cs typeface="+mn-cs"/>
              </a:rPr>
              <a:t>забезпечує задані показники якості без додаткових підгінних операцій під час складання при виготовлені або ремонті машин та їх вузлів. 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2800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sz="2800" b="1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Неповна взаємозамінність</a:t>
            </a:r>
            <a:r>
              <a:rPr lang="uk-UA" sz="2800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800" kern="1200" dirty="0">
                <a:latin typeface="+mn-lt"/>
                <a:ea typeface="+mn-ea"/>
                <a:cs typeface="+mn-cs"/>
              </a:rPr>
              <a:t>досягається при груповому підборі деталей (селективне або індивідуальне складання), при використанні компенсатора або при розрахунках із застосуванням теорії ймовірності. </a:t>
            </a:r>
            <a:endParaRPr lang="ru-RU" sz="28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5362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Термінологія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909888"/>
            <a:ext cx="8672512" cy="2774950"/>
          </a:xfrm>
        </p:spPr>
      </p:pic>
      <p:sp>
        <p:nvSpPr>
          <p:cNvPr id="44034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Система вала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5516563"/>
            <a:ext cx="7408862" cy="609600"/>
          </a:xfrm>
        </p:spPr>
        <p:txBody>
          <a:bodyPr rtlCol="0">
            <a:normAutofit fontScale="6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i="1" kern="1200" dirty="0">
                <a:latin typeface="+mn-lt"/>
                <a:ea typeface="+mn-ea"/>
                <a:cs typeface="+mn-cs"/>
              </a:rPr>
              <a:t>Залежність похибок обробки від діаметру: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i="1" kern="1200" dirty="0">
                <a:latin typeface="+mn-lt"/>
                <a:ea typeface="+mn-ea"/>
                <a:cs typeface="+mn-cs"/>
              </a:rPr>
              <a:t>1 – чорнова обробка; 2 – точна обробка; 3 – тонка обробка; 4 – точне шліфування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5058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5900" y="2447925"/>
            <a:ext cx="3544888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3"/>
          <p:cNvPicPr>
            <a:picLocks noChangeAspect="1"/>
          </p:cNvPicPr>
          <p:nvPr/>
        </p:nvPicPr>
        <p:blipFill>
          <a:blip r:embed="rId2"/>
          <a:srcRect b="48875"/>
          <a:stretch>
            <a:fillRect/>
          </a:stretch>
        </p:blipFill>
        <p:spPr bwMode="auto">
          <a:xfrm>
            <a:off x="107950" y="1628775"/>
            <a:ext cx="8856663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3"/>
          <p:cNvPicPr>
            <a:picLocks noChangeAspect="1"/>
          </p:cNvPicPr>
          <p:nvPr/>
        </p:nvPicPr>
        <p:blipFill>
          <a:blip r:embed="rId2"/>
          <a:srcRect t="50920" b="1862"/>
          <a:stretch>
            <a:fillRect/>
          </a:stretch>
        </p:blipFill>
        <p:spPr bwMode="auto">
          <a:xfrm>
            <a:off x="179388" y="1658938"/>
            <a:ext cx="885666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48130" name="Подзаголов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sz="2000" i="1">
                <a:solidFill>
                  <a:srgbClr val="FFFFFF"/>
                </a:solidFill>
              </a:rPr>
              <a:t>ГЛАВА 4. </a:t>
            </a:r>
            <a:endParaRPr lang="en-US" sz="2000" i="1">
              <a:solidFill>
                <a:srgbClr val="FFFFFF"/>
              </a:solidFill>
            </a:endParaRPr>
          </a:p>
          <a:p>
            <a:pPr marL="0" indent="0" algn="ctr">
              <a:buFont typeface="Symbol" pitchFamily="18" charset="2"/>
              <a:buNone/>
            </a:pPr>
            <a:r>
              <a:rPr lang="uk-UA" sz="2000" i="1">
                <a:solidFill>
                  <a:srgbClr val="FFFFFF"/>
                </a:solidFill>
              </a:rPr>
              <a:t>ОСНОВИ РОЗРАХУНКУ І ВИБОРУ</a:t>
            </a:r>
            <a:endParaRPr lang="ru-RU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6237288"/>
            <a:ext cx="7408862" cy="360362"/>
          </a:xfrm>
        </p:spPr>
        <p:txBody>
          <a:bodyPr rtlCol="0">
            <a:normAutofit fontScale="85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i="1" kern="1200" dirty="0">
                <a:latin typeface="+mn-lt"/>
                <a:ea typeface="+mn-ea"/>
                <a:cs typeface="+mn-cs"/>
              </a:rPr>
              <a:t>Динаміка процесу спрацювання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Розрахунок і вибір посадок з гарантованим зазором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915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538413"/>
            <a:ext cx="6391275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46088" y="188913"/>
            <a:ext cx="8229600" cy="569912"/>
          </a:xfrm>
        </p:spPr>
        <p:txBody>
          <a:bodyPr/>
          <a:lstStyle/>
          <a:p>
            <a:r>
              <a:rPr lang="uk-UA" sz="3200" i="1" smtClean="0">
                <a:latin typeface="Candara" pitchFamily="34" charset="0"/>
              </a:rPr>
              <a:t>Приклади застосування посадок із зазором</a:t>
            </a:r>
            <a:endParaRPr lang="ru-RU" sz="3200" smtClean="0">
              <a:latin typeface="Candara" pitchFamily="34" charset="0"/>
            </a:endParaRPr>
          </a:p>
        </p:txBody>
      </p:sp>
      <p:pic>
        <p:nvPicPr>
          <p:cNvPr id="50178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628775"/>
            <a:ext cx="8388350" cy="4968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6180" y="116632"/>
            <a:ext cx="8496300" cy="714598"/>
          </a:xfrm>
        </p:spPr>
        <p:txBody>
          <a:bodyPr/>
          <a:lstStyle/>
          <a:p>
            <a:r>
              <a:rPr lang="uk-UA" sz="3200" dirty="0"/>
              <a:t>Розташування і товщина масляного шару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21300" y="1700213"/>
            <a:ext cx="3822700" cy="677862"/>
          </a:xfrm>
        </p:spPr>
        <p:txBody>
          <a:bodyPr rtlCol="0">
            <a:normAutofit fontScale="85000" lnSpcReduction="10000"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2100" i="1" kern="1200" dirty="0">
                <a:latin typeface="+mn-lt"/>
                <a:ea typeface="+mn-ea"/>
                <a:cs typeface="+mn-cs"/>
              </a:rPr>
              <a:t>Залежність товщини масляного шару від діаметрального зазору</a:t>
            </a:r>
            <a:endParaRPr lang="ru-RU" sz="2100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0" y="1773238"/>
            <a:ext cx="3822700" cy="576262"/>
          </a:xfrm>
        </p:spPr>
        <p:txBody>
          <a:bodyPr rtlCol="0">
            <a:normAutofit fontScale="70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i="1" kern="1200" dirty="0">
                <a:latin typeface="+mn-lt"/>
                <a:ea typeface="+mn-ea"/>
                <a:cs typeface="+mn-cs"/>
              </a:rPr>
              <a:t>Схема положення вала в з'єднанні «підшипник ковзання – вал»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120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" y="2636838"/>
            <a:ext cx="3513138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2582863"/>
            <a:ext cx="41370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50963" y="2674938"/>
            <a:ext cx="6450012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Розподіл зазорів і натягів підлягає нормальному закону розподілу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4356100" y="5876925"/>
            <a:ext cx="3887788" cy="576263"/>
          </a:xfrm>
        </p:spPr>
        <p:txBody>
          <a:bodyPr rtlCol="0">
            <a:normAutofit fontScale="77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i="1" kern="1200" dirty="0">
                <a:latin typeface="+mn-lt"/>
                <a:ea typeface="+mn-ea"/>
                <a:cs typeface="+mn-cs"/>
              </a:rPr>
              <a:t>вузол кривошипно-шатунного механізму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Приклади застосування перехідних посадок 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468313" y="5949950"/>
            <a:ext cx="3311525" cy="4318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i="1" dirty="0" smtClean="0"/>
              <a:t>шестеренчастий насос</a:t>
            </a:r>
          </a:p>
        </p:txBody>
      </p:sp>
      <p:pic>
        <p:nvPicPr>
          <p:cNvPr id="53252" name="Рисунок 4"/>
          <p:cNvPicPr>
            <a:picLocks noChangeAspect="1"/>
          </p:cNvPicPr>
          <p:nvPr/>
        </p:nvPicPr>
        <p:blipFill>
          <a:blip r:embed="rId2"/>
          <a:srcRect r="66795" b="51199"/>
          <a:stretch>
            <a:fillRect/>
          </a:stretch>
        </p:blipFill>
        <p:spPr bwMode="auto">
          <a:xfrm>
            <a:off x="900113" y="2386013"/>
            <a:ext cx="23685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Рисунок 5"/>
          <p:cNvPicPr>
            <a:picLocks noChangeAspect="1"/>
          </p:cNvPicPr>
          <p:nvPr/>
        </p:nvPicPr>
        <p:blipFill>
          <a:blip r:embed="rId3"/>
          <a:srcRect l="50000" b="43500"/>
          <a:stretch>
            <a:fillRect/>
          </a:stretch>
        </p:blipFill>
        <p:spPr bwMode="auto">
          <a:xfrm>
            <a:off x="5099050" y="2565400"/>
            <a:ext cx="24257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algn="just" fontAlgn="auto">
              <a:spcBef>
                <a:spcPts val="1200"/>
              </a:spcBef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Зовнішня взаємозамінність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відповідність приєднувальних поверхонь вузлів за розмірами і формою, а також за їх експлуатаційними показниками. Наприклад, для електродвигунів - взаємозамінність за потужністю і частотою обертання. 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Bef>
                <a:spcPts val="1200"/>
              </a:spcBef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Внутрішня взаємозамінність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забезпечується точністю деталей що входять у вузли. 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Bef>
                <a:spcPts val="1200"/>
              </a:spcBef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	Взаємозамінність, яка забезпечує не лише можливість складання або заміни при ремонті будь-яких деталей, але також їх оптимальні експлуатаційні функції, називається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функціональною взаємозамінністю</a:t>
            </a:r>
            <a:r>
              <a:rPr lang="uk-UA" kern="1200" dirty="0">
                <a:latin typeface="+mn-lt"/>
                <a:ea typeface="+mn-ea"/>
                <a:cs typeface="+mn-cs"/>
              </a:rPr>
              <a:t>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6386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Термінологія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288" y="5805488"/>
            <a:ext cx="3889375" cy="503237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i="1" kern="1200" dirty="0">
                <a:latin typeface="+mn-lt"/>
                <a:ea typeface="+mn-ea"/>
                <a:cs typeface="+mn-cs"/>
              </a:rPr>
              <a:t>кріплення зубчастого колеса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Приклади застосування перехідних посадок 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5076825" y="5805488"/>
            <a:ext cx="3240088" cy="50323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i="1" dirty="0" smtClean="0"/>
              <a:t>вузол масляного насосу</a:t>
            </a:r>
            <a:endParaRPr lang="ru-RU" dirty="0"/>
          </a:p>
        </p:txBody>
      </p:sp>
      <p:pic>
        <p:nvPicPr>
          <p:cNvPr id="54276" name="Рисунок 4"/>
          <p:cNvPicPr>
            <a:picLocks noChangeAspect="1"/>
          </p:cNvPicPr>
          <p:nvPr/>
        </p:nvPicPr>
        <p:blipFill>
          <a:blip r:embed="rId2"/>
          <a:srcRect l="3204" t="64932" r="72308" b="3223"/>
          <a:stretch>
            <a:fillRect/>
          </a:stretch>
        </p:blipFill>
        <p:spPr bwMode="auto">
          <a:xfrm>
            <a:off x="755650" y="2384425"/>
            <a:ext cx="273685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Рисунок 5"/>
          <p:cNvPicPr>
            <a:picLocks noChangeAspect="1"/>
          </p:cNvPicPr>
          <p:nvPr/>
        </p:nvPicPr>
        <p:blipFill>
          <a:blip r:embed="rId2"/>
          <a:srcRect l="66795" t="62933"/>
          <a:stretch>
            <a:fillRect/>
          </a:stretch>
        </p:blipFill>
        <p:spPr bwMode="auto">
          <a:xfrm>
            <a:off x="5032375" y="2565400"/>
            <a:ext cx="31051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27088" y="6165850"/>
            <a:ext cx="7408862" cy="392113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i="1" kern="1200" dirty="0">
                <a:latin typeface="+mn-lt"/>
                <a:ea typeface="+mn-ea"/>
                <a:cs typeface="+mn-cs"/>
              </a:rPr>
              <a:t>Розміри вала і отвору в нерухомих з'єднаннях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Розрахунок і вибір посадок з гарантованим натягом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529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2528888"/>
            <a:ext cx="6904037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ъект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Приклади застосування посадок з натягом: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57346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Font typeface="Symbol" pitchFamily="18" charset="2"/>
              <a:buNone/>
            </a:pPr>
            <a:r>
              <a:rPr lang="uk-UA" sz="2000">
                <a:solidFill>
                  <a:srgbClr val="FFFFFF"/>
                </a:solidFill>
              </a:rPr>
              <a:t>ГЛАВА 5. </a:t>
            </a:r>
          </a:p>
          <a:p>
            <a:pPr marL="0" indent="0" algn="ctr">
              <a:buFont typeface="Symbol" pitchFamily="18" charset="2"/>
              <a:buNone/>
            </a:pPr>
            <a:r>
              <a:rPr lang="uk-UA" sz="2000">
                <a:solidFill>
                  <a:srgbClr val="FFFFFF"/>
                </a:solidFill>
              </a:rPr>
              <a:t>ДОПУСКИ ФОРМИ ТА РОЗТАШУВАННЯ </a:t>
            </a:r>
            <a:br>
              <a:rPr lang="uk-UA" sz="2000">
                <a:solidFill>
                  <a:srgbClr val="FFFFFF"/>
                </a:solidFill>
              </a:rPr>
            </a:br>
            <a:r>
              <a:rPr lang="uk-UA" sz="2000">
                <a:solidFill>
                  <a:srgbClr val="FFFFFF"/>
                </a:solidFill>
              </a:rPr>
              <a:t>ПОВЕРХОНЬ</a:t>
            </a:r>
            <a:endParaRPr lang="ru-RU" sz="2000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23850" y="2565400"/>
            <a:ext cx="8496300" cy="3816350"/>
          </a:xfrm>
        </p:spPr>
        <p:txBody>
          <a:bodyPr rtlCol="0">
            <a:normAutofit fontScale="92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Відхиленням форми поверхні </a:t>
            </a:r>
            <a:r>
              <a:rPr lang="uk-UA" kern="1200" dirty="0">
                <a:latin typeface="+mn-lt"/>
                <a:ea typeface="+mn-ea"/>
                <a:cs typeface="+mn-cs"/>
              </a:rPr>
              <a:t>чи профілю називається відхилення реальної поверхні або реального профілю від форми номінальної поверхні чи номінального профілю.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Реальна поверхня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поверхня, що обмежує деталь та відокремлює її від навколишнього середовища.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Реальний профіль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профіль, що отримується при перетині реальної поверхні деталі площиною (переважно перпендикулярною до поверхні).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Номінальна поверхня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ідеальна поверхня, номінальна форма якої задана кресленням чи іншою технічною документацією.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Номінальний профіль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</a:t>
            </a:r>
            <a:r>
              <a:rPr lang="uk-UA" kern="1200" dirty="0" err="1">
                <a:latin typeface="+mn-lt"/>
                <a:ea typeface="+mn-ea"/>
                <a:cs typeface="+mn-cs"/>
              </a:rPr>
              <a:t>профіль</a:t>
            </a:r>
            <a:r>
              <a:rPr lang="uk-UA" kern="1200" dirty="0">
                <a:latin typeface="+mn-lt"/>
                <a:ea typeface="+mn-ea"/>
                <a:cs typeface="+mn-cs"/>
              </a:rPr>
              <a:t> номінальної поверхні (може бути поздовжній, поперечний).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Відхилення та допуски форми поверхонь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2565400"/>
            <a:ext cx="6337300" cy="3459163"/>
          </a:xfrm>
        </p:spPr>
      </p:pic>
      <p:sp>
        <p:nvSpPr>
          <p:cNvPr id="59394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i="1"/>
              <a:t>Можливі дотичні прямі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ъект 1"/>
          <p:cNvSpPr>
            <a:spLocks noGrp="1"/>
          </p:cNvSpPr>
          <p:nvPr>
            <p:ph idx="4294967295"/>
          </p:nvPr>
        </p:nvSpPr>
        <p:spPr>
          <a:xfrm>
            <a:off x="539750" y="1700213"/>
            <a:ext cx="8208963" cy="4752975"/>
          </a:xfrm>
        </p:spPr>
        <p:txBody>
          <a:bodyPr/>
          <a:lstStyle/>
          <a:p>
            <a:pPr marL="0" indent="0" algn="just">
              <a:buFont typeface="Symbol" pitchFamily="18" charset="2"/>
              <a:buNone/>
            </a:pPr>
            <a:r>
              <a:rPr lang="uk-UA" b="1" smtClean="0">
                <a:solidFill>
                  <a:srgbClr val="00B050"/>
                </a:solidFill>
                <a:latin typeface="Candara" pitchFamily="34" charset="0"/>
              </a:rPr>
              <a:t>Прилегла пряма</a:t>
            </a:r>
            <a:r>
              <a:rPr lang="uk-UA" smtClean="0">
                <a:solidFill>
                  <a:srgbClr val="00B050"/>
                </a:solidFill>
                <a:latin typeface="Candara" pitchFamily="34" charset="0"/>
              </a:rPr>
              <a:t> </a:t>
            </a:r>
            <a:r>
              <a:rPr lang="uk-UA" smtClean="0">
                <a:latin typeface="Candara" pitchFamily="34" charset="0"/>
              </a:rPr>
              <a:t>- це пряма, що доторкається до реального профілю та розміщена поза матеріалом деталі так, що відхилення її від найбільш віддаленої точки реального профілю в межах нормованої ділянки є мінімальним.</a:t>
            </a:r>
            <a:endParaRPr lang="ru-RU" smtClean="0">
              <a:latin typeface="Candara" pitchFamily="34" charset="0"/>
            </a:endParaRPr>
          </a:p>
          <a:p>
            <a:pPr marL="0" indent="0" algn="just">
              <a:buFont typeface="Symbol" pitchFamily="18" charset="2"/>
              <a:buNone/>
            </a:pPr>
            <a:r>
              <a:rPr lang="uk-UA" b="1" smtClean="0">
                <a:solidFill>
                  <a:srgbClr val="00B050"/>
                </a:solidFill>
                <a:latin typeface="Candara" pitchFamily="34" charset="0"/>
              </a:rPr>
              <a:t>Прилегла площина</a:t>
            </a:r>
            <a:r>
              <a:rPr lang="uk-UA" smtClean="0">
                <a:solidFill>
                  <a:srgbClr val="00B050"/>
                </a:solidFill>
                <a:latin typeface="Candara" pitchFamily="34" charset="0"/>
              </a:rPr>
              <a:t> </a:t>
            </a:r>
            <a:r>
              <a:rPr lang="uk-UA" smtClean="0">
                <a:latin typeface="Candara" pitchFamily="34" charset="0"/>
              </a:rPr>
              <a:t>- це площина, що доторкається до реальної поверхні та розміщена поза матеріалом деталі так, що відхилення від неї до найбільш віддаленої точки реальної поверхні має мінімальне значення.</a:t>
            </a:r>
            <a:endParaRPr lang="ru-RU" smtClean="0">
              <a:latin typeface="Candara" pitchFamily="34" charset="0"/>
            </a:endParaRPr>
          </a:p>
          <a:p>
            <a:pPr marL="0" indent="0" algn="just">
              <a:buFont typeface="Symbol" pitchFamily="18" charset="2"/>
              <a:buNone/>
            </a:pPr>
            <a:r>
              <a:rPr lang="uk-UA" b="1" smtClean="0">
                <a:solidFill>
                  <a:srgbClr val="00B050"/>
                </a:solidFill>
                <a:latin typeface="Candara" pitchFamily="34" charset="0"/>
              </a:rPr>
              <a:t>Прилегле коло вала (отвору</a:t>
            </a:r>
            <a:r>
              <a:rPr lang="uk-UA" smtClean="0">
                <a:solidFill>
                  <a:srgbClr val="00B050"/>
                </a:solidFill>
                <a:latin typeface="Candara" pitchFamily="34" charset="0"/>
              </a:rPr>
              <a:t>) </a:t>
            </a:r>
            <a:r>
              <a:rPr lang="uk-UA" smtClean="0">
                <a:latin typeface="Candara" pitchFamily="34" charset="0"/>
              </a:rPr>
              <a:t>- це коло мінімального (максимального) діаметру (2</a:t>
            </a:r>
            <a:r>
              <a:rPr lang="en-US" smtClean="0">
                <a:latin typeface="Candara" pitchFamily="34" charset="0"/>
              </a:rPr>
              <a:t>r</a:t>
            </a:r>
            <a:r>
              <a:rPr lang="uk-UA" smtClean="0">
                <a:latin typeface="Candara" pitchFamily="34" charset="0"/>
              </a:rPr>
              <a:t>), що описане навколо реального профілю зовнішньої (вписане в реальний профіль внутрішньої) поверхні обертання.</a:t>
            </a:r>
            <a:endParaRPr lang="ru-RU" smtClean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Схема визначення прилеглого кола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61442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2547938"/>
            <a:ext cx="6048375" cy="3895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23850" y="2565400"/>
            <a:ext cx="8496300" cy="3311525"/>
          </a:xfrm>
        </p:spPr>
        <p:txBody>
          <a:bodyPr rtlCol="0">
            <a:normAutofit fontScale="925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 smtClean="0">
                <a:solidFill>
                  <a:srgbClr val="00B050"/>
                </a:solidFill>
              </a:rPr>
              <a:t>Прилеглий циліндр для вала (отвору)</a:t>
            </a:r>
            <a:r>
              <a:rPr lang="uk-UA" dirty="0" smtClean="0">
                <a:solidFill>
                  <a:srgbClr val="00B050"/>
                </a:solidFill>
              </a:rPr>
              <a:t> </a:t>
            </a:r>
            <a:r>
              <a:rPr lang="uk-UA" dirty="0" smtClean="0"/>
              <a:t>- це циліндр мінімального (максимального) діаметру, описаний (вписаний) навколо реальної поверхні (в реальну поверхню).</a:t>
            </a:r>
            <a:endParaRPr lang="ru-RU" dirty="0" smtClean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 smtClean="0">
                <a:solidFill>
                  <a:srgbClr val="00B050"/>
                </a:solidFill>
              </a:rPr>
              <a:t>Прилеглий профіль поздовжнього перерізу циліндричної поверхні</a:t>
            </a:r>
            <a:r>
              <a:rPr lang="uk-UA" dirty="0" smtClean="0">
                <a:solidFill>
                  <a:srgbClr val="00B050"/>
                </a:solidFill>
              </a:rPr>
              <a:t> </a:t>
            </a:r>
            <a:r>
              <a:rPr lang="uk-UA" dirty="0" smtClean="0"/>
              <a:t>- </a:t>
            </a:r>
            <a:r>
              <a:rPr lang="uk-UA" dirty="0"/>
              <a:t>це дві паралельні прямі, що є дотичними до реального профілю та розміщені поза матеріалом деталі так, що найбільше відхилення  точок профілю від відповідної сторони прилеглого профілю має мінімальне </a:t>
            </a:r>
            <a:r>
              <a:rPr lang="uk-UA" dirty="0" smtClean="0"/>
              <a:t>значення.</a:t>
            </a:r>
            <a:endParaRPr lang="ru-RU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4941888"/>
            <a:ext cx="7408862" cy="1184275"/>
          </a:xfrm>
        </p:spPr>
        <p:txBody>
          <a:bodyPr rtlCol="0">
            <a:normAutofit fontScale="70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Допуском форми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називається найбільше допустиме значення відхилення форми.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Поле допуску форми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область в просторі або на площині, всередині якої повинні розташовуватись всі точки реальної поверхні або реального профілю в межах нормованої ділянки.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3490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25" y="2349500"/>
            <a:ext cx="44735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2133600"/>
            <a:ext cx="7408862" cy="4175125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uk-UA" kern="1200" dirty="0">
              <a:latin typeface="+mn-lt"/>
              <a:ea typeface="+mn-ea"/>
              <a:cs typeface="+mn-cs"/>
            </a:endParaRP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uk-UA" kern="1200" dirty="0">
              <a:latin typeface="+mn-lt"/>
              <a:ea typeface="+mn-ea"/>
              <a:cs typeface="+mn-cs"/>
            </a:endParaRP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де  </a:t>
            </a:r>
            <a:r>
              <a:rPr lang="uk-UA" i="1" kern="1200" dirty="0">
                <a:latin typeface="+mn-lt"/>
                <a:ea typeface="+mn-ea"/>
                <a:cs typeface="+mn-cs"/>
              </a:rPr>
              <a:t>Т</a:t>
            </a:r>
            <a:r>
              <a:rPr lang="uk-UA" i="1" kern="1200" baseline="-25000" dirty="0">
                <a:latin typeface="+mn-lt"/>
                <a:ea typeface="+mn-ea"/>
                <a:cs typeface="+mn-cs"/>
              </a:rPr>
              <a:t>В</a:t>
            </a:r>
            <a:r>
              <a:rPr lang="uk-UA" kern="1200" dirty="0">
                <a:latin typeface="+mn-lt"/>
                <a:ea typeface="+mn-ea"/>
                <a:cs typeface="+mn-cs"/>
              </a:rPr>
              <a:t> - трудомісткість виготовлення замінних деталей і вузлів даної машини; </a:t>
            </a:r>
            <a:r>
              <a:rPr lang="uk-UA" i="1" kern="1200" dirty="0">
                <a:latin typeface="+mn-lt"/>
                <a:ea typeface="+mn-ea"/>
                <a:cs typeface="+mn-cs"/>
              </a:rPr>
              <a:t>Т</a:t>
            </a:r>
            <a:r>
              <a:rPr lang="uk-UA" i="1" kern="1200" baseline="-25000" dirty="0">
                <a:latin typeface="+mn-lt"/>
                <a:ea typeface="+mn-ea"/>
                <a:cs typeface="+mn-cs"/>
              </a:rPr>
              <a:t>З </a:t>
            </a:r>
            <a:r>
              <a:rPr lang="uk-UA" kern="1200" dirty="0">
                <a:latin typeface="+mn-lt"/>
                <a:ea typeface="+mn-ea"/>
                <a:cs typeface="+mn-cs"/>
              </a:rPr>
              <a:t>- загальна трудомісткість виготовлення даної машини;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Т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пр</a:t>
            </a:r>
            <a:r>
              <a:rPr lang="uk-UA" kern="1200" dirty="0">
                <a:latin typeface="+mn-lt"/>
                <a:ea typeface="+mn-ea"/>
                <a:cs typeface="+mn-cs"/>
              </a:rPr>
              <a:t> - трудомісткість робіт припасування;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Т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с.с</a:t>
            </a:r>
            <a:r>
              <a:rPr lang="uk-UA" i="1" kern="1200" baseline="-25000" dirty="0">
                <a:latin typeface="+mn-lt"/>
                <a:ea typeface="+mn-ea"/>
                <a:cs typeface="+mn-cs"/>
              </a:rPr>
              <a:t>.</a:t>
            </a:r>
            <a:r>
              <a:rPr lang="uk-UA" kern="1200" dirty="0">
                <a:latin typeface="+mn-lt"/>
                <a:ea typeface="+mn-ea"/>
                <a:cs typeface="+mn-cs"/>
              </a:rPr>
              <a:t> - трудомісткість робіт за методик селективного складання;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Т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с</a:t>
            </a:r>
            <a:r>
              <a:rPr lang="uk-UA" i="1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трудомісткість складальних робіт.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059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147050" cy="1506537"/>
          </a:xfrm>
        </p:spPr>
        <p:txBody>
          <a:bodyPr/>
          <a:lstStyle/>
          <a:p>
            <a:r>
              <a:rPr lang="uk-UA" sz="3600"/>
              <a:t>Рівень взаємозамінності виробництва характеризується коефіцієнтом замінності:</a:t>
            </a:r>
            <a:endParaRPr lang="ru-RU" sz="3600"/>
          </a:p>
        </p:txBody>
      </p:sp>
      <p:graphicFrame>
        <p:nvGraphicFramePr>
          <p:cNvPr id="1056" name="Object 32"/>
          <p:cNvGraphicFramePr>
            <a:graphicFrameLocks noChangeAspect="1"/>
          </p:cNvGraphicFramePr>
          <p:nvPr/>
        </p:nvGraphicFramePr>
        <p:xfrm>
          <a:off x="3708400" y="2470150"/>
          <a:ext cx="9906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Формула" r:id="rId3" imgW="660240" imgH="495000" progId="Equation.3">
                  <p:embed/>
                </p:oleObj>
              </mc:Choice>
              <mc:Fallback>
                <p:oleObj name="Формула" r:id="rId3" imgW="660240" imgH="495000" progId="Equation.3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2470150"/>
                        <a:ext cx="9906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7" name="Object 33"/>
          <p:cNvGraphicFramePr>
            <a:graphicFrameLocks noChangeAspect="1"/>
          </p:cNvGraphicFramePr>
          <p:nvPr/>
        </p:nvGraphicFramePr>
        <p:xfrm>
          <a:off x="3181350" y="3387725"/>
          <a:ext cx="20383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Формула" r:id="rId5" imgW="1358640" imgH="507960" progId="Equation.3">
                  <p:embed/>
                </p:oleObj>
              </mc:Choice>
              <mc:Fallback>
                <p:oleObj name="Формула" r:id="rId5" imgW="1358640" imgH="507960" progId="Equation.3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350" y="3387725"/>
                        <a:ext cx="203835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476375" y="2276475"/>
            <a:ext cx="5975350" cy="4537075"/>
          </a:xfrm>
        </p:spPr>
        <p:txBody>
          <a:bodyPr rtlCol="0">
            <a:normAutofit fontScale="92500" lnSpcReduction="20000"/>
          </a:bodyPr>
          <a:lstStyle/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Відхилення від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площинності</a:t>
            </a:r>
            <a:r>
              <a:rPr lang="uk-UA" kern="1200" dirty="0">
                <a:latin typeface="+mn-lt"/>
                <a:ea typeface="+mn-ea"/>
                <a:cs typeface="+mn-cs"/>
              </a:rPr>
              <a:t>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- випуклість;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- ввігнутість;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Відхилення від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прямолінійності</a:t>
            </a:r>
            <a:r>
              <a:rPr lang="uk-UA" kern="1200" dirty="0">
                <a:latin typeface="+mn-lt"/>
                <a:ea typeface="+mn-ea"/>
                <a:cs typeface="+mn-cs"/>
              </a:rPr>
              <a:t>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- випуклість;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- ввігнутість;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Відхилення від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циліндричності</a:t>
            </a:r>
            <a:r>
              <a:rPr lang="uk-UA" kern="1200" dirty="0">
                <a:latin typeface="+mn-lt"/>
                <a:ea typeface="+mn-ea"/>
                <a:cs typeface="+mn-cs"/>
              </a:rPr>
              <a:t>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Відхилення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профілю поздовжнього перерізу</a:t>
            </a:r>
            <a:r>
              <a:rPr lang="uk-UA" kern="1200" dirty="0">
                <a:latin typeface="+mn-lt"/>
                <a:ea typeface="+mn-ea"/>
                <a:cs typeface="+mn-cs"/>
              </a:rPr>
              <a:t>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- </a:t>
            </a:r>
            <a:r>
              <a:rPr lang="uk-UA" kern="1200" dirty="0" err="1">
                <a:latin typeface="+mn-lt"/>
                <a:ea typeface="+mn-ea"/>
                <a:cs typeface="+mn-cs"/>
              </a:rPr>
              <a:t>конусоподібність</a:t>
            </a:r>
            <a:r>
              <a:rPr lang="uk-UA" kern="1200" dirty="0">
                <a:latin typeface="+mn-lt"/>
                <a:ea typeface="+mn-ea"/>
                <a:cs typeface="+mn-cs"/>
              </a:rPr>
              <a:t>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- </a:t>
            </a:r>
            <a:r>
              <a:rPr lang="uk-UA" kern="1200" dirty="0" err="1">
                <a:latin typeface="+mn-lt"/>
                <a:ea typeface="+mn-ea"/>
                <a:cs typeface="+mn-cs"/>
              </a:rPr>
              <a:t>бочкоподібність</a:t>
            </a:r>
            <a:r>
              <a:rPr lang="uk-UA" kern="1200" dirty="0">
                <a:latin typeface="+mn-lt"/>
                <a:ea typeface="+mn-ea"/>
                <a:cs typeface="+mn-cs"/>
              </a:rPr>
              <a:t>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- сідлоподібність;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Відхилення від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круглості</a:t>
            </a:r>
            <a:r>
              <a:rPr lang="uk-UA" kern="1200" dirty="0">
                <a:latin typeface="+mn-lt"/>
                <a:ea typeface="+mn-ea"/>
                <a:cs typeface="+mn-cs"/>
              </a:rPr>
              <a:t>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- овальність;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301943" lvl="1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- огранка.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Розрізняють такі відхилення форми: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36838"/>
            <a:ext cx="8750300" cy="2809875"/>
          </a:xfrm>
        </p:spPr>
      </p:pic>
      <p:sp>
        <p:nvSpPr>
          <p:cNvPr id="65538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i="1"/>
              <a:t>Позначення відхилень форми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288" y="5124450"/>
            <a:ext cx="8388350" cy="14732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Допуск площинності </a:t>
            </a:r>
            <a:r>
              <a:rPr lang="uk-UA" i="1" dirty="0"/>
              <a:t>Т</a:t>
            </a:r>
            <a:r>
              <a:rPr lang="uk-UA" dirty="0"/>
              <a:t> - це найбільше допустиме значення відхилення від площинності.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Поле допуску площинності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- це область в просторі, що обмежена двома паралельними площинами, які знаходяться одна від одної на відстані, що дорівнює допуску площинності </a:t>
            </a:r>
            <a:r>
              <a:rPr lang="uk-UA" i="1" dirty="0"/>
              <a:t>Т</a:t>
            </a:r>
            <a:r>
              <a:rPr lang="ru-RU" dirty="0"/>
              <a:t>.</a:t>
            </a:r>
          </a:p>
        </p:txBody>
      </p:sp>
      <p:pic>
        <p:nvPicPr>
          <p:cNvPr id="6656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3513" y="1628775"/>
            <a:ext cx="64516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sz="3600" i="1"/>
              <a:t>Позначення на кресленнях відхилень від площинності та прямолінійності</a:t>
            </a:r>
            <a:endParaRPr lang="ru-RU" sz="3600"/>
          </a:p>
        </p:txBody>
      </p:sp>
      <p:pic>
        <p:nvPicPr>
          <p:cNvPr id="67586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b="15652"/>
          <a:stretch>
            <a:fillRect/>
          </a:stretch>
        </p:blipFill>
        <p:spPr>
          <a:xfrm>
            <a:off x="1331913" y="2781300"/>
            <a:ext cx="7016750" cy="25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4149725"/>
            <a:ext cx="7408862" cy="1976438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Випуклість</a:t>
            </a:r>
            <a:r>
              <a:rPr lang="uk-UA" b="1" kern="1200" dirty="0">
                <a:latin typeface="+mn-lt"/>
                <a:ea typeface="+mn-ea"/>
                <a:cs typeface="+mn-cs"/>
              </a:rPr>
              <a:t> </a:t>
            </a:r>
            <a:r>
              <a:rPr lang="uk-UA" i="1" kern="1200" dirty="0">
                <a:latin typeface="+mn-lt"/>
                <a:ea typeface="+mn-ea"/>
                <a:cs typeface="+mn-cs"/>
              </a:rPr>
              <a:t>Δ</a:t>
            </a:r>
            <a:r>
              <a:rPr lang="uk-UA" kern="1200" dirty="0">
                <a:latin typeface="+mn-lt"/>
                <a:ea typeface="+mn-ea"/>
                <a:cs typeface="+mn-cs"/>
              </a:rPr>
              <a:t> - це відхилення від площинності (прямолінійності), при якому віддалення точок реальної поверхні (профілю) від прилеглої площини (прямої) зменшується від країв до середини.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Ввігнутість</a:t>
            </a:r>
            <a:r>
              <a:rPr lang="uk-UA" b="1" kern="1200" dirty="0">
                <a:latin typeface="+mn-lt"/>
                <a:ea typeface="+mn-ea"/>
                <a:cs typeface="+mn-cs"/>
              </a:rPr>
              <a:t> </a:t>
            </a:r>
            <a:r>
              <a:rPr lang="uk-UA" i="1" kern="1200" dirty="0">
                <a:latin typeface="+mn-lt"/>
                <a:ea typeface="+mn-ea"/>
                <a:cs typeface="+mn-cs"/>
              </a:rPr>
              <a:t>Δ</a:t>
            </a:r>
            <a:r>
              <a:rPr lang="uk-UA" kern="1200" dirty="0">
                <a:latin typeface="+mn-lt"/>
                <a:ea typeface="+mn-ea"/>
                <a:cs typeface="+mn-cs"/>
              </a:rPr>
              <a:t> - це відхилення від площинності (прямолінійності), при якому віддалення точок реальної поверхні  (профілю) від прилеглої площини (прямої) збільшується від країв до середини.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8610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i="1"/>
              <a:t>Відхилення від прямолінійності</a:t>
            </a:r>
            <a:endParaRPr lang="ru-RU"/>
          </a:p>
        </p:txBody>
      </p:sp>
      <p:pic>
        <p:nvPicPr>
          <p:cNvPr id="68611" name="Рисунок 3"/>
          <p:cNvPicPr>
            <a:picLocks noChangeAspect="1"/>
          </p:cNvPicPr>
          <p:nvPr/>
        </p:nvPicPr>
        <p:blipFill>
          <a:blip r:embed="rId2"/>
          <a:srcRect t="16151"/>
          <a:stretch>
            <a:fillRect/>
          </a:stretch>
        </p:blipFill>
        <p:spPr bwMode="auto">
          <a:xfrm>
            <a:off x="2051050" y="2573338"/>
            <a:ext cx="4968875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288" y="4652963"/>
            <a:ext cx="8353425" cy="1473200"/>
          </a:xfrm>
        </p:spPr>
        <p:txBody>
          <a:bodyPr rtlCol="0">
            <a:normAutofit fontScale="85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Допуск циліндричності </a:t>
            </a:r>
            <a:r>
              <a:rPr lang="uk-UA" i="1" dirty="0"/>
              <a:t>Т</a:t>
            </a:r>
            <a:r>
              <a:rPr lang="uk-UA" dirty="0"/>
              <a:t> - це найбільше допустиме відхилення від циліндричності.</a:t>
            </a:r>
            <a:endParaRPr lang="ru-RU" dirty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Поле допуску циліндричності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- це область у просторі, обмежена двома співвісними циліндрами, що розташовані один від одного на відстані, яка дорівнює допуску циліндричності.</a:t>
            </a:r>
            <a:endParaRPr lang="ru-RU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9634" name="Рисунок 3"/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 bwMode="auto">
          <a:xfrm>
            <a:off x="2098675" y="1824038"/>
            <a:ext cx="391318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8313" y="3284538"/>
            <a:ext cx="8343900" cy="2841625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Допуск профілю поздовжнього перерізу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- це найбільше допустиме значення відхилення профілю поздовжнього перерізу</a:t>
            </a:r>
            <a:r>
              <a:rPr lang="uk-UA" dirty="0" smtClean="0"/>
              <a:t>.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Поле допуску профілю поздовжнього перерізу </a:t>
            </a:r>
            <a:r>
              <a:rPr lang="uk-UA" dirty="0"/>
              <a:t>- це область на площині, що проходить через вісь циліндричної поверхні і обмежена двома парами паралельних прямих, які утворюють спільну вісь симетрії і знаходяться одна від одної на відстані, що дорівнює допуску поздовжнього перерізу.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 err="1">
                <a:solidFill>
                  <a:srgbClr val="00B050"/>
                </a:solidFill>
              </a:rPr>
              <a:t>Конусоподібність</a:t>
            </a:r>
            <a:r>
              <a:rPr lang="uk-UA" dirty="0"/>
              <a:t> - це відхилення профілю поздовжнього перерізу, при якому твірні прямолінійні, але не паралельні.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 err="1">
                <a:solidFill>
                  <a:srgbClr val="00B050"/>
                </a:solidFill>
              </a:rPr>
              <a:t>Бочкоподібність</a:t>
            </a:r>
            <a:r>
              <a:rPr lang="uk-UA" dirty="0"/>
              <a:t> - це відхилення профілю поздовжнього перерізу, при якому твірні не прямолінійні і діаметри збільшуються від країв до середини перерізу.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Сідлоподібність</a:t>
            </a:r>
            <a:r>
              <a:rPr lang="uk-UA" dirty="0"/>
              <a:t> - це відхилення профілю поздовжнього перерізу, при якому твірні не прямолінійні і діаметри зменшуються від країв до середини перерізу.</a:t>
            </a:r>
            <a:endParaRPr lang="ru-RU" dirty="0"/>
          </a:p>
        </p:txBody>
      </p:sp>
      <p:pic>
        <p:nvPicPr>
          <p:cNvPr id="70658" name="Рисунок 3"/>
          <p:cNvPicPr>
            <a:picLocks noChangeAspect="1"/>
          </p:cNvPicPr>
          <p:nvPr/>
        </p:nvPicPr>
        <p:blipFill>
          <a:blip r:embed="rId2"/>
          <a:srcRect l="56802"/>
          <a:stretch>
            <a:fillRect/>
          </a:stretch>
        </p:blipFill>
        <p:spPr bwMode="auto">
          <a:xfrm>
            <a:off x="2990850" y="1408113"/>
            <a:ext cx="26606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23850" y="4365625"/>
            <a:ext cx="8488363" cy="2232025"/>
          </a:xfrm>
        </p:spPr>
        <p:txBody>
          <a:bodyPr rtlCol="0">
            <a:normAutofit fontScale="55000" lnSpcReduction="2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Відхилення від круглості </a:t>
            </a:r>
            <a:r>
              <a:rPr lang="uk-UA" dirty="0"/>
              <a:t>- це найбільша відстань від точок реального профілю до прилеглого кола. 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Допуск круглості </a:t>
            </a:r>
            <a:r>
              <a:rPr lang="uk-UA" i="1" dirty="0"/>
              <a:t>Т</a:t>
            </a:r>
            <a:r>
              <a:rPr lang="uk-UA" b="1" dirty="0"/>
              <a:t> </a:t>
            </a:r>
            <a:r>
              <a:rPr lang="uk-UA" dirty="0"/>
              <a:t>- це найбільше допустиме значення відхилення від круглості.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Поле допуску круглості </a:t>
            </a:r>
            <a:r>
              <a:rPr lang="uk-UA" dirty="0"/>
              <a:t>- це область на площині, перпендикулярній основній поверхні обертання, що проходить через центр, обмежена двома концентричними колами, які знаходяться одне від одного на відстані, що дорівнює допуску кола </a:t>
            </a:r>
            <a:r>
              <a:rPr lang="uk-UA" i="1" dirty="0"/>
              <a:t>Т</a:t>
            </a:r>
            <a:r>
              <a:rPr lang="uk-UA" dirty="0"/>
              <a:t> </a:t>
            </a:r>
            <a:r>
              <a:rPr lang="uk-UA" dirty="0" smtClean="0"/>
              <a:t>рис</a:t>
            </a:r>
            <a:r>
              <a:rPr lang="uk-UA" dirty="0"/>
              <a:t>. </a:t>
            </a:r>
            <a:r>
              <a:rPr lang="uk-UA" dirty="0" smtClean="0"/>
              <a:t>а.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dirty="0"/>
              <a:t>Позначення допуску круглості на кресленнях представлено на рис. </a:t>
            </a:r>
            <a:r>
              <a:rPr lang="uk-UA" dirty="0" smtClean="0"/>
              <a:t>б</a:t>
            </a:r>
            <a:r>
              <a:rPr lang="uk-UA" dirty="0"/>
              <a:t>.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Овальність</a:t>
            </a:r>
            <a:r>
              <a:rPr lang="uk-UA" dirty="0"/>
              <a:t> - це відхилення від круглості, при якому профіль має вигляд </a:t>
            </a:r>
            <a:r>
              <a:rPr lang="uk-UA" dirty="0" err="1"/>
              <a:t>овалоподібної</a:t>
            </a:r>
            <a:r>
              <a:rPr lang="uk-UA" dirty="0"/>
              <a:t> фігури, найбільші і найменші діаметри якої знаходяться у </a:t>
            </a:r>
            <a:r>
              <a:rPr lang="uk-UA" dirty="0" smtClean="0"/>
              <a:t>взаємно перпендикулярних </a:t>
            </a:r>
            <a:r>
              <a:rPr lang="uk-UA" dirty="0"/>
              <a:t>напрямках </a:t>
            </a:r>
            <a:r>
              <a:rPr lang="uk-UA" dirty="0" smtClean="0"/>
              <a:t>рис</a:t>
            </a:r>
            <a:r>
              <a:rPr lang="uk-UA" dirty="0"/>
              <a:t>. </a:t>
            </a:r>
            <a:r>
              <a:rPr lang="uk-UA" dirty="0" smtClean="0"/>
              <a:t>в. 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Огранка</a:t>
            </a:r>
            <a:r>
              <a:rPr lang="uk-UA" dirty="0"/>
              <a:t> - це відхилення від круглості, при якому реальний профіль має вигляд багатогранної фігури. Огранка поділяється за числом граней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504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i="1" dirty="0"/>
              <a:t>Відхилення від </a:t>
            </a:r>
            <a:r>
              <a:rPr lang="uk-UA" sz="3200" i="1" dirty="0" smtClean="0"/>
              <a:t>круглості</a:t>
            </a:r>
            <a:endParaRPr lang="ru-RU" sz="3200" dirty="0"/>
          </a:p>
        </p:txBody>
      </p:sp>
      <p:pic>
        <p:nvPicPr>
          <p:cNvPr id="7168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5713" y="1604963"/>
            <a:ext cx="6484937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Відхиленням розташування </a:t>
            </a:r>
            <a:r>
              <a:rPr lang="uk-UA" kern="1200" dirty="0">
                <a:latin typeface="+mn-lt"/>
                <a:ea typeface="+mn-ea"/>
                <a:cs typeface="+mn-cs"/>
              </a:rPr>
              <a:t>називається відхилення реального розташування елемента, що розглядається, від його номінального розташування.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Елемент</a:t>
            </a:r>
            <a:r>
              <a:rPr lang="uk-UA" b="1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узагальнений термін, під яким у залежності від відповідних умов розуміють поверхню, лінію, точку.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Під номінальним розташуванням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розуміють розташування елемента (поверхні, лінії, точки) поверхні чи профілю, що визначається номінальними лінійними та кутовими розмірами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Відхилення та допуски розташування поверхонь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965450"/>
            <a:ext cx="8424862" cy="2560638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Відхилення розташування поверхонь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19458" name="Подзаголов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sz="2000" i="1">
                <a:solidFill>
                  <a:srgbClr val="FFFFFF"/>
                </a:solidFill>
              </a:rPr>
              <a:t>ГЛАВА 2. </a:t>
            </a:r>
          </a:p>
          <a:p>
            <a:pPr marL="0" indent="0" algn="ctr">
              <a:buFont typeface="Symbol" pitchFamily="18" charset="2"/>
              <a:buNone/>
            </a:pPr>
            <a:r>
              <a:rPr lang="uk-UA" sz="2000" i="1">
                <a:solidFill>
                  <a:srgbClr val="FFFFFF"/>
                </a:solidFill>
              </a:rPr>
              <a:t>ДОПУСКИ І ПОСАДКИ</a:t>
            </a:r>
            <a:endParaRPr lang="ru-RU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288" y="4652963"/>
            <a:ext cx="8424862" cy="1728787"/>
          </a:xfrm>
        </p:spPr>
        <p:txBody>
          <a:bodyPr rtlCol="0">
            <a:normAutofit fontScale="55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Відхилення від паралельності площин</a:t>
            </a:r>
            <a:r>
              <a:rPr lang="uk-UA" dirty="0"/>
              <a:t>  </a:t>
            </a:r>
            <a:r>
              <a:rPr lang="uk-UA" dirty="0" smtClean="0"/>
              <a:t>∆= </a:t>
            </a:r>
            <a:r>
              <a:rPr lang="uk-UA" i="1" dirty="0"/>
              <a:t>а</a:t>
            </a:r>
            <a:r>
              <a:rPr lang="uk-UA" dirty="0"/>
              <a:t> - </a:t>
            </a:r>
            <a:r>
              <a:rPr lang="uk-UA" i="1" dirty="0"/>
              <a:t>b</a:t>
            </a:r>
            <a:r>
              <a:rPr lang="uk-UA" dirty="0"/>
              <a:t> - це різниця найбільшої та найменшої відстані між площинами в межах нормованої </a:t>
            </a:r>
            <a:r>
              <a:rPr lang="uk-UA" dirty="0" smtClean="0"/>
              <a:t>ділянки (рис. </a:t>
            </a:r>
            <a:r>
              <a:rPr lang="uk-UA" dirty="0"/>
              <a:t>а).</a:t>
            </a:r>
            <a:endParaRPr lang="ru-RU" dirty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Допуск паралельності </a:t>
            </a:r>
            <a:r>
              <a:rPr lang="uk-UA" i="1" dirty="0"/>
              <a:t>Т</a:t>
            </a:r>
            <a:r>
              <a:rPr lang="uk-UA" dirty="0"/>
              <a:t> - це найбільше допустиме значення відхилення від паралельності.</a:t>
            </a:r>
            <a:endParaRPr lang="ru-RU" dirty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dirty="0">
                <a:solidFill>
                  <a:srgbClr val="00B0F0"/>
                </a:solidFill>
              </a:rPr>
              <a:t>Приклад позначення відхилень від паралельності представлено на </a:t>
            </a:r>
            <a:r>
              <a:rPr lang="uk-UA" dirty="0" smtClean="0">
                <a:solidFill>
                  <a:srgbClr val="00B0F0"/>
                </a:solidFill>
              </a:rPr>
              <a:t>рис. б. Він означає</a:t>
            </a:r>
            <a:r>
              <a:rPr lang="uk-UA" dirty="0">
                <a:solidFill>
                  <a:srgbClr val="00B0F0"/>
                </a:solidFill>
              </a:rPr>
              <a:t>, що допуск паралельності кожної поверхні відносно поверхні А дорівнює 0,1 мм.</a:t>
            </a:r>
            <a:endParaRPr lang="ru-RU" dirty="0">
              <a:solidFill>
                <a:srgbClr val="00B0F0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Поле допуску паралельності площин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- це область в просторі, обмежена двома паралельними площинами, що знаходяться одна від одної на відстані, яка дорівнює допуску паралельності </a:t>
            </a:r>
            <a:r>
              <a:rPr lang="uk-UA" i="1" dirty="0"/>
              <a:t>Т</a:t>
            </a:r>
            <a:r>
              <a:rPr lang="uk-UA" dirty="0"/>
              <a:t>, та паралельні базовій поверхні.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00025" y="115888"/>
            <a:ext cx="8693150" cy="6429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dirty="0"/>
              <a:t>Відхилення від паралельності площин</a:t>
            </a:r>
            <a:endParaRPr lang="ru-RU" dirty="0"/>
          </a:p>
        </p:txBody>
      </p:sp>
      <p:pic>
        <p:nvPicPr>
          <p:cNvPr id="7475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425" y="1646238"/>
            <a:ext cx="869315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0825" y="4581525"/>
            <a:ext cx="8642350" cy="2087563"/>
          </a:xfrm>
        </p:spPr>
        <p:txBody>
          <a:bodyPr rtlCol="0">
            <a:normAutofit fontScale="62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Допуск перпендикулярності </a:t>
            </a:r>
            <a:r>
              <a:rPr lang="uk-UA" i="1" dirty="0"/>
              <a:t>Т</a:t>
            </a:r>
            <a:r>
              <a:rPr lang="uk-UA" dirty="0"/>
              <a:t> - це найбільше допустиме значення відхилення від перпендикулярності. </a:t>
            </a:r>
            <a:endParaRPr lang="uk-UA" dirty="0" smtClean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dirty="0" smtClean="0">
                <a:solidFill>
                  <a:srgbClr val="00B0F0"/>
                </a:solidFill>
              </a:rPr>
              <a:t>На </a:t>
            </a:r>
            <a:r>
              <a:rPr lang="uk-UA" dirty="0">
                <a:solidFill>
                  <a:srgbClr val="00B0F0"/>
                </a:solidFill>
              </a:rPr>
              <a:t>кресленні допуск перпендикулярності відносно поверхні А, яка дорівнює 0,02 мм позначають, як показано на </a:t>
            </a:r>
            <a:r>
              <a:rPr lang="uk-UA" dirty="0" smtClean="0">
                <a:solidFill>
                  <a:srgbClr val="00B0F0"/>
                </a:solidFill>
              </a:rPr>
              <a:t>рис. </a:t>
            </a:r>
            <a:r>
              <a:rPr lang="uk-UA" dirty="0">
                <a:solidFill>
                  <a:srgbClr val="00B0F0"/>
                </a:solidFill>
              </a:rPr>
              <a:t>б</a:t>
            </a:r>
            <a:r>
              <a:rPr lang="uk-UA" dirty="0" smtClean="0">
                <a:solidFill>
                  <a:srgbClr val="00B0F0"/>
                </a:solidFill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Поле допуску перпендикулярності площин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– це область в просторі, обмежена двома паралельними площинами, що віддалені одна від одної на відстані, яка дорівнює допуску перпендикулярності </a:t>
            </a:r>
            <a:r>
              <a:rPr lang="uk-UA" i="1" dirty="0"/>
              <a:t>Т</a:t>
            </a:r>
            <a:r>
              <a:rPr lang="uk-UA" dirty="0"/>
              <a:t>, та перпендикулярні базовій площині.</a:t>
            </a:r>
            <a:endParaRPr lang="ru-RU" dirty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Відхилення нахилу площини відносно площини чи осі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– це відхилення кута між площиною та базовою площиною чи віссю (прямою) від номінального кута, що виражене в лінійних одиницях на довжині нормованої ділянки.</a:t>
            </a:r>
            <a:endParaRPr lang="ru-RU" dirty="0"/>
          </a:p>
        </p:txBody>
      </p:sp>
      <p:sp>
        <p:nvSpPr>
          <p:cNvPr id="75778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0825" y="188913"/>
            <a:ext cx="8642350" cy="642937"/>
          </a:xfrm>
        </p:spPr>
        <p:txBody>
          <a:bodyPr/>
          <a:lstStyle/>
          <a:p>
            <a:r>
              <a:rPr lang="uk-UA" sz="3600" i="1" smtClean="0">
                <a:latin typeface="Candara" pitchFamily="34" charset="0"/>
              </a:rPr>
              <a:t>Відхилення перпендикулярності площин</a:t>
            </a:r>
            <a:endParaRPr lang="ru-RU" sz="3600" smtClean="0">
              <a:latin typeface="Candara" pitchFamily="34" charset="0"/>
            </a:endParaRPr>
          </a:p>
        </p:txBody>
      </p:sp>
      <p:pic>
        <p:nvPicPr>
          <p:cNvPr id="7577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1600200"/>
            <a:ext cx="840105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288" y="5053013"/>
            <a:ext cx="8351837" cy="1544637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Допуск нахилу </a:t>
            </a:r>
            <a:r>
              <a:rPr lang="uk-UA" i="1" dirty="0"/>
              <a:t>Т</a:t>
            </a:r>
            <a:r>
              <a:rPr lang="uk-UA" dirty="0"/>
              <a:t> – це найбільше допустиме значення відхилення нахилу.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dirty="0">
                <a:solidFill>
                  <a:srgbClr val="00B0F0"/>
                </a:solidFill>
              </a:rPr>
              <a:t>Допуск нахилу поверхні відносно поверхні А, який дорівнює 0,1 мм, позначається на </a:t>
            </a:r>
            <a:r>
              <a:rPr lang="uk-UA" dirty="0" smtClean="0">
                <a:solidFill>
                  <a:srgbClr val="00B0F0"/>
                </a:solidFill>
              </a:rPr>
              <a:t>кресленні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Поле допуску нахилу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– область у просторі, обмежена двома паралельними площинами, віддаленими одна від одної на відстані, що дорівнює допуску нахилу </a:t>
            </a:r>
            <a:r>
              <a:rPr lang="uk-UA" i="1" dirty="0"/>
              <a:t>Т</a:t>
            </a:r>
            <a:r>
              <a:rPr lang="uk-UA" dirty="0"/>
              <a:t>, та розміщеними під номінальним кутом до бази (площини чи осі).</a:t>
            </a:r>
            <a:endParaRPr lang="ru-RU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680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46088" y="50800"/>
            <a:ext cx="8229600" cy="857250"/>
          </a:xfrm>
        </p:spPr>
        <p:txBody>
          <a:bodyPr/>
          <a:lstStyle/>
          <a:p>
            <a:r>
              <a:rPr lang="uk-UA" smtClean="0">
                <a:latin typeface="Candara" pitchFamily="34" charset="0"/>
              </a:rPr>
              <a:t>Допуск нахилу</a:t>
            </a:r>
            <a:endParaRPr lang="ru-RU" smtClean="0">
              <a:latin typeface="Candara" pitchFamily="34" charset="0"/>
            </a:endParaRPr>
          </a:p>
        </p:txBody>
      </p:sp>
      <p:pic>
        <p:nvPicPr>
          <p:cNvPr id="7680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1628775"/>
            <a:ext cx="5046663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288" y="4359275"/>
            <a:ext cx="8353425" cy="2238375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Відхилення від співвісності відносно осі базової поверхні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найбільша відстань ∆ між віссю поверхні обертання, що розглядається, та віссю базової поверхні на довжині нормованої ділянки </a:t>
            </a:r>
            <a:r>
              <a:rPr lang="en-US" i="1" kern="1200" dirty="0">
                <a:latin typeface="+mn-lt"/>
                <a:ea typeface="+mn-ea"/>
                <a:cs typeface="+mn-cs"/>
              </a:rPr>
              <a:t>ℓ</a:t>
            </a:r>
            <a:r>
              <a:rPr lang="uk-UA" kern="1200" dirty="0">
                <a:latin typeface="+mn-lt"/>
                <a:ea typeface="+mn-ea"/>
                <a:cs typeface="+mn-cs"/>
              </a:rPr>
              <a:t> рис. а.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Допуск співвісності в діаметральному виразі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подвоєне найбільше допустиме значення відхилення від співвісності.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Поле допуску співвісності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область у просторі, обмежена циліндром, діаметр якого дорівнює допуску Т, а вісь співпадає з базовою віссю. На кресленні позначають знаком </a:t>
            </a:r>
            <a:r>
              <a:rPr lang="uk-UA" kern="1200" dirty="0">
                <a:latin typeface="GOST type A"/>
                <a:ea typeface="+mn-ea"/>
                <a:cs typeface="+mn-cs"/>
              </a:rPr>
              <a:t>∅</a:t>
            </a:r>
            <a:r>
              <a:rPr lang="uk-UA" kern="1200" dirty="0">
                <a:latin typeface="+mn-lt"/>
                <a:ea typeface="+mn-ea"/>
                <a:cs typeface="+mn-cs"/>
              </a:rPr>
              <a:t> або </a:t>
            </a:r>
            <a:r>
              <a:rPr lang="uk-UA" i="1" kern="1200" dirty="0">
                <a:latin typeface="+mn-lt"/>
                <a:ea typeface="+mn-ea"/>
                <a:cs typeface="+mn-cs"/>
              </a:rPr>
              <a:t>R</a:t>
            </a:r>
            <a:r>
              <a:rPr lang="uk-UA" kern="1200" dirty="0">
                <a:latin typeface="+mn-lt"/>
                <a:ea typeface="+mn-ea"/>
                <a:cs typeface="+mn-cs"/>
              </a:rPr>
              <a:t>. 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Відхилення та допуск співвісності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7827" name="Рисунок 4"/>
          <p:cNvPicPr>
            <a:picLocks noChangeAspect="1"/>
          </p:cNvPicPr>
          <p:nvPr/>
        </p:nvPicPr>
        <p:blipFill>
          <a:blip r:embed="rId2"/>
          <a:srcRect t="8614"/>
          <a:stretch>
            <a:fillRect/>
          </a:stretch>
        </p:blipFill>
        <p:spPr bwMode="auto">
          <a:xfrm>
            <a:off x="395288" y="2565400"/>
            <a:ext cx="844073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288" y="5195888"/>
            <a:ext cx="8353425" cy="1401762"/>
          </a:xfrm>
        </p:spPr>
        <p:txBody>
          <a:bodyPr rtlCol="0">
            <a:normAutofit fontScale="77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Відхилення від співвісності відносно загальної осі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− це найбільша відстань (</a:t>
            </a:r>
            <a:r>
              <a:rPr lang="el-GR" kern="1200" dirty="0">
                <a:latin typeface="Times New Roman"/>
                <a:ea typeface="+mn-ea"/>
                <a:cs typeface="Times New Roman"/>
              </a:rPr>
              <a:t>Δ</a:t>
            </a:r>
            <a:r>
              <a:rPr lang="en-US" kern="1200" baseline="-25000" dirty="0">
                <a:latin typeface="Times New Roman"/>
                <a:ea typeface="+mn-ea"/>
                <a:cs typeface="Times New Roman"/>
              </a:rPr>
              <a:t>1</a:t>
            </a:r>
            <a:r>
              <a:rPr lang="en-US" kern="1200" dirty="0">
                <a:latin typeface="Times New Roman"/>
                <a:ea typeface="+mn-ea"/>
                <a:cs typeface="Times New Roman"/>
              </a:rPr>
              <a:t>,</a:t>
            </a:r>
            <a:r>
              <a:rPr lang="el-GR" kern="1200" dirty="0">
                <a:latin typeface="Times New Roman"/>
                <a:ea typeface="+mn-ea"/>
                <a:cs typeface="Times New Roman"/>
              </a:rPr>
              <a:t>Δ</a:t>
            </a:r>
            <a:r>
              <a:rPr lang="en-US" kern="1200" baseline="-25000" dirty="0">
                <a:latin typeface="Times New Roman"/>
                <a:ea typeface="+mn-ea"/>
                <a:cs typeface="Times New Roman"/>
              </a:rPr>
              <a:t>2</a:t>
            </a:r>
            <a:r>
              <a:rPr lang="en-US" kern="1200" dirty="0">
                <a:latin typeface="Times New Roman"/>
                <a:ea typeface="+mn-ea"/>
                <a:cs typeface="Times New Roman"/>
              </a:rPr>
              <a:t>,</a:t>
            </a:r>
            <a:r>
              <a:rPr lang="el-GR" kern="1200" dirty="0">
                <a:latin typeface="Times New Roman"/>
                <a:ea typeface="+mn-ea"/>
                <a:cs typeface="Times New Roman"/>
              </a:rPr>
              <a:t>Δ</a:t>
            </a:r>
            <a:r>
              <a:rPr lang="en-US" kern="1200" baseline="-25000" dirty="0">
                <a:latin typeface="Times New Roman"/>
                <a:ea typeface="+mn-ea"/>
                <a:cs typeface="Times New Roman"/>
              </a:rPr>
              <a:t>3</a:t>
            </a:r>
            <a:r>
              <a:rPr lang="en-US" kern="1200" dirty="0">
                <a:latin typeface="Times New Roman"/>
                <a:ea typeface="+mn-ea"/>
                <a:cs typeface="Times New Roman"/>
              </a:rPr>
              <a:t>…</a:t>
            </a:r>
            <a:r>
              <a:rPr lang="uk-UA" kern="1200" dirty="0">
                <a:latin typeface="+mn-lt"/>
                <a:ea typeface="+mn-ea"/>
                <a:cs typeface="+mn-cs"/>
              </a:rPr>
              <a:t> ) між віссю поверхні обертання, що розглядається, та спільною віссю двох чи декількох поверхонь на довжині нормованої ділянки рис. а. </a:t>
            </a:r>
            <a:endParaRPr lang="en-US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Зображення на кресленні б</a:t>
            </a:r>
            <a:r>
              <a:rPr lang="en-US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означає: допуск співвісності отворів відносно загальної вісі дорівнює 0,02 мм.</a:t>
            </a:r>
            <a:endParaRPr lang="ru-RU" kern="1200" dirty="0">
              <a:solidFill>
                <a:srgbClr val="00B0F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Відхилення та допуск співвісності відносно загальної осі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885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2565400"/>
            <a:ext cx="6985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23850" y="4979988"/>
            <a:ext cx="8569325" cy="1905000"/>
          </a:xfrm>
        </p:spPr>
        <p:txBody>
          <a:bodyPr rtlCol="0">
            <a:normAutofit fontScale="55000" lnSpcReduction="2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Відхилення від симетричності відносно базового елемента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найбільша відстань  між площиною симетрії (віссю) елемента, що розглядається, та площиною симетрії базового елемента в межах нормованої ділянки  рис</a:t>
            </a:r>
            <a:r>
              <a:rPr lang="en-US" kern="1200" dirty="0">
                <a:latin typeface="+mn-lt"/>
                <a:ea typeface="+mn-ea"/>
                <a:cs typeface="+mn-cs"/>
              </a:rPr>
              <a:t>.  </a:t>
            </a:r>
            <a:r>
              <a:rPr lang="uk-UA" kern="1200" dirty="0">
                <a:latin typeface="+mn-lt"/>
                <a:ea typeface="+mn-ea"/>
                <a:cs typeface="+mn-cs"/>
              </a:rPr>
              <a:t>а.</a:t>
            </a:r>
            <a:endParaRPr lang="en-US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Допуск симетричності поверхонь Б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відносно осі отвору дорівнює Т0,06 мм  рис</a:t>
            </a:r>
            <a:r>
              <a:rPr lang="en-US" kern="1200" dirty="0">
                <a:latin typeface="+mn-lt"/>
                <a:ea typeface="+mn-ea"/>
                <a:cs typeface="+mn-cs"/>
              </a:rPr>
              <a:t>. </a:t>
            </a:r>
            <a:r>
              <a:rPr lang="uk-UA" kern="1200" dirty="0">
                <a:latin typeface="+mn-lt"/>
                <a:ea typeface="+mn-ea"/>
                <a:cs typeface="+mn-cs"/>
              </a:rPr>
              <a:t>б.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Допуск симетричності в діаметральному вираженні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подвоєне найбільше допустиме значення відхилення від симетричності.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Допуск симетричності в радіусному вираженні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найбільше допустиме значення відхилення від симетричності.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Поле допуску симетричності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область в просторі, що обмежена двома паралельними площинами, які віддалені одна від одної на відстані, що дорівнює допуску симетричності в діаметральному вираженні </a:t>
            </a:r>
            <a:r>
              <a:rPr lang="uk-UA" i="1" kern="1200" dirty="0">
                <a:latin typeface="+mn-lt"/>
                <a:ea typeface="+mn-ea"/>
                <a:cs typeface="+mn-cs"/>
              </a:rPr>
              <a:t>Т</a:t>
            </a:r>
            <a:r>
              <a:rPr lang="uk-UA" kern="1200" dirty="0">
                <a:latin typeface="+mn-lt"/>
                <a:ea typeface="+mn-ea"/>
                <a:cs typeface="+mn-cs"/>
              </a:rPr>
              <a:t>, чи подвоєному допуску симетричності в радіусному вираженні </a:t>
            </a:r>
            <a:r>
              <a:rPr lang="uk-UA" i="1" kern="1200" dirty="0">
                <a:latin typeface="+mn-lt"/>
                <a:ea typeface="+mn-ea"/>
                <a:cs typeface="+mn-cs"/>
              </a:rPr>
              <a:t>Т/2</a:t>
            </a:r>
            <a:r>
              <a:rPr lang="uk-UA" kern="1200" dirty="0">
                <a:latin typeface="+mn-lt"/>
                <a:ea typeface="+mn-ea"/>
                <a:cs typeface="+mn-cs"/>
              </a:rPr>
              <a:t>, та симетрична відносно базової площини симетрії чи базової осі рис. а.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0825" y="188913"/>
            <a:ext cx="8642350" cy="1252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Відхилення та допуски симетричності</a:t>
            </a:r>
            <a:endParaRPr lang="ru-RU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987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963" y="2568575"/>
            <a:ext cx="6011862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2"/>
          <p:cNvSpPr>
            <a:spLocks noGrp="1"/>
          </p:cNvSpPr>
          <p:nvPr>
            <p:ph type="title"/>
          </p:nvPr>
        </p:nvSpPr>
        <p:spPr>
          <a:xfrm>
            <a:off x="250825" y="115888"/>
            <a:ext cx="8642350" cy="720725"/>
          </a:xfrm>
        </p:spPr>
        <p:txBody>
          <a:bodyPr/>
          <a:lstStyle/>
          <a:p>
            <a:pPr algn="ctr"/>
            <a:r>
              <a:rPr lang="uk-UA" sz="4000" i="1" smtClean="0">
                <a:solidFill>
                  <a:schemeClr val="bg1"/>
                </a:solidFill>
                <a:latin typeface="Candara" pitchFamily="34" charset="0"/>
              </a:rPr>
              <a:t>Позначення допуску перетину осей</a:t>
            </a:r>
            <a:endParaRPr lang="ru-RU" sz="400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51375" y="2205038"/>
            <a:ext cx="3905250" cy="4032250"/>
          </a:xfrm>
        </p:spPr>
        <p:txBody>
          <a:bodyPr rtlCol="0">
            <a:normAutofit fontScale="85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Відхилення від перетину осей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- це найменша відстань </a:t>
            </a:r>
            <a:r>
              <a:rPr lang="uk-UA" dirty="0" smtClean="0"/>
              <a:t>∆ </a:t>
            </a:r>
            <a:r>
              <a:rPr lang="uk-UA" dirty="0"/>
              <a:t>між осями, щ</a:t>
            </a:r>
            <a:r>
              <a:rPr lang="uk-UA" dirty="0" smtClean="0"/>
              <a:t>о </a:t>
            </a:r>
            <a:r>
              <a:rPr lang="uk-UA" dirty="0"/>
              <a:t>номінально перетинаються. </a:t>
            </a:r>
            <a:endParaRPr lang="uk-UA" dirty="0" smtClean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dirty="0" smtClean="0">
                <a:solidFill>
                  <a:srgbClr val="00B0F0"/>
                </a:solidFill>
              </a:rPr>
              <a:t>Зображення</a:t>
            </a:r>
            <a:r>
              <a:rPr lang="uk-UA" dirty="0">
                <a:solidFill>
                  <a:srgbClr val="00B0F0"/>
                </a:solidFill>
              </a:rPr>
              <a:t>, подане на </a:t>
            </a:r>
            <a:r>
              <a:rPr lang="uk-UA" dirty="0" smtClean="0">
                <a:solidFill>
                  <a:srgbClr val="00B0F0"/>
                </a:solidFill>
              </a:rPr>
              <a:t>рисунку </a:t>
            </a:r>
            <a:r>
              <a:rPr lang="uk-UA" dirty="0">
                <a:solidFill>
                  <a:srgbClr val="00B0F0"/>
                </a:solidFill>
              </a:rPr>
              <a:t>означає: допуск перетину осей отворів дорівнює Т0,06 (мм).</a:t>
            </a:r>
            <a:endParaRPr lang="ru-RU" dirty="0">
              <a:solidFill>
                <a:srgbClr val="00B0F0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Допуск перетину осей в діаметральному вираженні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- це подвоєне найбільше допустиме значення відхилення від перетину осей.</a:t>
            </a:r>
            <a:endParaRPr lang="ru-RU" dirty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Допуск перетину осей в радіусному вираженні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- це найбільше допустиме значення відхилення розташування.</a:t>
            </a:r>
            <a:endParaRPr lang="ru-RU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089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330450"/>
            <a:ext cx="396081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71538" y="2892425"/>
            <a:ext cx="7408862" cy="3016250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Позначення позиційних допусків на кресленні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uk-UA" sz="3200" i="1" dirty="0"/>
              <a:t>Сумарні відхилення і допуски форми та розташування поверхонь</a:t>
            </a:r>
            <a:endParaRPr lang="ru-RU" sz="3200" i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1538" y="5661248"/>
            <a:ext cx="7408862" cy="1080343"/>
          </a:xfrm>
        </p:spPr>
        <p:txBody>
          <a:bodyPr rtlCol="0">
            <a:normAutofit fontScale="85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dirty="0">
                <a:solidFill>
                  <a:srgbClr val="00B050"/>
                </a:solidFill>
              </a:rPr>
              <a:t>Сумарним відхиленням форми та розташування</a:t>
            </a:r>
            <a:r>
              <a:rPr lang="uk-UA" dirty="0"/>
              <a:t> називається відхилення, що є результатом спільного прояву відхилень форми та розташування поверхонь чи профілів, які розглядаються відносно заданих баз.</a:t>
            </a:r>
            <a:endParaRPr lang="ru-RU" dirty="0"/>
          </a:p>
        </p:txBody>
      </p:sp>
      <p:pic>
        <p:nvPicPr>
          <p:cNvPr id="8294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7888" y="1822450"/>
            <a:ext cx="48482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468313" y="2565400"/>
            <a:ext cx="8207375" cy="3743325"/>
          </a:xfrm>
        </p:spPr>
        <p:txBody>
          <a:bodyPr rtlCol="0">
            <a:normAutofit fontScale="70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Радіальне биття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різниця </a:t>
            </a:r>
            <a:r>
              <a:rPr lang="el-GR" kern="1200" dirty="0">
                <a:latin typeface="Times New Roman"/>
                <a:ea typeface="+mn-ea"/>
                <a:cs typeface="Times New Roman"/>
              </a:rPr>
              <a:t>Δ</a:t>
            </a:r>
            <a:r>
              <a:rPr lang="uk-UA" kern="1200" dirty="0">
                <a:latin typeface="+mn-lt"/>
                <a:ea typeface="+mn-ea"/>
                <a:cs typeface="+mn-cs"/>
              </a:rPr>
              <a:t> найбільшої та найменшої відстаней від точок реального профілю поверхні обертання до базової осі в перетині площиною, що перпендикулярна базовій осі.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Допуск </a:t>
            </a:r>
            <a:r>
              <a:rPr lang="uk-UA" i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Т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радіального биття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найбільше допустиме значення радіального биття.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Поле допуску радіального биття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область на площині, перпендикулярна базовій осі, обмежена двома концентричними колами з центром, що лежить на базовій осі. Кола віддалені одне від одного на відстані, яка дорівнює допуску радіального биття </a:t>
            </a:r>
            <a:r>
              <a:rPr lang="uk-UA" i="1" kern="1200" dirty="0">
                <a:latin typeface="+mn-lt"/>
                <a:ea typeface="+mn-ea"/>
                <a:cs typeface="+mn-cs"/>
              </a:rPr>
              <a:t>Т</a:t>
            </a:r>
            <a:r>
              <a:rPr lang="uk-UA" kern="1200" dirty="0">
                <a:latin typeface="+mn-lt"/>
                <a:ea typeface="+mn-ea"/>
                <a:cs typeface="+mn-cs"/>
              </a:rPr>
              <a:t>. Це биття є результатом спільного прояву ексцентричності та відхилення від круглості при оберті виробу навколо базової осі на 360°.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Торцеве биття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різниця </a:t>
            </a:r>
            <a:r>
              <a:rPr lang="el-GR" kern="1200" dirty="0">
                <a:latin typeface="Times New Roman"/>
                <a:ea typeface="+mn-ea"/>
                <a:cs typeface="Times New Roman"/>
              </a:rPr>
              <a:t>Δ</a:t>
            </a:r>
            <a:r>
              <a:rPr lang="uk-UA" kern="1200" dirty="0">
                <a:latin typeface="+mn-lt"/>
                <a:ea typeface="+mn-ea"/>
                <a:cs typeface="+mn-cs"/>
              </a:rPr>
              <a:t> найбільшої і найменшої відстаней від будь-яких точок реального профілю торцевої пове­рхні до площини, що перпендикулярна базовій осі.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Допуск </a:t>
            </a:r>
            <a:r>
              <a:rPr lang="uk-UA" i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Т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торцевого биття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область на торцевій поверхні циліндра, діаметр якого дорівнює заданому чи будь-якому (в т.ч. і найбільшому) діаметру торцевої поверхні, а вісь циліндра співпадає з базовою віссю.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83970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Радіальне та торцеве биття</a:t>
            </a:r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85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Розміром</a:t>
            </a:r>
            <a:r>
              <a:rPr lang="uk-UA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називається числове значення лінійної величини в обраних одиницях вимірювання. 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Потрібно знати поняття, що стосуються розміру.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Номінальним</a:t>
            </a:r>
            <a:r>
              <a:rPr lang="uk-UA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називається розмір, який визначається функціональним призначенням деталі і є початком відліку відхилень. Номінальний розмір позначають на кресленнях деталей (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n</a:t>
            </a:r>
            <a:r>
              <a:rPr lang="uk-UA" i="1" kern="1200" dirty="0">
                <a:latin typeface="+mn-lt"/>
                <a:ea typeface="+mn-ea"/>
                <a:cs typeface="+mn-cs"/>
              </a:rPr>
              <a:t>,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n</a:t>
            </a:r>
            <a:r>
              <a:rPr lang="uk-UA" kern="1200" dirty="0">
                <a:latin typeface="+mn-lt"/>
                <a:ea typeface="+mn-ea"/>
                <a:cs typeface="+mn-cs"/>
              </a:rPr>
              <a:t>).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З'єднанням</a:t>
            </a:r>
            <a:r>
              <a:rPr lang="uk-UA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називається будь-яке рухоме чи нерухоме сполучення двох деталей, з яких одна повністю або частково заходить в іншу. У з'єднанні розрізнюють </a:t>
            </a:r>
            <a:r>
              <a:rPr lang="uk-UA" kern="1200" dirty="0" err="1">
                <a:latin typeface="+mn-lt"/>
                <a:ea typeface="+mn-ea"/>
                <a:cs typeface="+mn-cs"/>
              </a:rPr>
              <a:t>охоплюючу</a:t>
            </a:r>
            <a:r>
              <a:rPr lang="uk-UA" kern="1200" dirty="0">
                <a:latin typeface="+mn-lt"/>
                <a:ea typeface="+mn-ea"/>
                <a:cs typeface="+mn-cs"/>
              </a:rPr>
              <a:t> і охоплену поверхні. Для циліндричних з'єднань </a:t>
            </a:r>
            <a:r>
              <a:rPr lang="uk-UA" kern="1200" dirty="0" err="1">
                <a:latin typeface="+mn-lt"/>
                <a:ea typeface="+mn-ea"/>
                <a:cs typeface="+mn-cs"/>
              </a:rPr>
              <a:t>охоплююча</a:t>
            </a:r>
            <a:r>
              <a:rPr lang="uk-UA" kern="1200" dirty="0">
                <a:latin typeface="+mn-lt"/>
                <a:ea typeface="+mn-ea"/>
                <a:cs typeface="+mn-cs"/>
              </a:rPr>
              <a:t> поверхня – отвір, охоплена – вал.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20482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Основні терміни і визначення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2708275"/>
            <a:ext cx="7666037" cy="3503613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Позначення радіального та торцевого биття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71538" y="1773238"/>
            <a:ext cx="7408862" cy="4824412"/>
          </a:xfrm>
        </p:spPr>
        <p:txBody>
          <a:bodyPr rtlCol="0">
            <a:normAutofit fontScale="70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- незалежними;</a:t>
            </a:r>
            <a:endParaRPr lang="ru-RU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- залежними.</a:t>
            </a:r>
            <a:endParaRPr lang="ru-RU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Незалежний допуск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допуск, числове значення якого постійне для всієї сукупності деталей і який не залежить від дійсного розміру базового елемента, що розглядається. Його числове значення постійне для всієї сукупності деталей, що виготовляються за кресленням.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Залежний допуск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змінний допуск розташування чи форми (мінімальне значення якого), вказаний в кресленні чи технічних вимогах, який допускається перевищувати на величину , відповідну до відхилення дійсного розміру, що розглядається, і (або) базового елемента даної деталі від прохідної межі. Тому повне значення залежного допуску розташування для діючої деталі дорівнює: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Залежний допуск дозволяється перевищувати на величину граничних відхилень вала та отвору.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Прохідна границя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термін, що використовується  з двох граничних розмірів, який відповідає максимальній кількості матеріалу, тобто</a:t>
            </a:r>
            <a:r>
              <a:rPr lang="uk-UA" b="1" kern="1200" dirty="0">
                <a:latin typeface="+mn-lt"/>
                <a:ea typeface="+mn-ea"/>
                <a:cs typeface="+mn-cs"/>
              </a:rPr>
              <a:t>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max</a:t>
            </a:r>
            <a:r>
              <a:rPr lang="uk-UA" i="1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вала або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min</a:t>
            </a:r>
            <a:r>
              <a:rPr lang="uk-UA" kern="1200" dirty="0">
                <a:latin typeface="+mn-lt"/>
                <a:ea typeface="+mn-ea"/>
                <a:cs typeface="+mn-cs"/>
              </a:rPr>
              <a:t> отвору.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Допуски форми чи розташування можуть бути: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563938" y="4581525"/>
          <a:ext cx="20081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Формула" r:id="rId3" imgW="1180800" imgH="253800" progId="Equation.3">
                  <p:embed/>
                </p:oleObj>
              </mc:Choice>
              <mc:Fallback>
                <p:oleObj name="Формула" r:id="rId3" imgW="1180800" imgH="253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581525"/>
                        <a:ext cx="2008187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87338" y="193675"/>
            <a:ext cx="8605837" cy="498475"/>
          </a:xfrm>
        </p:spPr>
        <p:txBody>
          <a:bodyPr/>
          <a:lstStyle/>
          <a:p>
            <a:r>
              <a:rPr lang="uk-UA" sz="3600" i="1" smtClean="0">
                <a:latin typeface="Candara" pitchFamily="34" charset="0"/>
              </a:rPr>
              <a:t>Приклади позначення залежних допусків</a:t>
            </a:r>
            <a:endParaRPr lang="ru-RU" sz="3600" smtClean="0">
              <a:latin typeface="Candara" pitchFamily="34" charset="0"/>
            </a:endParaRPr>
          </a:p>
        </p:txBody>
      </p:sp>
      <p:pic>
        <p:nvPicPr>
          <p:cNvPr id="88066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44675" y="1576388"/>
            <a:ext cx="5319713" cy="5092700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89090" name="Подзаголов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sz="2000" i="1">
                <a:solidFill>
                  <a:srgbClr val="FFFFFF"/>
                </a:solidFill>
              </a:rPr>
              <a:t>ГЛАВА  6. </a:t>
            </a:r>
          </a:p>
          <a:p>
            <a:pPr marL="0" indent="0" algn="ctr">
              <a:buFont typeface="Symbol" pitchFamily="18" charset="2"/>
              <a:buNone/>
            </a:pPr>
            <a:r>
              <a:rPr lang="uk-UA" sz="2000" i="1">
                <a:solidFill>
                  <a:srgbClr val="FFFFFF"/>
                </a:solidFill>
              </a:rPr>
              <a:t>ШОРСТКІСТЬ І ХВИЛЯСТІСТЬ ПОВЕРХОНЬ</a:t>
            </a:r>
            <a:endParaRPr lang="ru-RU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/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Шорсткістю поверхні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називається сукупність нерівностей з відносно малими кроками, що виділена на базовій довжині 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Базова довжина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довжина базової лінії, яка використовується для виділення нерівностей, що характеризують шорсткість поверхні.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Крок нерівностей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відрізок середньої лінії профілю, що обмежує нерівність профілю (тобто виступ профілю і сполучену з ним западину профілю).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Терміни та визначення шорсткості поверхні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46075" y="2565400"/>
            <a:ext cx="8297863" cy="3743325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Параметри шорсткості поверхні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0825" y="2492375"/>
            <a:ext cx="8569325" cy="4176713"/>
          </a:xfrm>
        </p:spPr>
        <p:txBody>
          <a:bodyPr rtlCol="0">
            <a:normAutofit fontScale="70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Висота нерівностей за 10 точками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сума середніх абсолютних значень висот 5 найбільших виступів профілю і глибин 5 найбільших западин профілю в межах базової довжини: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,	                                  (6.1)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де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H</a:t>
            </a:r>
            <a:r>
              <a:rPr lang="en-US" kern="1200" baseline="-25000" dirty="0" err="1">
                <a:latin typeface="+mn-lt"/>
                <a:ea typeface="+mn-ea"/>
                <a:cs typeface="+mn-cs"/>
              </a:rPr>
              <a:t>max</a:t>
            </a:r>
            <a:r>
              <a:rPr lang="en-US" kern="1200" dirty="0">
                <a:latin typeface="+mn-lt"/>
                <a:ea typeface="+mn-ea"/>
                <a:cs typeface="+mn-cs"/>
              </a:rPr>
              <a:t> I (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H</a:t>
            </a:r>
            <a:r>
              <a:rPr lang="en-US" kern="1200" baseline="-25000" dirty="0" err="1">
                <a:latin typeface="+mn-lt"/>
                <a:ea typeface="+mn-ea"/>
                <a:cs typeface="+mn-cs"/>
              </a:rPr>
              <a:t>min</a:t>
            </a:r>
            <a:r>
              <a:rPr lang="en-US" kern="1200" baseline="-25000" dirty="0">
                <a:latin typeface="+mn-lt"/>
                <a:ea typeface="+mn-ea"/>
                <a:cs typeface="+mn-cs"/>
              </a:rPr>
              <a:t> </a:t>
            </a:r>
            <a:r>
              <a:rPr lang="en-US" kern="1200" baseline="-25000" dirty="0" err="1">
                <a:latin typeface="+mn-lt"/>
                <a:ea typeface="+mn-ea"/>
                <a:cs typeface="+mn-cs"/>
              </a:rPr>
              <a:t>i</a:t>
            </a:r>
            <a:r>
              <a:rPr lang="en-US" kern="1200" dirty="0">
                <a:latin typeface="+mn-lt"/>
                <a:ea typeface="+mn-ea"/>
                <a:cs typeface="+mn-cs"/>
              </a:rPr>
              <a:t>)</a:t>
            </a:r>
            <a:r>
              <a:rPr lang="uk-UA" kern="1200" dirty="0">
                <a:latin typeface="+mn-lt"/>
                <a:ea typeface="+mn-ea"/>
                <a:cs typeface="+mn-cs"/>
              </a:rPr>
              <a:t> - висота (глибина) </a:t>
            </a:r>
            <a:r>
              <a:rPr lang="uk-UA" i="1" kern="1200" dirty="0">
                <a:latin typeface="+mn-lt"/>
                <a:ea typeface="+mn-ea"/>
                <a:cs typeface="+mn-cs"/>
              </a:rPr>
              <a:t>і</a:t>
            </a:r>
            <a:r>
              <a:rPr lang="uk-UA" kern="1200" dirty="0">
                <a:latin typeface="+mn-lt"/>
                <a:ea typeface="+mn-ea"/>
                <a:cs typeface="+mn-cs"/>
              </a:rPr>
              <a:t>-го найбільшого виступу (западини) профілю, обумовлена відстанню від середньої лінії профілю до вищої (нижчої) точки виступу (западини).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Середньоарифметичне відхилення профілю 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це середнє арифметичне з абсолютних значень відхилень профілю в межах базової довжини: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,                                                             (6.2)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де</a:t>
            </a:r>
            <a:r>
              <a:rPr lang="en-US" kern="1200" dirty="0">
                <a:latin typeface="+mn-lt"/>
                <a:ea typeface="+mn-ea"/>
                <a:cs typeface="+mn-cs"/>
              </a:rPr>
              <a:t> n </a:t>
            </a:r>
            <a:r>
              <a:rPr lang="uk-UA" kern="1200" dirty="0">
                <a:latin typeface="+mn-lt"/>
                <a:ea typeface="+mn-ea"/>
                <a:cs typeface="+mn-cs"/>
              </a:rPr>
              <a:t>- число дискретних відхилень профілю на базовій довжині;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>
                <a:latin typeface="+mn-lt"/>
                <a:ea typeface="+mn-ea"/>
                <a:cs typeface="+mn-cs"/>
              </a:rPr>
              <a:t>     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y</a:t>
            </a:r>
            <a:r>
              <a:rPr lang="en-US" kern="1200" baseline="-25000" dirty="0" err="1">
                <a:latin typeface="+mn-lt"/>
                <a:ea typeface="+mn-ea"/>
                <a:cs typeface="+mn-cs"/>
              </a:rPr>
              <a:t>i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відхилення профілю - відстань між точкою профілю і базовою (середньою) лінією.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109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ПАРАМЕТРИ ШОРСТКОСТІ</a:t>
            </a:r>
            <a:endParaRPr lang="ru-RU"/>
          </a:p>
        </p:txBody>
      </p:sp>
      <p:graphicFrame>
        <p:nvGraphicFramePr>
          <p:cNvPr id="4106" name="Object 10"/>
          <p:cNvGraphicFramePr>
            <a:graphicFrameLocks noChangeAspect="1"/>
          </p:cNvGraphicFramePr>
          <p:nvPr/>
        </p:nvGraphicFramePr>
        <p:xfrm>
          <a:off x="3663950" y="2997200"/>
          <a:ext cx="217963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Формула" r:id="rId3" imgW="1815840" imgH="672840" progId="Equation.3">
                  <p:embed/>
                </p:oleObj>
              </mc:Choice>
              <mc:Fallback>
                <p:oleObj name="Формула" r:id="rId3" imgW="1815840" imgH="6728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3950" y="2997200"/>
                        <a:ext cx="2179638" cy="80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4211638" y="5229225"/>
          <a:ext cx="12192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Формула" r:id="rId5" imgW="1015920" imgH="457200" progId="Equation.3">
                  <p:embed/>
                </p:oleObj>
              </mc:Choice>
              <mc:Fallback>
                <p:oleObj name="Формула" r:id="rId5" imgW="1015920" imgH="4572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5229225"/>
                        <a:ext cx="12192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0825" y="2492375"/>
            <a:ext cx="8713788" cy="4249738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Найбільша висота нерівностей профілю </a:t>
            </a:r>
            <a:r>
              <a:rPr lang="en-US" i="1" kern="1200" dirty="0" err="1">
                <a:latin typeface="+mn-lt"/>
                <a:ea typeface="+mn-ea"/>
                <a:cs typeface="+mn-cs"/>
              </a:rPr>
              <a:t>R</a:t>
            </a:r>
            <a:r>
              <a:rPr lang="en-US" i="1" kern="1200" baseline="-25000" dirty="0" err="1">
                <a:latin typeface="+mn-lt"/>
                <a:ea typeface="+mn-ea"/>
                <a:cs typeface="+mn-cs"/>
              </a:rPr>
              <a:t>max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 - це відстань між лінією виступів профілю і лінією западин профілю в межах базової довжини, або сума висоти найбільшої западини профілю </a:t>
            </a:r>
            <a:r>
              <a:rPr lang="en-US" i="1" kern="1200" dirty="0" err="1">
                <a:latin typeface="+mn-lt"/>
                <a:ea typeface="+mn-ea"/>
                <a:cs typeface="+mn-cs"/>
              </a:rPr>
              <a:t>H</a:t>
            </a:r>
            <a:r>
              <a:rPr lang="en-US" i="1" kern="1200" baseline="-25000" dirty="0" err="1">
                <a:latin typeface="+mn-lt"/>
                <a:ea typeface="+mn-ea"/>
                <a:cs typeface="+mn-cs"/>
              </a:rPr>
              <a:t>max</a:t>
            </a:r>
            <a:r>
              <a:rPr lang="en-US" i="1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(відстань від нижчої точки профілю до середньої лінії в межах базової довжини) та найбільшого виступу профілю </a:t>
            </a:r>
            <a:r>
              <a:rPr lang="en-US" i="1" kern="1200" dirty="0" err="1">
                <a:latin typeface="+mn-lt"/>
                <a:ea typeface="+mn-ea"/>
                <a:cs typeface="+mn-cs"/>
              </a:rPr>
              <a:t>H</a:t>
            </a:r>
            <a:r>
              <a:rPr lang="en-US" i="1" kern="1200" baseline="-25000" dirty="0" err="1">
                <a:latin typeface="+mn-lt"/>
                <a:ea typeface="+mn-ea"/>
                <a:cs typeface="+mn-cs"/>
              </a:rPr>
              <a:t>min</a:t>
            </a:r>
            <a:r>
              <a:rPr lang="uk-UA" kern="1200" dirty="0">
                <a:latin typeface="+mn-lt"/>
                <a:ea typeface="+mn-ea"/>
                <a:cs typeface="+mn-cs"/>
              </a:rPr>
              <a:t> (відстань від верхньої точки профілю до середньої лінії в межах базової довжини)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en-US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H</a:t>
            </a:r>
            <a:r>
              <a:rPr lang="en-US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en-US" i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+ </a:t>
            </a:r>
            <a:r>
              <a:rPr lang="en-US" i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H</a:t>
            </a:r>
            <a:r>
              <a:rPr lang="en-US" i="1" kern="1200" baseline="-250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min</a:t>
            </a:r>
            <a:r>
              <a:rPr lang="uk-UA" kern="1200" dirty="0">
                <a:latin typeface="+mn-lt"/>
                <a:ea typeface="+mn-ea"/>
                <a:cs typeface="+mn-cs"/>
              </a:rPr>
              <a:t>.			                  (6.3)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Середній крок нерівностей профілю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S</a:t>
            </a:r>
            <a:r>
              <a:rPr lang="en-US" kern="1200" baseline="-25000" dirty="0" err="1">
                <a:latin typeface="+mn-lt"/>
                <a:ea typeface="+mn-ea"/>
                <a:cs typeface="+mn-cs"/>
              </a:rPr>
              <a:t>m</a:t>
            </a:r>
            <a:r>
              <a:rPr lang="uk-UA" kern="1200" dirty="0">
                <a:latin typeface="+mn-lt"/>
                <a:ea typeface="+mn-ea"/>
                <a:cs typeface="+mn-cs"/>
              </a:rPr>
              <a:t> - це середнє значення кроку нерівностей профілю в межах базової довжини: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,                                                                                     (6.4)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де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S</a:t>
            </a:r>
            <a:r>
              <a:rPr lang="en-US" kern="1200" baseline="-25000" dirty="0" err="1">
                <a:latin typeface="+mn-lt"/>
                <a:ea typeface="+mn-ea"/>
                <a:cs typeface="+mn-cs"/>
              </a:rPr>
              <a:t>mi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-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і</a:t>
            </a:r>
            <a:r>
              <a:rPr lang="uk-UA" kern="1200" dirty="0" err="1">
                <a:latin typeface="+mn-lt"/>
                <a:ea typeface="+mn-ea"/>
                <a:cs typeface="+mn-cs"/>
              </a:rPr>
              <a:t>-ий</a:t>
            </a:r>
            <a:r>
              <a:rPr lang="uk-UA" kern="1200" dirty="0">
                <a:latin typeface="+mn-lt"/>
                <a:ea typeface="+mn-ea"/>
                <a:cs typeface="+mn-cs"/>
              </a:rPr>
              <a:t> крок нерівностей - відрізок середньої лінії профілю, що містить нерівність профілю;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>
                <a:latin typeface="+mn-lt"/>
                <a:ea typeface="+mn-ea"/>
                <a:cs typeface="+mn-cs"/>
              </a:rPr>
              <a:t>n </a:t>
            </a:r>
            <a:r>
              <a:rPr lang="uk-UA" kern="1200" dirty="0">
                <a:latin typeface="+mn-lt"/>
                <a:ea typeface="+mn-ea"/>
                <a:cs typeface="+mn-cs"/>
              </a:rPr>
              <a:t>- число кроків нерівностей профілю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126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ПАРАМЕТРИ ШОРСТКОСТІ</a:t>
            </a:r>
            <a:endParaRPr lang="ru-RU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3203575" y="4868863"/>
          <a:ext cx="12350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Формула" r:id="rId3" imgW="1028520" imgH="457200" progId="Equation.3">
                  <p:embed/>
                </p:oleObj>
              </mc:Choice>
              <mc:Fallback>
                <p:oleObj name="Формула" r:id="rId3" imgW="102852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4868863"/>
                        <a:ext cx="1235075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0825" y="2060575"/>
            <a:ext cx="8642350" cy="4681538"/>
          </a:xfrm>
        </p:spPr>
        <p:txBody>
          <a:bodyPr rtlCol="0">
            <a:normAutofit fontScale="62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Середній крок місцевих виступів профілю</a:t>
            </a: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  <a:r>
              <a:rPr lang="uk-UA" i="1" kern="1200" dirty="0">
                <a:latin typeface="+mn-lt"/>
                <a:ea typeface="+mn-ea"/>
                <a:cs typeface="+mn-cs"/>
              </a:rPr>
              <a:t>S</a:t>
            </a:r>
            <a:r>
              <a:rPr lang="uk-UA" kern="1200" dirty="0">
                <a:latin typeface="+mn-lt"/>
                <a:ea typeface="+mn-ea"/>
                <a:cs typeface="+mn-cs"/>
              </a:rPr>
              <a:t> - це середнє значення кроків місцевих виступів профілю, що знаходяться в межах базової довжини: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,	                                                                  (6.5)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де </a:t>
            </a:r>
            <a:r>
              <a:rPr lang="en-US" kern="1200" dirty="0">
                <a:latin typeface="+mn-lt"/>
                <a:ea typeface="+mn-ea"/>
                <a:cs typeface="+mn-cs"/>
              </a:rPr>
              <a:t>S</a:t>
            </a:r>
            <a:r>
              <a:rPr lang="en-US" kern="1200" baseline="-25000" dirty="0">
                <a:latin typeface="+mn-lt"/>
                <a:ea typeface="+mn-ea"/>
                <a:cs typeface="+mn-cs"/>
              </a:rPr>
              <a:t>i</a:t>
            </a:r>
            <a:r>
              <a:rPr lang="uk-UA" kern="1200" dirty="0">
                <a:latin typeface="+mn-lt"/>
                <a:ea typeface="+mn-ea"/>
                <a:cs typeface="+mn-cs"/>
              </a:rPr>
              <a:t> -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і</a:t>
            </a:r>
            <a:r>
              <a:rPr lang="uk-UA" kern="1200" dirty="0" err="1">
                <a:latin typeface="+mn-lt"/>
                <a:ea typeface="+mn-ea"/>
                <a:cs typeface="+mn-cs"/>
              </a:rPr>
              <a:t>-ий</a:t>
            </a:r>
            <a:r>
              <a:rPr lang="uk-UA" kern="1200" dirty="0">
                <a:latin typeface="+mn-lt"/>
                <a:ea typeface="+mn-ea"/>
                <a:cs typeface="+mn-cs"/>
              </a:rPr>
              <a:t> крок місцевих виступів профілю - відрізок середньої лінії  між проекціями на неї найвищих точок сусідніх місцевих виступів профілю;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>
                <a:latin typeface="+mn-lt"/>
                <a:ea typeface="+mn-ea"/>
                <a:cs typeface="+mn-cs"/>
              </a:rPr>
              <a:t>   n </a:t>
            </a:r>
            <a:r>
              <a:rPr lang="uk-UA" kern="1200" dirty="0">
                <a:latin typeface="+mn-lt"/>
                <a:ea typeface="+mn-ea"/>
                <a:cs typeface="+mn-cs"/>
              </a:rPr>
              <a:t>- число кроків місцевих виступів.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Відносна опорна довжина профілю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 </a:t>
            </a:r>
            <a:r>
              <a:rPr lang="uk-UA" kern="1200" dirty="0">
                <a:latin typeface="+mn-lt"/>
                <a:ea typeface="+mn-ea"/>
                <a:cs typeface="+mn-cs"/>
              </a:rPr>
              <a:t>- відношення опорної довжини профілю до базової довжини, що виражається в % від значення 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R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max</a:t>
            </a:r>
            <a:r>
              <a:rPr lang="uk-UA" kern="1200" dirty="0">
                <a:latin typeface="+mn-lt"/>
                <a:ea typeface="+mn-ea"/>
                <a:cs typeface="+mn-cs"/>
              </a:rPr>
              <a:t>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,</a:t>
            </a:r>
            <a:r>
              <a:rPr lang="en-US" kern="1200" dirty="0">
                <a:latin typeface="+mn-lt"/>
                <a:ea typeface="+mn-ea"/>
                <a:cs typeface="+mn-cs"/>
              </a:rPr>
              <a:t>                        </a:t>
            </a:r>
            <a:r>
              <a:rPr lang="uk-UA" kern="1200" dirty="0">
                <a:latin typeface="+mn-lt"/>
                <a:ea typeface="+mn-ea"/>
                <a:cs typeface="+mn-cs"/>
              </a:rPr>
              <a:t>    </a:t>
            </a:r>
            <a:r>
              <a:rPr lang="en-US" kern="1200" dirty="0">
                <a:latin typeface="+mn-lt"/>
                <a:ea typeface="+mn-ea"/>
                <a:cs typeface="+mn-cs"/>
              </a:rPr>
              <a:t>             </a:t>
            </a:r>
            <a:r>
              <a:rPr lang="uk-UA" kern="1200" dirty="0">
                <a:latin typeface="+mn-lt"/>
                <a:ea typeface="+mn-ea"/>
                <a:cs typeface="+mn-cs"/>
              </a:rPr>
              <a:t>                                         (6.6)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де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h</a:t>
            </a:r>
            <a:r>
              <a:rPr lang="en-US" kern="1200" baseline="-25000" dirty="0" err="1">
                <a:latin typeface="+mn-lt"/>
                <a:ea typeface="+mn-ea"/>
                <a:cs typeface="+mn-cs"/>
              </a:rPr>
              <a:t>p</a:t>
            </a:r>
            <a:r>
              <a:rPr lang="uk-UA" kern="1200" dirty="0">
                <a:latin typeface="+mn-lt"/>
                <a:ea typeface="+mn-ea"/>
                <a:cs typeface="+mn-cs"/>
              </a:rPr>
              <a:t> - опорна довжина профілю, що представляє собою суму довжин відрізків </a:t>
            </a:r>
            <a:r>
              <a:rPr lang="en-US" kern="1200" dirty="0">
                <a:latin typeface="+mn-lt"/>
                <a:ea typeface="+mn-ea"/>
                <a:cs typeface="+mn-cs"/>
              </a:rPr>
              <a:t>b</a:t>
            </a:r>
            <a:r>
              <a:rPr lang="en-US" kern="1200" baseline="-25000" dirty="0">
                <a:latin typeface="+mn-lt"/>
                <a:ea typeface="+mn-ea"/>
                <a:cs typeface="+mn-cs"/>
              </a:rPr>
              <a:t>i</a:t>
            </a:r>
            <a:r>
              <a:rPr lang="uk-UA" kern="1200" dirty="0">
                <a:latin typeface="+mn-lt"/>
                <a:ea typeface="+mn-ea"/>
                <a:cs typeface="+mn-cs"/>
              </a:rPr>
              <a:t>, які відтинаються на заданому рівні  </a:t>
            </a:r>
            <a:r>
              <a:rPr lang="en-US" kern="1200" dirty="0">
                <a:latin typeface="+mn-lt"/>
                <a:ea typeface="+mn-ea"/>
                <a:cs typeface="+mn-cs"/>
              </a:rPr>
              <a:t>p </a:t>
            </a:r>
            <a:r>
              <a:rPr lang="uk-UA" kern="1200" dirty="0">
                <a:latin typeface="+mn-lt"/>
                <a:ea typeface="+mn-ea"/>
                <a:cs typeface="+mn-cs"/>
              </a:rPr>
              <a:t>у матеріалі профілю лінією, що </a:t>
            </a:r>
            <a:r>
              <a:rPr lang="uk-UA" kern="1200" dirty="0" err="1">
                <a:latin typeface="+mn-lt"/>
                <a:ea typeface="+mn-ea"/>
                <a:cs typeface="+mn-cs"/>
              </a:rPr>
              <a:t>еквідистантна</a:t>
            </a:r>
            <a:r>
              <a:rPr lang="uk-UA" kern="1200" dirty="0">
                <a:latin typeface="+mn-lt"/>
                <a:ea typeface="+mn-ea"/>
                <a:cs typeface="+mn-cs"/>
              </a:rPr>
              <a:t> середній лінії </a:t>
            </a:r>
            <a:r>
              <a:rPr lang="en-US" kern="1200" dirty="0">
                <a:latin typeface="+mn-lt"/>
                <a:ea typeface="+mn-ea"/>
                <a:cs typeface="+mn-cs"/>
              </a:rPr>
              <a:t>m</a:t>
            </a:r>
            <a:r>
              <a:rPr lang="uk-UA" kern="1200" dirty="0">
                <a:latin typeface="+mn-lt"/>
                <a:ea typeface="+mn-ea"/>
                <a:cs typeface="+mn-cs"/>
              </a:rPr>
              <a:t> у межах базової довжини ℓ: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,	                                                             (6.7)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 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де </a:t>
            </a:r>
            <a:r>
              <a:rPr lang="en-US" kern="1200" dirty="0">
                <a:latin typeface="+mn-lt"/>
                <a:ea typeface="+mn-ea"/>
                <a:cs typeface="+mn-cs"/>
              </a:rPr>
              <a:t>p</a:t>
            </a:r>
            <a:r>
              <a:rPr lang="uk-UA" kern="1200" dirty="0">
                <a:latin typeface="+mn-lt"/>
                <a:ea typeface="+mn-ea"/>
                <a:cs typeface="+mn-cs"/>
              </a:rPr>
              <a:t> - рівень перетину профілю, тобто відстань між лінією виступів і лінією, що перетинає профіль </a:t>
            </a:r>
            <a:r>
              <a:rPr lang="uk-UA" kern="1200" dirty="0" err="1">
                <a:latin typeface="+mn-lt"/>
                <a:ea typeface="+mn-ea"/>
                <a:cs typeface="+mn-cs"/>
              </a:rPr>
              <a:t>еквідистантно</a:t>
            </a:r>
            <a:r>
              <a:rPr lang="uk-UA" kern="1200" dirty="0">
                <a:latin typeface="+mn-lt"/>
                <a:ea typeface="+mn-ea"/>
                <a:cs typeface="+mn-cs"/>
              </a:rPr>
              <a:t> лінії виступів (чи середній лінії) профілю.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156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ПАРАМЕТРИ ШОРСТКОСТІ</a:t>
            </a:r>
            <a:endParaRPr lang="ru-RU"/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3924300" y="2520950"/>
          <a:ext cx="9144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Формула" r:id="rId3" imgW="761760" imgH="457200" progId="Equation.3">
                  <p:embed/>
                </p:oleObj>
              </mc:Choice>
              <mc:Fallback>
                <p:oleObj name="Формула" r:id="rId3" imgW="761760" imgH="457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520950"/>
                        <a:ext cx="914400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4298950" y="4221163"/>
          <a:ext cx="65563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Формула" r:id="rId5" imgW="545760" imgH="457200" progId="Equation.3">
                  <p:embed/>
                </p:oleObj>
              </mc:Choice>
              <mc:Fallback>
                <p:oleObj name="Формула" r:id="rId5" imgW="545760" imgH="457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950" y="4221163"/>
                        <a:ext cx="655638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4267200" y="5589588"/>
          <a:ext cx="736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Формула" r:id="rId7" imgW="736560" imgH="457200" progId="Equation.3">
                  <p:embed/>
                </p:oleObj>
              </mc:Choice>
              <mc:Fallback>
                <p:oleObj name="Формула" r:id="rId7" imgW="736560" imgH="457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5589588"/>
                        <a:ext cx="736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288" y="2651125"/>
            <a:ext cx="8424862" cy="3449638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встановлено 3 знаки позначення шорсткості поверхні: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     </a:t>
            </a:r>
            <a:r>
              <a:rPr lang="uk-UA" kern="1200" dirty="0">
                <a:latin typeface="+mn-lt"/>
                <a:ea typeface="+mn-ea"/>
                <a:cs typeface="+mn-cs"/>
              </a:rPr>
              <a:t> -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переважний знак, коли вид механічної обробки не встановлений;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>
                <a:latin typeface="+mn-lt"/>
                <a:ea typeface="+mn-ea"/>
                <a:cs typeface="+mn-cs"/>
              </a:rPr>
              <a:t>     </a:t>
            </a:r>
            <a:r>
              <a:rPr lang="uk-UA" kern="1200" dirty="0">
                <a:latin typeface="+mn-lt"/>
                <a:ea typeface="+mn-ea"/>
                <a:cs typeface="+mn-cs"/>
              </a:rPr>
              <a:t>-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знак утворення поверхні засобами видалення шару матеріалу, наприклад, точінням, фрезеруванням, шліфуванням тощо;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>
                <a:latin typeface="+mn-lt"/>
                <a:ea typeface="+mn-ea"/>
                <a:cs typeface="+mn-cs"/>
              </a:rPr>
              <a:t>      </a:t>
            </a:r>
            <a:r>
              <a:rPr lang="uk-UA" kern="1200" dirty="0">
                <a:latin typeface="+mn-lt"/>
                <a:ea typeface="+mn-ea"/>
                <a:cs typeface="+mn-cs"/>
              </a:rPr>
              <a:t>-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знак поверхні, отриманої без видалення шару матеріалу (литтям, куванням, прокатом, штампуванням тощо), а також поверхні, до обробки яких вимоги не встановлені.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kern="1200" dirty="0">
                <a:latin typeface="+mj-lt"/>
                <a:ea typeface="+mj-ea"/>
                <a:cs typeface="+mj-cs"/>
              </a:rPr>
              <a:t>Позначення шорсткості поверхні на кресленнях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830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117850"/>
            <a:ext cx="2857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" y="3752850"/>
            <a:ext cx="3794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797425"/>
            <a:ext cx="4016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latin typeface="+mn-lt"/>
                <a:ea typeface="+mn-ea"/>
                <a:cs typeface="+mn-cs"/>
              </a:rPr>
              <a:t>	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Номінальний розмір з'єднання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– це спільний для з'єднувальних деталей розмір, який є початком відліку відхилень розмірів кожної деталі з'єднання (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nc</a:t>
            </a:r>
            <a:r>
              <a:rPr lang="uk-UA" kern="1200" dirty="0">
                <a:latin typeface="+mn-lt"/>
                <a:ea typeface="+mn-ea"/>
                <a:cs typeface="+mn-cs"/>
              </a:rPr>
              <a:t>). 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	Розмір, який встановлюється безпосереднім вимірюванням з допущеною похибкою, називається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дійсним розміром</a:t>
            </a:r>
            <a:r>
              <a:rPr lang="uk-UA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kern="1200" dirty="0">
                <a:latin typeface="+mn-lt"/>
                <a:ea typeface="+mn-ea"/>
                <a:cs typeface="+mn-cs"/>
              </a:rPr>
              <a:t>(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д</a:t>
            </a:r>
            <a:r>
              <a:rPr lang="uk-UA" i="1" kern="1200" dirty="0">
                <a:latin typeface="+mn-lt"/>
                <a:ea typeface="+mn-ea"/>
                <a:cs typeface="+mn-cs"/>
              </a:rPr>
              <a:t>,</a:t>
            </a:r>
            <a:r>
              <a:rPr lang="uk-UA" i="1" kern="1200" dirty="0" err="1">
                <a:latin typeface="+mn-lt"/>
                <a:ea typeface="+mn-ea"/>
                <a:cs typeface="+mn-cs"/>
              </a:rPr>
              <a:t>d</a:t>
            </a:r>
            <a:r>
              <a:rPr lang="uk-UA" i="1" kern="1200" baseline="-25000" dirty="0" err="1">
                <a:latin typeface="+mn-lt"/>
                <a:ea typeface="+mn-ea"/>
                <a:cs typeface="+mn-cs"/>
              </a:rPr>
              <a:t>д</a:t>
            </a:r>
            <a:r>
              <a:rPr lang="uk-UA" kern="1200" dirty="0">
                <a:latin typeface="+mn-lt"/>
                <a:ea typeface="+mn-ea"/>
                <a:cs typeface="+mn-cs"/>
              </a:rPr>
              <a:t>).</a:t>
            </a:r>
            <a:endParaRPr lang="ru-RU" kern="1200" dirty="0">
              <a:latin typeface="+mn-lt"/>
              <a:ea typeface="+mn-ea"/>
              <a:cs typeface="+mn-cs"/>
            </a:endParaRP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kern="1200" dirty="0">
                <a:latin typeface="+mn-lt"/>
                <a:ea typeface="+mn-ea"/>
                <a:cs typeface="+mn-cs"/>
              </a:rPr>
              <a:t>	Виготовляти деталі точного розміру дуже складно. Тому розміри деталей визначаються у встановлених межах. Розміри, між якими може бути дійсний розмір готової деталі, називають </a:t>
            </a: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граничними</a:t>
            </a:r>
            <a:r>
              <a:rPr lang="uk-UA" kern="1200" dirty="0">
                <a:latin typeface="+mn-lt"/>
                <a:ea typeface="+mn-ea"/>
                <a:cs typeface="+mn-cs"/>
              </a:rPr>
              <a:t>.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21506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Основні терміни і визначення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88988" y="3068638"/>
            <a:ext cx="7802562" cy="3009900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Схема позначення шорсткості поверхні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2549525"/>
            <a:ext cx="6553200" cy="4016375"/>
          </a:xfrm>
        </p:spPr>
      </p:pic>
      <p:sp>
        <p:nvSpPr>
          <p:cNvPr id="100354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sz="3200" i="1"/>
              <a:t>Числові значення параметрів шорсткості поверхонь, що отримані деякими способами обробки</a:t>
            </a:r>
            <a:endParaRPr lang="ru-RU" sz="32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0825" y="2674938"/>
            <a:ext cx="8713788" cy="8255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Хвилястість поверхні</a:t>
            </a:r>
            <a:r>
              <a:rPr lang="uk-UA" kern="1200" dirty="0">
                <a:latin typeface="+mn-lt"/>
                <a:ea typeface="+mn-ea"/>
                <a:cs typeface="+mn-cs"/>
              </a:rPr>
              <a:t> - це періодично повторювані нерівності, в яких відстань між вершинами виступів чи поглибленнями западин більша базової довжини</a:t>
            </a:r>
            <a:endParaRPr lang="ru-RU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01378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Хвилястість поверхні</a:t>
            </a:r>
            <a:endParaRPr lang="ru-RU"/>
          </a:p>
        </p:txBody>
      </p:sp>
      <p:pic>
        <p:nvPicPr>
          <p:cNvPr id="10137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3244850"/>
            <a:ext cx="502920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Объект 1"/>
          <p:cNvSpPr>
            <a:spLocks noGrp="1"/>
          </p:cNvSpPr>
          <p:nvPr>
            <p:ph idx="4294967295"/>
          </p:nvPr>
        </p:nvSpPr>
        <p:spPr>
          <a:xfrm>
            <a:off x="323850" y="2674938"/>
            <a:ext cx="8569325" cy="3451225"/>
          </a:xfrm>
        </p:spPr>
        <p:txBody>
          <a:bodyPr/>
          <a:lstStyle/>
          <a:p>
            <a:pPr marL="0" indent="0">
              <a:buFont typeface="Symbol" pitchFamily="18" charset="2"/>
              <a:buNone/>
            </a:pPr>
            <a:endParaRPr lang="uk-UA"/>
          </a:p>
          <a:p>
            <a:pPr marL="0" indent="0">
              <a:buFont typeface="Symbol" pitchFamily="18" charset="2"/>
              <a:buNone/>
            </a:pPr>
            <a:r>
              <a:rPr lang="uk-UA"/>
              <a:t>                             - відносять до хвилястості поверхні; </a:t>
            </a:r>
            <a:endParaRPr lang="ru-RU"/>
          </a:p>
          <a:p>
            <a:pPr marL="0" indent="0">
              <a:buFont typeface="Symbol" pitchFamily="18" charset="2"/>
              <a:buNone/>
            </a:pPr>
            <a:endParaRPr lang="uk-UA"/>
          </a:p>
          <a:p>
            <a:pPr marL="0" indent="0">
              <a:buFont typeface="Symbol" pitchFamily="18" charset="2"/>
              <a:buNone/>
            </a:pPr>
            <a:r>
              <a:rPr lang="uk-UA"/>
              <a:t>                          - відносять до шорсткості поверхні;</a:t>
            </a:r>
            <a:endParaRPr lang="ru-RU"/>
          </a:p>
          <a:p>
            <a:pPr marL="0" indent="0">
              <a:buFont typeface="Symbol" pitchFamily="18" charset="2"/>
              <a:buNone/>
            </a:pPr>
            <a:endParaRPr lang="uk-UA"/>
          </a:p>
          <a:p>
            <a:pPr marL="0" indent="0">
              <a:buFont typeface="Symbol" pitchFamily="18" charset="2"/>
              <a:buNone/>
            </a:pPr>
            <a:r>
              <a:rPr lang="uk-UA"/>
              <a:t>                      - відносять до відхилення форми профілю поверхні.</a:t>
            </a:r>
            <a:endParaRPr lang="ru-RU"/>
          </a:p>
        </p:txBody>
      </p:sp>
      <p:sp>
        <p:nvSpPr>
          <p:cNvPr id="7177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ЗАПАМ</a:t>
            </a:r>
            <a:r>
              <a:rPr lang="en-US"/>
              <a:t>’</a:t>
            </a:r>
            <a:r>
              <a:rPr lang="uk-UA"/>
              <a:t>ЯТАЙТЕ</a:t>
            </a:r>
            <a:endParaRPr lang="ru-RU"/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395288" y="3022600"/>
          <a:ext cx="17716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Формула" r:id="rId3" imgW="1180800" imgH="495000" progId="Equation.3">
                  <p:embed/>
                </p:oleObj>
              </mc:Choice>
              <mc:Fallback>
                <p:oleObj name="Формула" r:id="rId3" imgW="1180800" imgH="495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022600"/>
                        <a:ext cx="177165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684213" y="3910013"/>
          <a:ext cx="98901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Формула" r:id="rId5" imgW="660240" imgH="495000" progId="Equation.3">
                  <p:embed/>
                </p:oleObj>
              </mc:Choice>
              <mc:Fallback>
                <p:oleObj name="Формула" r:id="rId5" imgW="660240" imgH="495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910013"/>
                        <a:ext cx="989012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539750" y="4783138"/>
          <a:ext cx="12192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Формула" r:id="rId7" imgW="812520" imgH="495000" progId="Equation.3">
                  <p:embed/>
                </p:oleObj>
              </mc:Choice>
              <mc:Fallback>
                <p:oleObj name="Формула" r:id="rId7" imgW="812520" imgH="495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783138"/>
                        <a:ext cx="12192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104450" name="Подзаголов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sz="2000">
                <a:solidFill>
                  <a:srgbClr val="FFFFFF"/>
                </a:solidFill>
              </a:rPr>
              <a:t>ГЛАВА 7. </a:t>
            </a:r>
          </a:p>
          <a:p>
            <a:pPr marL="0" indent="0" algn="ctr">
              <a:buFont typeface="Symbol" pitchFamily="18" charset="2"/>
              <a:buNone/>
            </a:pPr>
            <a:r>
              <a:rPr lang="uk-UA" sz="2000">
                <a:solidFill>
                  <a:srgbClr val="FFFFFF"/>
                </a:solidFill>
              </a:rPr>
              <a:t>ДОПУСКИ І ПОСАДКИ ПІДШИПНИКІВ КОЧЕННЯ</a:t>
            </a:r>
            <a:endParaRPr lang="ru-RU" sz="2000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74888" y="3862388"/>
            <a:ext cx="4176712" cy="2806700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kern="1200" dirty="0">
                <a:latin typeface="+mj-lt"/>
                <a:ea typeface="+mj-ea"/>
                <a:cs typeface="+mj-cs"/>
              </a:rPr>
              <a:t>Приєднувальні поверхні підшипників кочення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188" y="2565400"/>
            <a:ext cx="8064500" cy="11509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/>
            </a:pPr>
            <a:r>
              <a:rPr lang="uk-UA" sz="2400" dirty="0">
                <a:solidFill>
                  <a:schemeClr val="tx2"/>
                </a:solidFill>
                <a:latin typeface="+mn-lt"/>
              </a:rPr>
              <a:t>Для підшипників кочення передбачено 5 класів точності, позначених у порядку підвищення точності: </a:t>
            </a:r>
            <a:br>
              <a:rPr lang="uk-UA" sz="2400" dirty="0">
                <a:solidFill>
                  <a:schemeClr val="tx2"/>
                </a:solidFill>
                <a:latin typeface="+mn-lt"/>
              </a:rPr>
            </a:br>
            <a:r>
              <a:rPr lang="uk-UA" sz="2400" dirty="0">
                <a:solidFill>
                  <a:srgbClr val="00B050"/>
                </a:solidFill>
                <a:latin typeface="+mn-lt"/>
              </a:rPr>
              <a:t>Р0, Р6, Р5, Р4, Р2</a:t>
            </a:r>
            <a:r>
              <a:rPr lang="uk-UA" sz="2400" dirty="0">
                <a:solidFill>
                  <a:schemeClr val="tx2"/>
                </a:solidFill>
                <a:latin typeface="+mn-lt"/>
              </a:rPr>
              <a:t>. </a:t>
            </a:r>
            <a:endParaRPr lang="ru-RU" sz="24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Объект 1"/>
          <p:cNvSpPr>
            <a:spLocks noGrp="1"/>
          </p:cNvSpPr>
          <p:nvPr>
            <p:ph idx="4294967295"/>
          </p:nvPr>
        </p:nvSpPr>
        <p:spPr>
          <a:xfrm>
            <a:off x="871538" y="2420938"/>
            <a:ext cx="7408862" cy="3705225"/>
          </a:xfrm>
        </p:spPr>
        <p:txBody>
          <a:bodyPr/>
          <a:lstStyle/>
          <a:p>
            <a:pPr marL="0" indent="0">
              <a:buFont typeface="Symbol" pitchFamily="18" charset="2"/>
              <a:buNone/>
            </a:pPr>
            <a:r>
              <a:rPr lang="uk-UA"/>
              <a:t>Розрізняють три види навантажень кілець:</a:t>
            </a:r>
            <a:endParaRPr lang="ru-RU"/>
          </a:p>
          <a:p>
            <a:pPr marL="0" indent="0">
              <a:buFont typeface="Symbol" pitchFamily="18" charset="2"/>
              <a:buNone/>
            </a:pPr>
            <a:r>
              <a:rPr lang="uk-UA"/>
              <a:t>- </a:t>
            </a:r>
            <a:r>
              <a:rPr lang="uk-UA">
                <a:solidFill>
                  <a:srgbClr val="008000"/>
                </a:solidFill>
              </a:rPr>
              <a:t>місцеве</a:t>
            </a:r>
            <a:r>
              <a:rPr lang="uk-UA"/>
              <a:t> (М);</a:t>
            </a:r>
            <a:endParaRPr lang="ru-RU"/>
          </a:p>
          <a:p>
            <a:pPr marL="0" indent="0">
              <a:buFont typeface="Symbol" pitchFamily="18" charset="2"/>
              <a:buNone/>
            </a:pPr>
            <a:r>
              <a:rPr lang="uk-UA"/>
              <a:t>- </a:t>
            </a:r>
            <a:r>
              <a:rPr lang="uk-UA">
                <a:solidFill>
                  <a:srgbClr val="008000"/>
                </a:solidFill>
              </a:rPr>
              <a:t>циркуляційне</a:t>
            </a:r>
            <a:r>
              <a:rPr lang="uk-UA"/>
              <a:t>(Ц);</a:t>
            </a:r>
            <a:endParaRPr lang="ru-RU"/>
          </a:p>
          <a:p>
            <a:pPr marL="0" indent="0">
              <a:buFont typeface="Symbol" pitchFamily="18" charset="2"/>
              <a:buNone/>
            </a:pPr>
            <a:r>
              <a:rPr lang="uk-UA"/>
              <a:t>- </a:t>
            </a:r>
            <a:r>
              <a:rPr lang="uk-UA">
                <a:solidFill>
                  <a:srgbClr val="008000"/>
                </a:solidFill>
              </a:rPr>
              <a:t>коливальне</a:t>
            </a:r>
            <a:r>
              <a:rPr lang="uk-UA"/>
              <a:t>(К).</a:t>
            </a:r>
            <a:endParaRPr lang="ru-RU"/>
          </a:p>
          <a:p>
            <a:pPr marL="0" indent="0">
              <a:buFont typeface="Symbol" pitchFamily="18" charset="2"/>
              <a:buNone/>
            </a:pPr>
            <a:r>
              <a:rPr lang="uk-UA"/>
              <a:t>Вид навантаження залежить від того:</a:t>
            </a:r>
            <a:endParaRPr lang="ru-RU"/>
          </a:p>
          <a:p>
            <a:pPr marL="0" indent="0">
              <a:buFont typeface="Symbol" pitchFamily="18" charset="2"/>
              <a:buNone/>
            </a:pPr>
            <a:r>
              <a:rPr lang="uk-UA"/>
              <a:t>- </a:t>
            </a:r>
            <a:r>
              <a:rPr lang="uk-UA">
                <a:solidFill>
                  <a:schemeClr val="accent1"/>
                </a:solidFill>
              </a:rPr>
              <a:t>яке кільце підшипника нерухоме;</a:t>
            </a:r>
            <a:endParaRPr lang="ru-RU">
              <a:solidFill>
                <a:schemeClr val="accent1"/>
              </a:solidFill>
            </a:endParaRPr>
          </a:p>
          <a:p>
            <a:pPr marL="0" indent="0">
              <a:buFont typeface="Symbol" pitchFamily="18" charset="2"/>
              <a:buNone/>
            </a:pPr>
            <a:r>
              <a:rPr lang="uk-UA">
                <a:solidFill>
                  <a:schemeClr val="accent1"/>
                </a:solidFill>
              </a:rPr>
              <a:t>- яке обертається;</a:t>
            </a:r>
            <a:endParaRPr lang="ru-RU">
              <a:solidFill>
                <a:schemeClr val="accent1"/>
              </a:solidFill>
            </a:endParaRPr>
          </a:p>
          <a:p>
            <a:pPr marL="0" indent="0">
              <a:buFont typeface="Symbol" pitchFamily="18" charset="2"/>
              <a:buNone/>
            </a:pPr>
            <a:r>
              <a:rPr lang="uk-UA">
                <a:solidFill>
                  <a:schemeClr val="accent1"/>
                </a:solidFill>
              </a:rPr>
              <a:t>- як при цьому діє на підшипник навантаження.</a:t>
            </a:r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6498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/>
              <a:t>Види навантажень кілець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Схема розташування полів допусків кілець підшипників</a:t>
            </a:r>
            <a:r>
              <a:rPr lang="uk-UA" sz="4000"/>
              <a:t> </a:t>
            </a:r>
            <a:endParaRPr lang="ru-RU" sz="4000"/>
          </a:p>
        </p:txBody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13670" name="Picture 6" descr="7"/>
          <p:cNvPicPr>
            <a:picLocks noChangeAspect="1" noChangeArrowheads="1"/>
          </p:cNvPicPr>
          <p:nvPr/>
        </p:nvPicPr>
        <p:blipFill>
          <a:blip r:embed="rId2"/>
          <a:srcRect l="946" t="3185" r="143" b="3293"/>
          <a:stretch>
            <a:fillRect/>
          </a:stretch>
        </p:blipFill>
        <p:spPr bwMode="auto">
          <a:xfrm>
            <a:off x="684213" y="2565400"/>
            <a:ext cx="7632700" cy="4103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Епюри навантажень кілець підшипників</a:t>
            </a:r>
            <a:r>
              <a:rPr lang="ru-RU" sz="4000"/>
              <a:t> </a:t>
            </a:r>
          </a:p>
        </p:txBody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4692" name="Picture 4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589213"/>
            <a:ext cx="8496300" cy="4152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Позначення посадок підшипників кочення на складальних кресленнях</a:t>
            </a:r>
            <a:r>
              <a:rPr lang="uk-UA" sz="4000"/>
              <a:t> </a:t>
            </a:r>
            <a:endParaRPr lang="ru-RU" sz="4000"/>
          </a:p>
        </p:txBody>
      </p:sp>
      <p:pic>
        <p:nvPicPr>
          <p:cNvPr id="115716" name="Picture 4" descr="7,4а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4438" y="2533650"/>
            <a:ext cx="4751387" cy="4241800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2565400"/>
            <a:ext cx="7302500" cy="3816350"/>
          </a:xfrm>
        </p:spPr>
      </p:pic>
      <p:sp>
        <p:nvSpPr>
          <p:cNvPr id="22530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188913"/>
            <a:ext cx="8229600" cy="1655762"/>
          </a:xfrm>
        </p:spPr>
        <p:txBody>
          <a:bodyPr/>
          <a:lstStyle/>
          <a:p>
            <a:r>
              <a:rPr lang="uk-UA" sz="3600"/>
              <a:t>Графічне зображення з'єднуваних деталей (а) і схема розміщення полів допусків (б)</a:t>
            </a:r>
            <a:endParaRPr lang="ru-RU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Позначення полів допусків на кресленнях деталей</a:t>
            </a:r>
            <a:r>
              <a:rPr lang="uk-UA" sz="4000"/>
              <a:t> </a:t>
            </a:r>
            <a:endParaRPr lang="ru-RU" sz="4000"/>
          </a:p>
        </p:txBody>
      </p:sp>
      <p:pic>
        <p:nvPicPr>
          <p:cNvPr id="116740" name="Picture 4" descr="7,4б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5553"/>
          <a:stretch>
            <a:fillRect/>
          </a:stretch>
        </p:blipFill>
        <p:spPr>
          <a:xfrm>
            <a:off x="2124075" y="2498725"/>
            <a:ext cx="4392613" cy="4302125"/>
          </a:xfrm>
          <a:noFill/>
          <a:ln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122883" name="Подзаголов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>
                <a:solidFill>
                  <a:schemeClr val="bg1"/>
                </a:solidFill>
              </a:rPr>
              <a:t>ГЛАВА 8. </a:t>
            </a:r>
            <a:endParaRPr lang="en-US">
              <a:solidFill>
                <a:schemeClr val="bg1"/>
              </a:solidFill>
            </a:endParaRPr>
          </a:p>
          <a:p>
            <a:pPr marL="0" indent="0" algn="ctr">
              <a:buFont typeface="Symbol" pitchFamily="18" charset="2"/>
              <a:buNone/>
            </a:pPr>
            <a:r>
              <a:rPr lang="uk-UA">
                <a:solidFill>
                  <a:schemeClr val="bg1"/>
                </a:solidFill>
              </a:rPr>
              <a:t>ВЗАЄМОЗАМІННІСТЬ ШПОНКОВИХ З’ЄДНАНЬ</a:t>
            </a:r>
            <a:endParaRPr lang="ru-RU" i="1">
              <a:solidFill>
                <a:schemeClr val="bg1"/>
              </a:solidFill>
            </a:endParaRPr>
          </a:p>
          <a:p>
            <a:pPr marL="0" indent="0" algn="ctr">
              <a:buFont typeface="Symbol" pitchFamily="18" charset="2"/>
              <a:buNone/>
            </a:pPr>
            <a:endParaRPr lang="ru-RU" sz="2000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/>
              <a:t>Види та розміри шпонкових з'єднань</a:t>
            </a:r>
            <a:r>
              <a:rPr lang="ru-RU" sz="4000"/>
              <a:t> </a:t>
            </a:r>
          </a:p>
        </p:txBody>
      </p:sp>
      <p:pic>
        <p:nvPicPr>
          <p:cNvPr id="131076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524125"/>
            <a:ext cx="61245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Приклади з'єднання деталей за допомогою шпонок</a:t>
            </a:r>
            <a:r>
              <a:rPr lang="ru-RU" sz="4000"/>
              <a:t> 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0" y="709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2051050" y="2527300"/>
          <a:ext cx="5065713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3" name="Рисунок" r:id="rId3" imgW="7485577" imgH="10379654" progId="Word.Picture.8">
                  <p:embed/>
                </p:oleObj>
              </mc:Choice>
              <mc:Fallback>
                <p:oleObj name="Рисунок" r:id="rId3" imgW="7485577" imgH="10379654" progId="Word.Pictur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7" r="11069" b="50258"/>
                      <a:stretch>
                        <a:fillRect/>
                      </a:stretch>
                    </p:blipFill>
                    <p:spPr bwMode="auto">
                      <a:xfrm>
                        <a:off x="2051050" y="2527300"/>
                        <a:ext cx="5065713" cy="433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/>
              <a:t>Типи шпонкових з’єднань</a:t>
            </a:r>
            <a:endParaRPr lang="ru-RU" i="1"/>
          </a:p>
        </p:txBody>
      </p:sp>
      <p:pic>
        <p:nvPicPr>
          <p:cNvPr id="135172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492375"/>
            <a:ext cx="680402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Калібри для контролю шпонкових деталей</a:t>
            </a:r>
            <a:r>
              <a:rPr lang="ru-RU" sz="4000"/>
              <a:t> </a:t>
            </a:r>
          </a:p>
        </p:txBody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>
          <a:xfrm>
            <a:off x="871538" y="5876925"/>
            <a:ext cx="7408862" cy="576263"/>
          </a:xfrm>
        </p:spPr>
        <p:txBody>
          <a:bodyPr/>
          <a:lstStyle/>
          <a:p>
            <a:endParaRPr lang="ru-RU"/>
          </a:p>
        </p:txBody>
      </p:sp>
      <p:pic>
        <p:nvPicPr>
          <p:cNvPr id="136196" name="Picture 4" descr="8"/>
          <p:cNvPicPr>
            <a:picLocks noChangeAspect="1" noChangeArrowheads="1"/>
          </p:cNvPicPr>
          <p:nvPr/>
        </p:nvPicPr>
        <p:blipFill>
          <a:blip r:embed="rId2"/>
          <a:srcRect l="2429"/>
          <a:stretch>
            <a:fillRect/>
          </a:stretch>
        </p:blipFill>
        <p:spPr bwMode="auto">
          <a:xfrm>
            <a:off x="0" y="2636838"/>
            <a:ext cx="9144000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Приклади позначення шпонкових деталей та з'єднань</a:t>
            </a:r>
            <a:r>
              <a:rPr lang="ru-RU" sz="4000"/>
              <a:t> </a:t>
            </a:r>
          </a:p>
        </p:txBody>
      </p: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0" y="2057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7220" name="Object 4"/>
          <p:cNvGraphicFramePr>
            <a:graphicFrameLocks noChangeAspect="1"/>
          </p:cNvGraphicFramePr>
          <p:nvPr/>
        </p:nvGraphicFramePr>
        <p:xfrm>
          <a:off x="0" y="3068638"/>
          <a:ext cx="30956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5" name="Рисунок" r:id="rId3" imgW="3100797" imgH="2743588" progId="Word.Picture.8">
                  <p:embed/>
                </p:oleObj>
              </mc:Choice>
              <mc:Fallback>
                <p:oleObj name="Рисунок" r:id="rId3" imgW="3100797" imgH="2743588" progId="Word.Pictur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68638"/>
                        <a:ext cx="3095625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7222" name="Picture 6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8950" y="2636838"/>
            <a:ext cx="61150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/>
              <a:t>ВСТВ</a:t>
            </a:r>
            <a:endParaRPr lang="ru-RU"/>
          </a:p>
        </p:txBody>
      </p:sp>
      <p:sp>
        <p:nvSpPr>
          <p:cNvPr id="139267" name="Подзаголов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uk-UA" i="1">
                <a:solidFill>
                  <a:schemeClr val="bg1"/>
                </a:solidFill>
              </a:rPr>
              <a:t>ГЛАВА 9. </a:t>
            </a:r>
          </a:p>
          <a:p>
            <a:pPr marL="0" indent="0" algn="ctr">
              <a:buFont typeface="Symbol" pitchFamily="18" charset="2"/>
              <a:buNone/>
            </a:pPr>
            <a:r>
              <a:rPr lang="uk-UA" i="1">
                <a:solidFill>
                  <a:schemeClr val="bg1"/>
                </a:solidFill>
              </a:rPr>
              <a:t>ВЗАЄМОЗАМІННІСТЬ ШЛІЦЬОВИХ З’ЄДНАНЬ</a:t>
            </a:r>
            <a:r>
              <a:rPr lang="ru-RU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/>
              <a:t>Види шліцьових з'єднань</a:t>
            </a:r>
            <a:r>
              <a:rPr lang="ru-RU"/>
              <a:t> </a:t>
            </a:r>
          </a:p>
        </p:txBody>
      </p:sp>
      <p:pic>
        <p:nvPicPr>
          <p:cNvPr id="138244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511425"/>
            <a:ext cx="4433888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/>
              <a:t>Схеми центрування прямобічних з'єднань</a:t>
            </a:r>
            <a:r>
              <a:rPr lang="ru-RU" sz="4000"/>
              <a:t> </a:t>
            </a:r>
          </a:p>
        </p:txBody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888" y="2565400"/>
            <a:ext cx="743902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Волна">
  <a:themeElements>
    <a:clrScheme name="1_Волна 1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FFFFFF"/>
      </a:accent3>
      <a:accent4>
        <a:srgbClr val="000000"/>
      </a:accent4>
      <a:accent5>
        <a:srgbClr val="ADD7FE"/>
      </a:accent5>
      <a:accent6>
        <a:srgbClr val="3E77BF"/>
      </a:accent6>
      <a:hlink>
        <a:srgbClr val="0080FF"/>
      </a:hlink>
      <a:folHlink>
        <a:srgbClr val="5EAEFF"/>
      </a:folHlink>
    </a:clrScheme>
    <a:fontScheme name="1_Волна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Волна 1">
        <a:dk1>
          <a:srgbClr val="000000"/>
        </a:dk1>
        <a:lt1>
          <a:srgbClr val="FFFFFF"/>
        </a:lt1>
        <a:dk2>
          <a:srgbClr val="073E87"/>
        </a:dk2>
        <a:lt2>
          <a:srgbClr val="C6E7FC"/>
        </a:lt2>
        <a:accent1>
          <a:srgbClr val="31B6FD"/>
        </a:accent1>
        <a:accent2>
          <a:srgbClr val="4584D3"/>
        </a:accent2>
        <a:accent3>
          <a:srgbClr val="FFFFFF"/>
        </a:accent3>
        <a:accent4>
          <a:srgbClr val="000000"/>
        </a:accent4>
        <a:accent5>
          <a:srgbClr val="ADD7FE"/>
        </a:accent5>
        <a:accent6>
          <a:srgbClr val="3E77BF"/>
        </a:accent6>
        <a:hlink>
          <a:srgbClr val="0080FF"/>
        </a:hlink>
        <a:folHlink>
          <a:srgbClr val="5EAE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878</TotalTime>
  <Words>3325</Words>
  <Application>Microsoft Office PowerPoint</Application>
  <PresentationFormat>Экран (4:3)</PresentationFormat>
  <Paragraphs>429</Paragraphs>
  <Slides>146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146</vt:i4>
      </vt:variant>
    </vt:vector>
  </HeadingPairs>
  <TitlesOfParts>
    <vt:vector size="150" baseType="lpstr">
      <vt:lpstr>1_Волна</vt:lpstr>
      <vt:lpstr>Волна</vt:lpstr>
      <vt:lpstr>Формула</vt:lpstr>
      <vt:lpstr>Рисунок</vt:lpstr>
      <vt:lpstr>ВСТВ</vt:lpstr>
      <vt:lpstr>Термінологія</vt:lpstr>
      <vt:lpstr>Термінологія</vt:lpstr>
      <vt:lpstr>Термінологія</vt:lpstr>
      <vt:lpstr>Рівень взаємозамінності виробництва характеризується коефіцієнтом замінності:</vt:lpstr>
      <vt:lpstr>ВСТВ</vt:lpstr>
      <vt:lpstr>Основні терміни і визначення</vt:lpstr>
      <vt:lpstr>Основні терміни і визначення</vt:lpstr>
      <vt:lpstr>Графічне зображення з'єднуваних деталей (а) і схема розміщення полів допусків (б)</vt:lpstr>
      <vt:lpstr>Основні терміни і визначення</vt:lpstr>
      <vt:lpstr>Основні терміни і визначення</vt:lpstr>
      <vt:lpstr>Основні терміни і визначення</vt:lpstr>
      <vt:lpstr>Графічне зображення полів допусків</vt:lpstr>
      <vt:lpstr>Графічне зображення полів допусків</vt:lpstr>
      <vt:lpstr>Посадки</vt:lpstr>
      <vt:lpstr>Посадки</vt:lpstr>
      <vt:lpstr>Посадки</vt:lpstr>
      <vt:lpstr>Посадки</vt:lpstr>
      <vt:lpstr>Зазор</vt:lpstr>
      <vt:lpstr>Зазор</vt:lpstr>
      <vt:lpstr>Види з'єднань і посадок</vt:lpstr>
      <vt:lpstr>ВСТВ</vt:lpstr>
      <vt:lpstr>Основні положення єдиної системи допусків і посадок (ЄСДП)</vt:lpstr>
      <vt:lpstr>Групи посадок (із зазором)</vt:lpstr>
      <vt:lpstr>Групи посадок (з натягом)</vt:lpstr>
      <vt:lpstr>Групи посадок (перехідна)</vt:lpstr>
      <vt:lpstr>Система отвору</vt:lpstr>
      <vt:lpstr>Система отвору</vt:lpstr>
      <vt:lpstr>Система вала</vt:lpstr>
      <vt:lpstr>Система вала</vt:lpstr>
      <vt:lpstr>Презентация PowerPoint</vt:lpstr>
      <vt:lpstr>Презентация PowerPoint</vt:lpstr>
      <vt:lpstr>Презентация PowerPoint</vt:lpstr>
      <vt:lpstr>ВСТВ</vt:lpstr>
      <vt:lpstr>Розрахунок і вибір посадок з гарантованим зазором</vt:lpstr>
      <vt:lpstr>Приклади застосування посадок із зазором</vt:lpstr>
      <vt:lpstr>Розташування і товщина масляного шару</vt:lpstr>
      <vt:lpstr>Розподіл зазорів і натягів підлягає нормальному закону розподілу</vt:lpstr>
      <vt:lpstr>Приклади застосування перехідних посадок </vt:lpstr>
      <vt:lpstr>Приклади застосування перехідних посадок </vt:lpstr>
      <vt:lpstr>Розрахунок і вибір посадок з гарантованим натягом</vt:lpstr>
      <vt:lpstr>Приклади застосування посадок з натягом:</vt:lpstr>
      <vt:lpstr>ВСТВ</vt:lpstr>
      <vt:lpstr>Відхилення та допуски форми поверхонь</vt:lpstr>
      <vt:lpstr>Можливі дотичні прямі</vt:lpstr>
      <vt:lpstr>Презентация PowerPoint</vt:lpstr>
      <vt:lpstr>Схема визначення прилеглого кола</vt:lpstr>
      <vt:lpstr>Презентация PowerPoint</vt:lpstr>
      <vt:lpstr>Презентация PowerPoint</vt:lpstr>
      <vt:lpstr>Розрізняють такі відхилення форми:</vt:lpstr>
      <vt:lpstr>Позначення відхилень форми</vt:lpstr>
      <vt:lpstr>Презентация PowerPoint</vt:lpstr>
      <vt:lpstr>Позначення на кресленнях відхилень від площинності та прямолінійності</vt:lpstr>
      <vt:lpstr>Відхилення від прямолінійності</vt:lpstr>
      <vt:lpstr>Презентация PowerPoint</vt:lpstr>
      <vt:lpstr>Презентация PowerPoint</vt:lpstr>
      <vt:lpstr>Відхилення від круглості</vt:lpstr>
      <vt:lpstr>Відхилення та допуски розташування поверхонь</vt:lpstr>
      <vt:lpstr>Відхилення розташування поверхонь</vt:lpstr>
      <vt:lpstr>Відхилення від паралельності площин</vt:lpstr>
      <vt:lpstr>Відхилення перпендикулярності площин</vt:lpstr>
      <vt:lpstr>Допуск нахилу</vt:lpstr>
      <vt:lpstr>Відхилення та допуск співвісності</vt:lpstr>
      <vt:lpstr>Відхилення та допуск співвісності відносно загальної осі</vt:lpstr>
      <vt:lpstr>Відхилення та допуски симетричності</vt:lpstr>
      <vt:lpstr>Позначення допуску перетину осей</vt:lpstr>
      <vt:lpstr>Позначення позиційних допусків на кресленні</vt:lpstr>
      <vt:lpstr>Сумарні відхилення і допуски форми та розташування поверхонь</vt:lpstr>
      <vt:lpstr>Радіальне та торцеве биття</vt:lpstr>
      <vt:lpstr>Позначення радіального та торцевого биття</vt:lpstr>
      <vt:lpstr>Допуски форми чи розташування можуть бути:</vt:lpstr>
      <vt:lpstr>Приклади позначення залежних допусків</vt:lpstr>
      <vt:lpstr>ВСТВ</vt:lpstr>
      <vt:lpstr>Терміни та визначення шорсткості поверхні</vt:lpstr>
      <vt:lpstr>Параметри шорсткості поверхні</vt:lpstr>
      <vt:lpstr>ПАРАМЕТРИ ШОРСТКОСТІ</vt:lpstr>
      <vt:lpstr>ПАРАМЕТРИ ШОРСТКОСТІ</vt:lpstr>
      <vt:lpstr>ПАРАМЕТРИ ШОРСТКОСТІ</vt:lpstr>
      <vt:lpstr>Позначення шорсткості поверхні на кресленнях</vt:lpstr>
      <vt:lpstr>Схема позначення шорсткості поверхні</vt:lpstr>
      <vt:lpstr>Числові значення параметрів шорсткості поверхонь, що отримані деякими способами обробки</vt:lpstr>
      <vt:lpstr>Хвилястість поверхні</vt:lpstr>
      <vt:lpstr>ЗАПАМ’ЯТАЙТЕ</vt:lpstr>
      <vt:lpstr>ВСТВ</vt:lpstr>
      <vt:lpstr>Приєднувальні поверхні підшипників кочення</vt:lpstr>
      <vt:lpstr>Види навантажень кілець</vt:lpstr>
      <vt:lpstr>Схема розташування полів допусків кілець підшипників </vt:lpstr>
      <vt:lpstr>Епюри навантажень кілець підшипників </vt:lpstr>
      <vt:lpstr>Позначення посадок підшипників кочення на складальних кресленнях </vt:lpstr>
      <vt:lpstr>Позначення полів допусків на кресленнях деталей </vt:lpstr>
      <vt:lpstr>ВСТВ</vt:lpstr>
      <vt:lpstr>Види та розміри шпонкових з'єднань </vt:lpstr>
      <vt:lpstr>Приклади з'єднання деталей за допомогою шпонок </vt:lpstr>
      <vt:lpstr>Типи шпонкових з’єднань</vt:lpstr>
      <vt:lpstr>Калібри для контролю шпонкових деталей </vt:lpstr>
      <vt:lpstr>Приклади позначення шпонкових деталей та з'єднань </vt:lpstr>
      <vt:lpstr>ВСТВ</vt:lpstr>
      <vt:lpstr>Види шліцьових з'єднань </vt:lpstr>
      <vt:lpstr>Схеми центрування прямобічних з'єднань </vt:lpstr>
      <vt:lpstr>Приклад умовного позначення шліцьового валу</vt:lpstr>
      <vt:lpstr>З`єднання шліцьові евольвенті </vt:lpstr>
      <vt:lpstr>Посадки шліцьових евольвентних з'єднань при центруванні по бокових сторонах зубів b </vt:lpstr>
      <vt:lpstr>Калібри для контролю шліцьових з'єднань </vt:lpstr>
      <vt:lpstr>ВСТВ</vt:lpstr>
      <vt:lpstr>Різьби загального призначення </vt:lpstr>
      <vt:lpstr>Основні параметри метричної різьби </vt:lpstr>
      <vt:lpstr>Профіль і граничні контури різьбового з’єднання з метричною різьбою </vt:lpstr>
      <vt:lpstr>Відхилення кроку ∆Рn і діаметральна його компенсація fp </vt:lpstr>
      <vt:lpstr>Відхилення половини кута профілю  і діаметральна його компенсація fa </vt:lpstr>
      <vt:lpstr>Розміщення основних відхилень метричних різьб із зазором </vt:lpstr>
      <vt:lpstr>Схема розміщення полів допусків різьби гайки і болта в посадці з зазором</vt:lpstr>
      <vt:lpstr>Схема розміщення полів допусків різьб посадок з натягом </vt:lpstr>
      <vt:lpstr>Схема розміщення полів допусків різьб перехідних посадок </vt:lpstr>
      <vt:lpstr>ВСТВ</vt:lpstr>
      <vt:lpstr>Типи зубчастих коліс </vt:lpstr>
      <vt:lpstr>Параметри зубчастої передачі </vt:lpstr>
      <vt:lpstr>Види спряжень та види допусків на боковий зазор </vt:lpstr>
      <vt:lpstr>ВСТВ</vt:lpstr>
      <vt:lpstr>Розмірні ланцюги та їхні схеми</vt:lpstr>
      <vt:lpstr>Схеми ланок розмірних ланцюгів</vt:lpstr>
      <vt:lpstr>Пряма і зворотна задачі</vt:lpstr>
      <vt:lpstr>Вибір і класифікація методів досягнення заданої точності вихідної ланки</vt:lpstr>
      <vt:lpstr>ВСТВ</vt:lpstr>
      <vt:lpstr>Вираження допуску кута</vt:lpstr>
      <vt:lpstr>Допуски кутів з різною конусністю</vt:lpstr>
      <vt:lpstr>Типи розміщення полів допусків</vt:lpstr>
      <vt:lpstr>Посадки конічних з'єднань із зміщенням конструктивних елементів</vt:lpstr>
      <vt:lpstr>Поля допусків посадок із зміщенням конструктивних елементів</vt:lpstr>
      <vt:lpstr>Посадки із заданою осьовою відстанню Zpf</vt:lpstr>
      <vt:lpstr>Поля допусків посадок із заданою осьовою відстанню Zpf</vt:lpstr>
      <vt:lpstr>Посадки із заданим осьовим зміщенням Еn</vt:lpstr>
      <vt:lpstr>Посадки із зусиллям запресовування Fs</vt:lpstr>
      <vt:lpstr>Допуски елементів конуса</vt:lpstr>
      <vt:lpstr>Допуски відхилень елементів конуса</vt:lpstr>
      <vt:lpstr>Позначення конусності на кресленнях</vt:lpstr>
      <vt:lpstr>ВСТВ</vt:lpstr>
      <vt:lpstr>ВСТВ</vt:lpstr>
      <vt:lpstr>Показники якості машин</vt:lpstr>
      <vt:lpstr>ВСТВ</vt:lpstr>
      <vt:lpstr>Презентация PowerPoint</vt:lpstr>
      <vt:lpstr>Методи оцінювання якості продукції:</vt:lpstr>
      <vt:lpstr>Методи управління якістю:</vt:lpstr>
      <vt:lpstr>Національні знаки відповідності</vt:lpstr>
      <vt:lpstr>ВСТВ</vt:lpstr>
      <vt:lpstr>Основні метрологічні характеристики вимірювальних засобів і похибки методу вимірювань</vt:lpstr>
      <vt:lpstr>Основні метрологічні характеристики, вимірювального засобу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ВСТВ</dc:title>
  <dc:creator>Андрей</dc:creator>
  <cp:lastModifiedBy>Андрей</cp:lastModifiedBy>
  <cp:revision>55</cp:revision>
  <dcterms:created xsi:type="dcterms:W3CDTF">2012-11-29T19:17:57Z</dcterms:created>
  <dcterms:modified xsi:type="dcterms:W3CDTF">2012-12-02T18:05:54Z</dcterms:modified>
</cp:coreProperties>
</file>