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9" r:id="rId2"/>
    <p:sldId id="411" r:id="rId3"/>
    <p:sldId id="448" r:id="rId4"/>
    <p:sldId id="386" r:id="rId5"/>
    <p:sldId id="449" r:id="rId6"/>
    <p:sldId id="450" r:id="rId7"/>
    <p:sldId id="447" r:id="rId8"/>
    <p:sldId id="390" r:id="rId9"/>
    <p:sldId id="397" r:id="rId10"/>
    <p:sldId id="412" r:id="rId11"/>
    <p:sldId id="404" r:id="rId12"/>
    <p:sldId id="407" r:id="rId13"/>
    <p:sldId id="415" r:id="rId14"/>
    <p:sldId id="400" r:id="rId15"/>
    <p:sldId id="401" r:id="rId16"/>
    <p:sldId id="45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66FFFF"/>
    <a:srgbClr val="46FE88"/>
    <a:srgbClr val="75FFAA"/>
    <a:srgbClr val="75FF75"/>
    <a:srgbClr val="66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1" d="100"/>
          <a:sy n="101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4BA77B-5A72-43E9-8C4C-9B76A547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B33DC-FEAB-4BAE-830D-DB24837D6A59}" type="slidenum">
              <a:rPr lang="en-US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4343400"/>
            <a:ext cx="6434137" cy="4114800"/>
          </a:xfrm>
          <a:noFill/>
        </p:spPr>
        <p:txBody>
          <a:bodyPr/>
          <a:lstStyle/>
          <a:p>
            <a:pPr marL="266700" indent="-266700" eaLnBrk="1" hangingPunct="1"/>
            <a:r>
              <a:rPr lang="ru-RU" altLang="ru-RU" sz="1300"/>
              <a:t>Этот слайд графически объясняет сказанное на предыдущем</a:t>
            </a:r>
            <a:endParaRPr lang="en-US" altLang="ru-RU" sz="1300"/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Клиент</a:t>
            </a:r>
            <a:r>
              <a:rPr lang="en-US" altLang="ru-RU" sz="1300"/>
              <a:t> </a:t>
            </a:r>
            <a:r>
              <a:rPr lang="ru-RU" altLang="ru-RU" sz="1300"/>
              <a:t>хочет открыть страницу, расположенную в SQLной виртуальной поддиректории на IIS 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Это действие генерит HTTP-запрос на</a:t>
            </a:r>
            <a:r>
              <a:rPr lang="en-US" altLang="ru-RU" sz="1300"/>
              <a:t> IIS</a:t>
            </a:r>
            <a:r>
              <a:rPr lang="ru-RU" altLang="ru-RU" sz="1300"/>
              <a:t>, к-й идет через Интернет</a:t>
            </a:r>
          </a:p>
          <a:p>
            <a:pPr marL="266700" indent="-266700" eaLnBrk="1" hangingPunct="1">
              <a:buFontTx/>
              <a:buAutoNum type="arabicParenR"/>
            </a:pPr>
            <a:r>
              <a:rPr lang="ru-RU" altLang="ru-RU" sz="1300"/>
              <a:t> Когда запрос достигает IIS, в дело вступает </a:t>
            </a:r>
            <a:r>
              <a:rPr lang="en-US" altLang="ru-RU" sz="1300"/>
              <a:t>ISAPI</a:t>
            </a:r>
            <a:r>
              <a:rPr lang="ru-RU" altLang="ru-RU" sz="1300"/>
              <a:t>-фильтр</a:t>
            </a:r>
            <a:r>
              <a:rPr lang="en-US" altLang="ru-RU" sz="1300"/>
              <a:t>. </a:t>
            </a:r>
            <a:r>
              <a:rPr lang="ru-RU" altLang="ru-RU" sz="1300"/>
              <a:t>Он превращает запрос (строка </a:t>
            </a:r>
            <a:r>
              <a:rPr lang="en-US" altLang="ru-RU" sz="1300"/>
              <a:t>URL</a:t>
            </a:r>
            <a:r>
              <a:rPr lang="ru-RU" altLang="ru-RU" sz="1300"/>
              <a:t>,</a:t>
            </a:r>
            <a:r>
              <a:rPr lang="en-US" altLang="ru-RU" sz="1300"/>
              <a:t> XML</a:t>
            </a:r>
            <a:r>
              <a:rPr lang="ru-RU" altLang="ru-RU" sz="1300"/>
              <a:t>-документ) в команду</a:t>
            </a:r>
            <a:r>
              <a:rPr lang="en-US" altLang="ru-RU" sz="1300"/>
              <a:t> OLE DB.</a:t>
            </a:r>
          </a:p>
          <a:p>
            <a:pPr marL="266700" indent="-266700" eaLnBrk="1" hangingPunct="1"/>
            <a:r>
              <a:rPr lang="ru-RU" altLang="ru-RU" sz="1300"/>
              <a:t>4) </a:t>
            </a:r>
            <a:r>
              <a:rPr lang="en-US" altLang="ru-RU" sz="1300"/>
              <a:t>OLE DB </a:t>
            </a:r>
            <a:r>
              <a:rPr lang="ru-RU" altLang="ru-RU" sz="1300"/>
              <a:t>посылает запрос на</a:t>
            </a:r>
            <a:r>
              <a:rPr lang="en-US" altLang="ru-RU" sz="1300"/>
              <a:t> SQL Server.</a:t>
            </a:r>
          </a:p>
          <a:p>
            <a:pPr marL="266700" indent="-266700" eaLnBrk="1" hangingPunct="1"/>
            <a:r>
              <a:rPr lang="ru-RU" altLang="ru-RU" sz="1300"/>
              <a:t>5),6) </a:t>
            </a:r>
            <a:r>
              <a:rPr lang="en-US" altLang="ru-RU" sz="1300"/>
              <a:t>SQL Server </a:t>
            </a:r>
            <a:r>
              <a:rPr lang="ru-RU" altLang="ru-RU" sz="1300"/>
              <a:t>его обрабатывает и возвращает стрим </a:t>
            </a:r>
            <a:r>
              <a:rPr lang="en-US" altLang="ru-RU" sz="1300"/>
              <a:t>XML</a:t>
            </a:r>
            <a:r>
              <a:rPr lang="ru-RU" altLang="ru-RU" sz="1300"/>
              <a:t> обратно</a:t>
            </a:r>
            <a:r>
              <a:rPr lang="en-US" altLang="ru-RU" sz="1300"/>
              <a:t> IIS.</a:t>
            </a:r>
          </a:p>
          <a:p>
            <a:pPr marL="266700" indent="-266700" eaLnBrk="1" hangingPunct="1"/>
            <a:r>
              <a:rPr lang="ru-RU" altLang="ru-RU" sz="1300"/>
              <a:t>7),8) </a:t>
            </a:r>
            <a:r>
              <a:rPr lang="en-US" altLang="ru-RU" sz="1300"/>
              <a:t>IIS </a:t>
            </a:r>
            <a:r>
              <a:rPr lang="ru-RU" altLang="ru-RU" sz="1300"/>
              <a:t>отсылает ответ броузеру</a:t>
            </a:r>
            <a:endParaRPr lang="en-US" altLang="ru-RU" sz="1300"/>
          </a:p>
          <a:p>
            <a:pPr marL="266700" indent="-266700" eaLnBrk="1" hangingPunct="1"/>
            <a:r>
              <a:rPr lang="ru-RU" altLang="ru-RU" sz="1300"/>
              <a:t>9) Тот парсит XML в HTML и отображает в своем окне</a:t>
            </a:r>
            <a:r>
              <a:rPr lang="en-US" altLang="ru-RU" sz="130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8AD70-C887-498C-B5E0-95D74699BE0F}" type="slidenum">
              <a:rPr lang="en-US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Программа доклада – основные темы.</a:t>
            </a:r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EB9B5D-3CF8-46C0-8456-4ACCFB7084FD}" type="slidenum">
              <a:rPr lang="en-US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1038"/>
            <a:ext cx="4538662" cy="34036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11650"/>
            <a:ext cx="5016500" cy="4160838"/>
          </a:xfrm>
          <a:noFill/>
        </p:spPr>
        <p:txBody>
          <a:bodyPr lIns="91226" tIns="45612" rIns="91226" bIns="45612"/>
          <a:lstStyle/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Web Part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Wraps a data source (table, cube, …) or application with HTML and metadata (properties, models, …)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Web Part Folder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Container for a set of Web Parts. Hooks for additional features such as security, customization, etc.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Visual presentation of a set of parts. Uses metadata associated with items to render the information.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 Application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Dashboard plus all the supporting items such as apps, wizards, models, templates, style sheets, ...</a:t>
            </a:r>
          </a:p>
          <a:p>
            <a:pPr eaLnBrk="1" hangingPunct="1">
              <a:spcBef>
                <a:spcPct val="0"/>
              </a:spcBef>
              <a:buSzPct val="50000"/>
            </a:pPr>
            <a:r>
              <a:rPr lang="en-US" altLang="ru-RU" sz="800"/>
              <a:t>Dashboard Factory</a:t>
            </a:r>
          </a:p>
          <a:p>
            <a:pPr lvl="1" eaLnBrk="1" hangingPunct="1">
              <a:spcBef>
                <a:spcPct val="0"/>
              </a:spcBef>
              <a:buSzPct val="50000"/>
            </a:pPr>
            <a:r>
              <a:rPr lang="en-US" altLang="ru-RU" sz="900" b="1"/>
              <a:t>Retrieves Web Parts from store and assembles Dashboard page from content, metadata, and styles</a:t>
            </a:r>
          </a:p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D108-3A4C-47C5-9797-9BE2CAF1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9865-0AE4-4E1D-85A8-F0CE8BE44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F5CE-AF7F-41A4-908F-BD8692F78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CB51-82BE-40A3-9189-678E6B09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16B5-DACF-4483-BA87-B5B86200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1779-0044-4F4A-AC8B-89AD8B67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C6F7-66CB-4584-A66F-B3058B54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973A-FD95-446C-9D98-CC239AF7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3F89-E5A1-4AE0-824F-EFAE73AC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765F-403F-4613-A17D-72906E029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4FF56-975B-4465-93CB-8AF4882B0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C2FA-74B3-4F7C-B686-E6749C5D8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997D-75D3-4F0A-BA9D-B2E7CAF76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FA5D-8404-4EE0-BEEF-286CCC27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E4A5-A51B-4FE8-983B-A2FA9F8F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C72946-F0AE-4264-8C61-086452F4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Ø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740" y="404664"/>
            <a:ext cx="55446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solidFill>
                  <a:schemeClr val="tx2"/>
                </a:solidFill>
              </a:rPr>
              <a:t>Управління</a:t>
            </a:r>
            <a:r>
              <a:rPr lang="ru-RU" sz="2800" dirty="0">
                <a:solidFill>
                  <a:schemeClr val="tx2"/>
                </a:solidFill>
              </a:rPr>
              <a:t> персоналом в </a:t>
            </a:r>
            <a:r>
              <a:rPr lang="ru-RU" sz="2800" dirty="0" err="1">
                <a:solidFill>
                  <a:schemeClr val="tx2"/>
                </a:solidFill>
              </a:rPr>
              <a:t>умовах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цифрової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економіки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dirty="0" err="1">
                <a:solidFill>
                  <a:schemeClr val="tx2"/>
                </a:solidFill>
              </a:rPr>
              <a:t>застосування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Хмарних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технологій</a:t>
            </a:r>
            <a:endParaRPr lang="ru-RU" sz="2800" dirty="0">
              <a:solidFill>
                <a:schemeClr val="tx2"/>
              </a:solidFill>
            </a:endParaRPr>
          </a:p>
          <a:p>
            <a:pPr algn="ctr"/>
            <a:r>
              <a:rPr lang="ru-RU" sz="2800" dirty="0" err="1">
                <a:solidFill>
                  <a:srgbClr val="92D050"/>
                </a:solidFill>
              </a:rPr>
              <a:t>Лекція</a:t>
            </a:r>
            <a:r>
              <a:rPr lang="ru-RU" sz="2800" dirty="0">
                <a:solidFill>
                  <a:srgbClr val="92D05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9018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07375" cy="762000"/>
          </a:xfrm>
        </p:spPr>
        <p:txBody>
          <a:bodyPr/>
          <a:lstStyle/>
          <a:p>
            <a:pPr eaLnBrk="1" hangingPunct="1"/>
            <a:r>
              <a:rPr lang="ru-RU" altLang="ru-RU" sz="3200" dirty="0" err="1"/>
              <a:t>Процес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створення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сховища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даних</a:t>
            </a:r>
            <a:endParaRPr lang="en-US" altLang="ru-RU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5800" cy="5111750"/>
          </a:xfrm>
        </p:spPr>
        <p:txBody>
          <a:bodyPr/>
          <a:lstStyle/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 err="1">
                <a:solidFill>
                  <a:schemeClr val="tx2"/>
                </a:solidFill>
              </a:rPr>
              <a:t>Створення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сховищ</a:t>
            </a:r>
            <a:r>
              <a:rPr lang="ru-RU" altLang="ru-RU" sz="2000" dirty="0">
                <a:solidFill>
                  <a:schemeClr val="tx2"/>
                </a:solidFill>
              </a:rPr>
              <a:t> баз </a:t>
            </a:r>
            <a:r>
              <a:rPr lang="ru-RU" altLang="ru-RU" sz="2000" dirty="0" err="1">
                <a:solidFill>
                  <a:schemeClr val="tx2"/>
                </a:solidFill>
              </a:rPr>
              <a:t>даних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 err="1">
                <a:solidFill>
                  <a:schemeClr val="tx2"/>
                </a:solidFill>
              </a:rPr>
              <a:t>Синхронізація</a:t>
            </a:r>
            <a:r>
              <a:rPr lang="ru-RU" altLang="ru-RU" sz="2000" dirty="0">
                <a:solidFill>
                  <a:schemeClr val="tx2"/>
                </a:solidFill>
              </a:rPr>
              <a:t> та </a:t>
            </a:r>
            <a:r>
              <a:rPr lang="ru-RU" altLang="ru-RU" sz="2000" dirty="0" err="1">
                <a:solidFill>
                  <a:schemeClr val="tx2"/>
                </a:solidFill>
              </a:rPr>
              <a:t>адміністрування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сховищ</a:t>
            </a:r>
            <a:r>
              <a:rPr lang="ru-RU" altLang="ru-RU" sz="2000" dirty="0">
                <a:solidFill>
                  <a:schemeClr val="tx2"/>
                </a:solidFill>
              </a:rPr>
              <a:t> баз </a:t>
            </a:r>
            <a:r>
              <a:rPr lang="ru-RU" altLang="ru-RU" sz="2000" dirty="0" err="1">
                <a:solidFill>
                  <a:schemeClr val="tx2"/>
                </a:solidFill>
              </a:rPr>
              <a:t>даних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 err="1">
                <a:solidFill>
                  <a:schemeClr val="tx2"/>
                </a:solidFill>
              </a:rPr>
              <a:t>Ведення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обробки</a:t>
            </a:r>
            <a:r>
              <a:rPr lang="ru-RU" altLang="ru-RU" sz="2000" dirty="0">
                <a:solidFill>
                  <a:schemeClr val="tx2"/>
                </a:solidFill>
              </a:rPr>
              <a:t> одного </a:t>
            </a:r>
            <a:r>
              <a:rPr lang="ru-RU" altLang="ru-RU" sz="2000" dirty="0" err="1">
                <a:solidFill>
                  <a:schemeClr val="tx2"/>
                </a:solidFill>
              </a:rPr>
              <a:t>або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декількох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паралельних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запитів</a:t>
            </a:r>
            <a:r>
              <a:rPr lang="ru-RU" altLang="ru-RU" sz="2000" dirty="0">
                <a:solidFill>
                  <a:schemeClr val="tx2"/>
                </a:solidFill>
              </a:rPr>
              <a:t> - </a:t>
            </a:r>
            <a:r>
              <a:rPr lang="ru-RU" altLang="ru-RU" sz="2000" dirty="0" err="1">
                <a:solidFill>
                  <a:schemeClr val="tx2"/>
                </a:solidFill>
              </a:rPr>
              <a:t>ведення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паралельної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обробки</a:t>
            </a:r>
            <a:r>
              <a:rPr lang="ru-RU" altLang="ru-RU" sz="2000" dirty="0">
                <a:solidFill>
                  <a:schemeClr val="tx2"/>
                </a:solidFill>
              </a:rPr>
              <a:t> одного </a:t>
            </a:r>
            <a:r>
              <a:rPr lang="ru-RU" altLang="ru-RU" sz="2000" dirty="0" err="1">
                <a:solidFill>
                  <a:schemeClr val="tx2"/>
                </a:solidFill>
              </a:rPr>
              <a:t>запиту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або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кількох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процесорів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одночасно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>
                <a:solidFill>
                  <a:schemeClr val="tx2"/>
                </a:solidFill>
              </a:rPr>
              <a:t>      - </a:t>
            </a:r>
            <a:r>
              <a:rPr lang="ru-RU" altLang="ru-RU" sz="2000" dirty="0" err="1">
                <a:solidFill>
                  <a:schemeClr val="tx2"/>
                </a:solidFill>
              </a:rPr>
              <a:t>взаємодія</a:t>
            </a:r>
            <a:r>
              <a:rPr lang="ru-RU" altLang="ru-RU" sz="2000" dirty="0">
                <a:solidFill>
                  <a:schemeClr val="tx2"/>
                </a:solidFill>
              </a:rPr>
              <a:t> з </a:t>
            </a:r>
            <a:r>
              <a:rPr lang="ru-RU" altLang="ru-RU" sz="2000" dirty="0" err="1">
                <a:solidFill>
                  <a:schemeClr val="tx2"/>
                </a:solidFill>
              </a:rPr>
              <a:t>даними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інших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форматів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 err="1">
                <a:solidFill>
                  <a:schemeClr val="tx2"/>
                </a:solidFill>
              </a:rPr>
              <a:t>Створення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джерел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даних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>
                <a:solidFill>
                  <a:schemeClr val="tx2"/>
                </a:solidFill>
              </a:rPr>
              <a:t>       - </a:t>
            </a:r>
            <a:r>
              <a:rPr lang="ru-RU" altLang="ru-RU" sz="2000" dirty="0" err="1">
                <a:solidFill>
                  <a:schemeClr val="tx2"/>
                </a:solidFill>
              </a:rPr>
              <a:t>відображення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організаційної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структури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місць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обробки</a:t>
            </a:r>
            <a:r>
              <a:rPr lang="ru-RU" altLang="ru-RU" sz="2000" dirty="0">
                <a:solidFill>
                  <a:schemeClr val="tx2"/>
                </a:solidFill>
              </a:rPr>
              <a:t> та </a:t>
            </a:r>
            <a:r>
              <a:rPr lang="ru-RU" altLang="ru-RU" sz="2000" dirty="0" err="1">
                <a:solidFill>
                  <a:schemeClr val="tx2"/>
                </a:solidFill>
              </a:rPr>
              <a:t>зберігання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документів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1"/>
              </a:buClr>
            </a:pPr>
            <a:r>
              <a:rPr lang="ru-RU" altLang="ru-RU" sz="2000" dirty="0">
                <a:solidFill>
                  <a:schemeClr val="tx2"/>
                </a:solidFill>
              </a:rPr>
              <a:t>     - </a:t>
            </a:r>
            <a:r>
              <a:rPr lang="ru-RU" altLang="ru-RU" sz="2000" dirty="0" err="1">
                <a:solidFill>
                  <a:schemeClr val="tx2"/>
                </a:solidFill>
              </a:rPr>
              <a:t>архівування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</a:rPr>
              <a:t>документів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819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B916A7-C66B-44AC-AD12-F9D8D0B4673F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</a:t>
            </a:r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багатовимірного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представлення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інформації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1889125" y="4876800"/>
            <a:ext cx="1898650" cy="838200"/>
            <a:chOff x="1190" y="3072"/>
            <a:chExt cx="1196" cy="528"/>
          </a:xfrm>
        </p:grpSpPr>
        <p:sp>
          <p:nvSpPr>
            <p:cNvPr id="10302" name="Rectangle 11"/>
            <p:cNvSpPr>
              <a:spLocks noChangeArrowheads="1"/>
            </p:cNvSpPr>
            <p:nvPr/>
          </p:nvSpPr>
          <p:spPr bwMode="auto">
            <a:xfrm>
              <a:off x="1392" y="3312"/>
              <a:ext cx="6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>
                  <a:solidFill>
                    <a:schemeClr val="tx2"/>
                  </a:solidFill>
                </a:rPr>
                <a:t>Месяц</a:t>
              </a:r>
              <a:endParaRPr lang="en-US" altLang="ru-RU" sz="2400">
                <a:solidFill>
                  <a:schemeClr val="tx2"/>
                </a:solidFill>
              </a:endParaRPr>
            </a:p>
          </p:txBody>
        </p:sp>
        <p:sp>
          <p:nvSpPr>
            <p:cNvPr id="10303" name="Line 12"/>
            <p:cNvSpPr>
              <a:spLocks noChangeShapeType="1"/>
            </p:cNvSpPr>
            <p:nvPr/>
          </p:nvSpPr>
          <p:spPr bwMode="auto">
            <a:xfrm>
              <a:off x="1200" y="307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4" name="Rectangle 13"/>
            <p:cNvSpPr>
              <a:spLocks noChangeArrowheads="1"/>
            </p:cNvSpPr>
            <p:nvPr/>
          </p:nvSpPr>
          <p:spPr bwMode="auto">
            <a:xfrm>
              <a:off x="1190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1 </a:t>
              </a:r>
            </a:p>
          </p:txBody>
        </p:sp>
        <p:sp>
          <p:nvSpPr>
            <p:cNvPr id="10305" name="Rectangle 14"/>
            <p:cNvSpPr>
              <a:spLocks noChangeArrowheads="1"/>
            </p:cNvSpPr>
            <p:nvPr/>
          </p:nvSpPr>
          <p:spPr bwMode="auto">
            <a:xfrm>
              <a:off x="1358" y="312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0306" name="Rectangle 15"/>
            <p:cNvSpPr>
              <a:spLocks noChangeArrowheads="1"/>
            </p:cNvSpPr>
            <p:nvPr/>
          </p:nvSpPr>
          <p:spPr bwMode="auto">
            <a:xfrm>
              <a:off x="1536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3 </a:t>
              </a:r>
            </a:p>
          </p:txBody>
        </p:sp>
        <p:sp>
          <p:nvSpPr>
            <p:cNvPr id="10307" name="Rectangle 16"/>
            <p:cNvSpPr>
              <a:spLocks noChangeArrowheads="1"/>
            </p:cNvSpPr>
            <p:nvPr/>
          </p:nvSpPr>
          <p:spPr bwMode="auto">
            <a:xfrm>
              <a:off x="1657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4 </a:t>
              </a:r>
            </a:p>
          </p:txBody>
        </p:sp>
        <p:sp>
          <p:nvSpPr>
            <p:cNvPr id="10308" name="Rectangle 17"/>
            <p:cNvSpPr>
              <a:spLocks noChangeArrowheads="1"/>
            </p:cNvSpPr>
            <p:nvPr/>
          </p:nvSpPr>
          <p:spPr bwMode="auto">
            <a:xfrm>
              <a:off x="2160" y="3120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10309" name="Rectangle 18"/>
            <p:cNvSpPr>
              <a:spLocks noChangeArrowheads="1"/>
            </p:cNvSpPr>
            <p:nvPr/>
          </p:nvSpPr>
          <p:spPr bwMode="auto">
            <a:xfrm>
              <a:off x="1993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6 </a:t>
              </a:r>
            </a:p>
          </p:txBody>
        </p:sp>
        <p:sp>
          <p:nvSpPr>
            <p:cNvPr id="10310" name="Rectangle 19"/>
            <p:cNvSpPr>
              <a:spLocks noChangeArrowheads="1"/>
            </p:cNvSpPr>
            <p:nvPr/>
          </p:nvSpPr>
          <p:spPr bwMode="auto">
            <a:xfrm>
              <a:off x="1825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solidFill>
                    <a:schemeClr val="tx2"/>
                  </a:solidFill>
                </a:rPr>
                <a:t>5 </a:t>
              </a:r>
            </a:p>
          </p:txBody>
        </p:sp>
      </p:grpSp>
      <p:sp>
        <p:nvSpPr>
          <p:cNvPr id="10244" name="Rectangle 20"/>
          <p:cNvSpPr>
            <a:spLocks noChangeArrowheads="1"/>
          </p:cNvSpPr>
          <p:nvPr/>
        </p:nvSpPr>
        <p:spPr bwMode="auto">
          <a:xfrm rot="-5400000">
            <a:off x="-35202" y="3524871"/>
            <a:ext cx="102925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</a:rPr>
              <a:t>Наказ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  <p:sp>
        <p:nvSpPr>
          <p:cNvPr id="10245" name="Line 21"/>
          <p:cNvSpPr>
            <a:spLocks noChangeShapeType="1"/>
          </p:cNvSpPr>
          <p:nvPr/>
        </p:nvSpPr>
        <p:spPr bwMode="auto">
          <a:xfrm>
            <a:off x="1879600" y="320992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22"/>
          <p:cNvSpPr>
            <a:spLocks noChangeArrowheads="1"/>
          </p:cNvSpPr>
          <p:nvPr/>
        </p:nvSpPr>
        <p:spPr bwMode="auto">
          <a:xfrm>
            <a:off x="1328738" y="320992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 1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7" name="Rectangle 23"/>
          <p:cNvSpPr>
            <a:spLocks noChangeArrowheads="1"/>
          </p:cNvSpPr>
          <p:nvPr/>
        </p:nvSpPr>
        <p:spPr bwMode="auto">
          <a:xfrm>
            <a:off x="1393825" y="3451225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2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8" name="Rectangle 24"/>
          <p:cNvSpPr>
            <a:spLocks noChangeArrowheads="1"/>
          </p:cNvSpPr>
          <p:nvPr/>
        </p:nvSpPr>
        <p:spPr bwMode="auto">
          <a:xfrm>
            <a:off x="1366838" y="4021138"/>
            <a:ext cx="35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>...</a:t>
            </a:r>
            <a:endParaRPr lang="en-US" altLang="ru-RU" sz="1800">
              <a:solidFill>
                <a:schemeClr val="tx2"/>
              </a:solidFill>
            </a:endParaRPr>
          </a:p>
        </p:txBody>
      </p:sp>
      <p:sp>
        <p:nvSpPr>
          <p:cNvPr id="10249" name="Rectangle 25"/>
          <p:cNvSpPr>
            <a:spLocks noChangeArrowheads="1"/>
          </p:cNvSpPr>
          <p:nvPr/>
        </p:nvSpPr>
        <p:spPr bwMode="auto">
          <a:xfrm>
            <a:off x="1300163" y="4581525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solidFill>
                  <a:schemeClr val="tx2"/>
                </a:solidFill>
              </a:rPr>
              <a:t>N </a:t>
            </a:r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2133600" y="3200400"/>
            <a:ext cx="1600200" cy="1687513"/>
            <a:chOff x="2112" y="1392"/>
            <a:chExt cx="1008" cy="1063"/>
          </a:xfrm>
        </p:grpSpPr>
        <p:sp>
          <p:nvSpPr>
            <p:cNvPr id="10295" name="Line 27"/>
            <p:cNvSpPr>
              <a:spLocks noChangeShapeType="1"/>
            </p:cNvSpPr>
            <p:nvPr/>
          </p:nvSpPr>
          <p:spPr bwMode="auto">
            <a:xfrm>
              <a:off x="211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Line 29"/>
            <p:cNvSpPr>
              <a:spLocks noChangeShapeType="1"/>
            </p:cNvSpPr>
            <p:nvPr/>
          </p:nvSpPr>
          <p:spPr bwMode="auto">
            <a:xfrm>
              <a:off x="2616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Line 30"/>
            <p:cNvSpPr>
              <a:spLocks noChangeShapeType="1"/>
            </p:cNvSpPr>
            <p:nvPr/>
          </p:nvSpPr>
          <p:spPr bwMode="auto">
            <a:xfrm>
              <a:off x="2784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Line 31"/>
            <p:cNvSpPr>
              <a:spLocks noChangeShapeType="1"/>
            </p:cNvSpPr>
            <p:nvPr/>
          </p:nvSpPr>
          <p:spPr bwMode="auto">
            <a:xfrm>
              <a:off x="2952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Line 32"/>
            <p:cNvSpPr>
              <a:spLocks noChangeShapeType="1"/>
            </p:cNvSpPr>
            <p:nvPr/>
          </p:nvSpPr>
          <p:spPr bwMode="auto">
            <a:xfrm>
              <a:off x="228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Line 33"/>
            <p:cNvSpPr>
              <a:spLocks noChangeShapeType="1"/>
            </p:cNvSpPr>
            <p:nvPr/>
          </p:nvSpPr>
          <p:spPr bwMode="auto">
            <a:xfrm>
              <a:off x="3120" y="1392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1" name="Group 34"/>
          <p:cNvGrpSpPr>
            <a:grpSpLocks/>
          </p:cNvGrpSpPr>
          <p:nvPr/>
        </p:nvGrpSpPr>
        <p:grpSpPr bwMode="auto">
          <a:xfrm>
            <a:off x="1903413" y="3198813"/>
            <a:ext cx="1830387" cy="1333500"/>
            <a:chOff x="1199" y="2015"/>
            <a:chExt cx="1064" cy="840"/>
          </a:xfrm>
        </p:grpSpPr>
        <p:sp>
          <p:nvSpPr>
            <p:cNvPr id="10289" name="Line 35"/>
            <p:cNvSpPr>
              <a:spLocks noChangeShapeType="1"/>
            </p:cNvSpPr>
            <p:nvPr/>
          </p:nvSpPr>
          <p:spPr bwMode="auto">
            <a:xfrm rot="-5400000">
              <a:off x="1731" y="2155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Line 36"/>
            <p:cNvSpPr>
              <a:spLocks noChangeShapeType="1"/>
            </p:cNvSpPr>
            <p:nvPr/>
          </p:nvSpPr>
          <p:spPr bwMode="auto">
            <a:xfrm rot="-5400000">
              <a:off x="1732" y="1988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Line 37"/>
            <p:cNvSpPr>
              <a:spLocks noChangeShapeType="1"/>
            </p:cNvSpPr>
            <p:nvPr/>
          </p:nvSpPr>
          <p:spPr bwMode="auto">
            <a:xfrm rot="-5400000">
              <a:off x="1731" y="1819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Line 38"/>
            <p:cNvSpPr>
              <a:spLocks noChangeShapeType="1"/>
            </p:cNvSpPr>
            <p:nvPr/>
          </p:nvSpPr>
          <p:spPr bwMode="auto">
            <a:xfrm rot="-5400000">
              <a:off x="1731" y="1651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39"/>
            <p:cNvSpPr>
              <a:spLocks noChangeShapeType="1"/>
            </p:cNvSpPr>
            <p:nvPr/>
          </p:nvSpPr>
          <p:spPr bwMode="auto">
            <a:xfrm rot="-5400000">
              <a:off x="1731" y="232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Line 40"/>
            <p:cNvSpPr>
              <a:spLocks noChangeShapeType="1"/>
            </p:cNvSpPr>
            <p:nvPr/>
          </p:nvSpPr>
          <p:spPr bwMode="auto">
            <a:xfrm rot="-5400000">
              <a:off x="1731" y="1483"/>
              <a:ext cx="0" cy="1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2" name="Line 43"/>
          <p:cNvSpPr>
            <a:spLocks noChangeShapeType="1"/>
          </p:cNvSpPr>
          <p:nvPr/>
        </p:nvSpPr>
        <p:spPr bwMode="auto">
          <a:xfrm flipV="1">
            <a:off x="2147888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 flipV="1">
            <a:off x="2438400" y="2590800"/>
            <a:ext cx="5619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2667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 flipV="1">
            <a:off x="2971800" y="2590800"/>
            <a:ext cx="5651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3470275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 flipV="1">
            <a:off x="32004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Freeform 49"/>
          <p:cNvSpPr>
            <a:spLocks noChangeArrowheads="1"/>
          </p:cNvSpPr>
          <p:nvPr/>
        </p:nvSpPr>
        <p:spPr bwMode="auto">
          <a:xfrm>
            <a:off x="2051050" y="2997200"/>
            <a:ext cx="1847850" cy="9525"/>
          </a:xfrm>
          <a:custGeom>
            <a:avLst/>
            <a:gdLst>
              <a:gd name="T0" fmla="*/ 0 w 1164"/>
              <a:gd name="T1" fmla="*/ 2147483647 h 6"/>
              <a:gd name="T2" fmla="*/ 2147483647 w 1164"/>
              <a:gd name="T3" fmla="*/ 0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64" h="6">
                <a:moveTo>
                  <a:pt x="0" y="6"/>
                </a:moveTo>
                <a:lnTo>
                  <a:pt x="116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Freeform 50"/>
          <p:cNvSpPr>
            <a:spLocks noChangeArrowheads="1"/>
          </p:cNvSpPr>
          <p:nvPr/>
        </p:nvSpPr>
        <p:spPr bwMode="auto">
          <a:xfrm>
            <a:off x="2286000" y="2781300"/>
            <a:ext cx="1833563" cy="4763"/>
          </a:xfrm>
          <a:custGeom>
            <a:avLst/>
            <a:gdLst>
              <a:gd name="T0" fmla="*/ 0 w 1155"/>
              <a:gd name="T1" fmla="*/ 0 h 3"/>
              <a:gd name="T2" fmla="*/ 2147483647 w 1155"/>
              <a:gd name="T3" fmla="*/ 2147483647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5" h="3">
                <a:moveTo>
                  <a:pt x="0" y="0"/>
                </a:moveTo>
                <a:lnTo>
                  <a:pt x="1155" y="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53"/>
          <p:cNvSpPr>
            <a:spLocks noChangeArrowheads="1"/>
          </p:cNvSpPr>
          <p:nvPr/>
        </p:nvSpPr>
        <p:spPr bwMode="auto">
          <a:xfrm>
            <a:off x="1027113" y="2803525"/>
            <a:ext cx="1036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tx2"/>
                </a:solidFill>
              </a:rPr>
              <a:t>Відділ</a:t>
            </a:r>
            <a:endParaRPr lang="en-US" altLang="ru-RU" sz="1800" dirty="0">
              <a:solidFill>
                <a:schemeClr val="tx2"/>
              </a:solidFill>
            </a:endParaRPr>
          </a:p>
        </p:txBody>
      </p:sp>
      <p:sp>
        <p:nvSpPr>
          <p:cNvPr id="10263" name="Line 54"/>
          <p:cNvSpPr>
            <a:spLocks noChangeShapeType="1"/>
          </p:cNvSpPr>
          <p:nvPr/>
        </p:nvSpPr>
        <p:spPr bwMode="auto">
          <a:xfrm flipV="1">
            <a:off x="37338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1905000" y="2590800"/>
            <a:ext cx="5635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Line 56"/>
          <p:cNvSpPr>
            <a:spLocks noChangeShapeType="1"/>
          </p:cNvSpPr>
          <p:nvPr/>
        </p:nvSpPr>
        <p:spPr bwMode="auto">
          <a:xfrm>
            <a:off x="2438400" y="2590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6" name="Group 57"/>
          <p:cNvGrpSpPr>
            <a:grpSpLocks/>
          </p:cNvGrpSpPr>
          <p:nvPr/>
        </p:nvGrpSpPr>
        <p:grpSpPr bwMode="auto">
          <a:xfrm>
            <a:off x="3733800" y="2590800"/>
            <a:ext cx="565150" cy="2271713"/>
            <a:chOff x="2352" y="1632"/>
            <a:chExt cx="356" cy="1431"/>
          </a:xfrm>
        </p:grpSpPr>
        <p:sp>
          <p:nvSpPr>
            <p:cNvPr id="10280" name="Freeform 58"/>
            <p:cNvSpPr>
              <a:spLocks noChangeArrowheads="1"/>
            </p:cNvSpPr>
            <p:nvPr/>
          </p:nvSpPr>
          <p:spPr bwMode="auto">
            <a:xfrm>
              <a:off x="2478" y="1881"/>
              <a:ext cx="1" cy="1041"/>
            </a:xfrm>
            <a:custGeom>
              <a:avLst/>
              <a:gdLst>
                <a:gd name="T0" fmla="*/ 0 w 1"/>
                <a:gd name="T1" fmla="*/ 0 h 1041"/>
                <a:gd name="T2" fmla="*/ 0 w 1"/>
                <a:gd name="T3" fmla="*/ 1041 h 10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41">
                  <a:moveTo>
                    <a:pt x="0" y="0"/>
                  </a:moveTo>
                  <a:lnTo>
                    <a:pt x="0" y="104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Freeform 59"/>
            <p:cNvSpPr>
              <a:spLocks noChangeArrowheads="1"/>
            </p:cNvSpPr>
            <p:nvPr/>
          </p:nvSpPr>
          <p:spPr bwMode="auto">
            <a:xfrm>
              <a:off x="2589" y="1764"/>
              <a:ext cx="1" cy="1053"/>
            </a:xfrm>
            <a:custGeom>
              <a:avLst/>
              <a:gdLst>
                <a:gd name="T0" fmla="*/ 0 w 1"/>
                <a:gd name="T1" fmla="*/ 0 h 1053"/>
                <a:gd name="T2" fmla="*/ 0 w 1"/>
                <a:gd name="T3" fmla="*/ 1053 h 10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53">
                  <a:moveTo>
                    <a:pt x="0" y="0"/>
                  </a:moveTo>
                  <a:lnTo>
                    <a:pt x="0" y="105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Line 60"/>
            <p:cNvSpPr>
              <a:spLocks noChangeShapeType="1"/>
            </p:cNvSpPr>
            <p:nvPr/>
          </p:nvSpPr>
          <p:spPr bwMode="auto">
            <a:xfrm flipV="1">
              <a:off x="2352" y="2496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61"/>
            <p:cNvSpPr>
              <a:spLocks noChangeShapeType="1"/>
            </p:cNvSpPr>
            <p:nvPr/>
          </p:nvSpPr>
          <p:spPr bwMode="auto">
            <a:xfrm flipV="1">
              <a:off x="2352" y="230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Line 62"/>
            <p:cNvSpPr>
              <a:spLocks noChangeShapeType="1"/>
            </p:cNvSpPr>
            <p:nvPr/>
          </p:nvSpPr>
          <p:spPr bwMode="auto">
            <a:xfrm flipV="1">
              <a:off x="2352" y="1824"/>
              <a:ext cx="356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Line 63"/>
            <p:cNvSpPr>
              <a:spLocks noChangeShapeType="1"/>
            </p:cNvSpPr>
            <p:nvPr/>
          </p:nvSpPr>
          <p:spPr bwMode="auto">
            <a:xfrm flipV="1">
              <a:off x="2352" y="1968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64"/>
            <p:cNvSpPr>
              <a:spLocks noChangeShapeType="1"/>
            </p:cNvSpPr>
            <p:nvPr/>
          </p:nvSpPr>
          <p:spPr bwMode="auto">
            <a:xfrm flipV="1">
              <a:off x="2352" y="2160"/>
              <a:ext cx="356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Line 65"/>
            <p:cNvSpPr>
              <a:spLocks noChangeShapeType="1"/>
            </p:cNvSpPr>
            <p:nvPr/>
          </p:nvSpPr>
          <p:spPr bwMode="auto">
            <a:xfrm flipV="1">
              <a:off x="2352" y="2688"/>
              <a:ext cx="35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Freeform 66"/>
            <p:cNvSpPr>
              <a:spLocks noChangeArrowheads="1"/>
            </p:cNvSpPr>
            <p:nvPr/>
          </p:nvSpPr>
          <p:spPr bwMode="auto">
            <a:xfrm>
              <a:off x="2700" y="1632"/>
              <a:ext cx="3" cy="1068"/>
            </a:xfrm>
            <a:custGeom>
              <a:avLst/>
              <a:gdLst>
                <a:gd name="T0" fmla="*/ 0 w 3"/>
                <a:gd name="T1" fmla="*/ 0 h 1068"/>
                <a:gd name="T2" fmla="*/ 3 w 3"/>
                <a:gd name="T3" fmla="*/ 1068 h 10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8">
                  <a:moveTo>
                    <a:pt x="0" y="0"/>
                  </a:moveTo>
                  <a:lnTo>
                    <a:pt x="3" y="10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67" name="Group 67"/>
          <p:cNvGrpSpPr>
            <a:grpSpLocks/>
          </p:cNvGrpSpPr>
          <p:nvPr/>
        </p:nvGrpSpPr>
        <p:grpSpPr bwMode="auto">
          <a:xfrm>
            <a:off x="5257800" y="4038600"/>
            <a:ext cx="3429000" cy="1825625"/>
            <a:chOff x="3312" y="2342"/>
            <a:chExt cx="2160" cy="1150"/>
          </a:xfrm>
        </p:grpSpPr>
        <p:sp>
          <p:nvSpPr>
            <p:cNvPr id="10270" name="Line 68"/>
            <p:cNvSpPr>
              <a:spLocks noChangeShapeType="1"/>
            </p:cNvSpPr>
            <p:nvPr/>
          </p:nvSpPr>
          <p:spPr bwMode="auto">
            <a:xfrm>
              <a:off x="3312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69"/>
            <p:cNvSpPr>
              <a:spLocks noChangeShapeType="1"/>
            </p:cNvSpPr>
            <p:nvPr/>
          </p:nvSpPr>
          <p:spPr bwMode="auto">
            <a:xfrm>
              <a:off x="3312" y="2822"/>
              <a:ext cx="0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Line 70"/>
            <p:cNvSpPr>
              <a:spLocks noChangeShapeType="1"/>
            </p:cNvSpPr>
            <p:nvPr/>
          </p:nvSpPr>
          <p:spPr bwMode="auto">
            <a:xfrm>
              <a:off x="431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71"/>
            <p:cNvSpPr>
              <a:spLocks noChangeShapeType="1"/>
            </p:cNvSpPr>
            <p:nvPr/>
          </p:nvSpPr>
          <p:spPr bwMode="auto">
            <a:xfrm>
              <a:off x="4313" y="2774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72"/>
            <p:cNvSpPr>
              <a:spLocks noChangeShapeType="1"/>
            </p:cNvSpPr>
            <p:nvPr/>
          </p:nvSpPr>
          <p:spPr bwMode="auto">
            <a:xfrm>
              <a:off x="4313" y="3206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73"/>
            <p:cNvSpPr>
              <a:spLocks noChangeShapeType="1"/>
            </p:cNvSpPr>
            <p:nvPr/>
          </p:nvSpPr>
          <p:spPr bwMode="auto">
            <a:xfrm>
              <a:off x="5103" y="2342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Line 74"/>
            <p:cNvSpPr>
              <a:spLocks noChangeShapeType="1"/>
            </p:cNvSpPr>
            <p:nvPr/>
          </p:nvSpPr>
          <p:spPr bwMode="auto">
            <a:xfrm flipH="1">
              <a:off x="4789" y="2774"/>
              <a:ext cx="314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75"/>
            <p:cNvSpPr>
              <a:spLocks noChangeShapeType="1"/>
            </p:cNvSpPr>
            <p:nvPr/>
          </p:nvSpPr>
          <p:spPr bwMode="auto">
            <a:xfrm>
              <a:off x="5105" y="2774"/>
              <a:ext cx="367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76"/>
            <p:cNvSpPr>
              <a:spLocks noChangeShapeType="1"/>
            </p:cNvSpPr>
            <p:nvPr/>
          </p:nvSpPr>
          <p:spPr bwMode="auto">
            <a:xfrm>
              <a:off x="4842" y="3206"/>
              <a:ext cx="261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77"/>
            <p:cNvSpPr>
              <a:spLocks noChangeShapeType="1"/>
            </p:cNvSpPr>
            <p:nvPr/>
          </p:nvSpPr>
          <p:spPr bwMode="auto">
            <a:xfrm flipH="1">
              <a:off x="5158" y="3206"/>
              <a:ext cx="31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8" name="Rectangle 78"/>
          <p:cNvSpPr>
            <a:spLocks noChangeArrowheads="1"/>
          </p:cNvSpPr>
          <p:nvPr/>
        </p:nvSpPr>
        <p:spPr bwMode="auto">
          <a:xfrm>
            <a:off x="4500563" y="1916113"/>
            <a:ext cx="4643437" cy="421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 err="1">
                <a:solidFill>
                  <a:schemeClr val="tx2"/>
                </a:solidFill>
              </a:rPr>
              <a:t>Вимір</a:t>
            </a:r>
            <a:r>
              <a:rPr lang="en-US" altLang="ru-RU" sz="2400" dirty="0">
                <a:solidFill>
                  <a:schemeClr val="tx2"/>
                </a:solidFill>
              </a:rPr>
              <a:t>: </a:t>
            </a:r>
            <a:endParaRPr lang="ru-RU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</a:rPr>
              <a:t>Наказ</a:t>
            </a:r>
            <a:r>
              <a:rPr lang="en-US" altLang="ru-RU" sz="2000" dirty="0">
                <a:solidFill>
                  <a:schemeClr val="tx2"/>
                </a:solidFill>
              </a:rPr>
              <a:t>, </a:t>
            </a:r>
            <a:r>
              <a:rPr lang="ru-RU" altLang="ru-RU" sz="2000" dirty="0" err="1">
                <a:solidFill>
                  <a:schemeClr val="tx2"/>
                </a:solidFill>
              </a:rPr>
              <a:t>Підрозділ</a:t>
            </a:r>
            <a:r>
              <a:rPr lang="ru-RU" altLang="ru-RU" sz="2000" dirty="0">
                <a:solidFill>
                  <a:schemeClr val="tx2"/>
                </a:solidFill>
              </a:rPr>
              <a:t>, Час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  <a:r>
              <a:rPr lang="ru-RU" altLang="ru-RU" sz="1800" u="sng" dirty="0" err="1"/>
              <a:t>Сегментація</a:t>
            </a:r>
            <a:r>
              <a:rPr lang="ru-RU" altLang="ru-RU" sz="1800" u="sng" dirty="0"/>
              <a:t>        Наказ</a:t>
            </a:r>
            <a:r>
              <a:rPr lang="en-US" altLang="ru-RU" sz="1800" u="sng" dirty="0"/>
              <a:t> </a:t>
            </a:r>
            <a:r>
              <a:rPr lang="en-US" altLang="ru-RU" sz="1800" dirty="0"/>
              <a:t>       </a:t>
            </a:r>
            <a:r>
              <a:rPr lang="ru-RU" altLang="ru-RU" sz="1800" dirty="0"/>
              <a:t>   </a:t>
            </a:r>
            <a:r>
              <a:rPr lang="en-US" altLang="ru-RU" sz="1800" u="sng" dirty="0"/>
              <a:t> </a:t>
            </a:r>
            <a:r>
              <a:rPr lang="ru-RU" altLang="ru-RU" sz="1800" u="sng" dirty="0"/>
              <a:t>Час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tx2"/>
                </a:solidFill>
              </a:rPr>
              <a:t>Виробництво</a:t>
            </a:r>
            <a:r>
              <a:rPr lang="en-US" altLang="ru-RU" sz="2000" dirty="0">
                <a:solidFill>
                  <a:schemeClr val="tx2"/>
                </a:solidFill>
              </a:rPr>
              <a:t>  </a:t>
            </a:r>
            <a:r>
              <a:rPr lang="uk-UA" altLang="ru-RU" sz="2000" dirty="0">
                <a:solidFill>
                  <a:schemeClr val="tx2"/>
                </a:solidFill>
              </a:rPr>
              <a:t>Технологія</a:t>
            </a:r>
            <a:r>
              <a:rPr lang="en-US" altLang="ru-RU" sz="2000" dirty="0">
                <a:solidFill>
                  <a:schemeClr val="tx2"/>
                </a:solidFill>
              </a:rPr>
              <a:t>        </a:t>
            </a:r>
            <a:r>
              <a:rPr lang="ru-RU" altLang="ru-RU" sz="2000" dirty="0" err="1">
                <a:solidFill>
                  <a:schemeClr val="tx2"/>
                </a:solidFill>
              </a:rPr>
              <a:t>Рік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</a:t>
            </a:r>
            <a:r>
              <a:rPr lang="ru-RU" altLang="ru-RU" sz="2000" dirty="0">
                <a:solidFill>
                  <a:schemeClr val="tx2"/>
                </a:solidFill>
              </a:rPr>
              <a:t>  </a:t>
            </a:r>
            <a:r>
              <a:rPr lang="ru-RU" altLang="ru-RU" sz="2000" dirty="0" err="1">
                <a:solidFill>
                  <a:schemeClr val="tx2"/>
                </a:solidFill>
              </a:rPr>
              <a:t>Підрозділ</a:t>
            </a:r>
            <a:r>
              <a:rPr lang="en-US" altLang="ru-RU" sz="2000" dirty="0">
                <a:solidFill>
                  <a:schemeClr val="tx2"/>
                </a:solidFill>
              </a:rPr>
              <a:t>     </a:t>
            </a:r>
            <a:r>
              <a:rPr lang="ru-RU" altLang="ru-RU" sz="2000" dirty="0" err="1">
                <a:solidFill>
                  <a:schemeClr val="tx2"/>
                </a:solidFill>
              </a:rPr>
              <a:t>Ресурси</a:t>
            </a:r>
            <a:endParaRPr lang="en-US" altLang="ru-RU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  </a:t>
            </a: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000" dirty="0">
                <a:solidFill>
                  <a:schemeClr val="tx2"/>
                </a:solidFill>
              </a:rPr>
              <a:t>Товар</a:t>
            </a:r>
            <a:r>
              <a:rPr lang="en-US" altLang="ru-RU" sz="2000" dirty="0">
                <a:solidFill>
                  <a:schemeClr val="tx2"/>
                </a:solidFill>
              </a:rPr>
              <a:t>       </a:t>
            </a:r>
            <a:r>
              <a:rPr lang="ru-RU" altLang="ru-RU" sz="2000" dirty="0">
                <a:solidFill>
                  <a:schemeClr val="tx2"/>
                </a:solidFill>
              </a:rPr>
              <a:t>           </a:t>
            </a:r>
            <a:r>
              <a:rPr lang="en-US" altLang="ru-RU" sz="2000" dirty="0">
                <a:solidFill>
                  <a:schemeClr val="tx2"/>
                </a:solidFill>
              </a:rPr>
              <a:t>      </a:t>
            </a:r>
            <a:r>
              <a:rPr lang="uk-UA" altLang="ru-RU" sz="2000" dirty="0">
                <a:solidFill>
                  <a:schemeClr val="tx2"/>
                </a:solidFill>
              </a:rPr>
              <a:t>Місяць   Неділя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                          </a:t>
            </a:r>
            <a:r>
              <a:rPr lang="ru-RU" altLang="ru-RU" sz="2000" dirty="0">
                <a:solidFill>
                  <a:schemeClr val="tx2"/>
                </a:solidFill>
              </a:rPr>
              <a:t>        ...</a:t>
            </a:r>
            <a:r>
              <a:rPr lang="en-US" altLang="ru-RU" sz="2000" dirty="0">
                <a:solidFill>
                  <a:schemeClr val="tx2"/>
                </a:solidFill>
              </a:rPr>
              <a:t>        </a:t>
            </a:r>
            <a:r>
              <a:rPr lang="ru-RU" altLang="ru-RU" sz="2000" dirty="0">
                <a:solidFill>
                  <a:schemeClr val="tx2"/>
                </a:solidFill>
              </a:rPr>
              <a:t>        День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102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ECB3DE-444B-4112-9937-5DCD07BEA06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err="1"/>
              <a:t>Використання</a:t>
            </a:r>
            <a:r>
              <a:rPr lang="ru-RU" altLang="ru-RU" sz="3200" dirty="0"/>
              <a:t> </a:t>
            </a:r>
            <a:r>
              <a:rPr lang="en-US" altLang="ru-RU" sz="3200" dirty="0"/>
              <a:t>OLAP</a:t>
            </a:r>
            <a:endParaRPr lang="ru-RU" altLang="ru-RU" sz="3200" dirty="0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179388" y="1985343"/>
            <a:ext cx="33131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Корпоративні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програми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Зберігають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великі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(OLTP)</a:t>
            </a: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Вимагають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спеціалізованих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можливостей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для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роботи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Містять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статистичних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обчислень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/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6443663" y="1985343"/>
            <a:ext cx="27003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Генератори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звітів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Аналізують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невеликі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Розкидані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серед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кінцевих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користувачів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Відсутня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корпоративна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цілісність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3492500" y="1989138"/>
            <a:ext cx="244792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OLAP</a:t>
            </a: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Цілісність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даних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Великі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обсяги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Швидкий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час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відгуку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Потужна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аналітика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Суворі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обчислення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Дружність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до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кінцевого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користувача</a:t>
            </a:r>
            <a:endParaRPr 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Багатовимірність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605CEF3-D28C-4538-B9AA-A98C68DFA775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err="1"/>
              <a:t>Гнучкість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системи</a:t>
            </a:r>
            <a:endParaRPr lang="ru-RU" altLang="ru-RU" sz="2800" dirty="0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74650" y="3278188"/>
            <a:ext cx="830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 anchorCtr="1">
            <a:spAutoFit/>
          </a:bodyPr>
          <a:lstStyle/>
          <a:p>
            <a:endParaRPr lang="ru-RU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4870450" y="2744788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1997075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036888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4103688" y="2936875"/>
            <a:ext cx="493712" cy="579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4795838" y="2954338"/>
            <a:ext cx="2419350" cy="619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4641850" y="2938463"/>
            <a:ext cx="1533525" cy="606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5556250" y="3887788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7" name="Group 14"/>
          <p:cNvGrpSpPr>
            <a:grpSpLocks/>
          </p:cNvGrpSpPr>
          <p:nvPr/>
        </p:nvGrpSpPr>
        <p:grpSpPr bwMode="auto">
          <a:xfrm>
            <a:off x="769938" y="2555875"/>
            <a:ext cx="3535362" cy="373063"/>
            <a:chOff x="892" y="889"/>
            <a:chExt cx="1824" cy="235"/>
          </a:xfrm>
        </p:grpSpPr>
        <p:sp>
          <p:nvSpPr>
            <p:cNvPr id="14522" name="Line 15"/>
            <p:cNvSpPr>
              <a:spLocks noChangeShapeType="1"/>
            </p:cNvSpPr>
            <p:nvPr/>
          </p:nvSpPr>
          <p:spPr bwMode="auto">
            <a:xfrm>
              <a:off x="1965" y="1008"/>
              <a:ext cx="751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254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92" name="AutoShape 16"/>
            <p:cNvSpPr>
              <a:spLocks noChangeArrowheads="1"/>
            </p:cNvSpPr>
            <p:nvPr/>
          </p:nvSpPr>
          <p:spPr bwMode="auto">
            <a:xfrm>
              <a:off x="892" y="889"/>
              <a:ext cx="1564" cy="2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63500" dir="3187806" algn="ctr" rotWithShape="0">
                <a:srgbClr val="4D4D4D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600" b="1" dirty="0" err="1">
                  <a:solidFill>
                    <a:schemeClr val="accent2"/>
                  </a:solidFill>
                  <a:latin typeface="Arial" charset="0"/>
                </a:rPr>
                <a:t>Додати</a:t>
              </a:r>
              <a:r>
                <a:rPr lang="ru-RU" sz="16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ru-RU" sz="1600" b="1" dirty="0" err="1">
                  <a:solidFill>
                    <a:schemeClr val="accent2"/>
                  </a:solidFill>
                  <a:latin typeface="Arial" charset="0"/>
                </a:rPr>
                <a:t>користувача</a:t>
              </a:r>
              <a:endParaRPr lang="en-US" sz="1600" b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944563" y="4229100"/>
            <a:ext cx="1699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en-US" altLang="ru-RU" sz="1600" dirty="0">
                <a:solidFill>
                  <a:schemeClr val="accent2"/>
                </a:solidFill>
                <a:latin typeface="Arial" charset="0"/>
              </a:rPr>
              <a:t> 1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2658402" y="4240379"/>
            <a:ext cx="16995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err="1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ru-RU" altLang="ru-RU" sz="1600" dirty="0">
                <a:solidFill>
                  <a:schemeClr val="accent2"/>
                </a:solidFill>
                <a:latin typeface="Arial" charset="0"/>
              </a:rPr>
              <a:t> 2</a:t>
            </a:r>
            <a:endParaRPr lang="en-US" altLang="ru-RU" sz="1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4968875" y="4229100"/>
            <a:ext cx="3825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accent2"/>
                </a:solidFill>
                <a:latin typeface="Arial" charset="0"/>
              </a:rPr>
              <a:t>…</a:t>
            </a:r>
            <a:endParaRPr lang="en-US" altLang="ru-RU" sz="1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7101881" y="4190949"/>
            <a:ext cx="171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>
                <a:solidFill>
                  <a:schemeClr val="accent2"/>
                </a:solidFill>
                <a:latin typeface="Arial" charset="0"/>
              </a:rPr>
              <a:t>Співробітник</a:t>
            </a:r>
            <a:r>
              <a:rPr lang="en-US" altLang="ru-RU" sz="1600" dirty="0">
                <a:solidFill>
                  <a:schemeClr val="accent2"/>
                </a:solidFill>
                <a:latin typeface="Arial" charset="0"/>
              </a:rPr>
              <a:t> n</a:t>
            </a:r>
          </a:p>
        </p:txBody>
      </p:sp>
      <p:sp>
        <p:nvSpPr>
          <p:cNvPr id="229401" name="AutoShape 25"/>
          <p:cNvSpPr>
            <a:spLocks noChangeArrowheads="1"/>
          </p:cNvSpPr>
          <p:nvPr/>
        </p:nvSpPr>
        <p:spPr bwMode="auto">
          <a:xfrm>
            <a:off x="1374775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3" name="Group 26"/>
          <p:cNvGrpSpPr>
            <a:grpSpLocks/>
          </p:cNvGrpSpPr>
          <p:nvPr/>
        </p:nvGrpSpPr>
        <p:grpSpPr bwMode="auto">
          <a:xfrm>
            <a:off x="1497013" y="3833813"/>
            <a:ext cx="357187" cy="374650"/>
            <a:chOff x="654" y="2344"/>
            <a:chExt cx="727" cy="487"/>
          </a:xfrm>
        </p:grpSpPr>
        <p:grpSp>
          <p:nvGrpSpPr>
            <p:cNvPr id="14503" name="Group 27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51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8" name="Line 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9" name="Oval 31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0" name="Oval 32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21" name="Oval 33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504" name="Line 34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05" name="Line 35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12" name="Oval 36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13" name="Oval 37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508" name="Group 38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510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1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2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13" name="Oval 4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4" name="Oval 4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15" name="Oval 4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21" name="Oval 45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22" name="AutoShape 46"/>
          <p:cNvSpPr>
            <a:spLocks noChangeArrowheads="1"/>
          </p:cNvSpPr>
          <p:nvPr/>
        </p:nvSpPr>
        <p:spPr bwMode="auto">
          <a:xfrm>
            <a:off x="2584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5" name="Group 47"/>
          <p:cNvGrpSpPr>
            <a:grpSpLocks/>
          </p:cNvGrpSpPr>
          <p:nvPr/>
        </p:nvGrpSpPr>
        <p:grpSpPr bwMode="auto">
          <a:xfrm>
            <a:off x="2706688" y="3833813"/>
            <a:ext cx="357187" cy="374650"/>
            <a:chOff x="654" y="2344"/>
            <a:chExt cx="727" cy="487"/>
          </a:xfrm>
        </p:grpSpPr>
        <p:grpSp>
          <p:nvGrpSpPr>
            <p:cNvPr id="14484" name="Group 48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97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8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9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500" name="Oval 52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1" name="Oval 53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502" name="Oval 54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85" name="Line 55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6" name="Line 56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33" name="Oval 57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34" name="Oval 58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89" name="Group 59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91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2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94" name="Oval 6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5" name="Oval 6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96" name="Oval 6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42" name="Oval 66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43" name="AutoShape 67"/>
          <p:cNvSpPr>
            <a:spLocks noChangeArrowheads="1"/>
          </p:cNvSpPr>
          <p:nvPr/>
        </p:nvSpPr>
        <p:spPr bwMode="auto">
          <a:xfrm>
            <a:off x="3727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7" name="Group 68"/>
          <p:cNvGrpSpPr>
            <a:grpSpLocks/>
          </p:cNvGrpSpPr>
          <p:nvPr/>
        </p:nvGrpSpPr>
        <p:grpSpPr bwMode="auto">
          <a:xfrm>
            <a:off x="3849688" y="3833813"/>
            <a:ext cx="357187" cy="374650"/>
            <a:chOff x="654" y="2344"/>
            <a:chExt cx="727" cy="487"/>
          </a:xfrm>
        </p:grpSpPr>
        <p:grpSp>
          <p:nvGrpSpPr>
            <p:cNvPr id="14465" name="Group 69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78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9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0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81" name="Oval 73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2" name="Oval 74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83" name="Oval 75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66" name="Line 76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7" name="Line 77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54" name="Oval 78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55" name="Oval 79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70" name="Group 80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72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3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4" name="Line 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75" name="Oval 8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6" name="Oval 8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77" name="Oval 8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63" name="Oval 87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64" name="AutoShape 88"/>
          <p:cNvSpPr>
            <a:spLocks noChangeArrowheads="1"/>
          </p:cNvSpPr>
          <p:nvPr/>
        </p:nvSpPr>
        <p:spPr bwMode="auto">
          <a:xfrm>
            <a:off x="48704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59" name="Group 89"/>
          <p:cNvGrpSpPr>
            <a:grpSpLocks/>
          </p:cNvGrpSpPr>
          <p:nvPr/>
        </p:nvGrpSpPr>
        <p:grpSpPr bwMode="auto">
          <a:xfrm>
            <a:off x="4992688" y="3833813"/>
            <a:ext cx="357187" cy="374650"/>
            <a:chOff x="654" y="2344"/>
            <a:chExt cx="727" cy="487"/>
          </a:xfrm>
        </p:grpSpPr>
        <p:grpSp>
          <p:nvGrpSpPr>
            <p:cNvPr id="14446" name="Group 90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59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0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1" name="Line 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2" name="Oval 94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3" name="Oval 95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64" name="Oval 96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47" name="Line 97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" name="Line 98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75" name="Oval 99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76" name="Oval 100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51" name="Group 101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53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4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5" name="Line 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56" name="Oval 10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7" name="Oval 10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58" name="Oval 10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484" name="Oval 108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485" name="AutoShape 109"/>
          <p:cNvSpPr>
            <a:spLocks noChangeArrowheads="1"/>
          </p:cNvSpPr>
          <p:nvPr/>
        </p:nvSpPr>
        <p:spPr bwMode="auto">
          <a:xfrm>
            <a:off x="60896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1" name="Group 110"/>
          <p:cNvGrpSpPr>
            <a:grpSpLocks/>
          </p:cNvGrpSpPr>
          <p:nvPr/>
        </p:nvGrpSpPr>
        <p:grpSpPr bwMode="auto">
          <a:xfrm>
            <a:off x="6211888" y="3833813"/>
            <a:ext cx="357187" cy="374650"/>
            <a:chOff x="654" y="2344"/>
            <a:chExt cx="727" cy="487"/>
          </a:xfrm>
        </p:grpSpPr>
        <p:grpSp>
          <p:nvGrpSpPr>
            <p:cNvPr id="14427" name="Group 111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4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2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43" name="Oval 115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4" name="Oval 116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45" name="Oval 117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28" name="Line 118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29" name="Line 119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96" name="Oval 120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497" name="Oval 121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32" name="Group 122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34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5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6" name="Line 1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7" name="Oval 12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8" name="Oval 12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39" name="Oval 12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05" name="Oval 129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06" name="AutoShape 130"/>
          <p:cNvSpPr>
            <a:spLocks noChangeArrowheads="1"/>
          </p:cNvSpPr>
          <p:nvPr/>
        </p:nvSpPr>
        <p:spPr bwMode="auto">
          <a:xfrm>
            <a:off x="7308850" y="36512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3" name="Group 131"/>
          <p:cNvGrpSpPr>
            <a:grpSpLocks/>
          </p:cNvGrpSpPr>
          <p:nvPr/>
        </p:nvGrpSpPr>
        <p:grpSpPr bwMode="auto">
          <a:xfrm>
            <a:off x="7431088" y="3833813"/>
            <a:ext cx="357187" cy="374650"/>
            <a:chOff x="654" y="2344"/>
            <a:chExt cx="727" cy="487"/>
          </a:xfrm>
        </p:grpSpPr>
        <p:grpSp>
          <p:nvGrpSpPr>
            <p:cNvPr id="14408" name="Group 132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21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2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3" name="Line 1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4" name="Oval 136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5" name="Oval 137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6" name="Oval 138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409" name="Line 139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10" name="Line 140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17" name="Oval 141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18" name="Oval 142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413" name="Group 143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415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6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7" name="Line 1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8" name="Oval 14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19" name="Oval 14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20" name="Oval 14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26" name="Oval 150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27" name="AutoShape 151"/>
          <p:cNvSpPr>
            <a:spLocks noChangeArrowheads="1"/>
          </p:cNvSpPr>
          <p:nvPr/>
        </p:nvSpPr>
        <p:spPr bwMode="auto">
          <a:xfrm flipH="1">
            <a:off x="4300538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5" name="Group 152"/>
          <p:cNvGrpSpPr>
            <a:grpSpLocks/>
          </p:cNvGrpSpPr>
          <p:nvPr/>
        </p:nvGrpSpPr>
        <p:grpSpPr bwMode="auto">
          <a:xfrm flipH="1">
            <a:off x="4430713" y="2538413"/>
            <a:ext cx="357187" cy="374650"/>
            <a:chOff x="654" y="2344"/>
            <a:chExt cx="727" cy="487"/>
          </a:xfrm>
        </p:grpSpPr>
        <p:grpSp>
          <p:nvGrpSpPr>
            <p:cNvPr id="14389" name="Group 153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402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3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4" name="Line 1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05" name="Oval 157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6" name="Oval 158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7" name="Oval 159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90" name="Line 160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Line 161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38" name="Oval 162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39" name="Oval 163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94" name="Group 164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96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7" name="Line 16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8" name="Line 1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Oval 16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0" name="Oval 16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401" name="Oval 17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47" name="Oval 171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229548" name="AutoShape 172"/>
          <p:cNvSpPr>
            <a:spLocks noChangeArrowheads="1"/>
          </p:cNvSpPr>
          <p:nvPr/>
        </p:nvSpPr>
        <p:spPr bwMode="auto">
          <a:xfrm flipH="1">
            <a:off x="6699250" y="2355850"/>
            <a:ext cx="609600" cy="609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367" name="Group 173"/>
          <p:cNvGrpSpPr>
            <a:grpSpLocks/>
          </p:cNvGrpSpPr>
          <p:nvPr/>
        </p:nvGrpSpPr>
        <p:grpSpPr bwMode="auto">
          <a:xfrm flipH="1">
            <a:off x="6829425" y="2538413"/>
            <a:ext cx="357188" cy="374650"/>
            <a:chOff x="654" y="2344"/>
            <a:chExt cx="727" cy="487"/>
          </a:xfrm>
        </p:grpSpPr>
        <p:grpSp>
          <p:nvGrpSpPr>
            <p:cNvPr id="14370" name="Group 174"/>
            <p:cNvGrpSpPr>
              <a:grpSpLocks noChangeAspect="1"/>
            </p:cNvGrpSpPr>
            <p:nvPr/>
          </p:nvGrpSpPr>
          <p:grpSpPr bwMode="auto">
            <a:xfrm>
              <a:off x="654" y="2635"/>
              <a:ext cx="339" cy="196"/>
              <a:chOff x="1548" y="2100"/>
              <a:chExt cx="864" cy="576"/>
            </a:xfrm>
          </p:grpSpPr>
          <p:sp>
            <p:nvSpPr>
              <p:cNvPr id="1438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5" name="Line 1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6" name="Oval 178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7" name="Oval 179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8" name="Oval 180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14371" name="Line 181"/>
            <p:cNvSpPr>
              <a:spLocks noChangeAspect="1" noChangeShapeType="1"/>
            </p:cNvSpPr>
            <p:nvPr/>
          </p:nvSpPr>
          <p:spPr bwMode="auto">
            <a:xfrm flipV="1">
              <a:off x="841" y="2389"/>
              <a:ext cx="175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Line 182"/>
            <p:cNvSpPr>
              <a:spLocks noChangeAspect="1" noChangeShapeType="1"/>
            </p:cNvSpPr>
            <p:nvPr/>
          </p:nvSpPr>
          <p:spPr bwMode="auto">
            <a:xfrm flipH="1" flipV="1">
              <a:off x="1016" y="2401"/>
              <a:ext cx="234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59" name="Oval 183"/>
            <p:cNvSpPr>
              <a:spLocks noChangeAspect="1" noChangeArrowheads="1"/>
            </p:cNvSpPr>
            <p:nvPr/>
          </p:nvSpPr>
          <p:spPr bwMode="auto">
            <a:xfrm>
              <a:off x="858" y="2344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sp>
          <p:nvSpPr>
            <p:cNvPr id="229560" name="Oval 184"/>
            <p:cNvSpPr>
              <a:spLocks noChangeAspect="1" noChangeArrowheads="1"/>
            </p:cNvSpPr>
            <p:nvPr/>
          </p:nvSpPr>
          <p:spPr bwMode="auto">
            <a:xfrm>
              <a:off x="660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  <p:grpSp>
          <p:nvGrpSpPr>
            <p:cNvPr id="14375" name="Group 185"/>
            <p:cNvGrpSpPr>
              <a:grpSpLocks noChangeAspect="1"/>
            </p:cNvGrpSpPr>
            <p:nvPr/>
          </p:nvGrpSpPr>
          <p:grpSpPr bwMode="auto">
            <a:xfrm>
              <a:off x="1039" y="2635"/>
              <a:ext cx="339" cy="196"/>
              <a:chOff x="1548" y="2100"/>
              <a:chExt cx="864" cy="576"/>
            </a:xfrm>
          </p:grpSpPr>
          <p:sp>
            <p:nvSpPr>
              <p:cNvPr id="14377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1704" y="2100"/>
                <a:ext cx="288" cy="4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1992" y="2100"/>
                <a:ext cx="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9" name="Line 1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2" y="2100"/>
                <a:ext cx="300" cy="4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0" name="Oval 189"/>
              <p:cNvSpPr>
                <a:spLocks noChangeAspect="1" noChangeArrowheads="1"/>
              </p:cNvSpPr>
              <p:nvPr/>
            </p:nvSpPr>
            <p:spPr bwMode="auto">
              <a:xfrm>
                <a:off x="1548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1" name="Oval 190"/>
              <p:cNvSpPr>
                <a:spLocks noChangeAspect="1" noChangeArrowheads="1"/>
              </p:cNvSpPr>
              <p:nvPr/>
            </p:nvSpPr>
            <p:spPr bwMode="auto">
              <a:xfrm>
                <a:off x="18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  <p:sp>
            <p:nvSpPr>
              <p:cNvPr id="14382" name="Oval 191"/>
              <p:cNvSpPr>
                <a:spLocks noChangeAspect="1" noChangeArrowheads="1"/>
              </p:cNvSpPr>
              <p:nvPr/>
            </p:nvSpPr>
            <p:spPr bwMode="auto">
              <a:xfrm>
                <a:off x="2172" y="24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4D4D4D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§"/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Char char="•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ü"/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2400" b="0"/>
              </a:p>
            </p:txBody>
          </p:sp>
        </p:grpSp>
        <p:sp>
          <p:nvSpPr>
            <p:cNvPr id="229568" name="Oval 192"/>
            <p:cNvSpPr>
              <a:spLocks noChangeAspect="1" noChangeArrowheads="1"/>
            </p:cNvSpPr>
            <p:nvPr/>
          </p:nvSpPr>
          <p:spPr bwMode="auto">
            <a:xfrm>
              <a:off x="1045" y="2532"/>
              <a:ext cx="336" cy="1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1800" b="1">
                <a:latin typeface="Arial" charset="0"/>
              </a:endParaRPr>
            </a:p>
          </p:txBody>
        </p:sp>
      </p:grpSp>
      <p:sp>
        <p:nvSpPr>
          <p:cNvPr id="14368" name="Rectangle 193"/>
          <p:cNvSpPr>
            <a:spLocks noChangeArrowheads="1"/>
          </p:cNvSpPr>
          <p:nvPr/>
        </p:nvSpPr>
        <p:spPr bwMode="auto">
          <a:xfrm>
            <a:off x="-8082" y="472514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2400" b="0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Відображаються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всі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оновлення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та не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допускається</a:t>
            </a:r>
            <a:r>
              <a:rPr lang="ru-RU" altLang="ru-RU" sz="20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2000" b="0" dirty="0" err="1">
                <a:solidFill>
                  <a:schemeClr val="tx2"/>
                </a:solidFill>
                <a:latin typeface="Arial" charset="0"/>
              </a:rPr>
              <a:t>дублювання</a:t>
            </a:r>
            <a:endParaRPr lang="en-US" altLang="ru-RU" sz="20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6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D8F5865-246B-48AA-B475-B8078697E5C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6525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Digital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Dashboard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підхід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до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побудови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користувача</a:t>
            </a: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середовища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842250" cy="38893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u-RU" altLang="ru-RU" dirty="0">
                <a:solidFill>
                  <a:schemeClr val="hlink"/>
                </a:solidFill>
              </a:rPr>
              <a:t> </a:t>
            </a:r>
            <a:r>
              <a:rPr lang="ru-RU" altLang="ru-RU" sz="2400" dirty="0" err="1"/>
              <a:t>Універсальний</a:t>
            </a:r>
            <a:r>
              <a:rPr lang="ru-RU" altLang="ru-RU" sz="2400" dirty="0"/>
              <a:t> доступ до </a:t>
            </a:r>
            <a:r>
              <a:rPr lang="ru-RU" altLang="ru-RU" sz="2400" dirty="0" err="1"/>
              <a:t>джерел</a:t>
            </a:r>
            <a:r>
              <a:rPr lang="ru-RU" altLang="ru-RU" sz="2400" dirty="0"/>
              <a:t> та </a:t>
            </a:r>
            <a:r>
              <a:rPr lang="ru-RU" altLang="ru-RU" sz="2400" dirty="0" err="1"/>
              <a:t>інструментів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обміну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корпоративними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знаннями</a:t>
            </a:r>
            <a:endParaRPr lang="ru-RU" altLang="ru-RU" sz="24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Співробітників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Відділу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Підприємства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</a:t>
            </a:r>
            <a:r>
              <a:rPr lang="ru-RU" altLang="ru-RU" sz="2400" dirty="0" err="1">
                <a:solidFill>
                  <a:schemeClr val="tx2"/>
                </a:solidFill>
              </a:rPr>
              <a:t>Глобальний</a:t>
            </a:r>
            <a:r>
              <a:rPr lang="ru-RU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2400" dirty="0" err="1">
                <a:solidFill>
                  <a:schemeClr val="tx2"/>
                </a:solidFill>
              </a:rPr>
              <a:t>рівень</a:t>
            </a:r>
            <a:endParaRPr lang="en-US" altLang="ru-RU" sz="2400" dirty="0">
              <a:solidFill>
                <a:schemeClr val="tx2"/>
              </a:solidFill>
            </a:endParaRPr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7B78C56-C9E3-4745-BB3A-901FA62C42EC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Нова </a:t>
            </a:r>
            <a:r>
              <a:rPr lang="ru-RU" sz="32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архітектура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7638" y="2513013"/>
            <a:ext cx="8732837" cy="641350"/>
            <a:chOff x="93" y="1583"/>
            <a:chExt cx="5501" cy="404"/>
          </a:xfrm>
        </p:grpSpPr>
        <p:sp>
          <p:nvSpPr>
            <p:cNvPr id="17440" name="Text Box 4"/>
            <p:cNvSpPr txBox="1">
              <a:spLocks noChangeArrowheads="1"/>
            </p:cNvSpPr>
            <p:nvPr/>
          </p:nvSpPr>
          <p:spPr bwMode="auto">
            <a:xfrm>
              <a:off x="93" y="1583"/>
              <a:ext cx="18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dirty="0">
                  <a:solidFill>
                    <a:schemeClr val="hlink"/>
                  </a:solidFill>
                  <a:latin typeface="Arial" charset="0"/>
                </a:rPr>
                <a:t>Контекст, </a:t>
              </a:r>
              <a:r>
                <a:rPr lang="ru-RU" altLang="ru-RU" sz="1800" dirty="0" err="1">
                  <a:solidFill>
                    <a:schemeClr val="hlink"/>
                  </a:solidFill>
                  <a:latin typeface="Arial" charset="0"/>
                </a:rPr>
                <a:t>оповіщення</a:t>
              </a:r>
              <a:endParaRPr lang="ru-RU" altLang="ru-RU" sz="1800" dirty="0">
                <a:solidFill>
                  <a:schemeClr val="hlink"/>
                </a:solidFill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dirty="0">
                  <a:solidFill>
                    <a:schemeClr val="hlink"/>
                  </a:solidFill>
                  <a:latin typeface="Arial" charset="0"/>
                </a:rPr>
                <a:t>та </a:t>
              </a:r>
              <a:r>
                <a:rPr lang="ru-RU" altLang="ru-RU" sz="1800" dirty="0" err="1">
                  <a:solidFill>
                    <a:schemeClr val="hlink"/>
                  </a:solidFill>
                  <a:latin typeface="Arial" charset="0"/>
                </a:rPr>
                <a:t>повідомлення</a:t>
              </a:r>
              <a:endParaRPr lang="en-US" altLang="ru-RU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1932" y="1670"/>
              <a:ext cx="3662" cy="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Services Component</a:t>
              </a:r>
            </a:p>
          </p:txBody>
        </p:sp>
      </p:grp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2978150" y="1506538"/>
            <a:ext cx="6000750" cy="1581150"/>
            <a:chOff x="1876" y="949"/>
            <a:chExt cx="3780" cy="996"/>
          </a:xfrm>
        </p:grpSpPr>
        <p:sp>
          <p:nvSpPr>
            <p:cNvPr id="17433" name="Rectangle 7"/>
            <p:cNvSpPr>
              <a:spLocks noChangeArrowheads="1"/>
            </p:cNvSpPr>
            <p:nvPr/>
          </p:nvSpPr>
          <p:spPr bwMode="auto">
            <a:xfrm>
              <a:off x="1876" y="949"/>
              <a:ext cx="3780" cy="9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1911" y="1001"/>
              <a:ext cx="14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Digital Dashboard</a:t>
              </a:r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1927" y="1271"/>
              <a:ext cx="815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2782" y="1271"/>
              <a:ext cx="826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5" name="Rectangle 11"/>
            <p:cNvSpPr>
              <a:spLocks noChangeArrowheads="1"/>
            </p:cNvSpPr>
            <p:nvPr/>
          </p:nvSpPr>
          <p:spPr bwMode="auto">
            <a:xfrm>
              <a:off x="3660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4717" y="1271"/>
              <a:ext cx="860" cy="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 Part</a:t>
              </a:r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>
              <a:off x="4568" y="1428"/>
              <a:ext cx="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3" name="Group 14"/>
          <p:cNvGrpSpPr>
            <a:grpSpLocks/>
          </p:cNvGrpSpPr>
          <p:nvPr/>
        </p:nvGrpSpPr>
        <p:grpSpPr bwMode="auto">
          <a:xfrm>
            <a:off x="147638" y="3087688"/>
            <a:ext cx="8791575" cy="2439987"/>
            <a:chOff x="93" y="1945"/>
            <a:chExt cx="5538" cy="1537"/>
          </a:xfrm>
        </p:grpSpPr>
        <p:sp>
          <p:nvSpPr>
            <p:cNvPr id="180239" name="Text Box 15"/>
            <p:cNvSpPr txBox="1">
              <a:spLocks noChangeArrowheads="1"/>
            </p:cNvSpPr>
            <p:nvPr/>
          </p:nvSpPr>
          <p:spPr bwMode="auto">
            <a:xfrm>
              <a:off x="93" y="2889"/>
              <a:ext cx="1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b="1" dirty="0" err="1">
                  <a:solidFill>
                    <a:schemeClr val="hlink"/>
                  </a:solidFill>
                  <a:latin typeface="Arial" charset="0"/>
                </a:rPr>
                <a:t>Елементи</a:t>
              </a:r>
              <a:r>
                <a:rPr lang="ru-RU" sz="1800" b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ru-RU" sz="1800" b="1" dirty="0" err="1">
                  <a:solidFill>
                    <a:schemeClr val="hlink"/>
                  </a:solidFill>
                  <a:latin typeface="Arial" charset="0"/>
                </a:rPr>
                <a:t>читання</a:t>
              </a:r>
              <a:r>
                <a:rPr lang="ru-RU" sz="1800" b="1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ru-RU" sz="1800" b="1" dirty="0" err="1">
                  <a:solidFill>
                    <a:schemeClr val="hlink"/>
                  </a:solidFill>
                  <a:latin typeface="Arial" charset="0"/>
                </a:rPr>
                <a:t>запису</a:t>
              </a:r>
              <a:endPara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93" y="2359"/>
              <a:ext cx="179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dirty="0" err="1">
                  <a:solidFill>
                    <a:schemeClr val="hlink"/>
                  </a:solidFill>
                  <a:latin typeface="Arial" charset="0"/>
                </a:rPr>
                <a:t>Набір</a:t>
              </a:r>
              <a:r>
                <a:rPr lang="ru-RU" altLang="ru-RU" sz="1800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ru-RU" altLang="ru-RU" sz="1800" dirty="0" err="1">
                  <a:solidFill>
                    <a:schemeClr val="hlink"/>
                  </a:solidFill>
                  <a:latin typeface="Arial" charset="0"/>
                </a:rPr>
                <a:t>модулів</a:t>
              </a:r>
              <a:r>
                <a:rPr lang="ru-RU" altLang="ru-RU" sz="1800" dirty="0">
                  <a:solidFill>
                    <a:schemeClr val="hlink"/>
                  </a:solidFill>
                  <a:latin typeface="Arial" charset="0"/>
                </a:rPr>
                <a:t>, ЕПП та </a:t>
              </a:r>
              <a:r>
                <a:rPr lang="ru-RU" altLang="ru-RU" sz="1800" dirty="0" err="1">
                  <a:solidFill>
                    <a:schemeClr val="hlink"/>
                  </a:solidFill>
                  <a:latin typeface="Arial" charset="0"/>
                </a:rPr>
                <a:t>стилі</a:t>
              </a:r>
              <a:endParaRPr lang="en-US" altLang="ru-RU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892" y="2189"/>
              <a:ext cx="3739" cy="1293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2" name="Rectangle 18"/>
            <p:cNvSpPr>
              <a:spLocks noChangeArrowheads="1"/>
            </p:cNvSpPr>
            <p:nvPr/>
          </p:nvSpPr>
          <p:spPr bwMode="auto">
            <a:xfrm>
              <a:off x="1968" y="2427"/>
              <a:ext cx="3586" cy="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 Factory</a:t>
              </a:r>
            </a:p>
          </p:txBody>
        </p:sp>
        <p:sp>
          <p:nvSpPr>
            <p:cNvPr id="180243" name="Text Box 19"/>
            <p:cNvSpPr txBox="1">
              <a:spLocks noChangeArrowheads="1"/>
            </p:cNvSpPr>
            <p:nvPr/>
          </p:nvSpPr>
          <p:spPr bwMode="auto">
            <a:xfrm>
              <a:off x="3960" y="1945"/>
              <a:ext cx="5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</a:t>
              </a:r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3635" y="1950"/>
              <a:ext cx="305" cy="231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 b="0"/>
            </a:p>
          </p:txBody>
        </p:sp>
        <p:sp>
          <p:nvSpPr>
            <p:cNvPr id="180245" name="Text Box 21"/>
            <p:cNvSpPr txBox="1">
              <a:spLocks noChangeArrowheads="1"/>
            </p:cNvSpPr>
            <p:nvPr/>
          </p:nvSpPr>
          <p:spPr bwMode="auto">
            <a:xfrm>
              <a:off x="1936" y="2198"/>
              <a:ext cx="21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Internet Information Server</a:t>
              </a:r>
            </a:p>
          </p:txBody>
        </p:sp>
        <p:sp>
          <p:nvSpPr>
            <p:cNvPr id="180246" name="Rectangle 22"/>
            <p:cNvSpPr>
              <a:spLocks noChangeArrowheads="1"/>
            </p:cNvSpPr>
            <p:nvPr/>
          </p:nvSpPr>
          <p:spPr bwMode="auto">
            <a:xfrm>
              <a:off x="1976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Exchange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7" name="Rectangle 23"/>
            <p:cNvSpPr>
              <a:spLocks noChangeArrowheads="1"/>
            </p:cNvSpPr>
            <p:nvPr/>
          </p:nvSpPr>
          <p:spPr bwMode="auto">
            <a:xfrm>
              <a:off x="3272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 Server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  <p:sp>
          <p:nvSpPr>
            <p:cNvPr id="180248" name="Rectangle 24"/>
            <p:cNvSpPr>
              <a:spLocks noChangeArrowheads="1"/>
            </p:cNvSpPr>
            <p:nvPr/>
          </p:nvSpPr>
          <p:spPr bwMode="auto">
            <a:xfrm>
              <a:off x="4568" y="2745"/>
              <a:ext cx="987" cy="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File Sys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Dashboard</a:t>
              </a:r>
            </a:p>
            <a:p>
              <a:pPr algn="ctr"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</a:p>
          </p:txBody>
        </p:sp>
      </p:grp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147638" y="1571625"/>
            <a:ext cx="229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latin typeface="Arial" charset="0"/>
              </a:rPr>
              <a:t>Office, Outlook, </a:t>
            </a:r>
            <a:r>
              <a:rPr lang="uk-UA" sz="1800" b="1" dirty="0">
                <a:solidFill>
                  <a:schemeClr val="hlink"/>
                </a:solidFill>
                <a:latin typeface="Arial" charset="0"/>
              </a:rPr>
              <a:t>та</a:t>
            </a:r>
            <a:r>
              <a:rPr lang="en-US" sz="1800" b="1" dirty="0">
                <a:solidFill>
                  <a:schemeClr val="hlink"/>
                </a:solidFill>
                <a:latin typeface="Arial" charset="0"/>
              </a:rPr>
              <a:t> IE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2624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err="1">
                <a:solidFill>
                  <a:schemeClr val="hlink"/>
                </a:solidFill>
                <a:latin typeface="Arial" charset="0"/>
              </a:rPr>
              <a:t>Сховище</a:t>
            </a:r>
            <a:r>
              <a:rPr lang="ru-RU" altLang="ru-RU" sz="18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altLang="ru-RU" sz="1800" dirty="0" err="1">
                <a:solidFill>
                  <a:schemeClr val="hlink"/>
                </a:solidFill>
                <a:latin typeface="Arial" charset="0"/>
              </a:rPr>
              <a:t>метаданих</a:t>
            </a:r>
            <a:r>
              <a:rPr lang="ru-RU" altLang="ru-RU" sz="1800" dirty="0">
                <a:solidFill>
                  <a:schemeClr val="hlink"/>
                </a:solidFill>
                <a:latin typeface="Arial" charset="0"/>
              </a:rPr>
              <a:t> про ЕПП та веб-</a:t>
            </a:r>
            <a:r>
              <a:rPr lang="ru-RU" altLang="ru-RU" sz="1800" dirty="0" err="1">
                <a:solidFill>
                  <a:schemeClr val="hlink"/>
                </a:solidFill>
                <a:latin typeface="Arial" charset="0"/>
              </a:rPr>
              <a:t>модулі</a:t>
            </a:r>
            <a:endParaRPr lang="en-US" altLang="ru-RU" sz="1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80251" name="AutoShape 27"/>
          <p:cNvSpPr>
            <a:spLocks noChangeArrowheads="1"/>
          </p:cNvSpPr>
          <p:nvPr/>
        </p:nvSpPr>
        <p:spPr bwMode="auto">
          <a:xfrm>
            <a:off x="31146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Exchange</a:t>
            </a:r>
          </a:p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Platinum</a:t>
            </a:r>
          </a:p>
        </p:txBody>
      </p:sp>
      <p:sp>
        <p:nvSpPr>
          <p:cNvPr id="17417" name="AutoShape 28"/>
          <p:cNvSpPr>
            <a:spLocks noChangeArrowheads="1"/>
          </p:cNvSpPr>
          <p:nvPr/>
        </p:nvSpPr>
        <p:spPr bwMode="auto">
          <a:xfrm>
            <a:off x="36068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3" name="AutoShape 29"/>
          <p:cNvSpPr>
            <a:spLocks noChangeArrowheads="1"/>
          </p:cNvSpPr>
          <p:nvPr/>
        </p:nvSpPr>
        <p:spPr bwMode="auto">
          <a:xfrm>
            <a:off x="51720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SQL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17419" name="AutoShape 30"/>
          <p:cNvSpPr>
            <a:spLocks noChangeArrowheads="1"/>
          </p:cNvSpPr>
          <p:nvPr/>
        </p:nvSpPr>
        <p:spPr bwMode="auto">
          <a:xfrm>
            <a:off x="56642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80255" name="AutoShape 31"/>
          <p:cNvSpPr>
            <a:spLocks noChangeArrowheads="1"/>
          </p:cNvSpPr>
          <p:nvPr/>
        </p:nvSpPr>
        <p:spPr bwMode="auto">
          <a:xfrm>
            <a:off x="7229475" y="5816600"/>
            <a:ext cx="1549400" cy="876300"/>
          </a:xfrm>
          <a:prstGeom prst="can">
            <a:avLst>
              <a:gd name="adj" fmla="val 13944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W2K File</a:t>
            </a:r>
          </a:p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</a:t>
            </a:r>
          </a:p>
        </p:txBody>
      </p:sp>
      <p:sp>
        <p:nvSpPr>
          <p:cNvPr id="17421" name="AutoShape 32"/>
          <p:cNvSpPr>
            <a:spLocks noChangeArrowheads="1"/>
          </p:cNvSpPr>
          <p:nvPr/>
        </p:nvSpPr>
        <p:spPr bwMode="auto">
          <a:xfrm>
            <a:off x="7721600" y="5473700"/>
            <a:ext cx="485775" cy="37465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/>
          </a:p>
        </p:txBody>
      </p:sp>
      <p:sp>
        <p:nvSpPr>
          <p:cNvPr id="1742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977C3A2-CEC1-446C-93B7-9C8D6B9ADBDE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7C2FA-74B3-4F7C-B686-E6749C5D83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2060" y="5088508"/>
            <a:ext cx="904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7030A0"/>
                </a:solidFill>
              </a:rPr>
              <a:t>Інтернет</a:t>
            </a:r>
            <a:r>
              <a:rPr lang="ru-RU" sz="1800" dirty="0">
                <a:solidFill>
                  <a:srgbClr val="7030A0"/>
                </a:solidFill>
              </a:rPr>
              <a:t> речей (англ. </a:t>
            </a:r>
            <a:r>
              <a:rPr lang="en-US" sz="1800" dirty="0">
                <a:solidFill>
                  <a:srgbClr val="7030A0"/>
                </a:solidFill>
              </a:rPr>
              <a:t>Internet Of Things, IoT) - </a:t>
            </a:r>
            <a:r>
              <a:rPr lang="ru-RU" sz="1800" dirty="0" err="1">
                <a:solidFill>
                  <a:srgbClr val="7030A0"/>
                </a:solidFill>
              </a:rPr>
              <a:t>концепція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обчислювальної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мережі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фізичних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предметів</a:t>
            </a:r>
            <a:r>
              <a:rPr lang="ru-RU" sz="1800" dirty="0">
                <a:solidFill>
                  <a:srgbClr val="7030A0"/>
                </a:solidFill>
              </a:rPr>
              <a:t> («речей»), </a:t>
            </a:r>
            <a:r>
              <a:rPr lang="ru-RU" sz="1800" dirty="0" err="1">
                <a:solidFill>
                  <a:srgbClr val="7030A0"/>
                </a:solidFill>
              </a:rPr>
              <a:t>оснащених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вбудованими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технологіями</a:t>
            </a:r>
            <a:r>
              <a:rPr lang="ru-RU" sz="1800" dirty="0">
                <a:solidFill>
                  <a:srgbClr val="7030A0"/>
                </a:solidFill>
              </a:rPr>
              <a:t> для </a:t>
            </a:r>
            <a:r>
              <a:rPr lang="ru-RU" sz="1800" dirty="0" err="1">
                <a:solidFill>
                  <a:srgbClr val="7030A0"/>
                </a:solidFill>
              </a:rPr>
              <a:t>взаємодії</a:t>
            </a:r>
            <a:r>
              <a:rPr lang="ru-RU" sz="1800" dirty="0">
                <a:solidFill>
                  <a:srgbClr val="7030A0"/>
                </a:solidFill>
              </a:rPr>
              <a:t> один з одним </a:t>
            </a:r>
            <a:r>
              <a:rPr lang="ru-RU" sz="1800" dirty="0" err="1">
                <a:solidFill>
                  <a:srgbClr val="7030A0"/>
                </a:solidFill>
              </a:rPr>
              <a:t>або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із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зовнішнім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середовищем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розглядає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організацію</a:t>
            </a:r>
            <a:r>
              <a:rPr lang="ru-RU" sz="1800" dirty="0">
                <a:solidFill>
                  <a:srgbClr val="7030A0"/>
                </a:solidFill>
              </a:rPr>
              <a:t> таких мереж як </a:t>
            </a:r>
            <a:r>
              <a:rPr lang="ru-RU" sz="1800" dirty="0" err="1">
                <a:solidFill>
                  <a:srgbClr val="7030A0"/>
                </a:solidFill>
              </a:rPr>
              <a:t>явище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здатне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перебудувати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економічні</a:t>
            </a:r>
            <a:r>
              <a:rPr lang="ru-RU" sz="1800" dirty="0">
                <a:solidFill>
                  <a:srgbClr val="7030A0"/>
                </a:solidFill>
              </a:rPr>
              <a:t> та </a:t>
            </a:r>
            <a:r>
              <a:rPr lang="ru-RU" sz="1800" dirty="0" err="1">
                <a:solidFill>
                  <a:srgbClr val="7030A0"/>
                </a:solidFill>
              </a:rPr>
              <a:t>суспільні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процеси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виключає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із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частини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дій</a:t>
            </a:r>
            <a:r>
              <a:rPr lang="ru-RU" sz="1800" dirty="0">
                <a:solidFill>
                  <a:srgbClr val="7030A0"/>
                </a:solidFill>
              </a:rPr>
              <a:t> та </a:t>
            </a:r>
            <a:r>
              <a:rPr lang="ru-RU" sz="1800" dirty="0" err="1">
                <a:solidFill>
                  <a:srgbClr val="7030A0"/>
                </a:solidFill>
              </a:rPr>
              <a:t>операцій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необхідність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участі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людини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188640"/>
            <a:ext cx="9144000" cy="47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4237"/>
            <a:ext cx="6983487" cy="762000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solidFill>
                  <a:schemeClr val="tx2"/>
                </a:solidFill>
                <a:latin typeface="+mn-lt"/>
              </a:rPr>
              <a:t>Питання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305800" cy="518457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Архітектура побудови </a:t>
            </a:r>
            <a:r>
              <a:rPr lang="ru-RU" altLang="ru-RU" sz="2400" dirty="0"/>
              <a:t>великих </a:t>
            </a:r>
            <a:r>
              <a:rPr lang="uk-UA" altLang="ru-RU" sz="2400" dirty="0"/>
              <a:t>даних</a:t>
            </a:r>
            <a:r>
              <a:rPr lang="ru-RU" altLang="ru-RU" sz="2400" dirty="0"/>
              <a:t> (</a:t>
            </a:r>
            <a:r>
              <a:rPr lang="en-US" altLang="ru-RU" sz="2400" dirty="0"/>
              <a:t>Big Data)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Побудова системи обміну інформації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Механізми доступу та управління персональними даними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altLang="ru-RU" sz="2400" dirty="0"/>
              <a:t>Модель багатовимірного представлення інформації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+mj-lt"/>
              <a:buAutoNum type="arabicPeriod"/>
            </a:pPr>
            <a:endParaRPr lang="uk-UA" sz="2400" dirty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</a:pPr>
            <a:endParaRPr lang="ru-RU" altLang="ru-RU" sz="2400" dirty="0"/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92FEB4-ED85-4015-87C8-44091074246D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36" y="5796"/>
            <a:ext cx="7772400" cy="966936"/>
          </a:xfrm>
        </p:spPr>
        <p:txBody>
          <a:bodyPr/>
          <a:lstStyle/>
          <a:p>
            <a:pPr lvl="0"/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Різниця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підходів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949613"/>
              </p:ext>
            </p:extLst>
          </p:nvPr>
        </p:nvGraphicFramePr>
        <p:xfrm>
          <a:off x="1331640" y="908720"/>
          <a:ext cx="6840652" cy="4402070"/>
        </p:xfrm>
        <a:graphic>
          <a:graphicData uri="http://schemas.openxmlformats.org/drawingml/2006/table">
            <a:tbl>
              <a:tblPr/>
              <a:tblGrid>
                <a:gridCol w="3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4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Традиційна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аналітика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Big data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аналітика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Поступовий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аналіз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невеликих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пакетів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даних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Обробка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відразу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всього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масиву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доступних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даних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Редакція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сортування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даних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перед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обробкою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Дані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обробляються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їхньому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вихідному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вигляді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Старт з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гіпотези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її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тестування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щодо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даних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Пошук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кореляцій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всіма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даними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отримання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шуканої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інформації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3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Дані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збираються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обробляються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зберігаються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і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лише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потім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аналізуються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Аналіз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обробка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великих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даних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у реальному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часі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, у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міру</a:t>
                      </a:r>
                      <a:r>
                        <a:rPr lang="ru-RU" sz="1400" dirty="0">
                          <a:solidFill>
                            <a:srgbClr val="21212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12121"/>
                          </a:solidFill>
                          <a:effectLst/>
                        </a:rPr>
                        <a:t>надходження</a:t>
                      </a:r>
                      <a:endParaRPr lang="ru-RU" sz="1400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220751" marR="220751" marT="220751" marB="220751">
                    <a:lnL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2988" y="1836351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64" y="52292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Big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2"/>
                </a:solidFill>
                <a:latin typeface="+mn-lt"/>
              </a:rPr>
              <a:t>Data</a:t>
            </a:r>
            <a:r>
              <a:rPr lang="ru-RU" sz="1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+mn-lt"/>
              </a:rPr>
              <a:t>в </a:t>
            </a:r>
            <a:r>
              <a:rPr lang="uk-UA" sz="1800" dirty="0">
                <a:solidFill>
                  <a:schemeClr val="bg2"/>
                </a:solidFill>
                <a:latin typeface="+mn-lt"/>
              </a:rPr>
              <a:t>управлінні</a:t>
            </a:r>
            <a:endParaRPr lang="ru-RU" sz="1400" b="0" i="0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8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56984" cy="107721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/>
            <a:r>
              <a:rPr lang="ru-RU" altLang="ru-RU" sz="3200" dirty="0" err="1"/>
              <a:t>Архітектура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побудови</a:t>
            </a:r>
            <a:r>
              <a:rPr lang="ru-RU" altLang="ru-RU" sz="3200" dirty="0"/>
              <a:t> Великих </a:t>
            </a:r>
            <a:r>
              <a:rPr lang="ru-RU" altLang="ru-RU" sz="3200" dirty="0" err="1"/>
              <a:t>даних</a:t>
            </a:r>
            <a:br>
              <a:rPr lang="ru-RU" altLang="ru-RU" sz="3200" dirty="0"/>
            </a:br>
            <a:r>
              <a:rPr lang="en-US" altLang="ru-RU" sz="3200" dirty="0"/>
              <a:t>(Big Data)</a:t>
            </a:r>
          </a:p>
        </p:txBody>
      </p:sp>
      <p:sp>
        <p:nvSpPr>
          <p:cNvPr id="4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0156AD-24CE-4840-AB9F-EC5A123CD4F6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400" b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90518" cy="40660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4" y="765174"/>
            <a:ext cx="6821912" cy="48960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9" y="116632"/>
            <a:ext cx="7611244" cy="50405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40FDD2-A4CD-4442-94C4-3AE7B897CCF6}"/>
              </a:ext>
            </a:extLst>
          </p:cNvPr>
          <p:cNvSpPr txBox="1"/>
          <p:nvPr/>
        </p:nvSpPr>
        <p:spPr>
          <a:xfrm>
            <a:off x="657250" y="5226784"/>
            <a:ext cx="7488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Pentaho - </a:t>
            </a:r>
            <a:r>
              <a:rPr lang="uk-UA" sz="2000" dirty="0">
                <a:solidFill>
                  <a:srgbClr val="7030A0"/>
                </a:solidFill>
              </a:rPr>
              <a:t>компанія розробник ПЗ, яка розробляє та постачає ПЗ для виконання бізнес-аналізу, Інтеграція даних, формування звітів, побудови </a:t>
            </a:r>
            <a:r>
              <a:rPr lang="en-US" sz="2000" dirty="0">
                <a:solidFill>
                  <a:srgbClr val="7030A0"/>
                </a:solidFill>
              </a:rPr>
              <a:t>OLAP, </a:t>
            </a:r>
            <a:r>
              <a:rPr lang="uk-UA" sz="2000" dirty="0">
                <a:solidFill>
                  <a:srgbClr val="7030A0"/>
                </a:solidFill>
              </a:rPr>
              <a:t>побудови процесів </a:t>
            </a:r>
            <a:r>
              <a:rPr lang="en-US" sz="2000" dirty="0">
                <a:solidFill>
                  <a:srgbClr val="7030A0"/>
                </a:solidFill>
              </a:rPr>
              <a:t>ETL </a:t>
            </a:r>
            <a:r>
              <a:rPr lang="uk-UA" sz="2000" dirty="0">
                <a:solidFill>
                  <a:srgbClr val="7030A0"/>
                </a:solidFill>
              </a:rPr>
              <a:t>та вилучення даних (Штаб-квартира знаходиться в </a:t>
            </a:r>
            <a:r>
              <a:rPr lang="uk-UA" sz="2000" dirty="0" err="1">
                <a:solidFill>
                  <a:srgbClr val="7030A0"/>
                </a:solidFill>
              </a:rPr>
              <a:t>Орландо</a:t>
            </a:r>
            <a:r>
              <a:rPr lang="uk-UA" sz="2000" dirty="0">
                <a:solidFill>
                  <a:srgbClr val="7030A0"/>
                </a:solidFill>
              </a:rPr>
              <a:t>, штат Флорида). </a:t>
            </a:r>
            <a:r>
              <a:rPr lang="en-US" sz="2000" dirty="0">
                <a:solidFill>
                  <a:srgbClr val="7030A0"/>
                </a:solidFill>
              </a:rPr>
              <a:t>Pentaho </a:t>
            </a:r>
            <a:r>
              <a:rPr lang="uk-UA" sz="2000" dirty="0">
                <a:solidFill>
                  <a:srgbClr val="7030A0"/>
                </a:solidFill>
              </a:rPr>
              <a:t>була придбана компанією </a:t>
            </a:r>
            <a:r>
              <a:rPr lang="en-US" sz="2000" dirty="0">
                <a:solidFill>
                  <a:srgbClr val="7030A0"/>
                </a:solidFill>
              </a:rPr>
              <a:t>Hitachi Data Systems </a:t>
            </a:r>
            <a:r>
              <a:rPr lang="uk-UA" sz="2000" dirty="0">
                <a:solidFill>
                  <a:srgbClr val="7030A0"/>
                </a:solidFill>
              </a:rPr>
              <a:t>у 2015 році.</a:t>
            </a:r>
          </a:p>
        </p:txBody>
      </p:sp>
    </p:spTree>
    <p:extLst>
      <p:ext uri="{BB962C8B-B14F-4D97-AF65-F5344CB8AC3E}">
        <p14:creationId xmlns:p14="http://schemas.microsoft.com/office/powerpoint/2010/main" val="12671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189"/>
            <a:ext cx="8568952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MapReduce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- модель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розподіленої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обробки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даних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,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запропонована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Google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для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обробки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великих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обсягів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даних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на </a:t>
            </a:r>
            <a:r>
              <a:rPr lang="ru-RU" sz="2800" b="0" dirty="0" err="1">
                <a:solidFill>
                  <a:schemeClr val="tx2"/>
                </a:solidFill>
                <a:latin typeface="-apple-system"/>
              </a:rPr>
              <a:t>комп'ютерних</a:t>
            </a:r>
            <a:r>
              <a:rPr lang="ru-RU" sz="2800" b="0" dirty="0">
                <a:solidFill>
                  <a:schemeClr val="tx2"/>
                </a:solidFill>
                <a:latin typeface="-apple-system"/>
              </a:rPr>
              <a:t> кластерах.</a:t>
            </a:r>
            <a:endParaRPr lang="en-AU" sz="2800" b="0" dirty="0">
              <a:solidFill>
                <a:schemeClr val="tx2"/>
              </a:solidFill>
              <a:latin typeface="-apple-system"/>
            </a:endParaRPr>
          </a:p>
          <a:p>
            <a:pPr marL="0" indent="0">
              <a:buNone/>
            </a:pPr>
            <a:endParaRPr lang="ru-RU" sz="2800" b="0" dirty="0">
              <a:solidFill>
                <a:schemeClr val="tx2"/>
              </a:solidFill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6973A-FD95-446C-9D98-CC239AF7DA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7501"/>
            <a:ext cx="7930009" cy="48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2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27088" y="2133600"/>
            <a:ext cx="7805737" cy="3429000"/>
            <a:chOff x="515" y="995"/>
            <a:chExt cx="4917" cy="2160"/>
          </a:xfrm>
        </p:grpSpPr>
        <p:sp>
          <p:nvSpPr>
            <p:cNvPr id="5148" name="Line 3"/>
            <p:cNvSpPr>
              <a:spLocks noChangeShapeType="1"/>
            </p:cNvSpPr>
            <p:nvPr/>
          </p:nvSpPr>
          <p:spPr bwMode="auto">
            <a:xfrm>
              <a:off x="4012" y="1955"/>
              <a:ext cx="0" cy="72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Line 4"/>
            <p:cNvSpPr>
              <a:spLocks noChangeShapeType="1"/>
            </p:cNvSpPr>
            <p:nvPr/>
          </p:nvSpPr>
          <p:spPr bwMode="auto">
            <a:xfrm>
              <a:off x="4952" y="2099"/>
              <a:ext cx="0" cy="95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Line 5"/>
            <p:cNvSpPr>
              <a:spLocks noChangeShapeType="1"/>
            </p:cNvSpPr>
            <p:nvPr/>
          </p:nvSpPr>
          <p:spPr bwMode="auto">
            <a:xfrm>
              <a:off x="2264" y="1043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Line 6"/>
            <p:cNvSpPr>
              <a:spLocks noChangeShapeType="1"/>
            </p:cNvSpPr>
            <p:nvPr/>
          </p:nvSpPr>
          <p:spPr bwMode="auto">
            <a:xfrm>
              <a:off x="3320" y="1091"/>
              <a:ext cx="0" cy="1871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>
              <a:off x="1082" y="995"/>
              <a:ext cx="0" cy="1919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Rectangle 8"/>
            <p:cNvSpPr>
              <a:spLocks noChangeArrowheads="1"/>
            </p:cNvSpPr>
            <p:nvPr/>
          </p:nvSpPr>
          <p:spPr bwMode="invGray">
            <a:xfrm>
              <a:off x="515" y="2531"/>
              <a:ext cx="4917" cy="624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ru-RU" sz="2000" b="0" dirty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dirty="0" err="1">
                  <a:solidFill>
                    <a:srgbClr val="FFFF00"/>
                  </a:solidFill>
                  <a:latin typeface="Arial Narrow" pitchFamily="34" charset="0"/>
                </a:rPr>
                <a:t>Складові</a:t>
              </a:r>
              <a:r>
                <a:rPr lang="ru-RU" altLang="ru-RU" sz="2000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ru-RU" altLang="ru-RU" sz="2000" dirty="0" err="1">
                  <a:solidFill>
                    <a:srgbClr val="FFFF00"/>
                  </a:solidFill>
                  <a:latin typeface="Arial Narrow" pitchFamily="34" charset="0"/>
                </a:rPr>
                <a:t>документообігу</a:t>
              </a:r>
              <a:endParaRPr lang="en-US" altLang="ru-RU" sz="2000" b="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54" name="Rectangle 9"/>
            <p:cNvSpPr>
              <a:spLocks noChangeArrowheads="1"/>
            </p:cNvSpPr>
            <p:nvPr/>
          </p:nvSpPr>
          <p:spPr bwMode="invGray">
            <a:xfrm>
              <a:off x="584" y="2579"/>
              <a:ext cx="576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 dirty="0" err="1">
                  <a:solidFill>
                    <a:srgbClr val="FFFFFF"/>
                  </a:solidFill>
                  <a:latin typeface="Arial Narrow" pitchFamily="34" charset="0"/>
                </a:rPr>
                <a:t>Документи</a:t>
              </a:r>
              <a:endParaRPr lang="en-US" altLang="ru-RU" sz="1600" b="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invGray">
            <a:xfrm>
              <a:off x="1208" y="2579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 dirty="0" err="1">
                  <a:solidFill>
                    <a:srgbClr val="FFFFFF"/>
                  </a:solidFill>
                  <a:latin typeface="Arial Narrow" pitchFamily="34" charset="0"/>
                </a:rPr>
                <a:t>Маршрути</a:t>
              </a:r>
              <a:endParaRPr lang="en-US" altLang="ru-RU" sz="1600" b="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6" name="Rectangle 11"/>
            <p:cNvSpPr>
              <a:spLocks noChangeArrowheads="1"/>
            </p:cNvSpPr>
            <p:nvPr/>
          </p:nvSpPr>
          <p:spPr bwMode="invGray">
            <a:xfrm>
              <a:off x="2168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800" b="0" dirty="0" err="1">
                  <a:solidFill>
                    <a:srgbClr val="FFFFFF"/>
                  </a:solidFill>
                  <a:latin typeface="Arial Narrow" pitchFamily="34" charset="0"/>
                </a:rPr>
                <a:t>Розклад</a:t>
              </a:r>
              <a:r>
                <a:rPr lang="en-US" altLang="ru-RU" sz="2000" b="0" dirty="0">
                  <a:solidFill>
                    <a:srgbClr val="FFFFFF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5157" name="Rectangle 12"/>
            <p:cNvSpPr>
              <a:spLocks noChangeArrowheads="1"/>
            </p:cNvSpPr>
            <p:nvPr/>
          </p:nvSpPr>
          <p:spPr bwMode="invGray">
            <a:xfrm>
              <a:off x="4520" y="2579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 dirty="0" err="1">
                  <a:solidFill>
                    <a:srgbClr val="FFFFFF"/>
                  </a:solidFill>
                  <a:latin typeface="Arial Narrow" pitchFamily="34" charset="0"/>
                </a:rPr>
                <a:t>Звіт</a:t>
              </a:r>
              <a:endParaRPr lang="en-US" altLang="ru-RU" sz="1600" b="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8" name="Rectangle 13"/>
            <p:cNvSpPr>
              <a:spLocks noChangeArrowheads="1"/>
            </p:cNvSpPr>
            <p:nvPr/>
          </p:nvSpPr>
          <p:spPr bwMode="invGray">
            <a:xfrm>
              <a:off x="2936" y="2579"/>
              <a:ext cx="720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 dirty="0">
                  <a:solidFill>
                    <a:srgbClr val="FFFFFF"/>
                  </a:solidFill>
                  <a:latin typeface="Arial Narrow" pitchFamily="34" charset="0"/>
                </a:rPr>
                <a:t>Архив</a:t>
              </a:r>
              <a:endParaRPr lang="en-US" altLang="ru-RU" sz="1600" b="0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59" name="Rectangle 14"/>
            <p:cNvSpPr>
              <a:spLocks noChangeArrowheads="1"/>
            </p:cNvSpPr>
            <p:nvPr/>
          </p:nvSpPr>
          <p:spPr bwMode="invGray">
            <a:xfrm>
              <a:off x="3704" y="2579"/>
              <a:ext cx="768" cy="288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0">
                  <a:solidFill>
                    <a:srgbClr val="FFFFFF"/>
                  </a:solidFill>
                  <a:latin typeface="Arial Narrow" pitchFamily="34" charset="0"/>
                </a:rPr>
                <a:t>Контроль</a:t>
              </a:r>
              <a:endParaRPr lang="en-US" altLang="ru-RU" sz="1600" b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162831" name="Rectangle 15"/>
          <p:cNvSpPr>
            <a:spLocks noChangeArrowheads="1"/>
          </p:cNvSpPr>
          <p:nvPr/>
        </p:nvSpPr>
        <p:spPr bwMode="invGray">
          <a:xfrm>
            <a:off x="817563" y="1701800"/>
            <a:ext cx="5138737" cy="5889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00"/>
                </a:solidFill>
                <a:latin typeface="Arial Narrow" pitchFamily="34" charset="0"/>
              </a:rPr>
              <a:t>Средства доступа к базам данных</a:t>
            </a:r>
            <a:endParaRPr lang="en-US" sz="200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invGray">
          <a:xfrm>
            <a:off x="4572000" y="2492375"/>
            <a:ext cx="1524000" cy="13716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rgbClr val="48003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SQL Server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+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OLAP</a:t>
            </a:r>
            <a:b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altLang="ru-RU" sz="2000">
                <a:solidFill>
                  <a:srgbClr val="FFFF00"/>
                </a:solidFill>
                <a:latin typeface="Arial Narrow" pitchFamily="34" charset="0"/>
              </a:rPr>
              <a:t>Services</a:t>
            </a:r>
          </a:p>
        </p:txBody>
      </p:sp>
      <p:grpSp>
        <p:nvGrpSpPr>
          <p:cNvPr id="5125" name="Group 18"/>
          <p:cNvGrpSpPr>
            <a:grpSpLocks/>
          </p:cNvGrpSpPr>
          <p:nvPr/>
        </p:nvGrpSpPr>
        <p:grpSpPr bwMode="auto">
          <a:xfrm>
            <a:off x="2755900" y="2519363"/>
            <a:ext cx="1887538" cy="1371600"/>
            <a:chOff x="1736" y="1379"/>
            <a:chExt cx="1152" cy="864"/>
          </a:xfrm>
        </p:grpSpPr>
        <p:sp>
          <p:nvSpPr>
            <p:cNvPr id="5146" name="Rectangle 19"/>
            <p:cNvSpPr>
              <a:spLocks noChangeArrowheads="1"/>
            </p:cNvSpPr>
            <p:nvPr/>
          </p:nvSpPr>
          <p:spPr bwMode="invGray">
            <a:xfrm>
              <a:off x="1736" y="1379"/>
              <a:ext cx="960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Exchange 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000">
                  <a:solidFill>
                    <a:srgbClr val="FFFF00"/>
                  </a:solidFill>
                  <a:latin typeface="Arial Narrow" pitchFamily="34" charset="0"/>
                </a:rPr>
                <a:t>Server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7" name="Line 20"/>
            <p:cNvSpPr>
              <a:spLocks noChangeShapeType="1"/>
            </p:cNvSpPr>
            <p:nvPr/>
          </p:nvSpPr>
          <p:spPr bwMode="auto">
            <a:xfrm>
              <a:off x="2600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6" name="Line 21"/>
          <p:cNvSpPr>
            <a:spLocks noChangeShapeType="1"/>
          </p:cNvSpPr>
          <p:nvPr/>
        </p:nvSpPr>
        <p:spPr bwMode="auto">
          <a:xfrm>
            <a:off x="850900" y="1604963"/>
            <a:ext cx="52578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Text Box 22"/>
          <p:cNvSpPr txBox="1">
            <a:spLocks noChangeArrowheads="1"/>
          </p:cNvSpPr>
          <p:nvPr/>
        </p:nvSpPr>
        <p:spPr bwMode="auto">
          <a:xfrm>
            <a:off x="2832100" y="12239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 dirty="0" err="1">
                <a:solidFill>
                  <a:srgbClr val="FFFF00"/>
                </a:solidFill>
                <a:latin typeface="Arial Narrow" pitchFamily="34" charset="0"/>
              </a:rPr>
              <a:t>Побудова</a:t>
            </a:r>
            <a:endParaRPr lang="en-US" altLang="ru-RU" sz="2400" b="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128" name="Line 23"/>
          <p:cNvSpPr>
            <a:spLocks noChangeShapeType="1"/>
          </p:cNvSpPr>
          <p:nvPr/>
        </p:nvSpPr>
        <p:spPr bwMode="auto">
          <a:xfrm>
            <a:off x="6184900" y="1604963"/>
            <a:ext cx="2514600" cy="0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24"/>
          <p:cNvSpPr txBox="1">
            <a:spLocks noChangeArrowheads="1"/>
          </p:cNvSpPr>
          <p:nvPr/>
        </p:nvSpPr>
        <p:spPr bwMode="auto">
          <a:xfrm>
            <a:off x="6583363" y="1223963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 dirty="0" err="1">
                <a:solidFill>
                  <a:srgbClr val="FFFFFF"/>
                </a:solidFill>
                <a:latin typeface="Arial Narrow" pitchFamily="34" charset="0"/>
              </a:rPr>
              <a:t>Користувач</a:t>
            </a:r>
            <a:endParaRPr lang="en-US" altLang="ru-RU" sz="2400" b="0" dirty="0">
              <a:latin typeface="Arial Narrow" pitchFamily="34" charset="0"/>
            </a:endParaRPr>
          </a:p>
        </p:txBody>
      </p:sp>
      <p:sp>
        <p:nvSpPr>
          <p:cNvPr id="5130" name="Line 25"/>
          <p:cNvSpPr>
            <a:spLocks noChangeShapeType="1"/>
          </p:cNvSpPr>
          <p:nvPr/>
        </p:nvSpPr>
        <p:spPr bwMode="auto">
          <a:xfrm flipV="1">
            <a:off x="684213" y="1604963"/>
            <a:ext cx="14287" cy="4056062"/>
          </a:xfrm>
          <a:prstGeom prst="line">
            <a:avLst/>
          </a:prstGeom>
          <a:noFill/>
          <a:ln w="38100" cap="rnd">
            <a:solidFill>
              <a:srgbClr val="CCFFFF"/>
            </a:solidFill>
            <a:prstDash val="sysDot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26"/>
          <p:cNvSpPr txBox="1">
            <a:spLocks noChangeArrowheads="1"/>
          </p:cNvSpPr>
          <p:nvPr/>
        </p:nvSpPr>
        <p:spPr bwMode="auto">
          <a:xfrm rot="-5400000">
            <a:off x="-687387" y="3694112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000" b="0" dirty="0" err="1">
                <a:solidFill>
                  <a:srgbClr val="FFFFFF"/>
                </a:solidFill>
                <a:latin typeface="Arial Narrow" pitchFamily="34" charset="0"/>
              </a:rPr>
              <a:t>Адміністратор</a:t>
            </a:r>
            <a:endParaRPr lang="en-US" altLang="ru-RU" sz="2400" b="0" dirty="0">
              <a:latin typeface="Arial Narrow" pitchFamily="34" charset="0"/>
            </a:endParaRPr>
          </a:p>
        </p:txBody>
      </p:sp>
      <p:sp>
        <p:nvSpPr>
          <p:cNvPr id="5132" name="Line 27"/>
          <p:cNvSpPr>
            <a:spLocks noChangeShapeType="1"/>
          </p:cNvSpPr>
          <p:nvPr/>
        </p:nvSpPr>
        <p:spPr bwMode="auto">
          <a:xfrm flipH="1" flipV="1">
            <a:off x="6946900" y="6634163"/>
            <a:ext cx="3810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Line 28"/>
          <p:cNvSpPr>
            <a:spLocks noChangeShapeType="1"/>
          </p:cNvSpPr>
          <p:nvPr/>
        </p:nvSpPr>
        <p:spPr bwMode="auto">
          <a:xfrm>
            <a:off x="5270500" y="6634163"/>
            <a:ext cx="454025" cy="15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7327900" y="64817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400" b="0" dirty="0">
                <a:latin typeface="Arial Narrow" pitchFamily="34" charset="0"/>
              </a:rPr>
              <a:t>Потоки </a:t>
            </a:r>
            <a:r>
              <a:rPr lang="ru-RU" altLang="ru-RU" sz="1400" b="0" dirty="0" err="1">
                <a:latin typeface="Arial Narrow" pitchFamily="34" charset="0"/>
              </a:rPr>
              <a:t>метаданих</a:t>
            </a:r>
            <a:endParaRPr lang="en-US" altLang="ru-RU" sz="1400" b="0" dirty="0">
              <a:latin typeface="Arial Narrow" pitchFamily="34" charset="0"/>
            </a:endParaRP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auto">
          <a:xfrm>
            <a:off x="5727700" y="648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400" b="0" dirty="0">
                <a:latin typeface="Arial Narrow" pitchFamily="34" charset="0"/>
              </a:rPr>
              <a:t>Потоки </a:t>
            </a:r>
            <a:r>
              <a:rPr lang="ru-RU" altLang="ru-RU" sz="1400" b="0" dirty="0" err="1">
                <a:latin typeface="Arial Narrow" pitchFamily="34" charset="0"/>
              </a:rPr>
              <a:t>даних</a:t>
            </a:r>
            <a:endParaRPr lang="en-US" altLang="ru-RU" sz="1400" b="0" dirty="0">
              <a:latin typeface="Arial Narrow" pitchFamily="34" charset="0"/>
            </a:endParaRPr>
          </a:p>
        </p:txBody>
      </p:sp>
      <p:grpSp>
        <p:nvGrpSpPr>
          <p:cNvPr id="5136" name="Group 31"/>
          <p:cNvGrpSpPr>
            <a:grpSpLocks/>
          </p:cNvGrpSpPr>
          <p:nvPr/>
        </p:nvGrpSpPr>
        <p:grpSpPr bwMode="auto">
          <a:xfrm>
            <a:off x="5651500" y="1773238"/>
            <a:ext cx="3124200" cy="2143125"/>
            <a:chOff x="3464" y="893"/>
            <a:chExt cx="1968" cy="1350"/>
          </a:xfrm>
        </p:grpSpPr>
        <p:sp>
          <p:nvSpPr>
            <p:cNvPr id="5142" name="Rectangle 32"/>
            <p:cNvSpPr>
              <a:spLocks noChangeArrowheads="1"/>
            </p:cNvSpPr>
            <p:nvPr/>
          </p:nvSpPr>
          <p:spPr bwMode="invGray">
            <a:xfrm rot="-5392914">
              <a:off x="3344" y="1395"/>
              <a:ext cx="1342" cy="337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0">
                  <a:latin typeface="Arial Narrow" pitchFamily="34" charset="0"/>
                </a:rPr>
                <a:t>Временя</a:t>
              </a:r>
              <a:endParaRPr lang="en-US" altLang="ru-RU" sz="2000" b="0">
                <a:latin typeface="Arial Narrow" pitchFamily="34" charset="0"/>
              </a:endParaRPr>
            </a:p>
          </p:txBody>
        </p:sp>
        <p:sp>
          <p:nvSpPr>
            <p:cNvPr id="5143" name="Line 33"/>
            <p:cNvSpPr>
              <a:spLocks noChangeShapeType="1"/>
            </p:cNvSpPr>
            <p:nvPr/>
          </p:nvSpPr>
          <p:spPr bwMode="auto">
            <a:xfrm>
              <a:off x="3464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44" name="Rectangle 34"/>
            <p:cNvSpPr>
              <a:spLocks noChangeArrowheads="1"/>
            </p:cNvSpPr>
            <p:nvPr/>
          </p:nvSpPr>
          <p:spPr bwMode="invGray">
            <a:xfrm>
              <a:off x="4232" y="899"/>
              <a:ext cx="1200" cy="1344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6F4300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Internet Explorer,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Outlook,</a:t>
              </a:r>
              <a:endParaRPr lang="en-US" altLang="ru-RU" sz="2000" b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Word,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Access,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>
                  <a:latin typeface="Arial Narrow" pitchFamily="34" charset="0"/>
                </a:rPr>
                <a:t>Excel</a:t>
              </a:r>
            </a:p>
          </p:txBody>
        </p:sp>
        <p:sp>
          <p:nvSpPr>
            <p:cNvPr id="5145" name="Line 35"/>
            <p:cNvSpPr>
              <a:spLocks noChangeShapeType="1"/>
            </p:cNvSpPr>
            <p:nvPr/>
          </p:nvSpPr>
          <p:spPr bwMode="auto">
            <a:xfrm>
              <a:off x="3992" y="2195"/>
              <a:ext cx="384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137" name="Group 36"/>
          <p:cNvGrpSpPr>
            <a:grpSpLocks/>
          </p:cNvGrpSpPr>
          <p:nvPr/>
        </p:nvGrpSpPr>
        <p:grpSpPr bwMode="auto">
          <a:xfrm>
            <a:off x="817563" y="2519363"/>
            <a:ext cx="2090737" cy="1371600"/>
            <a:chOff x="515" y="1379"/>
            <a:chExt cx="1317" cy="864"/>
          </a:xfrm>
        </p:grpSpPr>
        <p:sp>
          <p:nvSpPr>
            <p:cNvPr id="5140" name="Rectangle 37"/>
            <p:cNvSpPr>
              <a:spLocks noChangeArrowheads="1"/>
            </p:cNvSpPr>
            <p:nvPr/>
          </p:nvSpPr>
          <p:spPr bwMode="invGray">
            <a:xfrm>
              <a:off x="515" y="1379"/>
              <a:ext cx="1125" cy="864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480036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Ø"/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FF00"/>
                </a:buClr>
                <a:buChar char="•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itchFamily="2" charset="2"/>
                <a:buChar char="ü"/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latin typeface="Arial Narrow" pitchFamily="34" charset="0"/>
                </a:rPr>
                <a:t>Электронная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>
                  <a:solidFill>
                    <a:srgbClr val="FFFF00"/>
                  </a:solidFill>
                  <a:latin typeface="Arial Narrow" pitchFamily="34" charset="0"/>
                </a:rPr>
                <a:t>подпись</a:t>
              </a:r>
              <a:endParaRPr lang="en-US" altLang="ru-RU" sz="2000" b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141" name="Line 38"/>
            <p:cNvSpPr>
              <a:spLocks noChangeShapeType="1"/>
            </p:cNvSpPr>
            <p:nvPr/>
          </p:nvSpPr>
          <p:spPr bwMode="auto">
            <a:xfrm>
              <a:off x="1544" y="2195"/>
              <a:ext cx="288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0" y="252413"/>
            <a:ext cx="899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Побудова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обміну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інформації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28600"/>
            <a:ext cx="8372475" cy="1190625"/>
          </a:xfrm>
        </p:spPr>
        <p:txBody>
          <a:bodyPr/>
          <a:lstStyle/>
          <a:p>
            <a:pPr eaLnBrk="1" hangingPunct="1"/>
            <a:br>
              <a:rPr lang="en-US" altLang="ru-RU"/>
            </a:br>
            <a:endParaRPr lang="en-US" altLang="ru-RU"/>
          </a:p>
        </p:txBody>
      </p: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1828800" y="3222625"/>
            <a:ext cx="2667000" cy="1338263"/>
            <a:chOff x="1008" y="2563"/>
            <a:chExt cx="1680" cy="843"/>
          </a:xfrm>
        </p:grpSpPr>
        <p:sp>
          <p:nvSpPr>
            <p:cNvPr id="173068" name="AutoShape 12"/>
            <p:cNvSpPr>
              <a:spLocks noChangeArrowheads="1"/>
            </p:cNvSpPr>
            <p:nvPr/>
          </p:nvSpPr>
          <p:spPr bwMode="auto">
            <a:xfrm>
              <a:off x="2304" y="2951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22" name="Group 13"/>
            <p:cNvGrpSpPr>
              <a:grpSpLocks/>
            </p:cNvGrpSpPr>
            <p:nvPr/>
          </p:nvGrpSpPr>
          <p:grpSpPr bwMode="auto">
            <a:xfrm>
              <a:off x="1008" y="2563"/>
              <a:ext cx="1245" cy="843"/>
              <a:chOff x="1008" y="2563"/>
              <a:chExt cx="1245" cy="843"/>
            </a:xfrm>
          </p:grpSpPr>
          <p:sp>
            <p:nvSpPr>
              <p:cNvPr id="17307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200" y="2763"/>
                <a:ext cx="960" cy="64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 sz="3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3071" name="Text Box 15"/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10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Интернет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7225" name="Group 16"/>
              <p:cNvGrpSpPr>
                <a:grpSpLocks/>
              </p:cNvGrpSpPr>
              <p:nvPr/>
            </p:nvGrpSpPr>
            <p:grpSpPr bwMode="auto">
              <a:xfrm>
                <a:off x="1008" y="2563"/>
                <a:ext cx="336" cy="336"/>
                <a:chOff x="1008" y="2563"/>
                <a:chExt cx="336" cy="336"/>
              </a:xfrm>
            </p:grpSpPr>
            <p:sp>
              <p:nvSpPr>
                <p:cNvPr id="173073" name="Oval 17"/>
                <p:cNvSpPr>
                  <a:spLocks noChangeArrowheads="1"/>
                </p:cNvSpPr>
                <p:nvPr/>
              </p:nvSpPr>
              <p:spPr bwMode="auto">
                <a:xfrm>
                  <a:off x="1008" y="2563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7" y="2599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7172" name="Group 19"/>
          <p:cNvGrpSpPr>
            <a:grpSpLocks/>
          </p:cNvGrpSpPr>
          <p:nvPr/>
        </p:nvGrpSpPr>
        <p:grpSpPr bwMode="auto">
          <a:xfrm>
            <a:off x="3962400" y="2384425"/>
            <a:ext cx="4211638" cy="2743200"/>
            <a:chOff x="2352" y="2016"/>
            <a:chExt cx="2653" cy="1728"/>
          </a:xfrm>
        </p:grpSpPr>
        <p:sp>
          <p:nvSpPr>
            <p:cNvPr id="173076" name="AutoShape 20"/>
            <p:cNvSpPr>
              <a:spLocks noChangeArrowheads="1"/>
            </p:cNvSpPr>
            <p:nvPr/>
          </p:nvSpPr>
          <p:spPr bwMode="auto">
            <a:xfrm>
              <a:off x="3696" y="2924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10" name="Group 21"/>
            <p:cNvGrpSpPr>
              <a:grpSpLocks/>
            </p:cNvGrpSpPr>
            <p:nvPr/>
          </p:nvGrpSpPr>
          <p:grpSpPr bwMode="auto">
            <a:xfrm>
              <a:off x="2352" y="2016"/>
              <a:ext cx="2653" cy="1728"/>
              <a:chOff x="2352" y="2016"/>
              <a:chExt cx="2653" cy="1728"/>
            </a:xfrm>
          </p:grpSpPr>
          <p:sp>
            <p:nvSpPr>
              <p:cNvPr id="7211" name="server"/>
              <p:cNvSpPr>
                <a:spLocks noEditPoints="1" noChangeArrowheads="1"/>
              </p:cNvSpPr>
              <p:nvPr/>
            </p:nvSpPr>
            <p:spPr bwMode="auto">
              <a:xfrm>
                <a:off x="2736" y="2711"/>
                <a:ext cx="864" cy="10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50 w 21600"/>
                  <a:gd name="T25" fmla="*/ 22457 h 21600"/>
                  <a:gd name="T26" fmla="*/ 21075 w 21600"/>
                  <a:gd name="T27" fmla="*/ 2829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9" name="Text Box 23"/>
              <p:cNvSpPr txBox="1">
                <a:spLocks noChangeArrowheads="1"/>
              </p:cNvSpPr>
              <p:nvPr/>
            </p:nvSpPr>
            <p:spPr bwMode="auto">
              <a:xfrm>
                <a:off x="2739" y="3331"/>
                <a:ext cx="42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IIS</a:t>
                </a:r>
              </a:p>
            </p:txBody>
          </p:sp>
          <p:sp>
            <p:nvSpPr>
              <p:cNvPr id="173080" name="Text Box 24"/>
              <p:cNvSpPr txBox="1">
                <a:spLocks noChangeArrowheads="1"/>
              </p:cNvSpPr>
              <p:nvPr/>
            </p:nvSpPr>
            <p:spPr bwMode="auto">
              <a:xfrm>
                <a:off x="3191" y="2330"/>
                <a:ext cx="8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ADO DB</a:t>
                </a:r>
              </a:p>
            </p:txBody>
          </p:sp>
          <p:sp>
            <p:nvSpPr>
              <p:cNvPr id="173081" name="Text Box 25"/>
              <p:cNvSpPr txBox="1">
                <a:spLocks noChangeArrowheads="1"/>
              </p:cNvSpPr>
              <p:nvPr/>
            </p:nvSpPr>
            <p:spPr bwMode="auto">
              <a:xfrm>
                <a:off x="2688" y="2062"/>
                <a:ext cx="2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Идентификация пользователя</a:t>
                </a:r>
                <a:endParaRPr 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7215" name="Group 26"/>
              <p:cNvGrpSpPr>
                <a:grpSpLocks/>
              </p:cNvGrpSpPr>
              <p:nvPr/>
            </p:nvGrpSpPr>
            <p:grpSpPr bwMode="auto">
              <a:xfrm>
                <a:off x="2828" y="2304"/>
                <a:ext cx="336" cy="336"/>
                <a:chOff x="2828" y="2304"/>
                <a:chExt cx="336" cy="336"/>
              </a:xfrm>
            </p:grpSpPr>
            <p:sp>
              <p:nvSpPr>
                <p:cNvPr id="173083" name="Oval 27"/>
                <p:cNvSpPr>
                  <a:spLocks noChangeArrowheads="1"/>
                </p:cNvSpPr>
                <p:nvPr/>
              </p:nvSpPr>
              <p:spPr bwMode="auto">
                <a:xfrm>
                  <a:off x="2828" y="23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77" y="23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7216" name="Group 29"/>
              <p:cNvGrpSpPr>
                <a:grpSpLocks/>
              </p:cNvGrpSpPr>
              <p:nvPr/>
            </p:nvGrpSpPr>
            <p:grpSpPr bwMode="auto">
              <a:xfrm>
                <a:off x="2352" y="2016"/>
                <a:ext cx="336" cy="336"/>
                <a:chOff x="2352" y="2016"/>
                <a:chExt cx="336" cy="336"/>
              </a:xfrm>
            </p:grpSpPr>
            <p:sp>
              <p:nvSpPr>
                <p:cNvPr id="173086" name="Oval 30"/>
                <p:cNvSpPr>
                  <a:spLocks noChangeArrowheads="1"/>
                </p:cNvSpPr>
                <p:nvPr/>
              </p:nvSpPr>
              <p:spPr bwMode="auto">
                <a:xfrm>
                  <a:off x="2352" y="201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0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01" y="205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7173" name="Group 32"/>
          <p:cNvGrpSpPr>
            <a:grpSpLocks/>
          </p:cNvGrpSpPr>
          <p:nvPr/>
        </p:nvGrpSpPr>
        <p:grpSpPr bwMode="auto">
          <a:xfrm>
            <a:off x="6781800" y="3603625"/>
            <a:ext cx="2293938" cy="989013"/>
            <a:chOff x="4128" y="2784"/>
            <a:chExt cx="1445" cy="623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28" y="2907"/>
              <a:ext cx="576" cy="500"/>
            </a:xfrm>
            <a:prstGeom prst="flowChartMagneticDisk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5063" y="2928"/>
              <a:ext cx="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SQL</a:t>
              </a:r>
            </a:p>
          </p:txBody>
        </p:sp>
        <p:grpSp>
          <p:nvGrpSpPr>
            <p:cNvPr id="7206" name="Group 35"/>
            <p:cNvGrpSpPr>
              <a:grpSpLocks/>
            </p:cNvGrpSpPr>
            <p:nvPr/>
          </p:nvGrpSpPr>
          <p:grpSpPr bwMode="auto">
            <a:xfrm>
              <a:off x="4775" y="2784"/>
              <a:ext cx="336" cy="336"/>
              <a:chOff x="4775" y="2784"/>
              <a:chExt cx="336" cy="336"/>
            </a:xfrm>
          </p:grpSpPr>
          <p:sp>
            <p:nvSpPr>
              <p:cNvPr id="173092" name="Oval 36"/>
              <p:cNvSpPr>
                <a:spLocks noChangeArrowheads="1"/>
              </p:cNvSpPr>
              <p:nvPr/>
            </p:nvSpPr>
            <p:spPr bwMode="auto">
              <a:xfrm>
                <a:off x="4775" y="278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3" name="Text Box 37"/>
              <p:cNvSpPr txBox="1">
                <a:spLocks noChangeArrowheads="1"/>
              </p:cNvSpPr>
              <p:nvPr/>
            </p:nvSpPr>
            <p:spPr bwMode="auto">
              <a:xfrm>
                <a:off x="4824" y="282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5</a:t>
                </a:r>
              </a:p>
            </p:txBody>
          </p:sp>
        </p:grpSp>
      </p:grpSp>
      <p:grpSp>
        <p:nvGrpSpPr>
          <p:cNvPr id="7174" name="Group 38"/>
          <p:cNvGrpSpPr>
            <a:grpSpLocks/>
          </p:cNvGrpSpPr>
          <p:nvPr/>
        </p:nvGrpSpPr>
        <p:grpSpPr bwMode="auto">
          <a:xfrm>
            <a:off x="2590800" y="4325938"/>
            <a:ext cx="1905000" cy="954087"/>
            <a:chOff x="1488" y="3239"/>
            <a:chExt cx="1200" cy="601"/>
          </a:xfrm>
        </p:grpSpPr>
        <p:sp>
          <p:nvSpPr>
            <p:cNvPr id="173095" name="AutoShape 39"/>
            <p:cNvSpPr>
              <a:spLocks noChangeArrowheads="1"/>
            </p:cNvSpPr>
            <p:nvPr/>
          </p:nvSpPr>
          <p:spPr bwMode="auto">
            <a:xfrm flipH="1">
              <a:off x="2304" y="3239"/>
              <a:ext cx="384" cy="288"/>
            </a:xfrm>
            <a:prstGeom prst="rightArrow">
              <a:avLst>
                <a:gd name="adj1" fmla="val 50000"/>
                <a:gd name="adj2" fmla="val 33333"/>
              </a:avLst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01" name="Group 40"/>
            <p:cNvGrpSpPr>
              <a:grpSpLocks/>
            </p:cNvGrpSpPr>
            <p:nvPr/>
          </p:nvGrpSpPr>
          <p:grpSpPr bwMode="auto">
            <a:xfrm>
              <a:off x="1488" y="3504"/>
              <a:ext cx="336" cy="336"/>
              <a:chOff x="1488" y="3504"/>
              <a:chExt cx="336" cy="336"/>
            </a:xfrm>
          </p:grpSpPr>
          <p:sp>
            <p:nvSpPr>
              <p:cNvPr id="173097" name="Oval 41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98" name="Text Box 42"/>
              <p:cNvSpPr txBox="1">
                <a:spLocks noChangeArrowheads="1"/>
              </p:cNvSpPr>
              <p:nvPr/>
            </p:nvSpPr>
            <p:spPr bwMode="auto">
              <a:xfrm>
                <a:off x="1537" y="35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8</a:t>
                </a:r>
              </a:p>
            </p:txBody>
          </p:sp>
        </p:grpSp>
      </p:grp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382588" y="228600"/>
            <a:ext cx="8532812" cy="8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Механізми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доступу та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управління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персональними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даними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7176" name="Group 49"/>
          <p:cNvGrpSpPr>
            <a:grpSpLocks/>
          </p:cNvGrpSpPr>
          <p:nvPr/>
        </p:nvGrpSpPr>
        <p:grpSpPr bwMode="auto">
          <a:xfrm>
            <a:off x="5410200" y="4249738"/>
            <a:ext cx="3417888" cy="1487487"/>
            <a:chOff x="3264" y="3191"/>
            <a:chExt cx="2153" cy="937"/>
          </a:xfrm>
        </p:grpSpPr>
        <p:grpSp>
          <p:nvGrpSpPr>
            <p:cNvPr id="7191" name="Group 50"/>
            <p:cNvGrpSpPr>
              <a:grpSpLocks/>
            </p:cNvGrpSpPr>
            <p:nvPr/>
          </p:nvGrpSpPr>
          <p:grpSpPr bwMode="auto">
            <a:xfrm>
              <a:off x="3264" y="3792"/>
              <a:ext cx="336" cy="336"/>
              <a:chOff x="3264" y="3792"/>
              <a:chExt cx="336" cy="336"/>
            </a:xfrm>
          </p:grpSpPr>
          <p:sp>
            <p:nvSpPr>
              <p:cNvPr id="173107" name="Oval 51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108" name="Text Box 52"/>
              <p:cNvSpPr txBox="1">
                <a:spLocks noChangeArrowheads="1"/>
              </p:cNvSpPr>
              <p:nvPr/>
            </p:nvSpPr>
            <p:spPr bwMode="auto">
              <a:xfrm>
                <a:off x="3313" y="382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7</a:t>
                </a:r>
              </a:p>
            </p:txBody>
          </p:sp>
        </p:grpSp>
        <p:grpSp>
          <p:nvGrpSpPr>
            <p:cNvPr id="7192" name="Group 53"/>
            <p:cNvGrpSpPr>
              <a:grpSpLocks/>
            </p:cNvGrpSpPr>
            <p:nvPr/>
          </p:nvGrpSpPr>
          <p:grpSpPr bwMode="auto">
            <a:xfrm>
              <a:off x="3696" y="3191"/>
              <a:ext cx="1721" cy="755"/>
              <a:chOff x="3696" y="3191"/>
              <a:chExt cx="1721" cy="755"/>
            </a:xfrm>
          </p:grpSpPr>
          <p:sp>
            <p:nvSpPr>
              <p:cNvPr id="173110" name="AutoShape 54"/>
              <p:cNvSpPr>
                <a:spLocks noChangeArrowheads="1"/>
              </p:cNvSpPr>
              <p:nvPr/>
            </p:nvSpPr>
            <p:spPr bwMode="auto">
              <a:xfrm flipH="1">
                <a:off x="3696" y="3191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94" name="Group 55"/>
              <p:cNvGrpSpPr>
                <a:grpSpLocks/>
              </p:cNvGrpSpPr>
              <p:nvPr/>
            </p:nvGrpSpPr>
            <p:grpSpPr bwMode="auto">
              <a:xfrm>
                <a:off x="3696" y="3504"/>
                <a:ext cx="336" cy="336"/>
                <a:chOff x="3696" y="3504"/>
                <a:chExt cx="336" cy="336"/>
              </a:xfrm>
            </p:grpSpPr>
            <p:sp>
              <p:nvSpPr>
                <p:cNvPr id="173112" name="Oval 56"/>
                <p:cNvSpPr>
                  <a:spLocks noChangeArrowheads="1"/>
                </p:cNvSpPr>
                <p:nvPr/>
              </p:nvSpPr>
              <p:spPr bwMode="auto">
                <a:xfrm>
                  <a:off x="3696" y="3504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1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745" y="354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6</a:t>
                  </a:r>
                </a:p>
              </p:txBody>
            </p:sp>
          </p:grpSp>
          <p:sp>
            <p:nvSpPr>
              <p:cNvPr id="173114" name="Text Box 58"/>
              <p:cNvSpPr txBox="1">
                <a:spLocks noChangeArrowheads="1"/>
              </p:cNvSpPr>
              <p:nvPr/>
            </p:nvSpPr>
            <p:spPr bwMode="auto">
              <a:xfrm>
                <a:off x="4002" y="3696"/>
                <a:ext cx="14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Exchange Server</a:t>
                </a:r>
              </a:p>
            </p:txBody>
          </p:sp>
        </p:grpSp>
      </p:grpSp>
      <p:grpSp>
        <p:nvGrpSpPr>
          <p:cNvPr id="7177" name="Group 65"/>
          <p:cNvGrpSpPr>
            <a:grpSpLocks/>
          </p:cNvGrpSpPr>
          <p:nvPr/>
        </p:nvGrpSpPr>
        <p:grpSpPr bwMode="auto">
          <a:xfrm>
            <a:off x="400050" y="2447925"/>
            <a:ext cx="1581150" cy="2755900"/>
            <a:chOff x="252" y="1542"/>
            <a:chExt cx="996" cy="1736"/>
          </a:xfrm>
        </p:grpSpPr>
        <p:grpSp>
          <p:nvGrpSpPr>
            <p:cNvPr id="7179" name="Group 43"/>
            <p:cNvGrpSpPr>
              <a:grpSpLocks/>
            </p:cNvGrpSpPr>
            <p:nvPr/>
          </p:nvGrpSpPr>
          <p:grpSpPr bwMode="auto">
            <a:xfrm>
              <a:off x="336" y="2725"/>
              <a:ext cx="912" cy="553"/>
              <a:chOff x="192" y="3239"/>
              <a:chExt cx="912" cy="553"/>
            </a:xfrm>
          </p:grpSpPr>
          <p:sp>
            <p:nvSpPr>
              <p:cNvPr id="173100" name="AutoShape 44"/>
              <p:cNvSpPr>
                <a:spLocks noChangeArrowheads="1"/>
              </p:cNvSpPr>
              <p:nvPr/>
            </p:nvSpPr>
            <p:spPr bwMode="auto">
              <a:xfrm flipH="1">
                <a:off x="720" y="323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8" name="Group 45"/>
              <p:cNvGrpSpPr>
                <a:grpSpLocks/>
              </p:cNvGrpSpPr>
              <p:nvPr/>
            </p:nvGrpSpPr>
            <p:grpSpPr bwMode="auto">
              <a:xfrm>
                <a:off x="192" y="3456"/>
                <a:ext cx="336" cy="336"/>
                <a:chOff x="192" y="3456"/>
                <a:chExt cx="336" cy="336"/>
              </a:xfrm>
            </p:grpSpPr>
            <p:sp>
              <p:nvSpPr>
                <p:cNvPr id="173102" name="Oval 46"/>
                <p:cNvSpPr>
                  <a:spLocks noChangeArrowheads="1"/>
                </p:cNvSpPr>
                <p:nvPr/>
              </p:nvSpPr>
              <p:spPr bwMode="auto">
                <a:xfrm>
                  <a:off x="192" y="345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310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1" y="3492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9</a:t>
                  </a:r>
                </a:p>
              </p:txBody>
            </p:sp>
          </p:grpSp>
        </p:grpSp>
        <p:grpSp>
          <p:nvGrpSpPr>
            <p:cNvPr id="7180" name="Group 64"/>
            <p:cNvGrpSpPr>
              <a:grpSpLocks/>
            </p:cNvGrpSpPr>
            <p:nvPr/>
          </p:nvGrpSpPr>
          <p:grpSpPr bwMode="auto">
            <a:xfrm>
              <a:off x="252" y="1542"/>
              <a:ext cx="960" cy="1274"/>
              <a:chOff x="252" y="1542"/>
              <a:chExt cx="960" cy="1274"/>
            </a:xfrm>
          </p:grpSpPr>
          <p:sp>
            <p:nvSpPr>
              <p:cNvPr id="173060" name="AutoShape 4"/>
              <p:cNvSpPr>
                <a:spLocks noChangeArrowheads="1"/>
              </p:cNvSpPr>
              <p:nvPr/>
            </p:nvSpPr>
            <p:spPr bwMode="auto">
              <a:xfrm>
                <a:off x="828" y="2279"/>
                <a:ext cx="384" cy="288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2" name="computr2"/>
              <p:cNvSpPr>
                <a:spLocks noEditPoints="1" noChangeArrowheads="1"/>
              </p:cNvSpPr>
              <p:nvPr/>
            </p:nvSpPr>
            <p:spPr bwMode="auto">
              <a:xfrm>
                <a:off x="295" y="2115"/>
                <a:ext cx="363" cy="3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6188 w 21600"/>
                  <a:gd name="T31" fmla="*/ 1908 h 21600"/>
                  <a:gd name="T32" fmla="*/ 15590 w 21600"/>
                  <a:gd name="T33" fmla="*/ 9744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 extrusionOk="0">
                    <a:moveTo>
                      <a:pt x="21022" y="20295"/>
                    </a:moveTo>
                    <a:lnTo>
                      <a:pt x="18828" y="18396"/>
                    </a:lnTo>
                    <a:lnTo>
                      <a:pt x="18828" y="13174"/>
                    </a:lnTo>
                    <a:lnTo>
                      <a:pt x="15478" y="13174"/>
                    </a:lnTo>
                    <a:lnTo>
                      <a:pt x="15478" y="11631"/>
                    </a:lnTo>
                    <a:lnTo>
                      <a:pt x="17326" y="11631"/>
                    </a:lnTo>
                    <a:lnTo>
                      <a:pt x="17326" y="11156"/>
                    </a:lnTo>
                    <a:lnTo>
                      <a:pt x="17326" y="0"/>
                    </a:lnTo>
                    <a:lnTo>
                      <a:pt x="10858" y="0"/>
                    </a:lnTo>
                    <a:lnTo>
                      <a:pt x="4274" y="0"/>
                    </a:lnTo>
                    <a:lnTo>
                      <a:pt x="4274" y="11037"/>
                    </a:lnTo>
                    <a:lnTo>
                      <a:pt x="4274" y="11631"/>
                    </a:lnTo>
                    <a:lnTo>
                      <a:pt x="6122" y="11631"/>
                    </a:lnTo>
                    <a:lnTo>
                      <a:pt x="6122" y="13174"/>
                    </a:lnTo>
                    <a:lnTo>
                      <a:pt x="2772" y="13174"/>
                    </a:lnTo>
                    <a:lnTo>
                      <a:pt x="2772" y="18514"/>
                    </a:lnTo>
                    <a:lnTo>
                      <a:pt x="693" y="20295"/>
                    </a:lnTo>
                    <a:lnTo>
                      <a:pt x="462" y="20413"/>
                    </a:lnTo>
                    <a:lnTo>
                      <a:pt x="231" y="20651"/>
                    </a:lnTo>
                    <a:lnTo>
                      <a:pt x="116" y="20888"/>
                    </a:lnTo>
                    <a:lnTo>
                      <a:pt x="0" y="21125"/>
                    </a:lnTo>
                    <a:lnTo>
                      <a:pt x="0" y="21244"/>
                    </a:lnTo>
                    <a:lnTo>
                      <a:pt x="116" y="21363"/>
                    </a:lnTo>
                    <a:lnTo>
                      <a:pt x="116" y="21481"/>
                    </a:lnTo>
                    <a:lnTo>
                      <a:pt x="231" y="21481"/>
                    </a:lnTo>
                    <a:lnTo>
                      <a:pt x="347" y="21600"/>
                    </a:lnTo>
                    <a:lnTo>
                      <a:pt x="578" y="21600"/>
                    </a:lnTo>
                    <a:lnTo>
                      <a:pt x="693" y="21600"/>
                    </a:lnTo>
                    <a:lnTo>
                      <a:pt x="10858" y="21600"/>
                    </a:lnTo>
                    <a:lnTo>
                      <a:pt x="20907" y="21600"/>
                    </a:lnTo>
                    <a:lnTo>
                      <a:pt x="21138" y="21600"/>
                    </a:lnTo>
                    <a:lnTo>
                      <a:pt x="21253" y="21600"/>
                    </a:lnTo>
                    <a:lnTo>
                      <a:pt x="21369" y="21481"/>
                    </a:lnTo>
                    <a:lnTo>
                      <a:pt x="21484" y="21481"/>
                    </a:lnTo>
                    <a:lnTo>
                      <a:pt x="21600" y="21363"/>
                    </a:lnTo>
                    <a:lnTo>
                      <a:pt x="21600" y="21244"/>
                    </a:lnTo>
                    <a:lnTo>
                      <a:pt x="21600" y="21125"/>
                    </a:lnTo>
                    <a:lnTo>
                      <a:pt x="21484" y="20888"/>
                    </a:lnTo>
                    <a:lnTo>
                      <a:pt x="21369" y="20651"/>
                    </a:lnTo>
                    <a:lnTo>
                      <a:pt x="21253" y="20413"/>
                    </a:lnTo>
                    <a:lnTo>
                      <a:pt x="21022" y="20295"/>
                    </a:lnTo>
                    <a:close/>
                  </a:path>
                  <a:path w="21600" h="21600" extrusionOk="0">
                    <a:moveTo>
                      <a:pt x="18019" y="18514"/>
                    </a:moveTo>
                    <a:lnTo>
                      <a:pt x="17326" y="17921"/>
                    </a:lnTo>
                    <a:lnTo>
                      <a:pt x="4389" y="17921"/>
                    </a:lnTo>
                    <a:lnTo>
                      <a:pt x="3696" y="18514"/>
                    </a:lnTo>
                    <a:lnTo>
                      <a:pt x="18019" y="18514"/>
                    </a:lnTo>
                    <a:close/>
                  </a:path>
                  <a:path w="21600" h="21600" extrusionOk="0">
                    <a:moveTo>
                      <a:pt x="19174" y="19701"/>
                    </a:moveTo>
                    <a:lnTo>
                      <a:pt x="18481" y="19108"/>
                    </a:lnTo>
                    <a:lnTo>
                      <a:pt x="3119" y="19108"/>
                    </a:lnTo>
                    <a:lnTo>
                      <a:pt x="2426" y="19701"/>
                    </a:lnTo>
                    <a:lnTo>
                      <a:pt x="19174" y="19701"/>
                    </a:lnTo>
                    <a:close/>
                  </a:path>
                  <a:path w="21600" h="21600" extrusionOk="0">
                    <a:moveTo>
                      <a:pt x="20560" y="20769"/>
                    </a:moveTo>
                    <a:lnTo>
                      <a:pt x="19867" y="20176"/>
                    </a:lnTo>
                    <a:lnTo>
                      <a:pt x="1848" y="20176"/>
                    </a:lnTo>
                    <a:lnTo>
                      <a:pt x="1155" y="20769"/>
                    </a:lnTo>
                    <a:lnTo>
                      <a:pt x="20560" y="20769"/>
                    </a:lnTo>
                    <a:close/>
                  </a:path>
                  <a:path w="21600" h="21600" extrusionOk="0">
                    <a:moveTo>
                      <a:pt x="18828" y="18396"/>
                    </a:moveTo>
                    <a:lnTo>
                      <a:pt x="17442" y="17209"/>
                    </a:lnTo>
                    <a:lnTo>
                      <a:pt x="4158" y="17209"/>
                    </a:lnTo>
                    <a:lnTo>
                      <a:pt x="2772" y="18514"/>
                    </a:lnTo>
                    <a:moveTo>
                      <a:pt x="13168" y="14123"/>
                    </a:moveTo>
                    <a:lnTo>
                      <a:pt x="13168" y="14716"/>
                    </a:lnTo>
                    <a:lnTo>
                      <a:pt x="17788" y="14716"/>
                    </a:lnTo>
                    <a:lnTo>
                      <a:pt x="17788" y="14123"/>
                    </a:lnTo>
                    <a:lnTo>
                      <a:pt x="13168" y="14123"/>
                    </a:lnTo>
                    <a:close/>
                  </a:path>
                  <a:path w="21600" h="21600" extrusionOk="0">
                    <a:moveTo>
                      <a:pt x="6122" y="1899"/>
                    </a:moveTo>
                    <a:lnTo>
                      <a:pt x="6122" y="9732"/>
                    </a:lnTo>
                    <a:lnTo>
                      <a:pt x="15478" y="9732"/>
                    </a:lnTo>
                    <a:lnTo>
                      <a:pt x="15478" y="1899"/>
                    </a:lnTo>
                    <a:lnTo>
                      <a:pt x="6122" y="1899"/>
                    </a:lnTo>
                    <a:moveTo>
                      <a:pt x="6122" y="11631"/>
                    </a:moveTo>
                    <a:lnTo>
                      <a:pt x="15478" y="11631"/>
                    </a:lnTo>
                    <a:lnTo>
                      <a:pt x="15478" y="13174"/>
                    </a:lnTo>
                    <a:lnTo>
                      <a:pt x="6122" y="13174"/>
                    </a:lnTo>
                    <a:lnTo>
                      <a:pt x="6122" y="116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3" name="Text Box 7"/>
              <p:cNvSpPr txBox="1">
                <a:spLocks noChangeArrowheads="1"/>
              </p:cNvSpPr>
              <p:nvPr/>
            </p:nvSpPr>
            <p:spPr bwMode="auto">
              <a:xfrm>
                <a:off x="252" y="1542"/>
                <a:ext cx="7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Клиент</a:t>
                </a:r>
                <a:endPara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3065" name="Oval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349" cy="31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3066" name="Text Box 10"/>
              <p:cNvSpPr txBox="1">
                <a:spLocks noChangeArrowheads="1"/>
              </p:cNvSpPr>
              <p:nvPr/>
            </p:nvSpPr>
            <p:spPr bwMode="auto">
              <a:xfrm>
                <a:off x="521" y="1842"/>
                <a:ext cx="2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</a:p>
            </p:txBody>
          </p:sp>
          <p:pic>
            <p:nvPicPr>
              <p:cNvPr id="7186" name="Picture 63" descr="1878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478"/>
                <a:ext cx="157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Ø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925BB0C-FC35-441F-8BC8-FAD21EECBD20}" type="slidenum">
              <a:rPr lang="en-US" altLang="ru-RU" sz="1400" b="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ru-RU" sz="1400" b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estival_template">
  <a:themeElements>
    <a:clrScheme name="Festival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estival_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estival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stival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stival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816</Words>
  <Application>Microsoft Office PowerPoint</Application>
  <PresentationFormat>Экран (4:3)</PresentationFormat>
  <Paragraphs>204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Arial Narrow</vt:lpstr>
      <vt:lpstr>Calibri</vt:lpstr>
      <vt:lpstr>Roboto</vt:lpstr>
      <vt:lpstr>Times New Roman</vt:lpstr>
      <vt:lpstr>Wingdings</vt:lpstr>
      <vt:lpstr>Festival_template</vt:lpstr>
      <vt:lpstr>Презентация PowerPoint</vt:lpstr>
      <vt:lpstr>Питання</vt:lpstr>
      <vt:lpstr>Різниця підходів</vt:lpstr>
      <vt:lpstr>Архітектура побудови Великих даних (Big Data)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Процес створення сховища даних</vt:lpstr>
      <vt:lpstr>Модель багатовимірного представлення інформації</vt:lpstr>
      <vt:lpstr>Використання OLAP</vt:lpstr>
      <vt:lpstr>Гнучкість системи</vt:lpstr>
      <vt:lpstr>Digital Dashboard - підхід до побудови користувача середовища</vt:lpstr>
      <vt:lpstr>Нова архітектура</vt:lpstr>
      <vt:lpstr>Презентация PowerPoint</vt:lpstr>
    </vt:vector>
  </TitlesOfParts>
  <Company>Digital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Иванов</dc:creator>
  <cp:lastModifiedBy>M Ivanov</cp:lastModifiedBy>
  <cp:revision>51</cp:revision>
  <cp:lastPrinted>2014-05-14T05:31:48Z</cp:lastPrinted>
  <dcterms:created xsi:type="dcterms:W3CDTF">2000-05-23T08:35:24Z</dcterms:created>
  <dcterms:modified xsi:type="dcterms:W3CDTF">2023-04-19T16:44:32Z</dcterms:modified>
</cp:coreProperties>
</file>