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7AFF-C489-4C5C-A87C-0FE9F86BFC6A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86944-C2FF-43D3-912E-80BAA0AB1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8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86944-C2FF-43D3-912E-80BAA0AB1A7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0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BDE55EF-1A5A-4BB9-B9AD-DC340AE78830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DB2D36-BDC5-43EA-9488-BD3301C9CFC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516624"/>
            <a:ext cx="8856984" cy="2595025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Стратегічне і поточне фінансове планування корпорації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9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78" y="0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Крім коефіцієнта внутрішнього зростання, визначається також</a:t>
            </a:r>
            <a:r>
              <a:rPr lang="uk-UA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коефіцієнт стійкого зростання, що відображає максимально можливий темп економічного розвитку корпорації за рахунок внутрішніх і зовнішніх (за винятком випуску нових акцій) джерел</a:t>
            </a:r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Коефіцієнт стійкого зростання також складний, оскільки для його визначення використовуються два коефіцієнти: прибутковості власного капіталу і реінвестування (капіталізації) — 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Він визначається за формулою: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4" y="2473254"/>
            <a:ext cx="8451646" cy="170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4664" y="4509120"/>
            <a:ext cx="845164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Розглянуті вище коефіцієнти залежать не тільки від прибутковості активів або капіталу, а й від коефіцієнта реінвестування, тобто від тієї частини чистого прибутку, що залишається в компанії після виплати дивідендів.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дивідендна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чинником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3"/>
            <a:ext cx="83164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Обчислюються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розпорядженні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Коефіцієнти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маржі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прибутковість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продажу. 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показник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валової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маржі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 формулою:</a:t>
            </a:r>
          </a:p>
          <a:p>
            <a:pPr algn="ctr"/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83" y="2420888"/>
            <a:ext cx="62674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315474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FF00"/>
                </a:solidFill>
              </a:rPr>
              <a:t>У цьому коефіцієнті використовується показник валового прибутку як різниця між нетто-виторгом від реалізації (</a:t>
            </a:r>
            <a:r>
              <a:rPr lang="ru-RU" dirty="0" err="1">
                <a:solidFill>
                  <a:srgbClr val="FFFF00"/>
                </a:solidFill>
              </a:rPr>
              <a:t>Net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operating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revenues</a:t>
            </a:r>
            <a:r>
              <a:rPr lang="uk-UA" dirty="0">
                <a:solidFill>
                  <a:srgbClr val="FFFF00"/>
                </a:solidFill>
              </a:rPr>
              <a:t>) і вартістю проданих товарів (</a:t>
            </a:r>
            <a:r>
              <a:rPr lang="ru-RU" dirty="0" err="1">
                <a:solidFill>
                  <a:srgbClr val="FFFF00"/>
                </a:solidFill>
              </a:rPr>
              <a:t>Cost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of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goods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sold</a:t>
            </a:r>
            <a:r>
              <a:rPr lang="uk-UA" dirty="0">
                <a:solidFill>
                  <a:srgbClr val="FFFF00"/>
                </a:solidFill>
              </a:rPr>
              <a:t>). </a:t>
            </a:r>
            <a:r>
              <a:rPr lang="uk-UA" i="1" dirty="0">
                <a:solidFill>
                  <a:srgbClr val="00B050"/>
                </a:solidFill>
              </a:rPr>
              <a:t>Другий показник</a:t>
            </a:r>
            <a:r>
              <a:rPr lang="uk-UA" dirty="0">
                <a:solidFill>
                  <a:srgbClr val="00B050"/>
                </a:solidFill>
              </a:rPr>
              <a:t> — </a:t>
            </a:r>
            <a:r>
              <a:rPr lang="uk-UA" i="1" dirty="0">
                <a:solidFill>
                  <a:srgbClr val="00B050"/>
                </a:solidFill>
              </a:rPr>
              <a:t>коефіцієнт операційної маржі (</a:t>
            </a:r>
            <a:r>
              <a:rPr lang="ru-RU" i="1" dirty="0" err="1">
                <a:solidFill>
                  <a:srgbClr val="00B050"/>
                </a:solidFill>
              </a:rPr>
              <a:t>Operating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margin</a:t>
            </a:r>
            <a:r>
              <a:rPr lang="uk-UA" i="1" dirty="0">
                <a:solidFill>
                  <a:srgbClr val="00B050"/>
                </a:solidFill>
              </a:rPr>
              <a:t>)</a:t>
            </a:r>
            <a:r>
              <a:rPr lang="uk-UA" dirty="0">
                <a:solidFill>
                  <a:srgbClr val="00B050"/>
                </a:solidFill>
              </a:rPr>
              <a:t> визначається за формулою.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880" y="4576615"/>
            <a:ext cx="5964599" cy="76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5517232"/>
            <a:ext cx="87849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відміну від першого показника в чисельнику використовується </a:t>
            </a:r>
            <a:r>
              <a:rPr lang="uk-UA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операційний прибуток</a:t>
            </a:r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як різниця між валовим прибутком і операційними витратами, в які входять адміністративні, загальні, а також витрати, пов’язані з продажем виробленої продукції.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076" y="260648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Необхідно зазначити, що корпорації використовують коефіцієнти прибутковості, які враховують їх облікову і фінансову специфіку. </a:t>
            </a:r>
            <a:endParaRPr lang="uk-UA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звіті корпорації використовуються два коефіцієнти прибутковості капіталу: прибутковість капіталу, вкладеного у звичайні акції (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і прибутковість капіталу корпорації (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127" y="2636912"/>
            <a:ext cx="6753746" cy="239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433962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цих коефіцієнтах капітал корпорації визначається як сума власного капіталу плюс зобов’язання, за якими корпорація платить проценти.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4249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Фінансування розвитку, розширення виробництва здійснюється не тільки за рахунок внутрішніх, а й зовнішніх джерел. До них належать емісія зобов’язань різної форми і термінів, випуск акцій. Розрахунок зовнішніх джерел на планований фінансовий рік здійснюється за такою формулою.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09" y="1556792"/>
            <a:ext cx="69437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581128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блоків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Перший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планованому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приросту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нерозподіленого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відраховуються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плановані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залишилася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визначаючи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емісію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корпоративних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старанно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>
                <a:solidFill>
                  <a:srgbClr val="00B050"/>
                </a:solidFill>
              </a:rPr>
              <a:t> 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4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424"/>
            <a:ext cx="8122096" cy="115409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 Методи фінансового планування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416" y="1412776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американських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заведено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п’ятирічний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п’ятирічок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 є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звичною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справою великих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американських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Найдетальніше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перший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п’ятирічного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плану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п’ятирічні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поетапно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зіставлення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три-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п’ятирічки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941168"/>
            <a:ext cx="82809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відділами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них ставить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консолідований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планів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4864"/>
            <a:ext cx="9144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агресивного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НДДКР,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конкурентної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 нормального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але без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загострення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конкурентної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зниженими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темпами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скороченням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запланована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ліквідація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одного з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дочірнього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У таких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розформування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продаж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ліквідація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підрозділу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шляхами.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32" y="188640"/>
            <a:ext cx="86764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документом,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плану, є прогноз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є основою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маркетингу,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аналізує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за 5–10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прогнозу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4752" y="2430036"/>
            <a:ext cx="89644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Щорічний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нерівномірним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й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економіст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прогноз,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мусить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нерівномірності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ru-RU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кон’юнктури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фазу циклу (спад,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піднесення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т.д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.)..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кооперації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невиконаних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тривалим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виробничим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циклом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П’ята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нарешті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шоста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передбачаються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товарними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1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4604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ринковій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прогнозу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передбачуваних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власному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капіталі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прогнозу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гіпотетичні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(лат. </a:t>
            </a:r>
            <a:r>
              <a:rPr lang="ru-RU" sz="24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2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forma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формальні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баланс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комерційної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045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5"/>
            <a:ext cx="82089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Формальний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відсоткового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продажем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тому,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зменшенні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зростанні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диференціацію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спонтанними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й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незалежні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товарно-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запаси. </a:t>
            </a:r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зменшенням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зайнятих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призведе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нарахована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але не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виплачена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заробітна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плата”,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сума “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нарахованих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 через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таких статей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облігаціями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поточними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звичайними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акціями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не автоматично.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808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-387424"/>
            <a:ext cx="7315200" cy="1154097"/>
          </a:xfrm>
        </p:spPr>
        <p:txBody>
          <a:bodyPr/>
          <a:lstStyle/>
          <a:p>
            <a:r>
              <a:rPr lang="uk-UA" dirty="0" smtClean="0"/>
              <a:t>4. Фінансовий план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71504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план є результатом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комерційної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акціонерного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окреслює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708920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00B050"/>
                </a:solidFill>
              </a:rPr>
              <a:t>Фінансовий</a:t>
            </a:r>
            <a:r>
              <a:rPr lang="ru-RU" dirty="0">
                <a:solidFill>
                  <a:srgbClr val="00B050"/>
                </a:solidFill>
              </a:rPr>
              <a:t> план на </a:t>
            </a:r>
            <a:r>
              <a:rPr lang="ru-RU" dirty="0" err="1">
                <a:solidFill>
                  <a:srgbClr val="00B050"/>
                </a:solidFill>
              </a:rPr>
              <a:t>майбутній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фінансовий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рік</a:t>
            </a:r>
            <a:r>
              <a:rPr lang="ru-RU" dirty="0">
                <a:solidFill>
                  <a:srgbClr val="00B050"/>
                </a:solidFill>
              </a:rPr>
              <a:t> великих </a:t>
            </a:r>
            <a:r>
              <a:rPr lang="ru-RU" dirty="0" err="1">
                <a:solidFill>
                  <a:srgbClr val="00B050"/>
                </a:solidFill>
              </a:rPr>
              <a:t>корпорацій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являє</a:t>
            </a:r>
            <a:r>
              <a:rPr lang="ru-RU" dirty="0">
                <a:solidFill>
                  <a:srgbClr val="00B050"/>
                </a:solidFill>
              </a:rPr>
              <a:t> собою </a:t>
            </a:r>
            <a:r>
              <a:rPr lang="ru-RU" dirty="0" err="1">
                <a:solidFill>
                  <a:srgbClr val="00B050"/>
                </a:solidFill>
              </a:rPr>
              <a:t>досить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важкий</a:t>
            </a:r>
            <a:r>
              <a:rPr lang="ru-RU" dirty="0">
                <a:solidFill>
                  <a:srgbClr val="00B050"/>
                </a:solidFill>
              </a:rPr>
              <a:t> том, </a:t>
            </a:r>
            <a:r>
              <a:rPr lang="ru-RU" dirty="0" err="1">
                <a:solidFill>
                  <a:srgbClr val="00B050"/>
                </a:solidFill>
              </a:rPr>
              <a:t>що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складається</a:t>
            </a:r>
            <a:r>
              <a:rPr lang="ru-RU" dirty="0">
                <a:solidFill>
                  <a:srgbClr val="00B050"/>
                </a:solidFill>
              </a:rPr>
              <a:t> з ряду </a:t>
            </a:r>
            <a:r>
              <a:rPr lang="ru-RU" dirty="0" err="1">
                <a:solidFill>
                  <a:srgbClr val="00B050"/>
                </a:solidFill>
              </a:rPr>
              <a:t>відокремлених</a:t>
            </a:r>
            <a:r>
              <a:rPr lang="ru-RU" dirty="0">
                <a:solidFill>
                  <a:srgbClr val="00B050"/>
                </a:solidFill>
              </a:rPr>
              <a:t>, але </a:t>
            </a:r>
            <a:r>
              <a:rPr lang="ru-RU" dirty="0" err="1">
                <a:solidFill>
                  <a:srgbClr val="00B050"/>
                </a:solidFill>
              </a:rPr>
              <a:t>тісно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пов’язаних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між</a:t>
            </a:r>
            <a:r>
              <a:rPr lang="ru-RU" dirty="0">
                <a:solidFill>
                  <a:srgbClr val="00B050"/>
                </a:solidFill>
              </a:rPr>
              <a:t> собою </a:t>
            </a:r>
            <a:r>
              <a:rPr lang="ru-RU" dirty="0" err="1">
                <a:solidFill>
                  <a:srgbClr val="00B050"/>
                </a:solidFill>
              </a:rPr>
              <a:t>документів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 err="1">
                <a:solidFill>
                  <a:srgbClr val="00B050"/>
                </a:solidFill>
              </a:rPr>
              <a:t>Кожний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із</a:t>
            </a:r>
            <a:r>
              <a:rPr lang="ru-RU" dirty="0">
                <a:solidFill>
                  <a:srgbClr val="00B050"/>
                </a:solidFill>
              </a:rPr>
              <a:t> них </a:t>
            </a:r>
            <a:r>
              <a:rPr lang="ru-RU" dirty="0" err="1">
                <a:solidFill>
                  <a:srgbClr val="00B050"/>
                </a:solidFill>
              </a:rPr>
              <a:t>відбиває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спеціальний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напрям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розвитку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головними</a:t>
            </a:r>
            <a:r>
              <a:rPr lang="ru-RU" dirty="0">
                <a:solidFill>
                  <a:srgbClr val="00B050"/>
                </a:solidFill>
              </a:rPr>
              <a:t> з них є: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0506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C000"/>
                </a:solidFill>
              </a:rPr>
              <a:t>- прогноз </a:t>
            </a:r>
            <a:r>
              <a:rPr lang="ru-RU" dirty="0" err="1">
                <a:solidFill>
                  <a:srgbClr val="FFC000"/>
                </a:solidFill>
              </a:rPr>
              <a:t>продажів</a:t>
            </a:r>
            <a:r>
              <a:rPr lang="ru-RU" dirty="0">
                <a:solidFill>
                  <a:srgbClr val="FFC000"/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 err="1" smtClean="0">
                <a:solidFill>
                  <a:srgbClr val="FFC000"/>
                </a:solidFill>
              </a:rPr>
              <a:t>pro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forma</a:t>
            </a:r>
            <a:r>
              <a:rPr lang="ru-RU" dirty="0">
                <a:solidFill>
                  <a:srgbClr val="FFC000"/>
                </a:solidFill>
              </a:rPr>
              <a:t> баланс;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 err="1" smtClean="0">
                <a:solidFill>
                  <a:srgbClr val="FFC000"/>
                </a:solidFill>
              </a:rPr>
              <a:t>pro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forma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звіт</a:t>
            </a:r>
            <a:r>
              <a:rPr lang="ru-RU" dirty="0">
                <a:solidFill>
                  <a:srgbClr val="FFC000"/>
                </a:solidFill>
              </a:rPr>
              <a:t> про </a:t>
            </a:r>
            <a:r>
              <a:rPr lang="ru-RU" dirty="0" err="1">
                <a:solidFill>
                  <a:srgbClr val="FFC000"/>
                </a:solidFill>
              </a:rPr>
              <a:t>прибуток</a:t>
            </a:r>
            <a:r>
              <a:rPr lang="ru-RU" dirty="0">
                <a:solidFill>
                  <a:srgbClr val="FFC000"/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 err="1" smtClean="0">
                <a:solidFill>
                  <a:srgbClr val="FFC000"/>
                </a:solidFill>
              </a:rPr>
              <a:t>pro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forma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звіт</a:t>
            </a:r>
            <a:r>
              <a:rPr lang="ru-RU" dirty="0">
                <a:solidFill>
                  <a:srgbClr val="FFC000"/>
                </a:solidFill>
              </a:rPr>
              <a:t> про </a:t>
            </a:r>
            <a:r>
              <a:rPr lang="ru-RU" dirty="0" err="1">
                <a:solidFill>
                  <a:srgbClr val="FFC000"/>
                </a:solidFill>
              </a:rPr>
              <a:t>зміну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фінансової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позиції</a:t>
            </a:r>
            <a:r>
              <a:rPr lang="ru-RU" dirty="0">
                <a:solidFill>
                  <a:srgbClr val="FFC000"/>
                </a:solidFill>
              </a:rPr>
              <a:t>;</a:t>
            </a:r>
          </a:p>
          <a:p>
            <a:pPr lvl="0"/>
            <a:r>
              <a:rPr lang="uk-UA" dirty="0" smtClean="0">
                <a:solidFill>
                  <a:srgbClr val="FFC000"/>
                </a:solidFill>
              </a:rPr>
              <a:t>- </a:t>
            </a:r>
            <a:r>
              <a:rPr lang="uk-UA" dirty="0" err="1" smtClean="0">
                <a:solidFill>
                  <a:srgbClr val="FFC000"/>
                </a:solidFill>
              </a:rPr>
              <a:t>pro</a:t>
            </a:r>
            <a:r>
              <a:rPr lang="uk-UA" dirty="0" smtClean="0">
                <a:solidFill>
                  <a:srgbClr val="FFC000"/>
                </a:solidFill>
              </a:rPr>
              <a:t> </a:t>
            </a:r>
            <a:r>
              <a:rPr lang="uk-UA" dirty="0" err="1">
                <a:solidFill>
                  <a:srgbClr val="FFC000"/>
                </a:solidFill>
              </a:rPr>
              <a:t>forma</a:t>
            </a:r>
            <a:r>
              <a:rPr lang="uk-UA" dirty="0">
                <a:solidFill>
                  <a:srgbClr val="FFC000"/>
                </a:solidFill>
              </a:rPr>
              <a:t> звіт про зміну в капіталі корпорації;</a:t>
            </a:r>
            <a:endParaRPr lang="ru-RU" dirty="0">
              <a:solidFill>
                <a:srgbClr val="FFC000"/>
              </a:solidFill>
            </a:endParaRP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план </a:t>
            </a:r>
            <a:r>
              <a:rPr lang="ru-RU" dirty="0" err="1">
                <a:solidFill>
                  <a:srgbClr val="FFC000"/>
                </a:solidFill>
              </a:rPr>
              <a:t>зовнішнього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фінансування</a:t>
            </a:r>
            <a:r>
              <a:rPr lang="ru-RU" dirty="0">
                <a:solidFill>
                  <a:srgbClr val="FFC000"/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бюджет </a:t>
            </a:r>
            <a:r>
              <a:rPr lang="ru-RU" dirty="0" err="1">
                <a:solidFill>
                  <a:srgbClr val="FFC000"/>
                </a:solidFill>
              </a:rPr>
              <a:t>капітальних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вкладень</a:t>
            </a:r>
            <a:r>
              <a:rPr lang="ru-RU" dirty="0">
                <a:solidFill>
                  <a:srgbClr val="FFC000"/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- бюджет </a:t>
            </a:r>
            <a:r>
              <a:rPr lang="ru-RU" dirty="0" err="1">
                <a:solidFill>
                  <a:srgbClr val="FFC000"/>
                </a:solidFill>
              </a:rPr>
              <a:t>грошових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надходжень</a:t>
            </a:r>
            <a:r>
              <a:rPr lang="ru-RU" dirty="0">
                <a:solidFill>
                  <a:srgbClr val="FFC000"/>
                </a:solidFill>
              </a:rPr>
              <a:t> і </a:t>
            </a:r>
            <a:r>
              <a:rPr lang="ru-RU" dirty="0" err="1">
                <a:solidFill>
                  <a:srgbClr val="FFC000"/>
                </a:solidFill>
              </a:rPr>
              <a:t>витрат</a:t>
            </a:r>
            <a:r>
              <a:rPr lang="ru-RU" dirty="0">
                <a:solidFill>
                  <a:srgbClr val="FFC000"/>
                </a:solidFill>
              </a:rPr>
              <a:t> (</a:t>
            </a:r>
            <a:r>
              <a:rPr lang="ru-RU" dirty="0" err="1">
                <a:solidFill>
                  <a:srgbClr val="FFC000"/>
                </a:solidFill>
              </a:rPr>
              <a:t>касовий</a:t>
            </a:r>
            <a:r>
              <a:rPr lang="ru-RU" dirty="0">
                <a:solidFill>
                  <a:srgbClr val="FFC000"/>
                </a:solidFill>
              </a:rPr>
              <a:t> план).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315200" cy="115409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Фінансова стратегія корпорації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Джерела фінансування розвитку корпорації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 фінансового планування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Фінансовий план</a:t>
            </a:r>
          </a:p>
        </p:txBody>
      </p:sp>
    </p:spTree>
    <p:extLst>
      <p:ext uri="{BB962C8B-B14F-4D97-AF65-F5344CB8AC3E}">
        <p14:creationId xmlns:p14="http://schemas.microsoft.com/office/powerpoint/2010/main" val="1992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696" y="116632"/>
            <a:ext cx="8892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складатися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пенсійного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фонду,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фундаментальних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кожному з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обґрунтовуються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майбутні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696" y="2332623"/>
            <a:ext cx="856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взаємозалежні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27" y="2971800"/>
            <a:ext cx="5774593" cy="371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9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Фінансова стратегія корпорації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84013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Стратегія розвитку (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являє собою програму досягнення економічного зростання в майбутньому. 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54032" y="2780928"/>
            <a:ext cx="66899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конкретніше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мету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аналогів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котрих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світовому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3020" y="4869160"/>
            <a:ext cx="8964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узгоджується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стратегією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чинник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нормального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Першочерговим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конкурентної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конкретно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інноваційного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маркетингового,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цінового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збутового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6863">
            <a:off x="347887" y="2804071"/>
            <a:ext cx="2062650" cy="172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1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розробляють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стратегічної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87824" y="968534"/>
            <a:ext cx="432048" cy="22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19640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врахуванні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конкурентної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092280" y="968534"/>
            <a:ext cx="0" cy="22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5392" y="135919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інансова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— на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капіталів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197850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FF0000"/>
                </a:solidFill>
              </a:rPr>
              <a:t>Тенденції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розвитку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ринків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різні</a:t>
            </a:r>
            <a:r>
              <a:rPr lang="ru-RU" dirty="0">
                <a:solidFill>
                  <a:srgbClr val="FF0000"/>
                </a:solidFill>
              </a:rPr>
              <a:t>, тому </a:t>
            </a:r>
            <a:r>
              <a:rPr lang="ru-RU" dirty="0" err="1">
                <a:solidFill>
                  <a:srgbClr val="FF0000"/>
                </a:solidFill>
              </a:rPr>
              <a:t>загальна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стратегія</a:t>
            </a:r>
            <a:r>
              <a:rPr lang="ru-RU" dirty="0">
                <a:solidFill>
                  <a:srgbClr val="FF0000"/>
                </a:solidFill>
              </a:rPr>
              <a:t> часто не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підтримана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відповідним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фінансовим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забезпеченням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29309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>
                <a:solidFill>
                  <a:srgbClr val="FFFF00"/>
                </a:solidFill>
              </a:rPr>
              <a:t>розроблення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фінансової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стратегії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визначаються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її</a:t>
            </a:r>
            <a:r>
              <a:rPr lang="ru-RU" dirty="0">
                <a:solidFill>
                  <a:srgbClr val="FFFF00"/>
                </a:solidFill>
              </a:rPr>
              <a:t> мета, </a:t>
            </a:r>
            <a:r>
              <a:rPr lang="ru-RU" dirty="0" err="1">
                <a:solidFill>
                  <a:srgbClr val="FFFF00"/>
                </a:solidFill>
              </a:rPr>
              <a:t>часові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межі</a:t>
            </a:r>
            <a:r>
              <a:rPr lang="ru-RU" dirty="0">
                <a:solidFill>
                  <a:srgbClr val="FFFF00"/>
                </a:solidFill>
              </a:rPr>
              <a:t> (</a:t>
            </a:r>
            <a:r>
              <a:rPr lang="ru-RU" dirty="0" err="1">
                <a:solidFill>
                  <a:srgbClr val="FFFF00"/>
                </a:solidFill>
              </a:rPr>
              <a:t>time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frame</a:t>
            </a:r>
            <a:r>
              <a:rPr lang="ru-RU" dirty="0">
                <a:solidFill>
                  <a:srgbClr val="FFFF00"/>
                </a:solidFill>
              </a:rPr>
              <a:t>), а </a:t>
            </a:r>
            <a:r>
              <a:rPr lang="ru-RU" dirty="0" err="1">
                <a:solidFill>
                  <a:srgbClr val="FFFF00"/>
                </a:solidFill>
              </a:rPr>
              <a:t>також</a:t>
            </a:r>
            <a:r>
              <a:rPr lang="ru-RU" dirty="0">
                <a:solidFill>
                  <a:srgbClr val="FFFF00"/>
                </a:solidFill>
              </a:rPr>
              <a:t> характер </a:t>
            </a:r>
            <a:r>
              <a:rPr lang="ru-RU" dirty="0" err="1">
                <a:solidFill>
                  <a:srgbClr val="FFFF00"/>
                </a:solidFill>
              </a:rPr>
              <a:t>дій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передбачаються</a:t>
            </a:r>
            <a:r>
              <a:rPr lang="ru-RU" dirty="0">
                <a:solidFill>
                  <a:srgbClr val="FFFF00"/>
                </a:solidFill>
              </a:rPr>
              <a:t>. 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Відповідно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до </a:t>
            </a:r>
            <a:r>
              <a:rPr lang="ru-RU" dirty="0" err="1">
                <a:solidFill>
                  <a:srgbClr val="FFFF00"/>
                </a:solidFill>
              </a:rPr>
              <a:t>цих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з’ясовується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можливість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досягнення</a:t>
            </a:r>
            <a:r>
              <a:rPr lang="ru-RU" dirty="0">
                <a:solidFill>
                  <a:srgbClr val="FFFF00"/>
                </a:solidFill>
              </a:rPr>
              <a:t> мети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542141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00B050"/>
                </a:solidFill>
              </a:rPr>
              <a:t>Цілі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фінансової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стратегії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визначати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важче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ніж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загальноекономічні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орієнтири</a:t>
            </a:r>
            <a:r>
              <a:rPr lang="ru-RU" dirty="0">
                <a:solidFill>
                  <a:srgbClr val="00B050"/>
                </a:solidFill>
              </a:rPr>
              <a:t>. Ряд </a:t>
            </a:r>
            <a:r>
              <a:rPr lang="ru-RU" dirty="0" err="1">
                <a:solidFill>
                  <a:srgbClr val="00B050"/>
                </a:solidFill>
              </a:rPr>
              <a:t>досліджень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показують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що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менеджери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корпорацій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надають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перевагу</a:t>
            </a:r>
            <a:r>
              <a:rPr lang="ru-RU" dirty="0">
                <a:solidFill>
                  <a:srgbClr val="00B050"/>
                </a:solidFill>
              </a:rPr>
              <a:t> таким </a:t>
            </a:r>
            <a:r>
              <a:rPr lang="ru-RU" dirty="0" err="1">
                <a:solidFill>
                  <a:srgbClr val="00B050"/>
                </a:solidFill>
              </a:rPr>
              <a:t>цілям</a:t>
            </a:r>
            <a:r>
              <a:rPr lang="ru-RU" dirty="0">
                <a:solidFill>
                  <a:srgbClr val="00B050"/>
                </a:solidFill>
              </a:rPr>
              <a:t>, як </a:t>
            </a:r>
            <a:r>
              <a:rPr lang="ru-RU" dirty="0" err="1">
                <a:solidFill>
                  <a:srgbClr val="00B050"/>
                </a:solidFill>
              </a:rPr>
              <a:t>максимізація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розмірів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фірми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її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економічного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зростання</a:t>
            </a:r>
            <a:r>
              <a:rPr lang="ru-RU" dirty="0">
                <a:solidFill>
                  <a:srgbClr val="00B050"/>
                </a:solidFill>
              </a:rPr>
              <a:t> і </a:t>
            </a:r>
            <a:r>
              <a:rPr lang="ru-RU" dirty="0" err="1">
                <a:solidFill>
                  <a:srgbClr val="00B050"/>
                </a:solidFill>
              </a:rPr>
              <a:t>навіть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зниження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ймовірності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втратити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власну</a:t>
            </a:r>
            <a:r>
              <a:rPr lang="ru-RU" dirty="0">
                <a:solidFill>
                  <a:srgbClr val="00B050"/>
                </a:solidFill>
              </a:rPr>
              <a:t> роботу.</a:t>
            </a:r>
          </a:p>
        </p:txBody>
      </p:sp>
      <p:pic>
        <p:nvPicPr>
          <p:cNvPr id="2050" name="Picture 2" descr="C:\Users\Admin\Desktop\PR-manag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6" y="2667899"/>
            <a:ext cx="1566059" cy="14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99935"/>
            <a:ext cx="3923928" cy="13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92" y="2606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1956"/>
            <a:ext cx="775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З </a:t>
            </a:r>
            <a:r>
              <a:rPr lang="ru-RU" dirty="0" err="1">
                <a:solidFill>
                  <a:srgbClr val="00B050"/>
                </a:solidFill>
              </a:rPr>
              <a:t>цією</a:t>
            </a:r>
            <a:r>
              <a:rPr lang="ru-RU" dirty="0">
                <a:solidFill>
                  <a:srgbClr val="00B050"/>
                </a:solidFill>
              </a:rPr>
              <a:t> метою </a:t>
            </a:r>
            <a:r>
              <a:rPr lang="ru-RU" dirty="0" err="1">
                <a:solidFill>
                  <a:srgbClr val="00B050"/>
                </a:solidFill>
              </a:rPr>
              <a:t>використовуються</a:t>
            </a:r>
            <a:r>
              <a:rPr lang="ru-RU" dirty="0">
                <a:solidFill>
                  <a:srgbClr val="00B050"/>
                </a:solidFill>
              </a:rPr>
              <a:t> два </a:t>
            </a:r>
            <a:r>
              <a:rPr lang="ru-RU" dirty="0" err="1">
                <a:solidFill>
                  <a:srgbClr val="00B050"/>
                </a:solidFill>
              </a:rPr>
              <a:t>методи</a:t>
            </a:r>
            <a:r>
              <a:rPr lang="ru-RU" dirty="0">
                <a:solidFill>
                  <a:srgbClr val="00B050"/>
                </a:solidFill>
              </a:rPr>
              <a:t>: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87824" y="1491288"/>
            <a:ext cx="2664296" cy="425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632" y="1991544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Бокса-</a:t>
            </a:r>
            <a:r>
              <a:rPr lang="ru-RU" dirty="0" err="1">
                <a:solidFill>
                  <a:srgbClr val="FFC000"/>
                </a:solidFill>
              </a:rPr>
              <a:t>Дженкінса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прийнятний</a:t>
            </a:r>
            <a:r>
              <a:rPr lang="ru-RU" dirty="0">
                <a:solidFill>
                  <a:srgbClr val="FFC000"/>
                </a:solidFill>
              </a:rPr>
              <a:t> для </a:t>
            </a:r>
            <a:r>
              <a:rPr lang="ru-RU" dirty="0" err="1">
                <a:solidFill>
                  <a:srgbClr val="FFC000"/>
                </a:solidFill>
              </a:rPr>
              <a:t>короткострокового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прогнозування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652120" y="1491288"/>
            <a:ext cx="216024" cy="425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84928" y="1991544"/>
            <a:ext cx="4644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C000"/>
                </a:solidFill>
              </a:rPr>
              <a:t>Побудова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економетричної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моделі</a:t>
            </a:r>
            <a:r>
              <a:rPr lang="ru-RU" dirty="0">
                <a:solidFill>
                  <a:srgbClr val="FFC000"/>
                </a:solidFill>
              </a:rPr>
              <a:t>, в </a:t>
            </a:r>
            <a:r>
              <a:rPr lang="ru-RU" dirty="0" err="1">
                <a:solidFill>
                  <a:srgbClr val="FFC000"/>
                </a:solidFill>
              </a:rPr>
              <a:t>якій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показник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що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цікавить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фінансового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аналітика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конкретизується</a:t>
            </a:r>
            <a:r>
              <a:rPr lang="ru-RU" dirty="0">
                <a:solidFill>
                  <a:srgbClr val="FFC000"/>
                </a:solidFill>
              </a:rPr>
              <a:t> як </a:t>
            </a:r>
            <a:r>
              <a:rPr lang="ru-RU" dirty="0" err="1">
                <a:solidFill>
                  <a:srgbClr val="FFC000"/>
                </a:solidFill>
              </a:rPr>
              <a:t>ендогенний</a:t>
            </a:r>
            <a:r>
              <a:rPr lang="ru-RU" dirty="0">
                <a:solidFill>
                  <a:srgbClr val="FFC000"/>
                </a:solidFill>
              </a:rPr>
              <a:t> і </a:t>
            </a:r>
            <a:r>
              <a:rPr lang="ru-RU" dirty="0" err="1">
                <a:solidFill>
                  <a:srgbClr val="FFC000"/>
                </a:solidFill>
              </a:rPr>
              <a:t>розглядається</a:t>
            </a:r>
            <a:r>
              <a:rPr lang="ru-RU" dirty="0">
                <a:solidFill>
                  <a:srgbClr val="FFC000"/>
                </a:solidFill>
              </a:rPr>
              <a:t> як </a:t>
            </a:r>
            <a:r>
              <a:rPr lang="ru-RU" dirty="0" err="1">
                <a:solidFill>
                  <a:srgbClr val="FFC000"/>
                </a:solidFill>
              </a:rPr>
              <a:t>частина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всієї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системи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0992" y="3717032"/>
            <a:ext cx="909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план, 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4509120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детально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 них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уточнення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узгоджуються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собою.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приділяється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капітальним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вкладенням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сильні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є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зміцнити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6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6044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789078"/>
            <a:ext cx="88569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інансове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564904"/>
            <a:ext cx="885698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можливостями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диспропорцій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рішеннями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варіанта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досягнутих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корпорацією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поставленими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цілями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944" y="5869780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стадій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менеджер ставить перед собою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планований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60" y="4728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корпорація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908720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сутністю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прогнозуванням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10—15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1740" y="170080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але в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довгостроковим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2292" y="2564904"/>
            <a:ext cx="4283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Поточне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оперативне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розраховане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один </a:t>
            </a:r>
            <a:r>
              <a:rPr lang="ru-RU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наперед.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60" y="3408778"/>
            <a:ext cx="91306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кожному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ставляться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будуються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60" y="4393663"/>
            <a:ext cx="913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Найважчою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проблемою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оптимального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плану.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б могла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хаосу і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тривалу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перспективу,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приречені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провал.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нерозв’язаною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проблемою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втіленням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плану в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застарівають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момент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плану без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кон’юнктури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4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84976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Джерела фінансування розвитку корпорації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204864"/>
            <a:ext cx="87849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Кінцевою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добробуту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акціонерів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планах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мети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визначення можливостей економічного зростання розраховуються два коефіцієнти: </a:t>
            </a:r>
            <a:r>
              <a:rPr lang="uk-UA" sz="2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коефіцієнт внутрішнього зростання, коефіцієнт стійкого зростання.</a:t>
            </a:r>
            <a:endParaRPr lang="ru-RU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7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61256"/>
            <a:ext cx="849694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Коефіцієнт внутрішнього зростання визначає можливості самофінансування, тобто забезпечення розвитку корпорації тільки за рахунок внутрішніх джерел, без залучення зовнішніх</a:t>
            </a:r>
            <a:r>
              <a:rPr lang="uk-UA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Коефіцієнт внутрішнього зростання складний, оскільки при його визначенні використані два коефіцієнти: прибутковості активів і реінвестування (капіталізації) чистого прибутку, формула для його розрахунку така: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26" y="3429000"/>
            <a:ext cx="72294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2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86</TotalTime>
  <Words>1956</Words>
  <Application>Microsoft Office PowerPoint</Application>
  <PresentationFormat>Экран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Перспектива</vt:lpstr>
      <vt:lpstr>Тема 10. Стратегічне і поточне фінансове планування корпорації</vt:lpstr>
      <vt:lpstr>План</vt:lpstr>
      <vt:lpstr>1. Фінансова стратегія корпорації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2. Джерела фінансування розвитку корпорації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Методи фінансового планування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4. Фінансовий 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Стратегічне і поточне фінансове планування корпорації</dc:title>
  <dc:creator>Admin</dc:creator>
  <cp:lastModifiedBy>Admin</cp:lastModifiedBy>
  <cp:revision>16</cp:revision>
  <dcterms:created xsi:type="dcterms:W3CDTF">2018-11-13T20:54:49Z</dcterms:created>
  <dcterms:modified xsi:type="dcterms:W3CDTF">2018-11-13T22:20:59Z</dcterms:modified>
</cp:coreProperties>
</file>