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42CD-8AB9-4C49-9416-D320AA775D02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91B4-7172-4628-9D67-150B9C810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779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42CD-8AB9-4C49-9416-D320AA775D02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91B4-7172-4628-9D67-150B9C810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976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42CD-8AB9-4C49-9416-D320AA775D02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91B4-7172-4628-9D67-150B9C810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511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42CD-8AB9-4C49-9416-D320AA775D02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91B4-7172-4628-9D67-150B9C810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370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42CD-8AB9-4C49-9416-D320AA775D02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91B4-7172-4628-9D67-150B9C810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228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42CD-8AB9-4C49-9416-D320AA775D02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91B4-7172-4628-9D67-150B9C810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762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42CD-8AB9-4C49-9416-D320AA775D02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91B4-7172-4628-9D67-150B9C810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542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42CD-8AB9-4C49-9416-D320AA775D02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91B4-7172-4628-9D67-150B9C810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136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42CD-8AB9-4C49-9416-D320AA775D02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91B4-7172-4628-9D67-150B9C810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707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42CD-8AB9-4C49-9416-D320AA775D02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91B4-7172-4628-9D67-150B9C810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78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42CD-8AB9-4C49-9416-D320AA775D02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91B4-7172-4628-9D67-150B9C810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700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42CD-8AB9-4C49-9416-D320AA775D02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691B4-7172-4628-9D67-150B9C810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31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УПРАВЛІННЯ ПРОЦЕСАМИ ВИКОНАННЯ </a:t>
            </a:r>
            <a:r>
              <a:rPr lang="ru-RU" b="1" dirty="0" smtClean="0">
                <a:solidFill>
                  <a:srgbClr val="FF0000"/>
                </a:solidFill>
              </a:rPr>
              <a:t>РЕКЛАМНИХ /ПР-ПРОЕКТІВ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 sz="4400" dirty="0" smtClean="0">
                <a:solidFill>
                  <a:srgbClr val="7030A0"/>
                </a:solidFill>
              </a:rPr>
              <a:t>Тема 4</a:t>
            </a:r>
            <a:endParaRPr lang="ru-RU" sz="4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092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Предметом контролю є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err="1" smtClean="0">
                <a:solidFill>
                  <a:srgbClr val="C00000"/>
                </a:solidFill>
              </a:rPr>
              <a:t>факти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C00000"/>
                </a:solidFill>
              </a:rPr>
              <a:t>і </a:t>
            </a:r>
            <a:r>
              <a:rPr lang="ru-RU" sz="2000" dirty="0" err="1">
                <a:solidFill>
                  <a:srgbClr val="C00000"/>
                </a:solidFill>
              </a:rPr>
              <a:t>події</a:t>
            </a:r>
            <a:r>
              <a:rPr lang="ru-RU" sz="2000" dirty="0">
                <a:solidFill>
                  <a:srgbClr val="C00000"/>
                </a:solidFill>
              </a:rPr>
              <a:t>, </a:t>
            </a:r>
            <a:endParaRPr lang="ru-RU" sz="2000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err="1" smtClean="0">
                <a:solidFill>
                  <a:srgbClr val="C00000"/>
                </a:solidFill>
              </a:rPr>
              <a:t>перевірка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виконання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конкретних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рішень</a:t>
            </a:r>
            <a:r>
              <a:rPr lang="ru-RU" sz="2000" dirty="0" smtClean="0">
                <a:solidFill>
                  <a:srgbClr val="C00000"/>
                </a:solidFill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err="1" smtClean="0">
                <a:solidFill>
                  <a:srgbClr val="C00000"/>
                </a:solidFill>
              </a:rPr>
              <a:t>з'ясування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C00000"/>
                </a:solidFill>
              </a:rPr>
              <a:t>причин </a:t>
            </a:r>
            <a:r>
              <a:rPr lang="ru-RU" sz="2000" dirty="0" err="1">
                <a:solidFill>
                  <a:srgbClr val="C00000"/>
                </a:solidFill>
              </a:rPr>
              <a:t>відхилення</a:t>
            </a:r>
            <a:r>
              <a:rPr lang="ru-RU" sz="2000" dirty="0">
                <a:solidFill>
                  <a:srgbClr val="C00000"/>
                </a:solidFill>
              </a:rPr>
              <a:t>, </a:t>
            </a:r>
            <a:endParaRPr lang="ru-RU" sz="2000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err="1" smtClean="0">
                <a:solidFill>
                  <a:srgbClr val="C00000"/>
                </a:solidFill>
              </a:rPr>
              <a:t>оцінка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ситуації</a:t>
            </a:r>
            <a:r>
              <a:rPr lang="ru-RU" sz="2000" dirty="0">
                <a:solidFill>
                  <a:srgbClr val="C00000"/>
                </a:solidFill>
              </a:rPr>
              <a:t>, </a:t>
            </a:r>
            <a:endParaRPr lang="ru-RU" sz="2000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err="1" smtClean="0">
                <a:solidFill>
                  <a:srgbClr val="C00000"/>
                </a:solidFill>
              </a:rPr>
              <a:t>прогнозування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>
                <a:solidFill>
                  <a:srgbClr val="C00000"/>
                </a:solidFill>
              </a:rPr>
              <a:t>наслідків</a:t>
            </a:r>
            <a:r>
              <a:rPr lang="ru-RU" sz="2000" dirty="0" smtClean="0">
                <a:solidFill>
                  <a:srgbClr val="C00000"/>
                </a:solidFill>
              </a:rPr>
              <a:t>.</a:t>
            </a:r>
          </a:p>
          <a:p>
            <a:endParaRPr lang="ru-RU" dirty="0"/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Контроль </a:t>
            </a:r>
            <a:r>
              <a:rPr lang="ru-RU" sz="2000" b="1" dirty="0" err="1">
                <a:solidFill>
                  <a:srgbClr val="FF0000"/>
                </a:solidFill>
              </a:rPr>
              <a:t>передбачає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постійне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спостереження</a:t>
            </a:r>
            <a:r>
              <a:rPr lang="ru-RU" sz="2000" b="1" dirty="0">
                <a:solidFill>
                  <a:srgbClr val="FF0000"/>
                </a:solidFill>
              </a:rPr>
              <a:t> за ходом </a:t>
            </a:r>
            <a:r>
              <a:rPr lang="ru-RU" sz="2000" b="1" dirty="0" err="1">
                <a:solidFill>
                  <a:srgbClr val="FF0000"/>
                </a:solidFill>
              </a:rPr>
              <a:t>реалізації</a:t>
            </a:r>
            <a:r>
              <a:rPr lang="ru-RU" sz="2000" b="1" dirty="0">
                <a:solidFill>
                  <a:srgbClr val="FF0000"/>
                </a:solidFill>
              </a:rPr>
              <a:t> проекту.</a:t>
            </a:r>
          </a:p>
        </p:txBody>
      </p:sp>
      <p:pic>
        <p:nvPicPr>
          <p:cNvPr id="3074" name="Picture 2" descr="Elements of Project Management, Integrated Project Management, Local  Project Management, Offshore Project Development, परियोजना प्रबंधन in  Alkapuri, Vadodara , Mac Consultant | ID: 690754139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947" y="707924"/>
            <a:ext cx="6272981" cy="516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500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FF0000"/>
                </a:solidFill>
              </a:rPr>
              <a:t>О</a:t>
            </a:r>
            <a:r>
              <a:rPr lang="ru-RU" b="1" dirty="0" err="1" smtClean="0">
                <a:solidFill>
                  <a:srgbClr val="FF0000"/>
                </a:solidFill>
              </a:rPr>
              <a:t>б'єкти</a:t>
            </a:r>
            <a:r>
              <a:rPr lang="ru-RU" b="1" dirty="0" smtClean="0">
                <a:solidFill>
                  <a:srgbClr val="FF0000"/>
                </a:solidFill>
              </a:rPr>
              <a:t> контролю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2000" dirty="0" smtClean="0">
              <a:solidFill>
                <a:srgbClr val="0070C0"/>
              </a:solidFill>
            </a:endParaRPr>
          </a:p>
          <a:p>
            <a:r>
              <a:rPr lang="ru-RU" sz="2000" dirty="0" err="1" smtClean="0">
                <a:solidFill>
                  <a:srgbClr val="0070C0"/>
                </a:solidFill>
              </a:rPr>
              <a:t>Елементи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>
                <a:solidFill>
                  <a:srgbClr val="0070C0"/>
                </a:solidFill>
              </a:rPr>
              <a:t>проекту, </a:t>
            </a:r>
            <a:r>
              <a:rPr lang="ru-RU" sz="2000" dirty="0" err="1">
                <a:solidFill>
                  <a:srgbClr val="0070C0"/>
                </a:solidFill>
              </a:rPr>
              <a:t>що</a:t>
            </a:r>
            <a:r>
              <a:rPr lang="ru-RU" sz="2000" dirty="0">
                <a:solidFill>
                  <a:srgbClr val="0070C0"/>
                </a:solidFill>
              </a:rPr>
              <a:t> є </a:t>
            </a:r>
            <a:r>
              <a:rPr lang="ru-RU" sz="2000" dirty="0" err="1">
                <a:solidFill>
                  <a:srgbClr val="0070C0"/>
                </a:solidFill>
              </a:rPr>
              <a:t>о</a:t>
            </a:r>
            <a:r>
              <a:rPr lang="ru-RU" sz="2000" b="1" dirty="0" err="1">
                <a:solidFill>
                  <a:srgbClr val="0070C0"/>
                </a:solidFill>
              </a:rPr>
              <a:t>б'єктами</a:t>
            </a:r>
            <a:r>
              <a:rPr lang="ru-RU" sz="2000" b="1" dirty="0">
                <a:solidFill>
                  <a:srgbClr val="0070C0"/>
                </a:solidFill>
              </a:rPr>
              <a:t> контролю</a:t>
            </a:r>
            <a:r>
              <a:rPr lang="ru-RU" sz="2000" dirty="0">
                <a:solidFill>
                  <a:srgbClr val="0070C0"/>
                </a:solidFill>
              </a:rPr>
              <a:t>, — </a:t>
            </a:r>
            <a:r>
              <a:rPr lang="ru-RU" sz="2000" dirty="0" err="1">
                <a:solidFill>
                  <a:srgbClr val="0070C0"/>
                </a:solidFill>
              </a:rPr>
              <a:t>це</a:t>
            </a:r>
            <a:r>
              <a:rPr lang="ru-RU" sz="2000" dirty="0">
                <a:solidFill>
                  <a:srgbClr val="0070C0"/>
                </a:solidFill>
              </a:rPr>
              <a:t> час, </a:t>
            </a:r>
            <a:r>
              <a:rPr lang="ru-RU" sz="2000" dirty="0" err="1">
                <a:solidFill>
                  <a:srgbClr val="0070C0"/>
                </a:solidFill>
              </a:rPr>
              <a:t>вартість</a:t>
            </a:r>
            <a:r>
              <a:rPr lang="ru-RU" sz="2000" dirty="0">
                <a:solidFill>
                  <a:srgbClr val="0070C0"/>
                </a:solidFill>
              </a:rPr>
              <a:t>, </a:t>
            </a:r>
            <a:r>
              <a:rPr lang="ru-RU" sz="2000" dirty="0" err="1">
                <a:solidFill>
                  <a:srgbClr val="0070C0"/>
                </a:solidFill>
              </a:rPr>
              <a:t>якість</a:t>
            </a:r>
            <a:r>
              <a:rPr lang="ru-RU" sz="2000" dirty="0">
                <a:solidFill>
                  <a:srgbClr val="0070C0"/>
                </a:solidFill>
              </a:rPr>
              <a:t>, </a:t>
            </a:r>
            <a:r>
              <a:rPr lang="ru-RU" sz="2000" dirty="0" err="1">
                <a:solidFill>
                  <a:srgbClr val="0070C0"/>
                </a:solidFill>
              </a:rPr>
              <a:t>зміни</a:t>
            </a:r>
            <a:r>
              <a:rPr lang="ru-RU" sz="2000" dirty="0">
                <a:solidFill>
                  <a:srgbClr val="0070C0"/>
                </a:solidFill>
              </a:rPr>
              <a:t>, </a:t>
            </a:r>
            <a:r>
              <a:rPr lang="ru-RU" sz="2000" dirty="0" err="1">
                <a:solidFill>
                  <a:srgbClr val="0070C0"/>
                </a:solidFill>
              </a:rPr>
              <a:t>які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виникають</a:t>
            </a:r>
            <a:r>
              <a:rPr lang="ru-RU" sz="2000" dirty="0">
                <a:solidFill>
                  <a:srgbClr val="0070C0"/>
                </a:solidFill>
              </a:rPr>
              <a:t> у </a:t>
            </a:r>
            <a:r>
              <a:rPr lang="ru-RU" sz="2000" dirty="0" err="1">
                <a:solidFill>
                  <a:srgbClr val="0070C0"/>
                </a:solidFill>
              </a:rPr>
              <a:t>ході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реалізації</a:t>
            </a:r>
            <a:r>
              <a:rPr lang="ru-RU" sz="2000" dirty="0">
                <a:solidFill>
                  <a:srgbClr val="0070C0"/>
                </a:solidFill>
              </a:rPr>
              <a:t> проекту; </a:t>
            </a:r>
            <a:r>
              <a:rPr lang="ru-RU" sz="2000" dirty="0" err="1">
                <a:solidFill>
                  <a:srgbClr val="0070C0"/>
                </a:solidFill>
              </a:rPr>
              <a:t>підготовка</a:t>
            </a:r>
            <a:r>
              <a:rPr lang="ru-RU" sz="2000" dirty="0">
                <a:solidFill>
                  <a:srgbClr val="0070C0"/>
                </a:solidFill>
              </a:rPr>
              <a:t>, </a:t>
            </a:r>
            <a:r>
              <a:rPr lang="ru-RU" sz="2000" dirty="0" err="1">
                <a:solidFill>
                  <a:srgbClr val="0070C0"/>
                </a:solidFill>
              </a:rPr>
              <a:t>отримання</a:t>
            </a:r>
            <a:r>
              <a:rPr lang="ru-RU" sz="2000" dirty="0">
                <a:solidFill>
                  <a:srgbClr val="0070C0"/>
                </a:solidFill>
              </a:rPr>
              <a:t>, </a:t>
            </a:r>
            <a:r>
              <a:rPr lang="ru-RU" sz="2000" dirty="0" err="1">
                <a:solidFill>
                  <a:srgbClr val="0070C0"/>
                </a:solidFill>
              </a:rPr>
              <a:t>розподіл</a:t>
            </a:r>
            <a:r>
              <a:rPr lang="ru-RU" sz="2000" dirty="0">
                <a:solidFill>
                  <a:srgbClr val="0070C0"/>
                </a:solidFill>
              </a:rPr>
              <a:t> і </a:t>
            </a:r>
            <a:r>
              <a:rPr lang="ru-RU" sz="2000" dirty="0" err="1">
                <a:solidFill>
                  <a:srgbClr val="0070C0"/>
                </a:solidFill>
              </a:rPr>
              <a:t>схвалення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документів</a:t>
            </a:r>
            <a:r>
              <a:rPr lang="ru-RU" sz="2000" dirty="0">
                <a:solidFill>
                  <a:srgbClr val="0070C0"/>
                </a:solidFill>
              </a:rPr>
              <a:t> проекту, стан справ </a:t>
            </a:r>
            <a:r>
              <a:rPr lang="ru-RU" sz="2000" dirty="0" err="1">
                <a:solidFill>
                  <a:srgbClr val="0070C0"/>
                </a:solidFill>
              </a:rPr>
              <a:t>із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фінансуванням</a:t>
            </a:r>
            <a:r>
              <a:rPr lang="ru-RU" sz="2000" dirty="0">
                <a:solidFill>
                  <a:srgbClr val="0070C0"/>
                </a:solidFill>
              </a:rPr>
              <a:t>, </a:t>
            </a:r>
            <a:r>
              <a:rPr lang="ru-RU" sz="2000" dirty="0" err="1">
                <a:solidFill>
                  <a:srgbClr val="0070C0"/>
                </a:solidFill>
              </a:rPr>
              <a:t>експлуатаційні</a:t>
            </a:r>
            <a:r>
              <a:rPr lang="ru-RU" sz="2000" dirty="0">
                <a:solidFill>
                  <a:srgbClr val="0070C0"/>
                </a:solidFill>
              </a:rPr>
              <a:t> характеристики проекту, </a:t>
            </a:r>
            <a:r>
              <a:rPr lang="ru-RU" sz="2000" dirty="0" err="1">
                <a:solidFill>
                  <a:srgbClr val="0070C0"/>
                </a:solidFill>
              </a:rPr>
              <a:t>відповідність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положенням</a:t>
            </a:r>
            <a:r>
              <a:rPr lang="ru-RU" sz="2000" dirty="0">
                <a:solidFill>
                  <a:srgbClr val="0070C0"/>
                </a:solidFill>
              </a:rPr>
              <a:t> контракту </a:t>
            </a:r>
            <a:r>
              <a:rPr lang="ru-RU" sz="2000" dirty="0" err="1">
                <a:solidFill>
                  <a:srgbClr val="0070C0"/>
                </a:solidFill>
              </a:rPr>
              <a:t>тощо</a:t>
            </a:r>
            <a:r>
              <a:rPr lang="ru-RU" sz="2000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4098" name="Picture 2" descr="Project Management Elements Ppt Powerpoint Presentation Gallery Elements |  Template Presentation | Sample of PPT Presentation | Presentation  Background Imag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1109662"/>
            <a:ext cx="617220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211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До </a:t>
            </a:r>
            <a:r>
              <a:rPr lang="ru-RU" b="1" dirty="0" err="1" smtClean="0">
                <a:solidFill>
                  <a:srgbClr val="0070C0"/>
                </a:solidFill>
              </a:rPr>
              <a:t>процесів</a:t>
            </a:r>
            <a:r>
              <a:rPr lang="ru-RU" b="1" dirty="0" smtClean="0">
                <a:solidFill>
                  <a:srgbClr val="0070C0"/>
                </a:solidFill>
              </a:rPr>
              <a:t> контролю </a:t>
            </a:r>
            <a:r>
              <a:rPr lang="ru-RU" b="1" dirty="0" err="1" smtClean="0">
                <a:solidFill>
                  <a:srgbClr val="0070C0"/>
                </a:solidFill>
              </a:rPr>
              <a:t>включають</a:t>
            </a:r>
            <a:r>
              <a:rPr lang="ru-RU" b="1" dirty="0" smtClean="0">
                <a:solidFill>
                  <a:srgbClr val="0070C0"/>
                </a:solidFill>
              </a:rPr>
              <a:t>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 smtClean="0">
                <a:solidFill>
                  <a:srgbClr val="0070C0"/>
                </a:solidFill>
              </a:rPr>
              <a:t>визначення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результатів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діяльності</a:t>
            </a:r>
            <a:r>
              <a:rPr lang="ru-RU" dirty="0">
                <a:solidFill>
                  <a:srgbClr val="0070C0"/>
                </a:solidFill>
              </a:rPr>
              <a:t> на </a:t>
            </a:r>
            <a:r>
              <a:rPr lang="ru-RU" dirty="0" err="1">
                <a:solidFill>
                  <a:srgbClr val="0070C0"/>
                </a:solidFill>
              </a:rPr>
              <a:t>основі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зіставлення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результатів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здійснення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рішень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із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запланованими</a:t>
            </a:r>
            <a:r>
              <a:rPr lang="ru-RU" dirty="0">
                <a:solidFill>
                  <a:srgbClr val="0070C0"/>
                </a:solidFill>
              </a:rPr>
              <a:t>; 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err="1" smtClean="0">
                <a:solidFill>
                  <a:srgbClr val="0070C0"/>
                </a:solidFill>
              </a:rPr>
              <a:t>порівняння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показників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очікуваного</a:t>
            </a:r>
            <a:r>
              <a:rPr lang="ru-RU" dirty="0">
                <a:solidFill>
                  <a:srgbClr val="0070C0"/>
                </a:solidFill>
              </a:rPr>
              <a:t> й фактичного </a:t>
            </a:r>
            <a:r>
              <a:rPr lang="ru-RU" dirty="0" err="1">
                <a:solidFill>
                  <a:srgbClr val="0070C0"/>
                </a:solidFill>
              </a:rPr>
              <a:t>виконання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планів</a:t>
            </a:r>
            <a:r>
              <a:rPr lang="ru-RU" dirty="0">
                <a:solidFill>
                  <a:srgbClr val="0070C0"/>
                </a:solidFill>
              </a:rPr>
              <a:t>; 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err="1" smtClean="0">
                <a:solidFill>
                  <a:srgbClr val="0070C0"/>
                </a:solidFill>
              </a:rPr>
              <a:t>аналіз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ймовірних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відхилень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від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запланованих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показників</a:t>
            </a:r>
            <a:r>
              <a:rPr lang="ru-RU" dirty="0">
                <a:solidFill>
                  <a:srgbClr val="0070C0"/>
                </a:solidFill>
              </a:rPr>
              <a:t>; 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err="1" smtClean="0">
                <a:solidFill>
                  <a:srgbClr val="0070C0"/>
                </a:solidFill>
              </a:rPr>
              <a:t>перевірка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припущень</a:t>
            </a:r>
            <a:r>
              <a:rPr lang="ru-RU" dirty="0">
                <a:solidFill>
                  <a:srgbClr val="0070C0"/>
                </a:solidFill>
              </a:rPr>
              <a:t>; 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err="1" smtClean="0">
                <a:solidFill>
                  <a:srgbClr val="0070C0"/>
                </a:solidFill>
              </a:rPr>
              <a:t>перевірка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методичної</a:t>
            </a:r>
            <a:r>
              <a:rPr lang="ru-RU" dirty="0">
                <a:solidFill>
                  <a:srgbClr val="0070C0"/>
                </a:solidFill>
              </a:rPr>
              <a:t> та </a:t>
            </a:r>
            <a:r>
              <a:rPr lang="ru-RU" dirty="0" err="1">
                <a:solidFill>
                  <a:srgbClr val="0070C0"/>
                </a:solidFill>
              </a:rPr>
              <a:t>змістової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узгодженості</a:t>
            </a:r>
            <a:r>
              <a:rPr lang="ru-RU" dirty="0">
                <a:solidFill>
                  <a:srgbClr val="0070C0"/>
                </a:solidFill>
              </a:rPr>
              <a:t> планового </a:t>
            </a:r>
            <a:r>
              <a:rPr lang="ru-RU" dirty="0" err="1">
                <a:solidFill>
                  <a:srgbClr val="0070C0"/>
                </a:solidFill>
              </a:rPr>
              <a:t>процесу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проведення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необхідних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робіт</a:t>
            </a:r>
            <a:r>
              <a:rPr lang="ru-RU" dirty="0">
                <a:solidFill>
                  <a:srgbClr val="0070C0"/>
                </a:solidFill>
              </a:rPr>
              <a:t> для </a:t>
            </a:r>
            <a:r>
              <a:rPr lang="ru-RU" dirty="0" err="1">
                <a:solidFill>
                  <a:srgbClr val="0070C0"/>
                </a:solidFill>
              </a:rPr>
              <a:t>виправлення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ситуації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5122" name="Picture 2" descr="3.7. Проектна діяльність на уроках інтегрованого курсу «Я досліджую світ» -  Розділ 3. Організація уроку інтегрованого курсу «Я досліджую світ»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2045109"/>
            <a:ext cx="5162550" cy="364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046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К</a:t>
            </a:r>
            <a:r>
              <a:rPr lang="ru-RU" b="1" dirty="0" smtClean="0">
                <a:solidFill>
                  <a:srgbClr val="0070C0"/>
                </a:solidFill>
              </a:rPr>
              <a:t>онтроль проекту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err="1"/>
              <a:t>Виділяють</a:t>
            </a:r>
            <a:r>
              <a:rPr lang="ru-RU" dirty="0"/>
              <a:t>:</a:t>
            </a:r>
          </a:p>
          <a:p>
            <a:r>
              <a:rPr lang="ru-RU" dirty="0"/>
              <a:t>➢ </a:t>
            </a:r>
            <a:r>
              <a:rPr lang="ru-RU" b="1" dirty="0"/>
              <a:t>контроль проекту по </a:t>
            </a:r>
            <a:r>
              <a:rPr lang="ru-RU" b="1" dirty="0" err="1"/>
              <a:t>часовим</a:t>
            </a:r>
            <a:r>
              <a:rPr lang="ru-RU" b="1" dirty="0"/>
              <a:t> параметрам </a:t>
            </a:r>
            <a:r>
              <a:rPr lang="ru-RU" dirty="0"/>
              <a:t>(</a:t>
            </a:r>
            <a:r>
              <a:rPr lang="ru-RU" dirty="0" err="1"/>
              <a:t>дорожна</a:t>
            </a:r>
            <a:r>
              <a:rPr lang="ru-RU" dirty="0"/>
              <a:t> карта проекту) – план проекту по </a:t>
            </a:r>
            <a:r>
              <a:rPr lang="ru-RU" dirty="0" err="1"/>
              <a:t>віхам</a:t>
            </a:r>
            <a:endParaRPr lang="ru-RU" dirty="0"/>
          </a:p>
          <a:p>
            <a:r>
              <a:rPr lang="ru-RU" dirty="0"/>
              <a:t>➢ </a:t>
            </a:r>
            <a:r>
              <a:rPr lang="ru-RU" b="1" dirty="0"/>
              <a:t>контроль проекту по </a:t>
            </a:r>
            <a:r>
              <a:rPr lang="ru-RU" b="1" dirty="0" err="1"/>
              <a:t>вартісним</a:t>
            </a:r>
            <a:r>
              <a:rPr lang="ru-RU" b="1" dirty="0"/>
              <a:t> параметрам</a:t>
            </a:r>
          </a:p>
          <a:p>
            <a:r>
              <a:rPr lang="ru-RU" dirty="0" err="1"/>
              <a:t>Існують</a:t>
            </a:r>
            <a:r>
              <a:rPr lang="ru-RU" dirty="0"/>
              <a:t> три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контролю:</a:t>
            </a:r>
          </a:p>
          <a:p>
            <a:pPr marL="0" indent="0">
              <a:buNone/>
            </a:pPr>
            <a:r>
              <a:rPr lang="ru-RU" dirty="0"/>
              <a:t>— </a:t>
            </a:r>
            <a:r>
              <a:rPr lang="ru-RU" dirty="0" err="1">
                <a:solidFill>
                  <a:srgbClr val="0070C0"/>
                </a:solidFill>
              </a:rPr>
              <a:t>попередній</a:t>
            </a:r>
            <a:r>
              <a:rPr lang="ru-RU" dirty="0">
                <a:solidFill>
                  <a:srgbClr val="0070C0"/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— </a:t>
            </a:r>
            <a:r>
              <a:rPr lang="ru-RU" dirty="0" err="1">
                <a:solidFill>
                  <a:srgbClr val="0070C0"/>
                </a:solidFill>
              </a:rPr>
              <a:t>поточний</a:t>
            </a:r>
            <a:r>
              <a:rPr lang="ru-RU" dirty="0">
                <a:solidFill>
                  <a:srgbClr val="0070C0"/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— </a:t>
            </a:r>
            <a:r>
              <a:rPr lang="ru-RU" dirty="0" err="1">
                <a:solidFill>
                  <a:srgbClr val="0070C0"/>
                </a:solidFill>
              </a:rPr>
              <a:t>заключний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6146" name="Picture 2" descr="4 способа повысить вовлеченность персонал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5625"/>
            <a:ext cx="5181600" cy="449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070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Контроль </a:t>
            </a:r>
            <a:r>
              <a:rPr lang="ru-RU" dirty="0" err="1">
                <a:solidFill>
                  <a:srgbClr val="C00000"/>
                </a:solidFill>
              </a:rPr>
              <a:t>включає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етапи</a:t>
            </a:r>
            <a:r>
              <a:rPr lang="ru-RU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І. </a:t>
            </a:r>
            <a:r>
              <a:rPr lang="ru-RU" dirty="0" err="1">
                <a:solidFill>
                  <a:srgbClr val="C00000"/>
                </a:solidFill>
              </a:rPr>
              <a:t>Встановлення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контрольних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нормативів</a:t>
            </a:r>
            <a:endParaRPr lang="ru-RU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ІІ. </a:t>
            </a:r>
            <a:r>
              <a:rPr lang="ru-RU" dirty="0" err="1">
                <a:solidFill>
                  <a:srgbClr val="C00000"/>
                </a:solidFill>
              </a:rPr>
              <a:t>Облік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фактично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досягнутих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результатів</a:t>
            </a:r>
            <a:endParaRPr lang="ru-RU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ІІІ. </a:t>
            </a:r>
            <a:r>
              <a:rPr lang="ru-RU" dirty="0" err="1">
                <a:solidFill>
                  <a:srgbClr val="C00000"/>
                </a:solidFill>
              </a:rPr>
              <a:t>Визначення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відхилень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між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контрольними</a:t>
            </a:r>
            <a:r>
              <a:rPr lang="ru-RU" dirty="0">
                <a:solidFill>
                  <a:srgbClr val="C00000"/>
                </a:solidFill>
              </a:rPr>
              <a:t> нормативами і </a:t>
            </a:r>
            <a:r>
              <a:rPr lang="ru-RU" dirty="0" err="1">
                <a:solidFill>
                  <a:srgbClr val="C00000"/>
                </a:solidFill>
              </a:rPr>
              <a:t>фактичними</a:t>
            </a:r>
            <a:r>
              <a:rPr lang="ru-RU" dirty="0">
                <a:solidFill>
                  <a:srgbClr val="C00000"/>
                </a:solidFill>
              </a:rPr>
              <a:t> результатами</a:t>
            </a: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ІV. </a:t>
            </a:r>
            <a:r>
              <a:rPr lang="ru-RU" dirty="0" err="1">
                <a:solidFill>
                  <a:srgbClr val="C00000"/>
                </a:solidFill>
              </a:rPr>
              <a:t>Проведення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досліджень</a:t>
            </a:r>
            <a:r>
              <a:rPr lang="ru-RU" dirty="0">
                <a:solidFill>
                  <a:srgbClr val="C00000"/>
                </a:solidFill>
              </a:rPr>
              <a:t> і </a:t>
            </a:r>
            <a:r>
              <a:rPr lang="ru-RU" dirty="0" err="1">
                <a:solidFill>
                  <a:srgbClr val="C00000"/>
                </a:solidFill>
              </a:rPr>
              <a:t>аналізу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відхилень</a:t>
            </a:r>
            <a:endParaRPr lang="ru-RU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V. </a:t>
            </a:r>
            <a:r>
              <a:rPr lang="ru-RU" dirty="0" err="1">
                <a:solidFill>
                  <a:srgbClr val="C00000"/>
                </a:solidFill>
              </a:rPr>
              <a:t>Проведення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необхідних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робіт</a:t>
            </a:r>
            <a:r>
              <a:rPr lang="ru-RU" dirty="0">
                <a:solidFill>
                  <a:srgbClr val="C00000"/>
                </a:solidFill>
              </a:rPr>
              <a:t> для </a:t>
            </a:r>
            <a:r>
              <a:rPr lang="ru-RU" dirty="0" err="1">
                <a:solidFill>
                  <a:srgbClr val="C00000"/>
                </a:solidFill>
              </a:rPr>
              <a:t>виправлення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ситуації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170" name="Picture 2" descr="Comment réduire radicalement la paperasserie de votre entreprise |  ProcessMak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62" y="1966452"/>
            <a:ext cx="4857136" cy="421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548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Оцінка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проектної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діяльності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Так </a:t>
            </a:r>
            <a:r>
              <a:rPr lang="ru-RU" dirty="0">
                <a:solidFill>
                  <a:srgbClr val="7030A0"/>
                </a:solidFill>
              </a:rPr>
              <a:t>само, як і контроль, </a:t>
            </a:r>
            <a:r>
              <a:rPr lang="ru-RU" dirty="0" err="1">
                <a:solidFill>
                  <a:srgbClr val="7030A0"/>
                </a:solidFill>
              </a:rPr>
              <a:t>оцінка</a:t>
            </a:r>
            <a:r>
              <a:rPr lang="ru-RU" dirty="0">
                <a:solidFill>
                  <a:srgbClr val="7030A0"/>
                </a:solidFill>
              </a:rPr>
              <a:t> є </a:t>
            </a:r>
            <a:r>
              <a:rPr lang="ru-RU" dirty="0" err="1">
                <a:solidFill>
                  <a:srgbClr val="7030A0"/>
                </a:solidFill>
              </a:rPr>
              <a:t>важливою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функцією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зворотного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зв’язку</a:t>
            </a:r>
            <a:r>
              <a:rPr lang="ru-RU" dirty="0">
                <a:solidFill>
                  <a:srgbClr val="7030A0"/>
                </a:solidFill>
              </a:rPr>
              <a:t>. </a:t>
            </a:r>
            <a:r>
              <a:rPr lang="ru-RU" b="1" dirty="0" err="1">
                <a:solidFill>
                  <a:srgbClr val="7030A0"/>
                </a:solidFill>
              </a:rPr>
              <a:t>Проте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між</a:t>
            </a:r>
            <a:r>
              <a:rPr lang="ru-RU" b="1" dirty="0">
                <a:solidFill>
                  <a:srgbClr val="7030A0"/>
                </a:solidFill>
              </a:rPr>
              <a:t> контролем і </a:t>
            </a:r>
            <a:r>
              <a:rPr lang="ru-RU" b="1" dirty="0" err="1">
                <a:solidFill>
                  <a:srgbClr val="7030A0"/>
                </a:solidFill>
              </a:rPr>
              <a:t>оцінкою</a:t>
            </a:r>
            <a:r>
              <a:rPr lang="ru-RU" b="1" dirty="0">
                <a:solidFill>
                  <a:srgbClr val="7030A0"/>
                </a:solidFill>
              </a:rPr>
              <a:t> є </a:t>
            </a:r>
            <a:r>
              <a:rPr lang="ru-RU" b="1" dirty="0" err="1">
                <a:solidFill>
                  <a:srgbClr val="7030A0"/>
                </a:solidFill>
              </a:rPr>
              <a:t>багато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істотних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розбіжностей</a:t>
            </a:r>
            <a:r>
              <a:rPr lang="ru-RU" b="1" dirty="0">
                <a:solidFill>
                  <a:srgbClr val="7030A0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7030A0"/>
                </a:solidFill>
              </a:rPr>
              <a:t>контроль </a:t>
            </a:r>
            <a:r>
              <a:rPr lang="ru-RU" dirty="0" err="1">
                <a:solidFill>
                  <a:srgbClr val="7030A0"/>
                </a:solidFill>
              </a:rPr>
              <a:t>передбачає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постійне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спостереження</a:t>
            </a:r>
            <a:r>
              <a:rPr lang="ru-RU" dirty="0">
                <a:solidFill>
                  <a:srgbClr val="7030A0"/>
                </a:solidFill>
              </a:rPr>
              <a:t> за </a:t>
            </a:r>
            <a:r>
              <a:rPr lang="ru-RU" dirty="0" err="1">
                <a:solidFill>
                  <a:srgbClr val="7030A0"/>
                </a:solidFill>
              </a:rPr>
              <a:t>просуванням</a:t>
            </a:r>
            <a:r>
              <a:rPr lang="ru-RU" dirty="0">
                <a:solidFill>
                  <a:srgbClr val="7030A0"/>
                </a:solidFill>
              </a:rPr>
              <a:t> проекту, а </a:t>
            </a:r>
            <a:r>
              <a:rPr lang="ru-RU" dirty="0" err="1">
                <a:solidFill>
                  <a:srgbClr val="7030A0"/>
                </a:solidFill>
              </a:rPr>
              <a:t>оцінка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базується</a:t>
            </a:r>
            <a:r>
              <a:rPr lang="ru-RU" dirty="0">
                <a:solidFill>
                  <a:srgbClr val="7030A0"/>
                </a:solidFill>
              </a:rPr>
              <a:t> на </a:t>
            </a:r>
            <a:r>
              <a:rPr lang="ru-RU" dirty="0" err="1">
                <a:solidFill>
                  <a:srgbClr val="7030A0"/>
                </a:solidFill>
              </a:rPr>
              <a:t>періодичному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підбитті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проміжних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підсумків</a:t>
            </a:r>
            <a:r>
              <a:rPr lang="ru-RU" dirty="0">
                <a:solidFill>
                  <a:srgbClr val="7030A0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7030A0"/>
                </a:solidFill>
              </a:rPr>
              <a:t>контроль </a:t>
            </a:r>
            <a:r>
              <a:rPr lang="ru-RU" dirty="0" err="1">
                <a:solidFill>
                  <a:srgbClr val="7030A0"/>
                </a:solidFill>
              </a:rPr>
              <a:t>проектної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діяльності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сфокусований</a:t>
            </a:r>
            <a:r>
              <a:rPr lang="ru-RU" dirty="0">
                <a:solidFill>
                  <a:srgbClr val="7030A0"/>
                </a:solidFill>
              </a:rPr>
              <a:t> на деталях того, </a:t>
            </a:r>
            <a:r>
              <a:rPr lang="ru-RU" dirty="0" err="1">
                <a:solidFill>
                  <a:srgbClr val="7030A0"/>
                </a:solidFill>
              </a:rPr>
              <a:t>що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відбувається</a:t>
            </a:r>
            <a:r>
              <a:rPr lang="ru-RU" dirty="0">
                <a:solidFill>
                  <a:srgbClr val="7030A0"/>
                </a:solidFill>
              </a:rPr>
              <a:t> у </a:t>
            </a:r>
            <a:r>
              <a:rPr lang="ru-RU" dirty="0" err="1">
                <a:solidFill>
                  <a:srgbClr val="7030A0"/>
                </a:solidFill>
              </a:rPr>
              <a:t>проекті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smtClean="0">
                <a:solidFill>
                  <a:srgbClr val="7030A0"/>
                </a:solidFill>
              </a:rPr>
              <a:t> а </a:t>
            </a:r>
            <a:r>
              <a:rPr lang="ru-RU" dirty="0" err="1">
                <a:solidFill>
                  <a:srgbClr val="7030A0"/>
                </a:solidFill>
              </a:rPr>
              <a:t>оцінка</a:t>
            </a:r>
            <a:r>
              <a:rPr lang="ru-RU" dirty="0">
                <a:solidFill>
                  <a:srgbClr val="7030A0"/>
                </a:solidFill>
              </a:rPr>
              <a:t> — на </a:t>
            </a:r>
            <a:r>
              <a:rPr lang="ru-RU" dirty="0" err="1">
                <a:solidFill>
                  <a:srgbClr val="7030A0"/>
                </a:solidFill>
              </a:rPr>
              <a:t>загальній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картині</a:t>
            </a:r>
            <a:r>
              <a:rPr lang="ru-RU" dirty="0">
                <a:solidFill>
                  <a:srgbClr val="7030A0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за контроль </a:t>
            </a:r>
            <a:r>
              <a:rPr lang="ru-RU" dirty="0" err="1">
                <a:solidFill>
                  <a:srgbClr val="7030A0"/>
                </a:solidFill>
              </a:rPr>
              <a:t>відповідає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керівник</a:t>
            </a:r>
            <a:r>
              <a:rPr lang="ru-RU" dirty="0">
                <a:solidFill>
                  <a:srgbClr val="7030A0"/>
                </a:solidFill>
              </a:rPr>
              <a:t> проекту, а </a:t>
            </a:r>
            <a:r>
              <a:rPr lang="ru-RU" dirty="0" err="1">
                <a:solidFill>
                  <a:srgbClr val="7030A0"/>
                </a:solidFill>
              </a:rPr>
              <a:t>оцінку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здійснює</a:t>
            </a:r>
            <a:r>
              <a:rPr lang="ru-RU" dirty="0">
                <a:solidFill>
                  <a:srgbClr val="7030A0"/>
                </a:solidFill>
              </a:rPr>
              <a:t> особа </a:t>
            </a:r>
            <a:r>
              <a:rPr lang="ru-RU" dirty="0" err="1">
                <a:solidFill>
                  <a:srgbClr val="7030A0"/>
                </a:solidFill>
              </a:rPr>
              <a:t>чи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група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осіб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які</a:t>
            </a:r>
            <a:r>
              <a:rPr lang="ru-RU" dirty="0">
                <a:solidFill>
                  <a:srgbClr val="7030A0"/>
                </a:solidFill>
              </a:rPr>
              <a:t> не </a:t>
            </a:r>
            <a:r>
              <a:rPr lang="ru-RU" dirty="0" err="1">
                <a:solidFill>
                  <a:srgbClr val="7030A0"/>
                </a:solidFill>
              </a:rPr>
              <a:t>працюють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безпосередньо</a:t>
            </a:r>
            <a:r>
              <a:rPr lang="ru-RU" dirty="0">
                <a:solidFill>
                  <a:srgbClr val="7030A0"/>
                </a:solidFill>
              </a:rPr>
              <a:t> над проектом (для </a:t>
            </a:r>
            <a:r>
              <a:rPr lang="ru-RU" dirty="0" err="1">
                <a:solidFill>
                  <a:srgbClr val="7030A0"/>
                </a:solidFill>
              </a:rPr>
              <a:t>забезпечення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об’єктивності</a:t>
            </a:r>
            <a:r>
              <a:rPr lang="ru-RU" dirty="0">
                <a:solidFill>
                  <a:srgbClr val="7030A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22116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ru-RU" b="1" dirty="0" err="1">
                <a:solidFill>
                  <a:schemeClr val="bg1"/>
                </a:solidFill>
              </a:rPr>
              <a:t>Моніторинг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виконання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робіт</a:t>
            </a:r>
            <a:r>
              <a:rPr lang="ru-RU" b="1" dirty="0">
                <a:solidFill>
                  <a:schemeClr val="bg1"/>
                </a:solidFill>
              </a:rPr>
              <a:t> з проекту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i="1" dirty="0" err="1">
                <a:solidFill>
                  <a:srgbClr val="0070C0"/>
                </a:solidFill>
              </a:rPr>
              <a:t>Моніторинг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i="1" dirty="0">
                <a:solidFill>
                  <a:srgbClr val="0070C0"/>
                </a:solidFill>
              </a:rPr>
              <a:t>— </a:t>
            </a:r>
            <a:r>
              <a:rPr lang="ru-RU" dirty="0">
                <a:solidFill>
                  <a:srgbClr val="0070C0"/>
                </a:solidFill>
              </a:rPr>
              <a:t>контроль, </a:t>
            </a:r>
            <a:r>
              <a:rPr lang="ru-RU" dirty="0" err="1">
                <a:solidFill>
                  <a:srgbClr val="0070C0"/>
                </a:solidFill>
              </a:rPr>
              <a:t>стостереження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облік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аналіз</a:t>
            </a:r>
            <a:r>
              <a:rPr lang="ru-RU" dirty="0">
                <a:solidFill>
                  <a:srgbClr val="0070C0"/>
                </a:solidFill>
              </a:rPr>
              <a:t> і </a:t>
            </a:r>
            <a:r>
              <a:rPr lang="ru-RU" dirty="0" err="1">
                <a:solidFill>
                  <a:srgbClr val="0070C0"/>
                </a:solidFill>
              </a:rPr>
              <a:t>складання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звітів</a:t>
            </a:r>
            <a:r>
              <a:rPr lang="ru-RU" dirty="0">
                <a:solidFill>
                  <a:srgbClr val="0070C0"/>
                </a:solidFill>
              </a:rPr>
              <a:t> про </a:t>
            </a:r>
            <a:r>
              <a:rPr lang="ru-RU" dirty="0" err="1">
                <a:solidFill>
                  <a:srgbClr val="0070C0"/>
                </a:solidFill>
              </a:rPr>
              <a:t>фактичне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виконання</a:t>
            </a:r>
            <a:r>
              <a:rPr lang="ru-RU" dirty="0">
                <a:solidFill>
                  <a:srgbClr val="0070C0"/>
                </a:solidFill>
              </a:rPr>
              <a:t> проекту </a:t>
            </a:r>
            <a:r>
              <a:rPr lang="ru-RU" dirty="0" err="1">
                <a:solidFill>
                  <a:srgbClr val="0070C0"/>
                </a:solidFill>
              </a:rPr>
              <a:t>порівняно</a:t>
            </a:r>
            <a:r>
              <a:rPr lang="ru-RU" dirty="0">
                <a:solidFill>
                  <a:srgbClr val="0070C0"/>
                </a:solidFill>
              </a:rPr>
              <a:t> з планом. 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Перший </a:t>
            </a:r>
            <a:r>
              <a:rPr lang="ru-RU" dirty="0" err="1">
                <a:solidFill>
                  <a:srgbClr val="0070C0"/>
                </a:solidFill>
              </a:rPr>
              <a:t>крок</a:t>
            </a:r>
            <a:r>
              <a:rPr lang="ru-RU" dirty="0">
                <a:solidFill>
                  <a:srgbClr val="0070C0"/>
                </a:solidFill>
              </a:rPr>
              <a:t> в </a:t>
            </a:r>
            <a:r>
              <a:rPr lang="ru-RU" dirty="0" err="1">
                <a:solidFill>
                  <a:srgbClr val="0070C0"/>
                </a:solidFill>
              </a:rPr>
              <a:t>процесі</a:t>
            </a:r>
            <a:r>
              <a:rPr lang="ru-RU" dirty="0">
                <a:solidFill>
                  <a:srgbClr val="0070C0"/>
                </a:solidFill>
              </a:rPr>
              <a:t> контролю </a:t>
            </a:r>
            <a:r>
              <a:rPr lang="ru-RU" dirty="0" err="1">
                <a:solidFill>
                  <a:srgbClr val="0070C0"/>
                </a:solidFill>
              </a:rPr>
              <a:t>полягає</a:t>
            </a:r>
            <a:r>
              <a:rPr lang="ru-RU" dirty="0">
                <a:solidFill>
                  <a:srgbClr val="0070C0"/>
                </a:solidFill>
              </a:rPr>
              <a:t> в </a:t>
            </a:r>
            <a:r>
              <a:rPr lang="ru-RU" dirty="0" err="1">
                <a:solidFill>
                  <a:srgbClr val="0070C0"/>
                </a:solidFill>
              </a:rPr>
              <a:t>зборі</a:t>
            </a:r>
            <a:r>
              <a:rPr lang="ru-RU" dirty="0">
                <a:solidFill>
                  <a:srgbClr val="0070C0"/>
                </a:solidFill>
              </a:rPr>
              <a:t> і </a:t>
            </a:r>
            <a:r>
              <a:rPr lang="ru-RU" dirty="0" err="1">
                <a:solidFill>
                  <a:srgbClr val="0070C0"/>
                </a:solidFill>
              </a:rPr>
              <a:t>обробці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даних</a:t>
            </a:r>
            <a:r>
              <a:rPr lang="ru-RU" dirty="0">
                <a:solidFill>
                  <a:srgbClr val="0070C0"/>
                </a:solidFill>
              </a:rPr>
              <a:t> по фактичному стану </a:t>
            </a:r>
            <a:r>
              <a:rPr lang="ru-RU" dirty="0" err="1">
                <a:solidFill>
                  <a:srgbClr val="0070C0"/>
                </a:solidFill>
              </a:rPr>
              <a:t>робіт</a:t>
            </a:r>
            <a:r>
              <a:rPr lang="ru-RU" dirty="0">
                <a:solidFill>
                  <a:srgbClr val="0070C0"/>
                </a:solidFill>
              </a:rPr>
              <a:t>. 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err="1" smtClean="0">
                <a:solidFill>
                  <a:srgbClr val="0070C0"/>
                </a:solidFill>
              </a:rPr>
              <a:t>Керівництво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зобов'язане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безперервно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стежити</a:t>
            </a:r>
            <a:r>
              <a:rPr lang="ru-RU" dirty="0">
                <a:solidFill>
                  <a:srgbClr val="0070C0"/>
                </a:solidFill>
              </a:rPr>
              <a:t> за ходом </a:t>
            </a:r>
            <a:r>
              <a:rPr lang="ru-RU" dirty="0" err="1">
                <a:solidFill>
                  <a:srgbClr val="0070C0"/>
                </a:solidFill>
              </a:rPr>
              <a:t>виконання</a:t>
            </a:r>
            <a:r>
              <a:rPr lang="ru-RU" dirty="0">
                <a:solidFill>
                  <a:srgbClr val="0070C0"/>
                </a:solidFill>
              </a:rPr>
              <a:t> проекту, </a:t>
            </a:r>
            <a:r>
              <a:rPr lang="ru-RU" dirty="0" err="1">
                <a:solidFill>
                  <a:srgbClr val="0070C0"/>
                </a:solidFill>
              </a:rPr>
              <a:t>визначати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міру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завершеності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робіт</a:t>
            </a:r>
            <a:r>
              <a:rPr lang="ru-RU" dirty="0">
                <a:solidFill>
                  <a:srgbClr val="0070C0"/>
                </a:solidFill>
              </a:rPr>
              <a:t> і </a:t>
            </a:r>
            <a:r>
              <a:rPr lang="ru-RU" dirty="0" err="1">
                <a:solidFill>
                  <a:srgbClr val="0070C0"/>
                </a:solidFill>
              </a:rPr>
              <a:t>виходячи</a:t>
            </a:r>
            <a:r>
              <a:rPr lang="ru-RU" dirty="0">
                <a:solidFill>
                  <a:srgbClr val="0070C0"/>
                </a:solidFill>
              </a:rPr>
              <a:t> з поточного стану </a:t>
            </a:r>
            <a:r>
              <a:rPr lang="ru-RU" dirty="0" err="1">
                <a:solidFill>
                  <a:srgbClr val="0070C0"/>
                </a:solidFill>
              </a:rPr>
              <a:t>робити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оцінки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параметрів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виконання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майбутніх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робіт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dirty="0"/>
              <a:t>При </a:t>
            </a:r>
            <a:r>
              <a:rPr lang="ru-RU" dirty="0" err="1"/>
              <a:t>розробці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збору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менеджер проекту повинен в першу </a:t>
            </a:r>
            <a:r>
              <a:rPr lang="ru-RU" dirty="0" err="1"/>
              <a:t>чергу</a:t>
            </a:r>
            <a:r>
              <a:rPr lang="ru-RU" dirty="0"/>
              <a:t> </a:t>
            </a:r>
            <a:r>
              <a:rPr lang="ru-RU" dirty="0" err="1"/>
              <a:t>визначити</a:t>
            </a:r>
            <a:r>
              <a:rPr lang="ru-RU" dirty="0"/>
              <a:t> склад </a:t>
            </a:r>
            <a:r>
              <a:rPr lang="ru-RU" dirty="0" err="1"/>
              <a:t>необхідних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і </a:t>
            </a:r>
            <a:r>
              <a:rPr lang="ru-RU" dirty="0" err="1"/>
              <a:t>періодичність</a:t>
            </a:r>
            <a:r>
              <a:rPr lang="ru-RU" dirty="0"/>
              <a:t> </a:t>
            </a:r>
            <a:r>
              <a:rPr lang="ru-RU" dirty="0" err="1"/>
              <a:t>збору</a:t>
            </a:r>
            <a:r>
              <a:rPr lang="ru-RU" dirty="0"/>
              <a:t>.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залежать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параметрів</a:t>
            </a:r>
            <a:r>
              <a:rPr lang="ru-RU" dirty="0"/>
              <a:t> проекту, </a:t>
            </a:r>
            <a:r>
              <a:rPr lang="ru-RU" dirty="0" err="1"/>
              <a:t>періодичності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нарад</a:t>
            </a:r>
            <a:r>
              <a:rPr lang="ru-RU" dirty="0"/>
              <a:t> і </a:t>
            </a:r>
            <a:r>
              <a:rPr lang="ru-RU" dirty="0" err="1"/>
              <a:t>видачі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378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0070C0"/>
                </a:solidFill>
              </a:rPr>
              <a:t>Методи</a:t>
            </a:r>
            <a:r>
              <a:rPr lang="ru-RU" b="1" dirty="0" smtClean="0">
                <a:solidFill>
                  <a:srgbClr val="0070C0"/>
                </a:solidFill>
              </a:rPr>
              <a:t> контролю фактичного </a:t>
            </a:r>
            <a:r>
              <a:rPr lang="ru-RU" b="1" dirty="0" err="1" smtClean="0">
                <a:solidFill>
                  <a:srgbClr val="0070C0"/>
                </a:solidFill>
              </a:rPr>
              <a:t>виконання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розділяються</a:t>
            </a:r>
            <a:r>
              <a:rPr lang="ru-RU" b="1" dirty="0" smtClean="0">
                <a:solidFill>
                  <a:srgbClr val="0070C0"/>
                </a:solidFill>
              </a:rPr>
              <a:t> на: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ru-RU" i="1" dirty="0" smtClean="0">
                <a:solidFill>
                  <a:srgbClr val="0070C0"/>
                </a:solidFill>
              </a:rPr>
              <a:t>метод </a:t>
            </a:r>
            <a:r>
              <a:rPr lang="ru-RU" i="1" dirty="0">
                <a:solidFill>
                  <a:srgbClr val="0070C0"/>
                </a:solidFill>
              </a:rPr>
              <a:t>простого контролю </a:t>
            </a:r>
            <a:r>
              <a:rPr lang="ru-RU" i="1" dirty="0"/>
              <a:t>– </a:t>
            </a:r>
            <a:r>
              <a:rPr lang="ru-RU" dirty="0"/>
              <a:t>метод,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відслідковує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моменти</a:t>
            </a:r>
            <a:r>
              <a:rPr lang="ru-RU" dirty="0"/>
              <a:t> </a:t>
            </a:r>
            <a:r>
              <a:rPr lang="ru-RU" dirty="0" err="1"/>
              <a:t>завершення</a:t>
            </a:r>
            <a:r>
              <a:rPr lang="ru-RU" dirty="0"/>
              <a:t> </a:t>
            </a:r>
            <a:r>
              <a:rPr lang="ru-RU" dirty="0" err="1"/>
              <a:t>детальних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, при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існують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міри</a:t>
            </a:r>
            <a:r>
              <a:rPr lang="ru-RU" dirty="0"/>
              <a:t> </a:t>
            </a:r>
            <a:r>
              <a:rPr lang="ru-RU" dirty="0" err="1"/>
              <a:t>завершеності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: 0% і 100% (метод «0—100»). </a:t>
            </a:r>
            <a:r>
              <a:rPr lang="ru-RU" dirty="0" err="1"/>
              <a:t>Іншими</a:t>
            </a:r>
            <a:r>
              <a:rPr lang="ru-RU" dirty="0"/>
              <a:t> словами, </a:t>
            </a:r>
            <a:r>
              <a:rPr lang="ru-RU" dirty="0" err="1"/>
              <a:t>вважається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робота </a:t>
            </a:r>
            <a:r>
              <a:rPr lang="ru-RU" dirty="0" err="1"/>
              <a:t>виконана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, коли </a:t>
            </a:r>
            <a:r>
              <a:rPr lang="ru-RU" dirty="0" err="1"/>
              <a:t>досягнутий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кінцевий</a:t>
            </a:r>
            <a:r>
              <a:rPr lang="ru-RU" dirty="0"/>
              <a:t> результат.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Можна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відзначити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що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метод простого контролю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придатний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великої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кількості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короткочасних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робіт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які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з'явилися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завдяки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деталізації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ІСР. В рамках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короткочасних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робіт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не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потрібно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визначення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їх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проміжних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станів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Крім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того,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визначити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проміжний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стан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роботи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складно.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2. </a:t>
            </a:r>
            <a:r>
              <a:rPr lang="ru-RU" i="1" dirty="0" smtClean="0">
                <a:solidFill>
                  <a:srgbClr val="0070C0"/>
                </a:solidFill>
              </a:rPr>
              <a:t>метод детального контролю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передбачає</a:t>
            </a:r>
            <a:r>
              <a:rPr lang="ru-RU" dirty="0" smtClean="0"/>
              <a:t>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оцінок</a:t>
            </a:r>
            <a:r>
              <a:rPr lang="ru-RU" dirty="0" smtClean="0"/>
              <a:t> </a:t>
            </a:r>
            <a:r>
              <a:rPr lang="ru-RU" dirty="0" err="1" smtClean="0"/>
              <a:t>проміжних</a:t>
            </a:r>
            <a:r>
              <a:rPr lang="ru-RU" dirty="0" smtClean="0"/>
              <a:t> </a:t>
            </a:r>
            <a:r>
              <a:rPr lang="ru-RU" dirty="0" err="1" smtClean="0"/>
              <a:t>станів</a:t>
            </a:r>
            <a:r>
              <a:rPr lang="ru-RU" dirty="0" smtClean="0"/>
              <a:t>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(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завершеність</a:t>
            </a:r>
            <a:r>
              <a:rPr lang="ru-RU" dirty="0" smtClean="0"/>
              <a:t> </a:t>
            </a:r>
            <a:r>
              <a:rPr lang="ru-RU" dirty="0" err="1" smtClean="0"/>
              <a:t>детальної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на 50% </a:t>
            </a:r>
            <a:r>
              <a:rPr lang="ru-RU" dirty="0" err="1" smtClean="0"/>
              <a:t>означає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, по </a:t>
            </a:r>
            <a:r>
              <a:rPr lang="ru-RU" dirty="0" err="1" smtClean="0"/>
              <a:t>оцінках</a:t>
            </a:r>
            <a:r>
              <a:rPr lang="ru-RU" dirty="0" smtClean="0"/>
              <a:t> </a:t>
            </a:r>
            <a:r>
              <a:rPr lang="ru-RU" dirty="0" err="1" smtClean="0"/>
              <a:t>виконавців</a:t>
            </a:r>
            <a:r>
              <a:rPr lang="ru-RU" dirty="0" smtClean="0"/>
              <a:t> і </a:t>
            </a:r>
            <a:r>
              <a:rPr lang="ru-RU" dirty="0" err="1" smtClean="0"/>
              <a:t>керівництва</a:t>
            </a:r>
            <a:r>
              <a:rPr lang="ru-RU" dirty="0" smtClean="0"/>
              <a:t>, </a:t>
            </a:r>
            <a:r>
              <a:rPr lang="ru-RU" dirty="0" err="1" smtClean="0"/>
              <a:t>цілі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досягнуті</a:t>
            </a:r>
            <a:r>
              <a:rPr lang="ru-RU" dirty="0" smtClean="0"/>
              <a:t> наполовину).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Даний метод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використовують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якщо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триваліть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роботи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велика і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цей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метод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складніший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оскільки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вимагає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від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менеджера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оцінювати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відсоток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завершеності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для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робіт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знаходяться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процесі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виконання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8431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ctr"/>
            <a:r>
              <a:rPr lang="ru-RU" b="1" dirty="0" err="1">
                <a:solidFill>
                  <a:schemeClr val="bg1"/>
                </a:solidFill>
              </a:rPr>
              <a:t>Основні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моменти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оцінки</a:t>
            </a:r>
            <a:r>
              <a:rPr lang="ru-RU" b="1" dirty="0">
                <a:solidFill>
                  <a:schemeClr val="bg1"/>
                </a:solidFill>
              </a:rPr>
              <a:t> стану </a:t>
            </a:r>
            <a:r>
              <a:rPr lang="ru-RU" b="1" dirty="0" err="1">
                <a:solidFill>
                  <a:schemeClr val="bg1"/>
                </a:solidFill>
              </a:rPr>
              <a:t>робіт</a:t>
            </a:r>
            <a:r>
              <a:rPr lang="ru-RU" b="1" dirty="0">
                <a:solidFill>
                  <a:schemeClr val="bg1"/>
                </a:solidFill>
              </a:rPr>
              <a:t>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✓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Необхідно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зібрати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всю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інформацію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про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виконання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робіт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звітну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дату. 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✓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Звітна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дата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змінюється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періодично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Період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може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становити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один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тиждень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один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місяць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і т.д.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Це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регламентується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періодичністю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контролю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✓ Метод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оцінки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стану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роботи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необхідно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визначити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до початку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робіт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і довести до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відома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виконавця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цієї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роботи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8194" name="Picture 2" descr="встреча, Businessperson, коворкинг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50" y="1825625"/>
            <a:ext cx="51529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36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00B050"/>
                </a:solidFill>
              </a:rPr>
              <a:t>Порівняння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>
                <a:solidFill>
                  <a:srgbClr val="00B050"/>
                </a:solidFill>
              </a:rPr>
              <a:t>ходу проекту з </a:t>
            </a:r>
            <a:r>
              <a:rPr lang="ru-RU" b="1" dirty="0" smtClean="0">
                <a:solidFill>
                  <a:srgbClr val="00B050"/>
                </a:solidFill>
              </a:rPr>
              <a:t>планом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i="1" dirty="0">
                <a:solidFill>
                  <a:srgbClr val="C00000"/>
                </a:solidFill>
              </a:rPr>
              <a:t>Для </a:t>
            </a:r>
            <a:r>
              <a:rPr lang="ru-RU" b="1" i="1" dirty="0" err="1">
                <a:solidFill>
                  <a:srgbClr val="C00000"/>
                </a:solidFill>
              </a:rPr>
              <a:t>цього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необхідно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виконати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такі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види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робіт</a:t>
            </a:r>
            <a:r>
              <a:rPr lang="ru-RU" b="1" i="1" dirty="0">
                <a:solidFill>
                  <a:srgbClr val="C00000"/>
                </a:solidFill>
              </a:rPr>
              <a:t>: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1.</a:t>
            </a:r>
            <a:r>
              <a:rPr lang="ru-RU" i="1" dirty="0">
                <a:solidFill>
                  <a:srgbClr val="002060"/>
                </a:solidFill>
              </a:rPr>
              <a:t>Моніторинг </a:t>
            </a:r>
            <a:r>
              <a:rPr lang="ru-RU" i="1" dirty="0" err="1">
                <a:solidFill>
                  <a:srgbClr val="002060"/>
                </a:solidFill>
              </a:rPr>
              <a:t>ключових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показників</a:t>
            </a:r>
            <a:r>
              <a:rPr lang="ru-RU" i="1" dirty="0">
                <a:solidFill>
                  <a:srgbClr val="002060"/>
                </a:solidFill>
              </a:rPr>
              <a:t> проекту</a:t>
            </a:r>
            <a:r>
              <a:rPr lang="ru-RU" i="1" dirty="0">
                <a:solidFill>
                  <a:srgbClr val="C00000"/>
                </a:solidFill>
              </a:rPr>
              <a:t>. </a:t>
            </a:r>
            <a:r>
              <a:rPr lang="ru-RU" dirty="0" err="1">
                <a:solidFill>
                  <a:srgbClr val="C00000"/>
                </a:solidFill>
              </a:rPr>
              <a:t>Це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моментальний</a:t>
            </a:r>
            <a:r>
              <a:rPr lang="ru-RU" dirty="0">
                <a:solidFill>
                  <a:srgbClr val="C00000"/>
                </a:solidFill>
              </a:rPr>
              <a:t> «</a:t>
            </a:r>
            <a:r>
              <a:rPr lang="ru-RU" dirty="0" err="1">
                <a:solidFill>
                  <a:srgbClr val="C00000"/>
                </a:solidFill>
              </a:rPr>
              <a:t>знімок</a:t>
            </a:r>
            <a:r>
              <a:rPr lang="ru-RU" dirty="0">
                <a:solidFill>
                  <a:srgbClr val="C00000"/>
                </a:solidFill>
              </a:rPr>
              <a:t>» </a:t>
            </a:r>
            <a:r>
              <a:rPr lang="ru-RU" dirty="0" err="1">
                <a:solidFill>
                  <a:srgbClr val="C00000"/>
                </a:solidFill>
              </a:rPr>
              <a:t>атрибутів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створюваних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продуктів</a:t>
            </a:r>
            <a:r>
              <a:rPr lang="ru-RU" dirty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r>
              <a:rPr lang="ru-RU" i="1" dirty="0">
                <a:solidFill>
                  <a:srgbClr val="002060"/>
                </a:solidFill>
              </a:rPr>
              <a:t>2.Моніторинг </a:t>
            </a:r>
            <a:r>
              <a:rPr lang="ru-RU" i="1" dirty="0" err="1">
                <a:solidFill>
                  <a:srgbClr val="002060"/>
                </a:solidFill>
              </a:rPr>
              <a:t>зобов’язань</a:t>
            </a:r>
            <a:r>
              <a:rPr lang="ru-RU" i="1" dirty="0">
                <a:solidFill>
                  <a:srgbClr val="002060"/>
                </a:solidFill>
              </a:rPr>
              <a:t> за проектом. </a:t>
            </a:r>
            <a:r>
              <a:rPr lang="ru-RU" dirty="0" err="1">
                <a:solidFill>
                  <a:srgbClr val="C00000"/>
                </a:solidFill>
              </a:rPr>
              <a:t>Виявлення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виконаних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зобов’язань</a:t>
            </a:r>
            <a:r>
              <a:rPr lang="ru-RU" dirty="0">
                <a:solidFill>
                  <a:srgbClr val="C00000"/>
                </a:solidFill>
              </a:rPr>
              <a:t> (як </a:t>
            </a:r>
            <a:r>
              <a:rPr lang="ru-RU" dirty="0" err="1">
                <a:solidFill>
                  <a:srgbClr val="C00000"/>
                </a:solidFill>
              </a:rPr>
              <a:t>зовнішніх</a:t>
            </a:r>
            <a:r>
              <a:rPr lang="ru-RU" dirty="0">
                <a:solidFill>
                  <a:srgbClr val="C00000"/>
                </a:solidFill>
              </a:rPr>
              <a:t>, так і </a:t>
            </a:r>
            <a:r>
              <a:rPr lang="ru-RU" dirty="0" err="1">
                <a:solidFill>
                  <a:srgbClr val="C00000"/>
                </a:solidFill>
              </a:rPr>
              <a:t>внутрішніх</a:t>
            </a:r>
            <a:r>
              <a:rPr lang="ru-RU" dirty="0">
                <a:solidFill>
                  <a:srgbClr val="C00000"/>
                </a:solidFill>
              </a:rPr>
              <a:t>), </a:t>
            </a:r>
            <a:r>
              <a:rPr lang="ru-RU" dirty="0" err="1">
                <a:solidFill>
                  <a:srgbClr val="C00000"/>
                </a:solidFill>
              </a:rPr>
              <a:t>невиконаних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зобов’язань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або</a:t>
            </a:r>
            <a:r>
              <a:rPr lang="ru-RU" dirty="0">
                <a:solidFill>
                  <a:srgbClr val="C00000"/>
                </a:solidFill>
              </a:rPr>
              <a:t> тих </a:t>
            </a:r>
            <a:r>
              <a:rPr lang="ru-RU" dirty="0" err="1">
                <a:solidFill>
                  <a:srgbClr val="C00000"/>
                </a:solidFill>
              </a:rPr>
              <a:t>зобов’язань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які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можуть</a:t>
            </a:r>
            <a:r>
              <a:rPr lang="ru-RU" dirty="0">
                <a:solidFill>
                  <a:srgbClr val="C00000"/>
                </a:solidFill>
              </a:rPr>
              <a:t> бути не </a:t>
            </a:r>
            <a:r>
              <a:rPr lang="ru-RU" dirty="0" err="1">
                <a:solidFill>
                  <a:srgbClr val="C00000"/>
                </a:solidFill>
              </a:rPr>
              <a:t>виконані</a:t>
            </a:r>
            <a:r>
              <a:rPr lang="ru-RU" dirty="0">
                <a:solidFill>
                  <a:srgbClr val="C00000"/>
                </a:solidFill>
              </a:rPr>
              <a:t> через </a:t>
            </a:r>
            <a:r>
              <a:rPr lang="ru-RU" dirty="0" err="1">
                <a:solidFill>
                  <a:srgbClr val="C00000"/>
                </a:solidFill>
              </a:rPr>
              <a:t>появу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певних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ризиків</a:t>
            </a:r>
            <a:r>
              <a:rPr lang="ru-RU" dirty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r>
              <a:rPr lang="ru-RU" i="1" dirty="0">
                <a:solidFill>
                  <a:srgbClr val="002060"/>
                </a:solidFill>
              </a:rPr>
              <a:t>3.Моніторинг </a:t>
            </a:r>
            <a:r>
              <a:rPr lang="ru-RU" i="1" dirty="0" err="1">
                <a:solidFill>
                  <a:srgbClr val="002060"/>
                </a:solidFill>
              </a:rPr>
              <a:t>ризиків</a:t>
            </a:r>
            <a:r>
              <a:rPr lang="ru-RU" i="1" dirty="0">
                <a:solidFill>
                  <a:srgbClr val="002060"/>
                </a:solidFill>
              </a:rPr>
              <a:t> проекту</a:t>
            </a:r>
            <a:r>
              <a:rPr lang="ru-RU" i="1" dirty="0">
                <a:solidFill>
                  <a:srgbClr val="C00000"/>
                </a:solidFill>
              </a:rPr>
              <a:t>. </a:t>
            </a:r>
            <a:r>
              <a:rPr lang="ru-RU" dirty="0" err="1">
                <a:solidFill>
                  <a:srgbClr val="C00000"/>
                </a:solidFill>
              </a:rPr>
              <a:t>Виявлення</a:t>
            </a:r>
            <a:r>
              <a:rPr lang="ru-RU" dirty="0">
                <a:solidFill>
                  <a:srgbClr val="C00000"/>
                </a:solidFill>
              </a:rPr>
              <a:t> в </a:t>
            </a:r>
            <a:r>
              <a:rPr lang="ru-RU" dirty="0" err="1">
                <a:solidFill>
                  <a:srgbClr val="C00000"/>
                </a:solidFill>
              </a:rPr>
              <a:t>контексті</a:t>
            </a:r>
            <a:r>
              <a:rPr lang="ru-RU" dirty="0">
                <a:solidFill>
                  <a:srgbClr val="C00000"/>
                </a:solidFill>
              </a:rPr>
              <a:t> поточного ходу </a:t>
            </a:r>
            <a:r>
              <a:rPr lang="ru-RU" dirty="0" err="1">
                <a:solidFill>
                  <a:srgbClr val="C00000"/>
                </a:solidFill>
              </a:rPr>
              <a:t>виконання</a:t>
            </a:r>
            <a:r>
              <a:rPr lang="ru-RU" dirty="0">
                <a:solidFill>
                  <a:srgbClr val="C00000"/>
                </a:solidFill>
              </a:rPr>
              <a:t> проекту </a:t>
            </a:r>
            <a:r>
              <a:rPr lang="ru-RU" dirty="0" err="1">
                <a:solidFill>
                  <a:srgbClr val="C00000"/>
                </a:solidFill>
              </a:rPr>
              <a:t>переліку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ризиків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зі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всіма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їх</a:t>
            </a:r>
            <a:r>
              <a:rPr lang="ru-RU" dirty="0">
                <a:solidFill>
                  <a:srgbClr val="C00000"/>
                </a:solidFill>
              </a:rPr>
              <a:t> характеристиками: </a:t>
            </a:r>
            <a:r>
              <a:rPr lang="ru-RU" dirty="0" err="1">
                <a:solidFill>
                  <a:srgbClr val="C00000"/>
                </a:solidFill>
              </a:rPr>
              <a:t>вірогідністю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виникнення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ступенем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дії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тощо</a:t>
            </a:r>
            <a:r>
              <a:rPr lang="ru-RU" dirty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r>
              <a:rPr lang="ru-RU" i="1" dirty="0">
                <a:solidFill>
                  <a:srgbClr val="002060"/>
                </a:solidFill>
              </a:rPr>
              <a:t>4.Обговорення </a:t>
            </a:r>
            <a:r>
              <a:rPr lang="ru-RU" i="1" dirty="0" err="1">
                <a:solidFill>
                  <a:srgbClr val="002060"/>
                </a:solidFill>
              </a:rPr>
              <a:t>прогресу</a:t>
            </a:r>
            <a:r>
              <a:rPr lang="ru-RU" i="1" dirty="0">
                <a:solidFill>
                  <a:srgbClr val="002060"/>
                </a:solidFill>
              </a:rPr>
              <a:t> проекту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r>
              <a:rPr lang="ru-RU" b="1" dirty="0" err="1">
                <a:solidFill>
                  <a:schemeClr val="bg1"/>
                </a:solidFill>
              </a:rPr>
              <a:t>Прогрес</a:t>
            </a:r>
            <a:r>
              <a:rPr lang="ru-RU" b="1" dirty="0">
                <a:solidFill>
                  <a:schemeClr val="bg1"/>
                </a:solidFill>
              </a:rPr>
              <a:t> проекту </a:t>
            </a:r>
            <a:r>
              <a:rPr lang="ru-RU" dirty="0">
                <a:solidFill>
                  <a:schemeClr val="bg1"/>
                </a:solidFill>
              </a:rPr>
              <a:t>— </a:t>
            </a:r>
            <a:r>
              <a:rPr lang="ru-RU" dirty="0" err="1">
                <a:solidFill>
                  <a:schemeClr val="bg1"/>
                </a:solidFill>
              </a:rPr>
              <a:t>це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просування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виконання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робіт</a:t>
            </a:r>
            <a:r>
              <a:rPr lang="ru-RU" dirty="0">
                <a:solidFill>
                  <a:schemeClr val="bg1"/>
                </a:solidFill>
              </a:rPr>
              <a:t> проекту в </a:t>
            </a:r>
            <a:r>
              <a:rPr lang="ru-RU" dirty="0" err="1">
                <a:solidFill>
                  <a:schemeClr val="bg1"/>
                </a:solidFill>
              </a:rPr>
              <a:t>напрямку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досягнення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цілей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820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УПРАВЛІННЯ ПРОЦЕСАМИ ВИКОНАННЯ РЕКЛАМНИХ /ПР-ПРОЕКТІВ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ru-RU" i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i="1" dirty="0" err="1" smtClean="0">
                <a:solidFill>
                  <a:srgbClr val="7030A0"/>
                </a:solidFill>
              </a:rPr>
              <a:t>Зміст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контролювання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процесами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виконання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smtClean="0">
                <a:solidFill>
                  <a:srgbClr val="7030A0"/>
                </a:solidFill>
              </a:rPr>
              <a:t>проекту.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Моніторинг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виконання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робіт</a:t>
            </a:r>
            <a:r>
              <a:rPr lang="ru-RU" b="1" i="1" dirty="0">
                <a:solidFill>
                  <a:srgbClr val="7030A0"/>
                </a:solidFill>
              </a:rPr>
              <a:t> з </a:t>
            </a:r>
            <a:r>
              <a:rPr lang="ru-RU" b="1" i="1" dirty="0" smtClean="0">
                <a:solidFill>
                  <a:srgbClr val="7030A0"/>
                </a:solidFill>
              </a:rPr>
              <a:t>проекту.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err="1" smtClean="0">
                <a:solidFill>
                  <a:srgbClr val="7030A0"/>
                </a:solidFill>
              </a:rPr>
              <a:t>Інструменти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>
                <a:solidFill>
                  <a:srgbClr val="7030A0"/>
                </a:solidFill>
              </a:rPr>
              <a:t>контролю </a:t>
            </a:r>
            <a:r>
              <a:rPr lang="ru-RU" b="1" i="1" dirty="0" err="1">
                <a:solidFill>
                  <a:srgbClr val="7030A0"/>
                </a:solidFill>
              </a:rPr>
              <a:t>виконанння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smtClean="0">
                <a:solidFill>
                  <a:srgbClr val="7030A0"/>
                </a:solidFill>
              </a:rPr>
              <a:t>проекту.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err="1" smtClean="0">
                <a:solidFill>
                  <a:srgbClr val="7030A0"/>
                </a:solidFill>
              </a:rPr>
              <a:t>Управління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змінами</a:t>
            </a:r>
            <a:r>
              <a:rPr lang="ru-RU" b="1" i="1" dirty="0">
                <a:solidFill>
                  <a:srgbClr val="7030A0"/>
                </a:solidFill>
              </a:rPr>
              <a:t> в </a:t>
            </a:r>
            <a:r>
              <a:rPr lang="ru-RU" b="1" i="1" dirty="0" err="1">
                <a:solidFill>
                  <a:srgbClr val="7030A0"/>
                </a:solidFill>
              </a:rPr>
              <a:t>процесі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виконання</a:t>
            </a:r>
            <a:r>
              <a:rPr lang="ru-RU" b="1" i="1" dirty="0">
                <a:solidFill>
                  <a:srgbClr val="7030A0"/>
                </a:solidFill>
              </a:rPr>
              <a:t> проекту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796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Управління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змінами</a:t>
            </a:r>
            <a:r>
              <a:rPr lang="ru-RU" b="1" dirty="0" smtClean="0">
                <a:solidFill>
                  <a:schemeClr val="bg1"/>
                </a:solidFill>
              </a:rPr>
              <a:t> в </a:t>
            </a:r>
            <a:r>
              <a:rPr lang="ru-RU" b="1" dirty="0" err="1" smtClean="0">
                <a:solidFill>
                  <a:schemeClr val="bg1"/>
                </a:solidFill>
              </a:rPr>
              <a:t>процесі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виконання</a:t>
            </a:r>
            <a:r>
              <a:rPr lang="ru-RU" b="1" dirty="0" smtClean="0">
                <a:solidFill>
                  <a:schemeClr val="bg1"/>
                </a:solidFill>
              </a:rPr>
              <a:t> проекту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ru-RU" b="1" dirty="0" err="1">
                <a:solidFill>
                  <a:srgbClr val="0070C0"/>
                </a:solidFill>
              </a:rPr>
              <a:t>Управління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змінами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являє</a:t>
            </a:r>
            <a:r>
              <a:rPr lang="ru-RU" dirty="0">
                <a:solidFill>
                  <a:srgbClr val="0070C0"/>
                </a:solidFill>
              </a:rPr>
              <a:t> собою </a:t>
            </a:r>
            <a:r>
              <a:rPr lang="ru-RU" dirty="0" err="1">
                <a:solidFill>
                  <a:srgbClr val="0070C0"/>
                </a:solidFill>
              </a:rPr>
              <a:t>процес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прогнозування</a:t>
            </a:r>
            <a:r>
              <a:rPr lang="ru-RU" dirty="0">
                <a:solidFill>
                  <a:srgbClr val="0070C0"/>
                </a:solidFill>
              </a:rPr>
              <a:t> і </a:t>
            </a:r>
            <a:r>
              <a:rPr lang="ru-RU" dirty="0" err="1">
                <a:solidFill>
                  <a:srgbClr val="0070C0"/>
                </a:solidFill>
              </a:rPr>
              <a:t>планування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майбутніх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змін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реєстрації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всіх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потенційних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змін</a:t>
            </a:r>
            <a:r>
              <a:rPr lang="ru-RU" dirty="0">
                <a:solidFill>
                  <a:srgbClr val="0070C0"/>
                </a:solidFill>
              </a:rPr>
              <a:t> (у </a:t>
            </a:r>
            <a:r>
              <a:rPr lang="ru-RU" dirty="0" err="1">
                <a:solidFill>
                  <a:srgbClr val="0070C0"/>
                </a:solidFill>
              </a:rPr>
              <a:t>змісті</a:t>
            </a:r>
            <a:r>
              <a:rPr lang="ru-RU" dirty="0">
                <a:solidFill>
                  <a:srgbClr val="0070C0"/>
                </a:solidFill>
              </a:rPr>
              <a:t> проекту, </a:t>
            </a:r>
            <a:r>
              <a:rPr lang="ru-RU" dirty="0" err="1">
                <a:solidFill>
                  <a:srgbClr val="0070C0"/>
                </a:solidFill>
              </a:rPr>
              <a:t>специфікації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вартості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плані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мережевому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графіку</a:t>
            </a:r>
            <a:r>
              <a:rPr lang="ru-RU" dirty="0">
                <a:solidFill>
                  <a:srgbClr val="0070C0"/>
                </a:solidFill>
              </a:rPr>
              <a:t> і т. д.) для детального </a:t>
            </a:r>
            <a:r>
              <a:rPr lang="ru-RU" dirty="0" err="1">
                <a:solidFill>
                  <a:srgbClr val="0070C0"/>
                </a:solidFill>
              </a:rPr>
              <a:t>вивчення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оцінки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наслідків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схвалення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або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відхилення</a:t>
            </a:r>
            <a:r>
              <a:rPr lang="ru-RU" dirty="0">
                <a:solidFill>
                  <a:srgbClr val="0070C0"/>
                </a:solidFill>
              </a:rPr>
              <a:t>, а </a:t>
            </a:r>
            <a:r>
              <a:rPr lang="ru-RU" dirty="0" err="1">
                <a:solidFill>
                  <a:srgbClr val="0070C0"/>
                </a:solidFill>
              </a:rPr>
              <a:t>також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організації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моніторингу</a:t>
            </a:r>
            <a:r>
              <a:rPr lang="ru-RU" dirty="0">
                <a:solidFill>
                  <a:srgbClr val="0070C0"/>
                </a:solidFill>
              </a:rPr>
              <a:t> і </a:t>
            </a:r>
            <a:r>
              <a:rPr lang="ru-RU" dirty="0" err="1">
                <a:solidFill>
                  <a:srgbClr val="0070C0"/>
                </a:solidFill>
              </a:rPr>
              <a:t>координації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виконавців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що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реалізують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зміни</a:t>
            </a:r>
            <a:r>
              <a:rPr lang="ru-RU" dirty="0">
                <a:solidFill>
                  <a:srgbClr val="0070C0"/>
                </a:solidFill>
              </a:rPr>
              <a:t> в </a:t>
            </a:r>
            <a:r>
              <a:rPr lang="ru-RU" dirty="0" err="1">
                <a:solidFill>
                  <a:srgbClr val="0070C0"/>
                </a:solidFill>
              </a:rPr>
              <a:t>проекті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 err="1" smtClean="0">
                <a:solidFill>
                  <a:srgbClr val="0070C0"/>
                </a:solidFill>
              </a:rPr>
              <a:t>Під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ar-AE" dirty="0" smtClean="0">
                <a:solidFill>
                  <a:srgbClr val="0070C0"/>
                </a:solidFill>
              </a:rPr>
              <a:t>۩ </a:t>
            </a:r>
            <a:r>
              <a:rPr lang="ru-RU" b="1" dirty="0" err="1" smtClean="0">
                <a:solidFill>
                  <a:srgbClr val="FF0000"/>
                </a:solidFill>
              </a:rPr>
              <a:t>зміною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розуміється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заміщення</a:t>
            </a:r>
            <a:r>
              <a:rPr lang="ru-RU" dirty="0" smtClean="0">
                <a:solidFill>
                  <a:srgbClr val="0070C0"/>
                </a:solidFill>
              </a:rPr>
              <a:t> одного </a:t>
            </a:r>
            <a:r>
              <a:rPr lang="ru-RU" dirty="0" err="1" smtClean="0">
                <a:solidFill>
                  <a:srgbClr val="0070C0"/>
                </a:solidFill>
              </a:rPr>
              <a:t>рішення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іншим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внаслідок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впливу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різних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зовнішніх</a:t>
            </a:r>
            <a:r>
              <a:rPr lang="ru-RU" dirty="0" smtClean="0">
                <a:solidFill>
                  <a:srgbClr val="0070C0"/>
                </a:solidFill>
              </a:rPr>
              <a:t> і </a:t>
            </a:r>
            <a:r>
              <a:rPr lang="ru-RU" dirty="0" err="1" smtClean="0">
                <a:solidFill>
                  <a:srgbClr val="0070C0"/>
                </a:solidFill>
              </a:rPr>
              <a:t>внутрішніх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факторів</a:t>
            </a:r>
            <a:r>
              <a:rPr lang="ru-RU" dirty="0" smtClean="0">
                <a:solidFill>
                  <a:srgbClr val="0070C0"/>
                </a:solidFill>
              </a:rPr>
              <a:t> при </a:t>
            </a:r>
            <a:r>
              <a:rPr lang="ru-RU" dirty="0" err="1" smtClean="0">
                <a:solidFill>
                  <a:srgbClr val="0070C0"/>
                </a:solidFill>
              </a:rPr>
              <a:t>розробці</a:t>
            </a:r>
            <a:r>
              <a:rPr lang="ru-RU" dirty="0" smtClean="0">
                <a:solidFill>
                  <a:srgbClr val="0070C0"/>
                </a:solidFill>
              </a:rPr>
              <a:t> та </a:t>
            </a:r>
            <a:r>
              <a:rPr lang="ru-RU" dirty="0" err="1" smtClean="0">
                <a:solidFill>
                  <a:srgbClr val="0070C0"/>
                </a:solidFill>
              </a:rPr>
              <a:t>реалізації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проекту. </a:t>
            </a:r>
            <a:r>
              <a:rPr lang="ru-RU" dirty="0" err="1" smtClean="0">
                <a:solidFill>
                  <a:srgbClr val="0070C0"/>
                </a:solidFill>
              </a:rPr>
              <a:t>Зміни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можуть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вноситися</a:t>
            </a:r>
            <a:r>
              <a:rPr lang="ru-RU" dirty="0" smtClean="0">
                <a:solidFill>
                  <a:srgbClr val="0070C0"/>
                </a:solidFill>
              </a:rPr>
              <a:t> в </a:t>
            </a:r>
            <a:r>
              <a:rPr lang="ru-RU" dirty="0" err="1" smtClean="0">
                <a:solidFill>
                  <a:srgbClr val="0070C0"/>
                </a:solidFill>
              </a:rPr>
              <a:t>різні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розділи</a:t>
            </a:r>
            <a:r>
              <a:rPr lang="ru-RU" dirty="0" smtClean="0">
                <a:solidFill>
                  <a:srgbClr val="0070C0"/>
                </a:solidFill>
              </a:rPr>
              <a:t> проекту. </a:t>
            </a:r>
            <a:r>
              <a:rPr lang="ru-RU" dirty="0" err="1" smtClean="0">
                <a:solidFill>
                  <a:srgbClr val="0070C0"/>
                </a:solidFill>
              </a:rPr>
              <a:t>Ініціювати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зміни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можуть</a:t>
            </a:r>
            <a:r>
              <a:rPr lang="ru-RU" dirty="0" smtClean="0">
                <a:solidFill>
                  <a:srgbClr val="0070C0"/>
                </a:solidFill>
              </a:rPr>
              <a:t> і </a:t>
            </a:r>
            <a:r>
              <a:rPr lang="ru-RU" dirty="0" err="1" smtClean="0">
                <a:solidFill>
                  <a:srgbClr val="0070C0"/>
                </a:solidFill>
              </a:rPr>
              <a:t>замовник,і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виконавець</a:t>
            </a:r>
            <a:r>
              <a:rPr lang="ru-RU" dirty="0" smtClean="0">
                <a:solidFill>
                  <a:srgbClr val="0070C0"/>
                </a:solidFill>
              </a:rPr>
              <a:t> проекту.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948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0070C0"/>
                </a:solidFill>
              </a:rPr>
              <a:t>Зміни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впливають</a:t>
            </a:r>
            <a:r>
              <a:rPr lang="ru-RU" b="1" dirty="0">
                <a:solidFill>
                  <a:srgbClr val="0070C0"/>
                </a:solidFill>
              </a:rPr>
              <a:t> на </a:t>
            </a:r>
            <a:r>
              <a:rPr lang="ru-RU" b="1" dirty="0" err="1">
                <a:solidFill>
                  <a:srgbClr val="0070C0"/>
                </a:solidFill>
              </a:rPr>
              <a:t>виконання</a:t>
            </a:r>
            <a:r>
              <a:rPr lang="ru-RU" b="1" dirty="0">
                <a:solidFill>
                  <a:srgbClr val="0070C0"/>
                </a:solidFill>
              </a:rPr>
              <a:t> проекту таким чином: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підвищують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затрати</a:t>
            </a:r>
            <a:r>
              <a:rPr lang="ru-RU" sz="2400" dirty="0">
                <a:solidFill>
                  <a:srgbClr val="0070C0"/>
                </a:solidFill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 err="1" smtClean="0">
                <a:solidFill>
                  <a:srgbClr val="0070C0"/>
                </a:solidFill>
              </a:rPr>
              <a:t>спричиняються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>
                <a:solidFill>
                  <a:srgbClr val="0070C0"/>
                </a:solidFill>
              </a:rPr>
              <a:t>до </a:t>
            </a:r>
            <a:r>
              <a:rPr lang="ru-RU" sz="2400" dirty="0" err="1">
                <a:solidFill>
                  <a:srgbClr val="0070C0"/>
                </a:solidFill>
              </a:rPr>
              <a:t>затримки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виконання</a:t>
            </a:r>
            <a:r>
              <a:rPr lang="ru-RU" sz="2400" dirty="0">
                <a:solidFill>
                  <a:srgbClr val="0070C0"/>
                </a:solidFill>
              </a:rPr>
              <a:t> проекту;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знижують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продуктивність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праці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виконавців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робіт</a:t>
            </a:r>
            <a:r>
              <a:rPr lang="ru-RU" sz="2400" dirty="0">
                <a:solidFill>
                  <a:srgbClr val="0070C0"/>
                </a:solidFill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погіршують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стосунки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між</a:t>
            </a:r>
            <a:r>
              <a:rPr lang="ru-RU" sz="2400" dirty="0">
                <a:solidFill>
                  <a:srgbClr val="0070C0"/>
                </a:solidFill>
              </a:rPr>
              <a:t> членами </a:t>
            </a:r>
            <a:r>
              <a:rPr lang="ru-RU" sz="2400" dirty="0" err="1">
                <a:solidFill>
                  <a:srgbClr val="0070C0"/>
                </a:solidFill>
              </a:rPr>
              <a:t>команди</a:t>
            </a:r>
            <a:r>
              <a:rPr lang="ru-RU" sz="2400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9220" name="Picture 4" descr="Coworking People in Meeting — Stock Vector © leosapiens #7090526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92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Причини </a:t>
            </a:r>
            <a:r>
              <a:rPr lang="ru-RU" b="1" dirty="0" err="1" smtClean="0">
                <a:solidFill>
                  <a:schemeClr val="bg1"/>
                </a:solidFill>
              </a:rPr>
              <a:t>внесення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змін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ru-RU" sz="5100" dirty="0">
                <a:solidFill>
                  <a:srgbClr val="00B050"/>
                </a:solidFill>
              </a:rPr>
              <a:t>Причинами </a:t>
            </a:r>
            <a:r>
              <a:rPr lang="ru-RU" sz="5100" dirty="0" err="1">
                <a:solidFill>
                  <a:srgbClr val="00B050"/>
                </a:solidFill>
              </a:rPr>
              <a:t>внесення</a:t>
            </a:r>
            <a:r>
              <a:rPr lang="ru-RU" sz="5100" dirty="0">
                <a:solidFill>
                  <a:srgbClr val="00B050"/>
                </a:solidFill>
              </a:rPr>
              <a:t> </a:t>
            </a:r>
            <a:r>
              <a:rPr lang="ru-RU" sz="5100" dirty="0" err="1">
                <a:solidFill>
                  <a:srgbClr val="00B050"/>
                </a:solidFill>
              </a:rPr>
              <a:t>змін</a:t>
            </a:r>
            <a:r>
              <a:rPr lang="ru-RU" sz="5100" dirty="0">
                <a:solidFill>
                  <a:srgbClr val="00B050"/>
                </a:solidFill>
              </a:rPr>
              <a:t> </a:t>
            </a:r>
            <a:r>
              <a:rPr lang="ru-RU" sz="5100" dirty="0" err="1">
                <a:solidFill>
                  <a:srgbClr val="00B050"/>
                </a:solidFill>
              </a:rPr>
              <a:t>зазвичай</a:t>
            </a:r>
            <a:r>
              <a:rPr lang="ru-RU" sz="5100" dirty="0">
                <a:solidFill>
                  <a:srgbClr val="00B050"/>
                </a:solidFill>
              </a:rPr>
              <a:t> є </a:t>
            </a:r>
            <a:r>
              <a:rPr lang="ru-RU" sz="5100" b="1" dirty="0" err="1">
                <a:solidFill>
                  <a:srgbClr val="00B050"/>
                </a:solidFill>
              </a:rPr>
              <a:t>неможливість</a:t>
            </a:r>
            <a:r>
              <a:rPr lang="ru-RU" sz="5100" b="1" dirty="0">
                <a:solidFill>
                  <a:srgbClr val="00B050"/>
                </a:solidFill>
              </a:rPr>
              <a:t> </a:t>
            </a:r>
            <a:r>
              <a:rPr lang="ru-RU" sz="5100" b="1" dirty="0" err="1">
                <a:solidFill>
                  <a:srgbClr val="00B050"/>
                </a:solidFill>
              </a:rPr>
              <a:t>передбачення</a:t>
            </a:r>
            <a:r>
              <a:rPr lang="ru-RU" sz="5100" b="1" dirty="0">
                <a:solidFill>
                  <a:srgbClr val="00B050"/>
                </a:solidFill>
              </a:rPr>
              <a:t> </a:t>
            </a:r>
            <a:r>
              <a:rPr lang="ru-RU" sz="5100" dirty="0">
                <a:solidFill>
                  <a:srgbClr val="00B050"/>
                </a:solidFill>
              </a:rPr>
              <a:t>на </a:t>
            </a:r>
            <a:r>
              <a:rPr lang="ru-RU" sz="5100" dirty="0" err="1">
                <a:solidFill>
                  <a:srgbClr val="00B050"/>
                </a:solidFill>
              </a:rPr>
              <a:t>стадії</a:t>
            </a:r>
            <a:r>
              <a:rPr lang="ru-RU" sz="5100" dirty="0">
                <a:solidFill>
                  <a:srgbClr val="00B050"/>
                </a:solidFill>
              </a:rPr>
              <a:t> </a:t>
            </a:r>
            <a:r>
              <a:rPr lang="ru-RU" sz="5100" dirty="0" err="1">
                <a:solidFill>
                  <a:srgbClr val="00B050"/>
                </a:solidFill>
              </a:rPr>
              <a:t>розробки</a:t>
            </a:r>
            <a:r>
              <a:rPr lang="ru-RU" sz="5100" dirty="0">
                <a:solidFill>
                  <a:srgbClr val="00B050"/>
                </a:solidFill>
              </a:rPr>
              <a:t> проекту </a:t>
            </a:r>
            <a:r>
              <a:rPr lang="ru-RU" sz="5100" dirty="0" err="1">
                <a:solidFill>
                  <a:srgbClr val="00B050"/>
                </a:solidFill>
              </a:rPr>
              <a:t>нових</a:t>
            </a:r>
            <a:r>
              <a:rPr lang="ru-RU" sz="5100" dirty="0">
                <a:solidFill>
                  <a:srgbClr val="00B050"/>
                </a:solidFill>
              </a:rPr>
              <a:t> </a:t>
            </a:r>
            <a:r>
              <a:rPr lang="ru-RU" sz="5100" dirty="0" err="1">
                <a:solidFill>
                  <a:srgbClr val="00B050"/>
                </a:solidFill>
              </a:rPr>
              <a:t>проектних</a:t>
            </a:r>
            <a:r>
              <a:rPr lang="ru-RU" sz="5100" dirty="0">
                <a:solidFill>
                  <a:srgbClr val="00B050"/>
                </a:solidFill>
              </a:rPr>
              <a:t> </a:t>
            </a:r>
            <a:r>
              <a:rPr lang="ru-RU" sz="5100" dirty="0" err="1">
                <a:solidFill>
                  <a:srgbClr val="00B050"/>
                </a:solidFill>
              </a:rPr>
              <a:t>рішень</a:t>
            </a:r>
            <a:r>
              <a:rPr lang="ru-RU" sz="5100" dirty="0">
                <a:solidFill>
                  <a:srgbClr val="00B050"/>
                </a:solidFill>
              </a:rPr>
              <a:t>, </a:t>
            </a:r>
            <a:r>
              <a:rPr lang="ru-RU" sz="5100" dirty="0" err="1">
                <a:solidFill>
                  <a:srgbClr val="00B050"/>
                </a:solidFill>
              </a:rPr>
              <a:t>більш</a:t>
            </a:r>
            <a:r>
              <a:rPr lang="ru-RU" sz="5100" dirty="0">
                <a:solidFill>
                  <a:srgbClr val="00B050"/>
                </a:solidFill>
              </a:rPr>
              <a:t> </a:t>
            </a:r>
            <a:r>
              <a:rPr lang="ru-RU" sz="5100" dirty="0" err="1">
                <a:solidFill>
                  <a:srgbClr val="00B050"/>
                </a:solidFill>
              </a:rPr>
              <a:t>ефективних</a:t>
            </a:r>
            <a:r>
              <a:rPr lang="ru-RU" sz="5100" dirty="0">
                <a:solidFill>
                  <a:srgbClr val="00B050"/>
                </a:solidFill>
              </a:rPr>
              <a:t> </a:t>
            </a:r>
            <a:r>
              <a:rPr lang="ru-RU" sz="5100" dirty="0" err="1">
                <a:solidFill>
                  <a:srgbClr val="00B050"/>
                </a:solidFill>
              </a:rPr>
              <a:t>матеріалів</a:t>
            </a:r>
            <a:r>
              <a:rPr lang="ru-RU" sz="5100" dirty="0">
                <a:solidFill>
                  <a:srgbClr val="00B050"/>
                </a:solidFill>
              </a:rPr>
              <a:t>, </a:t>
            </a:r>
            <a:r>
              <a:rPr lang="ru-RU" sz="5100" dirty="0" err="1">
                <a:solidFill>
                  <a:srgbClr val="00B050"/>
                </a:solidFill>
              </a:rPr>
              <a:t>конструкцій</a:t>
            </a:r>
            <a:r>
              <a:rPr lang="ru-RU" sz="5100" dirty="0">
                <a:solidFill>
                  <a:srgbClr val="00B050"/>
                </a:solidFill>
              </a:rPr>
              <a:t> і </a:t>
            </a:r>
            <a:r>
              <a:rPr lang="ru-RU" sz="5100" dirty="0" err="1">
                <a:solidFill>
                  <a:srgbClr val="00B050"/>
                </a:solidFill>
              </a:rPr>
              <a:t>технологій</a:t>
            </a:r>
            <a:r>
              <a:rPr lang="ru-RU" sz="5100" dirty="0">
                <a:solidFill>
                  <a:srgbClr val="00B050"/>
                </a:solidFill>
              </a:rPr>
              <a:t> і т. д., а </a:t>
            </a:r>
            <a:r>
              <a:rPr lang="ru-RU" sz="5100" dirty="0" err="1">
                <a:solidFill>
                  <a:srgbClr val="00B050"/>
                </a:solidFill>
              </a:rPr>
              <a:t>також</a:t>
            </a:r>
            <a:r>
              <a:rPr lang="ru-RU" sz="5100" dirty="0">
                <a:solidFill>
                  <a:srgbClr val="00B050"/>
                </a:solidFill>
              </a:rPr>
              <a:t> </a:t>
            </a:r>
            <a:r>
              <a:rPr lang="ru-RU" sz="5100" b="1" dirty="0" err="1">
                <a:solidFill>
                  <a:srgbClr val="00B050"/>
                </a:solidFill>
              </a:rPr>
              <a:t>відставання</a:t>
            </a:r>
            <a:r>
              <a:rPr lang="ru-RU" sz="5100" b="1" dirty="0">
                <a:solidFill>
                  <a:srgbClr val="00B050"/>
                </a:solidFill>
              </a:rPr>
              <a:t> в </a:t>
            </a:r>
            <a:r>
              <a:rPr lang="ru-RU" sz="5100" b="1" dirty="0" err="1">
                <a:solidFill>
                  <a:srgbClr val="00B050"/>
                </a:solidFill>
              </a:rPr>
              <a:t>ході</a:t>
            </a:r>
            <a:r>
              <a:rPr lang="ru-RU" sz="5100" b="1" dirty="0">
                <a:solidFill>
                  <a:srgbClr val="00B050"/>
                </a:solidFill>
              </a:rPr>
              <a:t> </a:t>
            </a:r>
            <a:r>
              <a:rPr lang="ru-RU" sz="5100" b="1" dirty="0" err="1">
                <a:solidFill>
                  <a:srgbClr val="00B050"/>
                </a:solidFill>
              </a:rPr>
              <a:t>реалізації</a:t>
            </a:r>
            <a:r>
              <a:rPr lang="ru-RU" sz="5100" b="1" dirty="0">
                <a:solidFill>
                  <a:srgbClr val="00B050"/>
                </a:solidFill>
              </a:rPr>
              <a:t> проекту </a:t>
            </a:r>
            <a:r>
              <a:rPr lang="ru-RU" sz="5100" dirty="0" err="1">
                <a:solidFill>
                  <a:srgbClr val="00B050"/>
                </a:solidFill>
              </a:rPr>
              <a:t>від</a:t>
            </a:r>
            <a:r>
              <a:rPr lang="ru-RU" sz="5100" dirty="0">
                <a:solidFill>
                  <a:srgbClr val="00B050"/>
                </a:solidFill>
              </a:rPr>
              <a:t> </a:t>
            </a:r>
            <a:r>
              <a:rPr lang="ru-RU" sz="5100" dirty="0" err="1">
                <a:solidFill>
                  <a:srgbClr val="00B050"/>
                </a:solidFill>
              </a:rPr>
              <a:t>запланованих</a:t>
            </a:r>
            <a:r>
              <a:rPr lang="ru-RU" sz="5100" dirty="0">
                <a:solidFill>
                  <a:srgbClr val="00B050"/>
                </a:solidFill>
              </a:rPr>
              <a:t> </a:t>
            </a:r>
            <a:r>
              <a:rPr lang="ru-RU" sz="5100" dirty="0" err="1">
                <a:solidFill>
                  <a:srgbClr val="00B050"/>
                </a:solidFill>
              </a:rPr>
              <a:t>термінів</a:t>
            </a:r>
            <a:r>
              <a:rPr lang="ru-RU" sz="5100" dirty="0">
                <a:solidFill>
                  <a:srgbClr val="00B050"/>
                </a:solidFill>
              </a:rPr>
              <a:t>, </a:t>
            </a:r>
            <a:r>
              <a:rPr lang="ru-RU" sz="5100" dirty="0" err="1">
                <a:solidFill>
                  <a:srgbClr val="00B050"/>
                </a:solidFill>
              </a:rPr>
              <a:t>обсягів</a:t>
            </a:r>
            <a:r>
              <a:rPr lang="ru-RU" sz="5100" dirty="0">
                <a:solidFill>
                  <a:srgbClr val="00B050"/>
                </a:solidFill>
              </a:rPr>
              <a:t> </a:t>
            </a:r>
            <a:r>
              <a:rPr lang="ru-RU" sz="5100" dirty="0" err="1">
                <a:solidFill>
                  <a:srgbClr val="00B050"/>
                </a:solidFill>
              </a:rPr>
              <a:t>внаслідок</a:t>
            </a:r>
            <a:r>
              <a:rPr lang="ru-RU" sz="5100" dirty="0">
                <a:solidFill>
                  <a:srgbClr val="00B050"/>
                </a:solidFill>
              </a:rPr>
              <a:t> </a:t>
            </a:r>
            <a:r>
              <a:rPr lang="ru-RU" sz="5100" dirty="0" err="1">
                <a:solidFill>
                  <a:srgbClr val="00B050"/>
                </a:solidFill>
              </a:rPr>
              <a:t>непередбачених</a:t>
            </a:r>
            <a:r>
              <a:rPr lang="ru-RU" sz="5100" dirty="0">
                <a:solidFill>
                  <a:srgbClr val="00B050"/>
                </a:solidFill>
              </a:rPr>
              <a:t> </a:t>
            </a:r>
            <a:r>
              <a:rPr lang="ru-RU" sz="5100" dirty="0" err="1">
                <a:solidFill>
                  <a:srgbClr val="00B050"/>
                </a:solidFill>
              </a:rPr>
              <a:t>обставин</a:t>
            </a:r>
            <a:r>
              <a:rPr lang="ru-RU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Причинами </a:t>
            </a:r>
            <a:r>
              <a:rPr lang="ru-RU" sz="3200" b="1" i="1" dirty="0" err="1">
                <a:solidFill>
                  <a:schemeClr val="accent6">
                    <a:lumMod val="50000"/>
                  </a:schemeClr>
                </a:solidFill>
              </a:rPr>
              <a:t>змін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sz="3200" b="1" i="1" dirty="0" err="1">
                <a:solidFill>
                  <a:schemeClr val="accent6">
                    <a:lumMod val="50000"/>
                  </a:schemeClr>
                </a:solidFill>
              </a:rPr>
              <a:t>змісті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i="1" dirty="0" err="1">
                <a:solidFill>
                  <a:schemeClr val="accent6">
                    <a:lumMod val="50000"/>
                  </a:schemeClr>
                </a:solidFill>
              </a:rPr>
              <a:t>робіт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i="1" dirty="0" err="1">
                <a:solidFill>
                  <a:schemeClr val="accent6">
                    <a:lumMod val="50000"/>
                  </a:schemeClr>
                </a:solidFill>
              </a:rPr>
              <a:t>можуть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 бути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1. </a:t>
            </a:r>
            <a:r>
              <a:rPr lang="ru-RU" dirty="0" err="1">
                <a:solidFill>
                  <a:srgbClr val="7030A0"/>
                </a:solidFill>
              </a:rPr>
              <a:t>Зміни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кон'юнктури</a:t>
            </a:r>
            <a:r>
              <a:rPr lang="ru-RU" dirty="0">
                <a:solidFill>
                  <a:srgbClr val="7030A0"/>
                </a:solidFill>
              </a:rPr>
              <a:t> на ринку;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2. </a:t>
            </a:r>
            <a:r>
              <a:rPr lang="ru-RU" dirty="0" err="1">
                <a:solidFill>
                  <a:srgbClr val="7030A0"/>
                </a:solidFill>
              </a:rPr>
              <a:t>Дії</a:t>
            </a:r>
            <a:r>
              <a:rPr lang="ru-RU" dirty="0">
                <a:solidFill>
                  <a:srgbClr val="7030A0"/>
                </a:solidFill>
              </a:rPr>
              <a:t> і </a:t>
            </a:r>
            <a:r>
              <a:rPr lang="ru-RU" dirty="0" err="1">
                <a:solidFill>
                  <a:srgbClr val="7030A0"/>
                </a:solidFill>
              </a:rPr>
              <a:t>наміри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конкурентів</a:t>
            </a:r>
            <a:r>
              <a:rPr lang="ru-RU" dirty="0">
                <a:solidFill>
                  <a:srgbClr val="7030A0"/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3. </a:t>
            </a:r>
            <a:r>
              <a:rPr lang="ru-RU" dirty="0" err="1">
                <a:solidFill>
                  <a:srgbClr val="7030A0"/>
                </a:solidFill>
              </a:rPr>
              <a:t>Технологічні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зміни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зміни</a:t>
            </a:r>
            <a:r>
              <a:rPr lang="ru-RU" dirty="0">
                <a:solidFill>
                  <a:srgbClr val="7030A0"/>
                </a:solidFill>
              </a:rPr>
              <a:t> в </a:t>
            </a:r>
            <a:r>
              <a:rPr lang="ru-RU" dirty="0" err="1">
                <a:solidFill>
                  <a:srgbClr val="7030A0"/>
                </a:solidFill>
              </a:rPr>
              <a:t>цінах</a:t>
            </a:r>
            <a:r>
              <a:rPr lang="ru-RU" dirty="0">
                <a:solidFill>
                  <a:srgbClr val="7030A0"/>
                </a:solidFill>
              </a:rPr>
              <a:t> і </a:t>
            </a:r>
            <a:r>
              <a:rPr lang="ru-RU" dirty="0" err="1">
                <a:solidFill>
                  <a:srgbClr val="7030A0"/>
                </a:solidFill>
              </a:rPr>
              <a:t>доступності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ресурсів</a:t>
            </a:r>
            <a:r>
              <a:rPr lang="ru-RU" dirty="0">
                <a:solidFill>
                  <a:srgbClr val="7030A0"/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4. </a:t>
            </a:r>
            <a:r>
              <a:rPr lang="ru-RU" dirty="0" err="1">
                <a:solidFill>
                  <a:srgbClr val="7030A0"/>
                </a:solidFill>
              </a:rPr>
              <a:t>Економічна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нестабільність</a:t>
            </a:r>
            <a:r>
              <a:rPr lang="ru-RU" dirty="0">
                <a:solidFill>
                  <a:srgbClr val="7030A0"/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5. </a:t>
            </a:r>
            <a:r>
              <a:rPr lang="ru-RU" dirty="0" err="1">
                <a:solidFill>
                  <a:srgbClr val="7030A0"/>
                </a:solidFill>
              </a:rPr>
              <a:t>Помилки</a:t>
            </a:r>
            <a:r>
              <a:rPr lang="ru-RU" dirty="0">
                <a:solidFill>
                  <a:srgbClr val="7030A0"/>
                </a:solidFill>
              </a:rPr>
              <a:t> в планах і </a:t>
            </a:r>
            <a:r>
              <a:rPr lang="ru-RU" dirty="0" err="1">
                <a:solidFill>
                  <a:srgbClr val="7030A0"/>
                </a:solidFill>
              </a:rPr>
              <a:t>оцінках</a:t>
            </a:r>
            <a:r>
              <a:rPr lang="ru-RU" dirty="0">
                <a:solidFill>
                  <a:srgbClr val="7030A0"/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6. </a:t>
            </a:r>
            <a:r>
              <a:rPr lang="ru-RU" dirty="0" err="1">
                <a:solidFill>
                  <a:srgbClr val="7030A0"/>
                </a:solidFill>
              </a:rPr>
              <a:t>Помилки</a:t>
            </a:r>
            <a:r>
              <a:rPr lang="ru-RU" dirty="0">
                <a:solidFill>
                  <a:srgbClr val="7030A0"/>
                </a:solidFill>
              </a:rPr>
              <a:t> у </a:t>
            </a:r>
            <a:r>
              <a:rPr lang="ru-RU" dirty="0" err="1">
                <a:solidFill>
                  <a:srgbClr val="7030A0"/>
                </a:solidFill>
              </a:rPr>
              <a:t>виборі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методів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інструментів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організаційної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структури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або</a:t>
            </a:r>
            <a:r>
              <a:rPr lang="ru-RU" dirty="0">
                <a:solidFill>
                  <a:srgbClr val="7030A0"/>
                </a:solidFill>
              </a:rPr>
              <a:t> стандартах;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7. </a:t>
            </a:r>
            <a:r>
              <a:rPr lang="ru-RU" dirty="0" err="1">
                <a:solidFill>
                  <a:srgbClr val="7030A0"/>
                </a:solidFill>
              </a:rPr>
              <a:t>Зміни</a:t>
            </a:r>
            <a:r>
              <a:rPr lang="ru-RU" dirty="0">
                <a:solidFill>
                  <a:srgbClr val="7030A0"/>
                </a:solidFill>
              </a:rPr>
              <a:t> в контрактах і </a:t>
            </a:r>
            <a:r>
              <a:rPr lang="ru-RU" dirty="0" err="1">
                <a:solidFill>
                  <a:srgbClr val="7030A0"/>
                </a:solidFill>
              </a:rPr>
              <a:t>специфікаціях</a:t>
            </a:r>
            <a:r>
              <a:rPr lang="ru-RU" dirty="0" smtClean="0">
                <a:solidFill>
                  <a:srgbClr val="7030A0"/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8. </a:t>
            </a:r>
            <a:r>
              <a:rPr lang="ru-RU" dirty="0" err="1">
                <a:solidFill>
                  <a:srgbClr val="7030A0"/>
                </a:solidFill>
              </a:rPr>
              <a:t>Затримки</a:t>
            </a:r>
            <a:r>
              <a:rPr lang="ru-RU" dirty="0">
                <a:solidFill>
                  <a:srgbClr val="7030A0"/>
                </a:solidFill>
              </a:rPr>
              <a:t> поставок </a:t>
            </a:r>
            <a:r>
              <a:rPr lang="ru-RU" dirty="0" err="1">
                <a:solidFill>
                  <a:srgbClr val="7030A0"/>
                </a:solidFill>
              </a:rPr>
              <a:t>або</a:t>
            </a:r>
            <a:r>
              <a:rPr lang="ru-RU" dirty="0">
                <a:solidFill>
                  <a:srgbClr val="7030A0"/>
                </a:solidFill>
              </a:rPr>
              <a:t> поставки, </a:t>
            </a:r>
            <a:r>
              <a:rPr lang="ru-RU" dirty="0" err="1">
                <a:solidFill>
                  <a:srgbClr val="7030A0"/>
                </a:solidFill>
              </a:rPr>
              <a:t>які</a:t>
            </a:r>
            <a:r>
              <a:rPr lang="ru-RU" dirty="0">
                <a:solidFill>
                  <a:srgbClr val="7030A0"/>
                </a:solidFill>
              </a:rPr>
              <a:t> не </a:t>
            </a:r>
            <a:r>
              <a:rPr lang="ru-RU" dirty="0" err="1">
                <a:solidFill>
                  <a:srgbClr val="7030A0"/>
                </a:solidFill>
              </a:rPr>
              <a:t>відповідають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вимогам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якості</a:t>
            </a:r>
            <a:r>
              <a:rPr lang="ru-RU" dirty="0">
                <a:solidFill>
                  <a:srgbClr val="7030A0"/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9. </a:t>
            </a:r>
            <a:r>
              <a:rPr lang="ru-RU" dirty="0" err="1">
                <a:solidFill>
                  <a:srgbClr val="7030A0"/>
                </a:solidFill>
              </a:rPr>
              <a:t>Необхідність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прискорення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робіт</a:t>
            </a:r>
            <a:r>
              <a:rPr lang="ru-RU" dirty="0">
                <a:solidFill>
                  <a:srgbClr val="7030A0"/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10. </a:t>
            </a:r>
            <a:r>
              <a:rPr lang="ru-RU" dirty="0" err="1">
                <a:solidFill>
                  <a:srgbClr val="7030A0"/>
                </a:solidFill>
              </a:rPr>
              <a:t>Вплив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інших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проектів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5895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Внесення змін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endParaRPr lang="ru-RU" sz="3100" b="1" dirty="0" smtClean="0"/>
          </a:p>
          <a:p>
            <a:pPr algn="just"/>
            <a:r>
              <a:rPr lang="ru-RU" sz="3100" b="1" dirty="0" err="1" smtClean="0">
                <a:solidFill>
                  <a:srgbClr val="7030A0"/>
                </a:solidFill>
              </a:rPr>
              <a:t>Зміни</a:t>
            </a:r>
            <a:r>
              <a:rPr lang="ru-RU" sz="3100" b="1" dirty="0" smtClean="0">
                <a:solidFill>
                  <a:srgbClr val="7030A0"/>
                </a:solidFill>
              </a:rPr>
              <a:t> </a:t>
            </a:r>
            <a:r>
              <a:rPr lang="ru-RU" sz="3100" dirty="0">
                <a:solidFill>
                  <a:srgbClr val="7030A0"/>
                </a:solidFill>
              </a:rPr>
              <a:t>— </a:t>
            </a:r>
            <a:r>
              <a:rPr lang="ru-RU" sz="3100" dirty="0" err="1">
                <a:solidFill>
                  <a:srgbClr val="7030A0"/>
                </a:solidFill>
              </a:rPr>
              <a:t>це</a:t>
            </a:r>
            <a:r>
              <a:rPr lang="ru-RU" sz="3100" dirty="0">
                <a:solidFill>
                  <a:srgbClr val="7030A0"/>
                </a:solidFill>
              </a:rPr>
              <a:t> </a:t>
            </a:r>
            <a:r>
              <a:rPr lang="ru-RU" sz="3100" dirty="0" err="1">
                <a:solidFill>
                  <a:srgbClr val="7030A0"/>
                </a:solidFill>
              </a:rPr>
              <a:t>значна</a:t>
            </a:r>
            <a:r>
              <a:rPr lang="ru-RU" sz="3100" dirty="0">
                <a:solidFill>
                  <a:srgbClr val="7030A0"/>
                </a:solidFill>
              </a:rPr>
              <a:t> сфера </a:t>
            </a:r>
            <a:r>
              <a:rPr lang="ru-RU" sz="3100" dirty="0" err="1">
                <a:solidFill>
                  <a:srgbClr val="7030A0"/>
                </a:solidFill>
              </a:rPr>
              <a:t>конфліктів</a:t>
            </a:r>
            <a:r>
              <a:rPr lang="ru-RU" sz="3100" dirty="0">
                <a:solidFill>
                  <a:srgbClr val="7030A0"/>
                </a:solidFill>
              </a:rPr>
              <a:t>, особливо </a:t>
            </a:r>
            <a:r>
              <a:rPr lang="ru-RU" sz="3100" dirty="0" err="1">
                <a:solidFill>
                  <a:srgbClr val="7030A0"/>
                </a:solidFill>
              </a:rPr>
              <a:t>всередині</a:t>
            </a:r>
            <a:r>
              <a:rPr lang="ru-RU" sz="3100" dirty="0">
                <a:solidFill>
                  <a:srgbClr val="7030A0"/>
                </a:solidFill>
              </a:rPr>
              <a:t> </a:t>
            </a:r>
            <a:r>
              <a:rPr lang="ru-RU" sz="3100" dirty="0" err="1">
                <a:solidFill>
                  <a:srgbClr val="7030A0"/>
                </a:solidFill>
              </a:rPr>
              <a:t>компанії</a:t>
            </a:r>
            <a:r>
              <a:rPr lang="ru-RU" sz="3100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r>
              <a:rPr lang="ru-RU" sz="3100" dirty="0" smtClean="0">
                <a:solidFill>
                  <a:srgbClr val="7030A0"/>
                </a:solidFill>
              </a:rPr>
              <a:t> </a:t>
            </a:r>
            <a:r>
              <a:rPr lang="ru-RU" sz="3100" dirty="0" err="1">
                <a:solidFill>
                  <a:srgbClr val="7030A0"/>
                </a:solidFill>
              </a:rPr>
              <a:t>Менеджери</a:t>
            </a:r>
            <a:r>
              <a:rPr lang="ru-RU" sz="3100" dirty="0">
                <a:solidFill>
                  <a:srgbClr val="7030A0"/>
                </a:solidFill>
              </a:rPr>
              <a:t> з </a:t>
            </a:r>
            <a:r>
              <a:rPr lang="ru-RU" sz="3100" dirty="0" err="1">
                <a:solidFill>
                  <a:srgbClr val="7030A0"/>
                </a:solidFill>
              </a:rPr>
              <a:t>виробництва</a:t>
            </a:r>
            <a:r>
              <a:rPr lang="ru-RU" sz="3100" dirty="0">
                <a:solidFill>
                  <a:srgbClr val="7030A0"/>
                </a:solidFill>
              </a:rPr>
              <a:t> </a:t>
            </a:r>
            <a:r>
              <a:rPr lang="ru-RU" sz="3100" dirty="0" err="1">
                <a:solidFill>
                  <a:srgbClr val="7030A0"/>
                </a:solidFill>
              </a:rPr>
              <a:t>прагнуть</a:t>
            </a:r>
            <a:r>
              <a:rPr lang="ru-RU" sz="3100" dirty="0">
                <a:solidFill>
                  <a:srgbClr val="7030A0"/>
                </a:solidFill>
              </a:rPr>
              <a:t> внести </a:t>
            </a:r>
            <a:r>
              <a:rPr lang="ru-RU" sz="3100" dirty="0" err="1">
                <a:solidFill>
                  <a:srgbClr val="7030A0"/>
                </a:solidFill>
              </a:rPr>
              <a:t>свої</a:t>
            </a:r>
            <a:r>
              <a:rPr lang="ru-RU" sz="3100" dirty="0">
                <a:solidFill>
                  <a:srgbClr val="7030A0"/>
                </a:solidFill>
              </a:rPr>
              <a:t> </a:t>
            </a:r>
            <a:r>
              <a:rPr lang="ru-RU" sz="3100" dirty="0" err="1">
                <a:solidFill>
                  <a:srgbClr val="7030A0"/>
                </a:solidFill>
              </a:rPr>
              <a:t>зміни</a:t>
            </a:r>
            <a:r>
              <a:rPr lang="ru-RU" sz="3100" dirty="0">
                <a:solidFill>
                  <a:srgbClr val="7030A0"/>
                </a:solidFill>
              </a:rPr>
              <a:t>, </a:t>
            </a:r>
            <a:r>
              <a:rPr lang="ru-RU" sz="3100" dirty="0" err="1">
                <a:solidFill>
                  <a:srgbClr val="7030A0"/>
                </a:solidFill>
              </a:rPr>
              <a:t>інколи</a:t>
            </a:r>
            <a:r>
              <a:rPr lang="ru-RU" sz="3100" dirty="0">
                <a:solidFill>
                  <a:srgbClr val="7030A0"/>
                </a:solidFill>
              </a:rPr>
              <a:t> </a:t>
            </a:r>
            <a:r>
              <a:rPr lang="ru-RU" sz="3100" dirty="0" err="1">
                <a:solidFill>
                  <a:srgbClr val="7030A0"/>
                </a:solidFill>
              </a:rPr>
              <a:t>доцільні</a:t>
            </a:r>
            <a:r>
              <a:rPr lang="ru-RU" sz="3100" dirty="0">
                <a:solidFill>
                  <a:srgbClr val="7030A0"/>
                </a:solidFill>
              </a:rPr>
              <a:t>, </a:t>
            </a:r>
            <a:r>
              <a:rPr lang="ru-RU" sz="3100" dirty="0" err="1">
                <a:solidFill>
                  <a:srgbClr val="7030A0"/>
                </a:solidFill>
              </a:rPr>
              <a:t>інколи</a:t>
            </a:r>
            <a:r>
              <a:rPr lang="ru-RU" sz="3100" dirty="0">
                <a:solidFill>
                  <a:srgbClr val="7030A0"/>
                </a:solidFill>
              </a:rPr>
              <a:t> </a:t>
            </a:r>
            <a:r>
              <a:rPr lang="ru-RU" sz="3100" dirty="0" err="1" smtClean="0">
                <a:solidFill>
                  <a:srgbClr val="7030A0"/>
                </a:solidFill>
              </a:rPr>
              <a:t>надмірні</a:t>
            </a:r>
            <a:r>
              <a:rPr lang="ru-RU" sz="3100" dirty="0" smtClean="0">
                <a:solidFill>
                  <a:srgbClr val="7030A0"/>
                </a:solidFill>
              </a:rPr>
              <a:t>. </a:t>
            </a:r>
          </a:p>
          <a:p>
            <a:pPr algn="just"/>
            <a:r>
              <a:rPr lang="ru-RU" sz="3100" b="1" dirty="0" err="1" smtClean="0">
                <a:solidFill>
                  <a:srgbClr val="7030A0"/>
                </a:solidFill>
              </a:rPr>
              <a:t>Зусилля</a:t>
            </a:r>
            <a:r>
              <a:rPr lang="ru-RU" sz="3100" b="1" dirty="0" smtClean="0">
                <a:solidFill>
                  <a:srgbClr val="7030A0"/>
                </a:solidFill>
              </a:rPr>
              <a:t> </a:t>
            </a:r>
            <a:r>
              <a:rPr lang="ru-RU" sz="3100" b="1" dirty="0">
                <a:solidFill>
                  <a:srgbClr val="7030A0"/>
                </a:solidFill>
              </a:rPr>
              <a:t>менеджера проекту </a:t>
            </a:r>
            <a:r>
              <a:rPr lang="ru-RU" sz="3100" b="1" dirty="0" err="1">
                <a:solidFill>
                  <a:srgbClr val="7030A0"/>
                </a:solidFill>
              </a:rPr>
              <a:t>спрямовані</a:t>
            </a:r>
            <a:r>
              <a:rPr lang="ru-RU" sz="3100" b="1" dirty="0">
                <a:solidFill>
                  <a:srgbClr val="7030A0"/>
                </a:solidFill>
              </a:rPr>
              <a:t> на </a:t>
            </a:r>
            <a:r>
              <a:rPr lang="ru-RU" sz="3100" b="1" dirty="0" err="1">
                <a:solidFill>
                  <a:srgbClr val="7030A0"/>
                </a:solidFill>
              </a:rPr>
              <a:t>усунення</a:t>
            </a:r>
            <a:r>
              <a:rPr lang="ru-RU" sz="3100" b="1" dirty="0">
                <a:solidFill>
                  <a:srgbClr val="7030A0"/>
                </a:solidFill>
              </a:rPr>
              <a:t> </a:t>
            </a:r>
            <a:r>
              <a:rPr lang="ru-RU" sz="3100" b="1" dirty="0" err="1">
                <a:solidFill>
                  <a:srgbClr val="7030A0"/>
                </a:solidFill>
              </a:rPr>
              <a:t>недоцільних</a:t>
            </a:r>
            <a:r>
              <a:rPr lang="ru-RU" sz="3100" b="1" dirty="0">
                <a:solidFill>
                  <a:srgbClr val="7030A0"/>
                </a:solidFill>
              </a:rPr>
              <a:t> </a:t>
            </a:r>
            <a:r>
              <a:rPr lang="ru-RU" sz="3100" b="1" dirty="0" err="1">
                <a:solidFill>
                  <a:srgbClr val="7030A0"/>
                </a:solidFill>
              </a:rPr>
              <a:t>змін</a:t>
            </a:r>
            <a:r>
              <a:rPr lang="ru-RU" sz="3100" b="1" dirty="0">
                <a:solidFill>
                  <a:srgbClr val="7030A0"/>
                </a:solidFill>
              </a:rPr>
              <a:t> і </a:t>
            </a:r>
            <a:r>
              <a:rPr lang="ru-RU" sz="3100" b="1" dirty="0" err="1">
                <a:solidFill>
                  <a:srgbClr val="7030A0"/>
                </a:solidFill>
              </a:rPr>
              <a:t>встановлення</a:t>
            </a:r>
            <a:r>
              <a:rPr lang="ru-RU" sz="3100" b="1" dirty="0">
                <a:solidFill>
                  <a:srgbClr val="7030A0"/>
                </a:solidFill>
              </a:rPr>
              <a:t> </a:t>
            </a:r>
            <a:r>
              <a:rPr lang="ru-RU" sz="3100" b="1" dirty="0" err="1">
                <a:solidFill>
                  <a:srgbClr val="7030A0"/>
                </a:solidFill>
              </a:rPr>
              <a:t>чіткої</a:t>
            </a:r>
            <a:r>
              <a:rPr lang="ru-RU" sz="3100" b="1" dirty="0">
                <a:solidFill>
                  <a:srgbClr val="7030A0"/>
                </a:solidFill>
              </a:rPr>
              <a:t> </a:t>
            </a:r>
            <a:r>
              <a:rPr lang="ru-RU" sz="3100" b="1" dirty="0" err="1">
                <a:solidFill>
                  <a:srgbClr val="7030A0"/>
                </a:solidFill>
              </a:rPr>
              <a:t>межі</a:t>
            </a:r>
            <a:r>
              <a:rPr lang="ru-RU" sz="3100" b="1" dirty="0">
                <a:solidFill>
                  <a:srgbClr val="7030A0"/>
                </a:solidFill>
              </a:rPr>
              <a:t> </a:t>
            </a:r>
            <a:r>
              <a:rPr lang="ru-RU" sz="3100" b="1" dirty="0" err="1">
                <a:solidFill>
                  <a:srgbClr val="7030A0"/>
                </a:solidFill>
              </a:rPr>
              <a:t>між</a:t>
            </a:r>
            <a:r>
              <a:rPr lang="ru-RU" sz="3100" b="1" dirty="0">
                <a:solidFill>
                  <a:srgbClr val="7030A0"/>
                </a:solidFill>
              </a:rPr>
              <a:t> «повинно» і «</a:t>
            </a:r>
            <a:r>
              <a:rPr lang="ru-RU" sz="3100" b="1" dirty="0" err="1">
                <a:solidFill>
                  <a:srgbClr val="7030A0"/>
                </a:solidFill>
              </a:rPr>
              <a:t>бажано</a:t>
            </a:r>
            <a:r>
              <a:rPr lang="ru-RU" sz="3100" b="1" dirty="0">
                <a:solidFill>
                  <a:srgbClr val="7030A0"/>
                </a:solidFill>
              </a:rPr>
              <a:t>», </a:t>
            </a:r>
            <a:r>
              <a:rPr lang="ru-RU" sz="3100" b="1" dirty="0" err="1">
                <a:solidFill>
                  <a:srgbClr val="7030A0"/>
                </a:solidFill>
              </a:rPr>
              <a:t>запровадження</a:t>
            </a:r>
            <a:r>
              <a:rPr lang="ru-RU" sz="3100" b="1" dirty="0">
                <a:solidFill>
                  <a:srgbClr val="7030A0"/>
                </a:solidFill>
              </a:rPr>
              <a:t> </a:t>
            </a:r>
            <a:r>
              <a:rPr lang="ru-RU" sz="3100" b="1" dirty="0" err="1">
                <a:solidFill>
                  <a:srgbClr val="7030A0"/>
                </a:solidFill>
              </a:rPr>
              <a:t>тільки</a:t>
            </a:r>
            <a:r>
              <a:rPr lang="ru-RU" sz="3100" b="1" dirty="0">
                <a:solidFill>
                  <a:srgbClr val="7030A0"/>
                </a:solidFill>
              </a:rPr>
              <a:t> тих </a:t>
            </a:r>
            <a:r>
              <a:rPr lang="ru-RU" sz="3100" b="1" dirty="0" err="1">
                <a:solidFill>
                  <a:srgbClr val="7030A0"/>
                </a:solidFill>
              </a:rPr>
              <a:t>змін</a:t>
            </a:r>
            <a:r>
              <a:rPr lang="ru-RU" sz="3100" b="1" dirty="0">
                <a:solidFill>
                  <a:srgbClr val="7030A0"/>
                </a:solidFill>
              </a:rPr>
              <a:t>, </a:t>
            </a:r>
            <a:r>
              <a:rPr lang="ru-RU" sz="3100" b="1" dirty="0" err="1">
                <a:solidFill>
                  <a:srgbClr val="7030A0"/>
                </a:solidFill>
              </a:rPr>
              <a:t>які</a:t>
            </a:r>
            <a:r>
              <a:rPr lang="ru-RU" sz="3100" b="1" dirty="0">
                <a:solidFill>
                  <a:srgbClr val="7030A0"/>
                </a:solidFill>
              </a:rPr>
              <a:t> </a:t>
            </a:r>
            <a:r>
              <a:rPr lang="ru-RU" sz="3100" b="1" dirty="0" err="1">
                <a:solidFill>
                  <a:srgbClr val="7030A0"/>
                </a:solidFill>
              </a:rPr>
              <a:t>необхідні</a:t>
            </a:r>
            <a:r>
              <a:rPr lang="ru-RU" sz="3100" b="1" dirty="0">
                <a:solidFill>
                  <a:srgbClr val="7030A0"/>
                </a:solidFill>
              </a:rPr>
              <a:t> для </a:t>
            </a:r>
            <a:r>
              <a:rPr lang="ru-RU" sz="3100" b="1" dirty="0" err="1">
                <a:solidFill>
                  <a:srgbClr val="7030A0"/>
                </a:solidFill>
              </a:rPr>
              <a:t>виконання</a:t>
            </a:r>
            <a:r>
              <a:rPr lang="ru-RU" sz="3100" b="1" dirty="0">
                <a:solidFill>
                  <a:srgbClr val="7030A0"/>
                </a:solidFill>
              </a:rPr>
              <a:t> </a:t>
            </a:r>
            <a:r>
              <a:rPr lang="ru-RU" sz="3100" b="1" dirty="0" err="1">
                <a:solidFill>
                  <a:srgbClr val="7030A0"/>
                </a:solidFill>
              </a:rPr>
              <a:t>визначених</a:t>
            </a:r>
            <a:r>
              <a:rPr lang="ru-RU" sz="3100" b="1" dirty="0">
                <a:solidFill>
                  <a:srgbClr val="7030A0"/>
                </a:solidFill>
              </a:rPr>
              <a:t> </a:t>
            </a:r>
            <a:r>
              <a:rPr lang="ru-RU" sz="3100" b="1" dirty="0" err="1">
                <a:solidFill>
                  <a:srgbClr val="7030A0"/>
                </a:solidFill>
              </a:rPr>
              <a:t>обсягів</a:t>
            </a:r>
            <a:r>
              <a:rPr lang="ru-RU" sz="3100" b="1" dirty="0">
                <a:solidFill>
                  <a:srgbClr val="7030A0"/>
                </a:solidFill>
              </a:rPr>
              <a:t> і </a:t>
            </a:r>
            <a:r>
              <a:rPr lang="ru-RU" sz="3100" b="1" dirty="0" err="1">
                <a:solidFill>
                  <a:srgbClr val="7030A0"/>
                </a:solidFill>
              </a:rPr>
              <a:t>вимог</a:t>
            </a:r>
            <a:r>
              <a:rPr lang="ru-RU" sz="3100" b="1" dirty="0">
                <a:solidFill>
                  <a:srgbClr val="7030A0"/>
                </a:solidFill>
              </a:rPr>
              <a:t> </a:t>
            </a:r>
            <a:r>
              <a:rPr lang="ru-RU" sz="3100" b="1" dirty="0" err="1">
                <a:solidFill>
                  <a:srgbClr val="7030A0"/>
                </a:solidFill>
              </a:rPr>
              <a:t>безпеки</a:t>
            </a:r>
            <a:r>
              <a:rPr lang="ru-RU" b="1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10242" name="Picture 2" descr="People in Meeting With Speech Bubbles — Stock Photo © Rawpixel #524608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01329"/>
            <a:ext cx="5181600" cy="419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0140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dirty="0" err="1">
                <a:solidFill>
                  <a:srgbClr val="002060"/>
                </a:solidFill>
              </a:rPr>
              <a:t>Загальний</a:t>
            </a:r>
            <a:r>
              <a:rPr lang="ru-RU" b="1" dirty="0">
                <a:solidFill>
                  <a:srgbClr val="002060"/>
                </a:solidFill>
              </a:rPr>
              <a:t> контроль </a:t>
            </a:r>
            <a:r>
              <a:rPr lang="ru-RU" b="1" dirty="0" err="1">
                <a:solidFill>
                  <a:srgbClr val="002060"/>
                </a:solidFill>
              </a:rPr>
              <a:t>змін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здійснюється</a:t>
            </a:r>
            <a:r>
              <a:rPr lang="ru-RU" b="1" dirty="0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bg1"/>
                </a:solidFill>
              </a:rPr>
              <a:t>для </a:t>
            </a:r>
            <a:r>
              <a:rPr lang="ru-RU" sz="3200" dirty="0" err="1">
                <a:solidFill>
                  <a:schemeClr val="bg1"/>
                </a:solidFill>
              </a:rPr>
              <a:t>оцінки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впливу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факторів</a:t>
            </a:r>
            <a:r>
              <a:rPr lang="ru-RU" sz="3200" dirty="0">
                <a:solidFill>
                  <a:schemeClr val="bg1"/>
                </a:solidFill>
              </a:rPr>
              <a:t>, </a:t>
            </a:r>
            <a:r>
              <a:rPr lang="ru-RU" sz="3200" dirty="0" err="1">
                <a:solidFill>
                  <a:schemeClr val="bg1"/>
                </a:solidFill>
              </a:rPr>
              <a:t>що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призводять</a:t>
            </a:r>
            <a:r>
              <a:rPr lang="ru-RU" sz="3200" dirty="0">
                <a:solidFill>
                  <a:schemeClr val="bg1"/>
                </a:solidFill>
              </a:rPr>
              <a:t> до </a:t>
            </a:r>
            <a:r>
              <a:rPr lang="ru-RU" sz="3200" dirty="0" err="1">
                <a:solidFill>
                  <a:schemeClr val="bg1"/>
                </a:solidFill>
              </a:rPr>
              <a:t>позитивних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або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негативних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змін</a:t>
            </a:r>
            <a:r>
              <a:rPr lang="ru-RU" sz="3200" dirty="0">
                <a:solidFill>
                  <a:schemeClr val="bg1"/>
                </a:solidFill>
              </a:rPr>
              <a:t> в </a:t>
            </a:r>
            <a:r>
              <a:rPr lang="ru-RU" sz="3200" dirty="0" err="1" smtClean="0">
                <a:solidFill>
                  <a:schemeClr val="bg1"/>
                </a:solidFill>
              </a:rPr>
              <a:t>проекті</a:t>
            </a:r>
            <a:r>
              <a:rPr lang="ru-RU" sz="3200" dirty="0" smtClean="0">
                <a:solidFill>
                  <a:schemeClr val="bg1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chemeClr val="bg1"/>
                </a:solidFill>
              </a:rPr>
              <a:t>для </a:t>
            </a:r>
            <a:r>
              <a:rPr lang="ru-RU" sz="3200" dirty="0" err="1">
                <a:solidFill>
                  <a:schemeClr val="bg1"/>
                </a:solidFill>
              </a:rPr>
              <a:t>визначення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вже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відбулися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змін</a:t>
            </a:r>
            <a:r>
              <a:rPr lang="ru-RU" sz="3200" dirty="0">
                <a:solidFill>
                  <a:schemeClr val="bg1"/>
                </a:solidFill>
              </a:rPr>
              <a:t> у </a:t>
            </a:r>
            <a:r>
              <a:rPr lang="ru-RU" sz="3200" dirty="0" err="1">
                <a:solidFill>
                  <a:schemeClr val="bg1"/>
                </a:solidFill>
              </a:rPr>
              <a:t>проекті</a:t>
            </a:r>
            <a:r>
              <a:rPr lang="ru-RU" sz="3200" dirty="0">
                <a:solidFill>
                  <a:schemeClr val="bg1"/>
                </a:solidFill>
              </a:rPr>
              <a:t>; </a:t>
            </a:r>
            <a:endParaRPr lang="ru-RU" sz="32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chemeClr val="bg1"/>
                </a:solidFill>
              </a:rPr>
              <a:t>для </a:t>
            </a:r>
            <a:r>
              <a:rPr lang="ru-RU" sz="3200" dirty="0" err="1">
                <a:solidFill>
                  <a:schemeClr val="bg1"/>
                </a:solidFill>
              </a:rPr>
              <a:t>управління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змінами</a:t>
            </a:r>
            <a:r>
              <a:rPr lang="ru-RU" sz="3200" dirty="0">
                <a:solidFill>
                  <a:schemeClr val="bg1"/>
                </a:solidFill>
              </a:rPr>
              <a:t> в </a:t>
            </a:r>
            <a:r>
              <a:rPr lang="ru-RU" sz="3200" dirty="0" err="1">
                <a:solidFill>
                  <a:schemeClr val="bg1"/>
                </a:solidFill>
              </a:rPr>
              <a:t>проекті</a:t>
            </a:r>
            <a:r>
              <a:rPr lang="ru-RU" sz="3200" dirty="0">
                <a:solidFill>
                  <a:schemeClr val="bg1"/>
                </a:solidFill>
              </a:rPr>
              <a:t> в </a:t>
            </a:r>
            <a:r>
              <a:rPr lang="ru-RU" sz="3200" dirty="0" err="1">
                <a:solidFill>
                  <a:schemeClr val="bg1"/>
                </a:solidFill>
              </a:rPr>
              <a:t>міру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їх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появи</a:t>
            </a:r>
            <a:r>
              <a:rPr lang="ru-RU" sz="32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1266" name="Picture 2" descr="Round-table talks. Thirteen persons set. Group of business people team  meeting conference — Stock Vector © ilyakalinin #1111653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27134"/>
            <a:ext cx="5181600" cy="414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3742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Система контролю за </a:t>
            </a:r>
            <a:r>
              <a:rPr lang="ru-RU" b="1" dirty="0" err="1">
                <a:solidFill>
                  <a:schemeClr val="bg1"/>
                </a:solidFill>
              </a:rPr>
              <a:t>змінами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вирішує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такі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завдання</a:t>
            </a:r>
            <a:r>
              <a:rPr lang="ru-RU" b="1" dirty="0">
                <a:solidFill>
                  <a:schemeClr val="bg1"/>
                </a:solidFill>
              </a:rPr>
              <a:t>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600" dirty="0" err="1" smtClean="0">
                <a:solidFill>
                  <a:srgbClr val="7030A0"/>
                </a:solidFill>
              </a:rPr>
              <a:t>визначає</a:t>
            </a:r>
            <a:r>
              <a:rPr lang="ru-RU" sz="3600" dirty="0" smtClean="0">
                <a:solidFill>
                  <a:srgbClr val="7030A0"/>
                </a:solidFill>
              </a:rPr>
              <a:t> </a:t>
            </a:r>
            <a:r>
              <a:rPr lang="ru-RU" sz="3600" dirty="0" err="1">
                <a:solidFill>
                  <a:srgbClr val="7030A0"/>
                </a:solidFill>
              </a:rPr>
              <a:t>зміни</a:t>
            </a:r>
            <a:r>
              <a:rPr lang="ru-RU" sz="3600" dirty="0">
                <a:solidFill>
                  <a:srgbClr val="7030A0"/>
                </a:solidFill>
              </a:rPr>
              <a:t> </a:t>
            </a:r>
            <a:r>
              <a:rPr lang="ru-RU" sz="3600" dirty="0" err="1">
                <a:solidFill>
                  <a:srgbClr val="7030A0"/>
                </a:solidFill>
              </a:rPr>
              <a:t>відносно</a:t>
            </a:r>
            <a:r>
              <a:rPr lang="ru-RU" sz="3600" dirty="0">
                <a:solidFill>
                  <a:srgbClr val="7030A0"/>
                </a:solidFill>
              </a:rPr>
              <a:t> початкового </a:t>
            </a:r>
            <a:r>
              <a:rPr lang="ru-RU" sz="3600" dirty="0" err="1">
                <a:solidFill>
                  <a:srgbClr val="7030A0"/>
                </a:solidFill>
              </a:rPr>
              <a:t>обсягу</a:t>
            </a:r>
            <a:r>
              <a:rPr lang="ru-RU" sz="3600" dirty="0">
                <a:solidFill>
                  <a:srgbClr val="7030A0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 err="1" smtClean="0">
                <a:solidFill>
                  <a:srgbClr val="7030A0"/>
                </a:solidFill>
              </a:rPr>
              <a:t>прогнозує</a:t>
            </a:r>
            <a:r>
              <a:rPr lang="ru-RU" sz="3600" dirty="0" smtClean="0">
                <a:solidFill>
                  <a:srgbClr val="7030A0"/>
                </a:solidFill>
              </a:rPr>
              <a:t> </a:t>
            </a:r>
            <a:r>
              <a:rPr lang="ru-RU" sz="3600" dirty="0" err="1">
                <a:solidFill>
                  <a:srgbClr val="7030A0"/>
                </a:solidFill>
              </a:rPr>
              <a:t>витрати</a:t>
            </a:r>
            <a:r>
              <a:rPr lang="ru-RU" sz="3600" dirty="0">
                <a:solidFill>
                  <a:srgbClr val="7030A0"/>
                </a:solidFill>
              </a:rPr>
              <a:t>, час і </a:t>
            </a:r>
            <a:r>
              <a:rPr lang="ru-RU" sz="3600" dirty="0" err="1">
                <a:solidFill>
                  <a:srgbClr val="7030A0"/>
                </a:solidFill>
              </a:rPr>
              <a:t>вплив</a:t>
            </a:r>
            <a:r>
              <a:rPr lang="ru-RU" sz="3600" dirty="0">
                <a:solidFill>
                  <a:srgbClr val="7030A0"/>
                </a:solidFill>
              </a:rPr>
              <a:t> </a:t>
            </a:r>
            <a:r>
              <a:rPr lang="ru-RU" sz="3600" dirty="0" err="1">
                <a:solidFill>
                  <a:srgbClr val="7030A0"/>
                </a:solidFill>
              </a:rPr>
              <a:t>цих</a:t>
            </a:r>
            <a:r>
              <a:rPr lang="ru-RU" sz="3600" dirty="0">
                <a:solidFill>
                  <a:srgbClr val="7030A0"/>
                </a:solidFill>
              </a:rPr>
              <a:t> </a:t>
            </a:r>
            <a:r>
              <a:rPr lang="ru-RU" sz="3600" dirty="0" err="1">
                <a:solidFill>
                  <a:srgbClr val="7030A0"/>
                </a:solidFill>
              </a:rPr>
              <a:t>змін</a:t>
            </a:r>
            <a:r>
              <a:rPr lang="ru-RU" sz="3600" dirty="0">
                <a:solidFill>
                  <a:srgbClr val="7030A0"/>
                </a:solidFill>
              </a:rPr>
              <a:t> на </a:t>
            </a:r>
            <a:r>
              <a:rPr lang="ru-RU" sz="3600" dirty="0" err="1">
                <a:solidFill>
                  <a:srgbClr val="7030A0"/>
                </a:solidFill>
              </a:rPr>
              <a:t>інші</a:t>
            </a:r>
            <a:r>
              <a:rPr lang="ru-RU" sz="3600" dirty="0">
                <a:solidFill>
                  <a:srgbClr val="7030A0"/>
                </a:solidFill>
              </a:rPr>
              <a:t> </a:t>
            </a:r>
            <a:r>
              <a:rPr lang="ru-RU" sz="3600" dirty="0" err="1">
                <a:solidFill>
                  <a:srgbClr val="7030A0"/>
                </a:solidFill>
              </a:rPr>
              <a:t>роботи</a:t>
            </a:r>
            <a:r>
              <a:rPr lang="ru-RU" sz="3600" dirty="0">
                <a:solidFill>
                  <a:srgbClr val="7030A0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 err="1" smtClean="0">
                <a:solidFill>
                  <a:srgbClr val="7030A0"/>
                </a:solidFill>
              </a:rPr>
              <a:t>фіксує</a:t>
            </a:r>
            <a:r>
              <a:rPr lang="ru-RU" sz="3600" dirty="0" smtClean="0">
                <a:solidFill>
                  <a:srgbClr val="7030A0"/>
                </a:solidFill>
              </a:rPr>
              <a:t> </a:t>
            </a:r>
            <a:r>
              <a:rPr lang="ru-RU" sz="3600" dirty="0" err="1">
                <a:solidFill>
                  <a:srgbClr val="7030A0"/>
                </a:solidFill>
              </a:rPr>
              <a:t>інформацію</a:t>
            </a:r>
            <a:r>
              <a:rPr lang="ru-RU" sz="3600" dirty="0">
                <a:solidFill>
                  <a:srgbClr val="7030A0"/>
                </a:solidFill>
              </a:rPr>
              <a:t> </a:t>
            </a:r>
            <a:r>
              <a:rPr lang="ru-RU" sz="3600" dirty="0" err="1">
                <a:solidFill>
                  <a:srgbClr val="7030A0"/>
                </a:solidFill>
              </a:rPr>
              <a:t>щодо</a:t>
            </a:r>
            <a:r>
              <a:rPr lang="ru-RU" sz="3600" dirty="0">
                <a:solidFill>
                  <a:srgbClr val="7030A0"/>
                </a:solidFill>
              </a:rPr>
              <a:t> </a:t>
            </a:r>
            <a:r>
              <a:rPr lang="ru-RU" sz="3600" dirty="0" err="1">
                <a:solidFill>
                  <a:srgbClr val="7030A0"/>
                </a:solidFill>
              </a:rPr>
              <a:t>їх</a:t>
            </a:r>
            <a:r>
              <a:rPr lang="ru-RU" sz="3600" dirty="0">
                <a:solidFill>
                  <a:srgbClr val="7030A0"/>
                </a:solidFill>
              </a:rPr>
              <a:t> </a:t>
            </a:r>
            <a:r>
              <a:rPr lang="ru-RU" sz="3600" dirty="0" err="1">
                <a:solidFill>
                  <a:srgbClr val="7030A0"/>
                </a:solidFill>
              </a:rPr>
              <a:t>запровадження</a:t>
            </a:r>
            <a:r>
              <a:rPr lang="ru-RU" sz="3600" dirty="0">
                <a:solidFill>
                  <a:srgbClr val="7030A0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 err="1" smtClean="0">
                <a:solidFill>
                  <a:srgbClr val="7030A0"/>
                </a:solidFill>
              </a:rPr>
              <a:t>інформує</a:t>
            </a:r>
            <a:r>
              <a:rPr lang="ru-RU" sz="3600" dirty="0" smtClean="0">
                <a:solidFill>
                  <a:srgbClr val="7030A0"/>
                </a:solidFill>
              </a:rPr>
              <a:t> </a:t>
            </a:r>
            <a:r>
              <a:rPr lang="ru-RU" sz="3600" dirty="0">
                <a:solidFill>
                  <a:srgbClr val="7030A0"/>
                </a:solidFill>
              </a:rPr>
              <a:t>про них </a:t>
            </a:r>
            <a:r>
              <a:rPr lang="ru-RU" sz="3600" dirty="0" err="1">
                <a:solidFill>
                  <a:srgbClr val="7030A0"/>
                </a:solidFill>
              </a:rPr>
              <a:t>вище</a:t>
            </a:r>
            <a:r>
              <a:rPr lang="ru-RU" sz="3600" dirty="0">
                <a:solidFill>
                  <a:srgbClr val="7030A0"/>
                </a:solidFill>
              </a:rPr>
              <a:t> </a:t>
            </a:r>
            <a:r>
              <a:rPr lang="ru-RU" sz="3600" dirty="0" err="1">
                <a:solidFill>
                  <a:srgbClr val="7030A0"/>
                </a:solidFill>
              </a:rPr>
              <a:t>керівництво</a:t>
            </a:r>
            <a:r>
              <a:rPr lang="ru-RU" sz="3600" dirty="0">
                <a:solidFill>
                  <a:srgbClr val="7030A0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 err="1" smtClean="0">
                <a:solidFill>
                  <a:srgbClr val="7030A0"/>
                </a:solidFill>
              </a:rPr>
              <a:t>запроваджує</a:t>
            </a:r>
            <a:r>
              <a:rPr lang="ru-RU" sz="3600" dirty="0" smtClean="0">
                <a:solidFill>
                  <a:srgbClr val="7030A0"/>
                </a:solidFill>
              </a:rPr>
              <a:t> </a:t>
            </a:r>
            <a:r>
              <a:rPr lang="ru-RU" sz="3600" dirty="0">
                <a:solidFill>
                  <a:srgbClr val="7030A0"/>
                </a:solidFill>
              </a:rPr>
              <a:t>систему </a:t>
            </a:r>
            <a:r>
              <a:rPr lang="ru-RU" sz="3600" dirty="0" err="1">
                <a:solidFill>
                  <a:srgbClr val="7030A0"/>
                </a:solidFill>
              </a:rPr>
              <a:t>вирішення</a:t>
            </a:r>
            <a:r>
              <a:rPr lang="ru-RU" sz="3600" dirty="0">
                <a:solidFill>
                  <a:srgbClr val="7030A0"/>
                </a:solidFill>
              </a:rPr>
              <a:t> </a:t>
            </a:r>
            <a:r>
              <a:rPr lang="ru-RU" sz="3600" dirty="0" err="1">
                <a:solidFill>
                  <a:srgbClr val="7030A0"/>
                </a:solidFill>
              </a:rPr>
              <a:t>суперечностей</a:t>
            </a:r>
            <a:r>
              <a:rPr lang="ru-RU" sz="3600" dirty="0">
                <a:solidFill>
                  <a:srgbClr val="7030A0"/>
                </a:solidFill>
              </a:rPr>
              <a:t> з </a:t>
            </a:r>
            <a:r>
              <a:rPr lang="ru-RU" sz="3600" dirty="0" err="1">
                <a:solidFill>
                  <a:srgbClr val="7030A0"/>
                </a:solidFill>
              </a:rPr>
              <a:t>мінімальними</a:t>
            </a:r>
            <a:r>
              <a:rPr lang="ru-RU" sz="3600" dirty="0">
                <a:solidFill>
                  <a:srgbClr val="7030A0"/>
                </a:solidFill>
              </a:rPr>
              <a:t> </a:t>
            </a:r>
            <a:r>
              <a:rPr lang="ru-RU" sz="3600" dirty="0" err="1">
                <a:solidFill>
                  <a:srgbClr val="7030A0"/>
                </a:solidFill>
              </a:rPr>
              <a:t>конфліктами</a:t>
            </a:r>
            <a:r>
              <a:rPr lang="ru-RU" sz="3600" dirty="0">
                <a:solidFill>
                  <a:srgbClr val="7030A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35877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Система контролю за </a:t>
            </a:r>
            <a:r>
              <a:rPr lang="ru-RU" b="1" dirty="0" err="1" smtClean="0">
                <a:solidFill>
                  <a:srgbClr val="7030A0"/>
                </a:solidFill>
              </a:rPr>
              <a:t>змінами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Систему контролю за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змінами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інколи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називають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«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прогнозуванням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трендів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», «контролем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відхилень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», «контролем за формами». 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Дуже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важливо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запровадити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її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якомога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раніше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 За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цією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системою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готуються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тижневі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або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місячні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огляди на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стадіях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конструювання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постачань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Контроль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здійснюється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за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допомогою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оперативного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звітування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щодо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змін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обговорювання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їх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необхідності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наслідків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стосовно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затрат і часу) у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колі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провідних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спеціалістів</a:t>
            </a:r>
            <a:r>
              <a:rPr lang="ru-RU" dirty="0"/>
              <a:t>.</a:t>
            </a:r>
          </a:p>
        </p:txBody>
      </p:sp>
      <p:pic>
        <p:nvPicPr>
          <p:cNvPr id="12290" name="Picture 2" descr="Round-table talks. Group of business. Five people team meeting conference —  Stock Vector © ilyakalinin #11128647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0886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Для </a:t>
            </a:r>
            <a:r>
              <a:rPr lang="ru-RU" b="1" dirty="0" err="1">
                <a:solidFill>
                  <a:schemeClr val="bg1"/>
                </a:solidFill>
              </a:rPr>
              <a:t>створення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системи</a:t>
            </a:r>
            <a:r>
              <a:rPr lang="ru-RU" b="1" dirty="0">
                <a:solidFill>
                  <a:schemeClr val="bg1"/>
                </a:solidFill>
              </a:rPr>
              <a:t> контролю за </a:t>
            </a:r>
            <a:r>
              <a:rPr lang="ru-RU" b="1" dirty="0" err="1">
                <a:solidFill>
                  <a:schemeClr val="bg1"/>
                </a:solidFill>
              </a:rPr>
              <a:t>змінами</a:t>
            </a:r>
            <a:r>
              <a:rPr lang="ru-RU" b="1" dirty="0">
                <a:solidFill>
                  <a:schemeClr val="bg1"/>
                </a:solidFill>
              </a:rPr>
              <a:t> треба </a:t>
            </a:r>
            <a:r>
              <a:rPr lang="ru-RU" b="1" dirty="0" err="1">
                <a:solidFill>
                  <a:schemeClr val="bg1"/>
                </a:solidFill>
              </a:rPr>
              <a:t>зробити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такі</a:t>
            </a:r>
            <a:r>
              <a:rPr lang="ru-RU" b="1" dirty="0">
                <a:solidFill>
                  <a:schemeClr val="bg1"/>
                </a:solidFill>
              </a:rPr>
              <a:t> кроки: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1.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Встановити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початковий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обсяг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специфікацію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параметри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визначити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графік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виконання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проекту.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2.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Визначати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зміни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стосовно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початкових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показників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повідомляти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про них тих, кого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це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стосується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, й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оцінювати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їхні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наслідки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340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3.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Аналізувати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приймати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або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відхиляти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ці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зміни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4.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Запроваджувати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ці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зміни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3314" name="Picture 2" descr="Круглые большие беседы за столом Бизнесмены команды встречая конференцию  много людей Иллюстрация вектора - иллюстрации насчитывающей столом,  большие: 9034425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690688"/>
            <a:ext cx="5129980" cy="464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6853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У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досить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загальному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вигляді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процес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контролю за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змінами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повинен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регламентувати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проходження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змін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через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п'ять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основних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стадій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7030A0"/>
                </a:solidFill>
              </a:rPr>
              <a:t>1. </a:t>
            </a:r>
            <a:r>
              <a:rPr lang="ru-RU" dirty="0" err="1">
                <a:solidFill>
                  <a:srgbClr val="7030A0"/>
                </a:solidFill>
              </a:rPr>
              <a:t>Опис</a:t>
            </a:r>
            <a:r>
              <a:rPr lang="ru-RU" dirty="0">
                <a:solidFill>
                  <a:srgbClr val="7030A0"/>
                </a:solidFill>
              </a:rPr>
              <a:t>. На </a:t>
            </a:r>
            <a:r>
              <a:rPr lang="ru-RU" dirty="0" err="1">
                <a:solidFill>
                  <a:srgbClr val="7030A0"/>
                </a:solidFill>
              </a:rPr>
              <a:t>початковій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стадії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необхідно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усвідомити</a:t>
            </a:r>
            <a:r>
              <a:rPr lang="ru-RU" dirty="0">
                <a:solidFill>
                  <a:srgbClr val="7030A0"/>
                </a:solidFill>
              </a:rPr>
              <a:t> й </a:t>
            </a:r>
            <a:r>
              <a:rPr lang="ru-RU" dirty="0" err="1">
                <a:solidFill>
                  <a:srgbClr val="7030A0"/>
                </a:solidFill>
              </a:rPr>
              <a:t>описати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пропоноване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зміна</a:t>
            </a:r>
            <a:r>
              <a:rPr lang="ru-RU" dirty="0">
                <a:solidFill>
                  <a:srgbClr val="7030A0"/>
                </a:solidFill>
              </a:rPr>
              <a:t>. </a:t>
            </a:r>
            <a:r>
              <a:rPr lang="ru-RU" dirty="0" err="1">
                <a:solidFill>
                  <a:srgbClr val="7030A0"/>
                </a:solidFill>
              </a:rPr>
              <a:t>Пропозиція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документується</a:t>
            </a:r>
            <a:r>
              <a:rPr lang="ru-RU" dirty="0">
                <a:solidFill>
                  <a:srgbClr val="7030A0"/>
                </a:solidFill>
              </a:rPr>
              <a:t> й </a:t>
            </a:r>
            <a:r>
              <a:rPr lang="ru-RU" dirty="0" err="1">
                <a:solidFill>
                  <a:srgbClr val="7030A0"/>
                </a:solidFill>
              </a:rPr>
              <a:t>обговорюється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7030A0"/>
                </a:solidFill>
              </a:rPr>
              <a:t>2. </a:t>
            </a:r>
            <a:r>
              <a:rPr lang="ru-RU" dirty="0" err="1">
                <a:solidFill>
                  <a:srgbClr val="7030A0"/>
                </a:solidFill>
              </a:rPr>
              <a:t>Оцінка</a:t>
            </a:r>
            <a:r>
              <a:rPr lang="ru-RU" dirty="0">
                <a:solidFill>
                  <a:srgbClr val="7030A0"/>
                </a:solidFill>
              </a:rPr>
              <a:t>. Друга </a:t>
            </a:r>
            <a:r>
              <a:rPr lang="ru-RU" dirty="0" err="1">
                <a:solidFill>
                  <a:srgbClr val="7030A0"/>
                </a:solidFill>
              </a:rPr>
              <a:t>стадія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передбачає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повномасштабний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аналіз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впливу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пропонованого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зміни</a:t>
            </a:r>
            <a:r>
              <a:rPr lang="ru-RU" dirty="0">
                <a:solidFill>
                  <a:srgbClr val="7030A0"/>
                </a:solidFill>
              </a:rPr>
              <a:t>. Для </a:t>
            </a:r>
            <a:r>
              <a:rPr lang="ru-RU" dirty="0" err="1">
                <a:solidFill>
                  <a:srgbClr val="7030A0"/>
                </a:solidFill>
              </a:rPr>
              <a:t>цього</a:t>
            </a:r>
            <a:r>
              <a:rPr lang="ru-RU" dirty="0">
                <a:solidFill>
                  <a:srgbClr val="7030A0"/>
                </a:solidFill>
              </a:rPr>
              <a:t> проводиться </a:t>
            </a:r>
            <a:r>
              <a:rPr lang="ru-RU" dirty="0" err="1">
                <a:solidFill>
                  <a:srgbClr val="7030A0"/>
                </a:solidFill>
              </a:rPr>
              <a:t>збір</a:t>
            </a:r>
            <a:r>
              <a:rPr lang="ru-RU" dirty="0">
                <a:solidFill>
                  <a:srgbClr val="7030A0"/>
                </a:solidFill>
              </a:rPr>
              <a:t> та </a:t>
            </a:r>
            <a:r>
              <a:rPr lang="ru-RU" dirty="0" err="1">
                <a:solidFill>
                  <a:srgbClr val="7030A0"/>
                </a:solidFill>
              </a:rPr>
              <a:t>узгодження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всієї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інформації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необхідної</a:t>
            </a:r>
            <a:r>
              <a:rPr lang="ru-RU" dirty="0">
                <a:solidFill>
                  <a:srgbClr val="7030A0"/>
                </a:solidFill>
              </a:rPr>
              <a:t> для </a:t>
            </a:r>
            <a:r>
              <a:rPr lang="ru-RU" dirty="0" err="1">
                <a:solidFill>
                  <a:srgbClr val="7030A0"/>
                </a:solidFill>
              </a:rPr>
              <a:t>оцінки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наслідків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даної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зміни</a:t>
            </a:r>
            <a:r>
              <a:rPr lang="ru-RU" dirty="0">
                <a:solidFill>
                  <a:srgbClr val="7030A0"/>
                </a:solidFill>
              </a:rPr>
              <a:t>. </a:t>
            </a:r>
            <a:r>
              <a:rPr lang="ru-RU" dirty="0" err="1">
                <a:solidFill>
                  <a:srgbClr val="7030A0"/>
                </a:solidFill>
              </a:rPr>
              <a:t>Результати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дослідження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документуються</a:t>
            </a:r>
            <a:r>
              <a:rPr lang="ru-RU" dirty="0">
                <a:solidFill>
                  <a:srgbClr val="7030A0"/>
                </a:solidFill>
              </a:rPr>
              <a:t> й </a:t>
            </a:r>
            <a:r>
              <a:rPr lang="ru-RU" dirty="0" err="1">
                <a:solidFill>
                  <a:srgbClr val="7030A0"/>
                </a:solidFill>
              </a:rPr>
              <a:t>обговорюються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7030A0"/>
                </a:solidFill>
              </a:rPr>
              <a:t>3. </a:t>
            </a:r>
            <a:r>
              <a:rPr lang="ru-RU" dirty="0" err="1">
                <a:solidFill>
                  <a:srgbClr val="7030A0"/>
                </a:solidFill>
              </a:rPr>
              <a:t>Схвалення</a:t>
            </a:r>
            <a:r>
              <a:rPr lang="ru-RU" dirty="0">
                <a:solidFill>
                  <a:srgbClr val="7030A0"/>
                </a:solidFill>
              </a:rPr>
              <a:t>. </a:t>
            </a:r>
            <a:r>
              <a:rPr lang="ru-RU" dirty="0" err="1">
                <a:solidFill>
                  <a:srgbClr val="7030A0"/>
                </a:solidFill>
              </a:rPr>
              <a:t>Розглядаються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результати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досліджень</a:t>
            </a:r>
            <a:r>
              <a:rPr lang="ru-RU" dirty="0">
                <a:solidFill>
                  <a:srgbClr val="7030A0"/>
                </a:solidFill>
              </a:rPr>
              <a:t> і </a:t>
            </a:r>
            <a:r>
              <a:rPr lang="ru-RU" dirty="0" err="1">
                <a:solidFill>
                  <a:srgbClr val="7030A0"/>
                </a:solidFill>
              </a:rPr>
              <a:t>приймається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рішення</a:t>
            </a:r>
            <a:r>
              <a:rPr lang="ru-RU" dirty="0">
                <a:solidFill>
                  <a:srgbClr val="7030A0"/>
                </a:solidFill>
              </a:rPr>
              <a:t>: </a:t>
            </a:r>
            <a:r>
              <a:rPr lang="ru-RU" dirty="0" err="1">
                <a:solidFill>
                  <a:srgbClr val="7030A0"/>
                </a:solidFill>
              </a:rPr>
              <a:t>схвалити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зміну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відмовити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відкласти</a:t>
            </a:r>
            <a:r>
              <a:rPr lang="ru-RU" dirty="0">
                <a:solidFill>
                  <a:srgbClr val="7030A0"/>
                </a:solidFill>
              </a:rPr>
              <a:t>. </a:t>
            </a:r>
            <a:r>
              <a:rPr lang="ru-RU" dirty="0" err="1">
                <a:solidFill>
                  <a:srgbClr val="7030A0"/>
                </a:solidFill>
              </a:rPr>
              <a:t>Якщо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прийнято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рішення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відкласти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реалізацію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зміни</a:t>
            </a:r>
            <a:r>
              <a:rPr lang="ru-RU" dirty="0">
                <a:solidFill>
                  <a:srgbClr val="7030A0"/>
                </a:solidFill>
              </a:rPr>
              <a:t>, то </a:t>
            </a:r>
            <a:r>
              <a:rPr lang="ru-RU" dirty="0" err="1">
                <a:solidFill>
                  <a:srgbClr val="7030A0"/>
                </a:solidFill>
              </a:rPr>
              <a:t>необхідно</a:t>
            </a:r>
            <a:r>
              <a:rPr lang="ru-RU" dirty="0">
                <a:solidFill>
                  <a:srgbClr val="7030A0"/>
                </a:solidFill>
              </a:rPr>
              <a:t> провести </a:t>
            </a:r>
            <a:r>
              <a:rPr lang="ru-RU" dirty="0" err="1">
                <a:solidFill>
                  <a:srgbClr val="7030A0"/>
                </a:solidFill>
              </a:rPr>
              <a:t>додаткові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дослідження</a:t>
            </a:r>
            <a:r>
              <a:rPr lang="ru-RU" dirty="0">
                <a:solidFill>
                  <a:srgbClr val="7030A0"/>
                </a:solidFill>
              </a:rPr>
              <a:t> і </a:t>
            </a:r>
            <a:r>
              <a:rPr lang="ru-RU" dirty="0" err="1">
                <a:solidFill>
                  <a:srgbClr val="7030A0"/>
                </a:solidFill>
              </a:rPr>
              <a:t>розрахунки</a:t>
            </a:r>
            <a:r>
              <a:rPr lang="ru-RU" dirty="0">
                <a:solidFill>
                  <a:srgbClr val="7030A0"/>
                </a:solidFill>
              </a:rPr>
              <a:t>. </a:t>
            </a:r>
            <a:r>
              <a:rPr lang="ru-RU" dirty="0" err="1">
                <a:solidFill>
                  <a:srgbClr val="7030A0"/>
                </a:solidFill>
              </a:rPr>
              <a:t>Якщо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приймається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позитивне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рішення</a:t>
            </a:r>
            <a:r>
              <a:rPr lang="ru-RU" dirty="0">
                <a:solidFill>
                  <a:srgbClr val="7030A0"/>
                </a:solidFill>
              </a:rPr>
              <a:t>, то </a:t>
            </a:r>
            <a:r>
              <a:rPr lang="ru-RU" dirty="0" err="1">
                <a:solidFill>
                  <a:srgbClr val="7030A0"/>
                </a:solidFill>
              </a:rPr>
              <a:t>затверджуються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виконавці</a:t>
            </a:r>
            <a:r>
              <a:rPr lang="ru-RU" dirty="0">
                <a:solidFill>
                  <a:srgbClr val="7030A0"/>
                </a:solidFill>
              </a:rPr>
              <a:t> і </a:t>
            </a:r>
            <a:r>
              <a:rPr lang="ru-RU" dirty="0" err="1">
                <a:solidFill>
                  <a:srgbClr val="7030A0"/>
                </a:solidFill>
              </a:rPr>
              <a:t>виділяються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кошти</a:t>
            </a:r>
            <a:r>
              <a:rPr lang="ru-RU" dirty="0">
                <a:solidFill>
                  <a:srgbClr val="7030A0"/>
                </a:solidFill>
              </a:rPr>
              <a:t> на </a:t>
            </a:r>
            <a:r>
              <a:rPr lang="ru-RU" dirty="0" err="1">
                <a:solidFill>
                  <a:srgbClr val="7030A0"/>
                </a:solidFill>
              </a:rPr>
              <a:t>проведення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зміни</a:t>
            </a:r>
            <a:r>
              <a:rPr lang="ru-RU" dirty="0">
                <a:solidFill>
                  <a:srgbClr val="7030A0"/>
                </a:solidFill>
              </a:rPr>
              <a:t>. </a:t>
            </a:r>
            <a:r>
              <a:rPr lang="ru-RU" dirty="0" err="1">
                <a:solidFill>
                  <a:srgbClr val="7030A0"/>
                </a:solidFill>
              </a:rPr>
              <a:t>Прийняті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рішення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документуються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7030A0"/>
                </a:solidFill>
              </a:rPr>
              <a:t>4. </a:t>
            </a:r>
            <a:r>
              <a:rPr lang="ru-RU" dirty="0" err="1">
                <a:solidFill>
                  <a:srgbClr val="7030A0"/>
                </a:solidFill>
              </a:rPr>
              <a:t>Реалізація</a:t>
            </a:r>
            <a:r>
              <a:rPr lang="ru-RU" dirty="0">
                <a:solidFill>
                  <a:srgbClr val="7030A0"/>
                </a:solidFill>
              </a:rPr>
              <a:t>. </a:t>
            </a:r>
            <a:r>
              <a:rPr lang="ru-RU" dirty="0" err="1">
                <a:solidFill>
                  <a:srgbClr val="7030A0"/>
                </a:solidFill>
              </a:rPr>
              <a:t>Зміна</a:t>
            </a:r>
            <a:r>
              <a:rPr lang="ru-RU" dirty="0">
                <a:solidFill>
                  <a:srgbClr val="7030A0"/>
                </a:solidFill>
              </a:rPr>
              <a:t> вноситься в план проекту і </a:t>
            </a:r>
            <a:r>
              <a:rPr lang="ru-RU" dirty="0" err="1">
                <a:solidFill>
                  <a:srgbClr val="7030A0"/>
                </a:solidFill>
              </a:rPr>
              <a:t>реалізується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7030A0"/>
                </a:solidFill>
              </a:rPr>
              <a:t>5. </a:t>
            </a:r>
            <a:r>
              <a:rPr lang="ru-RU" dirty="0" err="1">
                <a:solidFill>
                  <a:srgbClr val="7030A0"/>
                </a:solidFill>
              </a:rPr>
              <a:t>Підтвердження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виконання.Контроль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коректного</a:t>
            </a:r>
            <a:r>
              <a:rPr lang="ru-RU" dirty="0">
                <a:solidFill>
                  <a:srgbClr val="7030A0"/>
                </a:solidFill>
              </a:rPr>
              <a:t> і </a:t>
            </a:r>
            <a:r>
              <a:rPr lang="ru-RU" dirty="0" err="1">
                <a:solidFill>
                  <a:srgbClr val="7030A0"/>
                </a:solidFill>
              </a:rPr>
              <a:t>повного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виконання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робіт</a:t>
            </a:r>
            <a:r>
              <a:rPr lang="ru-RU" dirty="0">
                <a:solidFill>
                  <a:srgbClr val="7030A0"/>
                </a:solidFill>
              </a:rPr>
              <a:t> в рамках </a:t>
            </a:r>
            <a:r>
              <a:rPr lang="ru-RU" dirty="0" err="1">
                <a:solidFill>
                  <a:srgbClr val="7030A0"/>
                </a:solidFill>
              </a:rPr>
              <a:t>даного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зміни</a:t>
            </a:r>
            <a:r>
              <a:rPr lang="ru-RU" dirty="0">
                <a:solidFill>
                  <a:srgbClr val="7030A0"/>
                </a:solidFill>
              </a:rPr>
              <a:t>. У </a:t>
            </a:r>
            <a:r>
              <a:rPr lang="ru-RU" dirty="0" err="1">
                <a:solidFill>
                  <a:srgbClr val="7030A0"/>
                </a:solidFill>
              </a:rPr>
              <a:t>разі</a:t>
            </a:r>
            <a:r>
              <a:rPr lang="ru-RU" dirty="0">
                <a:solidFill>
                  <a:srgbClr val="7030A0"/>
                </a:solidFill>
              </a:rPr>
              <a:t> позитивного результату </a:t>
            </a:r>
            <a:r>
              <a:rPr lang="ru-RU" dirty="0" err="1">
                <a:solidFill>
                  <a:srgbClr val="7030A0"/>
                </a:solidFill>
              </a:rPr>
              <a:t>зміна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знімається</a:t>
            </a:r>
            <a:r>
              <a:rPr lang="ru-RU" dirty="0">
                <a:solidFill>
                  <a:srgbClr val="7030A0"/>
                </a:solidFill>
              </a:rPr>
              <a:t> з контролю.</a:t>
            </a:r>
          </a:p>
        </p:txBody>
      </p:sp>
    </p:spTree>
    <p:extLst>
      <p:ext uri="{BB962C8B-B14F-4D97-AF65-F5344CB8AC3E}">
        <p14:creationId xmlns:p14="http://schemas.microsoft.com/office/powerpoint/2010/main" val="23238931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pPr algn="ctr"/>
            <a:r>
              <a:rPr lang="ru-RU" sz="3600" b="1" dirty="0" err="1">
                <a:solidFill>
                  <a:srgbClr val="7030A0"/>
                </a:solidFill>
              </a:rPr>
              <a:t>Здійснювати</a:t>
            </a:r>
            <a:r>
              <a:rPr lang="ru-RU" sz="3600" b="1" dirty="0">
                <a:solidFill>
                  <a:srgbClr val="7030A0"/>
                </a:solidFill>
              </a:rPr>
              <a:t> систему контролю </a:t>
            </a:r>
            <a:r>
              <a:rPr lang="ru-RU" sz="3600" b="1" dirty="0" err="1">
                <a:solidFill>
                  <a:srgbClr val="7030A0"/>
                </a:solidFill>
              </a:rPr>
              <a:t>допомагає</a:t>
            </a:r>
            <a:r>
              <a:rPr lang="ru-RU" sz="3600" b="1" dirty="0">
                <a:solidFill>
                  <a:srgbClr val="7030A0"/>
                </a:solidFill>
              </a:rPr>
              <a:t> </a:t>
            </a:r>
            <a:r>
              <a:rPr lang="ru-RU" sz="3600" b="1" dirty="0" err="1">
                <a:solidFill>
                  <a:srgbClr val="7030A0"/>
                </a:solidFill>
              </a:rPr>
              <a:t>стандартизований</a:t>
            </a:r>
            <a:r>
              <a:rPr lang="ru-RU" sz="3600" b="1" dirty="0">
                <a:solidFill>
                  <a:srgbClr val="7030A0"/>
                </a:solidFill>
              </a:rPr>
              <a:t> документ — </a:t>
            </a:r>
            <a:r>
              <a:rPr lang="ru-RU" sz="3600" b="1" dirty="0" err="1">
                <a:solidFill>
                  <a:srgbClr val="7030A0"/>
                </a:solidFill>
              </a:rPr>
              <a:t>вимога</a:t>
            </a:r>
            <a:r>
              <a:rPr lang="ru-RU" sz="3600" b="1" dirty="0">
                <a:solidFill>
                  <a:srgbClr val="7030A0"/>
                </a:solidFill>
              </a:rPr>
              <a:t> </a:t>
            </a:r>
            <a:r>
              <a:rPr lang="ru-RU" sz="3600" b="1" dirty="0" err="1">
                <a:solidFill>
                  <a:srgbClr val="7030A0"/>
                </a:solidFill>
              </a:rPr>
              <a:t>щодо</a:t>
            </a:r>
            <a:r>
              <a:rPr lang="ru-RU" sz="3600" b="1" dirty="0">
                <a:solidFill>
                  <a:srgbClr val="7030A0"/>
                </a:solidFill>
              </a:rPr>
              <a:t> </a:t>
            </a:r>
            <a:r>
              <a:rPr lang="ru-RU" sz="3600" b="1" dirty="0" err="1">
                <a:solidFill>
                  <a:srgbClr val="7030A0"/>
                </a:solidFill>
              </a:rPr>
              <a:t>зміни</a:t>
            </a:r>
            <a:r>
              <a:rPr lang="ru-RU" sz="36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800" dirty="0">
                <a:solidFill>
                  <a:srgbClr val="7030A0"/>
                </a:solidFill>
              </a:rPr>
              <a:t>• </a:t>
            </a:r>
            <a:r>
              <a:rPr lang="ru-RU" sz="1800" dirty="0" err="1">
                <a:solidFill>
                  <a:srgbClr val="7030A0"/>
                </a:solidFill>
              </a:rPr>
              <a:t>визначається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зміна</a:t>
            </a:r>
            <a:r>
              <a:rPr lang="ru-RU" sz="1800" dirty="0">
                <a:solidFill>
                  <a:srgbClr val="7030A0"/>
                </a:solidFill>
              </a:rPr>
              <a:t>, </a:t>
            </a:r>
            <a:r>
              <a:rPr lang="ru-RU" sz="1800" b="1" dirty="0" err="1">
                <a:solidFill>
                  <a:srgbClr val="7030A0"/>
                </a:solidFill>
              </a:rPr>
              <a:t>описуються</a:t>
            </a:r>
            <a:r>
              <a:rPr lang="ru-RU" sz="1800" b="1" dirty="0">
                <a:solidFill>
                  <a:srgbClr val="7030A0"/>
                </a:solidFill>
              </a:rPr>
              <a:t> і </a:t>
            </a:r>
            <a:r>
              <a:rPr lang="ru-RU" sz="1800" b="1" dirty="0" err="1">
                <a:solidFill>
                  <a:srgbClr val="7030A0"/>
                </a:solidFill>
              </a:rPr>
              <a:t>вказуються</a:t>
            </a:r>
            <a:r>
              <a:rPr lang="ru-RU" sz="1800" b="1" dirty="0">
                <a:solidFill>
                  <a:srgbClr val="7030A0"/>
                </a:solidFill>
              </a:rPr>
              <a:t> </a:t>
            </a:r>
            <a:r>
              <a:rPr lang="ru-RU" sz="1800" b="1" dirty="0" err="1">
                <a:solidFill>
                  <a:srgbClr val="7030A0"/>
                </a:solidFill>
              </a:rPr>
              <a:t>витрати</a:t>
            </a:r>
            <a:r>
              <a:rPr lang="ru-RU" sz="1800" b="1" dirty="0">
                <a:solidFill>
                  <a:srgbClr val="7030A0"/>
                </a:solidFill>
              </a:rPr>
              <a:t>, </a:t>
            </a:r>
            <a:r>
              <a:rPr lang="ru-RU" sz="1800" b="1" dirty="0" err="1">
                <a:solidFill>
                  <a:srgbClr val="7030A0"/>
                </a:solidFill>
              </a:rPr>
              <a:t>елементи</a:t>
            </a:r>
            <a:r>
              <a:rPr lang="ru-RU" sz="1800" b="1" dirty="0">
                <a:solidFill>
                  <a:srgbClr val="7030A0"/>
                </a:solidFill>
              </a:rPr>
              <a:t> </a:t>
            </a:r>
            <a:r>
              <a:rPr lang="ru-RU" sz="1800" b="1" dirty="0" err="1">
                <a:solidFill>
                  <a:srgbClr val="7030A0"/>
                </a:solidFill>
              </a:rPr>
              <a:t>роботи</a:t>
            </a:r>
            <a:r>
              <a:rPr lang="ru-RU" sz="1800" dirty="0">
                <a:solidFill>
                  <a:srgbClr val="7030A0"/>
                </a:solidFill>
              </a:rPr>
              <a:t>, </a:t>
            </a:r>
            <a:r>
              <a:rPr lang="ru-RU" sz="1800" dirty="0" err="1">
                <a:solidFill>
                  <a:srgbClr val="7030A0"/>
                </a:solidFill>
              </a:rPr>
              <a:t>яких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це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стосується</a:t>
            </a:r>
            <a:r>
              <a:rPr lang="ru-RU" sz="1800" dirty="0">
                <a:solidFill>
                  <a:srgbClr val="7030A0"/>
                </a:solidFill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>
                <a:solidFill>
                  <a:srgbClr val="7030A0"/>
                </a:solidFill>
              </a:rPr>
              <a:t>• </a:t>
            </a:r>
            <a:r>
              <a:rPr lang="ru-RU" sz="1800" dirty="0" err="1">
                <a:solidFill>
                  <a:srgbClr val="7030A0"/>
                </a:solidFill>
              </a:rPr>
              <a:t>вказуються</a:t>
            </a:r>
            <a:r>
              <a:rPr lang="ru-RU" sz="1800" dirty="0">
                <a:solidFill>
                  <a:srgbClr val="7030A0"/>
                </a:solidFill>
              </a:rPr>
              <a:t> причини </a:t>
            </a:r>
            <a:r>
              <a:rPr lang="ru-RU" sz="1800" dirty="0" err="1">
                <a:solidFill>
                  <a:srgbClr val="7030A0"/>
                </a:solidFill>
              </a:rPr>
              <a:t>змін</a:t>
            </a:r>
            <a:r>
              <a:rPr lang="ru-RU" sz="1800" dirty="0">
                <a:solidFill>
                  <a:srgbClr val="7030A0"/>
                </a:solidFill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>
                <a:solidFill>
                  <a:srgbClr val="7030A0"/>
                </a:solidFill>
              </a:rPr>
              <a:t>• </a:t>
            </a:r>
            <a:r>
              <a:rPr lang="ru-RU" sz="1800" b="1" dirty="0">
                <a:solidFill>
                  <a:srgbClr val="7030A0"/>
                </a:solidFill>
              </a:rPr>
              <a:t>наводиться </a:t>
            </a:r>
            <a:r>
              <a:rPr lang="ru-RU" sz="1800" b="1" dirty="0" err="1">
                <a:solidFill>
                  <a:srgbClr val="7030A0"/>
                </a:solidFill>
              </a:rPr>
              <a:t>прізвище</a:t>
            </a:r>
            <a:r>
              <a:rPr lang="ru-RU" sz="1800" b="1" dirty="0">
                <a:solidFill>
                  <a:srgbClr val="7030A0"/>
                </a:solidFill>
              </a:rPr>
              <a:t> </a:t>
            </a:r>
            <a:r>
              <a:rPr lang="ru-RU" sz="1800" b="1" dirty="0" err="1">
                <a:solidFill>
                  <a:srgbClr val="7030A0"/>
                </a:solidFill>
              </a:rPr>
              <a:t>ініціатора</a:t>
            </a:r>
            <a:r>
              <a:rPr lang="ru-RU" sz="1800" b="1" dirty="0">
                <a:solidFill>
                  <a:srgbClr val="7030A0"/>
                </a:solidFill>
              </a:rPr>
              <a:t> </a:t>
            </a:r>
            <a:r>
              <a:rPr lang="ru-RU" sz="1800" b="1" dirty="0" err="1">
                <a:solidFill>
                  <a:srgbClr val="7030A0"/>
                </a:solidFill>
              </a:rPr>
              <a:t>зміни</a:t>
            </a:r>
            <a:r>
              <a:rPr lang="ru-RU" sz="1800" b="1" dirty="0">
                <a:solidFill>
                  <a:srgbClr val="7030A0"/>
                </a:solidFill>
              </a:rPr>
              <a:t>, ставиться </a:t>
            </a:r>
            <a:r>
              <a:rPr lang="ru-RU" sz="1800" b="1" dirty="0" err="1">
                <a:solidFill>
                  <a:srgbClr val="7030A0"/>
                </a:solidFill>
              </a:rPr>
              <a:t>його</a:t>
            </a:r>
            <a:r>
              <a:rPr lang="ru-RU" sz="1800" b="1" dirty="0">
                <a:solidFill>
                  <a:srgbClr val="7030A0"/>
                </a:solidFill>
              </a:rPr>
              <a:t> </a:t>
            </a:r>
            <a:r>
              <a:rPr lang="ru-RU" sz="1800" b="1" dirty="0" err="1">
                <a:solidFill>
                  <a:srgbClr val="7030A0"/>
                </a:solidFill>
              </a:rPr>
              <a:t>підпис</a:t>
            </a:r>
            <a:r>
              <a:rPr lang="ru-RU" sz="1800" b="1" dirty="0">
                <a:solidFill>
                  <a:srgbClr val="7030A0"/>
                </a:solidFill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>
                <a:solidFill>
                  <a:srgbClr val="7030A0"/>
                </a:solidFill>
              </a:rPr>
              <a:t>• </a:t>
            </a:r>
            <a:r>
              <a:rPr lang="ru-RU" sz="1800" dirty="0" err="1">
                <a:solidFill>
                  <a:srgbClr val="7030A0"/>
                </a:solidFill>
              </a:rPr>
              <a:t>розкриваються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приблизні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b="1" dirty="0" err="1">
                <a:solidFill>
                  <a:srgbClr val="7030A0"/>
                </a:solidFill>
              </a:rPr>
              <a:t>наслідки</a:t>
            </a:r>
            <a:r>
              <a:rPr lang="ru-RU" sz="1800" b="1" dirty="0">
                <a:solidFill>
                  <a:srgbClr val="7030A0"/>
                </a:solidFill>
              </a:rPr>
              <a:t> і </a:t>
            </a:r>
            <a:r>
              <a:rPr lang="ru-RU" sz="1800" b="1" dirty="0" err="1">
                <a:solidFill>
                  <a:srgbClr val="7030A0"/>
                </a:solidFill>
              </a:rPr>
              <a:t>вказуються</a:t>
            </a:r>
            <a:r>
              <a:rPr lang="ru-RU" sz="1800" b="1" dirty="0">
                <a:solidFill>
                  <a:srgbClr val="7030A0"/>
                </a:solidFill>
              </a:rPr>
              <a:t> </a:t>
            </a:r>
            <a:r>
              <a:rPr lang="ru-RU" sz="1800" b="1" dirty="0" err="1">
                <a:solidFill>
                  <a:srgbClr val="7030A0"/>
                </a:solidFill>
              </a:rPr>
              <a:t>сегменти</a:t>
            </a:r>
            <a:r>
              <a:rPr lang="ru-RU" sz="1800" b="1" dirty="0">
                <a:solidFill>
                  <a:srgbClr val="7030A0"/>
                </a:solidFill>
              </a:rPr>
              <a:t>,</a:t>
            </a:r>
            <a:r>
              <a:rPr lang="ru-RU" sz="1800" dirty="0">
                <a:solidFill>
                  <a:srgbClr val="7030A0"/>
                </a:solidFill>
              </a:rPr>
              <a:t> на </a:t>
            </a:r>
            <a:r>
              <a:rPr lang="ru-RU" sz="1800" dirty="0" err="1">
                <a:solidFill>
                  <a:srgbClr val="7030A0"/>
                </a:solidFill>
              </a:rPr>
              <a:t>які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вплинуть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ці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зміни</a:t>
            </a:r>
            <a:r>
              <a:rPr lang="ru-RU" sz="1800" dirty="0" smtClean="0">
                <a:solidFill>
                  <a:srgbClr val="7030A0"/>
                </a:solidFill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>
                <a:solidFill>
                  <a:srgbClr val="7030A0"/>
                </a:solidFill>
              </a:rPr>
              <a:t>• </a:t>
            </a:r>
            <a:r>
              <a:rPr lang="ru-RU" sz="1800" dirty="0" err="1">
                <a:solidFill>
                  <a:srgbClr val="7030A0"/>
                </a:solidFill>
              </a:rPr>
              <a:t>дається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b="1" dirty="0" err="1">
                <a:solidFill>
                  <a:srgbClr val="7030A0"/>
                </a:solidFill>
              </a:rPr>
              <a:t>оцінка</a:t>
            </a:r>
            <a:r>
              <a:rPr lang="ru-RU" sz="1800" b="1" dirty="0">
                <a:solidFill>
                  <a:srgbClr val="7030A0"/>
                </a:solidFill>
              </a:rPr>
              <a:t> </a:t>
            </a:r>
            <a:r>
              <a:rPr lang="ru-RU" sz="1800" b="1" dirty="0" err="1">
                <a:solidFill>
                  <a:srgbClr val="7030A0"/>
                </a:solidFill>
              </a:rPr>
              <a:t>впливу</a:t>
            </a:r>
            <a:r>
              <a:rPr lang="ru-RU" sz="1800" b="1" dirty="0">
                <a:solidFill>
                  <a:srgbClr val="7030A0"/>
                </a:solidFill>
              </a:rPr>
              <a:t> </a:t>
            </a:r>
            <a:r>
              <a:rPr lang="ru-RU" sz="1800" b="1" dirty="0" err="1">
                <a:solidFill>
                  <a:srgbClr val="7030A0"/>
                </a:solidFill>
              </a:rPr>
              <a:t>означеної</a:t>
            </a:r>
            <a:r>
              <a:rPr lang="ru-RU" sz="1800" b="1" dirty="0">
                <a:solidFill>
                  <a:srgbClr val="7030A0"/>
                </a:solidFill>
              </a:rPr>
              <a:t> </a:t>
            </a:r>
            <a:r>
              <a:rPr lang="ru-RU" sz="1800" b="1" dirty="0" err="1">
                <a:solidFill>
                  <a:srgbClr val="7030A0"/>
                </a:solidFill>
              </a:rPr>
              <a:t>зміни</a:t>
            </a:r>
            <a:r>
              <a:rPr lang="ru-RU" sz="1800" b="1" dirty="0">
                <a:solidFill>
                  <a:srgbClr val="7030A0"/>
                </a:solidFill>
              </a:rPr>
              <a:t> на </a:t>
            </a:r>
            <a:r>
              <a:rPr lang="ru-RU" sz="1800" b="1" dirty="0" err="1">
                <a:solidFill>
                  <a:srgbClr val="7030A0"/>
                </a:solidFill>
              </a:rPr>
              <a:t>календарний</a:t>
            </a:r>
            <a:r>
              <a:rPr lang="ru-RU" sz="1800" b="1" dirty="0">
                <a:solidFill>
                  <a:srgbClr val="7030A0"/>
                </a:solidFill>
              </a:rPr>
              <a:t> план </a:t>
            </a:r>
            <a:r>
              <a:rPr lang="ru-RU" sz="1800" b="1" dirty="0" err="1">
                <a:solidFill>
                  <a:srgbClr val="7030A0"/>
                </a:solidFill>
              </a:rPr>
              <a:t>виконання</a:t>
            </a:r>
            <a:r>
              <a:rPr lang="ru-RU" sz="1800" b="1" dirty="0">
                <a:solidFill>
                  <a:srgbClr val="7030A0"/>
                </a:solidFill>
              </a:rPr>
              <a:t> проекту і на </a:t>
            </a:r>
            <a:r>
              <a:rPr lang="ru-RU" sz="1800" b="1" dirty="0" err="1">
                <a:solidFill>
                  <a:srgbClr val="7030A0"/>
                </a:solidFill>
              </a:rPr>
              <a:t>витрати</a:t>
            </a:r>
            <a:r>
              <a:rPr lang="ru-RU" sz="1800" b="1" dirty="0">
                <a:solidFill>
                  <a:srgbClr val="7030A0"/>
                </a:solidFill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>
                <a:solidFill>
                  <a:srgbClr val="7030A0"/>
                </a:solidFill>
              </a:rPr>
              <a:t>• </a:t>
            </a:r>
            <a:r>
              <a:rPr lang="ru-RU" sz="1800" b="1" dirty="0" err="1" smtClean="0">
                <a:solidFill>
                  <a:srgbClr val="7030A0"/>
                </a:solidFill>
              </a:rPr>
              <a:t>наводяться</a:t>
            </a:r>
            <a:r>
              <a:rPr lang="ru-RU" sz="1800" b="1" dirty="0" smtClean="0">
                <a:solidFill>
                  <a:srgbClr val="7030A0"/>
                </a:solidFill>
              </a:rPr>
              <a:t> причини </a:t>
            </a:r>
            <a:r>
              <a:rPr lang="ru-RU" sz="1800" b="1" dirty="0" err="1">
                <a:solidFill>
                  <a:srgbClr val="7030A0"/>
                </a:solidFill>
              </a:rPr>
              <a:t>змін</a:t>
            </a:r>
            <a:r>
              <a:rPr lang="ru-RU" sz="1800" b="1" dirty="0">
                <a:solidFill>
                  <a:srgbClr val="7030A0"/>
                </a:solidFill>
              </a:rPr>
              <a:t> </a:t>
            </a:r>
            <a:r>
              <a:rPr lang="ru-RU" sz="1800" dirty="0">
                <a:solidFill>
                  <a:srgbClr val="7030A0"/>
                </a:solidFill>
              </a:rPr>
              <a:t>з </a:t>
            </a:r>
            <a:r>
              <a:rPr lang="ru-RU" sz="1800" dirty="0" smtClean="0">
                <a:solidFill>
                  <a:srgbClr val="7030A0"/>
                </a:solidFill>
              </a:rPr>
              <a:t>метою </a:t>
            </a:r>
            <a:r>
              <a:rPr lang="ru-RU" sz="1800" dirty="0" err="1" smtClean="0">
                <a:solidFill>
                  <a:srgbClr val="7030A0"/>
                </a:solidFill>
              </a:rPr>
              <a:t>післяпроектного</a:t>
            </a:r>
            <a:r>
              <a:rPr lang="ru-RU" sz="1800" dirty="0" smtClean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аналізу</a:t>
            </a:r>
            <a:r>
              <a:rPr lang="ru-RU" sz="1800" dirty="0">
                <a:solidFill>
                  <a:srgbClr val="7030A0"/>
                </a:solidFill>
              </a:rPr>
              <a:t> (</a:t>
            </a:r>
            <a:r>
              <a:rPr lang="ru-RU" sz="1800" dirty="0" err="1">
                <a:solidFill>
                  <a:srgbClr val="7030A0"/>
                </a:solidFill>
              </a:rPr>
              <a:t>наприклад</a:t>
            </a:r>
            <a:r>
              <a:rPr lang="ru-RU" sz="1800" dirty="0">
                <a:solidFill>
                  <a:srgbClr val="7030A0"/>
                </a:solidFill>
              </a:rPr>
              <a:t>, </a:t>
            </a:r>
            <a:r>
              <a:rPr lang="ru-RU" sz="1800" dirty="0" err="1">
                <a:solidFill>
                  <a:srgbClr val="7030A0"/>
                </a:solidFill>
              </a:rPr>
              <a:t>вимога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клієнта</a:t>
            </a:r>
            <a:r>
              <a:rPr lang="ru-RU" sz="1800" dirty="0">
                <a:solidFill>
                  <a:srgbClr val="7030A0"/>
                </a:solidFill>
              </a:rPr>
              <a:t>, </a:t>
            </a:r>
            <a:r>
              <a:rPr lang="ru-RU" sz="1800" dirty="0" err="1" smtClean="0">
                <a:solidFill>
                  <a:srgbClr val="7030A0"/>
                </a:solidFill>
              </a:rPr>
              <a:t>помилкиу</a:t>
            </a:r>
            <a:r>
              <a:rPr lang="ru-RU" sz="1800" dirty="0" smtClean="0">
                <a:solidFill>
                  <a:srgbClr val="7030A0"/>
                </a:solidFill>
              </a:rPr>
              <a:t> </a:t>
            </a:r>
            <a:r>
              <a:rPr lang="ru-RU" sz="1800" dirty="0" err="1" smtClean="0">
                <a:solidFill>
                  <a:srgbClr val="7030A0"/>
                </a:solidFill>
              </a:rPr>
              <a:t>плануванні</a:t>
            </a:r>
            <a:r>
              <a:rPr lang="ru-RU" sz="1800" dirty="0" smtClean="0">
                <a:solidFill>
                  <a:srgbClr val="7030A0"/>
                </a:solidFill>
              </a:rPr>
              <a:t>, </a:t>
            </a:r>
            <a:r>
              <a:rPr lang="ru-RU" sz="1800" dirty="0" err="1">
                <a:solidFill>
                  <a:srgbClr val="7030A0"/>
                </a:solidFill>
              </a:rPr>
              <a:t>підвищення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прибутковості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тощо</a:t>
            </a:r>
            <a:r>
              <a:rPr lang="ru-RU" sz="1800" dirty="0">
                <a:solidFill>
                  <a:srgbClr val="7030A0"/>
                </a:solidFill>
              </a:rPr>
              <a:t>).</a:t>
            </a:r>
          </a:p>
        </p:txBody>
      </p:sp>
      <p:pic>
        <p:nvPicPr>
          <p:cNvPr id="14338" name="Picture 2" descr="Люди, работающие за столом - изображение векторного клипарт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453" y="1976285"/>
            <a:ext cx="4815348" cy="431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82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dirty="0" err="1">
                <a:solidFill>
                  <a:srgbClr val="7030A0"/>
                </a:solidFill>
              </a:rPr>
              <a:t>Зміст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контролювання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процесами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виконання</a:t>
            </a:r>
            <a:r>
              <a:rPr lang="ru-RU" b="1" dirty="0">
                <a:solidFill>
                  <a:srgbClr val="7030A0"/>
                </a:solidFill>
              </a:rPr>
              <a:t> проекту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Роль контролю як </a:t>
            </a:r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є </a:t>
            </a:r>
            <a:r>
              <a:rPr lang="ru-RU" dirty="0" err="1"/>
              <a:t>засобом</a:t>
            </a:r>
            <a:r>
              <a:rPr lang="ru-RU" dirty="0"/>
              <a:t>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зворотного</a:t>
            </a:r>
            <a:r>
              <a:rPr lang="ru-RU" dirty="0"/>
              <a:t> </a:t>
            </a:r>
            <a:r>
              <a:rPr lang="ru-RU" dirty="0" err="1"/>
              <a:t>зв'язку</a:t>
            </a:r>
            <a:r>
              <a:rPr lang="ru-RU" dirty="0"/>
              <a:t> в </a:t>
            </a:r>
            <a:r>
              <a:rPr lang="ru-RU" dirty="0" err="1"/>
              <a:t>системі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сенс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у </a:t>
            </a:r>
            <a:r>
              <a:rPr lang="ru-RU" dirty="0" err="1"/>
              <a:t>створенні</a:t>
            </a:r>
            <a:r>
              <a:rPr lang="ru-RU" dirty="0"/>
              <a:t> </a:t>
            </a:r>
            <a:r>
              <a:rPr lang="ru-RU" dirty="0" err="1"/>
              <a:t>гарантій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планових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.</a:t>
            </a:r>
          </a:p>
          <a:p>
            <a:pPr algn="just"/>
            <a:r>
              <a:rPr lang="ru-RU" b="1" dirty="0">
                <a:solidFill>
                  <a:srgbClr val="7030A0"/>
                </a:solidFill>
              </a:rPr>
              <a:t>Контроль </a:t>
            </a:r>
            <a:r>
              <a:rPr lang="ru-RU" dirty="0"/>
              <a:t>(</a:t>
            </a:r>
            <a:r>
              <a:rPr lang="ru-RU" dirty="0" err="1"/>
              <a:t>від</a:t>
            </a:r>
            <a:r>
              <a:rPr lang="ru-RU" dirty="0"/>
              <a:t> англ. </a:t>
            </a:r>
            <a:r>
              <a:rPr lang="ru-RU" i="1" dirty="0" err="1"/>
              <a:t>control</a:t>
            </a:r>
            <a:r>
              <a:rPr lang="ru-RU" i="1" dirty="0"/>
              <a:t> </a:t>
            </a:r>
            <a:r>
              <a:rPr lang="ru-RU" dirty="0"/>
              <a:t>— </a:t>
            </a:r>
            <a:r>
              <a:rPr lang="ru-RU" dirty="0" err="1"/>
              <a:t>управління</a:t>
            </a:r>
            <a:r>
              <a:rPr lang="ru-RU" dirty="0"/>
              <a:t>, </a:t>
            </a:r>
            <a:r>
              <a:rPr lang="ru-RU" dirty="0" err="1"/>
              <a:t>керівництво</a:t>
            </a:r>
            <a:r>
              <a:rPr lang="ru-RU" dirty="0"/>
              <a:t>, </a:t>
            </a:r>
            <a:r>
              <a:rPr lang="ru-RU" dirty="0" err="1"/>
              <a:t>нагляд</a:t>
            </a:r>
            <a:r>
              <a:rPr lang="ru-RU" dirty="0"/>
              <a:t>, </a:t>
            </a:r>
            <a:r>
              <a:rPr lang="ru-RU" dirty="0" err="1"/>
              <a:t>перевірка</a:t>
            </a:r>
            <a:r>
              <a:rPr lang="ru-RU" dirty="0"/>
              <a:t>, </a:t>
            </a:r>
            <a:r>
              <a:rPr lang="ru-RU" dirty="0" err="1"/>
              <a:t>регулювання</a:t>
            </a:r>
            <a:r>
              <a:rPr lang="ru-RU" dirty="0"/>
              <a:t>) — </a:t>
            </a:r>
            <a:r>
              <a:rPr lang="ru-RU" dirty="0" err="1"/>
              <a:t>спостереження</a:t>
            </a:r>
            <a:r>
              <a:rPr lang="ru-RU" dirty="0"/>
              <a:t> з метою </a:t>
            </a:r>
            <a:r>
              <a:rPr lang="ru-RU" dirty="0" err="1"/>
              <a:t>перевірки</a:t>
            </a:r>
            <a:r>
              <a:rPr lang="ru-RU" dirty="0"/>
              <a:t>.</a:t>
            </a:r>
          </a:p>
          <a:p>
            <a:pPr algn="just"/>
            <a:r>
              <a:rPr lang="ar-AE" dirty="0" smtClean="0"/>
              <a:t>۩</a:t>
            </a:r>
            <a:r>
              <a:rPr lang="ru-RU" b="1" dirty="0" smtClean="0">
                <a:solidFill>
                  <a:srgbClr val="7030A0"/>
                </a:solidFill>
              </a:rPr>
              <a:t>Контроль </a:t>
            </a:r>
            <a:r>
              <a:rPr lang="ru-RU" b="1" dirty="0" err="1">
                <a:solidFill>
                  <a:srgbClr val="7030A0"/>
                </a:solidFill>
              </a:rPr>
              <a:t>проектної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діяльності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dirty="0"/>
              <a:t>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, у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керівник</a:t>
            </a:r>
            <a:r>
              <a:rPr lang="ru-RU" dirty="0"/>
              <a:t> проекту </a:t>
            </a:r>
            <a:r>
              <a:rPr lang="ru-RU" dirty="0" err="1"/>
              <a:t>встановлює</a:t>
            </a:r>
            <a:r>
              <a:rPr lang="ru-RU" dirty="0"/>
              <a:t>,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досягнуто</a:t>
            </a:r>
            <a:r>
              <a:rPr lang="ru-RU" dirty="0"/>
              <a:t> </a:t>
            </a:r>
            <a:r>
              <a:rPr lang="ru-RU" dirty="0" err="1"/>
              <a:t>поставлених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, </a:t>
            </a:r>
            <a:r>
              <a:rPr lang="ru-RU" dirty="0" err="1"/>
              <a:t>виявляє</a:t>
            </a:r>
            <a:r>
              <a:rPr lang="ru-RU" dirty="0"/>
              <a:t> причини </a:t>
            </a:r>
            <a:r>
              <a:rPr lang="ru-RU" dirty="0" err="1"/>
              <a:t>дестабілізації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і </a:t>
            </a:r>
            <a:r>
              <a:rPr lang="ru-RU" dirty="0" err="1"/>
              <a:t>обґрунтовує</a:t>
            </a:r>
            <a:r>
              <a:rPr lang="ru-RU" dirty="0"/>
              <a:t>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управлінських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коригують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, </a:t>
            </a:r>
            <a:r>
              <a:rPr lang="ru-RU" dirty="0" err="1"/>
              <a:t>раніше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буде нанесено </a:t>
            </a:r>
            <a:r>
              <a:rPr lang="ru-RU" dirty="0" err="1"/>
              <a:t>збиток</a:t>
            </a:r>
            <a:r>
              <a:rPr lang="ru-RU" dirty="0"/>
              <a:t> </a:t>
            </a:r>
            <a:r>
              <a:rPr lang="ru-RU" dirty="0" err="1"/>
              <a:t>виконанню</a:t>
            </a:r>
            <a:r>
              <a:rPr lang="ru-RU" dirty="0"/>
              <a:t> проекту (</a:t>
            </a:r>
            <a:r>
              <a:rPr lang="ru-RU" dirty="0" err="1"/>
              <a:t>зрив</a:t>
            </a:r>
            <a:r>
              <a:rPr lang="ru-RU" dirty="0"/>
              <a:t> </a:t>
            </a:r>
            <a:r>
              <a:rPr lang="ru-RU" dirty="0" err="1"/>
              <a:t>строків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, </a:t>
            </a:r>
            <a:r>
              <a:rPr lang="ru-RU" dirty="0" err="1"/>
              <a:t>перевищення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і </a:t>
            </a:r>
            <a:r>
              <a:rPr lang="ru-RU" dirty="0" err="1"/>
              <a:t>вартості</a:t>
            </a:r>
            <a:r>
              <a:rPr lang="ru-RU" dirty="0"/>
              <a:t>, </a:t>
            </a:r>
            <a:r>
              <a:rPr lang="ru-RU" dirty="0" err="1"/>
              <a:t>низька</a:t>
            </a:r>
            <a:r>
              <a:rPr lang="ru-RU" dirty="0"/>
              <a:t>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836593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Мета </a:t>
            </a:r>
            <a:r>
              <a:rPr lang="ru-RU" b="1" dirty="0" err="1" smtClean="0">
                <a:solidFill>
                  <a:srgbClr val="0070C0"/>
                </a:solidFill>
              </a:rPr>
              <a:t>процесу</a:t>
            </a:r>
            <a:r>
              <a:rPr lang="ru-RU" b="1" dirty="0" smtClean="0">
                <a:solidFill>
                  <a:srgbClr val="0070C0"/>
                </a:solidFill>
              </a:rPr>
              <a:t> контролю рекламного </a:t>
            </a:r>
            <a:r>
              <a:rPr lang="ru-RU" b="1" dirty="0" smtClean="0">
                <a:solidFill>
                  <a:srgbClr val="0070C0"/>
                </a:solidFill>
              </a:rPr>
              <a:t>/ПР-</a:t>
            </a:r>
            <a:r>
              <a:rPr lang="ru-RU" b="1" dirty="0" smtClean="0">
                <a:solidFill>
                  <a:srgbClr val="0070C0"/>
                </a:solidFill>
              </a:rPr>
              <a:t>проекту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Метою </a:t>
            </a:r>
            <a:r>
              <a:rPr lang="ru-RU" b="1" dirty="0" err="1">
                <a:solidFill>
                  <a:srgbClr val="FF0000"/>
                </a:solidFill>
              </a:rPr>
              <a:t>процесу</a:t>
            </a:r>
            <a:r>
              <a:rPr lang="ru-RU" b="1" dirty="0">
                <a:solidFill>
                  <a:srgbClr val="FF0000"/>
                </a:solidFill>
              </a:rPr>
              <a:t> контролю проекту</a:t>
            </a:r>
            <a:r>
              <a:rPr lang="ru-RU" dirty="0">
                <a:solidFill>
                  <a:srgbClr val="0070C0"/>
                </a:solidFill>
              </a:rPr>
              <a:t>, а </a:t>
            </a:r>
            <a:r>
              <a:rPr lang="ru-RU" dirty="0" err="1">
                <a:solidFill>
                  <a:srgbClr val="0070C0"/>
                </a:solidFill>
              </a:rPr>
              <a:t>точніше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процесу</a:t>
            </a:r>
            <a:r>
              <a:rPr lang="ru-RU" dirty="0">
                <a:solidFill>
                  <a:srgbClr val="0070C0"/>
                </a:solidFill>
              </a:rPr>
              <a:t> «</a:t>
            </a:r>
            <a:r>
              <a:rPr lang="ru-RU" dirty="0" err="1">
                <a:solidFill>
                  <a:srgbClr val="0070C0"/>
                </a:solidFill>
              </a:rPr>
              <a:t>Відстежування</a:t>
            </a:r>
            <a:r>
              <a:rPr lang="ru-RU" dirty="0">
                <a:solidFill>
                  <a:srgbClr val="0070C0"/>
                </a:solidFill>
              </a:rPr>
              <a:t> ходу проекту і контроль за ним» (</a:t>
            </a:r>
            <a:r>
              <a:rPr lang="en-US" dirty="0">
                <a:solidFill>
                  <a:srgbClr val="0070C0"/>
                </a:solidFill>
              </a:rPr>
              <a:t>Project Monitoring and Control) </a:t>
            </a:r>
            <a:r>
              <a:rPr lang="ru-RU" dirty="0">
                <a:solidFill>
                  <a:srgbClr val="0070C0"/>
                </a:solidFill>
              </a:rPr>
              <a:t>є </a:t>
            </a:r>
            <a:r>
              <a:rPr lang="ru-RU" dirty="0" err="1">
                <a:solidFill>
                  <a:srgbClr val="0070C0"/>
                </a:solidFill>
              </a:rPr>
              <a:t>надання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інформації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необхідної</a:t>
            </a:r>
            <a:r>
              <a:rPr lang="ru-RU" dirty="0">
                <a:solidFill>
                  <a:srgbClr val="0070C0"/>
                </a:solidFill>
              </a:rPr>
              <a:t> для </a:t>
            </a:r>
            <a:r>
              <a:rPr lang="ru-RU" dirty="0" err="1">
                <a:solidFill>
                  <a:srgbClr val="0070C0"/>
                </a:solidFill>
              </a:rPr>
              <a:t>розуміння</a:t>
            </a:r>
            <a:r>
              <a:rPr lang="ru-RU" dirty="0">
                <a:solidFill>
                  <a:srgbClr val="0070C0"/>
                </a:solidFill>
              </a:rPr>
              <a:t> ходу проекту, для того, </a:t>
            </a:r>
            <a:r>
              <a:rPr lang="ru-RU" dirty="0" err="1">
                <a:solidFill>
                  <a:srgbClr val="0070C0"/>
                </a:solidFill>
              </a:rPr>
              <a:t>щоб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дозволити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керівництву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виконувати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управляючі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дії</a:t>
            </a:r>
            <a:r>
              <a:rPr lang="ru-RU" dirty="0">
                <a:solidFill>
                  <a:srgbClr val="0070C0"/>
                </a:solidFill>
              </a:rPr>
              <a:t> в </a:t>
            </a:r>
            <a:r>
              <a:rPr lang="ru-RU" dirty="0" err="1">
                <a:solidFill>
                  <a:srgbClr val="0070C0"/>
                </a:solidFill>
              </a:rPr>
              <a:t>ситуаціях</a:t>
            </a:r>
            <a:r>
              <a:rPr lang="ru-RU" dirty="0">
                <a:solidFill>
                  <a:srgbClr val="0070C0"/>
                </a:solidFill>
              </a:rPr>
              <a:t>, коли </a:t>
            </a:r>
            <a:r>
              <a:rPr lang="ru-RU" dirty="0" err="1">
                <a:solidFill>
                  <a:srgbClr val="0070C0"/>
                </a:solidFill>
              </a:rPr>
              <a:t>хід</a:t>
            </a:r>
            <a:r>
              <a:rPr lang="ru-RU" dirty="0">
                <a:solidFill>
                  <a:srgbClr val="0070C0"/>
                </a:solidFill>
              </a:rPr>
              <a:t> проекту </a:t>
            </a:r>
            <a:r>
              <a:rPr lang="ru-RU" dirty="0" err="1">
                <a:solidFill>
                  <a:srgbClr val="0070C0"/>
                </a:solidFill>
              </a:rPr>
              <a:t>істотно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відрізняється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від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запланованого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  <a:p>
            <a:r>
              <a:rPr lang="ru-RU" dirty="0" err="1">
                <a:solidFill>
                  <a:srgbClr val="0070C0"/>
                </a:solidFill>
              </a:rPr>
              <a:t>Регулярний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вимір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параметрів</a:t>
            </a:r>
            <a:r>
              <a:rPr lang="ru-RU" dirty="0">
                <a:solidFill>
                  <a:srgbClr val="0070C0"/>
                </a:solidFill>
              </a:rPr>
              <a:t> проекту та </a:t>
            </a:r>
            <a:r>
              <a:rPr lang="ru-RU" dirty="0" err="1">
                <a:solidFill>
                  <a:srgbClr val="0070C0"/>
                </a:solidFill>
              </a:rPr>
              <a:t>ідентифікація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виникаючих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відхилень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називається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контролем </a:t>
            </a:r>
            <a:r>
              <a:rPr lang="ru-RU" b="1" dirty="0" err="1">
                <a:solidFill>
                  <a:srgbClr val="FF0000"/>
                </a:solidFill>
              </a:rPr>
              <a:t>виконання</a:t>
            </a:r>
            <a:r>
              <a:rPr lang="ru-RU" b="1" dirty="0">
                <a:solidFill>
                  <a:srgbClr val="FF0000"/>
                </a:solidFill>
              </a:rPr>
              <a:t> проекту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6603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i="1" dirty="0" err="1">
                <a:solidFill>
                  <a:srgbClr val="FF0000"/>
                </a:solidFill>
              </a:rPr>
              <a:t>Хід</a:t>
            </a:r>
            <a:r>
              <a:rPr lang="ru-RU" b="1" i="1" dirty="0">
                <a:solidFill>
                  <a:srgbClr val="FF0000"/>
                </a:solidFill>
              </a:rPr>
              <a:t> проекту </a:t>
            </a:r>
            <a:r>
              <a:rPr lang="ru-RU" b="1" i="1" dirty="0" err="1">
                <a:solidFill>
                  <a:srgbClr val="FF0000"/>
                </a:solidFill>
              </a:rPr>
              <a:t>контролюється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у </a:t>
            </a:r>
            <a:r>
              <a:rPr lang="ru-RU" b="1" dirty="0" err="1">
                <a:solidFill>
                  <a:srgbClr val="FF0000"/>
                </a:solidFill>
              </a:rPr>
              <a:t>такий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спосіб</a:t>
            </a:r>
            <a:r>
              <a:rPr lang="ru-RU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i="1" dirty="0">
                <a:solidFill>
                  <a:schemeClr val="accent6">
                    <a:lumMod val="50000"/>
                  </a:schemeClr>
                </a:solidFill>
              </a:rPr>
              <a:t>1.Порівняння </a:t>
            </a:r>
            <a:r>
              <a:rPr lang="ru-RU" sz="1800" i="1" dirty="0" err="1">
                <a:solidFill>
                  <a:schemeClr val="accent6">
                    <a:lumMod val="50000"/>
                  </a:schemeClr>
                </a:solidFill>
              </a:rPr>
              <a:t>фактичних</a:t>
            </a:r>
            <a:r>
              <a:rPr lang="ru-RU" sz="18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i="1" dirty="0" err="1">
                <a:solidFill>
                  <a:schemeClr val="accent6">
                    <a:lumMod val="50000"/>
                  </a:schemeClr>
                </a:solidFill>
              </a:rPr>
              <a:t>показників</a:t>
            </a:r>
            <a:r>
              <a:rPr lang="ru-RU" sz="18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обсягу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виконаних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робіт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витрачених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зусиль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засобів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ru-RU" sz="1800" i="1" dirty="0">
                <a:solidFill>
                  <a:schemeClr val="accent6">
                    <a:lumMod val="50000"/>
                  </a:schemeClr>
                </a:solidFill>
              </a:rPr>
              <a:t>з </a:t>
            </a:r>
            <a:r>
              <a:rPr lang="ru-RU" sz="1800" i="1" dirty="0" err="1">
                <a:solidFill>
                  <a:schemeClr val="accent6">
                    <a:lumMod val="50000"/>
                  </a:schemeClr>
                </a:solidFill>
              </a:rPr>
              <a:t>плановими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.Контроль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виконується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постійно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безперервно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Крім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того, в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плані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по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завершенню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етапів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проекту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призначаються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контрольні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точки,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подосягненню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яких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виконуються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ще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повніший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глибший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контроль і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аналіз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1800" i="1" dirty="0">
                <a:solidFill>
                  <a:schemeClr val="accent6">
                    <a:lumMod val="50000"/>
                  </a:schemeClr>
                </a:solidFill>
              </a:rPr>
              <a:t>2.Прийняття і </a:t>
            </a:r>
            <a:r>
              <a:rPr lang="ru-RU" sz="1800" i="1" dirty="0" err="1">
                <a:solidFill>
                  <a:schemeClr val="accent6">
                    <a:lumMod val="50000"/>
                  </a:schemeClr>
                </a:solidFill>
              </a:rPr>
              <a:t>виконання</a:t>
            </a:r>
            <a:r>
              <a:rPr lang="ru-RU" sz="18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i="1" dirty="0" err="1">
                <a:solidFill>
                  <a:schemeClr val="accent6">
                    <a:lumMod val="50000"/>
                  </a:schemeClr>
                </a:solidFill>
              </a:rPr>
              <a:t>рішення</a:t>
            </a:r>
            <a:r>
              <a:rPr lang="ru-RU" sz="1800" i="1" dirty="0">
                <a:solidFill>
                  <a:schemeClr val="accent6">
                    <a:lumMod val="50000"/>
                  </a:schemeClr>
                </a:solidFill>
              </a:rPr>
              <a:t> про </a:t>
            </a:r>
            <a:r>
              <a:rPr lang="ru-RU" sz="1800" i="1" dirty="0" err="1">
                <a:solidFill>
                  <a:schemeClr val="accent6">
                    <a:lumMod val="50000"/>
                  </a:schemeClr>
                </a:solidFill>
              </a:rPr>
              <a:t>зміну</a:t>
            </a:r>
            <a:r>
              <a:rPr lang="ru-RU" sz="1800" i="1" dirty="0">
                <a:solidFill>
                  <a:schemeClr val="accent6">
                    <a:lumMod val="50000"/>
                  </a:schemeClr>
                </a:solidFill>
              </a:rPr>
              <a:t> плану.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На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даному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етапі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здійснюються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контроль за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реалізацією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запланованих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змін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аналіз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результатів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і,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якщо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необхідно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внесення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чергових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коригуючих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дій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. Як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результуючий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документ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передбачається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i="1" dirty="0" err="1">
                <a:solidFill>
                  <a:schemeClr val="accent6">
                    <a:lumMod val="50000"/>
                  </a:schemeClr>
                </a:solidFill>
              </a:rPr>
              <a:t>звіт</a:t>
            </a:r>
            <a:r>
              <a:rPr lang="ru-RU" sz="18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по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виконаних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рішеннях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i="1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sz="1800" i="1" dirty="0">
                <a:solidFill>
                  <a:schemeClr val="accent6">
                    <a:lumMod val="50000"/>
                  </a:schemeClr>
                </a:solidFill>
              </a:rPr>
              <a:t>post-mortem)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з лат.,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аналіз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або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обговорення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події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після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того, як вона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закінчується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), в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якому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зазначається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що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має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бути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вивчено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який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отриманий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досвід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слід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врахувати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подальшій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роботі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1800" i="1" dirty="0">
                <a:solidFill>
                  <a:schemeClr val="accent6">
                    <a:lumMod val="50000"/>
                  </a:schemeClr>
                </a:solidFill>
              </a:rPr>
              <a:t>3.Виконання </a:t>
            </a:r>
            <a:r>
              <a:rPr lang="ru-RU" sz="1800" i="1" dirty="0" err="1">
                <a:solidFill>
                  <a:schemeClr val="accent6">
                    <a:lumMod val="50000"/>
                  </a:schemeClr>
                </a:solidFill>
              </a:rPr>
              <a:t>дій</a:t>
            </a:r>
            <a:r>
              <a:rPr lang="ru-RU" sz="1800" i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800" i="1" dirty="0" err="1">
                <a:solidFill>
                  <a:schemeClr val="accent6">
                    <a:lumMod val="50000"/>
                  </a:schemeClr>
                </a:solidFill>
              </a:rPr>
              <a:t>що</a:t>
            </a:r>
            <a:r>
              <a:rPr lang="ru-RU" sz="18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i="1" dirty="0" err="1">
                <a:solidFill>
                  <a:schemeClr val="accent6">
                    <a:lumMod val="50000"/>
                  </a:schemeClr>
                </a:solidFill>
              </a:rPr>
              <a:t>коригують</a:t>
            </a:r>
            <a:r>
              <a:rPr lang="ru-RU" sz="1800" i="1" dirty="0">
                <a:solidFill>
                  <a:schemeClr val="accent6">
                    <a:lumMod val="50000"/>
                  </a:schemeClr>
                </a:solidFill>
              </a:rPr>
              <a:t> план: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– перегляд поточного плану і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внесення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змін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до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нього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виконання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робіт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по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пом'якшенню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дії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ризиків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що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відбулися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припинення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виконання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проекту і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визначення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нових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цілей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взяття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нових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зобов'язань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1800" i="1" dirty="0">
                <a:solidFill>
                  <a:schemeClr val="accent6">
                    <a:lumMod val="50000"/>
                  </a:schemeClr>
                </a:solidFill>
              </a:rPr>
              <a:t>4.Ухвалення </a:t>
            </a:r>
            <a:r>
              <a:rPr lang="ru-RU" sz="1800" i="1" dirty="0" err="1">
                <a:solidFill>
                  <a:schemeClr val="accent6">
                    <a:lumMod val="50000"/>
                  </a:schemeClr>
                </a:solidFill>
              </a:rPr>
              <a:t>політики</a:t>
            </a:r>
            <a:r>
              <a:rPr lang="ru-RU" sz="18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i="1" dirty="0" err="1">
                <a:solidFill>
                  <a:schemeClr val="accent6">
                    <a:lumMod val="50000"/>
                  </a:schemeClr>
                </a:solidFill>
              </a:rPr>
              <a:t>організації</a:t>
            </a:r>
            <a:r>
              <a:rPr lang="ru-RU" sz="1800" i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Політика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організації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відносно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процесу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контролю проекту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визначає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очікування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організації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від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даного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процесу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і порядок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виконання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дій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що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його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коригують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1800" i="1" dirty="0">
                <a:solidFill>
                  <a:schemeClr val="accent6">
                    <a:lumMod val="50000"/>
                  </a:schemeClr>
                </a:solidFill>
              </a:rPr>
              <a:t>5. </a:t>
            </a:r>
            <a:r>
              <a:rPr lang="ru-RU" sz="1800" i="1" dirty="0" err="1">
                <a:solidFill>
                  <a:schemeClr val="accent6">
                    <a:lumMod val="50000"/>
                  </a:schemeClr>
                </a:solidFill>
              </a:rPr>
              <a:t>Планування</a:t>
            </a:r>
            <a:r>
              <a:rPr lang="ru-RU" sz="18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i="1" dirty="0" err="1">
                <a:solidFill>
                  <a:schemeClr val="accent6">
                    <a:lumMod val="50000"/>
                  </a:schemeClr>
                </a:solidFill>
              </a:rPr>
              <a:t>процесу</a:t>
            </a:r>
            <a:r>
              <a:rPr lang="ru-RU" sz="1800" i="1" dirty="0">
                <a:solidFill>
                  <a:schemeClr val="accent6">
                    <a:lumMod val="50000"/>
                  </a:schemeClr>
                </a:solidFill>
              </a:rPr>
              <a:t> контролю </a:t>
            </a:r>
            <a:r>
              <a:rPr lang="ru-RU" sz="1800" i="1" dirty="0" err="1">
                <a:solidFill>
                  <a:schemeClr val="accent6">
                    <a:lumMod val="50000"/>
                  </a:schemeClr>
                </a:solidFill>
              </a:rPr>
              <a:t>виконання</a:t>
            </a:r>
            <a:r>
              <a:rPr lang="ru-RU" sz="1800" i="1" dirty="0">
                <a:solidFill>
                  <a:schemeClr val="accent6">
                    <a:lumMod val="50000"/>
                  </a:schemeClr>
                </a:solidFill>
              </a:rPr>
              <a:t> проекту.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План контролю за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прогресом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проекту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може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бути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або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часткою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спільного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плану проекту,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або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окремим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документом,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що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посилається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спільний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план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022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i="1" dirty="0" err="1" smtClean="0">
                <a:solidFill>
                  <a:srgbClr val="FF0000"/>
                </a:solidFill>
              </a:rPr>
              <a:t>Хід</a:t>
            </a:r>
            <a:r>
              <a:rPr lang="ru-RU" b="1" i="1" dirty="0" smtClean="0">
                <a:solidFill>
                  <a:srgbClr val="FF0000"/>
                </a:solidFill>
              </a:rPr>
              <a:t> проекту </a:t>
            </a:r>
            <a:r>
              <a:rPr lang="ru-RU" b="1" i="1" dirty="0" err="1" smtClean="0">
                <a:solidFill>
                  <a:srgbClr val="FF0000"/>
                </a:solidFill>
              </a:rPr>
              <a:t>контролюється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у </a:t>
            </a:r>
            <a:r>
              <a:rPr lang="ru-RU" b="1" dirty="0" err="1" smtClean="0">
                <a:solidFill>
                  <a:srgbClr val="FF0000"/>
                </a:solidFill>
              </a:rPr>
              <a:t>такий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спосіб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6.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Забезпечення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процесу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контролю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відповідними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ресурсами.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7.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Призначення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персональної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відповідальності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повноважень.Без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надання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відповідних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повноважень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процес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приречений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невдачу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, так само, як і в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разі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відсутності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персональної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відповідальності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8.Навчання персоналу,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який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виконуватиме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моніторинг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9.Розробка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форматів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документів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процесу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Повинні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бути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розроблені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фіксовані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формати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документів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які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використовуються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процесі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, а так само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визначений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порядок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роботи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з ними.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10.Залучення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зацікавлених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осіб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до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процесу.Має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бути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визначений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список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співробітників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що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мають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відношення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до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тієї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або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іншої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роботи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процесу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контролю.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Це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важливо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для того,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щоб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всі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необхідні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співробітники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були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присутні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обговореннях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або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виділяли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час на роботу з результатами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виконання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проекту.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11.Виконання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процесу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—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власне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контроль за ходом проекту.</a:t>
            </a:r>
          </a:p>
          <a:p>
            <a:pPr marL="0" indent="0">
              <a:buNone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12.Відстеження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процесу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на предмет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відповідності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встановленій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політиці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13.Обговорення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результатів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процесу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з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вищим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керівництвом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Обов’язково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мають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бути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визначені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ключові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показники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ефективності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процесу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такі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як: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кількість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проведених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оглядів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кількість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виконаних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коригуючих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дій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кількість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випущених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звітів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тощо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Результуючими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документами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даного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етапу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будуть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списки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невідповідностей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процесу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встановленій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компанії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політиці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його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проведення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дії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спрямовані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усунення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недоліків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і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результати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цих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дій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6812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B0F0"/>
                </a:solidFill>
              </a:rPr>
              <a:t>К</a:t>
            </a:r>
            <a:r>
              <a:rPr lang="ru-RU" b="1" dirty="0" smtClean="0">
                <a:solidFill>
                  <a:srgbClr val="00B0F0"/>
                </a:solidFill>
              </a:rPr>
              <a:t>онтроль </a:t>
            </a:r>
            <a:r>
              <a:rPr lang="ru-RU" b="1" dirty="0" err="1">
                <a:solidFill>
                  <a:srgbClr val="00B0F0"/>
                </a:solidFill>
              </a:rPr>
              <a:t>виконання</a:t>
            </a:r>
            <a:r>
              <a:rPr lang="ru-RU" b="1" dirty="0">
                <a:solidFill>
                  <a:srgbClr val="00B0F0"/>
                </a:solidFill>
              </a:rPr>
              <a:t> проекту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</a:rPr>
              <a:t>Основним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</a:rPr>
              <a:t>поняттям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 в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</a:rPr>
              <a:t>даному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</a:rPr>
              <a:t>процесі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 є план проекту.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</a:rPr>
              <a:t>Регулярний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</a:rPr>
              <a:t>вимір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</a:rPr>
              <a:t>параметрів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 проекту та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</a:rPr>
              <a:t>ідентифікація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</a:rPr>
              <a:t>виникаючих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</a:rPr>
              <a:t>відхилень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</a:rPr>
              <a:t>називається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rgbClr val="00B0F0"/>
                </a:solidFill>
              </a:rPr>
              <a:t>контролем </a:t>
            </a:r>
            <a:r>
              <a:rPr lang="ru-RU" sz="2800" b="1" dirty="0" err="1">
                <a:solidFill>
                  <a:srgbClr val="00B0F0"/>
                </a:solidFill>
              </a:rPr>
              <a:t>виконання</a:t>
            </a:r>
            <a:r>
              <a:rPr lang="ru-RU" sz="2800" b="1" dirty="0">
                <a:solidFill>
                  <a:srgbClr val="00B0F0"/>
                </a:solidFill>
              </a:rPr>
              <a:t> проекту</a:t>
            </a:r>
            <a:r>
              <a:rPr lang="ru-RU" sz="2800" dirty="0"/>
              <a:t>.</a:t>
            </a:r>
          </a:p>
        </p:txBody>
      </p:sp>
      <p:pic>
        <p:nvPicPr>
          <p:cNvPr id="1026" name="Picture 2" descr="Как составить план проекта: 7 шагов к успешной реализаци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174" y="987425"/>
            <a:ext cx="5874227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852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r>
              <a:rPr lang="ru-RU" sz="3600" b="1" dirty="0" err="1" smtClean="0">
                <a:solidFill>
                  <a:schemeClr val="bg1"/>
                </a:solidFill>
              </a:rPr>
              <a:t>Вимоги</a:t>
            </a:r>
            <a:r>
              <a:rPr lang="ru-RU" sz="3600" b="1" dirty="0" smtClean="0">
                <a:solidFill>
                  <a:schemeClr val="bg1"/>
                </a:solidFill>
              </a:rPr>
              <a:t> до </a:t>
            </a:r>
            <a:r>
              <a:rPr lang="ru-RU" sz="3600" b="1" dirty="0" err="1" smtClean="0">
                <a:solidFill>
                  <a:schemeClr val="bg1"/>
                </a:solidFill>
              </a:rPr>
              <a:t>системи</a:t>
            </a:r>
            <a:r>
              <a:rPr lang="ru-RU" sz="3600" b="1" dirty="0" smtClean="0">
                <a:solidFill>
                  <a:schemeClr val="bg1"/>
                </a:solidFill>
              </a:rPr>
              <a:t> контролю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ru-RU" sz="2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err="1" smtClean="0">
                <a:solidFill>
                  <a:srgbClr val="FF0000"/>
                </a:solidFill>
              </a:rPr>
              <a:t>точність</a:t>
            </a:r>
            <a:r>
              <a:rPr lang="ru-RU" sz="2800" dirty="0">
                <a:solidFill>
                  <a:srgbClr val="FF0000"/>
                </a:solidFill>
              </a:rPr>
              <a:t>, </a:t>
            </a:r>
            <a:endParaRPr lang="ru-RU" sz="2800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err="1" smtClean="0">
                <a:solidFill>
                  <a:srgbClr val="FF0000"/>
                </a:solidFill>
              </a:rPr>
              <a:t>своєчасність</a:t>
            </a:r>
            <a:r>
              <a:rPr lang="ru-RU" sz="2800" dirty="0">
                <a:solidFill>
                  <a:srgbClr val="FF0000"/>
                </a:solidFill>
              </a:rPr>
              <a:t>, </a:t>
            </a:r>
            <a:endParaRPr lang="ru-RU" sz="2800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err="1" smtClean="0">
                <a:solidFill>
                  <a:srgbClr val="FF0000"/>
                </a:solidFill>
              </a:rPr>
              <a:t>повнота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інформації</a:t>
            </a:r>
            <a:r>
              <a:rPr lang="ru-RU" sz="2800" dirty="0">
                <a:solidFill>
                  <a:srgbClr val="FF0000"/>
                </a:solidFill>
              </a:rPr>
              <a:t>, </a:t>
            </a:r>
            <a:endParaRPr lang="ru-RU" sz="2800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err="1" smtClean="0">
                <a:solidFill>
                  <a:srgbClr val="FF0000"/>
                </a:solidFill>
              </a:rPr>
              <a:t>забезпечення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єдності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інформації</a:t>
            </a:r>
            <a:r>
              <a:rPr lang="ru-RU" sz="2800" dirty="0">
                <a:solidFill>
                  <a:srgbClr val="FF0000"/>
                </a:solidFill>
              </a:rPr>
              <a:t> для </a:t>
            </a:r>
            <a:r>
              <a:rPr lang="ru-RU" sz="2800" dirty="0" err="1">
                <a:solidFill>
                  <a:srgbClr val="FF0000"/>
                </a:solidFill>
              </a:rPr>
              <a:t>всіх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учасників</a:t>
            </a:r>
            <a:r>
              <a:rPr lang="ru-RU" sz="2800" dirty="0">
                <a:solidFill>
                  <a:srgbClr val="FF0000"/>
                </a:solidFill>
              </a:rPr>
              <a:t> проекту.</a:t>
            </a:r>
          </a:p>
        </p:txBody>
      </p:sp>
      <p:pic>
        <p:nvPicPr>
          <p:cNvPr id="2050" name="Picture 2" descr="BSB51415 Project Planning Paper Editing Servic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1047940"/>
            <a:ext cx="6172200" cy="475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722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Мета й </a:t>
            </a:r>
            <a:r>
              <a:rPr lang="ru-RU" b="1" i="1" dirty="0" err="1" smtClean="0">
                <a:solidFill>
                  <a:srgbClr val="7030A0"/>
                </a:solidFill>
              </a:rPr>
              <a:t>призначення</a:t>
            </a:r>
            <a:r>
              <a:rPr lang="ru-RU" b="1" i="1" dirty="0" smtClean="0">
                <a:solidFill>
                  <a:srgbClr val="7030A0"/>
                </a:solidFill>
              </a:rPr>
              <a:t> контролю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solidFill>
                  <a:srgbClr val="7030A0"/>
                </a:solidFill>
              </a:rPr>
              <a:t>На </a:t>
            </a:r>
            <a:r>
              <a:rPr lang="ru-RU" dirty="0" err="1">
                <a:solidFill>
                  <a:srgbClr val="7030A0"/>
                </a:solidFill>
              </a:rPr>
              <a:t>процес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реалізації</a:t>
            </a:r>
            <a:r>
              <a:rPr lang="ru-RU" dirty="0">
                <a:solidFill>
                  <a:srgbClr val="7030A0"/>
                </a:solidFill>
              </a:rPr>
              <a:t> проекту </a:t>
            </a:r>
            <a:r>
              <a:rPr lang="ru-RU" dirty="0" err="1">
                <a:solidFill>
                  <a:srgbClr val="7030A0"/>
                </a:solidFill>
              </a:rPr>
              <a:t>впливає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багато</a:t>
            </a:r>
            <a:r>
              <a:rPr lang="ru-RU" dirty="0">
                <a:solidFill>
                  <a:srgbClr val="7030A0"/>
                </a:solidFill>
              </a:rPr>
              <a:t> як </a:t>
            </a:r>
            <a:r>
              <a:rPr lang="ru-RU" b="1" dirty="0" err="1">
                <a:solidFill>
                  <a:srgbClr val="7030A0"/>
                </a:solidFill>
              </a:rPr>
              <a:t>зовнішніх</a:t>
            </a:r>
            <a:r>
              <a:rPr lang="ru-RU" dirty="0">
                <a:solidFill>
                  <a:srgbClr val="7030A0"/>
                </a:solidFill>
              </a:rPr>
              <a:t>, так і </a:t>
            </a:r>
            <a:r>
              <a:rPr lang="ru-RU" b="1" dirty="0" err="1">
                <a:solidFill>
                  <a:srgbClr val="7030A0"/>
                </a:solidFill>
              </a:rPr>
              <a:t>внутрішніх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дестабілізаційних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чинників</a:t>
            </a:r>
            <a:r>
              <a:rPr lang="ru-RU" dirty="0">
                <a:solidFill>
                  <a:srgbClr val="7030A0"/>
                </a:solidFill>
              </a:rPr>
              <a:t>. </a:t>
            </a:r>
            <a:r>
              <a:rPr lang="ru-RU" dirty="0" err="1">
                <a:solidFill>
                  <a:srgbClr val="7030A0"/>
                </a:solidFill>
              </a:rPr>
              <a:t>Це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призводить</a:t>
            </a:r>
            <a:r>
              <a:rPr lang="ru-RU" dirty="0">
                <a:solidFill>
                  <a:srgbClr val="7030A0"/>
                </a:solidFill>
              </a:rPr>
              <a:t> до </a:t>
            </a:r>
            <a:r>
              <a:rPr lang="ru-RU" dirty="0" err="1">
                <a:solidFill>
                  <a:srgbClr val="7030A0"/>
                </a:solidFill>
              </a:rPr>
              <a:t>зміни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розрахункових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параметрів</a:t>
            </a:r>
            <a:r>
              <a:rPr lang="ru-RU" dirty="0">
                <a:solidFill>
                  <a:srgbClr val="7030A0"/>
                </a:solidFill>
              </a:rPr>
              <a:t> (</a:t>
            </a:r>
            <a:r>
              <a:rPr lang="ru-RU" dirty="0" err="1">
                <a:solidFill>
                  <a:srgbClr val="7030A0"/>
                </a:solidFill>
              </a:rPr>
              <a:t>строкових</a:t>
            </a:r>
            <a:r>
              <a:rPr lang="ru-RU" dirty="0">
                <a:solidFill>
                  <a:srgbClr val="7030A0"/>
                </a:solidFill>
              </a:rPr>
              <a:t> і </a:t>
            </a:r>
            <a:r>
              <a:rPr lang="ru-RU" dirty="0" err="1">
                <a:solidFill>
                  <a:srgbClr val="7030A0"/>
                </a:solidFill>
              </a:rPr>
              <a:t>вартісних</a:t>
            </a:r>
            <a:r>
              <a:rPr lang="ru-RU" dirty="0">
                <a:solidFill>
                  <a:srgbClr val="7030A0"/>
                </a:solidFill>
              </a:rPr>
              <a:t>). У </a:t>
            </a:r>
            <a:r>
              <a:rPr lang="ru-RU" dirty="0" err="1">
                <a:solidFill>
                  <a:srgbClr val="7030A0"/>
                </a:solidFill>
              </a:rPr>
              <a:t>зв’язку</a:t>
            </a:r>
            <a:r>
              <a:rPr lang="ru-RU" dirty="0">
                <a:solidFill>
                  <a:srgbClr val="7030A0"/>
                </a:solidFill>
              </a:rPr>
              <a:t> з </a:t>
            </a:r>
            <a:r>
              <a:rPr lang="ru-RU" dirty="0" err="1">
                <a:solidFill>
                  <a:srgbClr val="7030A0"/>
                </a:solidFill>
              </a:rPr>
              <a:t>мінливими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умовами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навколишнього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середовища</a:t>
            </a:r>
            <a:r>
              <a:rPr lang="ru-RU" dirty="0">
                <a:solidFill>
                  <a:srgbClr val="7030A0"/>
                </a:solidFill>
              </a:rPr>
              <a:t> проекту </a:t>
            </a:r>
            <a:r>
              <a:rPr lang="ru-RU" dirty="0" err="1">
                <a:solidFill>
                  <a:srgbClr val="7030A0"/>
                </a:solidFill>
              </a:rPr>
              <a:t>керівникам</a:t>
            </a:r>
            <a:r>
              <a:rPr lang="ru-RU" dirty="0">
                <a:solidFill>
                  <a:srgbClr val="7030A0"/>
                </a:solidFill>
              </a:rPr>
              <a:t> не </a:t>
            </a:r>
            <a:r>
              <a:rPr lang="ru-RU" dirty="0" err="1">
                <a:solidFill>
                  <a:srgbClr val="7030A0"/>
                </a:solidFill>
              </a:rPr>
              <a:t>завжди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вдається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вчасно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вжити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заходів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коригування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процесу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виконання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робіт</a:t>
            </a:r>
            <a:r>
              <a:rPr lang="ru-RU" dirty="0">
                <a:solidFill>
                  <a:srgbClr val="7030A0"/>
                </a:solidFill>
              </a:rPr>
              <a:t> і </a:t>
            </a:r>
            <a:r>
              <a:rPr lang="ru-RU" b="1" dirty="0" err="1">
                <a:solidFill>
                  <a:srgbClr val="7030A0"/>
                </a:solidFill>
              </a:rPr>
              <a:t>мотивувати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підлеглих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на </a:t>
            </a:r>
            <a:r>
              <a:rPr lang="ru-RU" dirty="0" err="1">
                <a:solidFill>
                  <a:srgbClr val="7030A0"/>
                </a:solidFill>
              </a:rPr>
              <a:t>досягнення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поставлених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цілей</a:t>
            </a:r>
            <a:r>
              <a:rPr lang="ru-RU" dirty="0">
                <a:solidFill>
                  <a:srgbClr val="7030A0"/>
                </a:solidFill>
              </a:rPr>
              <a:t>. За таких умов одним </a:t>
            </a:r>
            <a:r>
              <a:rPr lang="ru-RU" dirty="0" err="1">
                <a:solidFill>
                  <a:srgbClr val="7030A0"/>
                </a:solidFill>
              </a:rPr>
              <a:t>із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важливих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засобів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реалізації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поставлених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цілей</a:t>
            </a:r>
            <a:r>
              <a:rPr lang="ru-RU" dirty="0">
                <a:solidFill>
                  <a:srgbClr val="7030A0"/>
                </a:solidFill>
              </a:rPr>
              <a:t> є контроль за </a:t>
            </a:r>
            <a:r>
              <a:rPr lang="ru-RU" dirty="0" err="1">
                <a:solidFill>
                  <a:srgbClr val="7030A0"/>
                </a:solidFill>
              </a:rPr>
              <a:t>реалізацією</a:t>
            </a:r>
            <a:r>
              <a:rPr lang="ru-RU" dirty="0">
                <a:solidFill>
                  <a:srgbClr val="7030A0"/>
                </a:solidFill>
              </a:rPr>
              <a:t> проекту. </a:t>
            </a:r>
            <a:endParaRPr lang="ru-RU" dirty="0" smtClean="0">
              <a:solidFill>
                <a:srgbClr val="7030A0"/>
              </a:solidFill>
            </a:endParaRP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За </a:t>
            </a:r>
            <a:r>
              <a:rPr lang="ru-RU" dirty="0" err="1">
                <a:solidFill>
                  <a:srgbClr val="FF0000"/>
                </a:solidFill>
              </a:rPr>
              <a:t>допомогою</a:t>
            </a:r>
            <a:r>
              <a:rPr lang="ru-RU" dirty="0">
                <a:solidFill>
                  <a:srgbClr val="FF0000"/>
                </a:solidFill>
              </a:rPr>
              <a:t> контролю проект-менеджер </a:t>
            </a:r>
            <a:r>
              <a:rPr lang="ru-RU" dirty="0" err="1">
                <a:solidFill>
                  <a:srgbClr val="FF0000"/>
                </a:solidFill>
              </a:rPr>
              <a:t>визначає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правильність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прийнятого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рішення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здійснення</a:t>
            </a:r>
            <a:r>
              <a:rPr lang="ru-RU" dirty="0">
                <a:solidFill>
                  <a:srgbClr val="FF0000"/>
                </a:solidFill>
              </a:rPr>
              <a:t> проекту за часом</a:t>
            </a:r>
            <a:r>
              <a:rPr lang="ru-RU" dirty="0" smtClean="0">
                <a:solidFill>
                  <a:srgbClr val="FF0000"/>
                </a:solidFill>
              </a:rPr>
              <a:t>,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вартістю</a:t>
            </a:r>
            <a:r>
              <a:rPr lang="ru-RU" dirty="0">
                <a:solidFill>
                  <a:srgbClr val="FF0000"/>
                </a:solidFill>
              </a:rPr>
              <a:t>, ресурсами, </a:t>
            </a:r>
            <a:r>
              <a:rPr lang="ru-RU" dirty="0" err="1">
                <a:solidFill>
                  <a:srgbClr val="FF0000"/>
                </a:solidFill>
              </a:rPr>
              <a:t>вирішує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необхідність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внесення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змін</a:t>
            </a:r>
            <a:r>
              <a:rPr lang="ru-RU" dirty="0">
                <a:solidFill>
                  <a:srgbClr val="FF0000"/>
                </a:solidFill>
              </a:rPr>
              <a:t> до плану </a:t>
            </a:r>
            <a:r>
              <a:rPr lang="ru-RU" dirty="0" err="1">
                <a:solidFill>
                  <a:srgbClr val="FF0000"/>
                </a:solidFill>
              </a:rPr>
              <a:t>реалізації</a:t>
            </a:r>
            <a:r>
              <a:rPr lang="ru-RU" dirty="0">
                <a:solidFill>
                  <a:srgbClr val="FF0000"/>
                </a:solidFill>
              </a:rPr>
              <a:t> проекту 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92091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</TotalTime>
  <Words>2329</Words>
  <Application>Microsoft Office PowerPoint</Application>
  <PresentationFormat>Широкоэкранный</PresentationFormat>
  <Paragraphs>161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Wingdings</vt:lpstr>
      <vt:lpstr>Тема Office</vt:lpstr>
      <vt:lpstr>УПРАВЛІННЯ ПРОЦЕСАМИ ВИКОНАННЯ РЕКЛАМНИХ /ПР-ПРОЕКТІВ</vt:lpstr>
      <vt:lpstr>УПРАВЛІННЯ ПРОЦЕСАМИ ВИКОНАННЯ РЕКЛАМНИХ /ПР-ПРОЕКТІВ</vt:lpstr>
      <vt:lpstr>Зміст контролювання процесами виконання проекту</vt:lpstr>
      <vt:lpstr>Мета процесу контролю рекламного /ПР-проекту</vt:lpstr>
      <vt:lpstr>Хід проекту контролюється у такий спосіб:</vt:lpstr>
      <vt:lpstr>Хід проекту контролюється у такий спосіб:</vt:lpstr>
      <vt:lpstr>Контроль виконання проекту</vt:lpstr>
      <vt:lpstr>Вимоги до системи контролю:</vt:lpstr>
      <vt:lpstr>Мета й призначення контролю.</vt:lpstr>
      <vt:lpstr>Предметом контролю є:</vt:lpstr>
      <vt:lpstr>Об'єкти контролю</vt:lpstr>
      <vt:lpstr>До процесів контролю включають:</vt:lpstr>
      <vt:lpstr>Контроль проекту</vt:lpstr>
      <vt:lpstr>Контроль включає етапи:</vt:lpstr>
      <vt:lpstr>Оцінка проектної діяльності.</vt:lpstr>
      <vt:lpstr>Моніторинг виконання робіт з проекту</vt:lpstr>
      <vt:lpstr>Методи контролю фактичного виконання розділяються на:</vt:lpstr>
      <vt:lpstr>Основні моменти оцінки стану робіт:</vt:lpstr>
      <vt:lpstr>Порівняння ходу проекту з планом</vt:lpstr>
      <vt:lpstr>Управління змінами в процесі виконання проекту</vt:lpstr>
      <vt:lpstr>Зміни впливають на виконання проекту таким чином:</vt:lpstr>
      <vt:lpstr>Причини внесення змін</vt:lpstr>
      <vt:lpstr>Внесення змін</vt:lpstr>
      <vt:lpstr>Загальний контроль змін здійснюється:</vt:lpstr>
      <vt:lpstr>Система контролю за змінами вирішує такі завдання:</vt:lpstr>
      <vt:lpstr>Система контролю за змінами</vt:lpstr>
      <vt:lpstr>Для створення системи контролю за змінами треба зробити такі кроки:</vt:lpstr>
      <vt:lpstr>У досить загальному вигляді процес контролю за змінами повинен регламентувати проходження змін через п'ять основних стадій:</vt:lpstr>
      <vt:lpstr>Здійснювати систему контролю допомагає стандартизований документ — вимога щодо зміни.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УПРАВЛІННЯ ПРОЦЕСАМИ ВИКОНАННЯ РЕКЛАМНИХ /ПР-ПРОЕКТІВ</dc:title>
  <dc:creator>admin</dc:creator>
  <cp:lastModifiedBy>admin</cp:lastModifiedBy>
  <cp:revision>20</cp:revision>
  <dcterms:created xsi:type="dcterms:W3CDTF">2021-01-19T12:21:15Z</dcterms:created>
  <dcterms:modified xsi:type="dcterms:W3CDTF">2021-01-20T07:52:04Z</dcterms:modified>
</cp:coreProperties>
</file>