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66" r:id="rId3"/>
    <p:sldId id="258" r:id="rId4"/>
    <p:sldId id="259" r:id="rId5"/>
    <p:sldId id="260" r:id="rId6"/>
    <p:sldId id="261" r:id="rId7"/>
    <p:sldId id="269" r:id="rId8"/>
    <p:sldId id="264" r:id="rId9"/>
    <p:sldId id="268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 snapToGrid="0" snapToObjects="1">
      <p:cViewPr>
        <p:scale>
          <a:sx n="87" d="100"/>
          <a:sy n="87" d="100"/>
        </p:scale>
        <p:origin x="-1253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6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sites.znu.edu.ua/cms/index.php?action=news/view&amp;site_id=95&amp;lang=ukr&amp;category_id=1139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4072" y="4908557"/>
            <a:ext cx="8675280" cy="1752600"/>
          </a:xfrm>
        </p:spPr>
        <p:txBody>
          <a:bodyPr>
            <a:normAutofit fontScale="92500" lnSpcReduction="20000"/>
          </a:bodyPr>
          <a:lstStyle/>
          <a:p>
            <a:r>
              <a:rPr lang="uk-UA" altLang="ru-RU" dirty="0" err="1" smtClean="0"/>
              <a:t>Дашко</a:t>
            </a:r>
            <a:r>
              <a:rPr lang="uk-UA" altLang="ru-RU" dirty="0" smtClean="0"/>
              <a:t> Ірина Миколаївна, </a:t>
            </a:r>
          </a:p>
          <a:p>
            <a:r>
              <a:rPr lang="ru-RU" dirty="0" err="1" smtClean="0"/>
              <a:t>д.е.н</a:t>
            </a:r>
            <a:r>
              <a:rPr lang="ru-RU" dirty="0"/>
              <a:t>., </a:t>
            </a:r>
            <a:r>
              <a:rPr lang="ru-RU" dirty="0" err="1" smtClean="0"/>
              <a:t>професор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професор</a:t>
            </a:r>
            <a:r>
              <a:rPr lang="ru-RU" dirty="0" smtClean="0"/>
              <a:t> </a:t>
            </a:r>
            <a:r>
              <a:rPr lang="ru-RU" dirty="0" err="1"/>
              <a:t>кафедри</a:t>
            </a:r>
            <a:r>
              <a:rPr lang="ru-RU" dirty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 персоналом і маркетингу</a:t>
            </a:r>
            <a:endParaRPr lang="ru-RU" dirty="0"/>
          </a:p>
        </p:txBody>
      </p:sp>
      <p:pic>
        <p:nvPicPr>
          <p:cNvPr id="1026" name="Picture 2" descr="Кохання чи кар'єра: Як знайти гармонію у сучасному світі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92" y="199659"/>
            <a:ext cx="7105286" cy="30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773965" y="329919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Управління </a:t>
            </a:r>
            <a:r>
              <a:rPr lang="ru-RU" dirty="0" err="1" smtClean="0"/>
              <a:t>професійною</a:t>
            </a:r>
            <a:r>
              <a:rPr lang="ru-RU" dirty="0" smtClean="0"/>
              <a:t> </a:t>
            </a:r>
            <a:r>
              <a:rPr lang="ru-RU" dirty="0" err="1" smtClean="0"/>
              <a:t>кар'єрою</a:t>
            </a:r>
            <a:r>
              <a:rPr lang="ru-RU" dirty="0" smtClean="0"/>
              <a:t> персоналу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44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20134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err="1"/>
              <a:t>Інформація</a:t>
            </a:r>
            <a:r>
              <a:rPr lang="ru-RU" dirty="0"/>
              <a:t> про </a:t>
            </a:r>
            <a:r>
              <a:rPr lang="ru-RU" dirty="0" err="1" smtClean="0"/>
              <a:t>викладача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6934"/>
            <a:ext cx="5616624" cy="4873728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Дашко </a:t>
            </a:r>
            <a:r>
              <a:rPr lang="ru-RU" b="1" dirty="0" err="1"/>
              <a:t>Ірина</a:t>
            </a:r>
            <a:r>
              <a:rPr lang="ru-RU" b="1" dirty="0"/>
              <a:t> </a:t>
            </a:r>
            <a:r>
              <a:rPr lang="ru-RU" b="1" dirty="0" err="1"/>
              <a:t>Миколаївна</a:t>
            </a:r>
            <a:endParaRPr lang="ru-RU" dirty="0"/>
          </a:p>
          <a:p>
            <a:r>
              <a:rPr lang="ru-RU" dirty="0"/>
              <a:t>Доктор </a:t>
            </a:r>
            <a:r>
              <a:rPr lang="ru-RU" dirty="0" err="1"/>
              <a:t>економічних</a:t>
            </a:r>
            <a:r>
              <a:rPr lang="ru-RU" dirty="0"/>
              <a:t> наук, </a:t>
            </a:r>
            <a:r>
              <a:rPr lang="ru-RU" dirty="0" err="1"/>
              <a:t>професор</a:t>
            </a:r>
            <a:r>
              <a:rPr lang="ru-RU" dirty="0"/>
              <a:t>, </a:t>
            </a:r>
            <a:r>
              <a:rPr lang="ru-RU" dirty="0" err="1"/>
              <a:t>професор</a:t>
            </a:r>
            <a:r>
              <a:rPr lang="ru-RU" dirty="0"/>
              <a:t> </a:t>
            </a:r>
            <a:r>
              <a:rPr lang="ru-RU" dirty="0" err="1">
                <a:hlinkClick r:id="rId2"/>
              </a:rPr>
              <a:t>кафедри</a:t>
            </a:r>
            <a:r>
              <a:rPr lang="ru-RU" dirty="0">
                <a:hlinkClick r:id="rId2"/>
              </a:rPr>
              <a:t> </a:t>
            </a:r>
            <a:r>
              <a:rPr lang="ru-RU" dirty="0" err="1">
                <a:hlinkClick r:id="rId2"/>
              </a:rPr>
              <a:t>управління</a:t>
            </a:r>
            <a:r>
              <a:rPr lang="ru-RU" dirty="0">
                <a:hlinkClick r:id="rId2"/>
              </a:rPr>
              <a:t> персоналом і маркетингу</a:t>
            </a:r>
            <a:endParaRPr lang="ru-RU" dirty="0"/>
          </a:p>
          <a:p>
            <a:r>
              <a:rPr lang="ru-RU" dirty="0"/>
              <a:t>5 й корпус, </a:t>
            </a:r>
            <a:r>
              <a:rPr lang="ru-RU" dirty="0" err="1"/>
              <a:t>кабінет</a:t>
            </a:r>
            <a:r>
              <a:rPr lang="ru-RU" dirty="0"/>
              <a:t> 218-А.</a:t>
            </a:r>
          </a:p>
          <a:p>
            <a:r>
              <a:rPr lang="ru-RU" dirty="0" err="1"/>
              <a:t>Консультація</a:t>
            </a:r>
            <a:r>
              <a:rPr lang="ru-RU" dirty="0"/>
              <a:t> </a:t>
            </a:r>
            <a:r>
              <a:rPr lang="ru-RU" dirty="0" err="1"/>
              <a:t>можлива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en-US" dirty="0"/>
              <a:t>Zoom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вайбер</a:t>
            </a:r>
            <a:r>
              <a:rPr lang="ru-RU" dirty="0"/>
              <a:t>, телеграмм, </a:t>
            </a:r>
            <a:r>
              <a:rPr lang="en-US" dirty="0"/>
              <a:t>e-mail (</a:t>
            </a:r>
            <a:r>
              <a:rPr lang="ru-RU" dirty="0"/>
              <a:t>за </a:t>
            </a:r>
            <a:r>
              <a:rPr lang="ru-RU" dirty="0" err="1"/>
              <a:t>попередньою</a:t>
            </a:r>
            <a:r>
              <a:rPr lang="ru-RU" dirty="0"/>
              <a:t> </a:t>
            </a:r>
            <a:r>
              <a:rPr lang="ru-RU" dirty="0" err="1"/>
              <a:t>домовленістю</a:t>
            </a:r>
            <a:r>
              <a:rPr lang="ru-RU" dirty="0"/>
              <a:t>)</a:t>
            </a:r>
          </a:p>
          <a:p>
            <a:pPr marL="109855" indent="0">
              <a:buNone/>
            </a:pPr>
            <a:r>
              <a:rPr lang="en-US" dirty="0"/>
              <a:t>http://sites.znu.edu.ua/cms/index.php?action=news/view_details&amp;news_id=44985&amp;lang=ukr&amp;news_code=dashko---rina-mikolayivna</a:t>
            </a:r>
            <a:br>
              <a:rPr lang="en-US" dirty="0"/>
            </a:br>
            <a:endParaRPr lang="en-US" dirty="0"/>
          </a:p>
          <a:p>
            <a:r>
              <a:rPr lang="en-US" b="1" dirty="0"/>
              <a:t>Zoom:</a:t>
            </a:r>
            <a:r>
              <a:rPr lang="en-US" dirty="0"/>
              <a:t> </a:t>
            </a:r>
            <a:r>
              <a:rPr lang="ru-RU" dirty="0" err="1"/>
              <a:t>Ідентифікатор</a:t>
            </a:r>
            <a:r>
              <a:rPr lang="ru-RU" dirty="0"/>
              <a:t>: 632-159-59-48</a:t>
            </a:r>
          </a:p>
          <a:p>
            <a:pPr marL="109855" indent="0">
              <a:buNone/>
            </a:pPr>
            <a:r>
              <a:rPr lang="ru-RU" dirty="0"/>
              <a:t>Пароль: 123456</a:t>
            </a:r>
          </a:p>
          <a:p>
            <a:r>
              <a:rPr lang="en-US" b="1" dirty="0"/>
              <a:t>e-mail: </a:t>
            </a:r>
            <a:r>
              <a:rPr lang="en-US" dirty="0"/>
              <a:t>irina.kfznu@gmail.com 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i="1" dirty="0" err="1"/>
              <a:t>Більше</a:t>
            </a:r>
            <a:r>
              <a:rPr lang="ru-RU" i="1" dirty="0"/>
              <a:t> </a:t>
            </a:r>
            <a:r>
              <a:rPr lang="ru-RU" i="1" dirty="0" err="1"/>
              <a:t>інформації</a:t>
            </a:r>
            <a:r>
              <a:rPr lang="ru-RU" i="1" dirty="0"/>
              <a:t> про </a:t>
            </a:r>
            <a:r>
              <a:rPr lang="ru-RU" i="1" dirty="0" err="1"/>
              <a:t>викладача</a:t>
            </a:r>
            <a:r>
              <a:rPr lang="ru-RU" i="1" dirty="0"/>
              <a:t> за </a:t>
            </a:r>
            <a:r>
              <a:rPr lang="ru-RU" i="1" dirty="0" err="1"/>
              <a:t>посиланням</a:t>
            </a:r>
            <a:r>
              <a:rPr lang="ru-RU" i="1" dirty="0"/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en-US" dirty="0"/>
              <a:t>https://sites.znu.edu.ua/cms/index.php?action=news/view_details&amp;news_id=44985&amp;lang=ukr&amp;news_code=dashko---rina-mikolayivna</a:t>
            </a:r>
          </a:p>
          <a:p>
            <a:endParaRPr lang="ru-RU" dirty="0"/>
          </a:p>
        </p:txBody>
      </p:sp>
      <p:pic>
        <p:nvPicPr>
          <p:cNvPr id="1026" name="Picture 2" descr="C:\Users\user\Desktop\news-44985-ukr-dashko____m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994" y="1772816"/>
            <a:ext cx="3195371" cy="392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794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246"/>
            <a:ext cx="8229600" cy="868362"/>
          </a:xfrm>
        </p:spPr>
        <p:txBody>
          <a:bodyPr/>
          <a:lstStyle/>
          <a:p>
            <a:r>
              <a:rPr dirty="0" err="1"/>
              <a:t>Анотація</a:t>
            </a:r>
            <a:r>
              <a:rPr dirty="0"/>
              <a:t> </a:t>
            </a:r>
            <a:r>
              <a:rPr dirty="0" err="1"/>
              <a:t>дисципліни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38" y="773724"/>
            <a:ext cx="8950570" cy="4525963"/>
          </a:xfrm>
        </p:spPr>
        <p:txBody>
          <a:bodyPr>
            <a:noAutofit/>
          </a:bodyPr>
          <a:lstStyle/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сучасних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глобалізації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цифрової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трансформації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нестабільного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ринку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кар'єрою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персоналу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набувають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стратегічного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організацій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Дисципліна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«Управління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професійною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кар'єрою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персоналу» покликана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сформувати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студентів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цілісне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реалізації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коригування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кар’єрної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траєкторії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змінного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вивчаються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класичні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так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сучасні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підходи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кар'єрою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зокрема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моделі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професійного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механізми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внутрішньоорганізаційної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мобільності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принципи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формування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кадрового резерву,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інструменти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оцінювання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кар'єрного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потенціалу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Особлива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увага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приділяється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розробці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індивідуальних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кар'єрних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стратегій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враховують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особисті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так і потреби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бізнесу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розглядаються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гендерної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рівності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кар'єрному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балансу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роботою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особистим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життям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корпоративної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соціальної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відповідальності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культурних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особливостей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кар’єрою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міжнародному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контексті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Дисципліна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міждисциплінарний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характер,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поєднуючи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знання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персоналом,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психології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соціології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економіки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організаційної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поведінки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 Практична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частина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курсу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розробку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кейсів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виконання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кар’єрного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тестування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побудову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кар’єрних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карт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стратегічних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планів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персоналу.</a:t>
            </a:r>
          </a:p>
          <a:p>
            <a:pPr algn="just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Таким чином,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опанування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дисципліни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дозволить студентам набути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актуальних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знань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навичок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необхідних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ефективного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управління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кар’єрою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індивідуальному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так і на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організаційному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рівнях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сприятиме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зростанню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їхньої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конкурентоспроможності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праці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sz="1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Мета дисципліни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5224"/>
            <a:ext cx="8229600" cy="32443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Мета </a:t>
            </a:r>
            <a:r>
              <a:rPr lang="ru-RU" b="1" dirty="0" err="1"/>
              <a:t>дисципліни</a:t>
            </a:r>
            <a:endParaRPr lang="ru-RU" b="1" dirty="0"/>
          </a:p>
          <a:p>
            <a:pPr marL="0" indent="0">
              <a:buNone/>
            </a:pPr>
            <a:r>
              <a:rPr lang="ru-RU" i="1" dirty="0" err="1"/>
              <a:t>Формування</a:t>
            </a:r>
            <a:r>
              <a:rPr lang="ru-RU" i="1" dirty="0"/>
              <a:t> </a:t>
            </a:r>
            <a:r>
              <a:rPr lang="ru-RU" i="1" dirty="0" err="1"/>
              <a:t>системи</a:t>
            </a:r>
            <a:r>
              <a:rPr lang="ru-RU" i="1" dirty="0"/>
              <a:t> </a:t>
            </a:r>
            <a:r>
              <a:rPr lang="ru-RU" i="1" dirty="0" err="1"/>
              <a:t>знань</a:t>
            </a:r>
            <a:r>
              <a:rPr lang="ru-RU" i="1" dirty="0"/>
              <a:t> </a:t>
            </a:r>
            <a:r>
              <a:rPr lang="ru-RU" i="1" dirty="0" err="1"/>
              <a:t>щодо</a:t>
            </a:r>
            <a:r>
              <a:rPr lang="ru-RU" i="1" dirty="0"/>
              <a:t> </a:t>
            </a:r>
            <a:r>
              <a:rPr lang="ru-RU" i="1" dirty="0" err="1"/>
              <a:t>стратегічного</a:t>
            </a:r>
            <a:r>
              <a:rPr lang="ru-RU" i="1" dirty="0"/>
              <a:t> і тактичного </a:t>
            </a:r>
            <a:r>
              <a:rPr lang="ru-RU" i="1" dirty="0" err="1"/>
              <a:t>управління</a:t>
            </a:r>
            <a:r>
              <a:rPr lang="ru-RU" i="1" dirty="0"/>
              <a:t> </a:t>
            </a:r>
            <a:r>
              <a:rPr lang="ru-RU" i="1" dirty="0" err="1"/>
              <a:t>професійною</a:t>
            </a:r>
            <a:r>
              <a:rPr lang="ru-RU" i="1" dirty="0"/>
              <a:t> </a:t>
            </a:r>
            <a:r>
              <a:rPr lang="ru-RU" i="1" dirty="0" err="1"/>
              <a:t>кар'єрою</a:t>
            </a:r>
            <a:r>
              <a:rPr lang="ru-RU" i="1" dirty="0"/>
              <a:t> </a:t>
            </a:r>
            <a:r>
              <a:rPr lang="ru-RU" i="1" dirty="0" err="1"/>
              <a:t>працівників</a:t>
            </a:r>
            <a:r>
              <a:rPr lang="ru-RU" i="1" dirty="0"/>
              <a:t>, а </a:t>
            </a:r>
            <a:r>
              <a:rPr lang="ru-RU" i="1" dirty="0" err="1"/>
              <a:t>також</a:t>
            </a:r>
            <a:r>
              <a:rPr lang="ru-RU" i="1" dirty="0"/>
              <a:t> </a:t>
            </a:r>
            <a:r>
              <a:rPr lang="ru-RU" i="1" dirty="0" err="1"/>
              <a:t>набуття</a:t>
            </a:r>
            <a:r>
              <a:rPr lang="ru-RU" i="1" dirty="0"/>
              <a:t> </a:t>
            </a:r>
            <a:r>
              <a:rPr lang="ru-RU" i="1" dirty="0" err="1"/>
              <a:t>навичок</a:t>
            </a:r>
            <a:r>
              <a:rPr lang="ru-RU" i="1" dirty="0"/>
              <a:t> </a:t>
            </a:r>
            <a:r>
              <a:rPr lang="ru-RU" i="1" dirty="0" err="1"/>
              <a:t>аналізу</a:t>
            </a:r>
            <a:r>
              <a:rPr lang="ru-RU" i="1" dirty="0"/>
              <a:t>, </a:t>
            </a:r>
            <a:r>
              <a:rPr lang="ru-RU" i="1" dirty="0" err="1"/>
              <a:t>планування</a:t>
            </a:r>
            <a:r>
              <a:rPr lang="ru-RU" i="1" dirty="0"/>
              <a:t> та </a:t>
            </a:r>
            <a:r>
              <a:rPr lang="ru-RU" i="1" dirty="0" err="1"/>
              <a:t>організації</a:t>
            </a:r>
            <a:r>
              <a:rPr lang="ru-RU" i="1" dirty="0"/>
              <a:t> </a:t>
            </a:r>
            <a:r>
              <a:rPr lang="ru-RU" i="1" dirty="0" err="1"/>
              <a:t>кар'єрного</a:t>
            </a:r>
            <a:r>
              <a:rPr lang="ru-RU" i="1" dirty="0"/>
              <a:t> </a:t>
            </a:r>
            <a:r>
              <a:rPr lang="ru-RU" i="1" dirty="0" err="1"/>
              <a:t>розвитку</a:t>
            </a:r>
            <a:r>
              <a:rPr lang="ru-RU" i="1" dirty="0"/>
              <a:t>.</a:t>
            </a:r>
          </a:p>
          <a:p>
            <a:pPr marL="0" indent="0">
              <a:buNone/>
            </a:pPr>
            <a:endParaRPr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8" r="10492"/>
          <a:stretch/>
        </p:blipFill>
        <p:spPr bwMode="auto">
          <a:xfrm>
            <a:off x="0" y="4698675"/>
            <a:ext cx="2189285" cy="215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 r="5652"/>
          <a:stretch/>
        </p:blipFill>
        <p:spPr bwMode="auto">
          <a:xfrm>
            <a:off x="2189285" y="4698675"/>
            <a:ext cx="2321170" cy="21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1"/>
          <a:stretch/>
        </p:blipFill>
        <p:spPr bwMode="auto">
          <a:xfrm>
            <a:off x="4510455" y="4698677"/>
            <a:ext cx="2558562" cy="2159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92" y="4698675"/>
            <a:ext cx="2505808" cy="215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Основні завдання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err="1"/>
              <a:t>Ознайомлення</a:t>
            </a:r>
            <a:r>
              <a:rPr lang="ru-RU" dirty="0"/>
              <a:t> з </a:t>
            </a:r>
            <a:r>
              <a:rPr lang="ru-RU" dirty="0" err="1"/>
              <a:t>теоретичними</a:t>
            </a:r>
            <a:r>
              <a:rPr lang="ru-RU" dirty="0"/>
              <a:t> основами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кар'єрою</a:t>
            </a:r>
            <a:r>
              <a:rPr lang="ru-RU" dirty="0"/>
              <a:t>;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сучасних</a:t>
            </a:r>
            <a:r>
              <a:rPr lang="ru-RU" dirty="0"/>
              <a:t> моделей та </a:t>
            </a:r>
            <a:r>
              <a:rPr lang="ru-RU" dirty="0" err="1"/>
              <a:t>підходів</a:t>
            </a:r>
            <a:r>
              <a:rPr lang="ru-RU" dirty="0"/>
              <a:t> до </a:t>
            </a:r>
            <a:r>
              <a:rPr lang="ru-RU" dirty="0" err="1"/>
              <a:t>кар'єрного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;</a:t>
            </a:r>
          </a:p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інструментів</a:t>
            </a:r>
            <a:r>
              <a:rPr lang="ru-RU" dirty="0"/>
              <a:t> </a:t>
            </a:r>
            <a:r>
              <a:rPr lang="ru-RU" dirty="0" err="1"/>
              <a:t>діагностики</a:t>
            </a:r>
            <a:r>
              <a:rPr lang="ru-RU" dirty="0"/>
              <a:t> та </a:t>
            </a:r>
            <a:r>
              <a:rPr lang="ru-RU" dirty="0" err="1"/>
              <a:t>прогнозування</a:t>
            </a:r>
            <a:r>
              <a:rPr lang="ru-RU" dirty="0"/>
              <a:t> </a:t>
            </a:r>
            <a:r>
              <a:rPr lang="ru-RU" dirty="0" err="1"/>
              <a:t>кар'єрного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;</a:t>
            </a:r>
          </a:p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;</a:t>
            </a:r>
          </a:p>
          <a:p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кар'єрного</a:t>
            </a:r>
            <a:r>
              <a:rPr lang="ru-RU" dirty="0"/>
              <a:t> плану для </a:t>
            </a:r>
            <a:r>
              <a:rPr lang="ru-RU" dirty="0" err="1"/>
              <a:t>працівників</a:t>
            </a:r>
            <a:r>
              <a:rPr lang="ru-RU" dirty="0"/>
              <a:t>/команд;</a:t>
            </a:r>
          </a:p>
          <a:p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кар'єрою</a:t>
            </a:r>
            <a:r>
              <a:rPr lang="ru-RU" dirty="0"/>
              <a:t> у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Що таке професійна кар'єра?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комплекс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заходів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планування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мотивації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та контролю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службового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зростання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співробітників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здійснюється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як самою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компанією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так і самим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працівником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A0A0A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Це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процес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допомагає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узгоджувати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індивідуальні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працівника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з потребами та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можливостями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досягнення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спільної</a:t>
            </a:r>
            <a:r>
              <a:rPr lang="ru-RU" dirty="0">
                <a:solidFill>
                  <a:srgbClr val="0A0A0A"/>
                </a:solidFill>
                <a:latin typeface="Times New Roman" pitchFamily="18" charset="0"/>
                <a:cs typeface="Times New Roman" pitchFamily="18" charset="0"/>
              </a:rPr>
              <a:t> мети. </a:t>
            </a:r>
            <a:endParaRPr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8" y="3801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управління</a:t>
            </a:r>
            <a:r>
              <a:rPr lang="ru-RU" dirty="0" smtClean="0"/>
              <a:t> </a:t>
            </a:r>
            <a:r>
              <a:rPr lang="ru-RU" dirty="0" err="1"/>
              <a:t>кар'єрою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err="1" smtClean="0"/>
              <a:t>Планування</a:t>
            </a:r>
            <a:r>
              <a:rPr lang="ru-RU" b="1" dirty="0"/>
              <a:t>: </a:t>
            </a:r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планів</a:t>
            </a:r>
            <a:r>
              <a:rPr lang="ru-RU" dirty="0"/>
              <a:t> </a:t>
            </a:r>
            <a:r>
              <a:rPr lang="ru-RU" dirty="0" err="1"/>
              <a:t>службового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враховують</a:t>
            </a:r>
            <a:r>
              <a:rPr lang="ru-RU" dirty="0"/>
              <a:t> як </a:t>
            </a:r>
            <a:r>
              <a:rPr lang="ru-RU" dirty="0" err="1"/>
              <a:t>особистісні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 та потреби </a:t>
            </a:r>
            <a:r>
              <a:rPr lang="ru-RU" dirty="0" err="1"/>
              <a:t>співробітника</a:t>
            </a:r>
            <a:r>
              <a:rPr lang="ru-RU" dirty="0"/>
              <a:t>, так і </a:t>
            </a:r>
            <a:r>
              <a:rPr lang="ru-RU" dirty="0" err="1"/>
              <a:t>стратегічні</a:t>
            </a:r>
            <a:r>
              <a:rPr lang="ru-RU" dirty="0"/>
              <a:t> </a:t>
            </a:r>
            <a:r>
              <a:rPr lang="ru-RU" dirty="0" err="1"/>
              <a:t>цілі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b="1" dirty="0" err="1"/>
              <a:t>Мотивація</a:t>
            </a:r>
            <a:r>
              <a:rPr lang="ru-RU" b="1" dirty="0"/>
              <a:t>: </a:t>
            </a:r>
            <a:r>
              <a:rPr lang="ru-RU" dirty="0" err="1"/>
              <a:t>Створення</a:t>
            </a:r>
            <a:r>
              <a:rPr lang="ru-RU" dirty="0"/>
              <a:t> умов,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спонукають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 до </a:t>
            </a:r>
            <a:r>
              <a:rPr lang="ru-RU" dirty="0" err="1"/>
              <a:t>розвитку</a:t>
            </a:r>
            <a:r>
              <a:rPr lang="ru-RU" dirty="0"/>
              <a:t>,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задоволеності</a:t>
            </a:r>
            <a:r>
              <a:rPr lang="ru-RU" dirty="0"/>
              <a:t> </a:t>
            </a:r>
            <a:r>
              <a:rPr lang="ru-RU" dirty="0" err="1"/>
              <a:t>роботою</a:t>
            </a:r>
            <a:r>
              <a:rPr lang="ru-RU" dirty="0"/>
              <a:t> та </a:t>
            </a:r>
            <a:r>
              <a:rPr lang="ru-RU" dirty="0" err="1"/>
              <a:t>лояльності</a:t>
            </a:r>
            <a:r>
              <a:rPr lang="ru-RU" dirty="0"/>
              <a:t> до </a:t>
            </a:r>
            <a:r>
              <a:rPr lang="ru-RU" dirty="0" err="1"/>
              <a:t>компанії</a:t>
            </a:r>
            <a:r>
              <a:rPr lang="ru-RU" dirty="0"/>
              <a:t>.</a:t>
            </a:r>
          </a:p>
          <a:p>
            <a:r>
              <a:rPr lang="ru-RU" b="1" dirty="0"/>
              <a:t>Контроль: </a:t>
            </a:r>
            <a:r>
              <a:rPr lang="ru-RU" dirty="0" err="1"/>
              <a:t>Оцінка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персоналу та </a:t>
            </a:r>
            <a:r>
              <a:rPr lang="ru-RU" dirty="0" err="1"/>
              <a:t>відстеження</a:t>
            </a:r>
            <a:r>
              <a:rPr lang="ru-RU" dirty="0"/>
              <a:t> </a:t>
            </a:r>
            <a:r>
              <a:rPr lang="ru-RU" dirty="0" err="1"/>
              <a:t>прогресу</a:t>
            </a:r>
            <a:r>
              <a:rPr lang="ru-RU" dirty="0"/>
              <a:t> в </a:t>
            </a:r>
            <a:r>
              <a:rPr lang="ru-RU" dirty="0" err="1"/>
              <a:t>досягненні</a:t>
            </a:r>
            <a:r>
              <a:rPr lang="ru-RU" dirty="0"/>
              <a:t> </a:t>
            </a:r>
            <a:r>
              <a:rPr lang="ru-RU" dirty="0" err="1"/>
              <a:t>кар'єрних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.</a:t>
            </a:r>
          </a:p>
          <a:p>
            <a:r>
              <a:rPr lang="ru-RU" b="1" dirty="0" err="1"/>
              <a:t>Адаптація</a:t>
            </a:r>
            <a:r>
              <a:rPr lang="ru-RU" b="1" dirty="0"/>
              <a:t>: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співробітників</a:t>
            </a:r>
            <a:r>
              <a:rPr lang="ru-RU" dirty="0"/>
              <a:t> в </a:t>
            </a:r>
            <a:r>
              <a:rPr lang="ru-RU" dirty="0" err="1"/>
              <a:t>колектив</a:t>
            </a:r>
            <a:r>
              <a:rPr lang="ru-RU" dirty="0"/>
              <a:t> та </a:t>
            </a:r>
            <a:r>
              <a:rPr lang="ru-RU" dirty="0" err="1"/>
              <a:t>їхню</a:t>
            </a:r>
            <a:r>
              <a:rPr lang="ru-RU" dirty="0"/>
              <a:t> </a:t>
            </a:r>
            <a:r>
              <a:rPr lang="ru-RU" dirty="0" err="1"/>
              <a:t>професійну</a:t>
            </a:r>
            <a:r>
              <a:rPr lang="ru-RU" dirty="0"/>
              <a:t> </a:t>
            </a:r>
            <a:r>
              <a:rPr lang="ru-RU" dirty="0" err="1"/>
              <a:t>адаптацію</a:t>
            </a:r>
            <a:r>
              <a:rPr lang="ru-RU" dirty="0"/>
              <a:t>.</a:t>
            </a:r>
          </a:p>
          <a:p>
            <a:r>
              <a:rPr lang="ru-RU" b="1" dirty="0" err="1"/>
              <a:t>Розвиток</a:t>
            </a:r>
            <a:r>
              <a:rPr lang="ru-RU" b="1" dirty="0"/>
              <a:t>: </a:t>
            </a:r>
            <a:r>
              <a:rPr lang="ru-RU" dirty="0" err="1"/>
              <a:t>Забезпечення</a:t>
            </a:r>
            <a:r>
              <a:rPr lang="ru-RU" dirty="0"/>
              <a:t> </a:t>
            </a:r>
            <a:r>
              <a:rPr lang="ru-RU" dirty="0" err="1"/>
              <a:t>можливостей</a:t>
            </a:r>
            <a:r>
              <a:rPr lang="ru-RU" dirty="0"/>
              <a:t> для </a:t>
            </a:r>
            <a:r>
              <a:rPr lang="ru-RU" dirty="0" err="1"/>
              <a:t>професійного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через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тренінги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5577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Висновки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447675" algn="just"/>
            <a:r>
              <a:rPr lang="ru-RU" dirty="0"/>
              <a:t>Управління </a:t>
            </a:r>
            <a:r>
              <a:rPr lang="ru-RU" dirty="0" err="1"/>
              <a:t>професійною</a:t>
            </a:r>
            <a:r>
              <a:rPr lang="ru-RU" dirty="0"/>
              <a:t> </a:t>
            </a:r>
            <a:r>
              <a:rPr lang="ru-RU" dirty="0" err="1"/>
              <a:t>кар'єрою</a:t>
            </a:r>
            <a:r>
              <a:rPr lang="ru-RU" dirty="0"/>
              <a:t> є </a:t>
            </a:r>
            <a:r>
              <a:rPr lang="ru-RU" dirty="0" err="1"/>
              <a:t>ключовим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сучасного</a:t>
            </a:r>
            <a:r>
              <a:rPr lang="ru-RU" dirty="0"/>
              <a:t> </a:t>
            </a:r>
            <a:r>
              <a:rPr lang="en-US" dirty="0"/>
              <a:t>HR-</a:t>
            </a:r>
            <a:r>
              <a:rPr lang="ru-RU" dirty="0"/>
              <a:t>менеджменту. </a:t>
            </a:r>
            <a:endParaRPr lang="ru-RU" dirty="0" smtClean="0"/>
          </a:p>
          <a:p>
            <a:pPr marL="0" indent="447675" algn="just">
              <a:buNone/>
            </a:pP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/>
              <a:t>сприяє</a:t>
            </a:r>
            <a:r>
              <a:rPr lang="ru-RU" dirty="0"/>
              <a:t>:</a:t>
            </a:r>
          </a:p>
          <a:p>
            <a:pPr marL="0" indent="447675" algn="just"/>
            <a:r>
              <a:rPr lang="ru-RU" dirty="0" err="1"/>
              <a:t>гармонізації</a:t>
            </a:r>
            <a:r>
              <a:rPr lang="ru-RU" dirty="0"/>
              <a:t> </a:t>
            </a:r>
            <a:r>
              <a:rPr lang="ru-RU" dirty="0" err="1"/>
              <a:t>інтересів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та </a:t>
            </a:r>
            <a:r>
              <a:rPr lang="ru-RU" dirty="0" err="1"/>
              <a:t>працівника</a:t>
            </a:r>
            <a:r>
              <a:rPr lang="ru-RU" dirty="0"/>
              <a:t>;</a:t>
            </a:r>
          </a:p>
          <a:p>
            <a:pPr marL="0" indent="447675" algn="just"/>
            <a:r>
              <a:rPr lang="ru-RU" dirty="0" err="1"/>
              <a:t>забезпеченню</a:t>
            </a:r>
            <a:r>
              <a:rPr lang="ru-RU" dirty="0"/>
              <a:t> </a:t>
            </a:r>
            <a:r>
              <a:rPr lang="ru-RU" dirty="0" err="1"/>
              <a:t>довготривалої</a:t>
            </a:r>
            <a:r>
              <a:rPr lang="ru-RU" dirty="0"/>
              <a:t>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сторонами;</a:t>
            </a:r>
          </a:p>
          <a:p>
            <a:pPr marL="0" indent="447675" algn="just"/>
            <a:r>
              <a:rPr lang="ru-RU" dirty="0" err="1"/>
              <a:t>підвищенню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капіталу</a:t>
            </a:r>
            <a:r>
              <a:rPr lang="ru-RU" dirty="0"/>
              <a:t>;</a:t>
            </a:r>
          </a:p>
          <a:p>
            <a:pPr marL="0" indent="447675" algn="just"/>
            <a:r>
              <a:rPr lang="ru-RU" dirty="0" err="1"/>
              <a:t>створенню</a:t>
            </a:r>
            <a:r>
              <a:rPr lang="ru-RU" dirty="0"/>
              <a:t> умов для </a:t>
            </a:r>
            <a:r>
              <a:rPr lang="ru-RU" dirty="0" err="1"/>
              <a:t>стратегічного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персоналу;</a:t>
            </a:r>
          </a:p>
          <a:p>
            <a:pPr marL="0" indent="447675" algn="just"/>
            <a:r>
              <a:rPr lang="ru-RU" dirty="0" err="1"/>
              <a:t>формуванню</a:t>
            </a:r>
            <a:r>
              <a:rPr lang="ru-RU" dirty="0"/>
              <a:t> </a:t>
            </a:r>
            <a:r>
              <a:rPr lang="ru-RU" dirty="0" err="1"/>
              <a:t>сильної</a:t>
            </a:r>
            <a:r>
              <a:rPr lang="ru-RU" dirty="0"/>
              <a:t>, </a:t>
            </a:r>
            <a:r>
              <a:rPr lang="ru-RU" dirty="0" err="1"/>
              <a:t>гнучкої</a:t>
            </a:r>
            <a:r>
              <a:rPr lang="ru-RU" dirty="0"/>
              <a:t> та </a:t>
            </a:r>
            <a:r>
              <a:rPr lang="ru-RU" dirty="0" err="1"/>
              <a:t>стабільної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</a:t>
            </a:r>
          </a:p>
          <a:p>
            <a:pPr marL="0" indent="447675" algn="just">
              <a:buNone/>
            </a:pPr>
            <a:endParaRPr lang="ru-RU" dirty="0" smtClean="0"/>
          </a:p>
          <a:p>
            <a:pPr marL="0" indent="447675" algn="just">
              <a:buNone/>
            </a:pPr>
            <a:r>
              <a:rPr lang="ru-RU" dirty="0" smtClean="0"/>
              <a:t>Таким </a:t>
            </a:r>
            <a:r>
              <a:rPr lang="ru-RU" dirty="0"/>
              <a:t>чином, </a:t>
            </a:r>
            <a:r>
              <a:rPr lang="ru-RU" dirty="0" err="1"/>
              <a:t>ефективне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кар'єрою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/>
              <a:t>не </a:t>
            </a:r>
            <a:r>
              <a:rPr lang="ru-RU" dirty="0" err="1"/>
              <a:t>лише</a:t>
            </a:r>
            <a:r>
              <a:rPr lang="ru-RU" dirty="0"/>
              <a:t> </a:t>
            </a:r>
            <a:r>
              <a:rPr lang="ru-RU" dirty="0" err="1"/>
              <a:t>особиста</a:t>
            </a:r>
            <a:r>
              <a:rPr lang="ru-RU" dirty="0"/>
              <a:t> </a:t>
            </a:r>
            <a:r>
              <a:rPr lang="ru-RU" dirty="0" err="1"/>
              <a:t>вигода</a:t>
            </a:r>
            <a:r>
              <a:rPr lang="ru-RU" dirty="0"/>
              <a:t> </a:t>
            </a:r>
            <a:r>
              <a:rPr lang="ru-RU" dirty="0" err="1"/>
              <a:t>працівника</a:t>
            </a:r>
            <a:r>
              <a:rPr lang="ru-RU" dirty="0"/>
              <a:t>, а й </a:t>
            </a:r>
            <a:r>
              <a:rPr lang="ru-RU" dirty="0" err="1"/>
              <a:t>стратегічна</a:t>
            </a:r>
            <a:r>
              <a:rPr lang="ru-RU" dirty="0"/>
              <a:t> </a:t>
            </a:r>
            <a:r>
              <a:rPr lang="ru-RU" dirty="0" err="1"/>
              <a:t>перевага</a:t>
            </a:r>
            <a:r>
              <a:rPr lang="ru-RU" dirty="0"/>
              <a:t> для </a:t>
            </a:r>
            <a:r>
              <a:rPr lang="ru-RU" dirty="0" err="1"/>
              <a:t>компанії</a:t>
            </a:r>
            <a:r>
              <a:rPr lang="ru-RU" dirty="0"/>
              <a:t> в конкурентному </a:t>
            </a:r>
            <a:r>
              <a:rPr lang="ru-RU" dirty="0" err="1"/>
              <a:t>середовищі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61066" y="2204864"/>
            <a:ext cx="5414619" cy="1362075"/>
          </a:xfrm>
        </p:spPr>
        <p:txBody>
          <a:bodyPr/>
          <a:lstStyle/>
          <a:p>
            <a:r>
              <a:rPr lang="ru-RU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259522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483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Інформація про викладача</vt:lpstr>
      <vt:lpstr>Анотація дисципліни</vt:lpstr>
      <vt:lpstr>Мета дисципліни</vt:lpstr>
      <vt:lpstr>Основні завдання</vt:lpstr>
      <vt:lpstr>Що таке професійна кар'єра?</vt:lpstr>
      <vt:lpstr>Ключові аспекти  управління кар'єрою: </vt:lpstr>
      <vt:lpstr>Висновки</vt:lpstr>
      <vt:lpstr>ДЯКУЮ ЗА УВАГУ!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професійною кар'єрою персоналу</dc:title>
  <dc:creator>HPuser</dc:creator>
  <dc:description>generated using python-pptx</dc:description>
  <cp:lastModifiedBy>HPuser</cp:lastModifiedBy>
  <cp:revision>4</cp:revision>
  <dcterms:created xsi:type="dcterms:W3CDTF">2013-01-27T09:14:16Z</dcterms:created>
  <dcterms:modified xsi:type="dcterms:W3CDTF">2025-11-17T19:55:49Z</dcterms:modified>
</cp:coreProperties>
</file>