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6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3501008"/>
            <a:ext cx="7175351" cy="1145095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АБСОРБЕРИ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105" y="0"/>
            <a:ext cx="40671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56" y="2583160"/>
            <a:ext cx="3815295" cy="427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928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075240" cy="1010376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4000" dirty="0" smtClean="0"/>
              <a:t>АПАРАТИ, В ЯКИХ ПОВЕРХНЯ ФАЗОВОГО КОНТАКТУ СТВОРЮЄТЬСЯ ПОТОКАМИ ГАЗУ ТА РІДИНИ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Тарілчасті </a:t>
            </a:r>
            <a:r>
              <a:rPr lang="uk-UA" dirty="0" err="1" smtClean="0"/>
              <a:t>барботажні</a:t>
            </a:r>
            <a:r>
              <a:rPr lang="uk-UA" dirty="0" smtClean="0"/>
              <a:t> колони є ефективними та найпоширенішими апаратами. </a:t>
            </a:r>
            <a:r>
              <a:rPr lang="uk-UA" u="sng" dirty="0" smtClean="0"/>
              <a:t>Усередині колони одна під іншою розміщена певна кількість горизонтальних перфорованих перегородок – тарілок, що забезпечують перебіг рідини зверху вниз, а пари – знизу догори. </a:t>
            </a:r>
          </a:p>
          <a:p>
            <a:pPr algn="just"/>
            <a:r>
              <a:rPr lang="uk-UA" dirty="0" smtClean="0"/>
              <a:t>Тарілчасті колони бувають з </a:t>
            </a:r>
            <a:r>
              <a:rPr lang="uk-UA" b="1" dirty="0" err="1" smtClean="0"/>
              <a:t>ковпачковими</a:t>
            </a:r>
            <a:r>
              <a:rPr lang="uk-UA" dirty="0" smtClean="0"/>
              <a:t>, </a:t>
            </a:r>
            <a:r>
              <a:rPr lang="uk-UA" b="1" dirty="0" smtClean="0"/>
              <a:t>клапанними</a:t>
            </a:r>
            <a:r>
              <a:rPr lang="uk-UA" dirty="0" smtClean="0"/>
              <a:t>, </a:t>
            </a:r>
            <a:r>
              <a:rPr lang="uk-UA" b="1" dirty="0" smtClean="0"/>
              <a:t>провальними </a:t>
            </a:r>
            <a:r>
              <a:rPr lang="uk-UA" b="1" dirty="0" err="1" smtClean="0"/>
              <a:t>ситчастими</a:t>
            </a:r>
            <a:r>
              <a:rPr lang="uk-UA" b="1" dirty="0" smtClean="0"/>
              <a:t> тарілками</a:t>
            </a:r>
            <a:r>
              <a:rPr lang="uk-UA" dirty="0" smtClean="0"/>
              <a:t>, на яких має місце неорганізований перелив рідини через отвори, </a:t>
            </a:r>
            <a:r>
              <a:rPr lang="uk-UA" b="1" dirty="0" smtClean="0"/>
              <a:t>і з </a:t>
            </a:r>
            <a:r>
              <a:rPr lang="uk-UA" b="1" dirty="0" err="1" smtClean="0"/>
              <a:t>ситчастими</a:t>
            </a:r>
            <a:r>
              <a:rPr lang="uk-UA" b="1" dirty="0" smtClean="0"/>
              <a:t> тарілками з переливними пристроями</a:t>
            </a:r>
            <a:r>
              <a:rPr lang="uk-U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616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ПРОВАЛЬНІ ТАРІЛКИ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4258816" cy="47678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/>
              <a:t>Найпростіша </a:t>
            </a:r>
            <a:r>
              <a:rPr lang="uk-UA" b="1" dirty="0" err="1" smtClean="0"/>
              <a:t>ситчаста</a:t>
            </a:r>
            <a:r>
              <a:rPr lang="uk-UA" b="1" dirty="0" smtClean="0"/>
              <a:t> провальна тарілка</a:t>
            </a:r>
            <a:r>
              <a:rPr lang="uk-UA" dirty="0" smtClean="0"/>
              <a:t> являє собою </a:t>
            </a:r>
            <a:r>
              <a:rPr lang="uk-UA" b="1" dirty="0" smtClean="0"/>
              <a:t>сито з круглими або продовгуватими отворами</a:t>
            </a:r>
            <a:r>
              <a:rPr lang="uk-UA" dirty="0" smtClean="0"/>
              <a:t>. В колонах з провальними тарілками важка фракція (рідина) стікає з верхньої тарілки на нижню, а газ (або пара) проходить знизу через ті ж самі отвори і розподіляється в шарі рідини, що знаходиться на тарілці, у вигляді струменів і пухирців – барботує рідину. </a:t>
            </a:r>
            <a:r>
              <a:rPr lang="uk-UA" b="1" dirty="0" smtClean="0"/>
              <a:t>Такі конструкції тарілок дуже чутливі до витрати і тиску пари в колоні.</a:t>
            </a:r>
            <a:endParaRPr lang="uk-UA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28289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46101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76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ТАРІЛКИ З ПЕРЕЛИВНИМИ ПРИСТРОЯМИ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4680520" cy="4594448"/>
          </a:xfrm>
        </p:spPr>
        <p:txBody>
          <a:bodyPr>
            <a:noAutofit/>
          </a:bodyPr>
          <a:lstStyle/>
          <a:p>
            <a:r>
              <a:rPr lang="uk-UA" sz="1800" dirty="0" smtClean="0"/>
              <a:t>Ці </a:t>
            </a:r>
            <a:r>
              <a:rPr lang="uk-UA" sz="1800" b="1" dirty="0" smtClean="0"/>
              <a:t>тарілки мають переливні пристрої </a:t>
            </a:r>
            <a:r>
              <a:rPr lang="uk-UA" sz="1800" dirty="0" smtClean="0"/>
              <a:t>і </a:t>
            </a:r>
            <a:r>
              <a:rPr lang="uk-UA" sz="1800" b="1" dirty="0" smtClean="0"/>
              <a:t>оснащені порогами</a:t>
            </a:r>
            <a:r>
              <a:rPr lang="uk-UA" sz="1800" dirty="0" smtClean="0"/>
              <a:t>. </a:t>
            </a:r>
            <a:r>
              <a:rPr lang="uk-UA" sz="1800" b="1" dirty="0" smtClean="0"/>
              <a:t>Поріг</a:t>
            </a:r>
            <a:r>
              <a:rPr lang="uk-UA" sz="1800" dirty="0" smtClean="0"/>
              <a:t> 3 служить </a:t>
            </a:r>
            <a:r>
              <a:rPr lang="uk-UA" sz="1800" b="1" dirty="0" smtClean="0"/>
              <a:t>для руйнування піни</a:t>
            </a:r>
            <a:r>
              <a:rPr lang="uk-UA" sz="1800" dirty="0" smtClean="0"/>
              <a:t>, що стікає з вище розташованої тарілки, а поріг 4 – </a:t>
            </a:r>
            <a:r>
              <a:rPr lang="uk-UA" sz="1800" b="1" dirty="0" smtClean="0"/>
              <a:t>для підтримання певної висоти стовпа рідини на тарілці</a:t>
            </a:r>
            <a:r>
              <a:rPr lang="uk-UA" sz="1800" dirty="0" smtClean="0"/>
              <a:t>. Рідина поступає на верхню тарілку, переливається через переливні пристрої зверху донизу і видаляється з нижньої частини апарата. </a:t>
            </a:r>
          </a:p>
          <a:p>
            <a:r>
              <a:rPr lang="ru-RU" sz="1800" dirty="0"/>
              <a:t>Газ (пара) вводиться в </a:t>
            </a:r>
            <a:r>
              <a:rPr lang="ru-RU" sz="1800" dirty="0" err="1"/>
              <a:t>нижню</a:t>
            </a:r>
            <a:r>
              <a:rPr lang="ru-RU" sz="1800" dirty="0"/>
              <a:t> </a:t>
            </a:r>
            <a:r>
              <a:rPr lang="ru-RU" sz="1800" dirty="0" err="1"/>
              <a:t>частину</a:t>
            </a:r>
            <a:r>
              <a:rPr lang="ru-RU" sz="1800" dirty="0"/>
              <a:t> </a:t>
            </a:r>
            <a:r>
              <a:rPr lang="ru-RU" sz="1800" dirty="0" err="1"/>
              <a:t>апарата</a:t>
            </a:r>
            <a:r>
              <a:rPr lang="ru-RU" sz="1800" dirty="0"/>
              <a:t> і </a:t>
            </a:r>
            <a:r>
              <a:rPr lang="ru-RU" sz="1800" dirty="0" err="1"/>
              <a:t>переміщається</a:t>
            </a:r>
            <a:r>
              <a:rPr lang="ru-RU" sz="1800" dirty="0"/>
              <a:t> </a:t>
            </a:r>
            <a:r>
              <a:rPr lang="ru-RU" sz="1800" dirty="0" err="1"/>
              <a:t>вгору</a:t>
            </a:r>
            <a:r>
              <a:rPr lang="ru-RU" sz="1800" dirty="0"/>
              <a:t>, </a:t>
            </a:r>
            <a:r>
              <a:rPr lang="ru-RU" sz="1800" dirty="0" err="1"/>
              <a:t>розподіляючись</a:t>
            </a:r>
            <a:r>
              <a:rPr lang="ru-RU" sz="1800" dirty="0"/>
              <a:t> на </a:t>
            </a:r>
            <a:r>
              <a:rPr lang="ru-RU" sz="1800" dirty="0" err="1"/>
              <a:t>кожній</a:t>
            </a:r>
            <a:r>
              <a:rPr lang="ru-RU" sz="1800" dirty="0"/>
              <a:t> </a:t>
            </a:r>
            <a:r>
              <a:rPr lang="ru-RU" sz="1800" dirty="0" err="1"/>
              <a:t>тарілці</a:t>
            </a:r>
            <a:r>
              <a:rPr lang="ru-RU" sz="1800" dirty="0"/>
              <a:t> 1 у </a:t>
            </a:r>
            <a:r>
              <a:rPr lang="ru-RU" sz="1800" dirty="0" err="1"/>
              <a:t>вигляді</a:t>
            </a:r>
            <a:r>
              <a:rPr lang="ru-RU" sz="1800" dirty="0"/>
              <a:t> </a:t>
            </a:r>
            <a:r>
              <a:rPr lang="ru-RU" sz="1800" dirty="0" err="1"/>
              <a:t>пухирців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ж </a:t>
            </a:r>
            <a:r>
              <a:rPr lang="ru-RU" sz="1800" dirty="0" err="1"/>
              <a:t>факелів</a:t>
            </a:r>
            <a:r>
              <a:rPr lang="ru-RU" sz="1800" dirty="0"/>
              <a:t>. </a:t>
            </a:r>
            <a:r>
              <a:rPr lang="ru-RU" sz="1800" b="1" dirty="0" err="1"/>
              <a:t>Нижній</a:t>
            </a:r>
            <a:r>
              <a:rPr lang="ru-RU" sz="1800" b="1" dirty="0"/>
              <a:t> </a:t>
            </a:r>
            <a:r>
              <a:rPr lang="ru-RU" sz="1800" b="1" dirty="0" err="1"/>
              <a:t>кінець</a:t>
            </a:r>
            <a:r>
              <a:rPr lang="ru-RU" sz="1800" b="1" dirty="0"/>
              <a:t> </a:t>
            </a:r>
            <a:r>
              <a:rPr lang="ru-RU" sz="1800" b="1" dirty="0" err="1"/>
              <a:t>переливної</a:t>
            </a:r>
            <a:r>
              <a:rPr lang="ru-RU" sz="1800" b="1" dirty="0"/>
              <a:t> трубки </a:t>
            </a:r>
            <a:r>
              <a:rPr lang="ru-RU" sz="1800" dirty="0"/>
              <a:t>2 </a:t>
            </a:r>
            <a:r>
              <a:rPr lang="ru-RU" sz="1800" dirty="0" err="1"/>
              <a:t>дещо</a:t>
            </a:r>
            <a:r>
              <a:rPr lang="ru-RU" sz="1800" dirty="0"/>
              <a:t> „</a:t>
            </a:r>
            <a:r>
              <a:rPr lang="ru-RU" sz="1800" dirty="0" err="1"/>
              <a:t>втоплений</a:t>
            </a:r>
            <a:r>
              <a:rPr lang="ru-RU" sz="1800" dirty="0"/>
              <a:t>“ в </a:t>
            </a:r>
            <a:r>
              <a:rPr lang="ru-RU" sz="1800" dirty="0" err="1"/>
              <a:t>рідину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утворює</a:t>
            </a:r>
            <a:r>
              <a:rPr lang="ru-RU" sz="1800" dirty="0"/>
              <a:t> </a:t>
            </a:r>
            <a:r>
              <a:rPr lang="ru-RU" sz="1800" dirty="0" err="1"/>
              <a:t>гідравлічний</a:t>
            </a:r>
            <a:r>
              <a:rPr lang="ru-RU" sz="1800" dirty="0"/>
              <a:t> затвор і </a:t>
            </a:r>
            <a:r>
              <a:rPr lang="ru-RU" sz="1800" b="1" dirty="0"/>
              <a:t>не </a:t>
            </a:r>
            <a:r>
              <a:rPr lang="ru-RU" sz="1800" b="1" dirty="0" err="1"/>
              <a:t>дає</a:t>
            </a:r>
            <a:r>
              <a:rPr lang="ru-RU" sz="1800" b="1" dirty="0"/>
              <a:t> </a:t>
            </a:r>
            <a:r>
              <a:rPr lang="ru-RU" sz="1800" b="1" dirty="0" err="1"/>
              <a:t>змоги</a:t>
            </a:r>
            <a:r>
              <a:rPr lang="ru-RU" sz="1800" b="1" dirty="0"/>
              <a:t> газу </a:t>
            </a:r>
            <a:r>
              <a:rPr lang="ru-RU" sz="1800" b="1" dirty="0" err="1"/>
              <a:t>або</a:t>
            </a:r>
            <a:r>
              <a:rPr lang="ru-RU" sz="1800" b="1" dirty="0"/>
              <a:t> </a:t>
            </a:r>
            <a:r>
              <a:rPr lang="ru-RU" sz="1800" b="1" dirty="0" err="1"/>
              <a:t>парі</a:t>
            </a:r>
            <a:r>
              <a:rPr lang="ru-RU" sz="1800" b="1" dirty="0"/>
              <a:t> </a:t>
            </a:r>
            <a:r>
              <a:rPr lang="ru-RU" sz="1800" b="1" dirty="0" err="1"/>
              <a:t>попадати</a:t>
            </a:r>
            <a:r>
              <a:rPr lang="ru-RU" sz="1800" b="1" dirty="0"/>
              <a:t> у </a:t>
            </a:r>
            <a:r>
              <a:rPr lang="ru-RU" sz="1800" b="1" dirty="0" err="1"/>
              <a:t>переливну</a:t>
            </a:r>
            <a:r>
              <a:rPr lang="ru-RU" sz="1800" b="1" dirty="0"/>
              <a:t> трубку</a:t>
            </a:r>
            <a:r>
              <a:rPr lang="ru-RU" sz="1800" dirty="0"/>
              <a:t>. </a:t>
            </a:r>
            <a:endParaRPr lang="uk-UA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706" y="1553352"/>
            <a:ext cx="4087686" cy="382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445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126" y="260648"/>
            <a:ext cx="8229600" cy="854968"/>
          </a:xfrm>
        </p:spPr>
        <p:txBody>
          <a:bodyPr/>
          <a:lstStyle/>
          <a:p>
            <a:pPr algn="ctr"/>
            <a:r>
              <a:rPr lang="ru-RU" dirty="0" smtClean="0"/>
              <a:t>КОВПАЧКОВІ ТАРІЛКИ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463920" cy="304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1772816"/>
            <a:ext cx="4291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Ковпачкові</a:t>
            </a:r>
            <a:r>
              <a:rPr lang="ru-RU" dirty="0"/>
              <a:t> </a:t>
            </a:r>
            <a:r>
              <a:rPr lang="ru-RU" dirty="0" err="1"/>
              <a:t>тарілки</a:t>
            </a:r>
            <a:r>
              <a:rPr lang="ru-RU" dirty="0"/>
              <a:t> </a:t>
            </a:r>
            <a:r>
              <a:rPr lang="ru-RU" dirty="0" smtClean="0"/>
              <a:t>1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/>
              <a:t>переливні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 4</a:t>
            </a:r>
            <a:r>
              <a:rPr lang="ru-RU" dirty="0" smtClean="0"/>
              <a:t>,  </a:t>
            </a:r>
            <a:r>
              <a:rPr lang="ru-RU" dirty="0"/>
              <a:t>а </a:t>
            </a:r>
            <a:r>
              <a:rPr lang="ru-RU" dirty="0" err="1"/>
              <a:t>проходження</a:t>
            </a:r>
            <a:r>
              <a:rPr lang="ru-RU" dirty="0"/>
              <a:t> газу (</a:t>
            </a:r>
            <a:r>
              <a:rPr lang="ru-RU" dirty="0" err="1"/>
              <a:t>або</a:t>
            </a:r>
            <a:r>
              <a:rPr lang="ru-RU" dirty="0"/>
              <a:t> пари)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через </a:t>
            </a:r>
            <a:r>
              <a:rPr lang="ru-RU" dirty="0" err="1"/>
              <a:t>невеликі</a:t>
            </a:r>
            <a:r>
              <a:rPr lang="ru-RU" dirty="0"/>
              <a:t> по </a:t>
            </a:r>
            <a:r>
              <a:rPr lang="ru-RU" dirty="0" err="1"/>
              <a:t>висоті</a:t>
            </a:r>
            <a:r>
              <a:rPr lang="ru-RU" dirty="0"/>
              <a:t> патрубки 2, </a:t>
            </a:r>
            <a:endParaRPr lang="ru-RU" dirty="0" smtClean="0"/>
          </a:p>
          <a:p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зверху</a:t>
            </a:r>
            <a:r>
              <a:rPr lang="ru-RU" dirty="0"/>
              <a:t> </a:t>
            </a:r>
            <a:r>
              <a:rPr lang="ru-RU" dirty="0" err="1"/>
              <a:t>накриті</a:t>
            </a:r>
            <a:r>
              <a:rPr lang="ru-RU" dirty="0"/>
              <a:t> </a:t>
            </a:r>
            <a:r>
              <a:rPr lang="ru-RU" dirty="0" err="1"/>
              <a:t>ковпачками</a:t>
            </a:r>
            <a:r>
              <a:rPr lang="ru-RU" dirty="0"/>
              <a:t> 3. </a:t>
            </a:r>
            <a:endParaRPr lang="ru-RU" dirty="0" smtClean="0"/>
          </a:p>
          <a:p>
            <a:r>
              <a:rPr lang="ru-RU" dirty="0" smtClean="0"/>
              <a:t>Пара </a:t>
            </a:r>
            <a:r>
              <a:rPr lang="ru-RU" dirty="0" err="1"/>
              <a:t>або</a:t>
            </a:r>
            <a:r>
              <a:rPr lang="ru-RU" dirty="0"/>
              <a:t> газ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 </a:t>
            </a:r>
            <a:r>
              <a:rPr lang="ru-RU" dirty="0" err="1" smtClean="0"/>
              <a:t>тиску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тарілкою</a:t>
            </a:r>
            <a:r>
              <a:rPr lang="ru-RU" dirty="0"/>
              <a:t> і над нею </a:t>
            </a:r>
            <a:r>
              <a:rPr lang="ru-RU" dirty="0" err="1"/>
              <a:t>барботують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через </a:t>
            </a:r>
            <a:r>
              <a:rPr lang="ru-RU" dirty="0" err="1"/>
              <a:t>прорізи</a:t>
            </a:r>
            <a:r>
              <a:rPr lang="ru-RU" dirty="0"/>
              <a:t> в </a:t>
            </a:r>
            <a:r>
              <a:rPr lang="ru-RU" dirty="0" err="1"/>
              <a:t>ковпачку</a:t>
            </a:r>
            <a:r>
              <a:rPr lang="ru-RU" dirty="0"/>
              <a:t> і шар </a:t>
            </a:r>
            <a:r>
              <a:rPr lang="ru-RU" dirty="0" err="1"/>
              <a:t>рідини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dirty="0"/>
              <a:t>На </a:t>
            </a:r>
            <a:r>
              <a:rPr lang="ru-RU" b="1" dirty="0" err="1"/>
              <a:t>відміну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ситчастих</a:t>
            </a:r>
            <a:r>
              <a:rPr lang="ru-RU" b="1" dirty="0"/>
              <a:t> </a:t>
            </a:r>
            <a:r>
              <a:rPr lang="ru-RU" b="1" dirty="0" err="1"/>
              <a:t>тарілок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err="1" smtClean="0"/>
              <a:t>ковпачкові</a:t>
            </a:r>
            <a:r>
              <a:rPr lang="ru-RU" b="1" dirty="0" smtClean="0"/>
              <a:t> </a:t>
            </a:r>
            <a:r>
              <a:rPr lang="ru-RU" b="1" dirty="0"/>
              <a:t>не </a:t>
            </a:r>
            <a:r>
              <a:rPr lang="ru-RU" b="1" dirty="0" err="1"/>
              <a:t>засмічуються</a:t>
            </a:r>
            <a:r>
              <a:rPr lang="ru-RU" b="1" dirty="0"/>
              <a:t> </a:t>
            </a:r>
            <a:r>
              <a:rPr lang="ru-RU" b="1" dirty="0" err="1" smtClean="0"/>
              <a:t>твердими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 err="1"/>
              <a:t>домішками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знаходяться</a:t>
            </a:r>
            <a:r>
              <a:rPr lang="ru-RU" b="1" dirty="0"/>
              <a:t> в </a:t>
            </a:r>
            <a:r>
              <a:rPr lang="ru-RU" b="1" dirty="0" err="1"/>
              <a:t>суміші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/>
              <a:t>розділяється</a:t>
            </a:r>
            <a:r>
              <a:rPr lang="ru-RU" b="1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8" y="4221088"/>
            <a:ext cx="2667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05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КАПСУЛЬНИЙ КОВПАЧОК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2" y="1556791"/>
            <a:ext cx="3539302" cy="42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1556791"/>
            <a:ext cx="523168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/>
              <a:t>Для </a:t>
            </a:r>
            <a:r>
              <a:rPr lang="ru-RU" u="sng" dirty="0" err="1"/>
              <a:t>створення</a:t>
            </a:r>
            <a:r>
              <a:rPr lang="ru-RU" u="sng" dirty="0"/>
              <a:t> </a:t>
            </a:r>
            <a:r>
              <a:rPr lang="ru-RU" u="sng" dirty="0" err="1"/>
              <a:t>великої</a:t>
            </a:r>
            <a:r>
              <a:rPr lang="ru-RU" u="sng" dirty="0"/>
              <a:t> </a:t>
            </a:r>
            <a:r>
              <a:rPr lang="ru-RU" u="sng" dirty="0" err="1"/>
              <a:t>площі</a:t>
            </a:r>
            <a:r>
              <a:rPr lang="ru-RU" u="sng" dirty="0"/>
              <a:t> </a:t>
            </a:r>
            <a:r>
              <a:rPr lang="ru-RU" u="sng" dirty="0" err="1"/>
              <a:t>поверхні</a:t>
            </a:r>
            <a:r>
              <a:rPr lang="ru-RU" u="sng" dirty="0"/>
              <a:t> </a:t>
            </a:r>
            <a:endParaRPr lang="ru-RU" u="sng" dirty="0" smtClean="0"/>
          </a:p>
          <a:p>
            <a:r>
              <a:rPr lang="ru-RU" u="sng" dirty="0" err="1" smtClean="0"/>
              <a:t>масопередачі</a:t>
            </a:r>
            <a:r>
              <a:rPr lang="ru-RU" u="sng" dirty="0" smtClean="0"/>
              <a:t> </a:t>
            </a:r>
            <a:r>
              <a:rPr lang="ru-RU" u="sng" dirty="0"/>
              <a:t>на </a:t>
            </a:r>
            <a:r>
              <a:rPr lang="ru-RU" u="sng" dirty="0" err="1"/>
              <a:t>тарілках</a:t>
            </a:r>
            <a:r>
              <a:rPr lang="ru-RU" u="sng" dirty="0"/>
              <a:t> </a:t>
            </a:r>
            <a:r>
              <a:rPr lang="ru-RU" u="sng" dirty="0" err="1"/>
              <a:t>встановлюється</a:t>
            </a:r>
            <a:r>
              <a:rPr lang="ru-RU" u="sng" dirty="0"/>
              <a:t> </a:t>
            </a:r>
            <a:endParaRPr lang="ru-RU" u="sng" dirty="0" smtClean="0"/>
          </a:p>
          <a:p>
            <a:r>
              <a:rPr lang="ru-RU" u="sng" dirty="0" err="1" smtClean="0"/>
              <a:t>велике</a:t>
            </a:r>
            <a:r>
              <a:rPr lang="ru-RU" u="sng" dirty="0" smtClean="0"/>
              <a:t> </a:t>
            </a:r>
            <a:r>
              <a:rPr lang="ru-RU" u="sng" dirty="0"/>
              <a:t>число </a:t>
            </a:r>
            <a:r>
              <a:rPr lang="ru-RU" u="sng" dirty="0" err="1"/>
              <a:t>патрубків</a:t>
            </a:r>
            <a:r>
              <a:rPr lang="ru-RU" u="sng" dirty="0"/>
              <a:t> </a:t>
            </a:r>
            <a:r>
              <a:rPr lang="ru-RU" dirty="0"/>
              <a:t>6 і </a:t>
            </a:r>
            <a:r>
              <a:rPr lang="ru-RU" dirty="0" err="1"/>
              <a:t>регульованих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капсульних</a:t>
            </a:r>
            <a:r>
              <a:rPr lang="ru-RU" dirty="0" smtClean="0"/>
              <a:t> </a:t>
            </a:r>
            <a:r>
              <a:rPr lang="ru-RU" dirty="0" err="1"/>
              <a:t>ковпачків</a:t>
            </a:r>
            <a:r>
              <a:rPr lang="ru-RU" dirty="0"/>
              <a:t> 5. </a:t>
            </a:r>
            <a:endParaRPr lang="ru-RU" dirty="0" smtClean="0"/>
          </a:p>
          <a:p>
            <a:r>
              <a:rPr lang="ru-RU" dirty="0" err="1" smtClean="0"/>
              <a:t>Відстань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тарілки</a:t>
            </a:r>
            <a:r>
              <a:rPr lang="ru-RU" dirty="0"/>
              <a:t> до </a:t>
            </a:r>
            <a:r>
              <a:rPr lang="ru-RU" dirty="0" err="1"/>
              <a:t>нижнього</a:t>
            </a:r>
            <a:r>
              <a:rPr lang="ru-RU" dirty="0"/>
              <a:t> </a:t>
            </a:r>
            <a:r>
              <a:rPr lang="ru-RU" dirty="0" err="1"/>
              <a:t>обріза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ковпачка</a:t>
            </a:r>
            <a:r>
              <a:rPr lang="ru-RU" dirty="0" smtClean="0"/>
              <a:t> </a:t>
            </a:r>
            <a:r>
              <a:rPr lang="ru-RU" dirty="0"/>
              <a:t>5 </a:t>
            </a:r>
            <a:r>
              <a:rPr lang="ru-RU" dirty="0" err="1"/>
              <a:t>регулюється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втулки </a:t>
            </a:r>
            <a:r>
              <a:rPr lang="ru-RU" dirty="0"/>
              <a:t>4 і гайки 2,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встановлені</a:t>
            </a:r>
            <a:r>
              <a:rPr lang="ru-RU" dirty="0"/>
              <a:t> </a:t>
            </a:r>
            <a:r>
              <a:rPr lang="ru-RU" dirty="0" smtClean="0"/>
              <a:t>на</a:t>
            </a:r>
          </a:p>
          <a:p>
            <a:r>
              <a:rPr lang="ru-RU" dirty="0" smtClean="0"/>
              <a:t> </a:t>
            </a:r>
            <a:r>
              <a:rPr lang="ru-RU" dirty="0" err="1"/>
              <a:t>болті</a:t>
            </a:r>
            <a:r>
              <a:rPr lang="ru-RU" dirty="0"/>
              <a:t> </a:t>
            </a:r>
            <a:r>
              <a:rPr lang="ru-RU" dirty="0" err="1"/>
              <a:t>обмежувачі</a:t>
            </a:r>
            <a:r>
              <a:rPr lang="ru-RU" dirty="0"/>
              <a:t> 3. </a:t>
            </a:r>
            <a:endParaRPr lang="ru-RU" dirty="0" smtClean="0"/>
          </a:p>
          <a:p>
            <a:r>
              <a:rPr lang="ru-RU" dirty="0" err="1" smtClean="0"/>
              <a:t>Тарілки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капсульними</a:t>
            </a:r>
            <a:r>
              <a:rPr lang="ru-RU" dirty="0"/>
              <a:t> </a:t>
            </a:r>
            <a:r>
              <a:rPr lang="ru-RU" dirty="0" err="1" smtClean="0"/>
              <a:t>ковпачками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найбільш</a:t>
            </a:r>
            <a:r>
              <a:rPr lang="ru-RU" dirty="0"/>
              <a:t> широко </a:t>
            </a:r>
            <a:r>
              <a:rPr lang="ru-RU" dirty="0" err="1"/>
              <a:t>поширені</a:t>
            </a:r>
            <a:r>
              <a:rPr lang="ru-RU" dirty="0"/>
              <a:t> в </a:t>
            </a:r>
            <a:r>
              <a:rPr lang="ru-RU" dirty="0" err="1"/>
              <a:t>промисловості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dirty="0" err="1"/>
              <a:t>Ковпачкові</a:t>
            </a:r>
            <a:r>
              <a:rPr lang="ru-RU" b="1" dirty="0"/>
              <a:t> </a:t>
            </a:r>
            <a:r>
              <a:rPr lang="ru-RU" b="1" dirty="0" err="1"/>
              <a:t>тарілки</a:t>
            </a:r>
            <a:r>
              <a:rPr lang="ru-RU" b="1" dirty="0"/>
              <a:t> </a:t>
            </a:r>
            <a:r>
              <a:rPr lang="ru-RU" dirty="0" err="1"/>
              <a:t>стійко</a:t>
            </a:r>
            <a:r>
              <a:rPr lang="ru-RU" dirty="0"/>
              <a:t> </a:t>
            </a:r>
            <a:r>
              <a:rPr lang="ru-RU" dirty="0" err="1" smtClean="0"/>
              <a:t>працюють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/>
              <a:t>при </a:t>
            </a:r>
            <a:r>
              <a:rPr lang="ru-RU" b="1" dirty="0" err="1"/>
              <a:t>значних</a:t>
            </a:r>
            <a:r>
              <a:rPr lang="ru-RU" b="1" dirty="0"/>
              <a:t> </a:t>
            </a:r>
            <a:r>
              <a:rPr lang="ru-RU" b="1" dirty="0" err="1"/>
              <a:t>змінах</a:t>
            </a:r>
            <a:r>
              <a:rPr lang="ru-RU" b="1" dirty="0"/>
              <a:t> </a:t>
            </a:r>
            <a:r>
              <a:rPr lang="ru-RU" b="1" dirty="0" err="1"/>
              <a:t>навантажень</a:t>
            </a:r>
            <a:r>
              <a:rPr lang="ru-RU" b="1" dirty="0"/>
              <a:t> </a:t>
            </a:r>
            <a:r>
              <a:rPr lang="ru-RU" dirty="0"/>
              <a:t>по </a:t>
            </a:r>
            <a:r>
              <a:rPr lang="ru-RU" dirty="0" smtClean="0"/>
              <a:t>газу</a:t>
            </a:r>
          </a:p>
          <a:p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парі</a:t>
            </a:r>
            <a:r>
              <a:rPr lang="ru-RU" dirty="0"/>
              <a:t>) та </a:t>
            </a:r>
            <a:r>
              <a:rPr lang="ru-RU" dirty="0" err="1"/>
              <a:t>рідині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До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b="1" dirty="0" err="1"/>
              <a:t>недоліків</a:t>
            </a:r>
            <a:r>
              <a:rPr lang="ru-RU" b="1" dirty="0"/>
              <a:t> </a:t>
            </a:r>
            <a:r>
              <a:rPr lang="ru-RU" b="1" dirty="0" err="1"/>
              <a:t>капсульних</a:t>
            </a:r>
            <a:r>
              <a:rPr lang="ru-RU" b="1" dirty="0"/>
              <a:t> </a:t>
            </a:r>
            <a:r>
              <a:rPr lang="ru-RU" b="1" dirty="0" err="1"/>
              <a:t>ковпачків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складність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/>
              <a:t>вартість</a:t>
            </a:r>
            <a:r>
              <a:rPr lang="ru-RU" dirty="0"/>
              <a:t> і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гідравлічний</a:t>
            </a:r>
            <a:r>
              <a:rPr lang="ru-RU" dirty="0" smtClean="0"/>
              <a:t> </a:t>
            </a:r>
            <a:r>
              <a:rPr lang="ru-RU" dirty="0" err="1"/>
              <a:t>опір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201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210" y="332656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КЛАПАН КЛАПАННОЇ ТАРІЛКИ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4330824" cy="49838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Клапанні тарілки </a:t>
            </a:r>
            <a:r>
              <a:rPr lang="uk-UA" dirty="0" smtClean="0"/>
              <a:t>поєднують </a:t>
            </a:r>
            <a:r>
              <a:rPr lang="uk-UA" b="1" dirty="0" smtClean="0"/>
              <a:t>властивості </a:t>
            </a:r>
            <a:r>
              <a:rPr lang="uk-UA" b="1" dirty="0" err="1" smtClean="0"/>
              <a:t>ситчастих</a:t>
            </a:r>
            <a:r>
              <a:rPr lang="uk-UA" b="1" dirty="0" smtClean="0"/>
              <a:t> </a:t>
            </a:r>
            <a:r>
              <a:rPr lang="uk-UA" dirty="0" smtClean="0"/>
              <a:t>і</a:t>
            </a:r>
            <a:r>
              <a:rPr lang="uk-UA" b="1" dirty="0" smtClean="0"/>
              <a:t> </a:t>
            </a:r>
            <a:r>
              <a:rPr lang="uk-UA" b="1" dirty="0" err="1" smtClean="0"/>
              <a:t>ковпачкових</a:t>
            </a:r>
            <a:r>
              <a:rPr lang="uk-UA" dirty="0" smtClean="0"/>
              <a:t>. </a:t>
            </a:r>
          </a:p>
          <a:p>
            <a:pPr marL="0" indent="0">
              <a:buNone/>
            </a:pPr>
            <a:r>
              <a:rPr lang="uk-UA" dirty="0" err="1" smtClean="0"/>
              <a:t>Барботаж</a:t>
            </a:r>
            <a:r>
              <a:rPr lang="uk-UA" dirty="0" smtClean="0"/>
              <a:t> газу (пари) через рідину відбувається через клапани, які залежно </a:t>
            </a:r>
          </a:p>
          <a:p>
            <a:pPr marL="0" indent="0">
              <a:buNone/>
            </a:pPr>
            <a:r>
              <a:rPr lang="uk-UA" dirty="0" smtClean="0"/>
              <a:t>від швидкості газового або парового потоку переміщаються по вертикалі.</a:t>
            </a:r>
          </a:p>
          <a:p>
            <a:pPr marL="0" indent="0">
              <a:buNone/>
            </a:pPr>
            <a:r>
              <a:rPr lang="uk-UA" dirty="0" smtClean="0"/>
              <a:t>Для </a:t>
            </a:r>
            <a:r>
              <a:rPr lang="uk-UA" b="1" dirty="0" smtClean="0"/>
              <a:t>клапанних тарілок характерна </a:t>
            </a:r>
            <a:r>
              <a:rPr lang="uk-UA" dirty="0" smtClean="0"/>
              <a:t>стабільність роботи в широких діапазонах змінень навантажень по газовому або паровому потоку. 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78" y="4173892"/>
            <a:ext cx="3430465" cy="174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08605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5986389"/>
            <a:ext cx="4010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1 - </a:t>
            </a:r>
            <a:r>
              <a:rPr lang="ru-RU" dirty="0" err="1"/>
              <a:t>тарілка</a:t>
            </a:r>
            <a:r>
              <a:rPr lang="ru-RU" dirty="0"/>
              <a:t>; 2 - клапан; 3 - </a:t>
            </a:r>
            <a:r>
              <a:rPr lang="ru-RU" dirty="0" err="1" smtClean="0"/>
              <a:t>обмежувач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01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АПАРАТИ, В ЯКИХ ПОВЕРХНЯ ФАЗОВОГО КОНТАКТУ УТВОРЮЄТЬСЯ ВНАСЛІДОК РОЗБРИЗКУВАННЯ РІДИНИ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Порожнистий</a:t>
            </a:r>
            <a:r>
              <a:rPr lang="ru-RU" b="1" dirty="0" smtClean="0"/>
              <a:t> </a:t>
            </a:r>
            <a:r>
              <a:rPr lang="ru-RU" b="1" dirty="0" err="1"/>
              <a:t>форсунковий</a:t>
            </a:r>
            <a:r>
              <a:rPr lang="ru-RU" b="1" dirty="0"/>
              <a:t> </a:t>
            </a:r>
            <a:r>
              <a:rPr lang="ru-RU" b="1" dirty="0" err="1"/>
              <a:t>скрубер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доземний</a:t>
            </a:r>
            <a:r>
              <a:rPr lang="ru-RU" dirty="0"/>
              <a:t> </a:t>
            </a:r>
            <a:r>
              <a:rPr lang="ru-RU" dirty="0" err="1"/>
              <a:t>сталевий</a:t>
            </a:r>
            <a:r>
              <a:rPr lang="ru-RU" dirty="0"/>
              <a:t> </a:t>
            </a:r>
            <a:r>
              <a:rPr lang="ru-RU" dirty="0" err="1"/>
              <a:t>циліндр</a:t>
            </a:r>
            <a:r>
              <a:rPr lang="ru-RU" dirty="0"/>
              <a:t> </a:t>
            </a:r>
            <a:r>
              <a:rPr lang="ru-RU" dirty="0" err="1"/>
              <a:t>висотою</a:t>
            </a:r>
            <a:r>
              <a:rPr lang="ru-RU" dirty="0"/>
              <a:t> 10...20 м, в </a:t>
            </a:r>
            <a:r>
              <a:rPr lang="ru-RU" dirty="0" err="1"/>
              <a:t>якому</a:t>
            </a:r>
            <a:r>
              <a:rPr lang="ru-RU" dirty="0"/>
              <a:t> газ </a:t>
            </a:r>
            <a:r>
              <a:rPr lang="ru-RU" dirty="0" err="1"/>
              <a:t>рухається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знизу</a:t>
            </a:r>
            <a:r>
              <a:rPr lang="ru-RU" dirty="0"/>
              <a:t> вверх, а </a:t>
            </a:r>
            <a:r>
              <a:rPr lang="ru-RU" dirty="0" err="1"/>
              <a:t>рідина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краплин</a:t>
            </a:r>
            <a:r>
              <a:rPr lang="ru-RU" dirty="0"/>
              <a:t> – </a:t>
            </a:r>
            <a:r>
              <a:rPr lang="ru-RU" dirty="0" err="1"/>
              <a:t>навпаки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err="1"/>
              <a:t>Найбільші</a:t>
            </a:r>
            <a:r>
              <a:rPr lang="ru-RU" b="1" dirty="0"/>
              <a:t> </a:t>
            </a:r>
            <a:r>
              <a:rPr lang="ru-RU" b="1" dirty="0" err="1"/>
              <a:t>коефіцієнти</a:t>
            </a:r>
            <a:r>
              <a:rPr lang="ru-RU" b="1" dirty="0"/>
              <a:t> </a:t>
            </a:r>
            <a:r>
              <a:rPr lang="ru-RU" b="1" dirty="0" err="1"/>
              <a:t>масопередачі</a:t>
            </a:r>
            <a:r>
              <a:rPr lang="ru-RU" b="1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b="1" dirty="0"/>
              <a:t>у момент </a:t>
            </a:r>
            <a:r>
              <a:rPr lang="ru-RU" b="1" dirty="0" err="1"/>
              <a:t>розпиленості</a:t>
            </a:r>
            <a:r>
              <a:rPr lang="ru-RU" b="1" dirty="0"/>
              <a:t> </a:t>
            </a:r>
            <a:r>
              <a:rPr lang="ru-RU" b="1" dirty="0" err="1"/>
              <a:t>рідини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smtClean="0"/>
              <a:t>вони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знижуються</a:t>
            </a:r>
            <a:r>
              <a:rPr lang="ru-RU" dirty="0"/>
              <a:t> </a:t>
            </a:r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 smtClean="0"/>
              <a:t>крапель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фазового контакту.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29464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778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ПЕРЕВАГИ. НЕДОЛІКИ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Переваги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1) простота </a:t>
            </a:r>
            <a:r>
              <a:rPr lang="uk-UA" dirty="0" smtClean="0"/>
              <a:t>конструкції </a:t>
            </a:r>
            <a:r>
              <a:rPr lang="uk-UA" dirty="0"/>
              <a:t>і низька вартість;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</a:t>
            </a:r>
            <a:r>
              <a:rPr lang="uk-UA" dirty="0"/>
              <a:t>) низький гідравлічний опір по газовій фазі, в порівнянні з іншими типами </a:t>
            </a:r>
            <a:r>
              <a:rPr lang="uk-UA" dirty="0" smtClean="0"/>
              <a:t>абсорберів</a:t>
            </a:r>
            <a:r>
              <a:rPr lang="uk-UA" dirty="0"/>
              <a:t>.</a:t>
            </a:r>
            <a:endParaRPr lang="uk-UA" b="1" dirty="0" smtClean="0"/>
          </a:p>
          <a:p>
            <a:r>
              <a:rPr lang="uk-UA" b="1" dirty="0" smtClean="0"/>
              <a:t>Недоліки</a:t>
            </a:r>
            <a:r>
              <a:rPr lang="uk-UA" dirty="0" smtClean="0"/>
              <a:t>: </a:t>
            </a:r>
          </a:p>
          <a:p>
            <a:pPr marL="0" indent="0">
              <a:buNone/>
            </a:pPr>
            <a:r>
              <a:rPr lang="uk-UA" dirty="0" smtClean="0"/>
              <a:t>1</a:t>
            </a:r>
            <a:r>
              <a:rPr lang="uk-UA" dirty="0"/>
              <a:t>) невисока площа поверхні контакту фаз, віднесена до обсягу апарату, і, як наслідок, громіздкість;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</a:t>
            </a:r>
            <a:r>
              <a:rPr lang="uk-UA" dirty="0"/>
              <a:t>) </a:t>
            </a:r>
            <a:r>
              <a:rPr lang="uk-UA" dirty="0" smtClean="0"/>
              <a:t>висока </a:t>
            </a:r>
            <a:r>
              <a:rPr lang="uk-UA" dirty="0"/>
              <a:t>витрата енергії на розпилення рідини;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3</a:t>
            </a:r>
            <a:r>
              <a:rPr lang="uk-UA" dirty="0"/>
              <a:t>) </a:t>
            </a:r>
            <a:r>
              <a:rPr lang="uk-UA" dirty="0" err="1" smtClean="0"/>
              <a:t>бризковиніс</a:t>
            </a:r>
            <a:r>
              <a:rPr lang="uk-UA" dirty="0" smtClean="0"/>
              <a:t> </a:t>
            </a:r>
            <a:r>
              <a:rPr lang="uk-UA" dirty="0"/>
              <a:t>при високих швидкостях газу;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4</a:t>
            </a:r>
            <a:r>
              <a:rPr lang="uk-UA" dirty="0"/>
              <a:t>) зниження рушійної сили через виникнення зворотного перемішування, і, як наслідок, невисока ступінь поділу.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692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АБСОРБЕР ВЕНТУРІ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4474840" cy="5055840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Швидкісні прямоточні </a:t>
            </a:r>
            <a:r>
              <a:rPr lang="uk-UA" dirty="0" smtClean="0"/>
              <a:t>абсорбери, які розпилюють відрізняються </a:t>
            </a:r>
            <a:r>
              <a:rPr lang="uk-UA" dirty="0"/>
              <a:t>тим, що в разі </a:t>
            </a:r>
            <a:r>
              <a:rPr lang="uk-UA" dirty="0" err="1" smtClean="0"/>
              <a:t>прямотоку</a:t>
            </a:r>
            <a:r>
              <a:rPr lang="uk-UA" dirty="0" smtClean="0"/>
              <a:t> </a:t>
            </a:r>
            <a:r>
              <a:rPr lang="uk-UA" dirty="0"/>
              <a:t>процес можна проводити при високих швидкостях газу, причому вся рідина несеться з газом і відділяється від нього в сепараційному просторі</a:t>
            </a:r>
            <a:r>
              <a:rPr lang="uk-UA" dirty="0" smtClean="0"/>
              <a:t>.</a:t>
            </a:r>
          </a:p>
          <a:p>
            <a:r>
              <a:rPr lang="ru-RU" b="1" dirty="0"/>
              <a:t>Основною </a:t>
            </a:r>
            <a:r>
              <a:rPr lang="ru-RU" b="1" dirty="0" err="1"/>
              <a:t>частиною</a:t>
            </a:r>
            <a:r>
              <a:rPr lang="ru-RU" b="1" dirty="0"/>
              <a:t> абсорбера </a:t>
            </a:r>
            <a:r>
              <a:rPr lang="ru-RU" dirty="0"/>
              <a:t>є </a:t>
            </a:r>
            <a:r>
              <a:rPr lang="ru-RU" b="1" dirty="0"/>
              <a:t>труба </a:t>
            </a:r>
            <a:r>
              <a:rPr lang="ru-RU" b="1" dirty="0" err="1"/>
              <a:t>Вентурі</a:t>
            </a:r>
            <a:r>
              <a:rPr lang="ru-RU" dirty="0"/>
              <a:t>. </a:t>
            </a:r>
            <a:r>
              <a:rPr lang="ru-RU" dirty="0" err="1"/>
              <a:t>Рідина</a:t>
            </a:r>
            <a:r>
              <a:rPr lang="ru-RU" dirty="0"/>
              <a:t> </a:t>
            </a:r>
            <a:r>
              <a:rPr lang="ru-RU" dirty="0" err="1"/>
              <a:t>надходить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конфузор</a:t>
            </a:r>
            <a:r>
              <a:rPr lang="ru-RU" dirty="0"/>
              <a:t>, </a:t>
            </a:r>
            <a:r>
              <a:rPr lang="ru-RU" dirty="0" err="1"/>
              <a:t>тече</a:t>
            </a:r>
            <a:r>
              <a:rPr lang="ru-RU" dirty="0"/>
              <a:t> в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плівки</a:t>
            </a:r>
            <a:r>
              <a:rPr lang="ru-RU" dirty="0"/>
              <a:t> і в </a:t>
            </a:r>
            <a:r>
              <a:rPr lang="ru-RU" dirty="0" err="1"/>
              <a:t>горловині</a:t>
            </a:r>
            <a:r>
              <a:rPr lang="ru-RU" dirty="0"/>
              <a:t> </a:t>
            </a:r>
            <a:r>
              <a:rPr lang="ru-RU" dirty="0" err="1"/>
              <a:t>розпорошується</a:t>
            </a:r>
            <a:r>
              <a:rPr lang="ru-RU" dirty="0"/>
              <a:t> </a:t>
            </a:r>
            <a:r>
              <a:rPr lang="ru-RU" dirty="0" err="1"/>
              <a:t>газовим</a:t>
            </a:r>
            <a:r>
              <a:rPr lang="ru-RU" dirty="0"/>
              <a:t> потоком.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рідина</a:t>
            </a:r>
            <a:r>
              <a:rPr lang="ru-RU" dirty="0" smtClean="0"/>
              <a:t> </a:t>
            </a:r>
            <a:r>
              <a:rPr lang="ru-RU" dirty="0" err="1" smtClean="0"/>
              <a:t>газовим</a:t>
            </a:r>
            <a:r>
              <a:rPr lang="ru-RU" dirty="0" smtClean="0"/>
              <a:t> </a:t>
            </a:r>
            <a:r>
              <a:rPr lang="ru-RU" dirty="0"/>
              <a:t>потоком </a:t>
            </a:r>
            <a:r>
              <a:rPr lang="ru-RU" dirty="0" err="1"/>
              <a:t>виноситься</a:t>
            </a:r>
            <a:r>
              <a:rPr lang="ru-RU" dirty="0"/>
              <a:t> в </a:t>
            </a:r>
            <a:r>
              <a:rPr lang="ru-RU" dirty="0" err="1"/>
              <a:t>дифузор</a:t>
            </a:r>
            <a:r>
              <a:rPr lang="ru-RU" dirty="0"/>
              <a:t>,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крапель</a:t>
            </a:r>
            <a:r>
              <a:rPr lang="ru-RU" dirty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 smtClean="0"/>
              <a:t>поверхню</a:t>
            </a:r>
            <a:r>
              <a:rPr lang="ru-RU" dirty="0" smtClean="0"/>
              <a:t> контакту </a:t>
            </a:r>
            <a:r>
              <a:rPr lang="ru-RU" dirty="0"/>
              <a:t>фаз. </a:t>
            </a:r>
            <a:r>
              <a:rPr lang="ru-RU" dirty="0" err="1"/>
              <a:t>Відділення</a:t>
            </a:r>
            <a:r>
              <a:rPr lang="ru-RU" dirty="0"/>
              <a:t> </a:t>
            </a:r>
            <a:r>
              <a:rPr lang="ru-RU" dirty="0" err="1"/>
              <a:t>крапель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газу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сепараторі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44" y="1340769"/>
            <a:ext cx="4361803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223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ПЕРЕВАГИ. НЕДОЛІКИ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Переваги</a:t>
            </a:r>
            <a:r>
              <a:rPr lang="uk-UA" dirty="0" smtClean="0"/>
              <a:t>: </a:t>
            </a:r>
          </a:p>
          <a:p>
            <a:pPr marL="0" indent="0">
              <a:buNone/>
            </a:pPr>
            <a:r>
              <a:rPr lang="uk-UA" dirty="0" smtClean="0"/>
              <a:t>1</a:t>
            </a:r>
            <a:r>
              <a:rPr lang="uk-UA" dirty="0"/>
              <a:t>) простота конструкції;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2) робота </a:t>
            </a:r>
            <a:r>
              <a:rPr lang="uk-UA" dirty="0"/>
              <a:t>при високих витратах газової фази</a:t>
            </a:r>
            <a:r>
              <a:rPr lang="uk-UA" dirty="0" smtClean="0"/>
              <a:t>.</a:t>
            </a:r>
          </a:p>
          <a:p>
            <a:endParaRPr lang="ru-RU" dirty="0"/>
          </a:p>
          <a:p>
            <a:r>
              <a:rPr lang="uk-UA" b="1" dirty="0" smtClean="0"/>
              <a:t>Недоліки</a:t>
            </a:r>
            <a:r>
              <a:rPr lang="uk-UA" dirty="0" smtClean="0"/>
              <a:t> :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uk-UA" dirty="0" smtClean="0"/>
              <a:t>) </a:t>
            </a:r>
            <a:r>
              <a:rPr lang="uk-UA" dirty="0" err="1" smtClean="0"/>
              <a:t>роздільча</a:t>
            </a:r>
            <a:r>
              <a:rPr lang="uk-UA" dirty="0" smtClean="0"/>
              <a:t>  здатність внаслідок </a:t>
            </a:r>
            <a:r>
              <a:rPr lang="uk-UA" dirty="0" err="1" smtClean="0"/>
              <a:t>прямотоку</a:t>
            </a:r>
            <a:r>
              <a:rPr lang="uk-UA" dirty="0" smtClean="0"/>
              <a:t> фаз обмежена можливістю лише одноразового досягнення рівноваги між фазами;</a:t>
            </a:r>
          </a:p>
          <a:p>
            <a:pPr marL="0" indent="0">
              <a:buNone/>
            </a:pPr>
            <a:r>
              <a:rPr lang="uk-UA" dirty="0" smtClean="0"/>
              <a:t>2) мала площа поверхні контакту фаз на одиницю об'єму апарату;</a:t>
            </a:r>
          </a:p>
          <a:p>
            <a:pPr marL="0" indent="0">
              <a:buNone/>
            </a:pPr>
            <a:r>
              <a:rPr lang="uk-UA" dirty="0" smtClean="0"/>
              <a:t>3) порівняно високий гідравлічний опір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92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1143000"/>
          </a:xfrm>
        </p:spPr>
        <p:txBody>
          <a:bodyPr/>
          <a:lstStyle/>
          <a:p>
            <a:r>
              <a:rPr lang="ru-RU" dirty="0" smtClean="0"/>
              <a:t>КЛАСИФІКАЦ</a:t>
            </a:r>
            <a:r>
              <a:rPr lang="uk-UA" dirty="0" smtClean="0"/>
              <a:t>ІЯ АБСОРБЕРІВ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	</a:t>
            </a:r>
            <a:r>
              <a:rPr lang="uk-UA" dirty="0" smtClean="0"/>
              <a:t>Апарати, в яких поверхнею фазового контакту є поверхня рідини, що розтікається по спеціальній насадці (</a:t>
            </a:r>
            <a:r>
              <a:rPr lang="uk-UA" b="1" i="1" dirty="0" smtClean="0"/>
              <a:t>плівкові апарати та апарати зі змоченою насадкою</a:t>
            </a:r>
            <a:r>
              <a:rPr lang="uk-UA" dirty="0" smtClean="0"/>
              <a:t>);</a:t>
            </a:r>
          </a:p>
          <a:p>
            <a:r>
              <a:rPr lang="uk-UA" dirty="0" smtClean="0"/>
              <a:t>2.	Апарати, в котрих поверхня фазового контакту створюється потоками газу та рідини </a:t>
            </a:r>
            <a:r>
              <a:rPr lang="uk-UA" b="1" i="1" dirty="0" smtClean="0"/>
              <a:t>(колони з сітчастими, </a:t>
            </a:r>
            <a:r>
              <a:rPr lang="uk-UA" b="1" i="1" dirty="0" err="1" smtClean="0"/>
              <a:t>ковпачковими</a:t>
            </a:r>
            <a:r>
              <a:rPr lang="uk-UA" b="1" i="1" dirty="0" smtClean="0"/>
              <a:t> тарілками);</a:t>
            </a:r>
          </a:p>
          <a:p>
            <a:r>
              <a:rPr lang="uk-UA" dirty="0" smtClean="0"/>
              <a:t>3.	Апарати, в яких поверхня фазового контакту утворюється в наслідок розбризкування рідини </a:t>
            </a:r>
            <a:r>
              <a:rPr lang="uk-UA" b="1" i="1" dirty="0" smtClean="0"/>
              <a:t>(порожнистий форсунковий скрубер).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06313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ПЛІВКОВІ АПАРАТИ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r>
              <a:rPr lang="uk-UA" b="1" dirty="0" smtClean="0"/>
              <a:t>Плівкові абсорбери</a:t>
            </a:r>
            <a:r>
              <a:rPr lang="uk-UA" dirty="0" smtClean="0"/>
              <a:t>: трубчасті та листові насадки</a:t>
            </a:r>
          </a:p>
          <a:p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52641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1916832"/>
            <a:ext cx="400513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Абсорбент</a:t>
            </a:r>
            <a:r>
              <a:rPr lang="uk-UA" dirty="0"/>
              <a:t> надходить на </a:t>
            </a:r>
            <a:r>
              <a:rPr lang="uk-UA" dirty="0" smtClean="0"/>
              <a:t>верхню</a:t>
            </a:r>
          </a:p>
          <a:p>
            <a:r>
              <a:rPr lang="uk-UA" dirty="0" smtClean="0"/>
              <a:t> </a:t>
            </a:r>
            <a:r>
              <a:rPr lang="uk-UA" dirty="0"/>
              <a:t>трубну решітку, розподіляючись </a:t>
            </a:r>
            <a:endParaRPr lang="uk-UA" dirty="0" smtClean="0"/>
          </a:p>
          <a:p>
            <a:r>
              <a:rPr lang="uk-UA" dirty="0" smtClean="0"/>
              <a:t>по </a:t>
            </a:r>
            <a:r>
              <a:rPr lang="uk-UA" dirty="0"/>
              <a:t>трубах 2 і </a:t>
            </a:r>
            <a:r>
              <a:rPr lang="uk-UA" dirty="0" smtClean="0"/>
              <a:t>стікає </a:t>
            </a:r>
            <a:r>
              <a:rPr lang="uk-UA" dirty="0"/>
              <a:t>по їх </a:t>
            </a:r>
            <a:endParaRPr lang="uk-UA" dirty="0" smtClean="0"/>
          </a:p>
          <a:p>
            <a:r>
              <a:rPr lang="uk-UA" dirty="0" smtClean="0"/>
              <a:t>внутрішньої </a:t>
            </a:r>
            <a:r>
              <a:rPr lang="uk-UA" dirty="0"/>
              <a:t>поверхні у </a:t>
            </a:r>
            <a:r>
              <a:rPr lang="uk-UA" dirty="0" smtClean="0"/>
              <a:t>вигляді</a:t>
            </a:r>
          </a:p>
          <a:p>
            <a:r>
              <a:rPr lang="uk-UA" dirty="0" smtClean="0"/>
              <a:t> </a:t>
            </a:r>
            <a:r>
              <a:rPr lang="uk-UA" dirty="0"/>
              <a:t>тонкої плівки. </a:t>
            </a:r>
            <a:endParaRPr lang="uk-UA" dirty="0" smtClean="0"/>
          </a:p>
          <a:p>
            <a:r>
              <a:rPr lang="uk-UA" b="1" dirty="0" smtClean="0"/>
              <a:t>Газ </a:t>
            </a:r>
            <a:r>
              <a:rPr lang="uk-UA" b="1" dirty="0"/>
              <a:t>рухається </a:t>
            </a:r>
            <a:r>
              <a:rPr lang="uk-UA" dirty="0"/>
              <a:t>по трубах знизу </a:t>
            </a:r>
            <a:r>
              <a:rPr lang="uk-UA" dirty="0" smtClean="0"/>
              <a:t>вгору</a:t>
            </a:r>
          </a:p>
          <a:p>
            <a:r>
              <a:rPr lang="uk-UA" dirty="0" smtClean="0"/>
              <a:t> </a:t>
            </a:r>
            <a:r>
              <a:rPr lang="uk-UA" dirty="0"/>
              <a:t>назустріч стікає рідкої плівці</a:t>
            </a:r>
            <a:r>
              <a:rPr lang="uk-UA" dirty="0" smtClean="0"/>
              <a:t>.</a:t>
            </a:r>
          </a:p>
          <a:p>
            <a:r>
              <a:rPr lang="uk-UA" dirty="0" smtClean="0"/>
              <a:t> В </a:t>
            </a:r>
            <a:r>
              <a:rPr lang="uk-UA" dirty="0"/>
              <a:t>разі необхідності </a:t>
            </a:r>
            <a:r>
              <a:rPr lang="uk-UA" b="1" dirty="0"/>
              <a:t>відведення </a:t>
            </a:r>
            <a:endParaRPr lang="uk-UA" b="1" dirty="0" smtClean="0"/>
          </a:p>
          <a:p>
            <a:r>
              <a:rPr lang="uk-UA" b="1" dirty="0" smtClean="0"/>
              <a:t>теплоти </a:t>
            </a:r>
            <a:r>
              <a:rPr lang="uk-UA" dirty="0"/>
              <a:t>при екзотермічної </a:t>
            </a:r>
            <a:endParaRPr lang="uk-UA" dirty="0" smtClean="0"/>
          </a:p>
          <a:p>
            <a:r>
              <a:rPr lang="uk-UA" dirty="0" smtClean="0"/>
              <a:t>абсорбції </a:t>
            </a:r>
            <a:r>
              <a:rPr lang="uk-UA" dirty="0"/>
              <a:t>в </a:t>
            </a:r>
            <a:r>
              <a:rPr lang="uk-UA" dirty="0" err="1"/>
              <a:t>міжтрубний</a:t>
            </a:r>
            <a:r>
              <a:rPr lang="uk-UA" dirty="0"/>
              <a:t> </a:t>
            </a:r>
            <a:r>
              <a:rPr lang="uk-UA" dirty="0" smtClean="0"/>
              <a:t>простір</a:t>
            </a:r>
          </a:p>
          <a:p>
            <a:r>
              <a:rPr lang="uk-UA" dirty="0" smtClean="0"/>
              <a:t> </a:t>
            </a:r>
            <a:r>
              <a:rPr lang="uk-UA" dirty="0"/>
              <a:t>абсорбера </a:t>
            </a:r>
            <a:r>
              <a:rPr lang="uk-UA" b="1" dirty="0"/>
              <a:t>подають </a:t>
            </a:r>
            <a:r>
              <a:rPr lang="uk-UA" b="1" dirty="0" smtClean="0"/>
              <a:t>охолоджуючу</a:t>
            </a:r>
          </a:p>
          <a:p>
            <a:r>
              <a:rPr lang="uk-UA" b="1" dirty="0" smtClean="0"/>
              <a:t> </a:t>
            </a:r>
            <a:r>
              <a:rPr lang="uk-UA" b="1" dirty="0"/>
              <a:t>воду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28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ПЕРЕВАГИ ТА НЕДОЛІКИ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r>
              <a:rPr lang="uk-UA" b="1" dirty="0"/>
              <a:t>Переваги плівкового </a:t>
            </a:r>
            <a:r>
              <a:rPr lang="uk-UA" b="1" dirty="0" smtClean="0"/>
              <a:t>абсорбера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1) низький гідравлічний опір, в порівнянні з </a:t>
            </a:r>
            <a:r>
              <a:rPr lang="uk-UA" dirty="0" err="1"/>
              <a:t>насадочними</a:t>
            </a:r>
            <a:r>
              <a:rPr lang="uk-UA" dirty="0"/>
              <a:t> і тарілчастими;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</a:t>
            </a:r>
            <a:r>
              <a:rPr lang="uk-UA" dirty="0"/>
              <a:t>) висока рушійна сила завдяки структурі </a:t>
            </a:r>
            <a:r>
              <a:rPr lang="uk-UA" dirty="0" smtClean="0"/>
              <a:t>потоків; </a:t>
            </a:r>
          </a:p>
          <a:p>
            <a:pPr marL="0" indent="0">
              <a:buNone/>
            </a:pPr>
            <a:r>
              <a:rPr lang="uk-UA" dirty="0" smtClean="0"/>
              <a:t>3</a:t>
            </a:r>
            <a:r>
              <a:rPr lang="uk-UA" dirty="0"/>
              <a:t>) можливість відведення теплоти</a:t>
            </a:r>
            <a:r>
              <a:rPr lang="uk-UA" dirty="0" smtClean="0"/>
              <a:t>.</a:t>
            </a:r>
          </a:p>
          <a:p>
            <a:r>
              <a:rPr lang="uk-UA" b="1" dirty="0" smtClean="0"/>
              <a:t>Недоліки </a:t>
            </a:r>
            <a:r>
              <a:rPr lang="uk-UA" b="1" dirty="0"/>
              <a:t>плівкового </a:t>
            </a:r>
            <a:r>
              <a:rPr lang="uk-UA" b="1" dirty="0" smtClean="0"/>
              <a:t>абсорбера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r>
              <a:rPr lang="uk-UA" dirty="0" smtClean="0"/>
              <a:t>1)труднощі </a:t>
            </a:r>
            <a:r>
              <a:rPr lang="uk-UA" dirty="0"/>
              <a:t>із здійсненням рівномірного розподілу рідини по трубах у вигляді плівки;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</a:t>
            </a:r>
            <a:r>
              <a:rPr lang="uk-UA" dirty="0"/>
              <a:t>) низька площа поверхні контакту </a:t>
            </a:r>
            <a:r>
              <a:rPr lang="uk-UA" dirty="0" smtClean="0"/>
              <a:t>фаз.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58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АПАРАТИ ЗІ ЗМОЧЕНОЮ НАСАДКОЮ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4258816" cy="4407768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/>
              <a:t>Насадковий абсорбер </a:t>
            </a:r>
            <a:r>
              <a:rPr lang="uk-UA" dirty="0" smtClean="0"/>
              <a:t>являє собою циліндричну башту, заповнену </a:t>
            </a:r>
            <a:r>
              <a:rPr lang="uk-UA" b="1" dirty="0" smtClean="0"/>
              <a:t>насадкою</a:t>
            </a:r>
            <a:r>
              <a:rPr lang="uk-UA" dirty="0" smtClean="0"/>
              <a:t> – невеликими деталями, що утворюють пористу структуру, в якій можуть вільно переміщатися взаємодіючі фази. </a:t>
            </a:r>
            <a:r>
              <a:rPr lang="uk-UA" b="1" dirty="0" smtClean="0"/>
              <a:t>Основна умова забезпечення ефективної роботи абсорбера</a:t>
            </a:r>
            <a:r>
              <a:rPr lang="uk-UA" dirty="0" smtClean="0"/>
              <a:t>, це максимальна питома поверхня насадок. Крім того, </a:t>
            </a:r>
            <a:r>
              <a:rPr lang="uk-UA" b="1" dirty="0" smtClean="0"/>
              <a:t>насадка</a:t>
            </a:r>
            <a:r>
              <a:rPr lang="uk-UA" dirty="0" smtClean="0"/>
              <a:t> повинна мати </a:t>
            </a:r>
            <a:r>
              <a:rPr lang="uk-UA" b="1" dirty="0" smtClean="0"/>
              <a:t>мінімальну масу</a:t>
            </a:r>
            <a:r>
              <a:rPr lang="uk-UA" dirty="0" smtClean="0"/>
              <a:t>, </a:t>
            </a:r>
            <a:r>
              <a:rPr lang="uk-UA" b="1" dirty="0" smtClean="0"/>
              <a:t>великий перетин і значний вільний об’єм</a:t>
            </a:r>
            <a:r>
              <a:rPr lang="uk-UA" dirty="0" smtClean="0"/>
              <a:t>. Найбільше розповсюдження отримали насадки </a:t>
            </a:r>
            <a:r>
              <a:rPr lang="uk-UA" u="sng" dirty="0" smtClean="0"/>
              <a:t>хордові</a:t>
            </a:r>
            <a:r>
              <a:rPr lang="uk-UA" dirty="0" smtClean="0"/>
              <a:t> і </a:t>
            </a:r>
            <a:r>
              <a:rPr lang="uk-UA" u="sng" dirty="0" smtClean="0"/>
              <a:t>кільцеві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973933" cy="501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15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ПРИНЦИП РОБОТИ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83981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У насадковому абсорбері </a:t>
            </a:r>
            <a:r>
              <a:rPr lang="uk-UA" b="1" dirty="0" smtClean="0"/>
              <a:t>рідина</a:t>
            </a:r>
            <a:r>
              <a:rPr lang="uk-UA" dirty="0" smtClean="0"/>
              <a:t>, що подається через розподільний пристрій 1, </a:t>
            </a:r>
            <a:r>
              <a:rPr lang="uk-UA" b="1" dirty="0" smtClean="0"/>
              <a:t>при невеликих швидкостях </a:t>
            </a:r>
            <a:r>
              <a:rPr lang="uk-UA" dirty="0" smtClean="0"/>
              <a:t>газу тече по елементу насадки 2 у вигляді </a:t>
            </a:r>
            <a:r>
              <a:rPr lang="uk-UA" b="1" dirty="0" smtClean="0"/>
              <a:t>тонкої плівки</a:t>
            </a:r>
            <a:r>
              <a:rPr lang="uk-UA" dirty="0" smtClean="0"/>
              <a:t>. </a:t>
            </a:r>
          </a:p>
          <a:p>
            <a:r>
              <a:rPr lang="uk-UA" b="1" dirty="0" smtClean="0"/>
              <a:t>Поверхнею контакту фаз </a:t>
            </a:r>
            <a:r>
              <a:rPr lang="uk-UA" dirty="0" smtClean="0"/>
              <a:t>є </a:t>
            </a:r>
            <a:r>
              <a:rPr lang="uk-UA" b="1" dirty="0" smtClean="0"/>
              <a:t>змочена поверхня насадки</a:t>
            </a:r>
            <a:r>
              <a:rPr lang="uk-UA" dirty="0" smtClean="0"/>
              <a:t>, і в цьому режимі насадкові апарати можуть розглядатися як плівкові. Щоб рідина не розтікалася до стінок апарату, насадки завантажуються по секціях. Між секціями встановлюють пристрій 3 для перерозподілу рідини і решітки 4. </a:t>
            </a:r>
          </a:p>
          <a:p>
            <a:r>
              <a:rPr lang="uk-UA" b="1" dirty="0" smtClean="0"/>
              <a:t>Насадкові колони</a:t>
            </a:r>
            <a:r>
              <a:rPr lang="uk-UA" dirty="0" smtClean="0"/>
              <a:t> працюють </a:t>
            </a:r>
            <a:r>
              <a:rPr lang="uk-UA" b="1" dirty="0" smtClean="0"/>
              <a:t>найбільш ефективно </a:t>
            </a:r>
            <a:r>
              <a:rPr lang="uk-UA" dirty="0" smtClean="0"/>
              <a:t>в умовах режиму </a:t>
            </a:r>
            <a:r>
              <a:rPr lang="uk-UA" b="1" dirty="0" smtClean="0"/>
              <a:t>підвисання</a:t>
            </a:r>
            <a:r>
              <a:rPr lang="uk-UA" dirty="0" smtClean="0"/>
              <a:t>, близького до режиму </a:t>
            </a:r>
            <a:r>
              <a:rPr lang="uk-UA" b="1" dirty="0" err="1" smtClean="0"/>
              <a:t>захлинання</a:t>
            </a:r>
            <a:r>
              <a:rPr lang="uk-UA" dirty="0" smtClean="0"/>
              <a:t>, тобто такого режиму, </a:t>
            </a:r>
            <a:r>
              <a:rPr lang="uk-UA" u="sng" dirty="0" smtClean="0"/>
              <a:t>при якому вага рідини що знаходиться на насадці стає рівною силі тертя газового потоку об рідину.</a:t>
            </a:r>
            <a:endParaRPr lang="uk-UA" u="sng" dirty="0"/>
          </a:p>
        </p:txBody>
      </p:sp>
    </p:spTree>
    <p:extLst>
      <p:ext uri="{BB962C8B-B14F-4D97-AF65-F5344CB8AC3E}">
        <p14:creationId xmlns:p14="http://schemas.microsoft.com/office/powerpoint/2010/main" val="204389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pPr algn="ctr"/>
            <a:r>
              <a:rPr lang="ru-RU" dirty="0" smtClean="0"/>
              <a:t>РЕЖИМ ПІДВИСАННЯ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695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dirty="0" smtClean="0"/>
              <a:t>В режимі підвисання плівковий перебіг рідини порушується: </a:t>
            </a:r>
            <a:r>
              <a:rPr lang="uk-UA" dirty="0" smtClean="0"/>
              <a:t>виникають бризки, різного роду завихрення і </a:t>
            </a:r>
            <a:r>
              <a:rPr lang="uk-UA" dirty="0" err="1" smtClean="0"/>
              <a:t>т.д</a:t>
            </a:r>
            <a:r>
              <a:rPr lang="uk-UA" dirty="0" smtClean="0"/>
              <a:t>. Рідина заповнює вільний об’єм насадки, утворюючи газорідинну суміш. При цьому значно зростають в порівнянні з плівковим режимом поверхня контакту фаз і коефіцієнти </a:t>
            </a:r>
            <a:r>
              <a:rPr lang="uk-UA" dirty="0" err="1" smtClean="0"/>
              <a:t>масопередачі</a:t>
            </a:r>
            <a:r>
              <a:rPr lang="uk-UA" dirty="0" smtClean="0"/>
              <a:t>. </a:t>
            </a:r>
            <a:r>
              <a:rPr lang="uk-UA" b="1" dirty="0" smtClean="0"/>
              <a:t>Подальше невелике збільшення швидкості газу </a:t>
            </a:r>
            <a:r>
              <a:rPr lang="uk-UA" dirty="0" smtClean="0"/>
              <a:t>приводить до </a:t>
            </a:r>
            <a:r>
              <a:rPr lang="uk-UA" b="1" dirty="0" err="1" smtClean="0"/>
              <a:t>захлинання</a:t>
            </a:r>
            <a:r>
              <a:rPr lang="uk-UA" b="1" dirty="0" smtClean="0"/>
              <a:t> колони</a:t>
            </a:r>
            <a:r>
              <a:rPr lang="uk-UA" dirty="0" smtClean="0"/>
              <a:t>. </a:t>
            </a:r>
            <a:r>
              <a:rPr lang="uk-UA" u="sng" dirty="0" smtClean="0"/>
              <a:t>Це явище характеризується припиненням </a:t>
            </a:r>
            <a:r>
              <a:rPr lang="uk-UA" u="sng" dirty="0" err="1" smtClean="0"/>
              <a:t>протитечійно</a:t>
            </a:r>
            <a:r>
              <a:rPr lang="uk-UA" u="sng" dirty="0" smtClean="0"/>
              <a:t> насадкового руху потоків і витісненням рідини з колони</a:t>
            </a:r>
            <a:r>
              <a:rPr lang="uk-UA" dirty="0" smtClean="0"/>
              <a:t>. </a:t>
            </a:r>
            <a:r>
              <a:rPr lang="uk-UA" b="1" dirty="0" smtClean="0"/>
              <a:t>Оптимальний режим роботи </a:t>
            </a:r>
            <a:r>
              <a:rPr lang="uk-UA" dirty="0" smtClean="0"/>
              <a:t>насадкового абсорбера має місце при </a:t>
            </a:r>
            <a:r>
              <a:rPr lang="uk-UA" b="1" dirty="0" smtClean="0"/>
              <a:t>швидкостях газу, на 15...20% менших за швидкості, які викликають </a:t>
            </a:r>
            <a:r>
              <a:rPr lang="uk-UA" b="1" dirty="0" err="1" smtClean="0"/>
              <a:t>захлинання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365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ТИПИ НАСАДОК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952101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815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ПЕРЕВАГИ ТА НЕДОЛІКИ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/>
              <a:t>Переваги насадкових абсорберів:</a:t>
            </a:r>
          </a:p>
          <a:p>
            <a:pPr marL="0" indent="0">
              <a:buNone/>
            </a:pPr>
            <a:r>
              <a:rPr lang="uk-UA" dirty="0" smtClean="0"/>
              <a:t>1)розвинута поверхня контакту фаз;</a:t>
            </a:r>
          </a:p>
          <a:p>
            <a:pPr marL="0" indent="0">
              <a:buNone/>
            </a:pPr>
            <a:r>
              <a:rPr lang="uk-UA" dirty="0" smtClean="0"/>
              <a:t>2) низький гідравлічний опір;</a:t>
            </a:r>
          </a:p>
          <a:p>
            <a:pPr marL="0" indent="0">
              <a:buNone/>
            </a:pPr>
            <a:r>
              <a:rPr lang="uk-UA" dirty="0" smtClean="0"/>
              <a:t>3)можуть </a:t>
            </a:r>
            <a:r>
              <a:rPr lang="uk-UA" dirty="0" err="1" smtClean="0"/>
              <a:t>функціювати</a:t>
            </a:r>
            <a:r>
              <a:rPr lang="uk-UA" dirty="0" smtClean="0"/>
              <a:t> в різних гідродинамічних режимах. Самим ефективним є перехід від режиму підвисання до емульгування;</a:t>
            </a:r>
          </a:p>
          <a:p>
            <a:pPr marL="0" indent="0">
              <a:buNone/>
            </a:pPr>
            <a:r>
              <a:rPr lang="uk-UA" dirty="0" smtClean="0"/>
              <a:t>4)простота конструкції.</a:t>
            </a:r>
          </a:p>
          <a:p>
            <a:r>
              <a:rPr lang="uk-UA" b="1" dirty="0" smtClean="0"/>
              <a:t>Недоліки насадкових абсорберів:</a:t>
            </a:r>
          </a:p>
          <a:p>
            <a:pPr marL="0" indent="0">
              <a:buNone/>
            </a:pPr>
            <a:r>
              <a:rPr lang="uk-UA" dirty="0" smtClean="0"/>
              <a:t>1)труднощі з організацією відводу теплоти, не завжди добра </a:t>
            </a:r>
            <a:r>
              <a:rPr lang="uk-UA" dirty="0" err="1" smtClean="0"/>
              <a:t>змочуванність</a:t>
            </a:r>
            <a:r>
              <a:rPr lang="uk-UA" dirty="0" smtClean="0"/>
              <a:t> насадки при низькій щільності зрошення;</a:t>
            </a:r>
          </a:p>
          <a:p>
            <a:pPr marL="0" indent="0">
              <a:buNone/>
            </a:pPr>
            <a:r>
              <a:rPr lang="uk-UA" dirty="0" smtClean="0"/>
              <a:t> 2) насадкові колони недоцільно застосовувати при роботі з забрудненими рідинами, вони досить чутливі до змін навантаження по газу.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306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</TotalTime>
  <Words>1272</Words>
  <Application>Microsoft Office PowerPoint</Application>
  <PresentationFormat>Экран (4:3)</PresentationFormat>
  <Paragraphs>113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АБСОРБЕРИ</vt:lpstr>
      <vt:lpstr>КЛАСИФІКАЦІЯ АБСОРБЕРІВ</vt:lpstr>
      <vt:lpstr>ПЛІВКОВІ АПАРАТИ</vt:lpstr>
      <vt:lpstr>ПЕРЕВАГИ ТА НЕДОЛІКИ</vt:lpstr>
      <vt:lpstr>АПАРАТИ ЗІ ЗМОЧЕНОЮ НАСАДКОЮ</vt:lpstr>
      <vt:lpstr>ПРИНЦИП РОБОТИ </vt:lpstr>
      <vt:lpstr>РЕЖИМ ПІДВИСАННЯ</vt:lpstr>
      <vt:lpstr>ТИПИ НАСАДОК </vt:lpstr>
      <vt:lpstr>ПЕРЕВАГИ ТА НЕДОЛІКИ</vt:lpstr>
      <vt:lpstr>АПАРАТИ, В ЯКИХ ПОВЕРХНЯ ФАЗОВОГО КОНТАКТУ СТВОРЮЄТЬСЯ ПОТОКАМИ ГАЗУ ТА РІДИНИ</vt:lpstr>
      <vt:lpstr>ПРОВАЛЬНІ ТАРІЛКИ</vt:lpstr>
      <vt:lpstr>ТАРІЛКИ З ПЕРЕЛИВНИМИ ПРИСТРОЯМИ</vt:lpstr>
      <vt:lpstr>КОВПАЧКОВІ ТАРІЛКИ</vt:lpstr>
      <vt:lpstr>КАПСУЛЬНИЙ КОВПАЧОК</vt:lpstr>
      <vt:lpstr>КЛАПАН КЛАПАННОЇ ТАРІЛКИ</vt:lpstr>
      <vt:lpstr>АПАРАТИ, В ЯКИХ ПОВЕРХНЯ ФАЗОВОГО КОНТАКТУ УТВОРЮЄТЬСЯ ВНАСЛІДОК РОЗБРИЗКУВАННЯ РІДИНИ</vt:lpstr>
      <vt:lpstr>ПЕРЕВАГИ. НЕДОЛІКИ </vt:lpstr>
      <vt:lpstr>АБСОРБЕР ВЕНТУРІ</vt:lpstr>
      <vt:lpstr>ПЕРЕВАГИ. НЕДОЛІКИ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АБСОРБЕРИ</dc:title>
  <dc:creator>user</dc:creator>
  <cp:lastModifiedBy>user</cp:lastModifiedBy>
  <cp:revision>19</cp:revision>
  <dcterms:created xsi:type="dcterms:W3CDTF">2021-10-05T02:45:37Z</dcterms:created>
  <dcterms:modified xsi:type="dcterms:W3CDTF">2021-10-05T07:18:58Z</dcterms:modified>
</cp:coreProperties>
</file>