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65" r:id="rId7"/>
    <p:sldId id="266" r:id="rId8"/>
    <p:sldId id="259" r:id="rId9"/>
    <p:sldId id="260" r:id="rId10"/>
    <p:sldId id="268" r:id="rId11"/>
    <p:sldId id="261" r:id="rId12"/>
    <p:sldId id="269" r:id="rId13"/>
    <p:sldId id="267" r:id="rId14"/>
    <p:sldId id="262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721"/>
  </p:normalViewPr>
  <p:slideViewPr>
    <p:cSldViewPr snapToGrid="0" snapToObjects="1">
      <p:cViewPr varScale="1">
        <p:scale>
          <a:sx n="115" d="100"/>
          <a:sy n="115" d="100"/>
        </p:scale>
        <p:origin x="47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9/1/24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68B4D5-551F-3744-A5DF-1E272DFF9F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042" y="2655367"/>
            <a:ext cx="8679915" cy="1748729"/>
          </a:xfrm>
        </p:spPr>
        <p:txBody>
          <a:bodyPr>
            <a:normAutofit fontScale="90000"/>
          </a:bodyPr>
          <a:lstStyle/>
          <a:p>
            <a:br>
              <a:rPr lang="uk-UA" dirty="0"/>
            </a:br>
            <a:r>
              <a:rPr lang="uk-UA" b="1" dirty="0">
                <a:solidFill>
                  <a:srgbClr val="002060"/>
                </a:solidFill>
                <a:latin typeface="Book Antiqua" panose="02040602050305030304" pitchFamily="18" charset="0"/>
              </a:rPr>
              <a:t>ІНФОРМАЦІЙНІ ДЖЕРЕЛА В АНАЛІТИЧНІЙ ТА ДОСЛІДНИЦЬКІЙ ДІЯЛЬНОСТІ</a:t>
            </a:r>
          </a:p>
        </p:txBody>
      </p:sp>
    </p:spTree>
    <p:extLst>
      <p:ext uri="{BB962C8B-B14F-4D97-AF65-F5344CB8AC3E}">
        <p14:creationId xmlns:p14="http://schemas.microsoft.com/office/powerpoint/2010/main" val="1137898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8000">
              <a:schemeClr val="accent5">
                <a:lumMod val="40000"/>
                <a:lumOff val="60000"/>
              </a:schemeClr>
            </a:gs>
            <a:gs pos="46000">
              <a:schemeClr val="accent2">
                <a:lumMod val="20000"/>
                <a:lumOff val="80000"/>
              </a:schemeClr>
            </a:gs>
            <a:gs pos="63000">
              <a:srgbClr val="F7BDC3"/>
            </a:gs>
            <a:gs pos="78000">
              <a:schemeClr val="accent6">
                <a:lumMod val="20000"/>
                <a:lumOff val="80000"/>
              </a:schemeClr>
            </a:gs>
            <a:gs pos="96000">
              <a:schemeClr val="accent4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D106411A-9D33-BD49-88F9-D2335EE246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854" y="0"/>
            <a:ext cx="1168029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8199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8000">
              <a:schemeClr val="accent5">
                <a:lumMod val="40000"/>
                <a:lumOff val="60000"/>
              </a:schemeClr>
            </a:gs>
            <a:gs pos="46000">
              <a:schemeClr val="accent2">
                <a:lumMod val="20000"/>
                <a:lumOff val="80000"/>
              </a:schemeClr>
            </a:gs>
            <a:gs pos="63000">
              <a:srgbClr val="F7BDC3"/>
            </a:gs>
            <a:gs pos="78000">
              <a:schemeClr val="accent6">
                <a:lumMod val="20000"/>
                <a:lumOff val="80000"/>
              </a:schemeClr>
            </a:gs>
            <a:gs pos="96000">
              <a:schemeClr val="accent4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859906D7-C487-0449-BF03-C9761EE780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7838" y="0"/>
            <a:ext cx="86963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45890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8000">
              <a:schemeClr val="accent5">
                <a:lumMod val="40000"/>
                <a:lumOff val="60000"/>
              </a:schemeClr>
            </a:gs>
            <a:gs pos="46000">
              <a:schemeClr val="accent2">
                <a:lumMod val="20000"/>
                <a:lumOff val="80000"/>
              </a:schemeClr>
            </a:gs>
            <a:gs pos="63000">
              <a:srgbClr val="F7BDC3"/>
            </a:gs>
            <a:gs pos="78000">
              <a:schemeClr val="accent6">
                <a:lumMod val="20000"/>
                <a:lumOff val="80000"/>
              </a:schemeClr>
            </a:gs>
            <a:gs pos="96000">
              <a:schemeClr val="accent4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id="{65796179-C197-434D-9C36-B3D6A79185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0" y="0"/>
            <a:ext cx="50165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82788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43000">
              <a:schemeClr val="accent1">
                <a:lumMod val="45000"/>
                <a:lumOff val="55000"/>
              </a:schemeClr>
            </a:gs>
            <a:gs pos="70000">
              <a:schemeClr val="accent1">
                <a:lumMod val="45000"/>
                <a:lumOff val="55000"/>
              </a:schemeClr>
            </a:gs>
            <a:gs pos="9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BEED4EA4-0CEF-7947-BAB8-71F732DC27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0" y="19050"/>
            <a:ext cx="8890000" cy="681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95554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8000">
              <a:schemeClr val="accent5">
                <a:lumMod val="40000"/>
                <a:lumOff val="60000"/>
              </a:schemeClr>
            </a:gs>
            <a:gs pos="46000">
              <a:schemeClr val="accent2">
                <a:lumMod val="20000"/>
                <a:lumOff val="80000"/>
              </a:schemeClr>
            </a:gs>
            <a:gs pos="63000">
              <a:srgbClr val="F7BDC3"/>
            </a:gs>
            <a:gs pos="78000">
              <a:schemeClr val="accent6">
                <a:lumMod val="20000"/>
                <a:lumOff val="80000"/>
              </a:schemeClr>
            </a:gs>
            <a:gs pos="96000">
              <a:schemeClr val="accent4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Уникальные фотографии напомнили о трагедии в Чернобыле — Российская газета">
            <a:extLst>
              <a:ext uri="{FF2B5EF4-FFF2-40B4-BE49-F238E27FC236}">
                <a16:creationId xmlns:a16="http://schemas.microsoft.com/office/drawing/2014/main" id="{8AD0B247-6F57-A843-A1D6-83EA4EBA7A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474" y="90754"/>
            <a:ext cx="9940187" cy="6676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5841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148BD6-A2A9-4F41-912D-82A3E9AD7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Завдання 1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9B3C13-07D0-1A4E-9EF8-8AF96BFB0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1. Ділимося на 3 групи</a:t>
            </a:r>
          </a:p>
          <a:p>
            <a:r>
              <a:rPr lang="uk-UA" dirty="0"/>
              <a:t>2. Завдання для 2-х груп - знайти та узагальнено занотувати інформацію про те, </a:t>
            </a:r>
          </a:p>
          <a:p>
            <a:r>
              <a:rPr lang="uk-UA" dirty="0"/>
              <a:t>- що таке «інформація», </a:t>
            </a:r>
          </a:p>
          <a:p>
            <a:r>
              <a:rPr lang="uk-UA" dirty="0"/>
              <a:t>- які підходи існують щодо цього визначення</a:t>
            </a:r>
          </a:p>
          <a:p>
            <a:r>
              <a:rPr lang="uk-UA" dirty="0"/>
              <a:t>- як співвідносяться між собою «інформація», «знання», «дані» (10 хв.)</a:t>
            </a:r>
          </a:p>
          <a:p>
            <a:r>
              <a:rPr lang="uk-UA" dirty="0"/>
              <a:t>3.  Кожна з груп презентує знайдену інформацію</a:t>
            </a:r>
          </a:p>
          <a:p>
            <a:r>
              <a:rPr lang="uk-UA" dirty="0"/>
              <a:t>4. 3-тя група виступає арбітром</a:t>
            </a:r>
          </a:p>
        </p:txBody>
      </p:sp>
    </p:spTree>
    <p:extLst>
      <p:ext uri="{BB962C8B-B14F-4D97-AF65-F5344CB8AC3E}">
        <p14:creationId xmlns:p14="http://schemas.microsoft.com/office/powerpoint/2010/main" val="1139555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299714-19B2-B449-87E0-3223CE7BA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5929" y="2349925"/>
            <a:ext cx="4065224" cy="2431395"/>
          </a:xfrm>
        </p:spPr>
        <p:txBody>
          <a:bodyPr>
            <a:normAutofit/>
          </a:bodyPr>
          <a:lstStyle/>
          <a:p>
            <a:r>
              <a:rPr lang="uk-UA" b="1" dirty="0">
                <a:latin typeface="Book Antiqua" panose="02040602050305030304" pitchFamily="18" charset="0"/>
              </a:rPr>
              <a:t>аналіз інформаційної продукції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749E35F-6AAB-6F4A-9D3F-9E2B24D975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1310" y="804689"/>
            <a:ext cx="6711603" cy="5248622"/>
          </a:xfrm>
        </p:spPr>
        <p:txBody>
          <a:bodyPr>
            <a:normAutofit/>
          </a:bodyPr>
          <a:lstStyle/>
          <a:p>
            <a:r>
              <a:rPr lang="uk-UA" sz="4400" b="1" dirty="0">
                <a:solidFill>
                  <a:schemeClr val="accent1"/>
                </a:solidFill>
                <a:latin typeface="Book Antiqua" panose="02040602050305030304" pitchFamily="18" charset="0"/>
              </a:rPr>
              <a:t>О</a:t>
            </a:r>
            <a:r>
              <a:rPr lang="uk-UA" sz="4400" b="1" dirty="0">
                <a:solidFill>
                  <a:srgbClr val="7030A0"/>
                </a:solidFill>
                <a:latin typeface="Book Antiqua" panose="02040602050305030304" pitchFamily="18" charset="0"/>
              </a:rPr>
              <a:t> –об'єктивність</a:t>
            </a:r>
          </a:p>
          <a:p>
            <a:r>
              <a:rPr lang="uk-UA" sz="4400" b="1" dirty="0" err="1">
                <a:solidFill>
                  <a:schemeClr val="accent1"/>
                </a:solidFill>
                <a:latin typeface="Book Antiqua" panose="02040602050305030304" pitchFamily="18" charset="0"/>
              </a:rPr>
              <a:t>Р</a:t>
            </a:r>
            <a:r>
              <a:rPr lang="uk-UA" sz="4400" b="1" dirty="0">
                <a:solidFill>
                  <a:srgbClr val="7030A0"/>
                </a:solidFill>
                <a:latin typeface="Book Antiqua" panose="02040602050305030304" pitchFamily="18" charset="0"/>
              </a:rPr>
              <a:t> – </a:t>
            </a:r>
            <a:r>
              <a:rPr lang="uk-UA" sz="4400" b="1" dirty="0" err="1">
                <a:solidFill>
                  <a:srgbClr val="7030A0"/>
                </a:solidFill>
                <a:latin typeface="Book Antiqua" panose="02040602050305030304" pitchFamily="18" charset="0"/>
              </a:rPr>
              <a:t>рефлексивність</a:t>
            </a:r>
            <a:endParaRPr lang="uk-UA" sz="4400" b="1" dirty="0">
              <a:solidFill>
                <a:srgbClr val="7030A0"/>
              </a:solidFill>
              <a:latin typeface="Book Antiqua" panose="02040602050305030304" pitchFamily="18" charset="0"/>
            </a:endParaRPr>
          </a:p>
          <a:p>
            <a:r>
              <a:rPr lang="uk-UA" sz="4400" b="1" dirty="0">
                <a:solidFill>
                  <a:schemeClr val="accent1"/>
                </a:solidFill>
                <a:latin typeface="Book Antiqua" panose="02040602050305030304" pitchFamily="18" charset="0"/>
              </a:rPr>
              <a:t>І</a:t>
            </a:r>
            <a:r>
              <a:rPr lang="uk-UA" sz="4400" b="1" dirty="0">
                <a:solidFill>
                  <a:srgbClr val="7030A0"/>
                </a:solidFill>
                <a:latin typeface="Book Antiqua" panose="02040602050305030304" pitchFamily="18" charset="0"/>
              </a:rPr>
              <a:t> – інтерпретація</a:t>
            </a:r>
          </a:p>
          <a:p>
            <a:r>
              <a:rPr lang="uk-UA" sz="4400" b="1" dirty="0" err="1">
                <a:solidFill>
                  <a:schemeClr val="accent1"/>
                </a:solidFill>
                <a:latin typeface="Book Antiqua" panose="02040602050305030304" pitchFamily="18" charset="0"/>
              </a:rPr>
              <a:t>П</a:t>
            </a:r>
            <a:r>
              <a:rPr lang="uk-UA" sz="4400" b="1" dirty="0">
                <a:solidFill>
                  <a:srgbClr val="7030A0"/>
                </a:solidFill>
                <a:latin typeface="Book Antiqua" panose="02040602050305030304" pitchFamily="18" charset="0"/>
              </a:rPr>
              <a:t> – прийняття рішень</a:t>
            </a:r>
          </a:p>
        </p:txBody>
      </p:sp>
    </p:spTree>
    <p:extLst>
      <p:ext uri="{BB962C8B-B14F-4D97-AF65-F5344CB8AC3E}">
        <p14:creationId xmlns:p14="http://schemas.microsoft.com/office/powerpoint/2010/main" val="3484266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 descr="page1image41679696">
            <a:extLst>
              <a:ext uri="{FF2B5EF4-FFF2-40B4-BE49-F238E27FC236}">
                <a16:creationId xmlns:a16="http://schemas.microsoft.com/office/drawing/2014/main" id="{92B84031-0CDB-174F-B36A-A3917661418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7" y="1687511"/>
            <a:ext cx="4149240" cy="3670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бъект 2">
            <a:extLst>
              <a:ext uri="{FF2B5EF4-FFF2-40B4-BE49-F238E27FC236}">
                <a16:creationId xmlns:a16="http://schemas.microsoft.com/office/drawing/2014/main" id="{1B0AAE66-FC14-1F46-A206-D51584E8FF44}"/>
              </a:ext>
            </a:extLst>
          </p:cNvPr>
          <p:cNvSpPr txBox="1">
            <a:spLocks/>
          </p:cNvSpPr>
          <p:nvPr/>
        </p:nvSpPr>
        <p:spPr>
          <a:xfrm>
            <a:off x="5118447" y="803186"/>
            <a:ext cx="6711603" cy="52486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uk-UA" sz="4400" b="1" u="sng" dirty="0">
                <a:solidFill>
                  <a:schemeClr val="accent1"/>
                </a:solidFill>
                <a:latin typeface="Book Antiqua" panose="02040602050305030304" pitchFamily="18" charset="0"/>
              </a:rPr>
              <a:t>О</a:t>
            </a:r>
            <a:r>
              <a:rPr lang="uk-UA" sz="4400" b="1" u="sng" dirty="0">
                <a:solidFill>
                  <a:srgbClr val="7030A0"/>
                </a:solidFill>
                <a:latin typeface="Book Antiqua" panose="02040602050305030304" pitchFamily="18" charset="0"/>
              </a:rPr>
              <a:t> –об'єктивність</a:t>
            </a:r>
          </a:p>
          <a:p>
            <a:pPr marL="0" indent="0">
              <a:buNone/>
            </a:pPr>
            <a:r>
              <a:rPr lang="uk-UA" sz="4400" b="1" dirty="0">
                <a:solidFill>
                  <a:srgbClr val="7030A0"/>
                </a:solidFill>
                <a:latin typeface="Book Antiqua" panose="02040602050305030304" pitchFamily="18" charset="0"/>
              </a:rPr>
              <a:t>Факти</a:t>
            </a:r>
          </a:p>
          <a:p>
            <a:pPr marL="0" indent="0">
              <a:buNone/>
            </a:pPr>
            <a:r>
              <a:rPr lang="uk-UA" sz="4400" b="1" dirty="0">
                <a:solidFill>
                  <a:srgbClr val="7030A0"/>
                </a:solidFill>
                <a:latin typeface="Book Antiqua" panose="02040602050305030304" pitchFamily="18" charset="0"/>
              </a:rPr>
              <a:t>Що це</a:t>
            </a:r>
          </a:p>
          <a:p>
            <a:pPr marL="0" indent="0">
              <a:buNone/>
            </a:pPr>
            <a:r>
              <a:rPr lang="uk-UA" sz="4400" b="1" dirty="0">
                <a:solidFill>
                  <a:srgbClr val="7030A0"/>
                </a:solidFill>
                <a:latin typeface="Book Antiqua" panose="02040602050305030304" pitchFamily="18" charset="0"/>
              </a:rPr>
              <a:t>Що увагу привернуло</a:t>
            </a:r>
          </a:p>
        </p:txBody>
      </p:sp>
    </p:spTree>
    <p:extLst>
      <p:ext uri="{BB962C8B-B14F-4D97-AF65-F5344CB8AC3E}">
        <p14:creationId xmlns:p14="http://schemas.microsoft.com/office/powerpoint/2010/main" val="2845175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page1image43799616">
            <a:extLst>
              <a:ext uri="{FF2B5EF4-FFF2-40B4-BE49-F238E27FC236}">
                <a16:creationId xmlns:a16="http://schemas.microsoft.com/office/drawing/2014/main" id="{DB9E128F-8F30-8A4A-A415-998CD10622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3330" y="1843087"/>
            <a:ext cx="1358900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page1image41669504">
            <a:extLst>
              <a:ext uri="{FF2B5EF4-FFF2-40B4-BE49-F238E27FC236}">
                <a16:creationId xmlns:a16="http://schemas.microsoft.com/office/drawing/2014/main" id="{A4ABA669-C0F1-D049-8873-C9FA7CABB9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1395077"/>
            <a:ext cx="3357563" cy="4816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Объект 2">
            <a:extLst>
              <a:ext uri="{FF2B5EF4-FFF2-40B4-BE49-F238E27FC236}">
                <a16:creationId xmlns:a16="http://schemas.microsoft.com/office/drawing/2014/main" id="{299EA979-69E8-3C41-8C82-9CF59349CE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711603" cy="5248622"/>
          </a:xfrm>
        </p:spPr>
        <p:txBody>
          <a:bodyPr>
            <a:normAutofit lnSpcReduction="10000"/>
          </a:bodyPr>
          <a:lstStyle/>
          <a:p>
            <a:r>
              <a:rPr lang="uk-UA" sz="4400" b="1" dirty="0" err="1">
                <a:solidFill>
                  <a:schemeClr val="accent1"/>
                </a:solidFill>
                <a:latin typeface="Book Antiqua" panose="02040602050305030304" pitchFamily="18" charset="0"/>
              </a:rPr>
              <a:t>Р</a:t>
            </a:r>
            <a:r>
              <a:rPr lang="uk-UA" sz="4400" b="1" dirty="0">
                <a:solidFill>
                  <a:srgbClr val="7030A0"/>
                </a:solidFill>
                <a:latin typeface="Book Antiqua" panose="02040602050305030304" pitchFamily="18" charset="0"/>
              </a:rPr>
              <a:t> – </a:t>
            </a:r>
            <a:r>
              <a:rPr lang="uk-UA" sz="4400" b="1" dirty="0" err="1">
                <a:solidFill>
                  <a:srgbClr val="7030A0"/>
                </a:solidFill>
                <a:latin typeface="Book Antiqua" panose="02040602050305030304" pitchFamily="18" charset="0"/>
              </a:rPr>
              <a:t>рефлексивність</a:t>
            </a:r>
            <a:endParaRPr lang="uk-UA" sz="4400" b="1" dirty="0">
              <a:solidFill>
                <a:srgbClr val="7030A0"/>
              </a:solidFill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uk-UA" sz="4400" b="1" dirty="0">
                <a:solidFill>
                  <a:srgbClr val="7030A0"/>
                </a:solidFill>
                <a:latin typeface="Book Antiqua" panose="02040602050305030304" pitchFamily="18" charset="0"/>
              </a:rPr>
              <a:t>Які емоції викликало</a:t>
            </a:r>
          </a:p>
          <a:p>
            <a:pPr marL="0" indent="0">
              <a:buNone/>
            </a:pPr>
            <a:r>
              <a:rPr lang="uk-UA" sz="4400" b="1" dirty="0">
                <a:solidFill>
                  <a:srgbClr val="7030A0"/>
                </a:solidFill>
                <a:latin typeface="Book Antiqua" panose="02040602050305030304" pitchFamily="18" charset="0"/>
              </a:rPr>
              <a:t>Яка перша емоційна реакція</a:t>
            </a:r>
          </a:p>
          <a:p>
            <a:pPr marL="0" indent="0">
              <a:buNone/>
            </a:pPr>
            <a:r>
              <a:rPr lang="uk-UA" sz="4400" b="1" dirty="0">
                <a:solidFill>
                  <a:srgbClr val="7030A0"/>
                </a:solidFill>
                <a:latin typeface="Book Antiqua" panose="02040602050305030304" pitchFamily="18" charset="0"/>
              </a:rPr>
              <a:t>Що відчули</a:t>
            </a:r>
          </a:p>
          <a:p>
            <a:pPr marL="0" indent="0">
              <a:buNone/>
            </a:pPr>
            <a:r>
              <a:rPr lang="uk-UA" sz="4400" b="1" dirty="0">
                <a:solidFill>
                  <a:srgbClr val="7030A0"/>
                </a:solidFill>
                <a:latin typeface="Book Antiqua" panose="02040602050305030304" pitchFamily="18" charset="0"/>
              </a:rPr>
              <a:t>Що здивувало</a:t>
            </a:r>
          </a:p>
        </p:txBody>
      </p:sp>
    </p:spTree>
    <p:extLst>
      <p:ext uri="{BB962C8B-B14F-4D97-AF65-F5344CB8AC3E}">
        <p14:creationId xmlns:p14="http://schemas.microsoft.com/office/powerpoint/2010/main" val="1835589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>
            <a:extLst>
              <a:ext uri="{FF2B5EF4-FFF2-40B4-BE49-F238E27FC236}">
                <a16:creationId xmlns:a16="http://schemas.microsoft.com/office/drawing/2014/main" id="{23DE4FA9-41A8-6146-B3CB-8482F0C6E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sz="4400" b="1" u="sng" dirty="0">
                <a:solidFill>
                  <a:schemeClr val="accent1"/>
                </a:solidFill>
                <a:latin typeface="Book Antiqua" panose="02040602050305030304" pitchFamily="18" charset="0"/>
              </a:rPr>
              <a:t>І</a:t>
            </a:r>
            <a:r>
              <a:rPr lang="uk-UA" sz="4400" b="1" u="sng" dirty="0">
                <a:solidFill>
                  <a:srgbClr val="7030A0"/>
                </a:solidFill>
                <a:latin typeface="Book Antiqua" panose="02040602050305030304" pitchFamily="18" charset="0"/>
              </a:rPr>
              <a:t> – інтерпретація</a:t>
            </a:r>
          </a:p>
          <a:p>
            <a:pPr marL="0" indent="0">
              <a:buNone/>
            </a:pPr>
            <a:r>
              <a:rPr lang="uk-UA" sz="4400" b="1" dirty="0">
                <a:solidFill>
                  <a:srgbClr val="7030A0"/>
                </a:solidFill>
                <a:latin typeface="Book Antiqua" panose="02040602050305030304" pitchFamily="18" charset="0"/>
              </a:rPr>
              <a:t>Основний смисл побаченого</a:t>
            </a:r>
          </a:p>
          <a:p>
            <a:pPr marL="0" indent="0">
              <a:buNone/>
            </a:pPr>
            <a:r>
              <a:rPr lang="uk-UA" sz="4400" b="1" dirty="0">
                <a:solidFill>
                  <a:srgbClr val="7030A0"/>
                </a:solidFill>
                <a:latin typeface="Book Antiqua" panose="02040602050305030304" pitchFamily="18" charset="0"/>
              </a:rPr>
              <a:t>Основна ідея</a:t>
            </a:r>
          </a:p>
          <a:p>
            <a:pPr marL="0" indent="0">
              <a:buNone/>
            </a:pPr>
            <a:r>
              <a:rPr lang="uk-UA" sz="4400" b="1" dirty="0">
                <a:solidFill>
                  <a:srgbClr val="7030A0"/>
                </a:solidFill>
                <a:latin typeface="Book Antiqua" panose="02040602050305030304" pitchFamily="18" charset="0"/>
              </a:rPr>
              <a:t>Які висновки</a:t>
            </a:r>
          </a:p>
          <a:p>
            <a:pPr marL="0" indent="0">
              <a:buNone/>
            </a:pPr>
            <a:r>
              <a:rPr lang="uk-UA" sz="4400" b="1" dirty="0">
                <a:solidFill>
                  <a:srgbClr val="7030A0"/>
                </a:solidFill>
                <a:latin typeface="Book Antiqua" panose="02040602050305030304" pitchFamily="18" charset="0"/>
              </a:rPr>
              <a:t>Що ще потрібно знати про це (побачене)</a:t>
            </a:r>
          </a:p>
          <a:p>
            <a:pPr marL="0" indent="0">
              <a:buNone/>
            </a:pPr>
            <a:r>
              <a:rPr lang="uk-UA" sz="4400" b="1" dirty="0">
                <a:solidFill>
                  <a:srgbClr val="7030A0"/>
                </a:solidFill>
                <a:latin typeface="Book Antiqua" panose="02040602050305030304" pitchFamily="18" charset="0"/>
              </a:rPr>
              <a:t>Що, якщо …</a:t>
            </a:r>
          </a:p>
        </p:txBody>
      </p:sp>
      <p:pic>
        <p:nvPicPr>
          <p:cNvPr id="7169" name="Picture 1" descr="page1image41675952">
            <a:extLst>
              <a:ext uri="{FF2B5EF4-FFF2-40B4-BE49-F238E27FC236}">
                <a16:creationId xmlns:a16="http://schemas.microsoft.com/office/drawing/2014/main" id="{6B914EA2-19B6-1C4C-8E19-0B1275B0A3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680" y="480495"/>
            <a:ext cx="3664686" cy="5571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0109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1" descr="page1image41652704">
            <a:extLst>
              <a:ext uri="{FF2B5EF4-FFF2-40B4-BE49-F238E27FC236}">
                <a16:creationId xmlns:a16="http://schemas.microsoft.com/office/drawing/2014/main" id="{507CEF4E-3768-8C4C-8E6D-A7C9C261BE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49" y="803186"/>
            <a:ext cx="4030415" cy="5100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ъект 2">
            <a:extLst>
              <a:ext uri="{FF2B5EF4-FFF2-40B4-BE49-F238E27FC236}">
                <a16:creationId xmlns:a16="http://schemas.microsoft.com/office/drawing/2014/main" id="{FFD5D910-0DF8-3343-BDCD-ACB6C810E7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sz="4400" b="1" dirty="0" err="1">
                <a:solidFill>
                  <a:schemeClr val="accent1"/>
                </a:solidFill>
                <a:latin typeface="Book Antiqua" panose="02040602050305030304" pitchFamily="18" charset="0"/>
              </a:rPr>
              <a:t>П</a:t>
            </a:r>
            <a:r>
              <a:rPr lang="uk-UA" sz="4400" b="1" dirty="0">
                <a:solidFill>
                  <a:srgbClr val="7030A0"/>
                </a:solidFill>
                <a:latin typeface="Book Antiqua" panose="02040602050305030304" pitchFamily="18" charset="0"/>
              </a:rPr>
              <a:t> – прийняття рішень</a:t>
            </a:r>
          </a:p>
          <a:p>
            <a:pPr marL="0" indent="0">
              <a:buNone/>
            </a:pPr>
            <a:r>
              <a:rPr lang="uk-UA" sz="4400" b="1" dirty="0">
                <a:solidFill>
                  <a:srgbClr val="7030A0"/>
                </a:solidFill>
                <a:latin typeface="Book Antiqua" panose="02040602050305030304" pitchFamily="18" charset="0"/>
              </a:rPr>
              <a:t>Яке рішення</a:t>
            </a:r>
          </a:p>
          <a:p>
            <a:pPr marL="0" indent="0">
              <a:buNone/>
            </a:pPr>
            <a:r>
              <a:rPr lang="uk-UA" sz="4400" b="1" dirty="0">
                <a:solidFill>
                  <a:srgbClr val="7030A0"/>
                </a:solidFill>
                <a:latin typeface="Book Antiqua" panose="02040602050305030304" pitchFamily="18" charset="0"/>
              </a:rPr>
              <a:t>Які подальші кроки</a:t>
            </a:r>
          </a:p>
          <a:p>
            <a:pPr marL="0" indent="0">
              <a:buNone/>
            </a:pPr>
            <a:r>
              <a:rPr lang="uk-UA" sz="4400" b="1" dirty="0">
                <a:solidFill>
                  <a:srgbClr val="7030A0"/>
                </a:solidFill>
                <a:latin typeface="Book Antiqua" panose="02040602050305030304" pitchFamily="18" charset="0"/>
              </a:rPr>
              <a:t>Як це можна використати</a:t>
            </a:r>
          </a:p>
          <a:p>
            <a:pPr marL="0" indent="0">
              <a:buNone/>
            </a:pPr>
            <a:r>
              <a:rPr lang="uk-UA" sz="4400" b="1" dirty="0">
                <a:solidFill>
                  <a:srgbClr val="7030A0"/>
                </a:solidFill>
                <a:latin typeface="Book Antiqua" panose="02040602050305030304" pitchFamily="18" charset="0"/>
              </a:rPr>
              <a:t>Як змінити ситуацію</a:t>
            </a:r>
          </a:p>
          <a:p>
            <a:endParaRPr lang="uk-UA" sz="4400" b="1" dirty="0">
              <a:solidFill>
                <a:srgbClr val="7030A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255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8000">
              <a:schemeClr val="accent5">
                <a:lumMod val="40000"/>
                <a:lumOff val="60000"/>
              </a:schemeClr>
            </a:gs>
            <a:gs pos="46000">
              <a:schemeClr val="accent2">
                <a:lumMod val="20000"/>
                <a:lumOff val="80000"/>
              </a:schemeClr>
            </a:gs>
            <a:gs pos="63000">
              <a:srgbClr val="F7BDC3"/>
            </a:gs>
            <a:gs pos="78000">
              <a:schemeClr val="accent6">
                <a:lumMod val="20000"/>
                <a:lumOff val="80000"/>
              </a:schemeClr>
            </a:gs>
            <a:gs pos="96000">
              <a:schemeClr val="accent4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Фултонская речь Черчилля, 1946 - Документ">
            <a:extLst>
              <a:ext uri="{FF2B5EF4-FFF2-40B4-BE49-F238E27FC236}">
                <a16:creationId xmlns:a16="http://schemas.microsoft.com/office/drawing/2014/main" id="{E44E7BDB-BC1E-0A41-849D-2E95121389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6163" y="146050"/>
            <a:ext cx="5314950" cy="656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9055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8000">
              <a:schemeClr val="accent5">
                <a:lumMod val="40000"/>
                <a:lumOff val="60000"/>
              </a:schemeClr>
            </a:gs>
            <a:gs pos="46000">
              <a:schemeClr val="accent2">
                <a:lumMod val="20000"/>
                <a:lumOff val="80000"/>
              </a:schemeClr>
            </a:gs>
            <a:gs pos="63000">
              <a:srgbClr val="F7BDC3"/>
            </a:gs>
            <a:gs pos="78000">
              <a:schemeClr val="accent6">
                <a:lumMod val="20000"/>
                <a:lumOff val="80000"/>
              </a:schemeClr>
            </a:gs>
            <a:gs pos="96000">
              <a:schemeClr val="accent4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C8680118-681F-7547-B2EF-C05EB9C7B5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0"/>
            <a:ext cx="64008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8500728"/>
      </p:ext>
    </p:extLst>
  </p:cSld>
  <p:clrMapOvr>
    <a:masterClrMapping/>
  </p:clrMapOvr>
</p:sld>
</file>

<file path=ppt/theme/theme1.xml><?xml version="1.0" encoding="utf-8"?>
<a:theme xmlns:a="http://schemas.openxmlformats.org/drawingml/2006/main" name="Атлас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Атлас</Template>
  <TotalTime>112</TotalTime>
  <Words>154</Words>
  <Application>Microsoft Macintosh PowerPoint</Application>
  <PresentationFormat>Широкоэкранный</PresentationFormat>
  <Paragraphs>34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Book Antiqua</vt:lpstr>
      <vt:lpstr>Calibri Light</vt:lpstr>
      <vt:lpstr>Rockwell</vt:lpstr>
      <vt:lpstr>Wingdings</vt:lpstr>
      <vt:lpstr>Атлас</vt:lpstr>
      <vt:lpstr> ІНФОРМАЦІЙНІ ДЖЕРЕЛА В АНАЛІТИЧНІЙ ТА ДОСЛІДНИЦЬКІЙ ДІЯЛЬНОСТІ</vt:lpstr>
      <vt:lpstr>Завдання 1</vt:lpstr>
      <vt:lpstr>аналіз інформаційної продукції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ВСТУП ДО КУРСУ «ІНФОРМАЦІЙНА ПОЛІТИКА ТА АНАЛІТИЧНІ СТРУКТУРИ В СУЧАСНІЙ ПОЛІТИЦІ»</dc:title>
  <dc:creator>Microsoft Office User</dc:creator>
  <cp:lastModifiedBy>Microsoft Office User</cp:lastModifiedBy>
  <cp:revision>4</cp:revision>
  <dcterms:created xsi:type="dcterms:W3CDTF">2021-09-01T09:37:09Z</dcterms:created>
  <dcterms:modified xsi:type="dcterms:W3CDTF">2024-09-01T16:52:27Z</dcterms:modified>
</cp:coreProperties>
</file>