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984" y="2519974"/>
            <a:ext cx="8361229" cy="2098226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Спеціальні розділи електродинаміки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129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Еквіпотенціальні</a:t>
            </a:r>
            <a:r>
              <a:rPr lang="ru-RU" b="1" i="1" dirty="0"/>
              <a:t> </a:t>
            </a:r>
            <a:r>
              <a:rPr lang="ru-RU" b="1" i="1" dirty="0" err="1"/>
              <a:t>поверхні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528" y="1865376"/>
            <a:ext cx="9601200" cy="3581400"/>
          </a:xfrm>
        </p:spPr>
        <p:txBody>
          <a:bodyPr/>
          <a:lstStyle/>
          <a:p>
            <a:r>
              <a:rPr lang="ru-RU" i="1" dirty="0" err="1"/>
              <a:t>Еквіпотенціальними</a:t>
            </a:r>
            <a:r>
              <a:rPr lang="ru-RU" i="1" dirty="0"/>
              <a:t> </a:t>
            </a:r>
            <a:r>
              <a:rPr lang="ru-RU" dirty="0" err="1"/>
              <a:t>поверхнями</a:t>
            </a:r>
            <a:r>
              <a:rPr lang="ru-RU" dirty="0"/>
              <a:t> називають </a:t>
            </a:r>
            <a:r>
              <a:rPr lang="ru-RU" dirty="0" err="1"/>
              <a:t>поверхні</a:t>
            </a:r>
            <a:r>
              <a:rPr lang="ru-RU" dirty="0"/>
              <a:t> в </a:t>
            </a:r>
            <a:r>
              <a:rPr lang="ru-RU" dirty="0" err="1" smtClean="0"/>
              <a:t>просторі</a:t>
            </a:r>
            <a:r>
              <a:rPr lang="ru-RU" dirty="0" smtClean="0"/>
              <a:t>, точки </a:t>
            </a:r>
            <a:r>
              <a:rPr lang="ru-RU" dirty="0"/>
              <a:t>яких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однакове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, тобто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922" y="2795016"/>
            <a:ext cx="7204710" cy="1502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555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МОДУЛЬ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/>
              <a:t>Силові </a:t>
            </a:r>
            <a:r>
              <a:rPr lang="uk-UA" b="1" i="1" dirty="0" smtClean="0"/>
              <a:t>лінії</a:t>
            </a:r>
          </a:p>
          <a:p>
            <a:r>
              <a:rPr lang="uk-UA" b="1" i="1" dirty="0" smtClean="0"/>
              <a:t>Потенціал</a:t>
            </a:r>
            <a:endParaRPr lang="uk-UA" b="1" i="1" dirty="0" smtClean="0"/>
          </a:p>
          <a:p>
            <a:r>
              <a:rPr lang="uk-UA" b="1" i="1" dirty="0" smtClean="0"/>
              <a:t>Потенціальна </a:t>
            </a:r>
            <a:r>
              <a:rPr lang="uk-UA" b="1" i="1" dirty="0" smtClean="0"/>
              <a:t>енергія</a:t>
            </a:r>
          </a:p>
          <a:p>
            <a:r>
              <a:rPr lang="uk-UA" b="1" i="1" dirty="0" smtClean="0"/>
              <a:t>Еквіпотенціальні поверхні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59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uk-UA" b="1" i="1" dirty="0" smtClean="0"/>
              <a:t>Силові лінії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3584" y="1428750"/>
            <a:ext cx="10652760" cy="510921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Силовою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лінією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/>
              <a:t>[</a:t>
            </a:r>
            <a:r>
              <a:rPr lang="ru-RU" i="1" dirty="0"/>
              <a:t>E↑↑d </a:t>
            </a:r>
            <a:r>
              <a:rPr lang="ru-RU" dirty="0"/>
              <a:t>]=0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3" b="2688"/>
          <a:stretch/>
        </p:blipFill>
        <p:spPr bwMode="auto">
          <a:xfrm>
            <a:off x="1255776" y="3310128"/>
            <a:ext cx="4517136" cy="34736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656" y="3362288"/>
            <a:ext cx="2255520" cy="472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656" y="4039862"/>
            <a:ext cx="2255520" cy="604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656" y="4835956"/>
            <a:ext cx="1871472" cy="8869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6790944" y="2927580"/>
            <a:ext cx="3962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latin typeface="TimesNewRomanPS-ItalicMT"/>
                <a:ea typeface="Calibri" panose="020F0502020204030204" pitchFamily="34" charset="0"/>
                <a:cs typeface="TimesNewRomanPS-ItalicMT"/>
              </a:rPr>
              <a:t>диференційні</a:t>
            </a:r>
            <a:r>
              <a:rPr lang="ru-RU" i="1" dirty="0" smtClean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i="1" dirty="0" err="1" smtClean="0">
                <a:latin typeface="TimesNewRomanPS-ItalicMT"/>
                <a:ea typeface="Calibri" panose="020F0502020204030204" pitchFamily="34" charset="0"/>
                <a:cs typeface="TimesNewRomanPS-ItalicMT"/>
              </a:rPr>
              <a:t>рівняння</a:t>
            </a:r>
            <a:r>
              <a:rPr lang="ru-RU" i="1" dirty="0" smtClean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силової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лінії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60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138" y="726948"/>
            <a:ext cx="5935980" cy="594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138" y="1729740"/>
            <a:ext cx="5935980" cy="655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1557" y="3003042"/>
            <a:ext cx="5010150" cy="3467100"/>
          </a:xfrm>
          <a:prstGeom prst="rect">
            <a:avLst/>
          </a:prstGeom>
        </p:spPr>
      </p:pic>
      <p:pic>
        <p:nvPicPr>
          <p:cNvPr id="13" name="Рисунок 12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29"/>
          <a:stretch/>
        </p:blipFill>
        <p:spPr bwMode="auto">
          <a:xfrm>
            <a:off x="844296" y="267462"/>
            <a:ext cx="4267200" cy="21739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752856" y="278968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щільність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силових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ліній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пропорційна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2856" y="3704058"/>
            <a:ext cx="52821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Силові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лінії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перетинаються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Вони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починаються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додатних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зарядах («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виходять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» з них) 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закінчуються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від’ємних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зарядах («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входять»в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них)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94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336" y="685800"/>
            <a:ext cx="9427464" cy="1655064"/>
          </a:xfrm>
        </p:spPr>
        <p:txBody>
          <a:bodyPr>
            <a:normAutofit/>
          </a:bodyPr>
          <a:lstStyle/>
          <a:p>
            <a:r>
              <a:rPr lang="ru-RU" sz="3600" b="1" i="1" dirty="0" err="1" smtClean="0"/>
              <a:t>Потенціал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/>
              <a:t>Робота </a:t>
            </a:r>
            <a:r>
              <a:rPr lang="ru-RU" sz="3600" b="1" i="1" dirty="0" err="1"/>
              <a:t>електричного</a:t>
            </a:r>
            <a:r>
              <a:rPr lang="ru-RU" sz="3600" b="1" i="1" dirty="0"/>
              <a:t> поля </a:t>
            </a:r>
            <a:r>
              <a:rPr lang="ru-RU" sz="3600" b="1" i="1" dirty="0" err="1"/>
              <a:t>точкового</a:t>
            </a:r>
            <a:r>
              <a:rPr lang="ru-RU" sz="3600" b="1" i="1" dirty="0"/>
              <a:t> заряду</a:t>
            </a:r>
            <a:endParaRPr lang="ru-RU" sz="36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66088" y="1997593"/>
            <a:ext cx="786079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Напруженість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поля, яке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створює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точковий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заряд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оточуючому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його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просторі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описується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формулою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338" y="1997593"/>
            <a:ext cx="16383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545336" y="2883963"/>
            <a:ext cx="7342632" cy="66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E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– вектор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точці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положення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якої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задає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радіус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-вектор, модуль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позначено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r</a:t>
            </a:r>
            <a:endParaRPr lang="ru-RU" dirty="0"/>
          </a:p>
        </p:txBody>
      </p:sp>
      <p:pic>
        <p:nvPicPr>
          <p:cNvPr id="11" name="Рисунок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336" y="3750228"/>
            <a:ext cx="1501140" cy="4495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2956560" y="3750228"/>
            <a:ext cx="438607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одиничний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направлений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вздовж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радіус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-вектора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336" y="4400378"/>
            <a:ext cx="739140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466" y="3200400"/>
            <a:ext cx="4822317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1466088" y="5173038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Робота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при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елементарному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переміщенні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вздовж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траєкторії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скалярним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добутком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 вектор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переміщення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028" y="6184124"/>
            <a:ext cx="172212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612" y="6270984"/>
            <a:ext cx="807720" cy="411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2754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69" y="608121"/>
            <a:ext cx="5913120" cy="6865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405634" y="1532496"/>
            <a:ext cx="598118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Тепер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елементарна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робота буде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містити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два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доданки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69" y="2130533"/>
            <a:ext cx="181356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69" y="3508964"/>
            <a:ext cx="3919728" cy="58750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405634" y="2819899"/>
            <a:ext cx="111601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Оскільки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69" y="4509529"/>
            <a:ext cx="4797552" cy="919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5" name="Рисунок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464" y="3067639"/>
            <a:ext cx="15240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898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746464" y="2404185"/>
            <a:ext cx="508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і </a:t>
            </a:r>
            <a:r>
              <a:rPr lang="ru-RU" altLang="ru-RU" dirty="0" err="1"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вираз</a:t>
            </a:r>
            <a:r>
              <a:rPr lang="ru-RU" altLang="ru-RU" dirty="0"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 для </a:t>
            </a:r>
            <a:r>
              <a:rPr lang="ru-RU" altLang="ru-RU" dirty="0" err="1"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елементарної</a:t>
            </a:r>
            <a:r>
              <a:rPr lang="ru-RU" altLang="ru-RU" dirty="0"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altLang="ru-RU" dirty="0" err="1"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роботи</a:t>
            </a:r>
            <a:r>
              <a:rPr lang="ru-RU" altLang="ru-RU" dirty="0"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altLang="ru-RU" dirty="0" err="1"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набуває</a:t>
            </a:r>
            <a:r>
              <a:rPr lang="ru-RU" altLang="ru-RU" dirty="0"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altLang="ru-RU" dirty="0" err="1">
                <a:latin typeface="Calibri" panose="020F0502020204030204" pitchFamily="34" charset="0"/>
                <a:ea typeface="Calibri" panose="020F0502020204030204" pitchFamily="34" charset="0"/>
                <a:cs typeface="TimesNewRomanPSMT"/>
              </a:rPr>
              <a:t>вигляду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647688" y="3772142"/>
            <a:ext cx="6126480" cy="962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де перший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множник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є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проекцією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напрямок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радіус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-вектора, тобто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скалярному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добутку</a:t>
            </a:r>
            <a:endParaRPr lang="ru-RU" dirty="0"/>
          </a:p>
        </p:txBody>
      </p:sp>
      <p:pic>
        <p:nvPicPr>
          <p:cNvPr id="18" name="Рисунок 1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704" y="5169548"/>
            <a:ext cx="1463040" cy="518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039" y="5947773"/>
            <a:ext cx="1638300" cy="66294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2972243" y="5783117"/>
            <a:ext cx="1925893" cy="992253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500" y="5642162"/>
            <a:ext cx="3467100" cy="472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44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72312" y="282774"/>
            <a:ext cx="8939784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>
                <a:latin typeface="TimesNewRomanPSMT"/>
                <a:ea typeface="Calibri" panose="020F0502020204030204" pitchFamily="34" charset="0"/>
                <a:cs typeface="TimesNewRomanPSMT"/>
              </a:rPr>
              <a:t>Роботу, яку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виконує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сила при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переміщенні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з точки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1,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положення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якої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задає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радіус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-вектор </a:t>
            </a:r>
            <a:r>
              <a:rPr lang="ru-RU" sz="1000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r</a:t>
            </a:r>
            <a:r>
              <a:rPr lang="ru-RU" baseline="-25000" dirty="0">
                <a:latin typeface="Calibri" panose="020F0502020204030204" pitchFamily="34" charset="0"/>
                <a:ea typeface="MTExtra"/>
                <a:cs typeface="MTExtra"/>
              </a:rPr>
              <a:t>1</a:t>
            </a:r>
            <a:r>
              <a:rPr lang="ru-RU" dirty="0">
                <a:latin typeface="MTExtra"/>
                <a:ea typeface="Calibri" panose="020F0502020204030204" pitchFamily="34" charset="0"/>
                <a:cs typeface="MTExtra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до точки 2,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положення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якої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задає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радіус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-вектор </a:t>
            </a:r>
            <a:r>
              <a:rPr lang="ru-RU" sz="1000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r</a:t>
            </a:r>
            <a:r>
              <a:rPr lang="ru-RU" baseline="-25000" dirty="0">
                <a:latin typeface="MTExtra"/>
                <a:ea typeface="Calibri" panose="020F0502020204030204" pitchFamily="34" charset="0"/>
                <a:cs typeface="MTExtra"/>
              </a:rPr>
              <a:t>2</a:t>
            </a:r>
            <a:r>
              <a:rPr lang="ru-RU" dirty="0">
                <a:latin typeface="MTExtra"/>
                <a:ea typeface="Calibri" panose="020F0502020204030204" pitchFamily="34" charset="0"/>
                <a:cs typeface="MTExtra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знайдемо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шляхом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інтегрування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136" y="1417320"/>
            <a:ext cx="2430780" cy="1210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136" y="3023616"/>
            <a:ext cx="4032504" cy="113690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972312" y="4386795"/>
            <a:ext cx="10658856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робота поля не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залежить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від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форми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траєкторії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тільки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відстанями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між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зарядами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кінцевому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та початковому їх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положеннях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Це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означає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що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поле є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потенціальним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взаємодію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зарядів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можна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охарактеризувати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потенціальною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енергією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908304" y="304817"/>
            <a:ext cx="879348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Робота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потенціального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силового поля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різниці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значень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потенціальної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енергії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взятій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від’ємним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знаком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190" y="1192530"/>
            <a:ext cx="2655570" cy="49911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1139190" y="1223772"/>
            <a:ext cx="10784586" cy="1146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                                        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потенціальна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енергія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для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кінцевого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та для початкового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положень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зарядів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uk-UA" sz="1400" dirty="0">
              <a:latin typeface="TimesNewRomanPS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Отже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потенціальна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енергія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взаємодії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двох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точкових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зарядів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визначаються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за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формулою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190" y="2603751"/>
            <a:ext cx="1729740" cy="70866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14"/>
          <p:cNvSpPr/>
          <p:nvPr/>
        </p:nvSpPr>
        <p:spPr>
          <a:xfrm>
            <a:off x="1018032" y="3455498"/>
            <a:ext cx="9360408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цієї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формули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випливає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що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потенціальна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енергія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однойменних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зарядів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взаємодіють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силами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відштовхування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додатна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набуває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найменшого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значення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коли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відстань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між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зарядами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r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→∞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Навпаки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для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різнойменних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зарядів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притягуються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потенціальна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енергія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від’ємна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і вона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набуває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найменшого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значення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при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r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→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0 ,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прямуючи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до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W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(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r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→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0)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→ - ∞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6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Потенціальна енергія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0160" y="1614297"/>
            <a:ext cx="9601200" cy="3581400"/>
          </a:xfrm>
        </p:spPr>
        <p:txBody>
          <a:bodyPr/>
          <a:lstStyle/>
          <a:p>
            <a:r>
              <a:rPr lang="uk-UA" dirty="0" smtClean="0"/>
              <a:t>П</a:t>
            </a:r>
            <a:r>
              <a:rPr lang="ru-RU" dirty="0" err="1" smtClean="0"/>
              <a:t>отенціальна</a:t>
            </a:r>
            <a:r>
              <a:rPr lang="ru-RU" dirty="0" smtClean="0"/>
              <a:t> </a:t>
            </a:r>
            <a:r>
              <a:rPr lang="ru-RU" dirty="0" err="1" smtClean="0"/>
              <a:t>енергія</a:t>
            </a:r>
            <a:r>
              <a:rPr lang="ru-RU" dirty="0" smtClean="0"/>
              <a:t> заряду в </a:t>
            </a:r>
            <a:r>
              <a:rPr lang="ru-RU" dirty="0" err="1" smtClean="0"/>
              <a:t>електричному</a:t>
            </a:r>
            <a:r>
              <a:rPr lang="ru-RU" dirty="0" smtClean="0"/>
              <a:t> </a:t>
            </a:r>
            <a:r>
              <a:rPr lang="ru-RU" dirty="0" err="1" smtClean="0"/>
              <a:t>полі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добутку</a:t>
            </a:r>
            <a:r>
              <a:rPr lang="ru-RU" dirty="0" smtClean="0"/>
              <a:t> заряду на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в </a:t>
            </a:r>
            <a:r>
              <a:rPr lang="ru-RU" dirty="0" err="1" smtClean="0"/>
              <a:t>точці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заряд: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128" y="2428495"/>
            <a:ext cx="1278636" cy="41376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676400" y="2967264"/>
            <a:ext cx="6214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потенціал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можна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визначити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як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відношення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енергії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полі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величини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заряду: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128" y="3770758"/>
            <a:ext cx="807720" cy="6553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661160" y="4583241"/>
            <a:ext cx="506272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Потенціальна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енергія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двох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точкових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зарядів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 формулою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982" y="5521666"/>
            <a:ext cx="2518410" cy="112602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6797040" y="45493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потенціал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точкового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 формулою</a:t>
            </a:r>
            <a:endParaRPr lang="ru-RU" dirty="0"/>
          </a:p>
        </p:txBody>
      </p:sp>
      <p:pic>
        <p:nvPicPr>
          <p:cNvPr id="10" name="Рисунок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828" y="5491614"/>
            <a:ext cx="2467356" cy="10372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627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194</TotalTime>
  <Words>408</Words>
  <Application>Microsoft Office PowerPoint</Application>
  <PresentationFormat>Широкоэкранный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Franklin Gothic Book</vt:lpstr>
      <vt:lpstr>MTExtra</vt:lpstr>
      <vt:lpstr>SymbolMT</vt:lpstr>
      <vt:lpstr>Times New Roman</vt:lpstr>
      <vt:lpstr>TimesNewRomanPS-ItalicMT</vt:lpstr>
      <vt:lpstr>TimesNewRomanPSMT</vt:lpstr>
      <vt:lpstr>Crop</vt:lpstr>
      <vt:lpstr>   Спеціальні розділи електродинаміки</vt:lpstr>
      <vt:lpstr>МОДУЛЬ 1</vt:lpstr>
      <vt:lpstr>Силові лінії</vt:lpstr>
      <vt:lpstr>Презентация PowerPoint</vt:lpstr>
      <vt:lpstr>Потенціал Робота електричного поля точкового заряду</vt:lpstr>
      <vt:lpstr>Презентация PowerPoint</vt:lpstr>
      <vt:lpstr>Презентация PowerPoint</vt:lpstr>
      <vt:lpstr>Презентация PowerPoint</vt:lpstr>
      <vt:lpstr>Потенціальна енергія</vt:lpstr>
      <vt:lpstr>Еквіпотенціальні поверхні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Спеціальні розділи електродинаміки</dc:title>
  <dc:creator>Алина</dc:creator>
  <cp:lastModifiedBy>Алина</cp:lastModifiedBy>
  <cp:revision>15</cp:revision>
  <dcterms:created xsi:type="dcterms:W3CDTF">2021-09-05T15:12:34Z</dcterms:created>
  <dcterms:modified xsi:type="dcterms:W3CDTF">2021-09-13T20:40:08Z</dcterms:modified>
</cp:coreProperties>
</file>