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76" r:id="rId3"/>
    <p:sldId id="300" r:id="rId4"/>
    <p:sldId id="310" r:id="rId5"/>
    <p:sldId id="309" r:id="rId6"/>
    <p:sldId id="308" r:id="rId7"/>
    <p:sldId id="307" r:id="rId8"/>
    <p:sldId id="306" r:id="rId9"/>
    <p:sldId id="298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№ </a:t>
            </a:r>
            <a:r>
              <a:rPr lang="uk-UA" b="1" i="1" u="sng" dirty="0" smtClean="0">
                <a:latin typeface="Book Antiqua" panose="02040602050305030304" pitchFamily="18" charset="0"/>
              </a:rPr>
              <a:t>9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u="sng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Загальні положення теорії оптимального </a:t>
            </a:r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керування машинами</a:t>
            </a:r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uk-UA" sz="4400" b="1" i="1" u="sng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476671"/>
            <a:ext cx="3751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/>
            <a:r>
              <a:rPr lang="uk-UA" sz="2400" b="1" i="1" u="sng" dirty="0"/>
              <a:t>3.1. Поняття керування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0841" y="2060848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ru-RU" sz="2000" dirty="0" err="1"/>
              <a:t>Питання</a:t>
            </a:r>
            <a:r>
              <a:rPr lang="ru-RU" sz="2000" dirty="0"/>
              <a:t> про </a:t>
            </a:r>
            <a:r>
              <a:rPr lang="ru-RU" sz="2000" dirty="0" err="1"/>
              <a:t>керування</a:t>
            </a:r>
            <a:r>
              <a:rPr lang="ru-RU" sz="2000" dirty="0"/>
              <a:t> в </a:t>
            </a:r>
            <a:r>
              <a:rPr lang="ru-RU" sz="2000" dirty="0" err="1"/>
              <a:t>складних</a:t>
            </a:r>
            <a:r>
              <a:rPr lang="ru-RU" sz="2000" dirty="0"/>
              <a:t> </a:t>
            </a:r>
            <a:r>
              <a:rPr lang="ru-RU" sz="2000" dirty="0" err="1"/>
              <a:t>технічних</a:t>
            </a:r>
            <a:r>
              <a:rPr lang="ru-RU" sz="2000" dirty="0"/>
              <a:t> </a:t>
            </a:r>
            <a:r>
              <a:rPr lang="ru-RU" sz="2000" dirty="0" err="1"/>
              <a:t>ситемах</a:t>
            </a:r>
            <a:r>
              <a:rPr lang="ru-RU" sz="2000" dirty="0"/>
              <a:t> </a:t>
            </a:r>
            <a:r>
              <a:rPr lang="ru-RU" sz="2000" dirty="0" err="1"/>
              <a:t>різної</a:t>
            </a:r>
            <a:r>
              <a:rPr lang="ru-RU" sz="2000" dirty="0"/>
              <a:t> </a:t>
            </a:r>
            <a:r>
              <a:rPr lang="ru-RU" sz="2000" dirty="0" err="1"/>
              <a:t>фізичної</a:t>
            </a:r>
            <a:r>
              <a:rPr lang="ru-RU" sz="2000" dirty="0"/>
              <a:t> </a:t>
            </a:r>
            <a:r>
              <a:rPr lang="ru-RU" sz="2000" dirty="0" err="1"/>
              <a:t>природи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в </a:t>
            </a:r>
            <a:r>
              <a:rPr lang="ru-RU" sz="2000" dirty="0" err="1"/>
              <a:t>останні</a:t>
            </a:r>
            <a:r>
              <a:rPr lang="ru-RU" sz="2000" dirty="0"/>
              <a:t> роки все </a:t>
            </a:r>
            <a:r>
              <a:rPr lang="ru-RU" sz="2000" dirty="0" err="1"/>
              <a:t>більше</a:t>
            </a:r>
            <a:r>
              <a:rPr lang="ru-RU" sz="2000" dirty="0"/>
              <a:t> і </a:t>
            </a:r>
            <a:r>
              <a:rPr lang="ru-RU" sz="2000" dirty="0" err="1"/>
              <a:t>більше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пов‘язано</a:t>
            </a:r>
            <a:r>
              <a:rPr lang="ru-RU" sz="2000" dirty="0"/>
              <a:t> з </a:t>
            </a:r>
            <a:r>
              <a:rPr lang="ru-RU" sz="2000" dirty="0" err="1"/>
              <a:t>тим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для </a:t>
            </a:r>
            <a:r>
              <a:rPr lang="ru-RU" sz="2000" dirty="0" err="1"/>
              <a:t>технічних</a:t>
            </a:r>
            <a:r>
              <a:rPr lang="ru-RU" sz="2000" dirty="0"/>
              <a:t> систем,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справу з </a:t>
            </a:r>
            <a:r>
              <a:rPr lang="ru-RU" sz="2000" dirty="0" err="1"/>
              <a:t>високими</a:t>
            </a:r>
            <a:r>
              <a:rPr lang="ru-RU" sz="2000" dirty="0"/>
              <a:t> </a:t>
            </a:r>
            <a:r>
              <a:rPr lang="ru-RU" sz="2000" dirty="0" err="1"/>
              <a:t>енергіями</a:t>
            </a:r>
            <a:r>
              <a:rPr lang="ru-RU" sz="2000" dirty="0"/>
              <a:t>, </a:t>
            </a:r>
            <a:r>
              <a:rPr lang="ru-RU" sz="2000" dirty="0" err="1"/>
              <a:t>значними</a:t>
            </a:r>
            <a:r>
              <a:rPr lang="ru-RU" sz="2000" dirty="0"/>
              <a:t> </a:t>
            </a:r>
            <a:r>
              <a:rPr lang="ru-RU" sz="2000" dirty="0" err="1"/>
              <a:t>швидкостями</a:t>
            </a:r>
            <a:r>
              <a:rPr lang="ru-RU" sz="2000" dirty="0"/>
              <a:t>, </a:t>
            </a:r>
            <a:r>
              <a:rPr lang="ru-RU" sz="2000" dirty="0" err="1"/>
              <a:t>швидкоплинними</a:t>
            </a:r>
            <a:r>
              <a:rPr lang="ru-RU" sz="2000" dirty="0"/>
              <a:t> </a:t>
            </a:r>
            <a:r>
              <a:rPr lang="ru-RU" sz="2000" dirty="0" err="1"/>
              <a:t>процесами</a:t>
            </a:r>
            <a:r>
              <a:rPr lang="ru-RU" sz="2000" dirty="0"/>
              <a:t>, дорогими установками і </a:t>
            </a:r>
            <a:r>
              <a:rPr lang="ru-RU" sz="2000" dirty="0" err="1"/>
              <a:t>експериментами</a:t>
            </a:r>
            <a:r>
              <a:rPr lang="ru-RU" sz="2000" dirty="0"/>
              <a:t>, характерна </a:t>
            </a:r>
            <a:r>
              <a:rPr lang="ru-RU" sz="2000" dirty="0" err="1"/>
              <a:t>вимога</a:t>
            </a:r>
            <a:r>
              <a:rPr lang="ru-RU" sz="2000" dirty="0"/>
              <a:t>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раціо­нального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ресурсів</a:t>
            </a:r>
            <a:r>
              <a:rPr lang="ru-RU" sz="2000" dirty="0"/>
              <a:t>, </a:t>
            </a:r>
            <a:r>
              <a:rPr lang="ru-RU" sz="2000" dirty="0" err="1"/>
              <a:t>вибору</a:t>
            </a:r>
            <a:r>
              <a:rPr lang="ru-RU" sz="2000" dirty="0"/>
              <a:t> </a:t>
            </a:r>
            <a:r>
              <a:rPr lang="ru-RU" sz="2000" dirty="0" err="1"/>
              <a:t>найкращих</a:t>
            </a:r>
            <a:r>
              <a:rPr lang="ru-RU" sz="2000" dirty="0"/>
              <a:t> </a:t>
            </a:r>
            <a:r>
              <a:rPr lang="ru-RU" sz="2000" dirty="0" err="1"/>
              <a:t>можливостей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. Все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визначає</a:t>
            </a:r>
            <a:r>
              <a:rPr lang="ru-RU" sz="2000" dirty="0"/>
              <a:t> </a:t>
            </a:r>
            <a:r>
              <a:rPr lang="ru-RU" sz="2000" dirty="0" err="1"/>
              <a:t>ті</a:t>
            </a:r>
            <a:r>
              <a:rPr lang="ru-RU" sz="2000" dirty="0"/>
              <a:t> </a:t>
            </a:r>
            <a:r>
              <a:rPr lang="ru-RU" sz="2000" dirty="0" err="1"/>
              <a:t>проблеми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складають</a:t>
            </a:r>
            <a:r>
              <a:rPr lang="ru-RU" sz="2000" dirty="0"/>
              <a:t> предмет </a:t>
            </a:r>
            <a:r>
              <a:rPr lang="ru-RU" sz="2000" dirty="0" err="1"/>
              <a:t>теорії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="" xmlns:p14="http://schemas.microsoft.com/office/powerpoint/2010/main" val="2910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1340768"/>
            <a:ext cx="7344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000" dirty="0"/>
              <a:t>Будь-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розділити</a:t>
            </a:r>
            <a:r>
              <a:rPr lang="ru-RU" sz="2000" dirty="0"/>
              <a:t> на </a:t>
            </a:r>
            <a:r>
              <a:rPr lang="ru-RU" sz="2000" dirty="0" err="1"/>
              <a:t>чотири</a:t>
            </a:r>
            <a:r>
              <a:rPr lang="ru-RU" sz="2000" dirty="0"/>
              <a:t> </a:t>
            </a:r>
            <a:r>
              <a:rPr lang="ru-RU" sz="2000" dirty="0" err="1"/>
              <a:t>етапи</a:t>
            </a:r>
            <a:r>
              <a:rPr lang="ru-RU" sz="2000" dirty="0"/>
              <a:t>: </a:t>
            </a:r>
            <a:r>
              <a:rPr lang="ru-RU" sz="2000" dirty="0" err="1"/>
              <a:t>поява</a:t>
            </a:r>
            <a:r>
              <a:rPr lang="ru-RU" sz="2000" dirty="0"/>
              <a:t> мети, </a:t>
            </a:r>
            <a:r>
              <a:rPr lang="ru-RU" sz="2000" dirty="0" err="1"/>
              <a:t>оцінка</a:t>
            </a:r>
            <a:r>
              <a:rPr lang="ru-RU" sz="2000" dirty="0"/>
              <a:t> </a:t>
            </a:r>
            <a:r>
              <a:rPr lang="ru-RU" sz="2000" dirty="0" err="1"/>
              <a:t>ситуації</a:t>
            </a:r>
            <a:r>
              <a:rPr lang="ru-RU" sz="2000" dirty="0"/>
              <a:t>,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і </a:t>
            </a:r>
            <a:r>
              <a:rPr lang="ru-RU" sz="2000" dirty="0" err="1"/>
              <a:t>реалізація</a:t>
            </a:r>
            <a:r>
              <a:rPr lang="ru-RU" sz="2000" dirty="0"/>
              <a:t> </a:t>
            </a:r>
            <a:r>
              <a:rPr lang="ru-RU" sz="2000" dirty="0" err="1"/>
              <a:t>прицнятного</a:t>
            </a:r>
            <a:r>
              <a:rPr lang="ru-RU" sz="2000" dirty="0"/>
              <a:t> </a:t>
            </a:r>
            <a:r>
              <a:rPr lang="ru-RU" sz="2000" dirty="0" err="1"/>
              <a:t>рішен­ня</a:t>
            </a:r>
            <a:r>
              <a:rPr lang="ru-RU" sz="2000" dirty="0"/>
              <a:t>. </a:t>
            </a:r>
            <a:r>
              <a:rPr lang="ru-RU" sz="2000" dirty="0" err="1"/>
              <a:t>Етап</a:t>
            </a:r>
            <a:r>
              <a:rPr lang="ru-RU" sz="2000" dirty="0"/>
              <a:t> </a:t>
            </a:r>
            <a:r>
              <a:rPr lang="ru-RU" sz="2000" dirty="0" err="1"/>
              <a:t>появи</a:t>
            </a:r>
            <a:r>
              <a:rPr lang="ru-RU" sz="2000" dirty="0"/>
              <a:t> мети </a:t>
            </a:r>
            <a:r>
              <a:rPr lang="ru-RU" sz="2000" dirty="0" err="1"/>
              <a:t>з‘являється</a:t>
            </a:r>
            <a:r>
              <a:rPr lang="ru-RU" sz="2000" dirty="0"/>
              <a:t> до початку </a:t>
            </a:r>
            <a:r>
              <a:rPr lang="ru-RU" sz="2000" dirty="0" err="1"/>
              <a:t>процесу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, тому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не </a:t>
            </a:r>
            <a:r>
              <a:rPr lang="ru-RU" sz="2000" dirty="0" err="1"/>
              <a:t>розглядати</a:t>
            </a:r>
            <a:r>
              <a:rPr lang="ru-RU" sz="2000" dirty="0"/>
              <a:t>. В </a:t>
            </a:r>
            <a:r>
              <a:rPr lang="ru-RU" sz="2000" dirty="0" err="1"/>
              <a:t>зв‘язку</a:t>
            </a:r>
            <a:r>
              <a:rPr lang="ru-RU" sz="2000" dirty="0"/>
              <a:t> з </a:t>
            </a:r>
            <a:r>
              <a:rPr lang="ru-RU" sz="2000" dirty="0" err="1"/>
              <a:t>цим</a:t>
            </a:r>
            <a:r>
              <a:rPr lang="ru-RU" sz="2000" dirty="0"/>
              <a:t>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розглянути</a:t>
            </a:r>
            <a:r>
              <a:rPr lang="ru-RU" sz="2000" dirty="0"/>
              <a:t> як </a:t>
            </a: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/>
              <a:t>трьох</a:t>
            </a:r>
            <a:r>
              <a:rPr lang="ru-RU" sz="2000" dirty="0"/>
              <a:t> </a:t>
            </a:r>
            <a:r>
              <a:rPr lang="ru-RU" sz="2000" dirty="0" err="1"/>
              <a:t>основних</a:t>
            </a:r>
            <a:r>
              <a:rPr lang="ru-RU" sz="2000" dirty="0"/>
              <a:t> </a:t>
            </a:r>
            <a:r>
              <a:rPr lang="ru-RU" sz="2000" dirty="0" err="1"/>
              <a:t>етапів</a:t>
            </a:r>
            <a:r>
              <a:rPr lang="ru-RU" sz="2000" dirty="0"/>
              <a:t>:</a:t>
            </a:r>
            <a:endParaRPr lang="uk-UA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20425" y="3429000"/>
            <a:ext cx="73448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AutoNum type="arabicPeriod"/>
            </a:pPr>
            <a:r>
              <a:rPr lang="ru-RU" sz="2000" dirty="0" err="1" smtClean="0"/>
              <a:t>збір</a:t>
            </a:r>
            <a:r>
              <a:rPr lang="ru-RU" sz="2000" dirty="0" smtClean="0"/>
              <a:t> </a:t>
            </a:r>
            <a:r>
              <a:rPr lang="ru-RU" sz="2000" dirty="0"/>
              <a:t>та </a:t>
            </a:r>
            <a:r>
              <a:rPr lang="ru-RU" sz="2000" dirty="0" err="1"/>
              <a:t>обробка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з метою </a:t>
            </a:r>
            <a:r>
              <a:rPr lang="ru-RU" sz="2000" dirty="0" err="1"/>
              <a:t>оцінки</a:t>
            </a:r>
            <a:r>
              <a:rPr lang="ru-RU" sz="2000" dirty="0"/>
              <a:t> </a:t>
            </a:r>
            <a:r>
              <a:rPr lang="ru-RU" sz="2000" dirty="0" err="1"/>
              <a:t>ситуації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склалась</a:t>
            </a:r>
            <a:r>
              <a:rPr lang="ru-RU" sz="2000" dirty="0" smtClean="0"/>
              <a:t>;</a:t>
            </a:r>
          </a:p>
          <a:p>
            <a:pPr marL="342900" indent="-342900" hangingPunct="0">
              <a:buFontTx/>
              <a:buAutoNum type="arabicPeriod"/>
            </a:pP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про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цілеспрямовані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;</a:t>
            </a:r>
            <a:endParaRPr lang="uk-UA" sz="2000" dirty="0"/>
          </a:p>
          <a:p>
            <a:pPr marL="342900" indent="-342900" hangingPunct="0">
              <a:buFontTx/>
              <a:buAutoNum type="arabicPeriod"/>
            </a:pP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/>
              <a:t>прийнятого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.</a:t>
            </a:r>
            <a:endParaRPr lang="uk-UA" sz="2000" dirty="0"/>
          </a:p>
          <a:p>
            <a:pPr lvl="0" hangingPunct="0"/>
            <a:endParaRPr lang="uk-UA" sz="2000" dirty="0"/>
          </a:p>
        </p:txBody>
      </p:sp>
    </p:spTree>
    <p:extLst>
      <p:ext uri="{BB962C8B-B14F-4D97-AF65-F5344CB8AC3E}">
        <p14:creationId xmlns="" xmlns:p14="http://schemas.microsoft.com/office/powerpoint/2010/main" val="347030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1979712" y="404663"/>
            <a:ext cx="5453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/>
              <a:t>3.2. Оптимізація процесу керування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34590" y="1052736"/>
            <a:ext cx="5198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b="1" i="1" u="sng" dirty="0"/>
              <a:t>3.2.1. Критерій якості керування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2546" y="1844824"/>
            <a:ext cx="79898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Математичний</a:t>
            </a:r>
            <a:r>
              <a:rPr lang="ru-RU" sz="2000" dirty="0"/>
              <a:t> </a:t>
            </a:r>
            <a:r>
              <a:rPr lang="ru-RU" sz="2000" dirty="0" err="1"/>
              <a:t>вираз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дає</a:t>
            </a:r>
            <a:r>
              <a:rPr lang="ru-RU" sz="2000" dirty="0"/>
              <a:t> </a:t>
            </a:r>
            <a:r>
              <a:rPr lang="ru-RU" sz="2000" dirty="0" err="1"/>
              <a:t>кількісну</a:t>
            </a:r>
            <a:r>
              <a:rPr lang="ru-RU" sz="2000" dirty="0"/>
              <a:t> </a:t>
            </a:r>
            <a:r>
              <a:rPr lang="ru-RU" sz="2000" dirty="0" err="1"/>
              <a:t>оцінку</a:t>
            </a:r>
            <a:r>
              <a:rPr lang="ru-RU" sz="2000" dirty="0"/>
              <a:t> </a:t>
            </a:r>
            <a:r>
              <a:rPr lang="ru-RU" sz="2000" dirty="0" err="1"/>
              <a:t>ступеню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накладених</a:t>
            </a:r>
            <a:r>
              <a:rPr lang="ru-RU" sz="2000" dirty="0"/>
              <a:t> на </a:t>
            </a:r>
            <a:r>
              <a:rPr lang="ru-RU" sz="2000" dirty="0" err="1"/>
              <a:t>спосіб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 </a:t>
            </a:r>
            <a:r>
              <a:rPr lang="ru-RU" sz="2000" dirty="0" err="1"/>
              <a:t>вимог</a:t>
            </a:r>
            <a:r>
              <a:rPr lang="ru-RU" sz="2000" dirty="0"/>
              <a:t>, </a:t>
            </a:r>
            <a:r>
              <a:rPr lang="ru-RU" sz="2000" dirty="0" err="1"/>
              <a:t>називають</a:t>
            </a:r>
            <a:r>
              <a:rPr lang="ru-RU" sz="2000" dirty="0"/>
              <a:t> </a:t>
            </a:r>
            <a:r>
              <a:rPr lang="ru-RU" sz="2000" u="sng" dirty="0" err="1"/>
              <a:t>критерієм</a:t>
            </a:r>
            <a:r>
              <a:rPr lang="ru-RU" sz="2000" u="sng" dirty="0"/>
              <a:t> </a:t>
            </a:r>
            <a:r>
              <a:rPr lang="ru-RU" sz="2000" u="sng" dirty="0" err="1"/>
              <a:t>якості</a:t>
            </a:r>
            <a:r>
              <a:rPr lang="ru-RU" sz="2000" u="sng" dirty="0"/>
              <a:t> </a:t>
            </a:r>
            <a:r>
              <a:rPr lang="ru-RU" sz="2000" u="sng" dirty="0" err="1"/>
              <a:t>керування</a:t>
            </a:r>
            <a:r>
              <a:rPr lang="ru-RU" sz="2000" dirty="0"/>
              <a:t>.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доцільним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u="sng" dirty="0" err="1"/>
              <a:t>оптимальним</a:t>
            </a:r>
            <a:r>
              <a:rPr lang="ru-RU" sz="2000" dirty="0"/>
              <a:t> способом </a:t>
            </a:r>
            <a:r>
              <a:rPr lang="ru-RU" sz="2000" dirty="0" err="1"/>
              <a:t>керування</a:t>
            </a:r>
            <a:r>
              <a:rPr lang="ru-RU" sz="2000" dirty="0"/>
              <a:t> буде </a:t>
            </a:r>
            <a:r>
              <a:rPr lang="ru-RU" sz="2000" dirty="0" err="1"/>
              <a:t>такий</a:t>
            </a:r>
            <a:r>
              <a:rPr lang="ru-RU" sz="2000" dirty="0"/>
              <a:t>, при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критерій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 </a:t>
            </a:r>
            <a:r>
              <a:rPr lang="ru-RU" sz="2000" dirty="0" err="1"/>
              <a:t>досягає</a:t>
            </a:r>
            <a:r>
              <a:rPr lang="ru-RU" sz="2000" dirty="0"/>
              <a:t> </a:t>
            </a:r>
            <a:r>
              <a:rPr lang="ru-RU" sz="2000" dirty="0" err="1"/>
              <a:t>мінімального</a:t>
            </a:r>
            <a:r>
              <a:rPr lang="ru-RU" sz="2000" dirty="0"/>
              <a:t> (мак­симального) </a:t>
            </a:r>
            <a:r>
              <a:rPr lang="ru-RU" sz="2000" dirty="0" err="1"/>
              <a:t>значення</a:t>
            </a:r>
            <a:r>
              <a:rPr lang="ru-RU" sz="2000" dirty="0"/>
              <a:t>. При </a:t>
            </a:r>
            <a:r>
              <a:rPr lang="ru-RU" sz="2000" dirty="0" err="1"/>
              <a:t>виборі</a:t>
            </a:r>
            <a:r>
              <a:rPr lang="ru-RU" sz="2000" dirty="0"/>
              <a:t>, </a:t>
            </a:r>
            <a:r>
              <a:rPr lang="ru-RU" sz="2000" dirty="0" err="1"/>
              <a:t>наприклад</a:t>
            </a:r>
            <a:r>
              <a:rPr lang="ru-RU" sz="2000" dirty="0"/>
              <a:t>, режиму </a:t>
            </a:r>
            <a:r>
              <a:rPr lang="ru-RU" sz="2000" dirty="0" err="1"/>
              <a:t>польоту</a:t>
            </a:r>
            <a:r>
              <a:rPr lang="ru-RU" sz="2000" dirty="0"/>
              <a:t> </a:t>
            </a:r>
            <a:r>
              <a:rPr lang="ru-RU" sz="2000" dirty="0" err="1"/>
              <a:t>ракети</a:t>
            </a:r>
            <a:r>
              <a:rPr lang="ru-RU" sz="2000" dirty="0"/>
              <a:t> за </a:t>
            </a:r>
            <a:r>
              <a:rPr lang="ru-RU" sz="2000" dirty="0" err="1"/>
              <a:t>критерій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прийняти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вираз</a:t>
            </a:r>
            <a:r>
              <a:rPr lang="ru-RU" sz="2000" dirty="0"/>
              <a:t> для </a:t>
            </a:r>
            <a:r>
              <a:rPr lang="ru-RU" sz="2000" dirty="0" err="1"/>
              <a:t>кількості</a:t>
            </a:r>
            <a:r>
              <a:rPr lang="ru-RU" sz="2000" dirty="0"/>
              <a:t> </a:t>
            </a:r>
            <a:r>
              <a:rPr lang="ru-RU" sz="2000" dirty="0" err="1"/>
              <a:t>палива</a:t>
            </a:r>
            <a:r>
              <a:rPr lang="ru-RU" sz="2000" dirty="0"/>
              <a:t>, яке </a:t>
            </a:r>
            <a:r>
              <a:rPr lang="ru-RU" sz="2000" dirty="0" err="1"/>
              <a:t>витрачається</a:t>
            </a:r>
            <a:r>
              <a:rPr lang="ru-RU" sz="2000" dirty="0"/>
              <a:t> на </a:t>
            </a:r>
            <a:r>
              <a:rPr lang="ru-RU" sz="2000" dirty="0" err="1"/>
              <a:t>одиницю</a:t>
            </a:r>
            <a:r>
              <a:rPr lang="ru-RU" sz="2000" dirty="0"/>
              <a:t> шляху, </a:t>
            </a:r>
            <a:r>
              <a:rPr lang="ru-RU" sz="2000" dirty="0" err="1"/>
              <a:t>або</a:t>
            </a:r>
            <a:r>
              <a:rPr lang="ru-RU" sz="2000" dirty="0"/>
              <a:t> шлях, </a:t>
            </a:r>
            <a:r>
              <a:rPr lang="ru-RU" sz="2000" dirty="0" err="1"/>
              <a:t>який</a:t>
            </a:r>
            <a:r>
              <a:rPr lang="ru-RU" sz="2000" dirty="0"/>
              <a:t> проходить ракета за </a:t>
            </a:r>
            <a:r>
              <a:rPr lang="ru-RU" sz="2000" dirty="0" err="1"/>
              <a:t>рахунок</a:t>
            </a:r>
            <a:r>
              <a:rPr lang="ru-RU" sz="2000" dirty="0"/>
              <a:t> </a:t>
            </a:r>
            <a:r>
              <a:rPr lang="ru-RU" sz="2000" dirty="0" err="1"/>
              <a:t>одиниці</a:t>
            </a:r>
            <a:r>
              <a:rPr lang="ru-RU" sz="2000" dirty="0"/>
              <a:t> </a:t>
            </a:r>
            <a:r>
              <a:rPr lang="ru-RU" sz="2000" dirty="0" err="1"/>
              <a:t>палива</a:t>
            </a:r>
            <a:r>
              <a:rPr lang="ru-RU" sz="2000" dirty="0"/>
              <a:t>.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економічному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оптимальному режиму </a:t>
            </a:r>
            <a:r>
              <a:rPr lang="ru-RU" sz="2000" dirty="0" err="1"/>
              <a:t>руху</a:t>
            </a:r>
            <a:r>
              <a:rPr lang="ru-RU" sz="2000" dirty="0"/>
              <a:t> буде </a:t>
            </a:r>
            <a:r>
              <a:rPr lang="ru-RU" sz="2000" dirty="0" err="1"/>
              <a:t>відповідати</a:t>
            </a:r>
            <a:r>
              <a:rPr lang="ru-RU" sz="2000" dirty="0"/>
              <a:t> в </a:t>
            </a:r>
            <a:r>
              <a:rPr lang="ru-RU" sz="2000" dirty="0" err="1"/>
              <a:t>першому</a:t>
            </a:r>
            <a:r>
              <a:rPr lang="ru-RU" sz="2000" dirty="0"/>
              <a:t>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мінімальне</a:t>
            </a:r>
            <a:r>
              <a:rPr lang="ru-RU" sz="2000" dirty="0"/>
              <a:t>, а в другому </a:t>
            </a:r>
            <a:r>
              <a:rPr lang="ru-RU" sz="2000" dirty="0" err="1"/>
              <a:t>максимальне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 </a:t>
            </a:r>
            <a:r>
              <a:rPr lang="ru-RU" sz="2000" dirty="0" err="1"/>
              <a:t>критерію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="" xmlns:p14="http://schemas.microsoft.com/office/powerpoint/2010/main" val="95880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404664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/>
              <a:t>3.2.2. </a:t>
            </a:r>
            <a:r>
              <a:rPr lang="ru-RU" sz="2400" b="1" i="1" u="sng" dirty="0" err="1"/>
              <a:t>Обмеження</a:t>
            </a:r>
            <a:r>
              <a:rPr lang="ru-RU" sz="2400" b="1" i="1" u="sng" dirty="0"/>
              <a:t>, </a:t>
            </a:r>
            <a:r>
              <a:rPr lang="ru-RU" sz="2400" b="1" i="1" u="sng" dirty="0" err="1"/>
              <a:t>що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накладаються</a:t>
            </a:r>
            <a:r>
              <a:rPr lang="ru-RU" sz="2400" b="1" i="1" u="sng" dirty="0"/>
              <a:t> на </a:t>
            </a:r>
            <a:r>
              <a:rPr lang="ru-RU" sz="2400" b="1" i="1" u="sng" dirty="0" err="1"/>
              <a:t>процес</a:t>
            </a:r>
            <a:r>
              <a:rPr lang="ru-RU" sz="2400" b="1" i="1" u="sng" dirty="0"/>
              <a:t> </a:t>
            </a:r>
            <a:r>
              <a:rPr lang="ru-RU" sz="2400" b="1" i="1" u="sng" dirty="0" err="1"/>
              <a:t>керування</a:t>
            </a:r>
            <a:endParaRPr lang="uk-UA" sz="2400" b="1" i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00808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В </a:t>
            </a:r>
            <a:r>
              <a:rPr lang="ru-RU" sz="2000" dirty="0" err="1"/>
              <a:t>загальному</a:t>
            </a:r>
            <a:r>
              <a:rPr lang="ru-RU" sz="2000" dirty="0"/>
              <a:t>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два </a:t>
            </a:r>
            <a:r>
              <a:rPr lang="ru-RU" sz="2000" dirty="0" err="1"/>
              <a:t>види</a:t>
            </a:r>
            <a:r>
              <a:rPr lang="ru-RU" sz="2000" dirty="0"/>
              <a:t> </a:t>
            </a:r>
            <a:r>
              <a:rPr lang="ru-RU" sz="2000" dirty="0" err="1"/>
              <a:t>обмежень</a:t>
            </a:r>
            <a:r>
              <a:rPr lang="ru-RU" sz="2000" dirty="0"/>
              <a:t> на </a:t>
            </a:r>
            <a:r>
              <a:rPr lang="ru-RU" sz="2000" dirty="0" err="1"/>
              <a:t>вибір</a:t>
            </a:r>
            <a:r>
              <a:rPr lang="ru-RU" sz="2000" dirty="0"/>
              <a:t> способу </a:t>
            </a:r>
            <a:r>
              <a:rPr lang="ru-RU" sz="2000" dirty="0" err="1"/>
              <a:t>керування</a:t>
            </a:r>
            <a:r>
              <a:rPr lang="ru-RU" sz="2000" dirty="0"/>
              <a:t>. </a:t>
            </a:r>
            <a:r>
              <a:rPr lang="ru-RU" sz="2000" u="sng" dirty="0" err="1"/>
              <a:t>Обмеженнями</a:t>
            </a:r>
            <a:r>
              <a:rPr lang="ru-RU" sz="2000" u="sng" dirty="0"/>
              <a:t> </a:t>
            </a:r>
            <a:r>
              <a:rPr lang="ru-RU" sz="2000" u="sng" dirty="0" err="1"/>
              <a:t>першого</a:t>
            </a:r>
            <a:r>
              <a:rPr lang="ru-RU" sz="2000" u="sng" dirty="0"/>
              <a:t> виду</a:t>
            </a:r>
            <a:r>
              <a:rPr lang="ru-RU" sz="2000" dirty="0"/>
              <a:t> є </a:t>
            </a:r>
            <a:r>
              <a:rPr lang="ru-RU" sz="2000" dirty="0" err="1"/>
              <a:t>самі</a:t>
            </a:r>
            <a:r>
              <a:rPr lang="ru-RU" sz="2000" dirty="0"/>
              <a:t> </a:t>
            </a:r>
            <a:r>
              <a:rPr lang="ru-RU" sz="2000" dirty="0" err="1"/>
              <a:t>закони</a:t>
            </a:r>
            <a:r>
              <a:rPr lang="ru-RU" sz="2000" dirty="0"/>
              <a:t> </a:t>
            </a:r>
            <a:r>
              <a:rPr lang="ru-RU" sz="2000" dirty="0" err="1"/>
              <a:t>природи</a:t>
            </a:r>
            <a:r>
              <a:rPr lang="ru-RU" sz="2000" dirty="0"/>
              <a:t>, у </a:t>
            </a:r>
            <a:r>
              <a:rPr lang="ru-RU" sz="2000" dirty="0" err="1"/>
              <a:t>відпо­відності</a:t>
            </a:r>
            <a:r>
              <a:rPr lang="ru-RU" sz="2000" dirty="0"/>
              <a:t> з </a:t>
            </a:r>
            <a:r>
              <a:rPr lang="ru-RU" sz="2000" dirty="0" err="1"/>
              <a:t>якими</a:t>
            </a:r>
            <a:r>
              <a:rPr lang="ru-RU" sz="2000" dirty="0"/>
              <a:t> </a:t>
            </a:r>
            <a:r>
              <a:rPr lang="ru-RU" sz="2000" dirty="0" err="1"/>
              <a:t>здійснюється</a:t>
            </a:r>
            <a:r>
              <a:rPr lang="ru-RU" sz="2000" dirty="0"/>
              <a:t> </a:t>
            </a:r>
            <a:r>
              <a:rPr lang="ru-RU" sz="2000" dirty="0" err="1"/>
              <a:t>рух</a:t>
            </a:r>
            <a:r>
              <a:rPr lang="ru-RU" sz="2000" dirty="0"/>
              <a:t> </a:t>
            </a:r>
            <a:r>
              <a:rPr lang="ru-RU" sz="2000" dirty="0" err="1"/>
              <a:t>керованої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. При </a:t>
            </a:r>
            <a:r>
              <a:rPr lang="ru-RU" sz="2000" dirty="0" err="1"/>
              <a:t>математичному</a:t>
            </a:r>
            <a:r>
              <a:rPr lang="ru-RU" sz="2000" dirty="0"/>
              <a:t> </a:t>
            </a:r>
            <a:r>
              <a:rPr lang="ru-RU" sz="2000" dirty="0" err="1"/>
              <a:t>формулюванні</a:t>
            </a:r>
            <a:r>
              <a:rPr lang="ru-RU" sz="2000" dirty="0"/>
              <a:t> </a:t>
            </a:r>
            <a:r>
              <a:rPr lang="ru-RU" sz="2000" dirty="0" err="1"/>
              <a:t>задачі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обмеження</a:t>
            </a:r>
            <a:r>
              <a:rPr lang="ru-RU" sz="2000" dirty="0"/>
              <a:t> </a:t>
            </a:r>
            <a:r>
              <a:rPr lang="ru-RU" sz="2000" dirty="0" err="1"/>
              <a:t>являють</a:t>
            </a:r>
            <a:r>
              <a:rPr lang="ru-RU" sz="2000" dirty="0"/>
              <a:t> собою </a:t>
            </a:r>
            <a:r>
              <a:rPr lang="ru-RU" sz="2000" dirty="0" err="1"/>
              <a:t>алгебраїчні</a:t>
            </a:r>
            <a:r>
              <a:rPr lang="ru-RU" sz="2000" dirty="0"/>
              <a:t>, </a:t>
            </a:r>
            <a:r>
              <a:rPr lang="ru-RU" sz="2000" dirty="0" err="1"/>
              <a:t>диференціальні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різницеві</a:t>
            </a:r>
            <a:r>
              <a:rPr lang="ru-RU" sz="2000" dirty="0"/>
              <a:t> </a:t>
            </a:r>
            <a:r>
              <a:rPr lang="ru-RU" sz="2000" dirty="0" err="1"/>
              <a:t>рівняння</a:t>
            </a:r>
            <a:r>
              <a:rPr lang="ru-RU" sz="2000" dirty="0"/>
              <a:t> </a:t>
            </a:r>
            <a:r>
              <a:rPr lang="ru-RU" sz="2000" dirty="0" err="1"/>
              <a:t>зв‘язку</a:t>
            </a:r>
            <a:r>
              <a:rPr lang="ru-RU" sz="2000" dirty="0"/>
              <a:t>. </a:t>
            </a:r>
            <a:r>
              <a:rPr lang="ru-RU" sz="2000" u="sng" dirty="0" err="1"/>
              <a:t>Другий</a:t>
            </a:r>
            <a:r>
              <a:rPr lang="ru-RU" sz="2000" u="sng" dirty="0"/>
              <a:t> вид </a:t>
            </a:r>
            <a:r>
              <a:rPr lang="ru-RU" sz="2000" u="sng" dirty="0" err="1"/>
              <a:t>обмежень</a:t>
            </a:r>
            <a:r>
              <a:rPr lang="ru-RU" sz="2000" dirty="0"/>
              <a:t> </a:t>
            </a:r>
            <a:r>
              <a:rPr lang="ru-RU" sz="2000" dirty="0" err="1"/>
              <a:t>являє</a:t>
            </a:r>
            <a:r>
              <a:rPr lang="ru-RU" sz="2000" dirty="0"/>
              <a:t> собою </a:t>
            </a:r>
            <a:r>
              <a:rPr lang="ru-RU" sz="2000" dirty="0" err="1"/>
              <a:t>обмеження</a:t>
            </a:r>
            <a:r>
              <a:rPr lang="ru-RU" sz="2000" dirty="0"/>
              <a:t> </a:t>
            </a:r>
            <a:r>
              <a:rPr lang="ru-RU" sz="2000" dirty="0" err="1"/>
              <a:t>ресурсів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використовуються</a:t>
            </a:r>
            <a:r>
              <a:rPr lang="ru-RU" sz="2000" dirty="0"/>
              <a:t> при </a:t>
            </a:r>
            <a:r>
              <a:rPr lang="ru-RU" sz="2000" dirty="0" err="1"/>
              <a:t>керуванні</a:t>
            </a:r>
            <a:r>
              <a:rPr lang="ru-RU" sz="2000" dirty="0"/>
              <a:t>,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величин, </a:t>
            </a:r>
            <a:r>
              <a:rPr lang="ru-RU" sz="2000" dirty="0" err="1"/>
              <a:t>які</a:t>
            </a:r>
            <a:r>
              <a:rPr lang="ru-RU" sz="2000" dirty="0"/>
              <a:t> в силу </a:t>
            </a:r>
            <a:r>
              <a:rPr lang="ru-RU" sz="2000" dirty="0" err="1"/>
              <a:t>фізичних</a:t>
            </a:r>
            <a:r>
              <a:rPr lang="ru-RU" sz="2000" dirty="0"/>
              <a:t> </a:t>
            </a:r>
            <a:r>
              <a:rPr lang="ru-RU" sz="2000" dirty="0" err="1"/>
              <a:t>особливостей</a:t>
            </a:r>
            <a:r>
              <a:rPr lang="ru-RU" sz="2000" dirty="0"/>
              <a:t> </a:t>
            </a:r>
            <a:r>
              <a:rPr lang="ru-RU" sz="2000" dirty="0" err="1"/>
              <a:t>якоїсь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не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не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перевищувати</a:t>
            </a:r>
            <a:r>
              <a:rPr lang="ru-RU" sz="2000" dirty="0"/>
              <a:t> </a:t>
            </a:r>
            <a:r>
              <a:rPr lang="ru-RU" sz="2000" dirty="0" err="1"/>
              <a:t>певних</a:t>
            </a:r>
            <a:r>
              <a:rPr lang="ru-RU" sz="2000" dirty="0"/>
              <a:t> меж. </a:t>
            </a:r>
            <a:r>
              <a:rPr lang="ru-RU" sz="2000" dirty="0" err="1"/>
              <a:t>Математично</a:t>
            </a:r>
            <a:r>
              <a:rPr lang="ru-RU" sz="2000" dirty="0"/>
              <a:t> </a:t>
            </a:r>
            <a:r>
              <a:rPr lang="ru-RU" sz="2000" dirty="0" err="1"/>
              <a:t>обмеження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 виду </a:t>
            </a:r>
            <a:r>
              <a:rPr lang="ru-RU" sz="2000" dirty="0" err="1"/>
              <a:t>виражаються</a:t>
            </a:r>
            <a:r>
              <a:rPr lang="ru-RU" sz="2000" dirty="0"/>
              <a:t>, як правило, у </a:t>
            </a:r>
            <a:r>
              <a:rPr lang="ru-RU" sz="2000" dirty="0" err="1"/>
              <a:t>вигляді</a:t>
            </a:r>
            <a:r>
              <a:rPr lang="ru-RU" sz="2000" dirty="0"/>
              <a:t> систем </a:t>
            </a:r>
            <a:r>
              <a:rPr lang="ru-RU" sz="2000" dirty="0" err="1"/>
              <a:t>алгебраїчних</a:t>
            </a:r>
            <a:r>
              <a:rPr lang="ru-RU" sz="2000" dirty="0"/>
              <a:t> </a:t>
            </a:r>
            <a:r>
              <a:rPr lang="ru-RU" sz="2000" dirty="0" err="1"/>
              <a:t>рівнянь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нерівностей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зв‘язують</a:t>
            </a:r>
            <a:r>
              <a:rPr lang="ru-RU" sz="2000" dirty="0"/>
              <a:t> </a:t>
            </a:r>
            <a:r>
              <a:rPr lang="ru-RU" sz="2000" dirty="0" err="1"/>
              <a:t>змінні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описують</a:t>
            </a:r>
            <a:r>
              <a:rPr lang="ru-RU" sz="2000" dirty="0"/>
              <a:t> стан </a:t>
            </a:r>
            <a:r>
              <a:rPr lang="ru-RU" sz="2000" dirty="0" err="1"/>
              <a:t>системи</a:t>
            </a:r>
            <a:r>
              <a:rPr lang="ru-RU" sz="2000" dirty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="" xmlns:p14="http://schemas.microsoft.com/office/powerpoint/2010/main" val="123713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476672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/>
              <a:t>3.2.3 Постановка </a:t>
            </a:r>
            <a:r>
              <a:rPr lang="ru-RU" sz="2400" b="1" i="1" u="sng" dirty="0" err="1"/>
              <a:t>задачі</a:t>
            </a:r>
            <a:r>
              <a:rPr lang="ru-RU" sz="2400" b="1" i="1" u="sng" dirty="0"/>
              <a:t> оптимального </a:t>
            </a:r>
            <a:r>
              <a:rPr lang="ru-RU" sz="2400" b="1" i="1" u="sng" dirty="0" err="1"/>
              <a:t>керування</a:t>
            </a:r>
            <a:endParaRPr lang="uk-UA" sz="2400" b="1" i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340768"/>
            <a:ext cx="78792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ru-RU" sz="2000" dirty="0"/>
              <a:t>Задачу </a:t>
            </a:r>
            <a:r>
              <a:rPr lang="ru-RU" sz="2000" dirty="0" err="1"/>
              <a:t>керування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вважати</a:t>
            </a:r>
            <a:r>
              <a:rPr lang="ru-RU" sz="2000" dirty="0"/>
              <a:t> </a:t>
            </a:r>
            <a:r>
              <a:rPr lang="ru-RU" sz="2000" dirty="0" err="1"/>
              <a:t>сформульованою</a:t>
            </a:r>
            <a:r>
              <a:rPr lang="ru-RU" sz="2000" dirty="0"/>
              <a:t> </a:t>
            </a:r>
            <a:r>
              <a:rPr lang="ru-RU" sz="2000" dirty="0" err="1"/>
              <a:t>математично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: </a:t>
            </a:r>
            <a:r>
              <a:rPr lang="ru-RU" sz="2000" dirty="0" err="1"/>
              <a:t>сформульована</a:t>
            </a:r>
            <a:r>
              <a:rPr lang="ru-RU" sz="2000" dirty="0"/>
              <a:t> мета </a:t>
            </a:r>
            <a:r>
              <a:rPr lang="ru-RU" sz="2000" dirty="0" err="1"/>
              <a:t>керування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визначена</a:t>
            </a:r>
            <a:r>
              <a:rPr lang="ru-RU" sz="2000" dirty="0"/>
              <a:t> через </a:t>
            </a:r>
            <a:r>
              <a:rPr lang="ru-RU" sz="2000" dirty="0" err="1"/>
              <a:t>критерій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; </a:t>
            </a:r>
            <a:r>
              <a:rPr lang="ru-RU" sz="2000" dirty="0" err="1"/>
              <a:t>визначені</a:t>
            </a:r>
            <a:r>
              <a:rPr lang="ru-RU" sz="2000" dirty="0"/>
              <a:t> </a:t>
            </a:r>
            <a:r>
              <a:rPr lang="ru-RU" sz="2000" dirty="0" err="1"/>
              <a:t>обмеження</a:t>
            </a:r>
            <a:r>
              <a:rPr lang="ru-RU" sz="2000" dirty="0"/>
              <a:t> </a:t>
            </a:r>
            <a:r>
              <a:rPr lang="ru-RU" sz="2000" dirty="0" err="1"/>
              <a:t>першого</a:t>
            </a:r>
            <a:r>
              <a:rPr lang="ru-RU" sz="2000" dirty="0"/>
              <a:t> виду,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являють</a:t>
            </a:r>
            <a:r>
              <a:rPr lang="ru-RU" sz="2000" dirty="0"/>
              <a:t> собою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диференціальних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різницевих</a:t>
            </a:r>
            <a:r>
              <a:rPr lang="ru-RU" sz="2000" dirty="0"/>
              <a:t> </a:t>
            </a:r>
            <a:r>
              <a:rPr lang="ru-RU" sz="2000" dirty="0" err="1"/>
              <a:t>рівнянь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обмежують</a:t>
            </a:r>
            <a:r>
              <a:rPr lang="ru-RU" sz="2000" dirty="0"/>
              <a:t> </a:t>
            </a:r>
            <a:r>
              <a:rPr lang="ru-RU" sz="2000" dirty="0" err="1"/>
              <a:t>можливі</a:t>
            </a:r>
            <a:r>
              <a:rPr lang="ru-RU" sz="2000" dirty="0"/>
              <a:t> </a:t>
            </a:r>
            <a:r>
              <a:rPr lang="ru-RU" sz="2000" dirty="0" err="1"/>
              <a:t>способи</a:t>
            </a:r>
            <a:r>
              <a:rPr lang="ru-RU" sz="2000" dirty="0"/>
              <a:t> </a:t>
            </a:r>
            <a:r>
              <a:rPr lang="ru-RU" sz="2000" dirty="0" err="1"/>
              <a:t>руху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; </a:t>
            </a:r>
            <a:r>
              <a:rPr lang="ru-RU" sz="2000" dirty="0" err="1"/>
              <a:t>визначені</a:t>
            </a:r>
            <a:r>
              <a:rPr lang="ru-RU" sz="2000" dirty="0"/>
              <a:t> </a:t>
            </a:r>
            <a:r>
              <a:rPr lang="ru-RU" sz="2000" dirty="0" err="1"/>
              <a:t>обмеження</a:t>
            </a:r>
            <a:r>
              <a:rPr lang="ru-RU" sz="2000" dirty="0"/>
              <a:t> другого виду,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являють</a:t>
            </a:r>
            <a:r>
              <a:rPr lang="ru-RU" sz="2000" dirty="0"/>
              <a:t> собою систему </a:t>
            </a:r>
            <a:r>
              <a:rPr lang="ru-RU" sz="2000" dirty="0" err="1"/>
              <a:t>алгебраїчних</a:t>
            </a:r>
            <a:r>
              <a:rPr lang="ru-RU" sz="2000" dirty="0"/>
              <a:t> </a:t>
            </a:r>
            <a:r>
              <a:rPr lang="ru-RU" sz="2000" dirty="0" err="1"/>
              <a:t>рівнянь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нерівностей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враховують</a:t>
            </a:r>
            <a:r>
              <a:rPr lang="ru-RU" sz="2000" dirty="0"/>
              <a:t> </a:t>
            </a:r>
            <a:r>
              <a:rPr lang="ru-RU" sz="2000" dirty="0" err="1"/>
              <a:t>обмеженість</a:t>
            </a:r>
            <a:r>
              <a:rPr lang="ru-RU" sz="2000" dirty="0"/>
              <a:t> </a:t>
            </a:r>
            <a:r>
              <a:rPr lang="ru-RU" sz="2000" dirty="0" err="1"/>
              <a:t>ресурсів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величин,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використовуються</a:t>
            </a:r>
            <a:r>
              <a:rPr lang="ru-RU" sz="2000" dirty="0"/>
              <a:t> при </a:t>
            </a:r>
            <a:r>
              <a:rPr lang="ru-RU" sz="2000" dirty="0" err="1"/>
              <a:t>керуванні</a:t>
            </a:r>
            <a:r>
              <a:rPr lang="ru-RU" sz="2000" dirty="0"/>
              <a:t>.</a:t>
            </a:r>
            <a:endParaRPr lang="uk-UA" sz="2000" dirty="0"/>
          </a:p>
          <a:p>
            <a:pPr algn="just" hangingPunct="0"/>
            <a:r>
              <a:rPr lang="ru-RU" sz="2000" dirty="0"/>
              <a:t>	</a:t>
            </a:r>
            <a:r>
              <a:rPr lang="ru-RU" sz="2000" dirty="0" err="1"/>
              <a:t>Спосіб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задовольняє</a:t>
            </a:r>
            <a:r>
              <a:rPr lang="ru-RU" sz="2000" dirty="0"/>
              <a:t> </a:t>
            </a:r>
            <a:r>
              <a:rPr lang="ru-RU" sz="2000" dirty="0" err="1"/>
              <a:t>всім</a:t>
            </a:r>
            <a:r>
              <a:rPr lang="ru-RU" sz="2000" dirty="0"/>
              <a:t> </a:t>
            </a:r>
            <a:r>
              <a:rPr lang="ru-RU" sz="2000" dirty="0" err="1"/>
              <a:t>поставленим</a:t>
            </a:r>
            <a:r>
              <a:rPr lang="ru-RU" sz="2000" dirty="0"/>
              <a:t> </a:t>
            </a:r>
            <a:r>
              <a:rPr lang="ru-RU" sz="2000" dirty="0" err="1"/>
              <a:t>обмеженням</a:t>
            </a:r>
            <a:r>
              <a:rPr lang="ru-RU" sz="2000" dirty="0"/>
              <a:t> і </a:t>
            </a:r>
            <a:r>
              <a:rPr lang="ru-RU" sz="2000" dirty="0" err="1"/>
              <a:t>зводить</a:t>
            </a:r>
            <a:r>
              <a:rPr lang="ru-RU" sz="2000" dirty="0"/>
              <a:t> до </a:t>
            </a:r>
            <a:r>
              <a:rPr lang="ru-RU" sz="2000" dirty="0" err="1"/>
              <a:t>мінімуму</a:t>
            </a:r>
            <a:r>
              <a:rPr lang="ru-RU" sz="2000" dirty="0"/>
              <a:t> (максимуму) </a:t>
            </a:r>
            <a:r>
              <a:rPr lang="ru-RU" sz="2000" dirty="0" err="1"/>
              <a:t>критерій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керування</a:t>
            </a:r>
            <a:r>
              <a:rPr lang="ru-RU" sz="2000" dirty="0"/>
              <a:t>, </a:t>
            </a:r>
            <a:r>
              <a:rPr lang="ru-RU" sz="2000" dirty="0" err="1"/>
              <a:t>називають</a:t>
            </a:r>
            <a:r>
              <a:rPr lang="ru-RU" sz="2000" dirty="0"/>
              <a:t> </a:t>
            </a:r>
            <a:r>
              <a:rPr lang="ru-RU" sz="2000" b="1" u="sng" dirty="0" err="1"/>
              <a:t>оптимальним</a:t>
            </a:r>
            <a:r>
              <a:rPr lang="ru-RU" sz="2000" b="1" u="sng" dirty="0"/>
              <a:t> </a:t>
            </a:r>
            <a:r>
              <a:rPr lang="ru-RU" sz="2000" b="1" u="sng" dirty="0" err="1"/>
              <a:t>керуванням</a:t>
            </a:r>
            <a:r>
              <a:rPr lang="ru-RU" sz="2000" dirty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="" xmlns:p14="http://schemas.microsoft.com/office/powerpoint/2010/main" val="8987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2195736" y="404663"/>
            <a:ext cx="456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/>
            <a:r>
              <a:rPr lang="uk-UA" sz="2400" b="1" i="1" u="sng" dirty="0"/>
              <a:t>3.2.4. Проблеми теорії систем</a:t>
            </a:r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05" y="2060848"/>
            <a:ext cx="8280937" cy="255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3431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/>
          </a:p>
        </p:txBody>
      </p:sp>
      <p:pic>
        <p:nvPicPr>
          <p:cNvPr id="84002" name="Picture 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2736"/>
            <a:ext cx="7349354" cy="431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006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500</TotalTime>
  <Words>476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Лекція № 9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50</cp:revision>
  <dcterms:created xsi:type="dcterms:W3CDTF">2014-05-12T08:14:55Z</dcterms:created>
  <dcterms:modified xsi:type="dcterms:W3CDTF">2016-01-24T22:03:15Z</dcterms:modified>
</cp:coreProperties>
</file>