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F4013D1-3B7B-42F8-87BC-985AD6BDA69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Раздел без заголовка" id="{1B1F56B9-91D0-44E4-AF2E-726C6EA15CED}">
          <p14:sldIdLst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26B328-6EF9-4DB9-AFED-2DF0F7884BE2}" type="datetimeFigureOut">
              <a:rPr lang="ru-UA" smtClean="0"/>
              <a:t>18.02.2025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65E18A-F920-4C52-B98C-7F45436F2305}" type="slidenum">
              <a:rPr lang="ru-UA" smtClean="0"/>
              <a:t>‹#›</a:t>
            </a:fld>
            <a:endParaRPr lang="ru-U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84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B328-6EF9-4DB9-AFED-2DF0F7884BE2}" type="datetimeFigureOut">
              <a:rPr lang="ru-UA" smtClean="0"/>
              <a:t>18.02.2025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E18A-F920-4C52-B98C-7F45436F23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134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B328-6EF9-4DB9-AFED-2DF0F7884BE2}" type="datetimeFigureOut">
              <a:rPr lang="ru-UA" smtClean="0"/>
              <a:t>18.02.2025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E18A-F920-4C52-B98C-7F45436F23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642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B328-6EF9-4DB9-AFED-2DF0F7884BE2}" type="datetimeFigureOut">
              <a:rPr lang="ru-UA" smtClean="0"/>
              <a:t>18.02.2025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E18A-F920-4C52-B98C-7F45436F23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407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426B328-6EF9-4DB9-AFED-2DF0F7884BE2}" type="datetimeFigureOut">
              <a:rPr lang="ru-UA" smtClean="0"/>
              <a:t>18.02.2025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65E18A-F920-4C52-B98C-7F45436F2305}" type="slidenum">
              <a:rPr lang="ru-UA" smtClean="0"/>
              <a:t>‹#›</a:t>
            </a:fld>
            <a:endParaRPr lang="ru-U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17559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B328-6EF9-4DB9-AFED-2DF0F7884BE2}" type="datetimeFigureOut">
              <a:rPr lang="ru-UA" smtClean="0"/>
              <a:t>18.02.2025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E18A-F920-4C52-B98C-7F45436F23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48353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B328-6EF9-4DB9-AFED-2DF0F7884BE2}" type="datetimeFigureOut">
              <a:rPr lang="ru-UA" smtClean="0"/>
              <a:t>18.02.2025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E18A-F920-4C52-B98C-7F45436F23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6221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B328-6EF9-4DB9-AFED-2DF0F7884BE2}" type="datetimeFigureOut">
              <a:rPr lang="ru-UA" smtClean="0"/>
              <a:t>18.02.2025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E18A-F920-4C52-B98C-7F45436F23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658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B328-6EF9-4DB9-AFED-2DF0F7884BE2}" type="datetimeFigureOut">
              <a:rPr lang="ru-UA" smtClean="0"/>
              <a:t>18.02.2025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E18A-F920-4C52-B98C-7F45436F23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023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426B328-6EF9-4DB9-AFED-2DF0F7884BE2}" type="datetimeFigureOut">
              <a:rPr lang="ru-UA" smtClean="0"/>
              <a:t>18.02.2025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565E18A-F920-4C52-B98C-7F45436F2305}" type="slidenum">
              <a:rPr lang="ru-UA" smtClean="0"/>
              <a:t>‹#›</a:t>
            </a:fld>
            <a:endParaRPr lang="ru-U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2388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426B328-6EF9-4DB9-AFED-2DF0F7884BE2}" type="datetimeFigureOut">
              <a:rPr lang="ru-UA" smtClean="0"/>
              <a:t>18.02.2025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565E18A-F920-4C52-B98C-7F45436F23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248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26B328-6EF9-4DB9-AFED-2DF0F7884BE2}" type="datetimeFigureOut">
              <a:rPr lang="ru-UA" smtClean="0"/>
              <a:t>18.02.2025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65E18A-F920-4C52-B98C-7F45436F2305}" type="slidenum">
              <a:rPr lang="ru-UA" smtClean="0"/>
              <a:t>‹#›</a:t>
            </a:fld>
            <a:endParaRPr lang="ru-U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789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456-17#Tex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419-2000-%D0%BF#Text" TargetMode="External"/><Relationship Id="rId2" Type="http://schemas.openxmlformats.org/officeDocument/2006/relationships/hyperlink" Target="https://zakon.rada.gov.ua/laws/show/996-14#Tex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akon.rada.gov.ua/laws/show/z0384-17#Text" TargetMode="External"/><Relationship Id="rId4" Type="http://schemas.openxmlformats.org/officeDocument/2006/relationships/hyperlink" Target="https://zakon.rada.gov.ua/laws/show/z0095-11#Tex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B60F4-97ED-413C-A3B4-BA0854B0BC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uk-UA" sz="4000" dirty="0"/>
              <a:t>Ф1-дс</a:t>
            </a:r>
            <a:br>
              <a:rPr lang="uk-UA" dirty="0"/>
            </a:br>
            <a:r>
              <a:rPr lang="uk-UA" dirty="0"/>
              <a:t>Баланс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0202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416A75-E027-416C-BEEE-F9722DF64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/>
              <a:t>Вимоги щодо розкриття розпорядниками бюджетних коштів інформації за статтями балансу визначені у пункті 1 розділу ІІ Порядку № 307.</a:t>
            </a:r>
          </a:p>
          <a:p>
            <a:endParaRPr lang="az-Cyrl-AZ" dirty="0"/>
          </a:p>
          <a:p>
            <a:r>
              <a:rPr lang="az-Cyrl-AZ" dirty="0"/>
              <a:t>Для самоперевірки під час заповнення показників фінансової звітності можна скористатися ув'язками, визначеними Методичними рекомендаціями № 1170.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7026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DDAB13-04DA-402B-B8C9-A2C18EC58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Cyrl-AZ" dirty="0"/>
              <a:t>У формі № 1-дс є ще рядки 1170, 1175, 1176, 1177, 1440, але</a:t>
            </a:r>
          </a:p>
          <a:p>
            <a:r>
              <a:rPr lang="az-Cyrl-AZ" dirty="0"/>
              <a:t>розпорядники бюджетних коштів їх не заповнюють.</a:t>
            </a:r>
          </a:p>
          <a:p>
            <a:r>
              <a:rPr lang="az-Cyrl-AZ" dirty="0"/>
              <a:t>Щоб самостійно перевірити правильність наведеної в Балансі інформації, слід скористатися Методичними рекомендаціями з перевірки порівнянності показників фінансової звітності суб’єктів державного сектору, затвердженими наказом Міністерства фінансів України від 28.12.17 р. №1170.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96917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25E44A-1ACB-43A0-B6C2-7B4FC2C11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53" t="18824" r="8981" b="5524"/>
          <a:stretch/>
        </p:blipFill>
        <p:spPr>
          <a:xfrm>
            <a:off x="1938524" y="280619"/>
            <a:ext cx="8314951" cy="6296761"/>
          </a:xfrm>
        </p:spPr>
      </p:pic>
    </p:spTree>
    <p:extLst>
      <p:ext uri="{BB962C8B-B14F-4D97-AF65-F5344CB8AC3E}">
        <p14:creationId xmlns:p14="http://schemas.microsoft.com/office/powerpoint/2010/main" val="55700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2A1262-5B2C-43C8-9ED8-B3D59BD09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31" t="21524" r="10116" b="50000"/>
          <a:stretch/>
        </p:blipFill>
        <p:spPr>
          <a:xfrm>
            <a:off x="1688123" y="119575"/>
            <a:ext cx="6668087" cy="19355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F33A56-8AFD-414B-BD1B-0355238C4C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16" t="20293" r="9770" b="14239"/>
          <a:stretch/>
        </p:blipFill>
        <p:spPr>
          <a:xfrm>
            <a:off x="1688123" y="2055133"/>
            <a:ext cx="6780627" cy="44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92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C54B4-F420-4F24-B05B-4A7D7D8D2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62" t="18856" r="9999" b="14650"/>
          <a:stretch/>
        </p:blipFill>
        <p:spPr>
          <a:xfrm>
            <a:off x="1341119" y="199270"/>
            <a:ext cx="9509761" cy="64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48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DF5AAC-914E-4C27-9027-9E663CDD8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92" t="19883" r="10346" b="68829"/>
          <a:stretch/>
        </p:blipFill>
        <p:spPr>
          <a:xfrm>
            <a:off x="2616591" y="281354"/>
            <a:ext cx="7188591" cy="8376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F54B41-FB8B-4D7C-83A4-2EE4DE6CB7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22" t="21524" r="10116" b="6851"/>
          <a:stretch/>
        </p:blipFill>
        <p:spPr>
          <a:xfrm>
            <a:off x="2616591" y="1209823"/>
            <a:ext cx="7188591" cy="531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20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76175-ECCE-4102-9675-857DB0352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92" t="18446" r="10231" b="9519"/>
          <a:stretch/>
        </p:blipFill>
        <p:spPr>
          <a:xfrm>
            <a:off x="2025747" y="182878"/>
            <a:ext cx="8473922" cy="628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32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859325-D452-4819-BD55-63A110C02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23" t="21959" r="10000" b="6235"/>
          <a:stretch/>
        </p:blipFill>
        <p:spPr>
          <a:xfrm>
            <a:off x="1997613" y="265589"/>
            <a:ext cx="8553156" cy="63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14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072196-06C7-4F66-97A4-CAA80DA9E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54" t="20909" r="10116" b="10340"/>
          <a:stretch/>
        </p:blipFill>
        <p:spPr>
          <a:xfrm>
            <a:off x="1713913" y="305598"/>
            <a:ext cx="8764173" cy="624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27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154A64-F335-4B56-BCBC-DE451065D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77" t="19883" r="10346" b="14854"/>
          <a:stretch/>
        </p:blipFill>
        <p:spPr>
          <a:xfrm>
            <a:off x="2025748" y="239150"/>
            <a:ext cx="8767403" cy="58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4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B6323-6435-4284-B4DE-E3D56652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7060"/>
          </a:xfrm>
        </p:spPr>
        <p:txBody>
          <a:bodyPr>
            <a:normAutofit fontScale="90000"/>
          </a:bodyPr>
          <a:lstStyle/>
          <a:p>
            <a: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  <a:t>Фінансова  звітність  розпорядників бюджетних коштів забезпечує інформаційні потреби користувачів, зокрема, щодо:</a:t>
            </a:r>
            <a:b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A526F-95A3-4A71-9D50-4FA03002F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6966"/>
            <a:ext cx="10515600" cy="1652955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  <a:t>джерел надходжень коштів та напрямів їх використання;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  <a:t>оцінки здатності своєчасно виконувати свої зобов'язання;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  <a:t>участі в капіталі підприємств.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90081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D3BBBA-762E-4E22-A316-B319D3DAE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31" t="19063" r="17499" b="6440"/>
          <a:stretch/>
        </p:blipFill>
        <p:spPr>
          <a:xfrm>
            <a:off x="2518116" y="156279"/>
            <a:ext cx="6527410" cy="65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2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B16B0-3537-47AF-A2E8-E9DDB544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6217"/>
          </a:xfrm>
        </p:spPr>
        <p:txBody>
          <a:bodyPr>
            <a:normAutofit fontScale="90000"/>
          </a:bodyPr>
          <a:lstStyle/>
          <a:p>
            <a:r>
              <a:rPr lang="az-Cyrl-AZ" sz="3600" b="0" i="0" dirty="0">
                <a:solidFill>
                  <a:srgbClr val="575757"/>
                </a:solidFill>
                <a:effectLst/>
                <a:latin typeface="e-Ukraine"/>
              </a:rPr>
              <a:t>Важливо наголосити, що існує ряд законодавчо визначених заходів, які передують складанню річної фінансової звітності розпорядниками коштів, а саме</a:t>
            </a:r>
            <a: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  <a:t>:</a:t>
            </a:r>
            <a:b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89022-F16A-4C71-B0AA-7896F4E14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8269"/>
            <a:ext cx="10515600" cy="4024606"/>
          </a:xfrm>
        </p:spPr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  <a:t>Інвентаризація активів і зобов’язань;</a:t>
            </a:r>
          </a:p>
          <a:p>
            <a:pPr algn="just">
              <a:buFont typeface="+mj-lt"/>
              <a:buAutoNum type="arabicPeriod"/>
            </a:pPr>
            <a: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  <a:t>Перевірка повноти висвітлення інформації;</a:t>
            </a:r>
          </a:p>
          <a:p>
            <a:pPr algn="just">
              <a:buFont typeface="+mj-lt"/>
              <a:buAutoNum type="arabicPeriod"/>
            </a:pPr>
            <a: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  <a:t>Нарахування амортизації;</a:t>
            </a:r>
          </a:p>
          <a:p>
            <a:pPr algn="just">
              <a:buFont typeface="+mj-lt"/>
              <a:buAutoNum type="arabicPeriod"/>
            </a:pPr>
            <a: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  <a:t>Узагальнення даних бухгалтерського обліку;  </a:t>
            </a:r>
          </a:p>
          <a:p>
            <a:pPr algn="just">
              <a:buFont typeface="+mj-lt"/>
              <a:buAutoNum type="arabicPeriod"/>
            </a:pPr>
            <a: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  <a:t>Виправлення виявлених помилок;</a:t>
            </a:r>
          </a:p>
          <a:p>
            <a:pPr algn="just">
              <a:buFont typeface="+mj-lt"/>
              <a:buAutoNum type="arabicPeriod"/>
            </a:pPr>
            <a: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  <a:t>Закриття меморіальних ордерів за останній місяць звітного періоду;</a:t>
            </a:r>
          </a:p>
          <a:p>
            <a:pPr algn="just">
              <a:buFont typeface="+mj-lt"/>
              <a:buAutoNum type="arabicPeriod"/>
            </a:pPr>
            <a: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  <a:t>Визначення фінансового результату звітного періоду;</a:t>
            </a:r>
          </a:p>
          <a:p>
            <a:pPr algn="just">
              <a:buFont typeface="+mj-lt"/>
              <a:buAutoNum type="arabicPeriod"/>
            </a:pPr>
            <a: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  <a:t>Формування річної бюджетної звітності.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7702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942D27D-C782-42ED-9F5A-D7C2B5B9F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  <a:t>Відповідно до ч. 1 ст. 58 </a:t>
            </a:r>
            <a:r>
              <a:rPr lang="az-Cyrl-AZ" b="0" i="0" u="none" strike="noStrike" dirty="0">
                <a:solidFill>
                  <a:srgbClr val="0182F9"/>
                </a:solidFill>
                <a:effectLst/>
                <a:latin typeface="e-Ukraine"/>
                <a:hlinkClick r:id="rId2"/>
              </a:rPr>
              <a:t>Бюджетного кодексу України</a:t>
            </a:r>
            <a: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  <a:t> (далі – БКУ) фінансова звітність складається згідно з національними положеннями (стандартами) бухгалтерського обліку в державному секторі (далі – НП(С)БОДС) та іншими нормативно-правовими актами Міністерства фінансів України.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25682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8BDC0-07EB-4628-A2DE-80D55AC9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485388"/>
          </a:xfrm>
        </p:spPr>
        <p:txBody>
          <a:bodyPr>
            <a:noAutofit/>
          </a:bodyPr>
          <a:lstStyle/>
          <a:p>
            <a:r>
              <a:rPr lang="az-Cyrl-AZ" sz="3200" b="0" i="0" dirty="0">
                <a:solidFill>
                  <a:srgbClr val="575757"/>
                </a:solidFill>
                <a:effectLst/>
                <a:latin typeface="e-Ukraine"/>
              </a:rPr>
              <a:t>Основними нормативно-правовими актами, які регулюють питання складання і подання розпорядниками коштів місцевих бюджетів фінансової звітності, є:</a:t>
            </a:r>
            <a:br>
              <a:rPr lang="az-Cyrl-AZ" sz="3200" b="0" i="0" dirty="0">
                <a:solidFill>
                  <a:srgbClr val="575757"/>
                </a:solidFill>
                <a:effectLst/>
                <a:latin typeface="e-Ukraine"/>
              </a:rPr>
            </a:br>
            <a:endParaRPr lang="ru-UA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EB8AF-4647-44F3-8CD3-596263ABB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endParaRPr lang="az-Cyrl-AZ" b="0" i="0" dirty="0">
              <a:solidFill>
                <a:srgbClr val="575757"/>
              </a:solidFill>
              <a:effectLst/>
              <a:latin typeface="e-Ukrain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az-Cyrl-AZ" b="0" i="0" u="none" strike="noStrike" dirty="0">
                <a:solidFill>
                  <a:srgbClr val="0182F9"/>
                </a:solidFill>
                <a:effectLst/>
                <a:latin typeface="e-Ukraine"/>
                <a:hlinkClick r:id="rId2"/>
              </a:rPr>
              <a:t>Закон України «Про бухгалтерський облік та фінансову звітність в Україні»</a:t>
            </a:r>
            <a: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  <a:t> від 16 липня 1999 року № 996-</a:t>
            </a:r>
            <a:r>
              <a:rPr lang="en-US" b="0" i="0" dirty="0">
                <a:solidFill>
                  <a:srgbClr val="575757"/>
                </a:solidFill>
                <a:effectLst/>
                <a:latin typeface="e-Ukraine"/>
              </a:rPr>
              <a:t>XIV (</a:t>
            </a:r>
            <a: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  <a:t>далі - Закон № 996);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az-Cyrl-AZ" b="0" i="0" u="none" strike="noStrike" dirty="0">
                <a:solidFill>
                  <a:srgbClr val="0182F9"/>
                </a:solidFill>
                <a:effectLst/>
                <a:latin typeface="e-Ukraine"/>
                <a:hlinkClick r:id="rId3"/>
              </a:rPr>
              <a:t>Порядок подання фінансової звітності</a:t>
            </a:r>
            <a: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  <a:t>, затверджений постановою Кабінету Міністрів України від 28 лютого 2000 року № 419 (далі - Порядок № 419);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az-Cyrl-AZ" b="0" i="0" u="sng" dirty="0">
                <a:solidFill>
                  <a:srgbClr val="0182F9"/>
                </a:solidFill>
                <a:effectLst/>
                <a:latin typeface="e-Ukraine"/>
                <a:hlinkClick r:id="rId4"/>
              </a:rPr>
              <a:t>Національне положення (стандарт) бухгалтерського обліку в державному секторі 101 "Подання фінансової звітності"</a:t>
            </a:r>
            <a: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  <a:t>, затверджене наказом Міністерства фінансів України від 28 грудня 2009 року </a:t>
            </a:r>
            <a:r>
              <a:rPr lang="en-US" b="0" i="0" dirty="0">
                <a:solidFill>
                  <a:srgbClr val="575757"/>
                </a:solidFill>
                <a:effectLst/>
                <a:latin typeface="e-Ukraine"/>
              </a:rPr>
              <a:t>N 1541 (</a:t>
            </a:r>
            <a: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  <a:t>далі - НП(С)БОДС 101 «Подання фінансової звітності»);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az-Cyrl-AZ" b="0" i="0" u="none" strike="noStrike" dirty="0">
                <a:solidFill>
                  <a:srgbClr val="0182F9"/>
                </a:solidFill>
                <a:effectLst/>
                <a:latin typeface="e-Ukraine"/>
                <a:hlinkClick r:id="rId5"/>
              </a:rPr>
              <a:t>Порядок заповнення форм фінансової звітності в державному секторі</a:t>
            </a:r>
            <a:r>
              <a:rPr lang="az-Cyrl-AZ" b="0" i="0" dirty="0">
                <a:solidFill>
                  <a:srgbClr val="575757"/>
                </a:solidFill>
                <a:effectLst/>
                <a:latin typeface="e-Ukraine"/>
              </a:rPr>
              <a:t>, затверджений наказом Міністерства фінансів України від 28 лютого 2017 року № 307 (далі – Порядок № 307);</a:t>
            </a:r>
          </a:p>
        </p:txBody>
      </p:sp>
    </p:spTree>
    <p:extLst>
      <p:ext uri="{BB962C8B-B14F-4D97-AF65-F5344CB8AC3E}">
        <p14:creationId xmlns:p14="http://schemas.microsoft.com/office/powerpoint/2010/main" val="287487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2C6392-0A94-4F2A-8DE0-1416D1BD8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/>
              <a:t>Методичні рекомендації з перевірки порівнянності показників фінансової звітності суб'єктів державного сектору, затверджені наказом Міністерства фінансів України від 28 грудня 2017 року № 1170 (далі – Методрекомендації № 1170);</a:t>
            </a:r>
          </a:p>
          <a:p>
            <a:r>
              <a:rPr lang="az-Cyrl-AZ" dirty="0"/>
              <a:t>Наказ Міністерства фінансів України від 29 листопада 2017 року  № 977  «Про затвердження типової форми № 5-дс «Примітки до річної фінансової звітності».</a:t>
            </a:r>
          </a:p>
          <a:p>
            <a:pPr marL="0" indent="0">
              <a:buNone/>
            </a:pPr>
            <a:r>
              <a:rPr lang="ru-RU" dirty="0"/>
              <a:t>	Склад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 </a:t>
            </a:r>
            <a:r>
              <a:rPr lang="ru-RU" dirty="0" err="1"/>
              <a:t>визначений</a:t>
            </a:r>
            <a:r>
              <a:rPr lang="ru-RU" dirty="0"/>
              <a:t> у п. 1 </a:t>
            </a:r>
            <a:r>
              <a:rPr lang="ru-RU" dirty="0" err="1"/>
              <a:t>розд</a:t>
            </a:r>
            <a:r>
              <a:rPr lang="ru-RU" dirty="0"/>
              <a:t>. ІV НП(С)БОДС 101 «</a:t>
            </a:r>
            <a:r>
              <a:rPr lang="ru-RU" dirty="0" err="1"/>
              <a:t>Подання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».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495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E2744D-3AF8-4D0F-B020-F24DA63EE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/>
              <a:t>Баланс (форма № 1-дс) складається з трьох розділів активу (розділ І «Нефінансові активи», розділ ІІ «Фінансові активи» та розділ ІІІ «Витрати майбутніх періодів») та чотирьох розділів пасиву (розділ І «Власний капітал та фінансовий результат», розділ ІІ «Зобов’язання», розділ ІІІ «Забезпечення» та розділ І</a:t>
            </a:r>
            <a:r>
              <a:rPr lang="en-US" dirty="0"/>
              <a:t>V «</a:t>
            </a:r>
            <a:r>
              <a:rPr lang="az-Cyrl-AZ" dirty="0"/>
              <a:t>Доходи майбутніх періодів»).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05575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F58BB6-3169-4B14-9D5A-6CE6C9098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b="1" dirty="0"/>
              <a:t>Розділ ІІІ пасиву «Забезпечення» бюджетними установами не заповнюється.</a:t>
            </a:r>
          </a:p>
          <a:p>
            <a:pPr marL="0" indent="0">
              <a:buNone/>
            </a:pPr>
            <a:endParaRPr lang="az-Cyrl-AZ" dirty="0"/>
          </a:p>
          <a:p>
            <a:r>
              <a:rPr lang="az-Cyrl-AZ" dirty="0"/>
              <a:t>Інформація за статтями активу і пасиву балансу відображається на підставі даних відповідних субрахунків бухгалтерського обліку, узагальнених розпорядниками бюджетних коштів протягом звітного року у книзі «Журнал-головна».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2591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93D59-0A55-48DC-9C98-8F233D288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заповнення</a:t>
            </a:r>
            <a:r>
              <a:rPr lang="ru-RU" dirty="0"/>
              <a:t> Балансу (форма № 1-дс)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врахувати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нюанси</a:t>
            </a:r>
            <a:r>
              <a:rPr lang="ru-RU" dirty="0"/>
              <a:t>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B9A702-45CC-4864-B326-25070C98F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статтях</a:t>
            </a:r>
            <a:r>
              <a:rPr lang="ru-RU" dirty="0"/>
              <a:t> </a:t>
            </a:r>
            <a:r>
              <a:rPr lang="ru-RU" dirty="0" err="1"/>
              <a:t>звіту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наводяться</a:t>
            </a:r>
            <a:r>
              <a:rPr lang="ru-RU" dirty="0"/>
              <a:t> </a:t>
            </a:r>
            <a:r>
              <a:rPr lang="ru-RU" dirty="0" err="1"/>
              <a:t>сумарно</a:t>
            </a:r>
            <a:r>
              <a:rPr lang="ru-RU" dirty="0"/>
              <a:t> за </a:t>
            </a:r>
            <a:r>
              <a:rPr lang="ru-RU" dirty="0" err="1"/>
              <a:t>всіма</a:t>
            </a:r>
            <a:r>
              <a:rPr lang="ru-RU" dirty="0"/>
              <a:t> фондами,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виокремлення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для </a:t>
            </a:r>
            <a:r>
              <a:rPr lang="ru-RU" dirty="0" err="1"/>
              <a:t>загального</a:t>
            </a:r>
            <a:r>
              <a:rPr lang="ru-RU" dirty="0"/>
              <a:t> та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фондів</a:t>
            </a:r>
            <a:r>
              <a:rPr lang="ru-RU" dirty="0"/>
              <a:t> бюджету не </a:t>
            </a:r>
            <a:r>
              <a:rPr lang="ru-RU" dirty="0" err="1"/>
              <a:t>передбачено</a:t>
            </a:r>
            <a:r>
              <a:rPr lang="ru-RU" dirty="0"/>
              <a:t>.</a:t>
            </a:r>
          </a:p>
          <a:p>
            <a:r>
              <a:rPr lang="ru-RU" dirty="0" err="1"/>
              <a:t>Підсумок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повинен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дорівнювати</a:t>
            </a:r>
            <a:r>
              <a:rPr lang="ru-RU" dirty="0"/>
              <a:t> </a:t>
            </a:r>
            <a:r>
              <a:rPr lang="ru-RU" dirty="0" err="1"/>
              <a:t>сумі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,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та </a:t>
            </a:r>
            <a:r>
              <a:rPr lang="ru-RU" dirty="0" err="1"/>
              <a:t>фінансового</a:t>
            </a:r>
            <a:r>
              <a:rPr lang="ru-RU" dirty="0"/>
              <a:t> результату.</a:t>
            </a:r>
          </a:p>
          <a:p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активи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 дату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на </a:t>
            </a:r>
            <a:r>
              <a:rPr lang="ru-RU" dirty="0" err="1"/>
              <a:t>окупованій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районах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воєнних</a:t>
            </a:r>
            <a:r>
              <a:rPr lang="ru-RU" dirty="0"/>
              <a:t> (</a:t>
            </a:r>
            <a:r>
              <a:rPr lang="ru-RU" dirty="0" err="1"/>
              <a:t>бойових</a:t>
            </a:r>
            <a:r>
              <a:rPr lang="ru-RU" dirty="0"/>
              <a:t>) </a:t>
            </a:r>
            <a:r>
              <a:rPr lang="ru-RU" dirty="0" err="1"/>
              <a:t>дій</a:t>
            </a:r>
            <a:r>
              <a:rPr lang="ru-RU" dirty="0"/>
              <a:t>, 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безпечний</a:t>
            </a:r>
            <a:r>
              <a:rPr lang="ru-RU" dirty="0"/>
              <a:t> і </a:t>
            </a:r>
            <a:r>
              <a:rPr lang="ru-RU" dirty="0" err="1"/>
              <a:t>безперешкодний</a:t>
            </a:r>
            <a:r>
              <a:rPr lang="ru-RU" dirty="0"/>
              <a:t> доступ, </a:t>
            </a:r>
            <a:r>
              <a:rPr lang="ru-RU" dirty="0" err="1"/>
              <a:t>відображається</a:t>
            </a:r>
            <a:r>
              <a:rPr lang="ru-RU" dirty="0"/>
              <a:t> в </a:t>
            </a:r>
            <a:r>
              <a:rPr lang="ru-RU" dirty="0" err="1"/>
              <a:t>фінансовій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 за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бухгалтерського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68903544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121</TotalTime>
  <Words>666</Words>
  <Application>Microsoft Office PowerPoint</Application>
  <PresentationFormat>Широкоэкранный</PresentationFormat>
  <Paragraphs>39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Corbel</vt:lpstr>
      <vt:lpstr>e-Ukraine</vt:lpstr>
      <vt:lpstr>Gill Sans MT</vt:lpstr>
      <vt:lpstr>Impact</vt:lpstr>
      <vt:lpstr>Эмблема</vt:lpstr>
      <vt:lpstr>Ф1-дс Баланс</vt:lpstr>
      <vt:lpstr>Фінансова  звітність  розпорядників бюджетних коштів забезпечує інформаційні потреби користувачів, зокрема, щодо: </vt:lpstr>
      <vt:lpstr>Важливо наголосити, що існує ряд законодавчо визначених заходів, які передують складанню річної фінансової звітності розпорядниками коштів, а саме: </vt:lpstr>
      <vt:lpstr>Презентация PowerPoint</vt:lpstr>
      <vt:lpstr>Основними нормативно-правовими актами, які регулюють питання складання і подання розпорядниками коштів місцевих бюджетів фінансової звітності, є: </vt:lpstr>
      <vt:lpstr>Презентация PowerPoint</vt:lpstr>
      <vt:lpstr>Презентация PowerPoint</vt:lpstr>
      <vt:lpstr>Презентация PowerPoint</vt:lpstr>
      <vt:lpstr>Під час заповнення Балансу (форма № 1-дс) необхідно врахувати такі нюанси: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 comp</dc:creator>
  <cp:lastModifiedBy>My comp</cp:lastModifiedBy>
  <cp:revision>6</cp:revision>
  <dcterms:created xsi:type="dcterms:W3CDTF">2025-02-18T18:48:39Z</dcterms:created>
  <dcterms:modified xsi:type="dcterms:W3CDTF">2025-02-18T20:50:27Z</dcterms:modified>
</cp:coreProperties>
</file>