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6" r:id="rId3"/>
    <p:sldId id="258" r:id="rId4"/>
    <p:sldId id="259" r:id="rId5"/>
    <p:sldId id="260" r:id="rId6"/>
    <p:sldId id="261" r:id="rId7"/>
    <p:sldId id="272" r:id="rId8"/>
    <p:sldId id="274" r:id="rId9"/>
    <p:sldId id="267" r:id="rId10"/>
    <p:sldId id="273" r:id="rId11"/>
    <p:sldId id="268" r:id="rId12"/>
    <p:sldId id="276" r:id="rId13"/>
    <p:sldId id="275" r:id="rId14"/>
    <p:sldId id="269" r:id="rId15"/>
    <p:sldId id="270" r:id="rId16"/>
    <p:sldId id="279" r:id="rId17"/>
    <p:sldId id="277" r:id="rId18"/>
    <p:sldId id="271" r:id="rId19"/>
    <p:sldId id="262" r:id="rId20"/>
    <p:sldId id="263" r:id="rId21"/>
    <p:sldId id="264" r:id="rId22"/>
    <p:sldId id="265" r:id="rId23"/>
    <p:sldId id="280" r:id="rId24"/>
    <p:sldId id="281" r:id="rId25"/>
    <p:sldId id="282"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721"/>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11/7/23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11/7/23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8827725-45FB-6748-98DF-1ACBA4610FA7}"/>
              </a:ext>
            </a:extLst>
          </p:cNvPr>
          <p:cNvSpPr>
            <a:spLocks noGrp="1"/>
          </p:cNvSpPr>
          <p:nvPr>
            <p:ph type="ctrTitle"/>
          </p:nvPr>
        </p:nvSpPr>
        <p:spPr>
          <a:xfrm>
            <a:off x="433784" y="676656"/>
            <a:ext cx="7315200" cy="3255264"/>
          </a:xfrm>
        </p:spPr>
        <p:txBody>
          <a:bodyPr/>
          <a:lstStyle/>
          <a:p>
            <a:r>
              <a:rPr lang="uk-UA" b="1" dirty="0">
                <a:latin typeface="Bookman Old Style" panose="02050604050505020204" pitchFamily="18" charset="0"/>
              </a:rPr>
              <a:t>Методи політичного прогнозування</a:t>
            </a:r>
          </a:p>
        </p:txBody>
      </p:sp>
      <p:sp>
        <p:nvSpPr>
          <p:cNvPr id="5" name="Подзаголовок 4">
            <a:extLst>
              <a:ext uri="{FF2B5EF4-FFF2-40B4-BE49-F238E27FC236}">
                <a16:creationId xmlns:a16="http://schemas.microsoft.com/office/drawing/2014/main" id="{2360D5B9-7161-634D-8DD2-D44A98987657}"/>
              </a:ext>
            </a:extLst>
          </p:cNvPr>
          <p:cNvSpPr>
            <a:spLocks noGrp="1"/>
          </p:cNvSpPr>
          <p:nvPr>
            <p:ph type="subTitle" idx="1"/>
          </p:nvPr>
        </p:nvSpPr>
        <p:spPr>
          <a:xfrm>
            <a:off x="264135" y="3931920"/>
            <a:ext cx="7315200" cy="914400"/>
          </a:xfrm>
        </p:spPr>
        <p:txBody>
          <a:bodyPr/>
          <a:lstStyle/>
          <a:p>
            <a:pPr algn="r"/>
            <a:r>
              <a:rPr lang="uk-UA" b="1" dirty="0" err="1">
                <a:latin typeface="Bookman Old Style" panose="02050604050505020204" pitchFamily="18" charset="0"/>
              </a:rPr>
              <a:t>к</a:t>
            </a:r>
            <a:r>
              <a:rPr lang="uk-UA" b="1" dirty="0">
                <a:latin typeface="Bookman Old Style" panose="02050604050505020204" pitchFamily="18" charset="0"/>
              </a:rPr>
              <a:t>. </a:t>
            </a:r>
            <a:r>
              <a:rPr lang="uk-UA" b="1" dirty="0" err="1">
                <a:latin typeface="Bookman Old Style" panose="02050604050505020204" pitchFamily="18" charset="0"/>
              </a:rPr>
              <a:t>політ.н</a:t>
            </a:r>
            <a:r>
              <a:rPr lang="uk-UA" b="1" dirty="0">
                <a:latin typeface="Bookman Old Style" panose="02050604050505020204" pitchFamily="18" charset="0"/>
              </a:rPr>
              <a:t>. </a:t>
            </a:r>
            <a:r>
              <a:rPr lang="uk-UA" b="1" dirty="0" err="1">
                <a:latin typeface="Bookman Old Style" panose="02050604050505020204" pitchFamily="18" charset="0"/>
              </a:rPr>
              <a:t>Н.В.Лепська</a:t>
            </a:r>
            <a:endParaRPr lang="uk-UA" b="1" dirty="0">
              <a:latin typeface="Bookman Old Style" panose="02050604050505020204" pitchFamily="18" charset="0"/>
            </a:endParaRPr>
          </a:p>
        </p:txBody>
      </p:sp>
      <p:pic>
        <p:nvPicPr>
          <p:cNvPr id="7172" name="Picture 4" descr="От политики до прогноза погоды - все серьезно - Новости и комментарии -  Финам.ru">
            <a:extLst>
              <a:ext uri="{FF2B5EF4-FFF2-40B4-BE49-F238E27FC236}">
                <a16:creationId xmlns:a16="http://schemas.microsoft.com/office/drawing/2014/main" id="{26F9B445-C7B3-AA4F-A889-A42067295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198" y="0"/>
            <a:ext cx="4009700" cy="34147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Ваш ход, политики">
            <a:extLst>
              <a:ext uri="{FF2B5EF4-FFF2-40B4-BE49-F238E27FC236}">
                <a16:creationId xmlns:a16="http://schemas.microsoft.com/office/drawing/2014/main" id="{0DE1D03A-F38E-E34B-8182-F363C0BAC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617" y="3632168"/>
            <a:ext cx="4205806" cy="275748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2497A121-0680-0B41-8F84-8632F10664D2}"/>
              </a:ext>
            </a:extLst>
          </p:cNvPr>
          <p:cNvSpPr/>
          <p:nvPr/>
        </p:nvSpPr>
        <p:spPr>
          <a:xfrm>
            <a:off x="282012" y="4819995"/>
            <a:ext cx="7557964" cy="1200329"/>
          </a:xfrm>
          <a:prstGeom prst="rect">
            <a:avLst/>
          </a:prstGeom>
        </p:spPr>
        <p:txBody>
          <a:bodyPr wrap="square">
            <a:spAutoFit/>
          </a:bodyPr>
          <a:lstStyle/>
          <a:p>
            <a:r>
              <a:rPr lang="ru-RU" sz="2400" b="1" dirty="0">
                <a:solidFill>
                  <a:srgbClr val="FF0000"/>
                </a:solidFill>
                <a:latin typeface="Bookman Old Style" panose="02050604050505020204" pitchFamily="18" charset="0"/>
              </a:rPr>
              <a:t>«</a:t>
            </a:r>
            <a:r>
              <a:rPr lang="uk-UA" sz="2400" b="1" dirty="0">
                <a:solidFill>
                  <a:srgbClr val="FF0000"/>
                </a:solidFill>
                <a:latin typeface="Bookman Old Style" panose="02050604050505020204" pitchFamily="18" charset="0"/>
              </a:rPr>
              <a:t>Я цікавлюсь майбутнім тому, що збираюся провести там всю решту свого життя» </a:t>
            </a:r>
            <a:r>
              <a:rPr lang="uk-UA" sz="2000" b="1" dirty="0">
                <a:solidFill>
                  <a:srgbClr val="FF0000"/>
                </a:solidFill>
                <a:latin typeface="Bookman Old Style" panose="02050604050505020204" pitchFamily="18" charset="0"/>
              </a:rPr>
              <a:t>(американський дослідник </a:t>
            </a:r>
            <a:r>
              <a:rPr lang="uk-UA" sz="2000" b="1" dirty="0" err="1">
                <a:solidFill>
                  <a:srgbClr val="FF0000"/>
                </a:solidFill>
                <a:latin typeface="Bookman Old Style" panose="02050604050505020204" pitchFamily="18" charset="0"/>
              </a:rPr>
              <a:t>Ч</a:t>
            </a:r>
            <a:r>
              <a:rPr lang="uk-UA" sz="2000" b="1" dirty="0">
                <a:solidFill>
                  <a:srgbClr val="FF0000"/>
                </a:solidFill>
                <a:latin typeface="Bookman Old Style" panose="02050604050505020204" pitchFamily="18" charset="0"/>
              </a:rPr>
              <a:t>. </a:t>
            </a:r>
            <a:r>
              <a:rPr lang="uk-UA" sz="2000" b="1" dirty="0" err="1">
                <a:solidFill>
                  <a:srgbClr val="FF0000"/>
                </a:solidFill>
                <a:latin typeface="Bookman Old Style" panose="02050604050505020204" pitchFamily="18" charset="0"/>
              </a:rPr>
              <a:t>Кеттерінг</a:t>
            </a:r>
            <a:r>
              <a:rPr lang="ru-RU" sz="2000" b="1" dirty="0">
                <a:solidFill>
                  <a:srgbClr val="FF0000"/>
                </a:solidFill>
                <a:latin typeface="Bookman Old Style" panose="02050604050505020204" pitchFamily="18" charset="0"/>
              </a:rPr>
              <a:t>)</a:t>
            </a:r>
          </a:p>
        </p:txBody>
      </p:sp>
    </p:spTree>
    <p:extLst>
      <p:ext uri="{BB962C8B-B14F-4D97-AF65-F5344CB8AC3E}">
        <p14:creationId xmlns:p14="http://schemas.microsoft.com/office/powerpoint/2010/main" val="374783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39C0EB5-4705-C14F-BA93-AA72987BC15F}"/>
              </a:ext>
            </a:extLst>
          </p:cNvPr>
          <p:cNvSpPr>
            <a:spLocks noGrp="1"/>
          </p:cNvSpPr>
          <p:nvPr>
            <p:ph idx="1"/>
          </p:nvPr>
        </p:nvSpPr>
        <p:spPr>
          <a:xfrm>
            <a:off x="5053775" y="0"/>
            <a:ext cx="7138225" cy="6743700"/>
          </a:xfrm>
        </p:spPr>
        <p:txBody>
          <a:bodyPr>
            <a:noAutofit/>
          </a:bodyPr>
          <a:lstStyle/>
          <a:p>
            <a:pPr marL="0" indent="0">
              <a:buNone/>
            </a:pPr>
            <a:r>
              <a:rPr lang="uk-UA" b="1" i="1" dirty="0">
                <a:solidFill>
                  <a:srgbClr val="002060"/>
                </a:solidFill>
                <a:latin typeface="Book Antiqua" panose="02040602050305030304" pitchFamily="18" charset="0"/>
              </a:rPr>
              <a:t>Основа екстраполяційних методів прогнозування – вивчення </a:t>
            </a:r>
            <a:r>
              <a:rPr lang="uk-UA" b="1" i="1" dirty="0" err="1">
                <a:solidFill>
                  <a:srgbClr val="002060"/>
                </a:solidFill>
                <a:latin typeface="Book Antiqua" panose="02040602050305030304" pitchFamily="18" charset="0"/>
              </a:rPr>
              <a:t>т.зв</a:t>
            </a:r>
            <a:r>
              <a:rPr lang="uk-UA" b="1" i="1" dirty="0">
                <a:solidFill>
                  <a:srgbClr val="002060"/>
                </a:solidFill>
                <a:latin typeface="Book Antiqua" panose="02040602050305030304" pitchFamily="18" charset="0"/>
              </a:rPr>
              <a:t>. часових/динамічних рядів</a:t>
            </a:r>
          </a:p>
          <a:p>
            <a:r>
              <a:rPr lang="uk-UA" b="1" dirty="0">
                <a:solidFill>
                  <a:srgbClr val="FF0000"/>
                </a:solidFill>
                <a:latin typeface="Book Antiqua" panose="02040602050305030304" pitchFamily="18" charset="0"/>
              </a:rPr>
              <a:t>Часовий/динамічний ряд </a:t>
            </a:r>
            <a:r>
              <a:rPr lang="uk-UA" b="1" dirty="0">
                <a:solidFill>
                  <a:srgbClr val="002060"/>
                </a:solidFill>
                <a:latin typeface="Book Antiqua" panose="02040602050305030304" pitchFamily="18" charset="0"/>
              </a:rPr>
              <a:t>– упорядковані у часі набори змін характеристик (статистична інформація) досліджуваного  об'єкта чи процесу (ретро-типи, база прогнозу)</a:t>
            </a:r>
          </a:p>
          <a:p>
            <a:r>
              <a:rPr lang="uk-UA" b="1" dirty="0">
                <a:solidFill>
                  <a:srgbClr val="002060"/>
                </a:solidFill>
                <a:latin typeface="Book Antiqua" panose="02040602050305030304" pitchFamily="18" charset="0"/>
              </a:rPr>
              <a:t>Зазвичай період випередження має складати не менше 1/3 бази прогнозу</a:t>
            </a:r>
          </a:p>
          <a:p>
            <a:r>
              <a:rPr lang="uk-UA" b="1" dirty="0">
                <a:solidFill>
                  <a:srgbClr val="FF0000"/>
                </a:solidFill>
                <a:latin typeface="Book Antiqua" panose="02040602050305030304" pitchFamily="18" charset="0"/>
              </a:rPr>
              <a:t>Тренд</a:t>
            </a:r>
            <a:r>
              <a:rPr lang="uk-UA" b="1" dirty="0">
                <a:solidFill>
                  <a:srgbClr val="002060"/>
                </a:solidFill>
                <a:latin typeface="Book Antiqua" panose="02040602050305030304" pitchFamily="18" charset="0"/>
              </a:rPr>
              <a:t> – аналітичне або графічне представлення зміни змінної в часі, отримане в результаті виділення регулярної складової динамічного ряду; </a:t>
            </a:r>
            <a:r>
              <a:rPr lang="uk-UA" b="1" dirty="0">
                <a:solidFill>
                  <a:srgbClr val="FF0000"/>
                </a:solidFill>
                <a:latin typeface="Book Antiqua" panose="02040602050305030304" pitchFamily="18" charset="0"/>
              </a:rPr>
              <a:t>тенденція, що визначає загальний напрям розвитку </a:t>
            </a:r>
          </a:p>
          <a:p>
            <a:r>
              <a:rPr lang="uk-UA" b="1" dirty="0">
                <a:solidFill>
                  <a:srgbClr val="FF0000"/>
                </a:solidFill>
                <a:latin typeface="Book Antiqua" panose="02040602050305030304" pitchFamily="18" charset="0"/>
              </a:rPr>
              <a:t>Екстраполяція ґрунтується на припущенні</a:t>
            </a:r>
            <a:r>
              <a:rPr lang="uk-UA" b="1" dirty="0">
                <a:solidFill>
                  <a:srgbClr val="002060"/>
                </a:solidFill>
                <a:latin typeface="Book Antiqua" panose="02040602050305030304" pitchFamily="18" charset="0"/>
              </a:rPr>
              <a:t>, згідно з яким усі фактори, які визначали динаміку ситуації в минулому, мають мати місце і в майбутньому, породжуючи аналогічний характер змін показників або аналогічну модель поведінки</a:t>
            </a:r>
          </a:p>
        </p:txBody>
      </p:sp>
      <p:pic>
        <p:nvPicPr>
          <p:cNvPr id="7172" name="Picture 4" descr="Тренд что это значит: его виды и где он встречается">
            <a:extLst>
              <a:ext uri="{FF2B5EF4-FFF2-40B4-BE49-F238E27FC236}">
                <a16:creationId xmlns:a16="http://schemas.microsoft.com/office/drawing/2014/main" id="{937C5682-1BA1-9D47-AA41-4A77BB05D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8" y="1838800"/>
            <a:ext cx="4947287" cy="318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0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 name="Объект 6">
            <a:extLst>
              <a:ext uri="{FF2B5EF4-FFF2-40B4-BE49-F238E27FC236}">
                <a16:creationId xmlns:a16="http://schemas.microsoft.com/office/drawing/2014/main" id="{46A9B938-47DC-3840-86A7-0C0C30D83E75}"/>
              </a:ext>
            </a:extLst>
          </p:cNvPr>
          <p:cNvSpPr>
            <a:spLocks noGrp="1"/>
          </p:cNvSpPr>
          <p:nvPr>
            <p:ph idx="1"/>
          </p:nvPr>
        </p:nvSpPr>
        <p:spPr>
          <a:xfrm>
            <a:off x="6715124" y="868680"/>
            <a:ext cx="4910137" cy="5120640"/>
          </a:xfrm>
        </p:spPr>
        <p:txBody>
          <a:bodyPr>
            <a:normAutofit/>
          </a:bodyPr>
          <a:lstStyle/>
          <a:p>
            <a:pPr marL="0" indent="0">
              <a:buNone/>
            </a:pPr>
            <a:r>
              <a:rPr lang="uk-UA" sz="2400" b="1" dirty="0">
                <a:solidFill>
                  <a:srgbClr val="002060"/>
                </a:solidFill>
                <a:latin typeface="Book Antiqua" panose="02040602050305030304" pitchFamily="18" charset="0"/>
              </a:rPr>
              <a:t>Джерела екстраполяції:</a:t>
            </a:r>
          </a:p>
          <a:p>
            <a:r>
              <a:rPr lang="uk-UA" sz="2400" b="1" dirty="0">
                <a:solidFill>
                  <a:srgbClr val="002060"/>
                </a:solidFill>
                <a:latin typeface="Book Antiqua" panose="02040602050305030304" pitchFamily="18" charset="0"/>
              </a:rPr>
              <a:t>Історичні дані</a:t>
            </a:r>
          </a:p>
          <a:p>
            <a:r>
              <a:rPr lang="uk-UA" sz="2400" b="1" dirty="0">
                <a:solidFill>
                  <a:srgbClr val="002060"/>
                </a:solidFill>
                <a:latin typeface="Book Antiqua" panose="02040602050305030304" pitchFamily="18" charset="0"/>
              </a:rPr>
              <a:t>Аналогічні ситуації</a:t>
            </a:r>
          </a:p>
          <a:p>
            <a:r>
              <a:rPr lang="uk-UA" sz="2400" b="1" dirty="0">
                <a:solidFill>
                  <a:srgbClr val="002060"/>
                </a:solidFill>
                <a:latin typeface="Book Antiqua" panose="02040602050305030304" pitchFamily="18" charset="0"/>
              </a:rPr>
              <a:t>Лабораторні або польові симуляції</a:t>
            </a:r>
          </a:p>
        </p:txBody>
      </p:sp>
      <p:pic>
        <p:nvPicPr>
          <p:cNvPr id="2060" name="Picture 12" descr="Аналогия | Лолкот.Ру">
            <a:extLst>
              <a:ext uri="{FF2B5EF4-FFF2-40B4-BE49-F238E27FC236}">
                <a16:creationId xmlns:a16="http://schemas.microsoft.com/office/drawing/2014/main" id="{320B0668-9CAB-F847-B7AD-F249077D6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71" y="1518666"/>
            <a:ext cx="5752229" cy="382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83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2E174E5-3F5B-094C-A40D-A738B47CDABE}"/>
              </a:ext>
            </a:extLst>
          </p:cNvPr>
          <p:cNvSpPr>
            <a:spLocks noGrp="1"/>
          </p:cNvSpPr>
          <p:nvPr>
            <p:ph idx="1"/>
          </p:nvPr>
        </p:nvSpPr>
        <p:spPr>
          <a:xfrm>
            <a:off x="5357813" y="142875"/>
            <a:ext cx="6834187" cy="6715125"/>
          </a:xfrm>
        </p:spPr>
        <p:txBody>
          <a:bodyPr>
            <a:normAutofit/>
          </a:bodyPr>
          <a:lstStyle/>
          <a:p>
            <a:r>
              <a:rPr lang="uk-UA" b="1" dirty="0">
                <a:solidFill>
                  <a:srgbClr val="002060"/>
                </a:solidFill>
                <a:latin typeface="Book Antiqua" panose="02040602050305030304" pitchFamily="18" charset="0"/>
              </a:rPr>
              <a:t>Метод екстраполяції </a:t>
            </a:r>
            <a:r>
              <a:rPr lang="uk-UA" b="1" dirty="0">
                <a:solidFill>
                  <a:srgbClr val="FF0000"/>
                </a:solidFill>
                <a:latin typeface="Book Antiqua" panose="02040602050305030304" pitchFamily="18" charset="0"/>
              </a:rPr>
              <a:t>простий та доступний</a:t>
            </a:r>
          </a:p>
          <a:p>
            <a:r>
              <a:rPr lang="uk-UA" b="1" dirty="0">
                <a:solidFill>
                  <a:srgbClr val="002060"/>
                </a:solidFill>
                <a:latin typeface="Book Antiqua" panose="02040602050305030304" pitchFamily="18" charset="0"/>
              </a:rPr>
              <a:t>До методу екстраполяції звертаються, якщо:</a:t>
            </a:r>
          </a:p>
          <a:p>
            <a:pPr marL="0" indent="0">
              <a:buNone/>
            </a:pPr>
            <a:r>
              <a:rPr lang="uk-UA" b="1" dirty="0">
                <a:solidFill>
                  <a:srgbClr val="002060"/>
                </a:solidFill>
                <a:latin typeface="Book Antiqua" panose="02040602050305030304" pitchFamily="18" charset="0"/>
              </a:rPr>
              <a:t>- в минулому тенденція мала </a:t>
            </a:r>
            <a:r>
              <a:rPr lang="uk-UA" b="1" dirty="0">
                <a:solidFill>
                  <a:srgbClr val="FF0000"/>
                </a:solidFill>
                <a:latin typeface="Book Antiqua" panose="02040602050305030304" pitchFamily="18" charset="0"/>
              </a:rPr>
              <a:t>стабільний лінійний характер,</a:t>
            </a:r>
            <a:r>
              <a:rPr lang="uk-UA" b="1" dirty="0">
                <a:solidFill>
                  <a:srgbClr val="002060"/>
                </a:solidFill>
                <a:latin typeface="Book Antiqua" panose="02040602050305030304" pitchFamily="18" charset="0"/>
              </a:rPr>
              <a:t> тобто  в короткотерміновій перспективі зміни були незначними</a:t>
            </a:r>
          </a:p>
          <a:p>
            <a:pPr marL="0" indent="0">
              <a:buNone/>
            </a:pPr>
            <a:r>
              <a:rPr lang="uk-UA" b="1" dirty="0">
                <a:solidFill>
                  <a:srgbClr val="002060"/>
                </a:solidFill>
                <a:latin typeface="Book Antiqua" panose="02040602050305030304" pitchFamily="18" charset="0"/>
              </a:rPr>
              <a:t>- відсутнє поглиблене уявлення про природу </a:t>
            </a:r>
            <a:r>
              <a:rPr lang="uk-UA" b="1" dirty="0">
                <a:solidFill>
                  <a:srgbClr val="FF0000"/>
                </a:solidFill>
                <a:latin typeface="Book Antiqua" panose="02040602050305030304" pitchFamily="18" charset="0"/>
              </a:rPr>
              <a:t>причино-наслідкових взаємозв'язків</a:t>
            </a:r>
          </a:p>
          <a:p>
            <a:pPr marL="0" indent="0">
              <a:buNone/>
            </a:pPr>
            <a:r>
              <a:rPr lang="uk-UA" b="1" dirty="0">
                <a:solidFill>
                  <a:srgbClr val="002060"/>
                </a:solidFill>
                <a:latin typeface="Book Antiqua" panose="02040602050305030304" pitchFamily="18" charset="0"/>
              </a:rPr>
              <a:t>- відсутній запас </a:t>
            </a:r>
            <a:r>
              <a:rPr lang="uk-UA" b="1" dirty="0">
                <a:solidFill>
                  <a:srgbClr val="FF0000"/>
                </a:solidFill>
                <a:latin typeface="Book Antiqua" panose="02040602050305030304" pitchFamily="18" charset="0"/>
              </a:rPr>
              <a:t>часу і ресурсів </a:t>
            </a:r>
            <a:r>
              <a:rPr lang="uk-UA" b="1" dirty="0">
                <a:solidFill>
                  <a:srgbClr val="002060"/>
                </a:solidFill>
                <a:latin typeface="Book Antiqua" panose="02040602050305030304" pitchFamily="18" charset="0"/>
              </a:rPr>
              <a:t>для проведення глибокого дослідження ситуації </a:t>
            </a:r>
          </a:p>
          <a:p>
            <a:pPr marL="0" indent="0">
              <a:buNone/>
            </a:pPr>
            <a:r>
              <a:rPr lang="uk-UA" b="1" dirty="0">
                <a:solidFill>
                  <a:srgbClr val="002060"/>
                </a:solidFill>
                <a:latin typeface="Book Antiqua" panose="02040602050305030304" pitchFamily="18" charset="0"/>
              </a:rPr>
              <a:t>Використання методів екстраполяції  виправдане і доречно в галузях культури, освіти, охорони здоров'я, житлового і комунального будівництва, де </a:t>
            </a:r>
            <a:r>
              <a:rPr lang="uk-UA" b="1" dirty="0">
                <a:solidFill>
                  <a:srgbClr val="FF0000"/>
                </a:solidFill>
                <a:latin typeface="Book Antiqua" panose="02040602050305030304" pitchFamily="18" charset="0"/>
              </a:rPr>
              <a:t>соціально-демографічні фактори  є вирішальними</a:t>
            </a:r>
            <a:r>
              <a:rPr lang="uk-UA" b="1" dirty="0">
                <a:solidFill>
                  <a:srgbClr val="002060"/>
                </a:solidFill>
                <a:latin typeface="Book Antiqua" panose="02040602050305030304" pitchFamily="18" charset="0"/>
              </a:rPr>
              <a:t>, демонструють зазвичай  високий ступінь стабільності і лінійний характер (народжуваність і смертність, статевий склад населення, динаміка шлюбів і розлучень, рівень захворюваності, рівень злочинності …)</a:t>
            </a:r>
          </a:p>
        </p:txBody>
      </p:sp>
      <p:pic>
        <p:nvPicPr>
          <p:cNvPr id="10244" name="Picture 4" descr="Экстраполяция | CoolConnections">
            <a:extLst>
              <a:ext uri="{FF2B5EF4-FFF2-40B4-BE49-F238E27FC236}">
                <a16:creationId xmlns:a16="http://schemas.microsoft.com/office/drawing/2014/main" id="{0E18219F-EADD-1C44-9DAF-067ED84A5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5" y="1978819"/>
            <a:ext cx="5179218" cy="290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BBBDB8F-90EB-424E-A3E9-5E6F2F370923}"/>
              </a:ext>
            </a:extLst>
          </p:cNvPr>
          <p:cNvSpPr>
            <a:spLocks noGrp="1"/>
          </p:cNvSpPr>
          <p:nvPr>
            <p:ph idx="1"/>
          </p:nvPr>
        </p:nvSpPr>
        <p:spPr>
          <a:xfrm>
            <a:off x="4843462" y="385762"/>
            <a:ext cx="7215188" cy="6086475"/>
          </a:xfrm>
        </p:spPr>
        <p:txBody>
          <a:bodyPr>
            <a:noAutofit/>
          </a:bodyPr>
          <a:lstStyle/>
          <a:p>
            <a:pPr marL="0" indent="0">
              <a:buNone/>
            </a:pPr>
            <a:r>
              <a:rPr lang="uk-UA" sz="2400" b="1" dirty="0">
                <a:solidFill>
                  <a:srgbClr val="002060"/>
                </a:solidFill>
                <a:latin typeface="Book Antiqua" panose="02040602050305030304" pitchFamily="18" charset="0"/>
              </a:rPr>
              <a:t>НЕДОЛІКИ:</a:t>
            </a:r>
          </a:p>
          <a:p>
            <a:r>
              <a:rPr lang="uk-UA" sz="2400" b="1" dirty="0">
                <a:solidFill>
                  <a:srgbClr val="002060"/>
                </a:solidFill>
                <a:latin typeface="Book Antiqua" panose="02040602050305030304" pitchFamily="18" charset="0"/>
              </a:rPr>
              <a:t>При прогнозуванні довгострокових політичних процесів метод екстраполяції </a:t>
            </a:r>
            <a:r>
              <a:rPr lang="uk-UA" sz="2400" b="1" dirty="0">
                <a:solidFill>
                  <a:srgbClr val="FF0000"/>
                </a:solidFill>
                <a:latin typeface="Book Antiqua" panose="02040602050305030304" pitchFamily="18" charset="0"/>
              </a:rPr>
              <a:t>може призвести до серйозних відхилень</a:t>
            </a:r>
            <a:r>
              <a:rPr lang="uk-UA" sz="2400" b="1" dirty="0">
                <a:solidFill>
                  <a:srgbClr val="002060"/>
                </a:solidFill>
                <a:latin typeface="Book Antiqua" panose="02040602050305030304" pitchFamily="18" charset="0"/>
              </a:rPr>
              <a:t> і не є надійним</a:t>
            </a:r>
          </a:p>
          <a:p>
            <a:r>
              <a:rPr lang="uk-UA" sz="2400" b="1" dirty="0">
                <a:solidFill>
                  <a:srgbClr val="FF0000"/>
                </a:solidFill>
                <a:latin typeface="Book Antiqua" panose="02040602050305030304" pitchFamily="18" charset="0"/>
              </a:rPr>
              <a:t>Мало підходить для прогнозування якісних змін  </a:t>
            </a:r>
            <a:r>
              <a:rPr lang="uk-UA" sz="2400" b="1" dirty="0">
                <a:solidFill>
                  <a:srgbClr val="002060"/>
                </a:solidFill>
                <a:latin typeface="Book Antiqua" panose="02040602050305030304" pitchFamily="18" charset="0"/>
              </a:rPr>
              <a:t>у політичній системі і процесах</a:t>
            </a:r>
          </a:p>
          <a:p>
            <a:r>
              <a:rPr lang="uk-UA" sz="2400" b="1" dirty="0">
                <a:solidFill>
                  <a:srgbClr val="002060"/>
                </a:solidFill>
                <a:latin typeface="Book Antiqua" panose="02040602050305030304" pitchFamily="18" charset="0"/>
              </a:rPr>
              <a:t>Більше застосовується </a:t>
            </a:r>
            <a:r>
              <a:rPr lang="uk-UA" sz="2400" b="1" dirty="0">
                <a:solidFill>
                  <a:srgbClr val="FF0000"/>
                </a:solidFill>
                <a:latin typeface="Book Antiqua" panose="02040602050305030304" pitchFamily="18" charset="0"/>
              </a:rPr>
              <a:t>для отримання висновків у відносно добре досліджуваних сферах </a:t>
            </a:r>
            <a:r>
              <a:rPr lang="uk-UA" sz="2400" b="1" dirty="0">
                <a:solidFill>
                  <a:srgbClr val="002060"/>
                </a:solidFill>
                <a:latin typeface="Book Antiqua" panose="02040602050305030304" pitchFamily="18" charset="0"/>
              </a:rPr>
              <a:t>і на відносно короткі періоди - </a:t>
            </a:r>
            <a:r>
              <a:rPr lang="uk-UA" sz="2400" b="1" dirty="0">
                <a:solidFill>
                  <a:srgbClr val="FF0000"/>
                </a:solidFill>
                <a:latin typeface="Book Antiqua" panose="02040602050305030304" pitchFamily="18" charset="0"/>
              </a:rPr>
              <a:t>межа прогнозу 5-10 років</a:t>
            </a:r>
          </a:p>
          <a:p>
            <a:pPr marL="0" indent="0">
              <a:buNone/>
            </a:pPr>
            <a:r>
              <a:rPr lang="uk-UA" sz="2400" b="1" dirty="0">
                <a:solidFill>
                  <a:srgbClr val="002060"/>
                </a:solidFill>
                <a:latin typeface="Book Antiqua" panose="02040602050305030304" pitchFamily="18" charset="0"/>
              </a:rPr>
              <a:t>!!! Одним з найбільших недоліків методу екстраполяції є те, що </a:t>
            </a:r>
            <a:r>
              <a:rPr lang="uk-UA" sz="2400" b="1" dirty="0">
                <a:solidFill>
                  <a:srgbClr val="FF0000"/>
                </a:solidFill>
                <a:latin typeface="Book Antiqua" panose="02040602050305030304" pitchFamily="18" charset="0"/>
              </a:rPr>
              <a:t>отримані результати не дозволяють судити про причинність, а тільки про </a:t>
            </a:r>
            <a:r>
              <a:rPr lang="uk-UA" sz="2400" b="1" dirty="0" err="1">
                <a:solidFill>
                  <a:srgbClr val="FF0000"/>
                </a:solidFill>
                <a:latin typeface="Book Antiqua" panose="02040602050305030304" pitchFamily="18" charset="0"/>
              </a:rPr>
              <a:t>співпадіння</a:t>
            </a:r>
            <a:r>
              <a:rPr lang="uk-UA" sz="2400" b="1" dirty="0">
                <a:solidFill>
                  <a:srgbClr val="FF0000"/>
                </a:solidFill>
                <a:latin typeface="Book Antiqua" panose="02040602050305030304" pitchFamily="18" charset="0"/>
              </a:rPr>
              <a:t> подій і явищ, які нас цікавлять; не враховують вплив зовнішніх факторів</a:t>
            </a:r>
          </a:p>
        </p:txBody>
      </p:sp>
      <p:pic>
        <p:nvPicPr>
          <p:cNvPr id="9218" name="Picture 2" descr="гк Адепт Экстраполяция и интерполяция. Подводные камни расчетов">
            <a:extLst>
              <a:ext uri="{FF2B5EF4-FFF2-40B4-BE49-F238E27FC236}">
                <a16:creationId xmlns:a16="http://schemas.microsoft.com/office/drawing/2014/main" id="{A0F767D4-54CF-D346-8F08-2CB587031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49" y="1639049"/>
            <a:ext cx="4472813" cy="323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1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3074" name="Picture 2" descr="conceito de treinamento de negócios em design de desenho animado plano.  coach fazendo palestra educacional ou master class, os funcionários  aprimoram suas qualidades profissionais. ilustração vetorial com fundo de  cena de pessoas">
            <a:extLst>
              <a:ext uri="{FF2B5EF4-FFF2-40B4-BE49-F238E27FC236}">
                <a16:creationId xmlns:a16="http://schemas.microsoft.com/office/drawing/2014/main" id="{3AB004C4-9724-4E4C-9685-993F7910DA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757" y="1971293"/>
            <a:ext cx="4373118" cy="2915411"/>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a:extLst>
              <a:ext uri="{FF2B5EF4-FFF2-40B4-BE49-F238E27FC236}">
                <a16:creationId xmlns:a16="http://schemas.microsoft.com/office/drawing/2014/main" id="{7CB40CAA-BF17-E145-9B91-646286940936}"/>
              </a:ext>
            </a:extLst>
          </p:cNvPr>
          <p:cNvSpPr txBox="1">
            <a:spLocks/>
          </p:cNvSpPr>
          <p:nvPr/>
        </p:nvSpPr>
        <p:spPr>
          <a:xfrm>
            <a:off x="4843462" y="385762"/>
            <a:ext cx="7215188" cy="6086475"/>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uk-UA" sz="2400" b="1" dirty="0">
                <a:solidFill>
                  <a:srgbClr val="FF0000"/>
                </a:solidFill>
                <a:latin typeface="Book Antiqua" panose="02040602050305030304" pitchFamily="18" charset="0"/>
              </a:rPr>
              <a:t>СУБ'ЄКТИВНІ /ІНТУЇТИВНІ/ ЕКСПЕРТНІ МЕТОДИ</a:t>
            </a:r>
          </a:p>
          <a:p>
            <a:r>
              <a:rPr lang="uk-UA" sz="2400" b="1" dirty="0">
                <a:solidFill>
                  <a:srgbClr val="002060"/>
                </a:solidFill>
                <a:latin typeface="Book Antiqua" panose="02040602050305030304" pitchFamily="18" charset="0"/>
              </a:rPr>
              <a:t>Використовуються для тих процесів, які неможливо описати математичними формулами</a:t>
            </a:r>
          </a:p>
          <a:p>
            <a:r>
              <a:rPr lang="uk-UA" sz="2400" b="1" dirty="0">
                <a:solidFill>
                  <a:srgbClr val="002060"/>
                </a:solidFill>
                <a:latin typeface="Book Antiqua" panose="02040602050305030304" pitchFamily="18" charset="0"/>
              </a:rPr>
              <a:t>Рішення проблеми базується на узагальненій думці експертів</a:t>
            </a:r>
            <a:endParaRPr lang="uk-UA" sz="2400" b="1"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398418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6" name="Объект 2">
            <a:extLst>
              <a:ext uri="{FF2B5EF4-FFF2-40B4-BE49-F238E27FC236}">
                <a16:creationId xmlns:a16="http://schemas.microsoft.com/office/drawing/2014/main" id="{6D059510-A3A4-DD40-BBEA-FB8B0B8F0A01}"/>
              </a:ext>
            </a:extLst>
          </p:cNvPr>
          <p:cNvSpPr txBox="1">
            <a:spLocks/>
          </p:cNvSpPr>
          <p:nvPr/>
        </p:nvSpPr>
        <p:spPr>
          <a:xfrm>
            <a:off x="4843462" y="385762"/>
            <a:ext cx="7215188" cy="6086475"/>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uk-UA" sz="2400" b="1" dirty="0">
                <a:solidFill>
                  <a:srgbClr val="002060"/>
                </a:solidFill>
                <a:latin typeface="Book Antiqua" panose="02040602050305030304" pitchFamily="18" charset="0"/>
              </a:rPr>
              <a:t>Експертні методи дуже </a:t>
            </a:r>
            <a:r>
              <a:rPr lang="uk-UA" sz="2400" b="1" dirty="0">
                <a:solidFill>
                  <a:srgbClr val="FF0000"/>
                </a:solidFill>
                <a:latin typeface="Book Antiqua" panose="02040602050305030304" pitchFamily="18" charset="0"/>
              </a:rPr>
              <a:t>чутливі до вибору особистості експерта :</a:t>
            </a:r>
          </a:p>
          <a:p>
            <a:pPr marL="0" indent="0">
              <a:buFont typeface="Wingdings 2" pitchFamily="18" charset="2"/>
              <a:buNone/>
            </a:pPr>
            <a:r>
              <a:rPr lang="uk-UA" sz="2400" b="1" dirty="0">
                <a:solidFill>
                  <a:srgbClr val="002060"/>
                </a:solidFill>
                <a:latin typeface="Book Antiqua" panose="02040602050305030304" pitchFamily="18" charset="0"/>
              </a:rPr>
              <a:t>- Компетентність</a:t>
            </a:r>
          </a:p>
          <a:p>
            <a:pPr marL="0" indent="0">
              <a:buFont typeface="Wingdings 2" pitchFamily="18" charset="2"/>
              <a:buNone/>
            </a:pPr>
            <a:r>
              <a:rPr lang="uk-UA" sz="2400" b="1" dirty="0">
                <a:solidFill>
                  <a:srgbClr val="002060"/>
                </a:solidFill>
                <a:latin typeface="Book Antiqua" panose="02040602050305030304" pitchFamily="18" charset="0"/>
              </a:rPr>
              <a:t>- Стаж роботи у сфері, що пов'язана з прогнозуванням</a:t>
            </a:r>
          </a:p>
          <a:p>
            <a:pPr marL="0" indent="0">
              <a:buFont typeface="Wingdings 2" pitchFamily="18" charset="2"/>
              <a:buNone/>
            </a:pPr>
            <a:r>
              <a:rPr lang="uk-UA" sz="2400" b="1" dirty="0">
                <a:solidFill>
                  <a:srgbClr val="002060"/>
                </a:solidFill>
                <a:latin typeface="Book Antiqua" panose="02040602050305030304" pitchFamily="18" charset="0"/>
              </a:rPr>
              <a:t>- Інтелектуальний поріг – 10 років</a:t>
            </a:r>
          </a:p>
          <a:p>
            <a:pPr marL="0" indent="0">
              <a:buFont typeface="Wingdings 2" pitchFamily="18" charset="2"/>
              <a:buNone/>
            </a:pPr>
            <a:r>
              <a:rPr lang="uk-UA" sz="2400" b="1" dirty="0">
                <a:solidFill>
                  <a:srgbClr val="002060"/>
                </a:solidFill>
                <a:latin typeface="Book Antiqua" panose="02040602050305030304" pitchFamily="18" charset="0"/>
              </a:rPr>
              <a:t>- Стійкість поглядів , вміння відстоювати свої позиції та долати стереотипи</a:t>
            </a:r>
          </a:p>
          <a:p>
            <a:pPr marL="0" indent="0">
              <a:buFont typeface="Wingdings 2" pitchFamily="18" charset="2"/>
              <a:buNone/>
            </a:pPr>
            <a:r>
              <a:rPr lang="uk-UA" sz="2400" b="1" dirty="0">
                <a:solidFill>
                  <a:srgbClr val="002060"/>
                </a:solidFill>
                <a:latin typeface="Book Antiqua" panose="02040602050305030304" pitchFamily="18" charset="0"/>
              </a:rPr>
              <a:t>- Здатність до нелінійного мислення</a:t>
            </a:r>
          </a:p>
        </p:txBody>
      </p:sp>
      <p:pic>
        <p:nvPicPr>
          <p:cNvPr id="4100" name="Picture 4" descr="Как один эксперт отругал другого за предложение лечить экономику Украины  девальвацией — Prorok">
            <a:extLst>
              <a:ext uri="{FF2B5EF4-FFF2-40B4-BE49-F238E27FC236}">
                <a16:creationId xmlns:a16="http://schemas.microsoft.com/office/drawing/2014/main" id="{3593B048-F606-8547-955A-0E5183A87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774" y="564356"/>
            <a:ext cx="3359015" cy="572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79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5" name="Picture 2" descr="Создать мем &quot;наркоманы наверное картинка, бабки у подъезда мем, бабушки на  лавочке&quot; - Картинки - Meme-arsenal.com">
            <a:extLst>
              <a:ext uri="{FF2B5EF4-FFF2-40B4-BE49-F238E27FC236}">
                <a16:creationId xmlns:a16="http://schemas.microsoft.com/office/drawing/2014/main" id="{9683D025-B154-8044-83FB-A569422D21D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84"/>
          <a:stretch/>
        </p:blipFill>
        <p:spPr bwMode="auto">
          <a:xfrm>
            <a:off x="1277050" y="318710"/>
            <a:ext cx="9637900" cy="622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20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E5138A7-2AEA-734C-9936-D3AEF0ACAC64}"/>
              </a:ext>
            </a:extLst>
          </p:cNvPr>
          <p:cNvSpPr>
            <a:spLocks noGrp="1"/>
          </p:cNvSpPr>
          <p:nvPr>
            <p:ph idx="1"/>
          </p:nvPr>
        </p:nvSpPr>
        <p:spPr>
          <a:xfrm>
            <a:off x="6096000" y="868680"/>
            <a:ext cx="5734050" cy="5120640"/>
          </a:xfrm>
        </p:spPr>
        <p:txBody>
          <a:bodyPr>
            <a:normAutofit/>
          </a:bodyPr>
          <a:lstStyle/>
          <a:p>
            <a:pPr marL="0" indent="0">
              <a:buNone/>
            </a:pPr>
            <a:r>
              <a:rPr lang="uk-UA" sz="2400" b="1" dirty="0">
                <a:solidFill>
                  <a:srgbClr val="002060"/>
                </a:solidFill>
                <a:latin typeface="Book Antiqua" panose="02040602050305030304" pitchFamily="18" charset="0"/>
              </a:rPr>
              <a:t>Методи </a:t>
            </a:r>
            <a:r>
              <a:rPr lang="uk-UA" sz="2400" b="1" dirty="0">
                <a:solidFill>
                  <a:srgbClr val="FF0000"/>
                </a:solidFill>
                <a:latin typeface="Book Antiqua" panose="02040602050305030304" pitchFamily="18" charset="0"/>
              </a:rPr>
              <a:t>індивідуальних е</a:t>
            </a:r>
            <a:r>
              <a:rPr lang="uk-UA" sz="2400" b="1" dirty="0">
                <a:solidFill>
                  <a:srgbClr val="002060"/>
                </a:solidFill>
                <a:latin typeface="Book Antiqua" panose="02040602050305030304" pitchFamily="18" charset="0"/>
              </a:rPr>
              <a:t>кспертних оцінок</a:t>
            </a:r>
          </a:p>
          <a:p>
            <a:r>
              <a:rPr lang="uk-UA" sz="2400" b="1" dirty="0">
                <a:solidFill>
                  <a:srgbClr val="002060"/>
                </a:solidFill>
                <a:latin typeface="Book Antiqua" panose="02040602050305030304" pitchFamily="18" charset="0"/>
              </a:rPr>
              <a:t>Метод інтерв'ю</a:t>
            </a:r>
          </a:p>
          <a:p>
            <a:r>
              <a:rPr lang="uk-UA" sz="2400" b="1" dirty="0">
                <a:solidFill>
                  <a:srgbClr val="002060"/>
                </a:solidFill>
                <a:latin typeface="Book Antiqua" panose="02040602050305030304" pitchFamily="18" charset="0"/>
              </a:rPr>
              <a:t>Метод анкетного опитування</a:t>
            </a:r>
          </a:p>
          <a:p>
            <a:r>
              <a:rPr lang="uk-UA" sz="2400" b="1" dirty="0">
                <a:solidFill>
                  <a:srgbClr val="002060"/>
                </a:solidFill>
                <a:latin typeface="Book Antiqua" panose="02040602050305030304" pitchFamily="18" charset="0"/>
              </a:rPr>
              <a:t>Аналітичний метод</a:t>
            </a:r>
          </a:p>
          <a:p>
            <a:r>
              <a:rPr lang="uk-UA" sz="2400" b="1" dirty="0">
                <a:solidFill>
                  <a:srgbClr val="002060"/>
                </a:solidFill>
                <a:latin typeface="Book Antiqua" panose="02040602050305030304" pitchFamily="18" charset="0"/>
              </a:rPr>
              <a:t>Метод написання прогнозного сценарію</a:t>
            </a:r>
          </a:p>
        </p:txBody>
      </p:sp>
      <p:pic>
        <p:nvPicPr>
          <p:cNvPr id="11268" name="Picture 4" descr="PR (public relations, связи с общественностью) — PR-агентство «Полилог»">
            <a:extLst>
              <a:ext uri="{FF2B5EF4-FFF2-40B4-BE49-F238E27FC236}">
                <a16:creationId xmlns:a16="http://schemas.microsoft.com/office/drawing/2014/main" id="{4AAB43CF-5C64-C941-9220-7210883E3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22" y="1907381"/>
            <a:ext cx="5227081" cy="347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13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5122" name="Picture 2" descr="Метод Дельфи">
            <a:extLst>
              <a:ext uri="{FF2B5EF4-FFF2-40B4-BE49-F238E27FC236}">
                <a16:creationId xmlns:a16="http://schemas.microsoft.com/office/drawing/2014/main" id="{19C2D55B-1047-FC4D-8D21-3B8D13C6FB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708" y="2163763"/>
            <a:ext cx="4041580" cy="2565400"/>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2">
            <a:extLst>
              <a:ext uri="{FF2B5EF4-FFF2-40B4-BE49-F238E27FC236}">
                <a16:creationId xmlns:a16="http://schemas.microsoft.com/office/drawing/2014/main" id="{534C2F61-7AF6-B14B-886B-EB28ABBC9824}"/>
              </a:ext>
            </a:extLst>
          </p:cNvPr>
          <p:cNvSpPr txBox="1">
            <a:spLocks/>
          </p:cNvSpPr>
          <p:nvPr/>
        </p:nvSpPr>
        <p:spPr>
          <a:xfrm>
            <a:off x="5173665" y="886143"/>
            <a:ext cx="573405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uk-UA" sz="2400" b="1" dirty="0">
                <a:solidFill>
                  <a:srgbClr val="002060"/>
                </a:solidFill>
                <a:latin typeface="Book Antiqua" panose="02040602050305030304" pitchFamily="18" charset="0"/>
              </a:rPr>
              <a:t>Методи </a:t>
            </a:r>
            <a:r>
              <a:rPr lang="uk-UA" sz="2400" b="1" dirty="0">
                <a:solidFill>
                  <a:srgbClr val="FF0000"/>
                </a:solidFill>
                <a:latin typeface="Book Antiqua" panose="02040602050305030304" pitchFamily="18" charset="0"/>
              </a:rPr>
              <a:t>колективних </a:t>
            </a:r>
            <a:r>
              <a:rPr lang="uk-UA" sz="2400" b="1" dirty="0">
                <a:solidFill>
                  <a:srgbClr val="002060"/>
                </a:solidFill>
                <a:latin typeface="Book Antiqua" panose="02040602050305030304" pitchFamily="18" charset="0"/>
              </a:rPr>
              <a:t>експертних оцінок:</a:t>
            </a:r>
          </a:p>
          <a:p>
            <a:r>
              <a:rPr lang="uk-UA" sz="2400" b="1" dirty="0">
                <a:solidFill>
                  <a:srgbClr val="002060"/>
                </a:solidFill>
                <a:latin typeface="Book Antiqua" panose="02040602050305030304" pitchFamily="18" charset="0"/>
              </a:rPr>
              <a:t>Метод колективної генерації ідей (мозковий штурм)</a:t>
            </a:r>
          </a:p>
          <a:p>
            <a:r>
              <a:rPr lang="uk-UA" sz="2400" b="1" dirty="0">
                <a:solidFill>
                  <a:srgbClr val="002060"/>
                </a:solidFill>
                <a:latin typeface="Book Antiqua" panose="02040602050305030304" pitchFamily="18" charset="0"/>
              </a:rPr>
              <a:t>Метод </a:t>
            </a:r>
            <a:r>
              <a:rPr lang="uk-UA" sz="2400" b="1" dirty="0" err="1">
                <a:solidFill>
                  <a:srgbClr val="002060"/>
                </a:solidFill>
                <a:latin typeface="Book Antiqua" panose="02040602050305030304" pitchFamily="18" charset="0"/>
              </a:rPr>
              <a:t>Дельфі</a:t>
            </a:r>
            <a:endParaRPr lang="uk-UA" sz="2400" b="1" dirty="0">
              <a:solidFill>
                <a:srgbClr val="002060"/>
              </a:solidFill>
              <a:latin typeface="Book Antiqua" panose="02040602050305030304" pitchFamily="18" charset="0"/>
            </a:endParaRPr>
          </a:p>
          <a:p>
            <a:r>
              <a:rPr lang="uk-UA" sz="2400" b="1" dirty="0">
                <a:solidFill>
                  <a:srgbClr val="002060"/>
                </a:solidFill>
                <a:latin typeface="Book Antiqua" panose="02040602050305030304" pitchFamily="18" charset="0"/>
              </a:rPr>
              <a:t>Метод суду</a:t>
            </a:r>
          </a:p>
          <a:p>
            <a:r>
              <a:rPr lang="uk-UA" sz="2400" b="1" dirty="0">
                <a:solidFill>
                  <a:srgbClr val="002060"/>
                </a:solidFill>
                <a:latin typeface="Book Antiqua" panose="02040602050305030304" pitchFamily="18" charset="0"/>
              </a:rPr>
              <a:t>Метод комісій  </a:t>
            </a:r>
          </a:p>
          <a:p>
            <a:r>
              <a:rPr lang="uk-UA" sz="2400" b="1" dirty="0">
                <a:solidFill>
                  <a:srgbClr val="002060"/>
                </a:solidFill>
                <a:latin typeface="Book Antiqua" panose="02040602050305030304" pitchFamily="18" charset="0"/>
              </a:rPr>
              <a:t>Метод </a:t>
            </a:r>
            <a:r>
              <a:rPr lang="uk-UA" sz="2400" b="1" dirty="0" err="1">
                <a:solidFill>
                  <a:srgbClr val="002060"/>
                </a:solidFill>
                <a:latin typeface="Book Antiqua" panose="02040602050305030304" pitchFamily="18" charset="0"/>
              </a:rPr>
              <a:t>синектики</a:t>
            </a:r>
            <a:endParaRPr lang="uk-UA" sz="2400" b="1" dirty="0">
              <a:solidFill>
                <a:srgbClr val="002060"/>
              </a:solidFill>
              <a:latin typeface="Book Antiqua" panose="02040602050305030304" pitchFamily="18" charset="0"/>
            </a:endParaRPr>
          </a:p>
          <a:p>
            <a:endParaRPr lang="uk-UA" sz="2400" b="1"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323659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C38FA9-6353-AD40-A39A-E7C5063F70F2}"/>
              </a:ext>
            </a:extLst>
          </p:cNvPr>
          <p:cNvSpPr>
            <a:spLocks noGrp="1"/>
          </p:cNvSpPr>
          <p:nvPr>
            <p:ph type="title"/>
          </p:nvPr>
        </p:nvSpPr>
        <p:spPr/>
        <p:txBody>
          <a:bodyPr/>
          <a:lstStyle/>
          <a:p>
            <a:r>
              <a:rPr lang="uk-UA" dirty="0"/>
              <a:t>Форсайт прогнозування</a:t>
            </a:r>
          </a:p>
        </p:txBody>
      </p:sp>
      <p:pic>
        <p:nvPicPr>
          <p:cNvPr id="6146" name="Picture 2">
            <a:extLst>
              <a:ext uri="{FF2B5EF4-FFF2-40B4-BE49-F238E27FC236}">
                <a16:creationId xmlns:a16="http://schemas.microsoft.com/office/drawing/2014/main" id="{1662A5C3-0662-E242-BF52-19B5FDEA07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9126" y="728662"/>
            <a:ext cx="7753941" cy="516554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79E02577-B7B2-514C-A69B-CCB154FF82FC}"/>
              </a:ext>
            </a:extLst>
          </p:cNvPr>
          <p:cNvSpPr/>
          <p:nvPr/>
        </p:nvSpPr>
        <p:spPr>
          <a:xfrm>
            <a:off x="53435" y="3725771"/>
            <a:ext cx="3239834" cy="923330"/>
          </a:xfrm>
          <a:prstGeom prst="rect">
            <a:avLst/>
          </a:prstGeom>
        </p:spPr>
        <p:txBody>
          <a:bodyPr wrap="square">
            <a:spAutoFit/>
          </a:bodyPr>
          <a:lstStyle/>
          <a:p>
            <a:r>
              <a:rPr lang="uk-UA" b="1" dirty="0">
                <a:solidFill>
                  <a:srgbClr val="002060"/>
                </a:solidFill>
                <a:latin typeface="Book Antiqua" panose="02040602050305030304" pitchFamily="18" charset="0"/>
              </a:rPr>
              <a:t>Форсайт від </a:t>
            </a:r>
            <a:r>
              <a:rPr lang="uk-UA" b="1" dirty="0" err="1">
                <a:solidFill>
                  <a:srgbClr val="002060"/>
                </a:solidFill>
                <a:latin typeface="Book Antiqua" panose="02040602050305030304" pitchFamily="18" charset="0"/>
              </a:rPr>
              <a:t>англ</a:t>
            </a:r>
            <a:r>
              <a:rPr lang="uk-UA" b="1" dirty="0">
                <a:solidFill>
                  <a:srgbClr val="002060"/>
                </a:solidFill>
                <a:latin typeface="Book Antiqua" panose="02040602050305030304" pitchFamily="18" charset="0"/>
              </a:rPr>
              <a:t>. </a:t>
            </a:r>
            <a:r>
              <a:rPr lang="uk-UA" b="1" dirty="0" err="1">
                <a:solidFill>
                  <a:srgbClr val="002060"/>
                </a:solidFill>
                <a:latin typeface="Book Antiqua" panose="02040602050305030304" pitchFamily="18" charset="0"/>
              </a:rPr>
              <a:t>Foresight</a:t>
            </a:r>
            <a:r>
              <a:rPr lang="uk-UA" b="1" dirty="0">
                <a:solidFill>
                  <a:srgbClr val="002060"/>
                </a:solidFill>
                <a:latin typeface="Book Antiqua" panose="02040602050305030304" pitchFamily="18" charset="0"/>
              </a:rPr>
              <a:t> — погляд у майбутнє, передбачення </a:t>
            </a:r>
          </a:p>
        </p:txBody>
      </p:sp>
    </p:spTree>
    <p:extLst>
      <p:ext uri="{BB962C8B-B14F-4D97-AF65-F5344CB8AC3E}">
        <p14:creationId xmlns:p14="http://schemas.microsoft.com/office/powerpoint/2010/main" val="230612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5E92CFD5-344D-C945-9C2B-507B57AFC536}"/>
              </a:ext>
            </a:extLst>
          </p:cNvPr>
          <p:cNvSpPr>
            <a:spLocks noGrp="1"/>
          </p:cNvSpPr>
          <p:nvPr>
            <p:ph idx="1"/>
          </p:nvPr>
        </p:nvSpPr>
        <p:spPr>
          <a:xfrm>
            <a:off x="5029200" y="0"/>
            <a:ext cx="6909880" cy="6858000"/>
          </a:xfrm>
        </p:spPr>
        <p:txBody>
          <a:bodyPr>
            <a:normAutofit/>
          </a:bodyPr>
          <a:lstStyle/>
          <a:p>
            <a:pPr marL="0" indent="0">
              <a:buNone/>
            </a:pPr>
            <a:r>
              <a:rPr lang="uk-UA" sz="2400" b="1" dirty="0">
                <a:solidFill>
                  <a:srgbClr val="FF0000"/>
                </a:solidFill>
                <a:latin typeface="Bookman Old Style" panose="02050604050505020204" pitchFamily="18" charset="0"/>
              </a:rPr>
              <a:t>Метод політичного прогнозування – спосіб (або сукупність способів) теоретичного дослідження перспектив розвитку політичних явищ або процесів, конкретна форма послідовних теоретичних або практичних підходів до розробки прогнозів на основі всебічного пізнання об'єкта прогнозування</a:t>
            </a:r>
          </a:p>
          <a:p>
            <a:pPr marL="0" indent="0">
              <a:buNone/>
            </a:pPr>
            <a:r>
              <a:rPr lang="uk-UA" sz="2400" b="1" u="sng" dirty="0">
                <a:solidFill>
                  <a:srgbClr val="002060"/>
                </a:solidFill>
                <a:latin typeface="Bookman Old Style" panose="02050604050505020204" pitchFamily="18" charset="0"/>
              </a:rPr>
              <a:t>Основні завдання дослідника:</a:t>
            </a:r>
          </a:p>
          <a:p>
            <a:pPr marL="0" indent="0">
              <a:buNone/>
            </a:pPr>
            <a:r>
              <a:rPr lang="uk-UA" sz="2400" b="1" i="1" dirty="0">
                <a:solidFill>
                  <a:srgbClr val="002060"/>
                </a:solidFill>
                <a:latin typeface="Bookman Old Style" panose="02050604050505020204" pitchFamily="18" charset="0"/>
              </a:rPr>
              <a:t>- Визначити сферу використання кожного методу</a:t>
            </a:r>
          </a:p>
          <a:p>
            <a:pPr marL="0" indent="0">
              <a:buNone/>
            </a:pPr>
            <a:r>
              <a:rPr lang="uk-UA" sz="2400" b="1" i="1" dirty="0">
                <a:solidFill>
                  <a:srgbClr val="002060"/>
                </a:solidFill>
                <a:latin typeface="Bookman Old Style" panose="02050604050505020204" pitchFamily="18" charset="0"/>
              </a:rPr>
              <a:t>- Обрати найефективніший у кожному конкретному випадку, оскільки вибір залежить від мети, термінів і часу, відведених на розробку прогнозу</a:t>
            </a:r>
          </a:p>
          <a:p>
            <a:endParaRPr lang="uk-UA" dirty="0"/>
          </a:p>
        </p:txBody>
      </p:sp>
      <p:pic>
        <p:nvPicPr>
          <p:cNvPr id="6" name="Picture 2" descr="Експерт розповів про появу нових шкільних предметів | Новини на Gazeta.ua">
            <a:extLst>
              <a:ext uri="{FF2B5EF4-FFF2-40B4-BE49-F238E27FC236}">
                <a16:creationId xmlns:a16="http://schemas.microsoft.com/office/drawing/2014/main" id="{4ABFF0D4-1595-3246-895C-4BE87451E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20" y="0"/>
            <a:ext cx="3175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Ринок таксі в Україні потребує легалізації та ефективного держрегулювання -  експерти (фото, відео) | УНІАН">
            <a:extLst>
              <a:ext uri="{FF2B5EF4-FFF2-40B4-BE49-F238E27FC236}">
                <a16:creationId xmlns:a16="http://schemas.microsoft.com/office/drawing/2014/main" id="{E7437D16-1D55-074A-9527-DB7E81ECD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530" y="2528914"/>
            <a:ext cx="3425670" cy="228663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5G: Почему долгожданную технологию винят в распространении COVID-19 -  Статьи о бизнесе и финансах, подготовленные колумнистами">
            <a:extLst>
              <a:ext uri="{FF2B5EF4-FFF2-40B4-BE49-F238E27FC236}">
                <a16:creationId xmlns:a16="http://schemas.microsoft.com/office/drawing/2014/main" id="{B61D2435-310A-C240-AF3C-D0909CC78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66" y="4548016"/>
            <a:ext cx="2943642" cy="230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40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7CBEF08-AFCB-1948-A6D0-4B47BDF2C42B}"/>
              </a:ext>
            </a:extLst>
          </p:cNvPr>
          <p:cNvSpPr>
            <a:spLocks noGrp="1"/>
          </p:cNvSpPr>
          <p:nvPr>
            <p:ph idx="1"/>
          </p:nvPr>
        </p:nvSpPr>
        <p:spPr>
          <a:xfrm>
            <a:off x="5472114" y="517480"/>
            <a:ext cx="6719886" cy="6340520"/>
          </a:xfrm>
        </p:spPr>
        <p:txBody>
          <a:bodyPr>
            <a:normAutofit fontScale="70000" lnSpcReduction="20000"/>
          </a:bodyPr>
          <a:lstStyle/>
          <a:p>
            <a:pPr>
              <a:lnSpc>
                <a:spcPct val="120000"/>
              </a:lnSpc>
            </a:pPr>
            <a:r>
              <a:rPr lang="uk-UA" sz="2900" dirty="0">
                <a:solidFill>
                  <a:srgbClr val="002060"/>
                </a:solidFill>
                <a:latin typeface="Bookman Old Style" panose="02050604050505020204" pitchFamily="18" charset="0"/>
              </a:rPr>
              <a:t>Вперше термін «</a:t>
            </a:r>
            <a:r>
              <a:rPr lang="uk-UA" sz="2900" dirty="0" err="1">
                <a:solidFill>
                  <a:srgbClr val="002060"/>
                </a:solidFill>
                <a:latin typeface="Bookman Old Style" panose="02050604050505020204" pitchFamily="18" charset="0"/>
              </a:rPr>
              <a:t>foresight</a:t>
            </a:r>
            <a:r>
              <a:rPr lang="uk-UA" sz="2900" dirty="0">
                <a:solidFill>
                  <a:srgbClr val="002060"/>
                </a:solidFill>
                <a:latin typeface="Bookman Old Style" panose="02050604050505020204" pitchFamily="18" charset="0"/>
              </a:rPr>
              <a:t>» вжив письменник-фантаст </a:t>
            </a:r>
            <a:r>
              <a:rPr lang="uk-UA" sz="2900" dirty="0" err="1">
                <a:solidFill>
                  <a:srgbClr val="FF0000"/>
                </a:solidFill>
                <a:latin typeface="Bookman Old Style" panose="02050604050505020204" pitchFamily="18" charset="0"/>
              </a:rPr>
              <a:t>Герберт</a:t>
            </a:r>
            <a:r>
              <a:rPr lang="uk-UA" sz="2900" dirty="0">
                <a:solidFill>
                  <a:srgbClr val="FF0000"/>
                </a:solidFill>
                <a:latin typeface="Bookman Old Style" panose="02050604050505020204" pitchFamily="18" charset="0"/>
              </a:rPr>
              <a:t> </a:t>
            </a:r>
            <a:r>
              <a:rPr lang="uk-UA" sz="2900" dirty="0" err="1">
                <a:solidFill>
                  <a:srgbClr val="FF0000"/>
                </a:solidFill>
                <a:latin typeface="Bookman Old Style" panose="02050604050505020204" pitchFamily="18" charset="0"/>
              </a:rPr>
              <a:t>Уеллс</a:t>
            </a:r>
            <a:r>
              <a:rPr lang="uk-UA" sz="2900" dirty="0">
                <a:solidFill>
                  <a:srgbClr val="FF0000"/>
                </a:solidFill>
                <a:latin typeface="Bookman Old Style" panose="02050604050505020204" pitchFamily="18" charset="0"/>
              </a:rPr>
              <a:t> у 1930 р</a:t>
            </a:r>
            <a:r>
              <a:rPr lang="uk-UA" sz="2900" dirty="0">
                <a:solidFill>
                  <a:srgbClr val="002060"/>
                </a:solidFill>
                <a:latin typeface="Bookman Old Style" panose="02050604050505020204" pitchFamily="18" charset="0"/>
              </a:rPr>
              <a:t>. Виступаючи на ВВС він запропонував ввести особливу спеціальність - </a:t>
            </a:r>
            <a:r>
              <a:rPr lang="uk-UA" sz="2900" i="1" dirty="0">
                <a:solidFill>
                  <a:srgbClr val="002060"/>
                </a:solidFill>
                <a:latin typeface="Bookman Old Style" panose="02050604050505020204" pitchFamily="18" charset="0"/>
              </a:rPr>
              <a:t>«професор передбачення», </a:t>
            </a:r>
            <a:r>
              <a:rPr lang="uk-UA" sz="2900" dirty="0">
                <a:solidFill>
                  <a:srgbClr val="002060"/>
                </a:solidFill>
                <a:latin typeface="Bookman Old Style" panose="02050604050505020204" pitchFamily="18" charset="0"/>
              </a:rPr>
              <a:t>який, подібно історику, буде аналізувати і знаходити застосування майбутнім технологічним відкриттям </a:t>
            </a:r>
          </a:p>
          <a:p>
            <a:pPr>
              <a:lnSpc>
                <a:spcPct val="120000"/>
              </a:lnSpc>
            </a:pPr>
            <a:r>
              <a:rPr lang="uk-UA" sz="2900" dirty="0">
                <a:solidFill>
                  <a:srgbClr val="002060"/>
                </a:solidFill>
                <a:latin typeface="Bookman Old Style" panose="02050604050505020204" pitchFamily="18" charset="0"/>
              </a:rPr>
              <a:t>Технологія практичного застосування обґрунтованого передбачення</a:t>
            </a:r>
            <a:r>
              <a:rPr lang="uk-UA" sz="2900" dirty="0">
                <a:solidFill>
                  <a:srgbClr val="FF0000"/>
                </a:solidFill>
                <a:latin typeface="Bookman Old Style" panose="02050604050505020204" pitchFamily="18" charset="0"/>
              </a:rPr>
              <a:t> Форсайт була розроблена і застосована у 1950-ті роки в RAND</a:t>
            </a:r>
            <a:r>
              <a:rPr lang="uk-UA" sz="2900" dirty="0">
                <a:solidFill>
                  <a:srgbClr val="002060"/>
                </a:solidFill>
                <a:latin typeface="Bookman Old Style" panose="02050604050505020204" pitchFamily="18" charset="0"/>
              </a:rPr>
              <a:t>, де вирішувалися завдання визначення перспективних військових технологій. Зіткнувшись з недостатністю традиційних прогностичних методів (кількісні моделі, екстраполяція існуючих тенденцій тощо), </a:t>
            </a:r>
            <a:r>
              <a:rPr lang="uk-UA" sz="2900" dirty="0">
                <a:solidFill>
                  <a:srgbClr val="FF0000"/>
                </a:solidFill>
                <a:latin typeface="Bookman Old Style" panose="02050604050505020204" pitchFamily="18" charset="0"/>
              </a:rPr>
              <a:t>фахівці RAND розробили метод </a:t>
            </a:r>
            <a:r>
              <a:rPr lang="uk-UA" sz="2900" dirty="0" err="1">
                <a:solidFill>
                  <a:srgbClr val="FF0000"/>
                </a:solidFill>
                <a:latin typeface="Bookman Old Style" panose="02050604050505020204" pitchFamily="18" charset="0"/>
              </a:rPr>
              <a:t>Дельфі</a:t>
            </a:r>
            <a:r>
              <a:rPr lang="uk-UA" sz="2900" dirty="0">
                <a:solidFill>
                  <a:srgbClr val="FF0000"/>
                </a:solidFill>
                <a:latin typeface="Bookman Old Style" panose="02050604050505020204" pitchFamily="18" charset="0"/>
              </a:rPr>
              <a:t>, який став основою Форсайт-досліджень</a:t>
            </a:r>
            <a:r>
              <a:rPr lang="uk-UA" sz="2900" dirty="0">
                <a:solidFill>
                  <a:srgbClr val="002060"/>
                </a:solidFill>
                <a:latin typeface="Bookman Old Style" panose="02050604050505020204" pitchFamily="18" charset="0"/>
              </a:rPr>
              <a:t>. З 1970-х років </a:t>
            </a:r>
            <a:r>
              <a:rPr lang="uk-UA" sz="2900" dirty="0" err="1">
                <a:solidFill>
                  <a:srgbClr val="002060"/>
                </a:solidFill>
                <a:latin typeface="Bookman Old Style" panose="02050604050505020204" pitchFamily="18" charset="0"/>
              </a:rPr>
              <a:t>Форсайти</a:t>
            </a:r>
            <a:r>
              <a:rPr lang="uk-UA" sz="2900" dirty="0">
                <a:solidFill>
                  <a:srgbClr val="002060"/>
                </a:solidFill>
                <a:latin typeface="Bookman Old Style" panose="02050604050505020204" pitchFamily="18" charset="0"/>
              </a:rPr>
              <a:t> науково-технічного прогресу почали проводитися за кордоном і на загальнонаціональному рівні. </a:t>
            </a:r>
          </a:p>
          <a:p>
            <a:endParaRPr lang="ru-RU" dirty="0"/>
          </a:p>
          <a:p>
            <a:endParaRPr lang="ru-RU" dirty="0"/>
          </a:p>
          <a:p>
            <a:endParaRPr lang="uk-UA" dirty="0"/>
          </a:p>
        </p:txBody>
      </p:sp>
      <p:pic>
        <p:nvPicPr>
          <p:cNvPr id="8194" name="Picture 2" descr="Словарь. Что такое форсайт? - Образование и наука - Томский Обзор – новости  в Томске сегодня">
            <a:extLst>
              <a:ext uri="{FF2B5EF4-FFF2-40B4-BE49-F238E27FC236}">
                <a16:creationId xmlns:a16="http://schemas.microsoft.com/office/drawing/2014/main" id="{1FBD6D72-7CE0-D64B-A5BA-751F05C12B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11" t="-683" b="683"/>
          <a:stretch/>
        </p:blipFill>
        <p:spPr bwMode="auto">
          <a:xfrm>
            <a:off x="657225" y="1157287"/>
            <a:ext cx="4649307" cy="418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774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E4617C7-F46A-5A47-91A2-9844785BC3E3}"/>
              </a:ext>
            </a:extLst>
          </p:cNvPr>
          <p:cNvSpPr>
            <a:spLocks noGrp="1"/>
          </p:cNvSpPr>
          <p:nvPr>
            <p:ph idx="1"/>
          </p:nvPr>
        </p:nvSpPr>
        <p:spPr>
          <a:xfrm>
            <a:off x="5472112" y="630350"/>
            <a:ext cx="6296787" cy="5120640"/>
          </a:xfrm>
        </p:spPr>
        <p:txBody>
          <a:bodyPr>
            <a:normAutofit lnSpcReduction="10000"/>
          </a:bodyPr>
          <a:lstStyle/>
          <a:p>
            <a:r>
              <a:rPr lang="uk-UA" sz="2400" dirty="0">
                <a:solidFill>
                  <a:srgbClr val="002060"/>
                </a:solidFill>
                <a:latin typeface="Book Antiqua" panose="02040602050305030304" pitchFamily="18" charset="0"/>
              </a:rPr>
              <a:t>Форсайт це процес, метою якого є: </a:t>
            </a:r>
            <a:r>
              <a:rPr lang="uk-UA" sz="2400" dirty="0">
                <a:solidFill>
                  <a:srgbClr val="FF0000"/>
                </a:solidFill>
                <a:latin typeface="Book Antiqua" panose="02040602050305030304" pitchFamily="18" charset="0"/>
              </a:rPr>
              <a:t>визначення можливого майбутнього, створення його бажаного образу та визначення стратегії його досягнення</a:t>
            </a:r>
          </a:p>
          <a:p>
            <a:r>
              <a:rPr lang="uk-UA" sz="2400" dirty="0">
                <a:solidFill>
                  <a:srgbClr val="FF0000"/>
                </a:solidFill>
                <a:latin typeface="Book Antiqua" panose="02040602050305030304" pitchFamily="18" charset="0"/>
              </a:rPr>
              <a:t> </a:t>
            </a:r>
            <a:r>
              <a:rPr lang="uk-UA" sz="2400" dirty="0">
                <a:solidFill>
                  <a:srgbClr val="002060"/>
                </a:solidFill>
                <a:latin typeface="Book Antiqua" panose="02040602050305030304" pitchFamily="18" charset="0"/>
              </a:rPr>
              <a:t>Більшість теоретиків та практиків </a:t>
            </a:r>
            <a:r>
              <a:rPr lang="uk-UA" sz="2400" dirty="0" err="1">
                <a:solidFill>
                  <a:srgbClr val="002060"/>
                </a:solidFill>
                <a:latin typeface="Book Antiqua" panose="02040602050305030304" pitchFamily="18" charset="0"/>
              </a:rPr>
              <a:t>Форсайта</a:t>
            </a:r>
            <a:r>
              <a:rPr lang="uk-UA" sz="2400" dirty="0">
                <a:solidFill>
                  <a:srgbClr val="002060"/>
                </a:solidFill>
                <a:latin typeface="Book Antiqua" panose="02040602050305030304" pitchFamily="18" charset="0"/>
              </a:rPr>
              <a:t> розглядають його як </a:t>
            </a:r>
            <a:r>
              <a:rPr lang="uk-UA" sz="2400" dirty="0">
                <a:solidFill>
                  <a:srgbClr val="FF0000"/>
                </a:solidFill>
                <a:latin typeface="Book Antiqua" panose="02040602050305030304" pitchFamily="18" charset="0"/>
              </a:rPr>
              <a:t>своєрідну комбінацію «продукту»</a:t>
            </a:r>
            <a:r>
              <a:rPr lang="uk-UA" sz="2400" dirty="0">
                <a:solidFill>
                  <a:srgbClr val="002060"/>
                </a:solidFill>
                <a:latin typeface="Book Antiqua" panose="02040602050305030304" pitchFamily="18" charset="0"/>
              </a:rPr>
              <a:t> (прогнози, сценарії, пріоритети) і </a:t>
            </a:r>
            <a:r>
              <a:rPr lang="uk-UA" sz="2400" dirty="0">
                <a:solidFill>
                  <a:srgbClr val="FF0000"/>
                </a:solidFill>
                <a:latin typeface="Book Antiqua" panose="02040602050305030304" pitchFamily="18" charset="0"/>
              </a:rPr>
              <a:t>«процесу» </a:t>
            </a:r>
            <a:r>
              <a:rPr lang="uk-UA" sz="2400" dirty="0">
                <a:solidFill>
                  <a:srgbClr val="002060"/>
                </a:solidFill>
                <a:latin typeface="Book Antiqua" panose="02040602050305030304" pitchFamily="18" charset="0"/>
              </a:rPr>
              <a:t>(встановлення </a:t>
            </a:r>
            <a:r>
              <a:rPr lang="uk-UA" sz="2400" dirty="0" err="1">
                <a:solidFill>
                  <a:srgbClr val="002060"/>
                </a:solidFill>
                <a:latin typeface="Book Antiqua" panose="02040602050305030304" pitchFamily="18" charset="0"/>
              </a:rPr>
              <a:t>зв’язків</a:t>
            </a:r>
            <a:r>
              <a:rPr lang="uk-UA" sz="2400" dirty="0">
                <a:solidFill>
                  <a:srgbClr val="002060"/>
                </a:solidFill>
                <a:latin typeface="Book Antiqua" panose="02040602050305030304" pitchFamily="18" charset="0"/>
              </a:rPr>
              <a:t> між усіма зацікавленими сторонами), що </a:t>
            </a:r>
            <a:r>
              <a:rPr lang="uk-UA" sz="2400" dirty="0">
                <a:solidFill>
                  <a:srgbClr val="FF0000"/>
                </a:solidFill>
                <a:latin typeface="Book Antiqua" panose="02040602050305030304" pitchFamily="18" charset="0"/>
              </a:rPr>
              <a:t>сприяє не тільки дослідженню майбутнього, але й досягненню консенсусу у суспільстві </a:t>
            </a:r>
            <a:r>
              <a:rPr lang="uk-UA" sz="2400" dirty="0">
                <a:solidFill>
                  <a:srgbClr val="002060"/>
                </a:solidFill>
                <a:latin typeface="Book Antiqua" panose="02040602050305030304" pitchFamily="18" charset="0"/>
              </a:rPr>
              <a:t>на базі планомірного діалогу між політиками, громадськістю, експертами, бізнесменами. </a:t>
            </a:r>
          </a:p>
          <a:p>
            <a:endParaRPr lang="uk-UA" dirty="0"/>
          </a:p>
        </p:txBody>
      </p:sp>
      <p:pic>
        <p:nvPicPr>
          <p:cNvPr id="9218" name="Picture 2" descr="ФОРСАЙТ - СЕССИЯ — презентация на Slide-Share.ru 🎓">
            <a:extLst>
              <a:ext uri="{FF2B5EF4-FFF2-40B4-BE49-F238E27FC236}">
                <a16:creationId xmlns:a16="http://schemas.microsoft.com/office/drawing/2014/main" id="{76CBE3B5-E084-D94B-923E-153F0C3DA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6" y="1389324"/>
            <a:ext cx="5446146" cy="407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3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77970A9-283E-514D-A590-14AD4CD1E981}"/>
              </a:ext>
            </a:extLst>
          </p:cNvPr>
          <p:cNvSpPr>
            <a:spLocks noGrp="1"/>
          </p:cNvSpPr>
          <p:nvPr>
            <p:ph idx="1"/>
          </p:nvPr>
        </p:nvSpPr>
        <p:spPr>
          <a:xfrm>
            <a:off x="5732075" y="868680"/>
            <a:ext cx="6186487" cy="5989320"/>
          </a:xfrm>
        </p:spPr>
        <p:txBody>
          <a:bodyPr/>
          <a:lstStyle/>
          <a:p>
            <a:r>
              <a:rPr lang="uk-UA" b="1" dirty="0">
                <a:solidFill>
                  <a:srgbClr val="FF0000"/>
                </a:solidFill>
                <a:latin typeface="Book Antiqua" panose="02040602050305030304" pitchFamily="18" charset="0"/>
              </a:rPr>
              <a:t>ЗАВДАННЯ ФОРСАЙТА  </a:t>
            </a:r>
            <a:r>
              <a:rPr lang="uk-UA" b="1" dirty="0">
                <a:solidFill>
                  <a:srgbClr val="002060"/>
                </a:solidFill>
                <a:latin typeface="Book Antiqua" panose="02040602050305030304" pitchFamily="18" charset="0"/>
              </a:rPr>
              <a:t>- НЕ ПЕРЕДБАЧАТИ МАЙБУТНЄ, А СПІЛЬНИМИ ЗУСИЛЛЯМИ І З УРАХУВАННЯМ УСІХ ЧИННИКІВ, ЩО ВПЛИВАЮТЬ НА СИТУАЦІЮ, </a:t>
            </a:r>
            <a:r>
              <a:rPr lang="uk-UA" b="1" dirty="0">
                <a:solidFill>
                  <a:srgbClr val="FF0000"/>
                </a:solidFill>
                <a:latin typeface="Book Antiqua" panose="02040602050305030304" pitchFamily="18" charset="0"/>
              </a:rPr>
              <a:t>ДОМОВИТИСЯ ПРО ТЕ, ЯКЕ ВОНО БУДЕ</a:t>
            </a:r>
          </a:p>
          <a:p>
            <a:r>
              <a:rPr lang="uk-UA" b="1" dirty="0">
                <a:solidFill>
                  <a:srgbClr val="002060"/>
                </a:solidFill>
                <a:latin typeface="Book Antiqua" panose="02040602050305030304" pitchFamily="18" charset="0"/>
              </a:rPr>
              <a:t>ФОРСАЙТ - НЕ ПРОСТО ОБРАЗ МАЙБУТНЬОГО, ЦЕ </a:t>
            </a:r>
            <a:r>
              <a:rPr lang="uk-UA" b="1" dirty="0">
                <a:solidFill>
                  <a:srgbClr val="FF0000"/>
                </a:solidFill>
                <a:latin typeface="Book Antiqua" panose="02040602050305030304" pitchFamily="18" charset="0"/>
              </a:rPr>
              <a:t>СТВОРЕННЯ МАЙБУТНЬОГО</a:t>
            </a:r>
          </a:p>
          <a:p>
            <a:r>
              <a:rPr lang="ru-RU" b="1" dirty="0">
                <a:solidFill>
                  <a:srgbClr val="002060"/>
                </a:solidFill>
                <a:latin typeface="Book Antiqua" panose="02040602050305030304" pitchFamily="18" charset="0"/>
              </a:rPr>
              <a:t>ФОРСАЙТ - </a:t>
            </a:r>
            <a:r>
              <a:rPr lang="ru-RU" b="1" dirty="0">
                <a:solidFill>
                  <a:srgbClr val="FF0000"/>
                </a:solidFill>
                <a:latin typeface="Book Antiqua" panose="02040602050305030304" pitchFamily="18" charset="0"/>
              </a:rPr>
              <a:t>СПЕЦІАЛЬНА ТЕХНОЛОГІЯ ФОРМУВАННЯ ПРІОРИТЕТІВ РОЗВИТКУ </a:t>
            </a:r>
            <a:r>
              <a:rPr lang="ru-RU" b="1" dirty="0">
                <a:solidFill>
                  <a:srgbClr val="002060"/>
                </a:solidFill>
                <a:latin typeface="Book Antiqua" panose="02040602050305030304" pitchFamily="18" charset="0"/>
              </a:rPr>
              <a:t>РІЗНИХ СФЕР ЖИТТЯ СУСПІЛЬСТВА З МЕТОЮ МОБІЛІЗАЦІЇ МАКСИМАЛЬНО ВЕЛИКОЇ КІЛЬКОСТІ УЧАСНИКІВ ДЛЯ ДОСЯГНЕННЯ ЯКІСНО НОВИХ РЕЗУЛЬТАТІВ У РОЗВИТКУ КРАЇНИ, РЕГІОНУ, ГРОМАДИ</a:t>
            </a:r>
            <a:r>
              <a:rPr lang="ru-RU" b="1" dirty="0">
                <a:solidFill>
                  <a:srgbClr val="002060"/>
                </a:solidFill>
              </a:rPr>
              <a:t>. </a:t>
            </a:r>
            <a:endParaRPr lang="en-US" b="1" dirty="0">
              <a:solidFill>
                <a:srgbClr val="002060"/>
              </a:solidFill>
            </a:endParaRPr>
          </a:p>
          <a:p>
            <a:pPr marL="0" indent="0">
              <a:buNone/>
            </a:pPr>
            <a:r>
              <a:rPr lang="en-US" b="1" dirty="0">
                <a:solidFill>
                  <a:srgbClr val="002060"/>
                </a:solidFill>
              </a:rPr>
              <a:t>(</a:t>
            </a:r>
            <a:r>
              <a:rPr lang="uk-UA" b="1" dirty="0">
                <a:solidFill>
                  <a:srgbClr val="002060"/>
                </a:solidFill>
              </a:rPr>
              <a:t>див. </a:t>
            </a:r>
            <a:r>
              <a:rPr lang="uk-UA" b="1" dirty="0" err="1">
                <a:solidFill>
                  <a:srgbClr val="002060"/>
                </a:solidFill>
              </a:rPr>
              <a:t>форсайт</a:t>
            </a:r>
            <a:r>
              <a:rPr lang="uk-UA" b="1" dirty="0">
                <a:solidFill>
                  <a:srgbClr val="002060"/>
                </a:solidFill>
              </a:rPr>
              <a:t> </a:t>
            </a:r>
            <a:r>
              <a:rPr lang="uk-UA" b="1" dirty="0" err="1">
                <a:solidFill>
                  <a:srgbClr val="002060"/>
                </a:solidFill>
              </a:rPr>
              <a:t>М.Згуровського</a:t>
            </a:r>
            <a:r>
              <a:rPr lang="uk-UA" b="1" dirty="0">
                <a:solidFill>
                  <a:srgbClr val="002060"/>
                </a:solidFill>
              </a:rPr>
              <a:t> у </a:t>
            </a:r>
            <a:r>
              <a:rPr lang="en-US" b="1" dirty="0">
                <a:solidFill>
                  <a:srgbClr val="002060"/>
                </a:solidFill>
              </a:rPr>
              <a:t>Moodle</a:t>
            </a:r>
            <a:r>
              <a:rPr lang="uk-UA" b="1" dirty="0">
                <a:solidFill>
                  <a:srgbClr val="002060"/>
                </a:solidFill>
              </a:rPr>
              <a:t>)</a:t>
            </a:r>
            <a:endParaRPr lang="ru-RU" b="1" dirty="0">
              <a:solidFill>
                <a:srgbClr val="002060"/>
              </a:solidFill>
            </a:endParaRPr>
          </a:p>
          <a:p>
            <a:endParaRPr lang="uk-UA" dirty="0"/>
          </a:p>
        </p:txBody>
      </p:sp>
      <p:pic>
        <p:nvPicPr>
          <p:cNvPr id="11266" name="Picture 2" descr="Форсайт сессия - 5 Февраля 2021 - КГАУСО Арсеньевский СРЦН Ласточка">
            <a:extLst>
              <a:ext uri="{FF2B5EF4-FFF2-40B4-BE49-F238E27FC236}">
                <a16:creationId xmlns:a16="http://schemas.microsoft.com/office/drawing/2014/main" id="{FC30011A-89EA-6F4D-ADCF-37D7F91FF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44" y="60325"/>
            <a:ext cx="5586531" cy="277177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his is Форсайт Платформ!, Мем Это Спарта! - Сбрасывает в пропасть">
            <a:extLst>
              <a:ext uri="{FF2B5EF4-FFF2-40B4-BE49-F238E27FC236}">
                <a16:creationId xmlns:a16="http://schemas.microsoft.com/office/drawing/2014/main" id="{6A0874C3-3808-4B4B-BAAD-58CC89505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54" y="2832100"/>
            <a:ext cx="3965575" cy="396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2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16000">
              <a:schemeClr val="accent1">
                <a:lumMod val="5000"/>
                <a:lumOff val="95000"/>
              </a:schemeClr>
            </a:gs>
            <a:gs pos="45000">
              <a:schemeClr val="accent4">
                <a:lumMod val="20000"/>
                <a:lumOff val="80000"/>
              </a:schemeClr>
            </a:gs>
            <a:gs pos="80000">
              <a:schemeClr val="accent5">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D924D7-F276-C346-AB4D-F4330E10A531}"/>
              </a:ext>
            </a:extLst>
          </p:cNvPr>
          <p:cNvSpPr>
            <a:spLocks noGrp="1"/>
          </p:cNvSpPr>
          <p:nvPr>
            <p:ph type="title"/>
          </p:nvPr>
        </p:nvSpPr>
        <p:spPr>
          <a:xfrm>
            <a:off x="5686426" y="214311"/>
            <a:ext cx="5867972" cy="1171577"/>
          </a:xfrm>
        </p:spPr>
        <p:txBody>
          <a:bodyPr>
            <a:normAutofit/>
          </a:bodyPr>
          <a:lstStyle/>
          <a:p>
            <a:r>
              <a:rPr lang="uk-UA" sz="3600" b="1" dirty="0">
                <a:solidFill>
                  <a:srgbClr val="FF0000"/>
                </a:solidFill>
              </a:rPr>
              <a:t>Базові принципи </a:t>
            </a:r>
            <a:r>
              <a:rPr lang="uk-UA" sz="3600" b="1" dirty="0" err="1">
                <a:solidFill>
                  <a:srgbClr val="FF0000"/>
                </a:solidFill>
              </a:rPr>
              <a:t>форсайта</a:t>
            </a:r>
            <a:r>
              <a:rPr lang="uk-UA" sz="3600" b="1" dirty="0">
                <a:solidFill>
                  <a:srgbClr val="FF0000"/>
                </a:solidFill>
              </a:rPr>
              <a:t>: </a:t>
            </a:r>
          </a:p>
        </p:txBody>
      </p:sp>
      <p:sp>
        <p:nvSpPr>
          <p:cNvPr id="3" name="Объект 2">
            <a:extLst>
              <a:ext uri="{FF2B5EF4-FFF2-40B4-BE49-F238E27FC236}">
                <a16:creationId xmlns:a16="http://schemas.microsoft.com/office/drawing/2014/main" id="{947A4361-ECA9-A440-9DAF-51643CBC1697}"/>
              </a:ext>
            </a:extLst>
          </p:cNvPr>
          <p:cNvSpPr>
            <a:spLocks noGrp="1"/>
          </p:cNvSpPr>
          <p:nvPr>
            <p:ph idx="1"/>
          </p:nvPr>
        </p:nvSpPr>
        <p:spPr>
          <a:xfrm>
            <a:off x="6096000" y="868680"/>
            <a:ext cx="5087112" cy="5120640"/>
          </a:xfrm>
        </p:spPr>
        <p:txBody>
          <a:bodyPr>
            <a:normAutofit/>
          </a:bodyPr>
          <a:lstStyle/>
          <a:p>
            <a:pPr marL="0" indent="0">
              <a:buNone/>
            </a:pPr>
            <a:r>
              <a:rPr lang="uk-UA" sz="3200" b="1" dirty="0">
                <a:solidFill>
                  <a:srgbClr val="002060"/>
                </a:solidFill>
                <a:cs typeface="Thonburi" pitchFamily="2" charset="-34"/>
              </a:rPr>
              <a:t>1.  Майбутнє залежить від тих зусиль, які докладаються, і його можливо створити</a:t>
            </a:r>
          </a:p>
        </p:txBody>
      </p:sp>
      <p:pic>
        <p:nvPicPr>
          <p:cNvPr id="5" name="Picture 2" descr="Лидер форсайт-кэмпа рассказал о механике его проведения на Ставрополье">
            <a:extLst>
              <a:ext uri="{FF2B5EF4-FFF2-40B4-BE49-F238E27FC236}">
                <a16:creationId xmlns:a16="http://schemas.microsoft.com/office/drawing/2014/main" id="{753761FE-E7CD-234E-A165-FDA63598B6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179" t="18639" r="6805" b="49760"/>
          <a:stretch/>
        </p:blipFill>
        <p:spPr bwMode="auto">
          <a:xfrm>
            <a:off x="304923" y="1543050"/>
            <a:ext cx="5586290" cy="352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11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16000">
              <a:schemeClr val="accent1">
                <a:lumMod val="5000"/>
                <a:lumOff val="95000"/>
              </a:schemeClr>
            </a:gs>
            <a:gs pos="45000">
              <a:schemeClr val="accent4">
                <a:lumMod val="20000"/>
                <a:lumOff val="80000"/>
              </a:schemeClr>
            </a:gs>
            <a:gs pos="80000">
              <a:schemeClr val="accent5">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66A714A-5FDA-654F-81C0-7106DB8ACA93}"/>
              </a:ext>
            </a:extLst>
          </p:cNvPr>
          <p:cNvSpPr>
            <a:spLocks noGrp="1"/>
          </p:cNvSpPr>
          <p:nvPr>
            <p:ph idx="1"/>
          </p:nvPr>
        </p:nvSpPr>
        <p:spPr>
          <a:xfrm>
            <a:off x="6212714" y="868680"/>
            <a:ext cx="5710998" cy="5120640"/>
          </a:xfrm>
        </p:spPr>
        <p:txBody>
          <a:bodyPr>
            <a:normAutofit/>
          </a:bodyPr>
          <a:lstStyle/>
          <a:p>
            <a:pPr marL="0" indent="0">
              <a:buNone/>
            </a:pPr>
            <a:r>
              <a:rPr lang="uk-UA" sz="3200" b="1" dirty="0">
                <a:solidFill>
                  <a:srgbClr val="002060"/>
                </a:solidFill>
              </a:rPr>
              <a:t>2. Є сфери, відносно яких можливо будувати прогнози, але загалом майбутнє неможливо достеменно передбачити, однак можливо підготуватися до нього або ж підготувати майбутнє таким, яким ми його бачимо</a:t>
            </a:r>
          </a:p>
        </p:txBody>
      </p:sp>
      <p:pic>
        <p:nvPicPr>
          <p:cNvPr id="1026" name="Picture 2" descr="Презентація до виховного заходу &quot; Яким я бачу майбутнє України?&quot;">
            <a:extLst>
              <a:ext uri="{FF2B5EF4-FFF2-40B4-BE49-F238E27FC236}">
                <a16:creationId xmlns:a16="http://schemas.microsoft.com/office/drawing/2014/main" id="{321A82CC-2A64-CC40-9DF4-5FDD60B7A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0" y="1099542"/>
            <a:ext cx="5868987" cy="440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03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16000">
              <a:schemeClr val="accent1">
                <a:lumMod val="5000"/>
                <a:lumOff val="95000"/>
              </a:schemeClr>
            </a:gs>
            <a:gs pos="45000">
              <a:schemeClr val="accent4">
                <a:lumMod val="20000"/>
                <a:lumOff val="80000"/>
              </a:schemeClr>
            </a:gs>
            <a:gs pos="80000">
              <a:schemeClr val="accent5">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05B4326-074E-F34C-B41F-154ED1230464}"/>
              </a:ext>
            </a:extLst>
          </p:cNvPr>
          <p:cNvSpPr>
            <a:spLocks noGrp="1"/>
          </p:cNvSpPr>
          <p:nvPr>
            <p:ph idx="1"/>
          </p:nvPr>
        </p:nvSpPr>
        <p:spPr>
          <a:xfrm>
            <a:off x="6096000" y="868680"/>
            <a:ext cx="5996749" cy="5120640"/>
          </a:xfrm>
        </p:spPr>
        <p:txBody>
          <a:bodyPr>
            <a:normAutofit/>
          </a:bodyPr>
          <a:lstStyle/>
          <a:p>
            <a:pPr marL="0" indent="0">
              <a:buNone/>
            </a:pPr>
            <a:r>
              <a:rPr lang="uk-UA" sz="3200" b="1" dirty="0">
                <a:solidFill>
                  <a:srgbClr val="002060"/>
                </a:solidFill>
              </a:rPr>
              <a:t>3.Майбутнє варіативно, воно не походить з минулого, а залежить від рішень учасників та </a:t>
            </a:r>
            <a:r>
              <a:rPr lang="uk-UA" sz="3200" b="1" dirty="0" err="1">
                <a:solidFill>
                  <a:srgbClr val="002060"/>
                </a:solidFill>
              </a:rPr>
              <a:t>стейкголдерів</a:t>
            </a:r>
            <a:r>
              <a:rPr lang="uk-UA" sz="3200" b="1" dirty="0">
                <a:solidFill>
                  <a:srgbClr val="002060"/>
                </a:solidFill>
              </a:rPr>
              <a:t> </a:t>
            </a:r>
          </a:p>
        </p:txBody>
      </p:sp>
      <p:pic>
        <p:nvPicPr>
          <p:cNvPr id="2050" name="Picture 2" descr="Ви вже написали собі лист у майбутнє?">
            <a:extLst>
              <a:ext uri="{FF2B5EF4-FFF2-40B4-BE49-F238E27FC236}">
                <a16:creationId xmlns:a16="http://schemas.microsoft.com/office/drawing/2014/main" id="{5C8AA3E6-ECE3-6E45-8B55-804FE66253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99"/>
          <a:stretch/>
        </p:blipFill>
        <p:spPr bwMode="auto">
          <a:xfrm>
            <a:off x="209550" y="737824"/>
            <a:ext cx="5762625" cy="538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87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3E45A64-C2C6-9145-AB3A-E92436569139}"/>
              </a:ext>
            </a:extLst>
          </p:cNvPr>
          <p:cNvSpPr>
            <a:spLocks noGrp="1"/>
          </p:cNvSpPr>
          <p:nvPr>
            <p:ph idx="1"/>
          </p:nvPr>
        </p:nvSpPr>
        <p:spPr>
          <a:xfrm>
            <a:off x="4876800" y="597217"/>
            <a:ext cx="4852988" cy="3746183"/>
          </a:xfrm>
        </p:spPr>
        <p:txBody>
          <a:bodyPr>
            <a:normAutofit/>
          </a:bodyPr>
          <a:lstStyle/>
          <a:p>
            <a:pPr marL="0" indent="0">
              <a:buNone/>
            </a:pPr>
            <a:r>
              <a:rPr lang="uk-UA" sz="2800" b="1" dirty="0">
                <a:solidFill>
                  <a:srgbClr val="FF0000"/>
                </a:solidFill>
                <a:latin typeface="Book Antiqua" panose="02040602050305030304" pitchFamily="18" charset="0"/>
              </a:rPr>
              <a:t>ДЯКУЮ ЗА УВАГУ!</a:t>
            </a:r>
          </a:p>
        </p:txBody>
      </p:sp>
    </p:spTree>
    <p:extLst>
      <p:ext uri="{BB962C8B-B14F-4D97-AF65-F5344CB8AC3E}">
        <p14:creationId xmlns:p14="http://schemas.microsoft.com/office/powerpoint/2010/main" val="148493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8C35D2-27D6-454C-B21E-E47BCE319C8B}"/>
              </a:ext>
            </a:extLst>
          </p:cNvPr>
          <p:cNvSpPr>
            <a:spLocks noGrp="1"/>
          </p:cNvSpPr>
          <p:nvPr>
            <p:ph type="title"/>
          </p:nvPr>
        </p:nvSpPr>
        <p:spPr>
          <a:xfrm>
            <a:off x="357531" y="114272"/>
            <a:ext cx="3041998" cy="3381890"/>
          </a:xfrm>
        </p:spPr>
        <p:txBody>
          <a:bodyPr>
            <a:noAutofit/>
          </a:bodyPr>
          <a:lstStyle/>
          <a:p>
            <a:pPr algn="ctr"/>
            <a:r>
              <a:rPr lang="uk-UA" sz="2400" b="1" dirty="0">
                <a:solidFill>
                  <a:srgbClr val="FF0000"/>
                </a:solidFill>
                <a:latin typeface="Bookman Old Style" panose="02050604050505020204" pitchFamily="18" charset="0"/>
              </a:rPr>
              <a:t>3 – </a:t>
            </a:r>
            <a:r>
              <a:rPr lang="uk-UA" sz="2400" b="1" dirty="0" err="1">
                <a:solidFill>
                  <a:srgbClr val="FF0000"/>
                </a:solidFill>
                <a:latin typeface="Bookman Old Style" panose="02050604050505020204" pitchFamily="18" charset="0"/>
              </a:rPr>
              <a:t>рівнева</a:t>
            </a:r>
            <a:r>
              <a:rPr lang="uk-UA" sz="2400" b="1" dirty="0">
                <a:solidFill>
                  <a:srgbClr val="FF0000"/>
                </a:solidFill>
                <a:latin typeface="Bookman Old Style" panose="02050604050505020204" pitchFamily="18" charset="0"/>
              </a:rPr>
              <a:t> класифікація методів прогнозування. Кожний рівень визначається класифікаційною ознакою</a:t>
            </a:r>
            <a:br>
              <a:rPr lang="uk-UA" sz="2400" b="1" dirty="0">
                <a:solidFill>
                  <a:srgbClr val="FF0000"/>
                </a:solidFill>
                <a:latin typeface="Bookman Old Style" panose="02050604050505020204" pitchFamily="18" charset="0"/>
              </a:rPr>
            </a:br>
            <a:r>
              <a:rPr lang="uk-UA" sz="2400" b="1" dirty="0">
                <a:solidFill>
                  <a:srgbClr val="FF0000"/>
                </a:solidFill>
                <a:latin typeface="Bookman Old Style" panose="02050604050505020204" pitchFamily="18" charset="0"/>
              </a:rPr>
              <a:t>(</a:t>
            </a:r>
            <a:r>
              <a:rPr lang="uk-UA" sz="2400" b="1" dirty="0" err="1">
                <a:solidFill>
                  <a:srgbClr val="FF0000"/>
                </a:solidFill>
                <a:latin typeface="Bookman Old Style" panose="02050604050505020204" pitchFamily="18" charset="0"/>
              </a:rPr>
              <a:t>І.Бестужев</a:t>
            </a:r>
            <a:r>
              <a:rPr lang="uk-UA" sz="2400" b="1" dirty="0">
                <a:solidFill>
                  <a:srgbClr val="FF0000"/>
                </a:solidFill>
                <a:latin typeface="Bookman Old Style" panose="02050604050505020204" pitchFamily="18" charset="0"/>
              </a:rPr>
              <a:t>-Лада)</a:t>
            </a:r>
            <a:br>
              <a:rPr lang="uk-UA" sz="2400" b="1" dirty="0">
                <a:solidFill>
                  <a:srgbClr val="FF0000"/>
                </a:solidFill>
                <a:latin typeface="Bookman Old Style" panose="02050604050505020204" pitchFamily="18" charset="0"/>
              </a:rPr>
            </a:br>
            <a:endParaRPr lang="uk-UA" sz="2400" b="1" dirty="0">
              <a:solidFill>
                <a:srgbClr val="FF0000"/>
              </a:solidFill>
              <a:latin typeface="Bookman Old Style" panose="02050604050505020204" pitchFamily="18" charset="0"/>
            </a:endParaRPr>
          </a:p>
        </p:txBody>
      </p:sp>
      <p:sp>
        <p:nvSpPr>
          <p:cNvPr id="5" name="TextBox 4">
            <a:extLst>
              <a:ext uri="{FF2B5EF4-FFF2-40B4-BE49-F238E27FC236}">
                <a16:creationId xmlns:a16="http://schemas.microsoft.com/office/drawing/2014/main" id="{C6B58A80-3C3B-374D-AA1E-363FF3977C9B}"/>
              </a:ext>
            </a:extLst>
          </p:cNvPr>
          <p:cNvSpPr txBox="1"/>
          <p:nvPr/>
        </p:nvSpPr>
        <p:spPr>
          <a:xfrm>
            <a:off x="5550928" y="191444"/>
            <a:ext cx="4870680" cy="400110"/>
          </a:xfrm>
          <a:prstGeom prst="rect">
            <a:avLst/>
          </a:prstGeom>
          <a:noFill/>
        </p:spPr>
        <p:txBody>
          <a:bodyPr wrap="square" rtlCol="0">
            <a:spAutoFit/>
          </a:bodyPr>
          <a:lstStyle/>
          <a:p>
            <a:r>
              <a:rPr lang="uk-UA" sz="2000" b="1" i="1" u="sng" dirty="0">
                <a:solidFill>
                  <a:srgbClr val="FF0000"/>
                </a:solidFill>
                <a:latin typeface="Bookman Old Style" panose="02050604050505020204" pitchFamily="18" charset="0"/>
              </a:rPr>
              <a:t>1. За ступенем формалізації</a:t>
            </a:r>
          </a:p>
        </p:txBody>
      </p:sp>
      <p:sp>
        <p:nvSpPr>
          <p:cNvPr id="6" name="TextBox 5">
            <a:extLst>
              <a:ext uri="{FF2B5EF4-FFF2-40B4-BE49-F238E27FC236}">
                <a16:creationId xmlns:a16="http://schemas.microsoft.com/office/drawing/2014/main" id="{483310B6-3C9C-B344-A06E-5082980757E4}"/>
              </a:ext>
            </a:extLst>
          </p:cNvPr>
          <p:cNvSpPr txBox="1"/>
          <p:nvPr/>
        </p:nvSpPr>
        <p:spPr>
          <a:xfrm>
            <a:off x="5554203" y="826517"/>
            <a:ext cx="1621608" cy="646331"/>
          </a:xfrm>
          <a:prstGeom prst="rect">
            <a:avLst/>
          </a:prstGeom>
          <a:noFill/>
        </p:spPr>
        <p:txBody>
          <a:bodyPr wrap="square" rtlCol="0">
            <a:spAutoFit/>
          </a:bodyPr>
          <a:lstStyle/>
          <a:p>
            <a:pPr algn="ctr"/>
            <a:r>
              <a:rPr lang="uk-UA" b="1" dirty="0">
                <a:solidFill>
                  <a:srgbClr val="002060"/>
                </a:solidFill>
                <a:latin typeface="Bookman Old Style" panose="02050604050505020204" pitchFamily="18" charset="0"/>
              </a:rPr>
              <a:t>Інтуїтивні </a:t>
            </a:r>
          </a:p>
          <a:p>
            <a:pPr algn="ctr"/>
            <a:r>
              <a:rPr lang="uk-UA" b="1" dirty="0">
                <a:solidFill>
                  <a:srgbClr val="002060"/>
                </a:solidFill>
                <a:latin typeface="Bookman Old Style" panose="02050604050505020204" pitchFamily="18" charset="0"/>
              </a:rPr>
              <a:t>(експертні) </a:t>
            </a:r>
          </a:p>
        </p:txBody>
      </p:sp>
      <p:sp>
        <p:nvSpPr>
          <p:cNvPr id="7" name="TextBox 6">
            <a:extLst>
              <a:ext uri="{FF2B5EF4-FFF2-40B4-BE49-F238E27FC236}">
                <a16:creationId xmlns:a16="http://schemas.microsoft.com/office/drawing/2014/main" id="{5985B98C-2A96-3846-8847-95FF0043B822}"/>
              </a:ext>
            </a:extLst>
          </p:cNvPr>
          <p:cNvSpPr txBox="1"/>
          <p:nvPr/>
        </p:nvSpPr>
        <p:spPr>
          <a:xfrm>
            <a:off x="8260711" y="766984"/>
            <a:ext cx="2210284" cy="646331"/>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Формалізовані (фактографічні)</a:t>
            </a:r>
          </a:p>
        </p:txBody>
      </p:sp>
      <p:sp>
        <p:nvSpPr>
          <p:cNvPr id="10" name="TextBox 9">
            <a:extLst>
              <a:ext uri="{FF2B5EF4-FFF2-40B4-BE49-F238E27FC236}">
                <a16:creationId xmlns:a16="http://schemas.microsoft.com/office/drawing/2014/main" id="{B83275D3-FFEE-9A47-BB9D-F67B2F1DC04F}"/>
              </a:ext>
            </a:extLst>
          </p:cNvPr>
          <p:cNvSpPr txBox="1"/>
          <p:nvPr/>
        </p:nvSpPr>
        <p:spPr>
          <a:xfrm>
            <a:off x="5454162" y="1968177"/>
            <a:ext cx="4619217" cy="400110"/>
          </a:xfrm>
          <a:prstGeom prst="rect">
            <a:avLst/>
          </a:prstGeom>
          <a:noFill/>
        </p:spPr>
        <p:txBody>
          <a:bodyPr wrap="square" rtlCol="0">
            <a:spAutoFit/>
          </a:bodyPr>
          <a:lstStyle/>
          <a:p>
            <a:r>
              <a:rPr lang="uk-UA" sz="2000" b="1" i="1" u="sng" dirty="0">
                <a:solidFill>
                  <a:schemeClr val="accent5">
                    <a:lumMod val="75000"/>
                  </a:schemeClr>
                </a:solidFill>
                <a:latin typeface="Bookman Old Style" panose="02050604050505020204" pitchFamily="18" charset="0"/>
              </a:rPr>
              <a:t>2. За загальним принципом дії</a:t>
            </a:r>
          </a:p>
        </p:txBody>
      </p:sp>
      <p:sp>
        <p:nvSpPr>
          <p:cNvPr id="11" name="TextBox 10">
            <a:extLst>
              <a:ext uri="{FF2B5EF4-FFF2-40B4-BE49-F238E27FC236}">
                <a16:creationId xmlns:a16="http://schemas.microsoft.com/office/drawing/2014/main" id="{2E00EB2C-9773-BA40-8081-0EBA60857EC9}"/>
              </a:ext>
            </a:extLst>
          </p:cNvPr>
          <p:cNvSpPr txBox="1"/>
          <p:nvPr/>
        </p:nvSpPr>
        <p:spPr>
          <a:xfrm>
            <a:off x="3537528" y="2809991"/>
            <a:ext cx="2183744" cy="369332"/>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індивідуальні</a:t>
            </a:r>
            <a:r>
              <a:rPr lang="uk-UA" dirty="0"/>
              <a:t> </a:t>
            </a:r>
          </a:p>
        </p:txBody>
      </p:sp>
      <p:sp>
        <p:nvSpPr>
          <p:cNvPr id="12" name="TextBox 11">
            <a:extLst>
              <a:ext uri="{FF2B5EF4-FFF2-40B4-BE49-F238E27FC236}">
                <a16:creationId xmlns:a16="http://schemas.microsoft.com/office/drawing/2014/main" id="{45520B76-F9CF-B043-9A19-20FC02882748}"/>
              </a:ext>
            </a:extLst>
          </p:cNvPr>
          <p:cNvSpPr txBox="1"/>
          <p:nvPr/>
        </p:nvSpPr>
        <p:spPr>
          <a:xfrm>
            <a:off x="5554203" y="2760871"/>
            <a:ext cx="1638531" cy="369332"/>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колективні</a:t>
            </a:r>
          </a:p>
        </p:txBody>
      </p:sp>
      <p:sp>
        <p:nvSpPr>
          <p:cNvPr id="13" name="TextBox 12">
            <a:extLst>
              <a:ext uri="{FF2B5EF4-FFF2-40B4-BE49-F238E27FC236}">
                <a16:creationId xmlns:a16="http://schemas.microsoft.com/office/drawing/2014/main" id="{4ED1D3ED-FFD2-194C-866A-0A630181FFC5}"/>
              </a:ext>
            </a:extLst>
          </p:cNvPr>
          <p:cNvSpPr txBox="1"/>
          <p:nvPr/>
        </p:nvSpPr>
        <p:spPr>
          <a:xfrm>
            <a:off x="4058213" y="3670491"/>
            <a:ext cx="7296883" cy="400110"/>
          </a:xfrm>
          <a:prstGeom prst="rect">
            <a:avLst/>
          </a:prstGeom>
          <a:noFill/>
        </p:spPr>
        <p:txBody>
          <a:bodyPr wrap="square" rtlCol="0">
            <a:spAutoFit/>
          </a:bodyPr>
          <a:lstStyle/>
          <a:p>
            <a:r>
              <a:rPr lang="uk-UA" sz="2000" b="1" i="1" u="sng" dirty="0">
                <a:solidFill>
                  <a:srgbClr val="7030A0"/>
                </a:solidFill>
                <a:latin typeface="Bookman Old Style" panose="02050604050505020204" pitchFamily="18" charset="0"/>
              </a:rPr>
              <a:t>3.За способом отримання прогнозної інформації</a:t>
            </a:r>
          </a:p>
        </p:txBody>
      </p:sp>
      <p:sp>
        <p:nvSpPr>
          <p:cNvPr id="14" name="TextBox 13">
            <a:extLst>
              <a:ext uri="{FF2B5EF4-FFF2-40B4-BE49-F238E27FC236}">
                <a16:creationId xmlns:a16="http://schemas.microsoft.com/office/drawing/2014/main" id="{E42C13F5-DE39-7C4B-A5B2-CC731C98F865}"/>
              </a:ext>
            </a:extLst>
          </p:cNvPr>
          <p:cNvSpPr txBox="1"/>
          <p:nvPr/>
        </p:nvSpPr>
        <p:spPr>
          <a:xfrm>
            <a:off x="3226487" y="4452486"/>
            <a:ext cx="1383718" cy="369332"/>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Інтерв'ю</a:t>
            </a:r>
            <a:r>
              <a:rPr lang="uk-UA" dirty="0"/>
              <a:t> </a:t>
            </a:r>
          </a:p>
        </p:txBody>
      </p:sp>
      <p:sp>
        <p:nvSpPr>
          <p:cNvPr id="15" name="TextBox 14">
            <a:extLst>
              <a:ext uri="{FF2B5EF4-FFF2-40B4-BE49-F238E27FC236}">
                <a16:creationId xmlns:a16="http://schemas.microsoft.com/office/drawing/2014/main" id="{17119362-8D31-5546-AFB0-1DEAFBF29521}"/>
              </a:ext>
            </a:extLst>
          </p:cNvPr>
          <p:cNvSpPr txBox="1"/>
          <p:nvPr/>
        </p:nvSpPr>
        <p:spPr>
          <a:xfrm>
            <a:off x="4712282" y="4447617"/>
            <a:ext cx="1383718" cy="369332"/>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сценарій</a:t>
            </a:r>
          </a:p>
        </p:txBody>
      </p:sp>
      <p:sp>
        <p:nvSpPr>
          <p:cNvPr id="16" name="TextBox 15">
            <a:extLst>
              <a:ext uri="{FF2B5EF4-FFF2-40B4-BE49-F238E27FC236}">
                <a16:creationId xmlns:a16="http://schemas.microsoft.com/office/drawing/2014/main" id="{EF9D3286-E2F2-EE40-85D2-DFADBE634BD8}"/>
              </a:ext>
            </a:extLst>
          </p:cNvPr>
          <p:cNvSpPr txBox="1"/>
          <p:nvPr/>
        </p:nvSpPr>
        <p:spPr>
          <a:xfrm>
            <a:off x="3799172" y="5168809"/>
            <a:ext cx="1654990" cy="923330"/>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аналітична доповідна записка</a:t>
            </a:r>
          </a:p>
        </p:txBody>
      </p:sp>
      <p:sp>
        <p:nvSpPr>
          <p:cNvPr id="17" name="TextBox 16">
            <a:extLst>
              <a:ext uri="{FF2B5EF4-FFF2-40B4-BE49-F238E27FC236}">
                <a16:creationId xmlns:a16="http://schemas.microsoft.com/office/drawing/2014/main" id="{1A423E1B-A298-A948-9F04-3543E5B0F32A}"/>
              </a:ext>
            </a:extLst>
          </p:cNvPr>
          <p:cNvSpPr txBox="1"/>
          <p:nvPr/>
        </p:nvSpPr>
        <p:spPr>
          <a:xfrm>
            <a:off x="5472750" y="5630474"/>
            <a:ext cx="1801435" cy="369332"/>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анкетування</a:t>
            </a:r>
            <a:r>
              <a:rPr lang="uk-UA" dirty="0"/>
              <a:t> </a:t>
            </a:r>
          </a:p>
        </p:txBody>
      </p:sp>
      <p:sp>
        <p:nvSpPr>
          <p:cNvPr id="18" name="TextBox 17">
            <a:extLst>
              <a:ext uri="{FF2B5EF4-FFF2-40B4-BE49-F238E27FC236}">
                <a16:creationId xmlns:a16="http://schemas.microsoft.com/office/drawing/2014/main" id="{AA28082C-57AA-954C-9FE8-6C144353BE3D}"/>
              </a:ext>
            </a:extLst>
          </p:cNvPr>
          <p:cNvSpPr txBox="1"/>
          <p:nvPr/>
        </p:nvSpPr>
        <p:spPr>
          <a:xfrm>
            <a:off x="6538855" y="4498834"/>
            <a:ext cx="2081562" cy="923330"/>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Методи колективної генерації ідей </a:t>
            </a:r>
          </a:p>
        </p:txBody>
      </p:sp>
      <p:sp>
        <p:nvSpPr>
          <p:cNvPr id="19" name="TextBox 18">
            <a:extLst>
              <a:ext uri="{FF2B5EF4-FFF2-40B4-BE49-F238E27FC236}">
                <a16:creationId xmlns:a16="http://schemas.microsoft.com/office/drawing/2014/main" id="{8431BAAB-EE5D-1F46-AFD9-7D6FCEC1F504}"/>
              </a:ext>
            </a:extLst>
          </p:cNvPr>
          <p:cNvSpPr txBox="1"/>
          <p:nvPr/>
        </p:nvSpPr>
        <p:spPr>
          <a:xfrm>
            <a:off x="7347854" y="2693288"/>
            <a:ext cx="1429362" cy="646331"/>
          </a:xfrm>
          <a:prstGeom prst="rect">
            <a:avLst/>
          </a:prstGeom>
          <a:noFill/>
        </p:spPr>
        <p:txBody>
          <a:bodyPr wrap="square" rtlCol="0">
            <a:spAutoFit/>
          </a:bodyPr>
          <a:lstStyle/>
          <a:p>
            <a:r>
              <a:rPr lang="uk-UA" b="1" dirty="0" err="1">
                <a:solidFill>
                  <a:srgbClr val="002060"/>
                </a:solidFill>
                <a:latin typeface="Bookman Old Style" panose="02050604050505020204" pitchFamily="18" charset="0"/>
              </a:rPr>
              <a:t>екстрапо</a:t>
            </a:r>
            <a:r>
              <a:rPr lang="uk-UA" b="1" dirty="0">
                <a:solidFill>
                  <a:srgbClr val="002060"/>
                </a:solidFill>
                <a:latin typeface="Bookman Old Style" panose="02050604050505020204" pitchFamily="18" charset="0"/>
              </a:rPr>
              <a:t>-</a:t>
            </a:r>
          </a:p>
          <a:p>
            <a:r>
              <a:rPr lang="uk-UA" b="1" dirty="0" err="1">
                <a:solidFill>
                  <a:srgbClr val="002060"/>
                </a:solidFill>
                <a:latin typeface="Bookman Old Style" panose="02050604050505020204" pitchFamily="18" charset="0"/>
              </a:rPr>
              <a:t>ляційні</a:t>
            </a:r>
            <a:r>
              <a:rPr lang="uk-UA" b="1" dirty="0">
                <a:solidFill>
                  <a:srgbClr val="002060"/>
                </a:solidFill>
                <a:latin typeface="Bookman Old Style" panose="02050604050505020204" pitchFamily="18" charset="0"/>
              </a:rPr>
              <a:t> </a:t>
            </a:r>
          </a:p>
        </p:txBody>
      </p:sp>
      <p:sp>
        <p:nvSpPr>
          <p:cNvPr id="20" name="TextBox 19">
            <a:extLst>
              <a:ext uri="{FF2B5EF4-FFF2-40B4-BE49-F238E27FC236}">
                <a16:creationId xmlns:a16="http://schemas.microsoft.com/office/drawing/2014/main" id="{FAFAC773-3847-574D-8295-9033C1E9474B}"/>
              </a:ext>
            </a:extLst>
          </p:cNvPr>
          <p:cNvSpPr txBox="1"/>
          <p:nvPr/>
        </p:nvSpPr>
        <p:spPr>
          <a:xfrm>
            <a:off x="8852208" y="2730475"/>
            <a:ext cx="1632762" cy="646331"/>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системно-структурні </a:t>
            </a:r>
          </a:p>
        </p:txBody>
      </p:sp>
      <p:sp>
        <p:nvSpPr>
          <p:cNvPr id="21" name="TextBox 20">
            <a:extLst>
              <a:ext uri="{FF2B5EF4-FFF2-40B4-BE49-F238E27FC236}">
                <a16:creationId xmlns:a16="http://schemas.microsoft.com/office/drawing/2014/main" id="{0B1F74BE-2180-EF43-9F74-14C052B1852E}"/>
              </a:ext>
            </a:extLst>
          </p:cNvPr>
          <p:cNvSpPr txBox="1"/>
          <p:nvPr/>
        </p:nvSpPr>
        <p:spPr>
          <a:xfrm>
            <a:off x="10484970" y="2693288"/>
            <a:ext cx="1728029" cy="369332"/>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асоціативні </a:t>
            </a:r>
          </a:p>
        </p:txBody>
      </p:sp>
      <p:sp>
        <p:nvSpPr>
          <p:cNvPr id="22" name="TextBox 21">
            <a:extLst>
              <a:ext uri="{FF2B5EF4-FFF2-40B4-BE49-F238E27FC236}">
                <a16:creationId xmlns:a16="http://schemas.microsoft.com/office/drawing/2014/main" id="{46FA928D-2C46-784D-B1E5-E9361709091F}"/>
              </a:ext>
            </a:extLst>
          </p:cNvPr>
          <p:cNvSpPr txBox="1"/>
          <p:nvPr/>
        </p:nvSpPr>
        <p:spPr>
          <a:xfrm>
            <a:off x="7905884" y="5640625"/>
            <a:ext cx="2398059" cy="923330"/>
          </a:xfrm>
          <a:prstGeom prst="rect">
            <a:avLst/>
          </a:prstGeom>
          <a:noFill/>
        </p:spPr>
        <p:txBody>
          <a:bodyPr wrap="square" rtlCol="0">
            <a:spAutoFit/>
          </a:bodyPr>
          <a:lstStyle/>
          <a:p>
            <a:r>
              <a:rPr lang="uk-UA" b="1" dirty="0" err="1">
                <a:latin typeface="Bookman Old Style" panose="02050604050505020204" pitchFamily="18" charset="0"/>
              </a:rPr>
              <a:t>Експоненційного</a:t>
            </a:r>
            <a:r>
              <a:rPr lang="uk-UA" b="1" dirty="0">
                <a:latin typeface="Bookman Old Style" panose="02050604050505020204" pitchFamily="18" charset="0"/>
              </a:rPr>
              <a:t> та адаптивного згладжування</a:t>
            </a:r>
          </a:p>
        </p:txBody>
      </p:sp>
      <p:sp>
        <p:nvSpPr>
          <p:cNvPr id="23" name="TextBox 22">
            <a:extLst>
              <a:ext uri="{FF2B5EF4-FFF2-40B4-BE49-F238E27FC236}">
                <a16:creationId xmlns:a16="http://schemas.microsoft.com/office/drawing/2014/main" id="{45388077-A650-FE4D-A3E2-CB567060E51A}"/>
              </a:ext>
            </a:extLst>
          </p:cNvPr>
          <p:cNvSpPr txBox="1"/>
          <p:nvPr/>
        </p:nvSpPr>
        <p:spPr>
          <a:xfrm>
            <a:off x="8961608" y="4280766"/>
            <a:ext cx="2081561" cy="646331"/>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Ієрархічного моделювання</a:t>
            </a:r>
          </a:p>
        </p:txBody>
      </p:sp>
      <p:cxnSp>
        <p:nvCxnSpPr>
          <p:cNvPr id="25" name="Прямая со стрелкой 24">
            <a:extLst>
              <a:ext uri="{FF2B5EF4-FFF2-40B4-BE49-F238E27FC236}">
                <a16:creationId xmlns:a16="http://schemas.microsoft.com/office/drawing/2014/main" id="{F7DC9179-5FB0-2A42-AEF9-E88AE31A4561}"/>
              </a:ext>
            </a:extLst>
          </p:cNvPr>
          <p:cNvCxnSpPr>
            <a:cxnSpLocks/>
          </p:cNvCxnSpPr>
          <p:nvPr/>
        </p:nvCxnSpPr>
        <p:spPr>
          <a:xfrm flipH="1">
            <a:off x="6582007" y="544201"/>
            <a:ext cx="476018" cy="386086"/>
          </a:xfrm>
          <a:prstGeom prst="straightConnector1">
            <a:avLst/>
          </a:prstGeom>
          <a:ln w="412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Прямая со стрелкой 30">
            <a:extLst>
              <a:ext uri="{FF2B5EF4-FFF2-40B4-BE49-F238E27FC236}">
                <a16:creationId xmlns:a16="http://schemas.microsoft.com/office/drawing/2014/main" id="{EEBD1B3D-A23C-744B-84F0-F0083FA0FDE8}"/>
              </a:ext>
            </a:extLst>
          </p:cNvPr>
          <p:cNvCxnSpPr>
            <a:cxnSpLocks/>
          </p:cNvCxnSpPr>
          <p:nvPr/>
        </p:nvCxnSpPr>
        <p:spPr>
          <a:xfrm>
            <a:off x="7992191" y="531299"/>
            <a:ext cx="348174" cy="476790"/>
          </a:xfrm>
          <a:prstGeom prst="straightConnector1">
            <a:avLst/>
          </a:prstGeom>
          <a:ln w="412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Прямая со стрелкой 35">
            <a:extLst>
              <a:ext uri="{FF2B5EF4-FFF2-40B4-BE49-F238E27FC236}">
                <a16:creationId xmlns:a16="http://schemas.microsoft.com/office/drawing/2014/main" id="{4F699314-9450-CE4F-B11C-B231DE272F0B}"/>
              </a:ext>
            </a:extLst>
          </p:cNvPr>
          <p:cNvCxnSpPr>
            <a:cxnSpLocks/>
          </p:cNvCxnSpPr>
          <p:nvPr/>
        </p:nvCxnSpPr>
        <p:spPr>
          <a:xfrm flipH="1">
            <a:off x="4509618" y="1415552"/>
            <a:ext cx="1523276" cy="1468504"/>
          </a:xfrm>
          <a:prstGeom prst="straightConnector1">
            <a:avLst/>
          </a:prstGeom>
          <a:ln w="41275" cap="flat" cmpd="sng" algn="ctr">
            <a:solidFill>
              <a:schemeClr val="accent5">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Прямая со стрелкой 37">
            <a:extLst>
              <a:ext uri="{FF2B5EF4-FFF2-40B4-BE49-F238E27FC236}">
                <a16:creationId xmlns:a16="http://schemas.microsoft.com/office/drawing/2014/main" id="{B30C25D0-6EFD-214E-A2AF-F66E57F1FE36}"/>
              </a:ext>
            </a:extLst>
          </p:cNvPr>
          <p:cNvCxnSpPr>
            <a:cxnSpLocks/>
          </p:cNvCxnSpPr>
          <p:nvPr/>
        </p:nvCxnSpPr>
        <p:spPr>
          <a:xfrm>
            <a:off x="6195547" y="1398871"/>
            <a:ext cx="671852" cy="1362000"/>
          </a:xfrm>
          <a:prstGeom prst="straightConnector1">
            <a:avLst/>
          </a:prstGeom>
          <a:ln w="41275" cap="flat" cmpd="sng" algn="ctr">
            <a:solidFill>
              <a:schemeClr val="accent5">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Прямая со стрелкой 44">
            <a:extLst>
              <a:ext uri="{FF2B5EF4-FFF2-40B4-BE49-F238E27FC236}">
                <a16:creationId xmlns:a16="http://schemas.microsoft.com/office/drawing/2014/main" id="{2241CCCE-F839-9B46-AC5B-9548143AA8C6}"/>
              </a:ext>
            </a:extLst>
          </p:cNvPr>
          <p:cNvCxnSpPr>
            <a:cxnSpLocks/>
          </p:cNvCxnSpPr>
          <p:nvPr/>
        </p:nvCxnSpPr>
        <p:spPr>
          <a:xfrm flipH="1">
            <a:off x="7979385" y="1434840"/>
            <a:ext cx="823008" cy="1387673"/>
          </a:xfrm>
          <a:prstGeom prst="straightConnector1">
            <a:avLst/>
          </a:prstGeom>
          <a:ln w="41275" cap="flat" cmpd="sng" algn="ctr">
            <a:solidFill>
              <a:schemeClr val="accent5">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Прямая со стрелкой 46">
            <a:extLst>
              <a:ext uri="{FF2B5EF4-FFF2-40B4-BE49-F238E27FC236}">
                <a16:creationId xmlns:a16="http://schemas.microsoft.com/office/drawing/2014/main" id="{5B8FEC35-3E90-0C46-B6C6-954502465168}"/>
              </a:ext>
            </a:extLst>
          </p:cNvPr>
          <p:cNvCxnSpPr>
            <a:cxnSpLocks/>
            <a:stCxn id="7" idx="2"/>
          </p:cNvCxnSpPr>
          <p:nvPr/>
        </p:nvCxnSpPr>
        <p:spPr>
          <a:xfrm>
            <a:off x="9365853" y="1413315"/>
            <a:ext cx="521440" cy="1409198"/>
          </a:xfrm>
          <a:prstGeom prst="straightConnector1">
            <a:avLst/>
          </a:prstGeom>
          <a:ln w="41275" cap="flat" cmpd="sng" algn="ctr">
            <a:solidFill>
              <a:schemeClr val="accent5">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Прямая со стрелкой 49">
            <a:extLst>
              <a:ext uri="{FF2B5EF4-FFF2-40B4-BE49-F238E27FC236}">
                <a16:creationId xmlns:a16="http://schemas.microsoft.com/office/drawing/2014/main" id="{8852C17C-3761-754E-A78B-F84D3982AF4E}"/>
              </a:ext>
            </a:extLst>
          </p:cNvPr>
          <p:cNvCxnSpPr>
            <a:cxnSpLocks/>
          </p:cNvCxnSpPr>
          <p:nvPr/>
        </p:nvCxnSpPr>
        <p:spPr>
          <a:xfrm>
            <a:off x="10259466" y="1303422"/>
            <a:ext cx="1148232" cy="1519091"/>
          </a:xfrm>
          <a:prstGeom prst="straightConnector1">
            <a:avLst/>
          </a:prstGeom>
          <a:ln w="41275" cap="flat" cmpd="sng" algn="ctr">
            <a:solidFill>
              <a:schemeClr val="accent5">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4" name="TextBox 53">
            <a:extLst>
              <a:ext uri="{FF2B5EF4-FFF2-40B4-BE49-F238E27FC236}">
                <a16:creationId xmlns:a16="http://schemas.microsoft.com/office/drawing/2014/main" id="{94591A36-DE2A-B248-AD39-323D0CCCBEC9}"/>
              </a:ext>
            </a:extLst>
          </p:cNvPr>
          <p:cNvSpPr txBox="1"/>
          <p:nvPr/>
        </p:nvSpPr>
        <p:spPr>
          <a:xfrm>
            <a:off x="10255719" y="5100078"/>
            <a:ext cx="2139620" cy="646331"/>
          </a:xfrm>
          <a:prstGeom prst="rect">
            <a:avLst/>
          </a:prstGeom>
          <a:noFill/>
        </p:spPr>
        <p:txBody>
          <a:bodyPr wrap="square" rtlCol="0">
            <a:spAutoFit/>
          </a:bodyPr>
          <a:lstStyle/>
          <a:p>
            <a:r>
              <a:rPr lang="uk-UA" b="1" dirty="0">
                <a:solidFill>
                  <a:srgbClr val="002060"/>
                </a:solidFill>
                <a:latin typeface="Bookman Old Style" panose="02050604050505020204" pitchFamily="18" charset="0"/>
              </a:rPr>
              <a:t>імітаційне моделювання</a:t>
            </a:r>
          </a:p>
        </p:txBody>
      </p:sp>
      <p:cxnSp>
        <p:nvCxnSpPr>
          <p:cNvPr id="55" name="Прямая со стрелкой 54">
            <a:extLst>
              <a:ext uri="{FF2B5EF4-FFF2-40B4-BE49-F238E27FC236}">
                <a16:creationId xmlns:a16="http://schemas.microsoft.com/office/drawing/2014/main" id="{31F9D4A0-72B5-1148-9086-5ADFFDCB282E}"/>
              </a:ext>
            </a:extLst>
          </p:cNvPr>
          <p:cNvCxnSpPr>
            <a:cxnSpLocks/>
          </p:cNvCxnSpPr>
          <p:nvPr/>
        </p:nvCxnSpPr>
        <p:spPr>
          <a:xfrm flipH="1">
            <a:off x="3572570" y="3126154"/>
            <a:ext cx="848996" cy="1379501"/>
          </a:xfrm>
          <a:prstGeom prst="straightConnector1">
            <a:avLst/>
          </a:prstGeom>
          <a:ln w="412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8" name="Прямая со стрелкой 57">
            <a:extLst>
              <a:ext uri="{FF2B5EF4-FFF2-40B4-BE49-F238E27FC236}">
                <a16:creationId xmlns:a16="http://schemas.microsoft.com/office/drawing/2014/main" id="{41DB78B8-F2CB-EA4D-88C6-1B5EC07ABF3D}"/>
              </a:ext>
            </a:extLst>
          </p:cNvPr>
          <p:cNvCxnSpPr>
            <a:cxnSpLocks/>
            <a:stCxn id="11" idx="2"/>
          </p:cNvCxnSpPr>
          <p:nvPr/>
        </p:nvCxnSpPr>
        <p:spPr>
          <a:xfrm flipH="1">
            <a:off x="4530306" y="3179323"/>
            <a:ext cx="99094" cy="2104341"/>
          </a:xfrm>
          <a:prstGeom prst="straightConnector1">
            <a:avLst/>
          </a:prstGeom>
          <a:ln w="412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Прямая со стрелкой 60">
            <a:extLst>
              <a:ext uri="{FF2B5EF4-FFF2-40B4-BE49-F238E27FC236}">
                <a16:creationId xmlns:a16="http://schemas.microsoft.com/office/drawing/2014/main" id="{B88D0309-7977-C34C-AE63-616ABB1C7266}"/>
              </a:ext>
            </a:extLst>
          </p:cNvPr>
          <p:cNvCxnSpPr>
            <a:cxnSpLocks/>
          </p:cNvCxnSpPr>
          <p:nvPr/>
        </p:nvCxnSpPr>
        <p:spPr>
          <a:xfrm>
            <a:off x="4921252" y="3164503"/>
            <a:ext cx="395564" cy="1371613"/>
          </a:xfrm>
          <a:prstGeom prst="straightConnector1">
            <a:avLst/>
          </a:prstGeom>
          <a:ln w="412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6" name="Прямая со стрелкой 65">
            <a:extLst>
              <a:ext uri="{FF2B5EF4-FFF2-40B4-BE49-F238E27FC236}">
                <a16:creationId xmlns:a16="http://schemas.microsoft.com/office/drawing/2014/main" id="{0D8434FA-4560-914A-9773-674E90A876FF}"/>
              </a:ext>
            </a:extLst>
          </p:cNvPr>
          <p:cNvCxnSpPr>
            <a:cxnSpLocks/>
          </p:cNvCxnSpPr>
          <p:nvPr/>
        </p:nvCxnSpPr>
        <p:spPr>
          <a:xfrm>
            <a:off x="6261195" y="3053640"/>
            <a:ext cx="12894" cy="2701855"/>
          </a:xfrm>
          <a:prstGeom prst="straightConnector1">
            <a:avLst/>
          </a:prstGeom>
          <a:ln w="412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Прямая со стрелкой 68">
            <a:extLst>
              <a:ext uri="{FF2B5EF4-FFF2-40B4-BE49-F238E27FC236}">
                <a16:creationId xmlns:a16="http://schemas.microsoft.com/office/drawing/2014/main" id="{37E30F5E-3F2C-024D-9BB7-1A11B4E10101}"/>
              </a:ext>
            </a:extLst>
          </p:cNvPr>
          <p:cNvCxnSpPr>
            <a:cxnSpLocks/>
          </p:cNvCxnSpPr>
          <p:nvPr/>
        </p:nvCxnSpPr>
        <p:spPr>
          <a:xfrm>
            <a:off x="6615280" y="3029792"/>
            <a:ext cx="560531" cy="1549898"/>
          </a:xfrm>
          <a:prstGeom prst="straightConnector1">
            <a:avLst/>
          </a:prstGeom>
          <a:ln w="412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2" name="Прямая со стрелкой 71">
            <a:extLst>
              <a:ext uri="{FF2B5EF4-FFF2-40B4-BE49-F238E27FC236}">
                <a16:creationId xmlns:a16="http://schemas.microsoft.com/office/drawing/2014/main" id="{64464988-586F-1841-A3A7-1D59F6CDA43D}"/>
              </a:ext>
            </a:extLst>
          </p:cNvPr>
          <p:cNvCxnSpPr>
            <a:cxnSpLocks/>
            <a:stCxn id="19" idx="2"/>
          </p:cNvCxnSpPr>
          <p:nvPr/>
        </p:nvCxnSpPr>
        <p:spPr>
          <a:xfrm>
            <a:off x="8062535" y="3339619"/>
            <a:ext cx="778247" cy="2231609"/>
          </a:xfrm>
          <a:prstGeom prst="straightConnector1">
            <a:avLst/>
          </a:prstGeom>
          <a:ln w="412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Прямая со стрелкой 74">
            <a:extLst>
              <a:ext uri="{FF2B5EF4-FFF2-40B4-BE49-F238E27FC236}">
                <a16:creationId xmlns:a16="http://schemas.microsoft.com/office/drawing/2014/main" id="{7EEF7172-21E3-D043-BB83-EC08CEE32865}"/>
              </a:ext>
            </a:extLst>
          </p:cNvPr>
          <p:cNvCxnSpPr>
            <a:cxnSpLocks/>
          </p:cNvCxnSpPr>
          <p:nvPr/>
        </p:nvCxnSpPr>
        <p:spPr>
          <a:xfrm>
            <a:off x="9530558" y="3345737"/>
            <a:ext cx="133382" cy="1058830"/>
          </a:xfrm>
          <a:prstGeom prst="straightConnector1">
            <a:avLst/>
          </a:prstGeom>
          <a:ln w="412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7" name="Прямая со стрелкой 76">
            <a:extLst>
              <a:ext uri="{FF2B5EF4-FFF2-40B4-BE49-F238E27FC236}">
                <a16:creationId xmlns:a16="http://schemas.microsoft.com/office/drawing/2014/main" id="{29A68E21-2F99-584B-AB49-3D062C2E5D2E}"/>
              </a:ext>
            </a:extLst>
          </p:cNvPr>
          <p:cNvCxnSpPr>
            <a:cxnSpLocks/>
            <a:stCxn id="21" idx="2"/>
          </p:cNvCxnSpPr>
          <p:nvPr/>
        </p:nvCxnSpPr>
        <p:spPr>
          <a:xfrm>
            <a:off x="11348985" y="3062620"/>
            <a:ext cx="0" cy="2120517"/>
          </a:xfrm>
          <a:prstGeom prst="straightConnector1">
            <a:avLst/>
          </a:prstGeom>
          <a:ln w="412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074" name="Picture 2" descr="Архив фантастики">
            <a:extLst>
              <a:ext uri="{FF2B5EF4-FFF2-40B4-BE49-F238E27FC236}">
                <a16:creationId xmlns:a16="http://schemas.microsoft.com/office/drawing/2014/main" id="{82D97A30-9F1F-0C4F-AF50-D07EBDF1C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47" y="3536020"/>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6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338D2F4-5830-C84B-8551-0CA6DCA79910}"/>
              </a:ext>
            </a:extLst>
          </p:cNvPr>
          <p:cNvSpPr>
            <a:spLocks noGrp="1"/>
          </p:cNvSpPr>
          <p:nvPr>
            <p:ph idx="1"/>
          </p:nvPr>
        </p:nvSpPr>
        <p:spPr>
          <a:xfrm>
            <a:off x="5529262" y="337185"/>
            <a:ext cx="6115051" cy="5817870"/>
          </a:xfrm>
        </p:spPr>
        <p:txBody>
          <a:bodyPr>
            <a:noAutofit/>
          </a:bodyPr>
          <a:lstStyle/>
          <a:p>
            <a:pPr>
              <a:lnSpc>
                <a:spcPct val="150000"/>
              </a:lnSpc>
            </a:pPr>
            <a:r>
              <a:rPr lang="uk-UA" sz="2400" b="1" i="1" dirty="0">
                <a:solidFill>
                  <a:srgbClr val="FF0000"/>
                </a:solidFill>
                <a:latin typeface="Book Antiqua" panose="02040602050305030304" pitchFamily="18" charset="0"/>
              </a:rPr>
              <a:t>Інтуїтивні методи на відміну від формалізованих </a:t>
            </a:r>
            <a:r>
              <a:rPr lang="uk-UA" sz="2400" b="1" i="1" dirty="0">
                <a:solidFill>
                  <a:srgbClr val="002060"/>
                </a:solidFill>
                <a:latin typeface="Book Antiqua" panose="02040602050305030304" pitchFamily="18" charset="0"/>
              </a:rPr>
              <a:t>застосовуються, коли об'єкт прогнозування або надто простий, або настільки складний, що аналітично врахувати вплив багатьох факторів практично неможливо. У цих випадках вдаються до опитування експертів. </a:t>
            </a:r>
          </a:p>
          <a:p>
            <a:pPr>
              <a:lnSpc>
                <a:spcPct val="150000"/>
              </a:lnSpc>
            </a:pPr>
            <a:r>
              <a:rPr lang="uk-UA" sz="2400" b="1" i="1" dirty="0">
                <a:solidFill>
                  <a:srgbClr val="002060"/>
                </a:solidFill>
                <a:latin typeface="Book Antiqua" panose="02040602050305030304" pitchFamily="18" charset="0"/>
              </a:rPr>
              <a:t>Отримані індивідуальні та експертні оцінки використовують як кінцеві прогнози або в якості вихідних даних у комплексних системах прогнозування</a:t>
            </a:r>
          </a:p>
        </p:txBody>
      </p:sp>
      <p:pic>
        <p:nvPicPr>
          <p:cNvPr id="1028" name="Picture 4" descr="Фізика : Фізика ХХІ століття">
            <a:extLst>
              <a:ext uri="{FF2B5EF4-FFF2-40B4-BE49-F238E27FC236}">
                <a16:creationId xmlns:a16="http://schemas.microsoft.com/office/drawing/2014/main" id="{4451FF85-D8DF-804E-A995-E1A27315C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0"/>
            <a:ext cx="2887662" cy="31308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Векторная графика Вопрос: картинки, рисунки | Скачать векторы Вопрос на  Depositphotos">
            <a:extLst>
              <a:ext uri="{FF2B5EF4-FFF2-40B4-BE49-F238E27FC236}">
                <a16:creationId xmlns:a16="http://schemas.microsoft.com/office/drawing/2014/main" id="{EFFDF355-28E1-EA48-9950-881053483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 y="3057525"/>
            <a:ext cx="380047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72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E99D3A-B752-7748-A08F-20BFE4433BFA}"/>
              </a:ext>
            </a:extLst>
          </p:cNvPr>
          <p:cNvSpPr>
            <a:spLocks noGrp="1"/>
          </p:cNvSpPr>
          <p:nvPr>
            <p:ph type="title"/>
          </p:nvPr>
        </p:nvSpPr>
        <p:spPr>
          <a:xfrm>
            <a:off x="333786" y="0"/>
            <a:ext cx="4363627" cy="2317115"/>
          </a:xfrm>
        </p:spPr>
        <p:txBody>
          <a:bodyPr>
            <a:normAutofit/>
          </a:bodyPr>
          <a:lstStyle/>
          <a:p>
            <a:pPr algn="ctr"/>
            <a:r>
              <a:rPr lang="uk-UA" sz="2800" b="1" dirty="0">
                <a:solidFill>
                  <a:srgbClr val="002060"/>
                </a:solidFill>
                <a:latin typeface="Bookman Old Style" panose="02050604050505020204" pitchFamily="18" charset="0"/>
              </a:rPr>
              <a:t>Типологія методів прогнозування </a:t>
            </a:r>
            <a:br>
              <a:rPr lang="uk-UA" b="1" dirty="0">
                <a:solidFill>
                  <a:srgbClr val="002060"/>
                </a:solidFill>
                <a:latin typeface="Bookman Old Style" panose="02050604050505020204" pitchFamily="18" charset="0"/>
              </a:rPr>
            </a:br>
            <a:r>
              <a:rPr lang="uk-UA" sz="2700" b="1" dirty="0" err="1">
                <a:solidFill>
                  <a:srgbClr val="FF0000"/>
                </a:solidFill>
                <a:latin typeface="Bookman Old Style" panose="02050604050505020204" pitchFamily="18" charset="0"/>
              </a:rPr>
              <a:t>Дж</a:t>
            </a:r>
            <a:r>
              <a:rPr lang="uk-UA" sz="2700" b="1" dirty="0">
                <a:solidFill>
                  <a:srgbClr val="FF0000"/>
                </a:solidFill>
                <a:latin typeface="Bookman Old Style" panose="02050604050505020204" pitchFamily="18" charset="0"/>
              </a:rPr>
              <a:t>. Скотта </a:t>
            </a:r>
            <a:r>
              <a:rPr lang="uk-UA" sz="2700" b="1" dirty="0" err="1">
                <a:solidFill>
                  <a:srgbClr val="FF0000"/>
                </a:solidFill>
                <a:latin typeface="Bookman Old Style" panose="02050604050505020204" pitchFamily="18" charset="0"/>
              </a:rPr>
              <a:t>Армстронга</a:t>
            </a:r>
            <a:br>
              <a:rPr lang="uk-UA" b="1" dirty="0">
                <a:solidFill>
                  <a:srgbClr val="002060"/>
                </a:solidFill>
                <a:latin typeface="Bookman Old Style" panose="02050604050505020204" pitchFamily="18" charset="0"/>
              </a:rPr>
            </a:br>
            <a:r>
              <a:rPr lang="uk-UA" b="1" dirty="0">
                <a:solidFill>
                  <a:srgbClr val="002060"/>
                </a:solidFill>
                <a:latin typeface="Bookman Old Style" panose="02050604050505020204" pitchFamily="18" charset="0"/>
              </a:rPr>
              <a:t>(народ. 1937 р.)</a:t>
            </a:r>
          </a:p>
        </p:txBody>
      </p:sp>
      <p:sp useBgFill="1">
        <p:nvSpPr>
          <p:cNvPr id="3" name="Объект 2">
            <a:extLst>
              <a:ext uri="{FF2B5EF4-FFF2-40B4-BE49-F238E27FC236}">
                <a16:creationId xmlns:a16="http://schemas.microsoft.com/office/drawing/2014/main" id="{77876F34-0631-714B-A5B5-FF464997D993}"/>
              </a:ext>
            </a:extLst>
          </p:cNvPr>
          <p:cNvSpPr>
            <a:spLocks noGrp="1"/>
          </p:cNvSpPr>
          <p:nvPr>
            <p:ph idx="1"/>
          </p:nvPr>
        </p:nvSpPr>
        <p:spPr>
          <a:xfrm>
            <a:off x="5143501" y="323849"/>
            <a:ext cx="6714714" cy="6291263"/>
          </a:xfrm>
        </p:spPr>
        <p:txBody>
          <a:bodyPr>
            <a:normAutofit/>
          </a:bodyPr>
          <a:lstStyle/>
          <a:p>
            <a:pPr marL="0" indent="0" algn="ctr">
              <a:buNone/>
            </a:pPr>
            <a:r>
              <a:rPr lang="uk-UA" sz="2400" b="1" dirty="0" err="1">
                <a:solidFill>
                  <a:schemeClr val="accent6">
                    <a:lumMod val="75000"/>
                  </a:schemeClr>
                </a:solidFill>
                <a:latin typeface="Bookman Old Style" panose="02050604050505020204" pitchFamily="18" charset="0"/>
              </a:rPr>
              <a:t>Дж</a:t>
            </a:r>
            <a:r>
              <a:rPr lang="uk-UA" sz="2400" b="1" dirty="0">
                <a:solidFill>
                  <a:schemeClr val="accent6">
                    <a:lumMod val="75000"/>
                  </a:schemeClr>
                </a:solidFill>
                <a:latin typeface="Bookman Old Style" panose="02050604050505020204" pitchFamily="18" charset="0"/>
              </a:rPr>
              <a:t>. </a:t>
            </a:r>
            <a:r>
              <a:rPr lang="uk-UA" sz="2400" b="1" dirty="0" err="1">
                <a:solidFill>
                  <a:schemeClr val="accent6">
                    <a:lumMod val="75000"/>
                  </a:schemeClr>
                </a:solidFill>
                <a:latin typeface="Bookman Old Style" panose="02050604050505020204" pitchFamily="18" charset="0"/>
              </a:rPr>
              <a:t>Армстронг</a:t>
            </a:r>
            <a:r>
              <a:rPr lang="uk-UA" sz="2400" b="1" dirty="0">
                <a:solidFill>
                  <a:schemeClr val="accent6">
                    <a:lumMod val="75000"/>
                  </a:schemeClr>
                </a:solidFill>
                <a:latin typeface="Bookman Old Style" panose="02050604050505020204" pitchFamily="18" charset="0"/>
              </a:rPr>
              <a:t> визначає 3 загальні лінії розмежування методів</a:t>
            </a:r>
          </a:p>
          <a:p>
            <a:r>
              <a:rPr lang="uk-UA" sz="2400" b="1" dirty="0">
                <a:solidFill>
                  <a:srgbClr val="7030A0"/>
                </a:solidFill>
                <a:latin typeface="Bookman Old Style" panose="02050604050505020204" pitchFamily="18" charset="0"/>
              </a:rPr>
              <a:t>1. За способом перетворення інформації у прогностичні висновки:</a:t>
            </a:r>
          </a:p>
          <a:p>
            <a:pPr marL="0" indent="0">
              <a:buNone/>
            </a:pPr>
            <a:r>
              <a:rPr lang="uk-UA" sz="2400" b="1" dirty="0">
                <a:solidFill>
                  <a:srgbClr val="FF0000"/>
                </a:solidFill>
                <a:latin typeface="Bookman Old Style" panose="02050604050505020204" pitchFamily="18" charset="0"/>
              </a:rPr>
              <a:t>	    СУБ'ЄКТИВНІ – ОБ'ЄКТИВНІ</a:t>
            </a:r>
          </a:p>
          <a:p>
            <a:pPr marL="0" indent="0">
              <a:buNone/>
            </a:pPr>
            <a:endParaRPr lang="uk-UA" sz="2400" b="1" dirty="0">
              <a:solidFill>
                <a:srgbClr val="FF0000"/>
              </a:solidFill>
              <a:latin typeface="Bookman Old Style" panose="02050604050505020204" pitchFamily="18" charset="0"/>
            </a:endParaRPr>
          </a:p>
          <a:p>
            <a:r>
              <a:rPr lang="uk-UA" sz="2400" b="1" dirty="0">
                <a:solidFill>
                  <a:srgbClr val="7030A0"/>
                </a:solidFill>
                <a:latin typeface="Bookman Old Style" panose="02050604050505020204" pitchFamily="18" charset="0"/>
              </a:rPr>
              <a:t>2. За ступенем виявлення причинно-наслідкових </a:t>
            </a:r>
            <a:r>
              <a:rPr lang="uk-UA" sz="2400" b="1" dirty="0" err="1">
                <a:solidFill>
                  <a:srgbClr val="7030A0"/>
                </a:solidFill>
                <a:latin typeface="Bookman Old Style" panose="02050604050505020204" pitchFamily="18" charset="0"/>
              </a:rPr>
              <a:t>зв'язків</a:t>
            </a:r>
            <a:r>
              <a:rPr lang="uk-UA" sz="2400" b="1" dirty="0">
                <a:solidFill>
                  <a:srgbClr val="7030A0"/>
                </a:solidFill>
                <a:latin typeface="Bookman Old Style" panose="02050604050505020204" pitchFamily="18" charset="0"/>
              </a:rPr>
              <a:t>:</a:t>
            </a:r>
          </a:p>
          <a:p>
            <a:pPr marL="0" indent="0">
              <a:buNone/>
            </a:pPr>
            <a:r>
              <a:rPr lang="uk-UA" sz="2400" b="1" dirty="0">
                <a:solidFill>
                  <a:srgbClr val="FF0000"/>
                </a:solidFill>
                <a:latin typeface="Bookman Old Style" panose="02050604050505020204" pitchFamily="18" charset="0"/>
              </a:rPr>
              <a:t>		НАЇВНІ – КАУЗАЛЬНІ</a:t>
            </a:r>
          </a:p>
          <a:p>
            <a:pPr marL="0" indent="0">
              <a:buNone/>
            </a:pPr>
            <a:endParaRPr lang="uk-UA" sz="2400" b="1" dirty="0">
              <a:solidFill>
                <a:srgbClr val="FF0000"/>
              </a:solidFill>
              <a:latin typeface="Bookman Old Style" panose="02050604050505020204" pitchFamily="18" charset="0"/>
            </a:endParaRPr>
          </a:p>
          <a:p>
            <a:r>
              <a:rPr lang="uk-UA" sz="2400" b="1" dirty="0">
                <a:solidFill>
                  <a:srgbClr val="7030A0"/>
                </a:solidFill>
                <a:latin typeface="Bookman Old Style" panose="02050604050505020204" pitchFamily="18" charset="0"/>
              </a:rPr>
              <a:t>3. За характером виявлення причинно-наслідкових </a:t>
            </a:r>
            <a:r>
              <a:rPr lang="uk-UA" sz="2400" b="1" dirty="0" err="1">
                <a:solidFill>
                  <a:srgbClr val="7030A0"/>
                </a:solidFill>
                <a:latin typeface="Bookman Old Style" panose="02050604050505020204" pitchFamily="18" charset="0"/>
              </a:rPr>
              <a:t>зв'язків</a:t>
            </a:r>
            <a:r>
              <a:rPr lang="uk-UA" sz="2400" b="1" dirty="0">
                <a:solidFill>
                  <a:srgbClr val="7030A0"/>
                </a:solidFill>
                <a:latin typeface="Bookman Old Style" panose="02050604050505020204" pitchFamily="18" charset="0"/>
              </a:rPr>
              <a:t> </a:t>
            </a:r>
            <a:r>
              <a:rPr lang="uk-UA" sz="2400" b="1" dirty="0" err="1">
                <a:solidFill>
                  <a:srgbClr val="7030A0"/>
                </a:solidFill>
                <a:latin typeface="Bookman Old Style" panose="02050604050505020204" pitchFamily="18" charset="0"/>
              </a:rPr>
              <a:t>обєктивні</a:t>
            </a:r>
            <a:r>
              <a:rPr lang="uk-UA" sz="2400" b="1" dirty="0">
                <a:solidFill>
                  <a:srgbClr val="7030A0"/>
                </a:solidFill>
                <a:latin typeface="Bookman Old Style" panose="02050604050505020204" pitchFamily="18" charset="0"/>
              </a:rPr>
              <a:t> і каузальні диференціюються:</a:t>
            </a:r>
          </a:p>
          <a:p>
            <a:pPr marL="0" indent="0">
              <a:buNone/>
            </a:pPr>
            <a:r>
              <a:rPr lang="uk-UA" sz="2400" b="1" dirty="0">
                <a:solidFill>
                  <a:srgbClr val="FF0000"/>
                </a:solidFill>
                <a:latin typeface="Bookman Old Style" panose="02050604050505020204" pitchFamily="18" charset="0"/>
              </a:rPr>
              <a:t>		ЛІНІЙНІ - НЕЛІНІЙНІ</a:t>
            </a:r>
          </a:p>
        </p:txBody>
      </p:sp>
      <p:pic>
        <p:nvPicPr>
          <p:cNvPr id="4098" name="Picture 2">
            <a:extLst>
              <a:ext uri="{FF2B5EF4-FFF2-40B4-BE49-F238E27FC236}">
                <a16:creationId xmlns:a16="http://schemas.microsoft.com/office/drawing/2014/main" id="{D311D76B-5948-F14A-8851-825664B1B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50" y="2317115"/>
            <a:ext cx="3654425" cy="450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18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624DC39-F90E-D448-AE5D-ED1BABDA6564}"/>
              </a:ext>
            </a:extLst>
          </p:cNvPr>
          <p:cNvSpPr>
            <a:spLocks noGrp="1"/>
          </p:cNvSpPr>
          <p:nvPr>
            <p:ph idx="1"/>
          </p:nvPr>
        </p:nvSpPr>
        <p:spPr>
          <a:xfrm>
            <a:off x="5272088" y="114301"/>
            <a:ext cx="6800850" cy="6615112"/>
          </a:xfrm>
        </p:spPr>
        <p:txBody>
          <a:bodyPr>
            <a:normAutofit/>
          </a:bodyPr>
          <a:lstStyle/>
          <a:p>
            <a:r>
              <a:rPr lang="uk-UA" b="1" u="sng" dirty="0">
                <a:solidFill>
                  <a:srgbClr val="FF0000"/>
                </a:solidFill>
                <a:latin typeface="Book Antiqua" panose="02040602050305030304" pitchFamily="18" charset="0"/>
              </a:rPr>
              <a:t>Суб'єктивні (імпліцитні, неформалізовані, інтуїтивні)</a:t>
            </a:r>
            <a:r>
              <a:rPr lang="uk-UA" b="1" u="sng" dirty="0">
                <a:solidFill>
                  <a:srgbClr val="002060"/>
                </a:solidFill>
                <a:latin typeface="Book Antiqua" panose="02040602050305030304" pitchFamily="18" charset="0"/>
              </a:rPr>
              <a:t> </a:t>
            </a:r>
            <a:r>
              <a:rPr lang="uk-UA" b="1" dirty="0">
                <a:solidFill>
                  <a:srgbClr val="002060"/>
                </a:solidFill>
                <a:latin typeface="Book Antiqua" panose="02040602050305030304" pitchFamily="18" charset="0"/>
              </a:rPr>
              <a:t>– методи, які передбачають </a:t>
            </a:r>
            <a:r>
              <a:rPr lang="uk-UA" b="1" dirty="0">
                <a:solidFill>
                  <a:srgbClr val="7030A0"/>
                </a:solidFill>
                <a:latin typeface="Book Antiqua" panose="02040602050305030304" pitchFamily="18" charset="0"/>
              </a:rPr>
              <a:t>нечіткі і недостатньо специфіковані процеси </a:t>
            </a:r>
            <a:r>
              <a:rPr lang="uk-UA" b="1" dirty="0">
                <a:solidFill>
                  <a:srgbClr val="002060"/>
                </a:solidFill>
                <a:latin typeface="Book Antiqua" panose="02040602050305030304" pitchFamily="18" charset="0"/>
              </a:rPr>
              <a:t>для аналізу вихідних даних. Можуть спиратися </a:t>
            </a:r>
            <a:r>
              <a:rPr lang="uk-UA" b="1" dirty="0">
                <a:solidFill>
                  <a:srgbClr val="7030A0"/>
                </a:solidFill>
                <a:latin typeface="Book Antiqua" panose="02040602050305030304" pitchFamily="18" charset="0"/>
              </a:rPr>
              <a:t>на прості або складні процеси</a:t>
            </a:r>
            <a:r>
              <a:rPr lang="uk-UA" b="1" dirty="0">
                <a:solidFill>
                  <a:srgbClr val="002060"/>
                </a:solidFill>
                <a:latin typeface="Book Antiqua" panose="02040602050305030304" pitchFamily="18" charset="0"/>
              </a:rPr>
              <a:t>, можуть </a:t>
            </a:r>
            <a:r>
              <a:rPr lang="uk-UA" b="1" dirty="0">
                <a:solidFill>
                  <a:srgbClr val="7030A0"/>
                </a:solidFill>
                <a:latin typeface="Book Antiqua" panose="02040602050305030304" pitchFamily="18" charset="0"/>
              </a:rPr>
              <a:t>використовувати об'єктивні або суб'єктивні </a:t>
            </a:r>
            <a:r>
              <a:rPr lang="uk-UA" b="1" dirty="0">
                <a:solidFill>
                  <a:srgbClr val="002060"/>
                </a:solidFill>
                <a:latin typeface="Book Antiqua" panose="02040602050305030304" pitchFamily="18" charset="0"/>
              </a:rPr>
              <a:t>дані в якості увідних, можуть супроводжуватися формальним аналізом. </a:t>
            </a:r>
            <a:r>
              <a:rPr lang="uk-UA" b="1" dirty="0">
                <a:solidFill>
                  <a:srgbClr val="FF0000"/>
                </a:solidFill>
                <a:latin typeface="Book Antiqua" panose="02040602050305030304" pitchFamily="18" charset="0"/>
              </a:rPr>
              <a:t>Однак важливо, що всі вхідні дані перетворюються в прогностичні висновки в голові аналітика!!!</a:t>
            </a:r>
          </a:p>
          <a:p>
            <a:r>
              <a:rPr lang="uk-UA" b="1" u="sng" dirty="0">
                <a:solidFill>
                  <a:srgbClr val="FF0000"/>
                </a:solidFill>
                <a:latin typeface="Book Antiqua" panose="02040602050305030304" pitchFamily="18" charset="0"/>
              </a:rPr>
              <a:t>Об'єктивні (експліцитні, формалізовані, статистичні</a:t>
            </a:r>
            <a:r>
              <a:rPr lang="uk-UA" b="1" u="sng" dirty="0">
                <a:solidFill>
                  <a:srgbClr val="002060"/>
                </a:solidFill>
                <a:latin typeface="Book Antiqua" panose="02040602050305030304" pitchFamily="18" charset="0"/>
              </a:rPr>
              <a:t>) – </a:t>
            </a:r>
            <a:r>
              <a:rPr lang="uk-UA" b="1" dirty="0">
                <a:solidFill>
                  <a:srgbClr val="002060"/>
                </a:solidFill>
                <a:latin typeface="Book Antiqua" panose="02040602050305030304" pitchFamily="18" charset="0"/>
              </a:rPr>
              <a:t>методи, які спираються на </a:t>
            </a:r>
            <a:r>
              <a:rPr lang="uk-UA" b="1" dirty="0">
                <a:solidFill>
                  <a:srgbClr val="7030A0"/>
                </a:solidFill>
                <a:latin typeface="Book Antiqua" panose="02040602050305030304" pitchFamily="18" charset="0"/>
              </a:rPr>
              <a:t>чітко специфіковані процеси</a:t>
            </a:r>
            <a:r>
              <a:rPr lang="uk-UA" b="1" dirty="0">
                <a:solidFill>
                  <a:srgbClr val="002060"/>
                </a:solidFill>
                <a:latin typeface="Book Antiqua" panose="02040602050305030304" pitchFamily="18" charset="0"/>
              </a:rPr>
              <a:t> для аналізу вихідних даних. Можуть також спиратися </a:t>
            </a:r>
            <a:r>
              <a:rPr lang="uk-UA" b="1" dirty="0">
                <a:solidFill>
                  <a:srgbClr val="7030A0"/>
                </a:solidFill>
                <a:latin typeface="Book Antiqua" panose="02040602050305030304" pitchFamily="18" charset="0"/>
              </a:rPr>
              <a:t>на прості або складні процеси</a:t>
            </a:r>
            <a:r>
              <a:rPr lang="uk-UA" b="1" dirty="0">
                <a:solidFill>
                  <a:srgbClr val="002060"/>
                </a:solidFill>
                <a:latin typeface="Book Antiqua" panose="02040602050305030304" pitchFamily="18" charset="0"/>
              </a:rPr>
              <a:t>, можуть використовувати </a:t>
            </a:r>
            <a:r>
              <a:rPr lang="uk-UA" b="1" dirty="0">
                <a:solidFill>
                  <a:srgbClr val="7030A0"/>
                </a:solidFill>
                <a:latin typeface="Book Antiqua" panose="02040602050305030304" pitchFamily="18" charset="0"/>
              </a:rPr>
              <a:t>об'єктивні або суб'єктивні </a:t>
            </a:r>
            <a:r>
              <a:rPr lang="uk-UA" b="1" dirty="0">
                <a:solidFill>
                  <a:srgbClr val="002060"/>
                </a:solidFill>
                <a:latin typeface="Book Antiqua" panose="02040602050305030304" pitchFamily="18" charset="0"/>
              </a:rPr>
              <a:t>дані в якості увідних, можуть супроводжуватися формальним аналізом або ні. </a:t>
            </a:r>
            <a:r>
              <a:rPr lang="uk-UA" b="1" dirty="0">
                <a:solidFill>
                  <a:srgbClr val="FF0000"/>
                </a:solidFill>
                <a:latin typeface="Book Antiqua" panose="02040602050305030304" pitchFamily="18" charset="0"/>
              </a:rPr>
              <a:t>Але важливо, що вхідні дані перетворюються в прогностичні висновки за допомогою процесів, що здатні відтворити й інші дослідники, незалежно оди від одного і при цьому отримати аналогічні результати!!!</a:t>
            </a:r>
          </a:p>
        </p:txBody>
      </p:sp>
      <p:pic>
        <p:nvPicPr>
          <p:cNvPr id="5122" name="Picture 2" descr="Казахстанские школьники завоевали медали на международной олимпиаде по  математике - Білімді Ел - Образованная страна">
            <a:extLst>
              <a:ext uri="{FF2B5EF4-FFF2-40B4-BE49-F238E27FC236}">
                <a16:creationId xmlns:a16="http://schemas.microsoft.com/office/drawing/2014/main" id="{1240380D-DB49-E445-97EA-5272ADEB2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34" y="3654424"/>
            <a:ext cx="4942840" cy="30892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Гений: скачать картинки, стоковые фото Гений в хорошем качестве |  Depositphotos">
            <a:extLst>
              <a:ext uri="{FF2B5EF4-FFF2-40B4-BE49-F238E27FC236}">
                <a16:creationId xmlns:a16="http://schemas.microsoft.com/office/drawing/2014/main" id="{7573408D-98A3-1645-8096-727A3DC02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02" y="0"/>
            <a:ext cx="4638358" cy="36544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74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6146" name="Picture 2" descr="У всього є свої причини — і краще їх знати :: AFTERMARKET.IN.UA magazine">
            <a:extLst>
              <a:ext uri="{FF2B5EF4-FFF2-40B4-BE49-F238E27FC236}">
                <a16:creationId xmlns:a16="http://schemas.microsoft.com/office/drawing/2014/main" id="{D691B12A-803C-CF48-AD51-DC3807E422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649" y="1386680"/>
            <a:ext cx="5284870" cy="4084639"/>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a:extLst>
              <a:ext uri="{FF2B5EF4-FFF2-40B4-BE49-F238E27FC236}">
                <a16:creationId xmlns:a16="http://schemas.microsoft.com/office/drawing/2014/main" id="{E617D6C2-CE6D-0C4D-A142-CB16CEB49135}"/>
              </a:ext>
            </a:extLst>
          </p:cNvPr>
          <p:cNvSpPr txBox="1">
            <a:spLocks/>
          </p:cNvSpPr>
          <p:nvPr/>
        </p:nvSpPr>
        <p:spPr>
          <a:xfrm>
            <a:off x="5657850" y="121444"/>
            <a:ext cx="6186488" cy="661511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uk-UA" b="1" u="sng" dirty="0">
                <a:solidFill>
                  <a:srgbClr val="FF0000"/>
                </a:solidFill>
                <a:latin typeface="Book Antiqua" panose="02040602050305030304" pitchFamily="18" charset="0"/>
              </a:rPr>
              <a:t>НАЇВНІ</a:t>
            </a:r>
            <a:r>
              <a:rPr lang="uk-UA" b="1" u="sng" dirty="0">
                <a:solidFill>
                  <a:srgbClr val="002060"/>
                </a:solidFill>
                <a:latin typeface="Book Antiqua" panose="02040602050305030304" pitchFamily="18" charset="0"/>
              </a:rPr>
              <a:t> МЕТОДИ </a:t>
            </a:r>
            <a:r>
              <a:rPr lang="uk-UA" b="1" dirty="0">
                <a:solidFill>
                  <a:srgbClr val="002060"/>
                </a:solidFill>
                <a:latin typeface="Book Antiqua" panose="02040602050305030304" pitchFamily="18" charset="0"/>
              </a:rPr>
              <a:t>– </a:t>
            </a:r>
            <a:r>
              <a:rPr lang="uk-UA" b="1" dirty="0">
                <a:solidFill>
                  <a:srgbClr val="FF0000"/>
                </a:solidFill>
                <a:latin typeface="Book Antiqua" panose="02040602050305030304" pitchFamily="18" charset="0"/>
              </a:rPr>
              <a:t>не претендують на встановлення причинно-наслідкових взаємозв'язків</a:t>
            </a:r>
            <a:r>
              <a:rPr lang="uk-UA" b="1" dirty="0">
                <a:solidFill>
                  <a:srgbClr val="7030A0"/>
                </a:solidFill>
                <a:latin typeface="Book Antiqua" panose="02040602050305030304" pitchFamily="18" charset="0"/>
              </a:rPr>
              <a:t>, які присутні в прогнозованій ситуації. Вони обмежуються аналізом даних тільки тієї змінної, яка цікавить дослідника (залежна), при цьому </a:t>
            </a:r>
            <a:r>
              <a:rPr lang="uk-UA" b="1" dirty="0">
                <a:solidFill>
                  <a:srgbClr val="FF0000"/>
                </a:solidFill>
                <a:latin typeface="Book Antiqua" panose="02040602050305030304" pitchFamily="18" charset="0"/>
              </a:rPr>
              <a:t>історична динаміка, яка спостерігається, </a:t>
            </a:r>
            <a:r>
              <a:rPr lang="uk-UA" b="1" dirty="0" err="1">
                <a:solidFill>
                  <a:srgbClr val="FF0000"/>
                </a:solidFill>
                <a:latin typeface="Book Antiqua" panose="02040602050305030304" pitchFamily="18" charset="0"/>
              </a:rPr>
              <a:t>проєцюється</a:t>
            </a:r>
            <a:r>
              <a:rPr lang="uk-UA" b="1" dirty="0">
                <a:solidFill>
                  <a:srgbClr val="FF0000"/>
                </a:solidFill>
                <a:latin typeface="Book Antiqua" panose="02040602050305030304" pitchFamily="18" charset="0"/>
              </a:rPr>
              <a:t> на майбутнє</a:t>
            </a:r>
            <a:r>
              <a:rPr lang="uk-UA" b="1" dirty="0">
                <a:solidFill>
                  <a:srgbClr val="7030A0"/>
                </a:solidFill>
                <a:latin typeface="Book Antiqua" panose="02040602050305030304" pitchFamily="18" charset="0"/>
              </a:rPr>
              <a:t>; фактично вони відповідають на </a:t>
            </a:r>
            <a:r>
              <a:rPr lang="uk-UA" b="1" dirty="0">
                <a:solidFill>
                  <a:srgbClr val="FF0000"/>
                </a:solidFill>
                <a:latin typeface="Book Antiqua" panose="02040602050305030304" pitchFamily="18" charset="0"/>
              </a:rPr>
              <a:t>питання  «як?»</a:t>
            </a:r>
            <a:r>
              <a:rPr lang="uk-UA" b="1" dirty="0">
                <a:solidFill>
                  <a:srgbClr val="7030A0"/>
                </a:solidFill>
                <a:latin typeface="Book Antiqua" panose="02040602050305030304" pitchFamily="18" charset="0"/>
              </a:rPr>
              <a:t> змінюється саме ця змінна характеристика досліджуваного об'єкта </a:t>
            </a:r>
          </a:p>
          <a:p>
            <a:r>
              <a:rPr lang="uk-UA" b="1" u="sng" dirty="0">
                <a:solidFill>
                  <a:srgbClr val="FF0000"/>
                </a:solidFill>
                <a:latin typeface="Book Antiqua" panose="02040602050305030304" pitchFamily="18" charset="0"/>
              </a:rPr>
              <a:t>КАУЗАЛЬНІ </a:t>
            </a:r>
            <a:r>
              <a:rPr lang="uk-UA" b="1" u="sng" dirty="0">
                <a:solidFill>
                  <a:srgbClr val="002060"/>
                </a:solidFill>
                <a:latin typeface="Book Antiqua" panose="02040602050305030304" pitchFamily="18" charset="0"/>
              </a:rPr>
              <a:t>МЕТОДИ </a:t>
            </a:r>
            <a:r>
              <a:rPr lang="uk-UA" b="1" dirty="0">
                <a:solidFill>
                  <a:srgbClr val="002060"/>
                </a:solidFill>
                <a:latin typeface="Book Antiqua" panose="02040602050305030304" pitchFamily="18" charset="0"/>
              </a:rPr>
              <a:t>– задаються </a:t>
            </a:r>
            <a:r>
              <a:rPr lang="uk-UA" b="1" dirty="0">
                <a:solidFill>
                  <a:srgbClr val="FF0000"/>
                </a:solidFill>
                <a:latin typeface="Book Antiqua" panose="02040602050305030304" pitchFamily="18" charset="0"/>
              </a:rPr>
              <a:t>не тільки питанням «як?», але й «чому?» </a:t>
            </a:r>
            <a:r>
              <a:rPr lang="uk-UA" b="1" dirty="0">
                <a:solidFill>
                  <a:srgbClr val="002060"/>
                </a:solidFill>
                <a:latin typeface="Book Antiqua" panose="02040602050305030304" pitchFamily="18" charset="0"/>
              </a:rPr>
              <a:t>: встановлюються </a:t>
            </a:r>
            <a:r>
              <a:rPr lang="uk-UA" b="1" dirty="0">
                <a:solidFill>
                  <a:srgbClr val="FF0000"/>
                </a:solidFill>
                <a:latin typeface="Book Antiqua" panose="02040602050305030304" pitchFamily="18" charset="0"/>
              </a:rPr>
              <a:t>причинно-наслідкові взаємозв'язки </a:t>
            </a:r>
            <a:r>
              <a:rPr lang="uk-UA" b="1" dirty="0">
                <a:solidFill>
                  <a:srgbClr val="002060"/>
                </a:solidFill>
                <a:latin typeface="Book Antiqua" panose="02040602050305030304" pitchFamily="18" charset="0"/>
              </a:rPr>
              <a:t>між змінною, що цікавить дослідника (залежна) і змінними, які пояснюють її поведінку (незалежні). </a:t>
            </a:r>
            <a:endParaRPr lang="uk-UA" b="1"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382354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F93AF55-DBA4-3244-BBF5-63F790FA3F48}"/>
              </a:ext>
            </a:extLst>
          </p:cNvPr>
          <p:cNvSpPr>
            <a:spLocks noGrp="1"/>
          </p:cNvSpPr>
          <p:nvPr>
            <p:ph idx="1"/>
          </p:nvPr>
        </p:nvSpPr>
        <p:spPr>
          <a:xfrm>
            <a:off x="6095999" y="214313"/>
            <a:ext cx="5934075" cy="6486525"/>
          </a:xfrm>
        </p:spPr>
        <p:txBody>
          <a:bodyPr>
            <a:normAutofit/>
          </a:bodyPr>
          <a:lstStyle/>
          <a:p>
            <a:pPr marL="0" indent="0">
              <a:buNone/>
            </a:pPr>
            <a:r>
              <a:rPr lang="uk-UA" sz="2400" b="1" dirty="0">
                <a:solidFill>
                  <a:srgbClr val="002060"/>
                </a:solidFill>
                <a:latin typeface="Book Antiqua" panose="02040602050305030304" pitchFamily="18" charset="0"/>
              </a:rPr>
              <a:t>Методи, які відносяться до категорій об'єктивних і каузальних можуть в свою чергу диференційовані  відповідно третьої лінії розмежування</a:t>
            </a:r>
          </a:p>
          <a:p>
            <a:r>
              <a:rPr lang="uk-UA" sz="2400" b="1" dirty="0">
                <a:solidFill>
                  <a:srgbClr val="FF0000"/>
                </a:solidFill>
                <a:latin typeface="Book Antiqua" panose="02040602050305030304" pitchFamily="18" charset="0"/>
              </a:rPr>
              <a:t>Лінійні </a:t>
            </a:r>
            <a:r>
              <a:rPr lang="uk-UA" sz="2400" b="1" dirty="0">
                <a:solidFill>
                  <a:srgbClr val="002060"/>
                </a:solidFill>
                <a:latin typeface="Book Antiqua" panose="02040602050305030304" pitchFamily="18" charset="0"/>
              </a:rPr>
              <a:t>методи – передбачають так звану </a:t>
            </a:r>
            <a:r>
              <a:rPr lang="uk-UA" sz="2400" b="1" dirty="0">
                <a:solidFill>
                  <a:srgbClr val="FF0000"/>
                </a:solidFill>
                <a:latin typeface="Book Antiqua" panose="02040602050305030304" pitchFamily="18" charset="0"/>
              </a:rPr>
              <a:t>повсякденну логіку причинно-наслідкових взаємозв'язків</a:t>
            </a:r>
            <a:r>
              <a:rPr lang="uk-UA" sz="2400" b="1" dirty="0">
                <a:solidFill>
                  <a:srgbClr val="002060"/>
                </a:solidFill>
                <a:latin typeface="Book Antiqua" panose="02040602050305030304" pitchFamily="18" charset="0"/>
              </a:rPr>
              <a:t>; ці методи привабливі своєю простотою, доступністю, надійністю і низькими вимогами до ресурсів</a:t>
            </a:r>
          </a:p>
          <a:p>
            <a:r>
              <a:rPr lang="uk-UA" sz="2400" b="1" dirty="0">
                <a:solidFill>
                  <a:srgbClr val="FF0000"/>
                </a:solidFill>
                <a:latin typeface="Book Antiqua" panose="02040602050305030304" pitchFamily="18" charset="0"/>
              </a:rPr>
              <a:t>Нелінійні</a:t>
            </a:r>
            <a:r>
              <a:rPr lang="uk-UA" sz="2400" b="1" dirty="0">
                <a:solidFill>
                  <a:srgbClr val="002060"/>
                </a:solidFill>
                <a:latin typeface="Book Antiqua" panose="02040602050305030304" pitchFamily="18" charset="0"/>
              </a:rPr>
              <a:t> методи – складні для розуміння, </a:t>
            </a:r>
            <a:r>
              <a:rPr lang="uk-UA" sz="2400" b="1" dirty="0">
                <a:solidFill>
                  <a:srgbClr val="FF0000"/>
                </a:solidFill>
                <a:latin typeface="Book Antiqua" panose="02040602050305030304" pitchFamily="18" charset="0"/>
              </a:rPr>
              <a:t>базуються на використанні синергетичного підходу</a:t>
            </a:r>
            <a:r>
              <a:rPr lang="uk-UA" sz="2400" b="1" dirty="0">
                <a:solidFill>
                  <a:srgbClr val="002060"/>
                </a:solidFill>
                <a:latin typeface="Book Antiqua" panose="02040602050305030304" pitchFamily="18" charset="0"/>
              </a:rPr>
              <a:t>, більш </a:t>
            </a:r>
            <a:r>
              <a:rPr lang="uk-UA" sz="2400" b="1" dirty="0" err="1">
                <a:solidFill>
                  <a:srgbClr val="002060"/>
                </a:solidFill>
                <a:latin typeface="Book Antiqua" panose="02040602050305030304" pitchFamily="18" charset="0"/>
              </a:rPr>
              <a:t>ресурсоємні</a:t>
            </a:r>
            <a:r>
              <a:rPr lang="uk-UA" sz="2400" b="1" dirty="0">
                <a:solidFill>
                  <a:srgbClr val="002060"/>
                </a:solidFill>
                <a:latin typeface="Book Antiqua" panose="02040602050305030304" pitchFamily="18" charset="0"/>
              </a:rPr>
              <a:t>, їх прогностичний потенціал не був переконливо продемонстрований</a:t>
            </a:r>
          </a:p>
        </p:txBody>
      </p:sp>
      <p:pic>
        <p:nvPicPr>
          <p:cNvPr id="8198" name="Picture 6" descr="Соціальна філософія - online presentation">
            <a:extLst>
              <a:ext uri="{FF2B5EF4-FFF2-40B4-BE49-F238E27FC236}">
                <a16:creationId xmlns:a16="http://schemas.microsoft.com/office/drawing/2014/main" id="{6AE827C6-6B7E-324B-8578-8DE893218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26" y="1369208"/>
            <a:ext cx="5500408" cy="411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1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20000"/>
                <a:lumOff val="80000"/>
              </a:schemeClr>
            </a:gs>
            <a:gs pos="35000">
              <a:schemeClr val="accent2">
                <a:lumMod val="20000"/>
                <a:lumOff val="80000"/>
              </a:schemeClr>
            </a:gs>
            <a:gs pos="62000">
              <a:schemeClr val="tx2">
                <a:lumMod val="20000"/>
                <a:lumOff val="80000"/>
              </a:schemeClr>
            </a:gs>
            <a:gs pos="94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1026" name="Picture 2" descr="Что значит экстраполировать и что такое экстраполяция">
            <a:extLst>
              <a:ext uri="{FF2B5EF4-FFF2-40B4-BE49-F238E27FC236}">
                <a16:creationId xmlns:a16="http://schemas.microsoft.com/office/drawing/2014/main" id="{6C89D5E9-AF19-6B46-94C7-11894E8B93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326" y="67807"/>
            <a:ext cx="4867390" cy="3478891"/>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a:extLst>
              <a:ext uri="{FF2B5EF4-FFF2-40B4-BE49-F238E27FC236}">
                <a16:creationId xmlns:a16="http://schemas.microsoft.com/office/drawing/2014/main" id="{0937E56F-3DA6-D045-B632-33DE6B1D1A3A}"/>
              </a:ext>
            </a:extLst>
          </p:cNvPr>
          <p:cNvSpPr txBox="1">
            <a:spLocks/>
          </p:cNvSpPr>
          <p:nvPr/>
        </p:nvSpPr>
        <p:spPr>
          <a:xfrm>
            <a:off x="5467349" y="185737"/>
            <a:ext cx="6330725" cy="6486525"/>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uk-UA" sz="2400" b="1" dirty="0">
                <a:solidFill>
                  <a:srgbClr val="002060"/>
                </a:solidFill>
                <a:latin typeface="Book Antiqua" panose="02040602050305030304" pitchFamily="18" charset="0"/>
              </a:rPr>
              <a:t>Серед формалізованих методів найбільш поширені методи екстраполяції </a:t>
            </a:r>
          </a:p>
          <a:p>
            <a:pPr marL="0" indent="0">
              <a:buFont typeface="Wingdings 2" pitchFamily="18" charset="2"/>
              <a:buNone/>
            </a:pPr>
            <a:r>
              <a:rPr lang="uk-UA" sz="2400" b="1" dirty="0">
                <a:solidFill>
                  <a:srgbClr val="FF0000"/>
                </a:solidFill>
                <a:latin typeface="Book Antiqua" panose="02040602050305030304" pitchFamily="18" charset="0"/>
              </a:rPr>
              <a:t>Екстраполяція</a:t>
            </a:r>
            <a:r>
              <a:rPr lang="uk-UA" sz="2400" b="1" dirty="0">
                <a:solidFill>
                  <a:srgbClr val="002060"/>
                </a:solidFill>
                <a:latin typeface="Book Antiqua" panose="02040602050305030304" pitchFamily="18" charset="0"/>
              </a:rPr>
              <a:t> – поширення висновків, отриманих від спостереження за однією частиною явища певної реальності на іншу частину</a:t>
            </a:r>
          </a:p>
          <a:p>
            <a:pPr marL="0" indent="0">
              <a:buFont typeface="Wingdings 2" pitchFamily="18" charset="2"/>
              <a:buNone/>
            </a:pPr>
            <a:r>
              <a:rPr lang="uk-UA" sz="2400" b="1" dirty="0">
                <a:solidFill>
                  <a:srgbClr val="002060"/>
                </a:solidFill>
                <a:latin typeface="Book Antiqua" panose="02040602050305030304" pitchFamily="18" charset="0"/>
              </a:rPr>
              <a:t>У прогнозуванні </a:t>
            </a:r>
            <a:r>
              <a:rPr lang="uk-UA" sz="2400" b="1" dirty="0">
                <a:solidFill>
                  <a:srgbClr val="FF0000"/>
                </a:solidFill>
                <a:latin typeface="Book Antiqua" panose="02040602050305030304" pitchFamily="18" charset="0"/>
              </a:rPr>
              <a:t>метод Е. </a:t>
            </a:r>
            <a:r>
              <a:rPr lang="uk-UA" sz="2400" b="1" dirty="0">
                <a:solidFill>
                  <a:srgbClr val="002060"/>
                </a:solidFill>
                <a:latin typeface="Book Antiqua" panose="02040602050305030304" pitchFamily="18" charset="0"/>
              </a:rPr>
              <a:t>– </a:t>
            </a:r>
            <a:r>
              <a:rPr lang="uk-UA" sz="2400" b="1" dirty="0" err="1">
                <a:solidFill>
                  <a:srgbClr val="002060"/>
                </a:solidFill>
                <a:latin typeface="Book Antiqua" panose="02040602050305030304" pitchFamily="18" charset="0"/>
              </a:rPr>
              <a:t>мисленнєве</a:t>
            </a:r>
            <a:r>
              <a:rPr lang="uk-UA" sz="2400" b="1" dirty="0">
                <a:solidFill>
                  <a:srgbClr val="002060"/>
                </a:solidFill>
                <a:latin typeface="Book Antiqua" panose="02040602050305030304" pitchFamily="18" charset="0"/>
              </a:rPr>
              <a:t> продовження у майбутнє лінії розвитку того чи іншого процесу (або низки подій), якщо закономірності його розвитку у минулому й теперішньому вивчені</a:t>
            </a:r>
          </a:p>
          <a:p>
            <a:pPr marL="0" indent="0">
              <a:buFont typeface="Wingdings 2" pitchFamily="18" charset="2"/>
              <a:buNone/>
            </a:pPr>
            <a:r>
              <a:rPr lang="uk-UA" sz="2400" b="1" dirty="0">
                <a:solidFill>
                  <a:srgbClr val="FF0000"/>
                </a:solidFill>
                <a:latin typeface="Book Antiqua" panose="02040602050305030304" pitchFamily="18" charset="0"/>
              </a:rPr>
              <a:t>Мета методів Е. </a:t>
            </a:r>
            <a:r>
              <a:rPr lang="uk-UA" sz="2400" b="1" dirty="0">
                <a:solidFill>
                  <a:srgbClr val="002060"/>
                </a:solidFill>
                <a:latin typeface="Book Antiqua" panose="02040602050305030304" pitchFamily="18" charset="0"/>
              </a:rPr>
              <a:t>– показати, до якого стану в майбутньому може дійти об'єкт, якщо його розвиток буде здійснюватися з тією ж швидкістю (прискоренням), як і в минулому</a:t>
            </a:r>
          </a:p>
          <a:p>
            <a:pPr marL="0" indent="0">
              <a:buFont typeface="Wingdings 2" pitchFamily="18" charset="2"/>
              <a:buNone/>
            </a:pPr>
            <a:r>
              <a:rPr lang="uk-UA" sz="2400" b="1" dirty="0">
                <a:solidFill>
                  <a:srgbClr val="002060"/>
                </a:solidFill>
                <a:latin typeface="Book Antiqua" panose="02040602050305030304" pitchFamily="18" charset="0"/>
              </a:rPr>
              <a:t>Екстраполяція може здійснюватися у спосіб:</a:t>
            </a:r>
          </a:p>
          <a:p>
            <a:pPr>
              <a:buFontTx/>
              <a:buChar char="-"/>
            </a:pPr>
            <a:r>
              <a:rPr lang="uk-UA" sz="2400" b="1" dirty="0">
                <a:solidFill>
                  <a:srgbClr val="002060"/>
                </a:solidFill>
                <a:latin typeface="Book Antiqua" panose="02040602050305030304" pitchFamily="18" charset="0"/>
              </a:rPr>
              <a:t>інтуїтивно-логічний</a:t>
            </a:r>
          </a:p>
          <a:p>
            <a:pPr>
              <a:buFontTx/>
              <a:buChar char="-"/>
            </a:pPr>
            <a:r>
              <a:rPr lang="uk-UA" sz="2400" b="1" dirty="0">
                <a:solidFill>
                  <a:srgbClr val="002060"/>
                </a:solidFill>
                <a:latin typeface="Book Antiqua" panose="02040602050305030304" pitchFamily="18" charset="0"/>
              </a:rPr>
              <a:t>логіко-математичний</a:t>
            </a:r>
          </a:p>
        </p:txBody>
      </p:sp>
      <p:pic>
        <p:nvPicPr>
          <p:cNvPr id="7" name="Picture 6" descr="Экстраполяция - xkcd по-русски">
            <a:extLst>
              <a:ext uri="{FF2B5EF4-FFF2-40B4-BE49-F238E27FC236}">
                <a16:creationId xmlns:a16="http://schemas.microsoft.com/office/drawing/2014/main" id="{38D1055A-35D2-6845-B0B5-0C83C6CF3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26" y="3664628"/>
            <a:ext cx="4867389" cy="310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847038"/>
      </p:ext>
    </p:extLst>
  </p:cSld>
  <p:clrMapOvr>
    <a:masterClrMapping/>
  </p:clrMapOvr>
</p:sld>
</file>

<file path=ppt/theme/theme1.xml><?xml version="1.0" encoding="utf-8"?>
<a:theme xmlns:a="http://schemas.openxmlformats.org/drawingml/2006/main" name="Рамка">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Рамка</Template>
  <TotalTime>14635</TotalTime>
  <Words>1450</Words>
  <Application>Microsoft Macintosh PowerPoint</Application>
  <PresentationFormat>Широкоэкранный</PresentationFormat>
  <Paragraphs>110</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Book Antiqua</vt:lpstr>
      <vt:lpstr>Bookman Old Style</vt:lpstr>
      <vt:lpstr>Corbel</vt:lpstr>
      <vt:lpstr>Wingdings 2</vt:lpstr>
      <vt:lpstr>Рамка</vt:lpstr>
      <vt:lpstr>Методи політичного прогнозування</vt:lpstr>
      <vt:lpstr>Презентация PowerPoint</vt:lpstr>
      <vt:lpstr>3 – рівнева класифікація методів прогнозування. Кожний рівень визначається класифікаційною ознакою (І.Бестужев-Лада) </vt:lpstr>
      <vt:lpstr>Презентация PowerPoint</vt:lpstr>
      <vt:lpstr>Типологія методів прогнозування  Дж. Скотта Армстронга (народ. 1937 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Форсайт прогнозування</vt:lpstr>
      <vt:lpstr>Презентация PowerPoint</vt:lpstr>
      <vt:lpstr>Презентация PowerPoint</vt:lpstr>
      <vt:lpstr>Презентация PowerPoint</vt:lpstr>
      <vt:lpstr>Базові принципи форсайта: </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політичного прогнозування</dc:title>
  <dc:creator>Microsoft Office User</dc:creator>
  <cp:lastModifiedBy>Microsoft Office User</cp:lastModifiedBy>
  <cp:revision>29</cp:revision>
  <dcterms:created xsi:type="dcterms:W3CDTF">2021-01-17T19:48:44Z</dcterms:created>
  <dcterms:modified xsi:type="dcterms:W3CDTF">2023-11-08T18:49:08Z</dcterms:modified>
</cp:coreProperties>
</file>