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10/24/2022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068606E-5A13-4B64-92A3-54811C19E3C1}"/>
              </a:ext>
            </a:extLst>
          </p:cNvPr>
          <p:cNvSpPr>
            <a:spLocks noGrp="1"/>
          </p:cNvSpPr>
          <p:nvPr>
            <p:ph type="ctrTitle"/>
          </p:nvPr>
        </p:nvSpPr>
        <p:spPr/>
        <p:txBody>
          <a:bodyPr/>
          <a:lstStyle/>
          <a:p>
            <a:r>
              <a:rPr lang="uk-UA" sz="1800" b="1" dirty="0">
                <a:solidFill>
                  <a:srgbClr val="000000"/>
                </a:solidFill>
                <a:effectLst/>
                <a:latin typeface="Times New Roman" panose="02020603050405020304" pitchFamily="18" charset="0"/>
                <a:ea typeface="Times New Roman" panose="02020603050405020304" pitchFamily="18" charset="0"/>
              </a:rPr>
              <a:t>МАРКЕТИНГОВЕ ПЛАНУВАННЯ НА ДІЛОВОМУ РИНКУ</a:t>
            </a:r>
            <a:br>
              <a:rPr lang="ru-RU" sz="1800" dirty="0">
                <a:effectLst/>
                <a:latin typeface="Times New Roman" panose="02020603050405020304" pitchFamily="18" charset="0"/>
                <a:ea typeface="Times New Roman" panose="02020603050405020304" pitchFamily="18" charset="0"/>
              </a:rPr>
            </a:br>
            <a:endParaRPr lang="ru-RU" sz="32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1FA94F92-42BA-4368-A15C-0C78AACB1EFB}"/>
              </a:ext>
            </a:extLst>
          </p:cNvPr>
          <p:cNvSpPr>
            <a:spLocks noGrp="1"/>
          </p:cNvSpPr>
          <p:nvPr>
            <p:ph type="subTitle" idx="1"/>
          </p:nvPr>
        </p:nvSpPr>
        <p:spPr/>
        <p:txBody>
          <a:bodyPr>
            <a:normAutofit lnSpcReduction="10000"/>
          </a:bodyPr>
          <a:lstStyle/>
          <a:p>
            <a:pPr algn="ctr"/>
            <a:r>
              <a:rPr lang="ru-RU" dirty="0" err="1"/>
              <a:t>Підготовка</a:t>
            </a:r>
            <a:r>
              <a:rPr lang="ru-RU" dirty="0"/>
              <a:t> </a:t>
            </a:r>
            <a:r>
              <a:rPr lang="ru-RU" dirty="0" err="1"/>
              <a:t>магістрів</a:t>
            </a:r>
            <a:endParaRPr lang="ru-RU" dirty="0"/>
          </a:p>
          <a:p>
            <a:pPr algn="ctr"/>
            <a:r>
              <a:rPr lang="ru-RU" dirty="0" err="1"/>
              <a:t>очної</a:t>
            </a:r>
            <a:r>
              <a:rPr lang="ru-RU" dirty="0"/>
              <a:t> (</a:t>
            </a:r>
            <a:r>
              <a:rPr lang="ru-RU" dirty="0" err="1"/>
              <a:t>денної</a:t>
            </a:r>
            <a:r>
              <a:rPr lang="ru-RU" dirty="0"/>
              <a:t>) та </a:t>
            </a:r>
            <a:r>
              <a:rPr lang="ru-RU" dirty="0" err="1"/>
              <a:t>заочної</a:t>
            </a:r>
            <a:r>
              <a:rPr lang="ru-RU" dirty="0"/>
              <a:t> (</a:t>
            </a:r>
            <a:r>
              <a:rPr lang="ru-RU" dirty="0" err="1"/>
              <a:t>дистанційної</a:t>
            </a:r>
            <a:r>
              <a:rPr lang="ru-RU" dirty="0"/>
              <a:t>) форм </a:t>
            </a:r>
            <a:r>
              <a:rPr lang="ru-RU" dirty="0" err="1"/>
              <a:t>здобуття</a:t>
            </a:r>
            <a:r>
              <a:rPr lang="ru-RU" dirty="0"/>
              <a:t> </a:t>
            </a:r>
            <a:r>
              <a:rPr lang="ru-RU" dirty="0" err="1"/>
              <a:t>освіти</a:t>
            </a:r>
            <a:endParaRPr lang="ru-RU" dirty="0"/>
          </a:p>
          <a:p>
            <a:pPr algn="ctr"/>
            <a:r>
              <a:rPr lang="ru-RU" dirty="0" err="1"/>
              <a:t>спеціальності</a:t>
            </a:r>
            <a:r>
              <a:rPr lang="ru-RU" dirty="0"/>
              <a:t> 075 - Маркетинг</a:t>
            </a:r>
          </a:p>
          <a:p>
            <a:endParaRPr lang="ru-RU" dirty="0"/>
          </a:p>
        </p:txBody>
      </p:sp>
    </p:spTree>
    <p:extLst>
      <p:ext uri="{BB962C8B-B14F-4D97-AF65-F5344CB8AC3E}">
        <p14:creationId xmlns:p14="http://schemas.microsoft.com/office/powerpoint/2010/main" val="3704768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524F04-FD5B-4688-B8D7-9A1A4D67B9B4}"/>
              </a:ext>
            </a:extLst>
          </p:cNvPr>
          <p:cNvSpPr>
            <a:spLocks noGrp="1"/>
          </p:cNvSpPr>
          <p:nvPr>
            <p:ph type="title"/>
          </p:nvPr>
        </p:nvSpPr>
        <p:spPr>
          <a:xfrm>
            <a:off x="677334" y="609600"/>
            <a:ext cx="8596668" cy="596900"/>
          </a:xfrm>
        </p:spPr>
        <p:txBody>
          <a:bodyPr>
            <a:normAutofit/>
          </a:bodyPr>
          <a:lstStyle/>
          <a:p>
            <a:pPr algn="ctr"/>
            <a:r>
              <a:rPr lang="uk-UA" sz="2800" dirty="0">
                <a:solidFill>
                  <a:schemeClr val="tx1"/>
                </a:solidFill>
                <a:latin typeface="Times New Roman" panose="02020603050405020304" pitchFamily="18" charset="0"/>
                <a:cs typeface="Times New Roman" panose="02020603050405020304" pitchFamily="18" charset="0"/>
              </a:rPr>
              <a:t>Опис навчальної дисципліни</a:t>
            </a:r>
          </a:p>
        </p:txBody>
      </p:sp>
      <p:graphicFrame>
        <p:nvGraphicFramePr>
          <p:cNvPr id="4" name="Объект 3">
            <a:extLst>
              <a:ext uri="{FF2B5EF4-FFF2-40B4-BE49-F238E27FC236}">
                <a16:creationId xmlns:a16="http://schemas.microsoft.com/office/drawing/2014/main" id="{C9B250A3-02F7-4CE7-A82C-E3674CD6B391}"/>
              </a:ext>
            </a:extLst>
          </p:cNvPr>
          <p:cNvGraphicFramePr>
            <a:graphicFrameLocks noGrp="1"/>
          </p:cNvGraphicFramePr>
          <p:nvPr>
            <p:ph idx="1"/>
            <p:extLst>
              <p:ext uri="{D42A27DB-BD31-4B8C-83A1-F6EECF244321}">
                <p14:modId xmlns:p14="http://schemas.microsoft.com/office/powerpoint/2010/main" val="2818514027"/>
              </p:ext>
            </p:extLst>
          </p:nvPr>
        </p:nvGraphicFramePr>
        <p:xfrm>
          <a:off x="1447801" y="1168924"/>
          <a:ext cx="6375940" cy="5409675"/>
        </p:xfrm>
        <a:graphic>
          <a:graphicData uri="http://schemas.openxmlformats.org/drawingml/2006/table">
            <a:tbl>
              <a:tblPr/>
              <a:tblGrid>
                <a:gridCol w="2051218">
                  <a:extLst>
                    <a:ext uri="{9D8B030D-6E8A-4147-A177-3AD203B41FA5}">
                      <a16:colId xmlns:a16="http://schemas.microsoft.com/office/drawing/2014/main" val="1282423462"/>
                    </a:ext>
                  </a:extLst>
                </a:gridCol>
                <a:gridCol w="1957174">
                  <a:extLst>
                    <a:ext uri="{9D8B030D-6E8A-4147-A177-3AD203B41FA5}">
                      <a16:colId xmlns:a16="http://schemas.microsoft.com/office/drawing/2014/main" val="359379721"/>
                    </a:ext>
                  </a:extLst>
                </a:gridCol>
                <a:gridCol w="1183774">
                  <a:extLst>
                    <a:ext uri="{9D8B030D-6E8A-4147-A177-3AD203B41FA5}">
                      <a16:colId xmlns:a16="http://schemas.microsoft.com/office/drawing/2014/main" val="4135027205"/>
                    </a:ext>
                  </a:extLst>
                </a:gridCol>
                <a:gridCol w="1183774">
                  <a:extLst>
                    <a:ext uri="{9D8B030D-6E8A-4147-A177-3AD203B41FA5}">
                      <a16:colId xmlns:a16="http://schemas.microsoft.com/office/drawing/2014/main" val="3199502309"/>
                    </a:ext>
                  </a:extLst>
                </a:gridCol>
              </a:tblGrid>
              <a:tr h="134309">
                <a:tc>
                  <a:txBody>
                    <a:bodyPr/>
                    <a:lstStyle/>
                    <a:p>
                      <a:pPr algn="ctr"/>
                      <a:r>
                        <a:rPr lang="uk-UA" sz="800" b="1">
                          <a:effectLst/>
                          <a:latin typeface="Times New Roman" panose="02020603050405020304" pitchFamily="18" charset="0"/>
                          <a:ea typeface="Times New Roman" panose="02020603050405020304" pitchFamily="18" charset="0"/>
                        </a:rPr>
                        <a:t>1</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800" b="1">
                          <a:effectLst/>
                          <a:latin typeface="Times New Roman" panose="02020603050405020304" pitchFamily="18" charset="0"/>
                          <a:ea typeface="Times New Roman" panose="02020603050405020304" pitchFamily="18" charset="0"/>
                        </a:rPr>
                        <a:t>2</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r>
                        <a:rPr lang="uk-UA" sz="800" b="1">
                          <a:effectLst/>
                          <a:latin typeface="Times New Roman" panose="02020603050405020304" pitchFamily="18" charset="0"/>
                          <a:ea typeface="Times New Roman" panose="02020603050405020304" pitchFamily="18" charset="0"/>
                        </a:rPr>
                        <a:t>3</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320889439"/>
                  </a:ext>
                </a:extLst>
              </a:tr>
              <a:tr h="447633">
                <a:tc rowSpan="2">
                  <a:txBody>
                    <a:bodyPr/>
                    <a:lstStyle/>
                    <a:p>
                      <a:pPr algn="ctr"/>
                      <a:r>
                        <a:rPr lang="uk-UA" sz="1000" b="1">
                          <a:effectLst/>
                          <a:latin typeface="Times New Roman" panose="02020603050405020304" pitchFamily="18" charset="0"/>
                          <a:ea typeface="Times New Roman" panose="02020603050405020304" pitchFamily="18" charset="0"/>
                        </a:rPr>
                        <a:t>Галузь знань, спеціальність, </a:t>
                      </a:r>
                      <a:endParaRPr lang="ru-RU" sz="1100">
                        <a:effectLst/>
                        <a:latin typeface="Times New Roman" panose="02020603050405020304" pitchFamily="18" charset="0"/>
                        <a:ea typeface="Times New Roman" panose="02020603050405020304" pitchFamily="18" charset="0"/>
                      </a:endParaRPr>
                    </a:p>
                    <a:p>
                      <a:pPr algn="ctr"/>
                      <a:r>
                        <a:rPr lang="uk-UA" sz="1000" b="1">
                          <a:effectLst/>
                          <a:latin typeface="Times New Roman" panose="02020603050405020304" pitchFamily="18" charset="0"/>
                          <a:ea typeface="Times New Roman" panose="02020603050405020304" pitchFamily="18" charset="0"/>
                        </a:rPr>
                        <a:t>освітня програма</a:t>
                      </a:r>
                      <a:endParaRPr lang="ru-RU" sz="1100">
                        <a:effectLst/>
                        <a:latin typeface="Times New Roman" panose="02020603050405020304" pitchFamily="18" charset="0"/>
                        <a:ea typeface="Times New Roman" panose="02020603050405020304" pitchFamily="18" charset="0"/>
                      </a:endParaRPr>
                    </a:p>
                    <a:p>
                      <a:pPr algn="ctr"/>
                      <a:r>
                        <a:rPr lang="uk-UA" sz="1000" b="1">
                          <a:effectLst/>
                          <a:latin typeface="Times New Roman" panose="02020603050405020304" pitchFamily="18" charset="0"/>
                          <a:ea typeface="Times New Roman" panose="02020603050405020304" pitchFamily="18" charset="0"/>
                        </a:rPr>
                        <a:t> рівень вищої освіти </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r>
                        <a:rPr lang="uk-UA" sz="1000" b="1">
                          <a:effectLst/>
                          <a:latin typeface="Times New Roman" panose="02020603050405020304" pitchFamily="18" charset="0"/>
                          <a:ea typeface="Times New Roman" panose="02020603050405020304" pitchFamily="18" charset="0"/>
                        </a:rPr>
                        <a:t>Нормативні показники для планування і розподілу дисципліни на змістові модулі </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r>
                        <a:rPr lang="uk-UA" sz="1000" b="1">
                          <a:effectLst/>
                          <a:latin typeface="Times New Roman" panose="02020603050405020304" pitchFamily="18" charset="0"/>
                          <a:ea typeface="Times New Roman" panose="02020603050405020304" pitchFamily="18" charset="0"/>
                        </a:rPr>
                        <a:t>Характеристика навчальної дисципліни</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16530358"/>
                  </a:ext>
                </a:extLst>
              </a:tr>
              <a:tr h="671544">
                <a:tc vMerge="1">
                  <a:txBody>
                    <a:bodyPr/>
                    <a:lstStyle/>
                    <a:p>
                      <a:endParaRPr lang="ru-RU"/>
                    </a:p>
                  </a:txBody>
                  <a:tcPr/>
                </a:tc>
                <a:tc vMerge="1">
                  <a:txBody>
                    <a:bodyPr/>
                    <a:lstStyle/>
                    <a:p>
                      <a:endParaRPr lang="ru-RU"/>
                    </a:p>
                  </a:txBody>
                  <a:tcPr/>
                </a:tc>
                <a:tc>
                  <a:txBody>
                    <a:bodyPr/>
                    <a:lstStyle/>
                    <a:p>
                      <a:pPr algn="ctr"/>
                      <a:r>
                        <a:rPr lang="uk-UA" sz="1000">
                          <a:effectLst/>
                          <a:latin typeface="Times New Roman" panose="02020603050405020304" pitchFamily="18" charset="0"/>
                          <a:ea typeface="Times New Roman" panose="02020603050405020304" pitchFamily="18" charset="0"/>
                        </a:rPr>
                        <a:t>очна (денна) форма здобуття освіти</a:t>
                      </a:r>
                      <a:endParaRPr lang="ru-RU" sz="1100">
                        <a:effectLst/>
                        <a:latin typeface="Times New Roman" panose="02020603050405020304" pitchFamily="18" charset="0"/>
                        <a:ea typeface="Times New Roman" panose="02020603050405020304" pitchFamily="18" charset="0"/>
                      </a:endParaRPr>
                    </a:p>
                  </a:txBody>
                  <a:tcPr marL="65402" marR="65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000">
                          <a:effectLst/>
                          <a:latin typeface="Times New Roman" panose="02020603050405020304" pitchFamily="18" charset="0"/>
                          <a:ea typeface="Times New Roman" panose="02020603050405020304" pitchFamily="18" charset="0"/>
                        </a:rPr>
                        <a:t>заочна (дистанційна)</a:t>
                      </a:r>
                      <a:endParaRPr lang="ru-RU" sz="1100">
                        <a:effectLst/>
                        <a:latin typeface="Times New Roman" panose="02020603050405020304" pitchFamily="18" charset="0"/>
                        <a:ea typeface="Times New Roman" panose="02020603050405020304" pitchFamily="18" charset="0"/>
                      </a:endParaRPr>
                    </a:p>
                    <a:p>
                      <a:pPr algn="ctr"/>
                      <a:r>
                        <a:rPr lang="uk-UA" sz="1000">
                          <a:effectLst/>
                          <a:latin typeface="Times New Roman" panose="02020603050405020304" pitchFamily="18" charset="0"/>
                          <a:ea typeface="Times New Roman" panose="02020603050405020304" pitchFamily="18" charset="0"/>
                        </a:rPr>
                        <a:t> форма здобуття освіти</a:t>
                      </a:r>
                      <a:endParaRPr lang="ru-RU" sz="1100">
                        <a:effectLst/>
                        <a:latin typeface="Times New Roman" panose="02020603050405020304" pitchFamily="18" charset="0"/>
                        <a:ea typeface="Times New Roman" panose="02020603050405020304" pitchFamily="18" charset="0"/>
                      </a:endParaRPr>
                    </a:p>
                  </a:txBody>
                  <a:tcPr marL="65402" marR="65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5270071"/>
                  </a:ext>
                </a:extLst>
              </a:tr>
              <a:tr h="335772">
                <a:tc rowSpan="2">
                  <a:txBody>
                    <a:bodyPr/>
                    <a:lstStyle/>
                    <a:p>
                      <a:pPr algn="ctr"/>
                      <a:r>
                        <a:rPr lang="uk-UA" sz="1000" b="1">
                          <a:effectLst/>
                          <a:latin typeface="Times New Roman" panose="02020603050405020304" pitchFamily="18" charset="0"/>
                          <a:ea typeface="Times New Roman" panose="02020603050405020304" pitchFamily="18" charset="0"/>
                        </a:rPr>
                        <a:t>Галузь знань</a:t>
                      </a:r>
                      <a:endParaRPr lang="ru-RU" sz="1100">
                        <a:effectLst/>
                        <a:latin typeface="Times New Roman" panose="02020603050405020304" pitchFamily="18" charset="0"/>
                        <a:ea typeface="Times New Roman" panose="02020603050405020304" pitchFamily="18" charset="0"/>
                      </a:endParaRPr>
                    </a:p>
                    <a:p>
                      <a:pPr algn="ctr"/>
                      <a:r>
                        <a:rPr lang="uk-UA" sz="1000">
                          <a:effectLst/>
                          <a:latin typeface="Times New Roman" panose="02020603050405020304" pitchFamily="18" charset="0"/>
                          <a:ea typeface="Times New Roman" panose="02020603050405020304" pitchFamily="18" charset="0"/>
                        </a:rPr>
                        <a:t>07-Управління та</a:t>
                      </a:r>
                      <a:r>
                        <a:rPr lang="uk-UA" sz="1000" u="sng">
                          <a:effectLst/>
                          <a:latin typeface="Times New Roman" panose="02020603050405020304" pitchFamily="18" charset="0"/>
                          <a:ea typeface="Times New Roman" panose="02020603050405020304" pitchFamily="18" charset="0"/>
                        </a:rPr>
                        <a:t> </a:t>
                      </a:r>
                      <a:r>
                        <a:rPr lang="uk-UA" sz="1000">
                          <a:effectLst/>
                          <a:latin typeface="Times New Roman" panose="02020603050405020304" pitchFamily="18" charset="0"/>
                          <a:ea typeface="Times New Roman" panose="02020603050405020304" pitchFamily="18" charset="0"/>
                        </a:rPr>
                        <a:t>адміністрування</a:t>
                      </a:r>
                      <a:endParaRPr lang="ru-RU" sz="1100">
                        <a:effectLst/>
                        <a:latin typeface="Times New Roman" panose="02020603050405020304" pitchFamily="18" charset="0"/>
                        <a:ea typeface="Times New Roman" panose="02020603050405020304" pitchFamily="18" charset="0"/>
                      </a:endParaRPr>
                    </a:p>
                    <a:p>
                      <a:pPr algn="ctr"/>
                      <a:r>
                        <a:rPr lang="uk-UA" sz="800">
                          <a:effectLst/>
                          <a:latin typeface="Times New Roman" panose="02020603050405020304" pitchFamily="18" charset="0"/>
                          <a:ea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endParaRPr>
                    </a:p>
                  </a:txBody>
                  <a:tcPr marL="65402" marR="654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spcBef>
                          <a:spcPts val="300"/>
                        </a:spcBef>
                        <a:spcAft>
                          <a:spcPts val="300"/>
                        </a:spcAft>
                      </a:pPr>
                      <a:r>
                        <a:rPr lang="uk-UA" sz="1100">
                          <a:effectLst/>
                          <a:latin typeface="Times New Roman" panose="02020603050405020304" pitchFamily="18" charset="0"/>
                          <a:ea typeface="Times New Roman" panose="02020603050405020304" pitchFamily="18" charset="0"/>
                        </a:rPr>
                        <a:t>Кількість кредитів – 4 </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r>
                        <a:rPr lang="uk-UA" sz="1000" b="1">
                          <a:effectLst/>
                          <a:latin typeface="Times New Roman" panose="02020603050405020304" pitchFamily="18" charset="0"/>
                          <a:ea typeface="Times New Roman" panose="02020603050405020304" pitchFamily="18" charset="0"/>
                        </a:rPr>
                        <a:t>Дисципліна вільного вибору студента</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3779859587"/>
                  </a:ext>
                </a:extLst>
              </a:tr>
              <a:tr h="520447">
                <a:tc vMerge="1">
                  <a:txBody>
                    <a:bodyPr/>
                    <a:lstStyle/>
                    <a:p>
                      <a:endParaRPr lang="ru-RU"/>
                    </a:p>
                  </a:txBody>
                  <a:tcPr/>
                </a:tc>
                <a:tc vMerge="1">
                  <a:txBody>
                    <a:bodyPr/>
                    <a:lstStyle/>
                    <a:p>
                      <a:endParaRPr lang="ru-RU"/>
                    </a:p>
                  </a:txBody>
                  <a:tcPr/>
                </a:tc>
                <a:tc gridSpan="2">
                  <a:txBody>
                    <a:bodyPr/>
                    <a:lstStyle/>
                    <a:p>
                      <a:pPr algn="ctr"/>
                      <a:r>
                        <a:rPr lang="uk-UA" sz="1000" b="1">
                          <a:effectLst/>
                          <a:latin typeface="Times New Roman" panose="02020603050405020304" pitchFamily="18" charset="0"/>
                          <a:ea typeface="Times New Roman" panose="02020603050405020304" pitchFamily="18" charset="0"/>
                        </a:rPr>
                        <a:t>Цикл дисциплін</a:t>
                      </a:r>
                      <a:r>
                        <a:rPr lang="uk-UA" sz="1100">
                          <a:effectLst/>
                          <a:latin typeface="Times New Roman" panose="02020603050405020304" pitchFamily="18" charset="0"/>
                          <a:ea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endParaRPr>
                    </a:p>
                    <a:p>
                      <a:pPr algn="ctr"/>
                      <a:r>
                        <a:rPr lang="uk-UA" sz="1000">
                          <a:effectLst/>
                          <a:latin typeface="Times New Roman" panose="02020603050405020304" pitchFamily="18" charset="0"/>
                          <a:ea typeface="Times New Roman" panose="02020603050405020304" pitchFamily="18" charset="0"/>
                        </a:rPr>
                        <a:t>Цикл професійної підготовки спеціальності</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26496244"/>
                  </a:ext>
                </a:extLst>
              </a:tr>
              <a:tr h="470081">
                <a:tc>
                  <a:txBody>
                    <a:bodyPr/>
                    <a:lstStyle/>
                    <a:p>
                      <a:pPr algn="ctr"/>
                      <a:r>
                        <a:rPr lang="uk-UA" sz="1000" b="1">
                          <a:effectLst/>
                          <a:latin typeface="Times New Roman" panose="02020603050405020304" pitchFamily="18" charset="0"/>
                          <a:ea typeface="Times New Roman" panose="02020603050405020304" pitchFamily="18" charset="0"/>
                        </a:rPr>
                        <a:t>Спеціальність</a:t>
                      </a:r>
                      <a:endParaRPr lang="ru-RU" sz="1100">
                        <a:effectLst/>
                        <a:latin typeface="Times New Roman" panose="02020603050405020304" pitchFamily="18" charset="0"/>
                        <a:ea typeface="Times New Roman" panose="02020603050405020304" pitchFamily="18" charset="0"/>
                      </a:endParaRPr>
                    </a:p>
                    <a:p>
                      <a:pPr algn="ctr"/>
                      <a:r>
                        <a:rPr lang="uk-UA" sz="1000">
                          <a:effectLst/>
                          <a:latin typeface="Times New Roman" panose="02020603050405020304" pitchFamily="18" charset="0"/>
                          <a:ea typeface="Times New Roman" panose="02020603050405020304" pitchFamily="18" charset="0"/>
                        </a:rPr>
                        <a:t>075-Маркетинг</a:t>
                      </a:r>
                      <a:endParaRPr lang="ru-RU" sz="1100">
                        <a:effectLst/>
                        <a:latin typeface="Times New Roman" panose="02020603050405020304" pitchFamily="18" charset="0"/>
                        <a:ea typeface="Times New Roman" panose="02020603050405020304" pitchFamily="18" charset="0"/>
                      </a:endParaRPr>
                    </a:p>
                    <a:p>
                      <a:pPr algn="ctr"/>
                      <a:r>
                        <a:rPr lang="uk-UA" sz="800">
                          <a:effectLst/>
                          <a:latin typeface="Times New Roman" panose="02020603050405020304" pitchFamily="18" charset="0"/>
                          <a:ea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spcBef>
                          <a:spcPts val="300"/>
                        </a:spcBef>
                        <a:spcAft>
                          <a:spcPts val="300"/>
                        </a:spcAft>
                      </a:pPr>
                      <a:r>
                        <a:rPr lang="uk-UA" sz="1100">
                          <a:effectLst/>
                          <a:latin typeface="Times New Roman" panose="02020603050405020304" pitchFamily="18" charset="0"/>
                          <a:ea typeface="Times New Roman" panose="02020603050405020304" pitchFamily="18" charset="0"/>
                        </a:rPr>
                        <a:t>Загальна кількість годин – 120</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r>
                        <a:rPr lang="uk-UA" sz="1100" b="1">
                          <a:effectLst/>
                          <a:latin typeface="Times New Roman" panose="02020603050405020304" pitchFamily="18" charset="0"/>
                          <a:ea typeface="Times New Roman" panose="02020603050405020304" pitchFamily="18" charset="0"/>
                        </a:rPr>
                        <a:t>Семестр:</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3425854899"/>
                  </a:ext>
                </a:extLst>
              </a:tr>
              <a:tr h="242829">
                <a:tc rowSpan="2">
                  <a:txBody>
                    <a:bodyPr/>
                    <a:lstStyle/>
                    <a:p>
                      <a:pPr algn="ctr"/>
                      <a:r>
                        <a:rPr lang="uk-UA" sz="800">
                          <a:effectLst/>
                          <a:latin typeface="Times New Roman" panose="02020603050405020304" pitchFamily="18" charset="0"/>
                          <a:ea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r>
                        <a:rPr lang="uk-UA" sz="1100">
                          <a:effectLst/>
                          <a:latin typeface="Times New Roman" panose="02020603050405020304" pitchFamily="18" charset="0"/>
                          <a:ea typeface="Times New Roman" panose="02020603050405020304" pitchFamily="18" charset="0"/>
                        </a:rPr>
                        <a:t>1 -й</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100">
                          <a:effectLst/>
                          <a:latin typeface="Times New Roman" panose="02020603050405020304" pitchFamily="18" charset="0"/>
                          <a:ea typeface="Times New Roman" panose="02020603050405020304" pitchFamily="18" charset="0"/>
                        </a:rPr>
                        <a:t>1-й</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9168750"/>
                  </a:ext>
                </a:extLst>
              </a:tr>
              <a:tr h="214810">
                <a:tc vMerge="1">
                  <a:txBody>
                    <a:bodyPr/>
                    <a:lstStyle/>
                    <a:p>
                      <a:endParaRPr lang="ru-RU"/>
                    </a:p>
                  </a:txBody>
                  <a:tcPr/>
                </a:tc>
                <a:tc rowSpan="3">
                  <a:txBody>
                    <a:bodyPr/>
                    <a:lstStyle/>
                    <a:p>
                      <a:r>
                        <a:rPr lang="uk-UA" sz="1100">
                          <a:effectLst/>
                          <a:latin typeface="Times New Roman" panose="02020603050405020304" pitchFamily="18" charset="0"/>
                          <a:ea typeface="Times New Roman" panose="02020603050405020304" pitchFamily="18" charset="0"/>
                        </a:rPr>
                        <a:t>Змістових модулів – 6</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r>
                        <a:rPr lang="uk-UA" sz="1100" b="1">
                          <a:effectLst/>
                          <a:latin typeface="Times New Roman" panose="02020603050405020304" pitchFamily="18" charset="0"/>
                          <a:ea typeface="Times New Roman" panose="02020603050405020304" pitchFamily="18" charset="0"/>
                        </a:rPr>
                        <a:t>Лекції</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3896350491"/>
                  </a:ext>
                </a:extLst>
              </a:tr>
              <a:tr h="213475">
                <a:tc rowSpan="2">
                  <a:txBody>
                    <a:bodyPr/>
                    <a:lstStyle/>
                    <a:p>
                      <a:pPr algn="ctr"/>
                      <a:r>
                        <a:rPr lang="uk-UA" sz="1000" b="1" dirty="0">
                          <a:effectLst/>
                          <a:latin typeface="Times New Roman" panose="02020603050405020304" pitchFamily="18" charset="0"/>
                          <a:ea typeface="Times New Roman" panose="02020603050405020304" pitchFamily="18" charset="0"/>
                        </a:rPr>
                        <a:t>Освітньо-професійна програма</a:t>
                      </a:r>
                      <a:endParaRPr lang="ru-RU" sz="1100" dirty="0">
                        <a:effectLst/>
                        <a:latin typeface="Times New Roman" panose="02020603050405020304" pitchFamily="18" charset="0"/>
                        <a:ea typeface="Times New Roman" panose="02020603050405020304" pitchFamily="18" charset="0"/>
                      </a:endParaRPr>
                    </a:p>
                    <a:p>
                      <a:pPr algn="ctr"/>
                      <a:r>
                        <a:rPr lang="uk-UA" sz="1000" dirty="0">
                          <a:effectLst/>
                          <a:latin typeface="Times New Roman" panose="02020603050405020304" pitchFamily="18" charset="0"/>
                          <a:ea typeface="Times New Roman" panose="02020603050405020304" pitchFamily="18" charset="0"/>
                        </a:rPr>
                        <a:t>Маркетинг</a:t>
                      </a:r>
                      <a:endParaRPr lang="ru-RU" sz="1100" dirty="0">
                        <a:effectLst/>
                        <a:latin typeface="Times New Roman" panose="02020603050405020304" pitchFamily="18" charset="0"/>
                        <a:ea typeface="Times New Roman" panose="02020603050405020304" pitchFamily="18" charset="0"/>
                      </a:endParaRPr>
                    </a:p>
                    <a:p>
                      <a:pPr algn="ctr"/>
                      <a:r>
                        <a:rPr lang="uk-UA" sz="800" dirty="0">
                          <a:effectLst/>
                          <a:latin typeface="Times New Roman" panose="02020603050405020304" pitchFamily="18" charset="0"/>
                          <a:ea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r>
                        <a:rPr lang="uk-UA" sz="1100">
                          <a:effectLst/>
                          <a:latin typeface="Times New Roman" panose="02020603050405020304" pitchFamily="18" charset="0"/>
                          <a:ea typeface="Times New Roman" panose="02020603050405020304" pitchFamily="18" charset="0"/>
                        </a:rPr>
                        <a:t>28 год.</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100">
                          <a:effectLst/>
                          <a:latin typeface="Times New Roman" panose="02020603050405020304" pitchFamily="18" charset="0"/>
                          <a:ea typeface="Times New Roman" panose="02020603050405020304" pitchFamily="18" charset="0"/>
                        </a:rPr>
                        <a:t>8 год.</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2195116"/>
                  </a:ext>
                </a:extLst>
              </a:tr>
              <a:tr h="711141">
                <a:tc vMerge="1">
                  <a:txBody>
                    <a:bodyPr/>
                    <a:lstStyle/>
                    <a:p>
                      <a:endParaRPr lang="ru-RU"/>
                    </a:p>
                  </a:txBody>
                  <a:tcPr/>
                </a:tc>
                <a:tc vMerge="1">
                  <a:txBody>
                    <a:bodyPr/>
                    <a:lstStyle/>
                    <a:p>
                      <a:endParaRPr lang="ru-RU"/>
                    </a:p>
                  </a:txBody>
                  <a:tcPr/>
                </a:tc>
                <a:tc gridSpan="2">
                  <a:txBody>
                    <a:bodyPr/>
                    <a:lstStyle/>
                    <a:p>
                      <a:pPr algn="ctr"/>
                      <a:r>
                        <a:rPr lang="uk-UA" sz="1100" b="1">
                          <a:effectLst/>
                          <a:latin typeface="Times New Roman" panose="02020603050405020304" pitchFamily="18" charset="0"/>
                          <a:ea typeface="Times New Roman" panose="02020603050405020304" pitchFamily="18" charset="0"/>
                        </a:rPr>
                        <a:t>Лабораторні</a:t>
                      </a:r>
                      <a:endParaRPr lang="ru-RU" sz="1100">
                        <a:effectLst/>
                        <a:latin typeface="Times New Roman" panose="02020603050405020304" pitchFamily="18" charset="0"/>
                        <a:ea typeface="Times New Roman" panose="02020603050405020304" pitchFamily="18" charset="0"/>
                      </a:endParaRPr>
                    </a:p>
                    <a:p>
                      <a:pPr algn="ctr"/>
                      <a:r>
                        <a:rPr lang="uk-UA" sz="900" i="1">
                          <a:effectLst/>
                          <a:latin typeface="Times New Roman" panose="02020603050405020304" pitchFamily="18" charset="0"/>
                          <a:ea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2197843195"/>
                  </a:ext>
                </a:extLst>
              </a:tr>
              <a:tr h="374918">
                <a:tc rowSpan="4">
                  <a:txBody>
                    <a:bodyPr/>
                    <a:lstStyle/>
                    <a:p>
                      <a:pPr algn="ctr"/>
                      <a:r>
                        <a:rPr lang="uk-UA" sz="1000">
                          <a:effectLst/>
                          <a:latin typeface="Times New Roman" panose="02020603050405020304" pitchFamily="18" charset="0"/>
                          <a:ea typeface="Times New Roman" panose="02020603050405020304" pitchFamily="18" charset="0"/>
                        </a:rPr>
                        <a:t>Рівень вищої освіти:</a:t>
                      </a:r>
                      <a:r>
                        <a:rPr lang="uk-UA" sz="1000" b="1">
                          <a:effectLst/>
                          <a:latin typeface="Times New Roman" panose="02020603050405020304" pitchFamily="18" charset="0"/>
                          <a:ea typeface="Times New Roman" panose="02020603050405020304" pitchFamily="18" charset="0"/>
                        </a:rPr>
                        <a:t> магістерський</a:t>
                      </a:r>
                      <a:endParaRPr lang="ru-RU" sz="1100">
                        <a:effectLst/>
                        <a:latin typeface="Times New Roman" panose="02020603050405020304" pitchFamily="18" charset="0"/>
                        <a:ea typeface="Times New Roman" panose="02020603050405020304" pitchFamily="18" charset="0"/>
                      </a:endParaRPr>
                    </a:p>
                    <a:p>
                      <a:pPr algn="ctr"/>
                      <a:r>
                        <a:rPr lang="uk-UA" sz="1100" i="1">
                          <a:effectLst/>
                          <a:latin typeface="Times New Roman" panose="02020603050405020304" pitchFamily="18" charset="0"/>
                          <a:ea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r>
                        <a:rPr lang="uk-UA" sz="1100">
                          <a:effectLst/>
                          <a:latin typeface="Times New Roman" panose="02020603050405020304" pitchFamily="18" charset="0"/>
                          <a:ea typeface="Times New Roman" panose="02020603050405020304" pitchFamily="18" charset="0"/>
                        </a:rPr>
                        <a:t>Кількість поточних контрольних заходів – </a:t>
                      </a:r>
                      <a:r>
                        <a:rPr lang="ru-RU" sz="1100">
                          <a:effectLst/>
                          <a:latin typeface="Times New Roman" panose="02020603050405020304" pitchFamily="18" charset="0"/>
                          <a:ea typeface="Times New Roman" panose="02020603050405020304" pitchFamily="18" charset="0"/>
                        </a:rPr>
                        <a:t>12</a:t>
                      </a:r>
                    </a:p>
                    <a:p>
                      <a:r>
                        <a:rPr lang="uk-UA" sz="1100">
                          <a:effectLst/>
                          <a:latin typeface="Times New Roman" panose="02020603050405020304" pitchFamily="18" charset="0"/>
                          <a:ea typeface="Times New Roman" panose="02020603050405020304" pitchFamily="18" charset="0"/>
                        </a:rPr>
                        <a:t> </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100">
                          <a:effectLst/>
                          <a:latin typeface="Times New Roman" panose="02020603050405020304" pitchFamily="18" charset="0"/>
                          <a:ea typeface="Times New Roman" panose="02020603050405020304" pitchFamily="18" charset="0"/>
                        </a:rPr>
                        <a:t>28 год.</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100">
                          <a:effectLst/>
                          <a:latin typeface="Times New Roman" panose="02020603050405020304" pitchFamily="18" charset="0"/>
                          <a:ea typeface="Times New Roman" panose="02020603050405020304" pitchFamily="18" charset="0"/>
                        </a:rPr>
                        <a:t>8 год.</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0622363"/>
                  </a:ext>
                </a:extLst>
              </a:tr>
              <a:tr h="192128">
                <a:tc vMerge="1">
                  <a:txBody>
                    <a:bodyPr/>
                    <a:lstStyle/>
                    <a:p>
                      <a:endParaRPr lang="ru-RU"/>
                    </a:p>
                  </a:txBody>
                  <a:tcPr/>
                </a:tc>
                <a:tc vMerge="1">
                  <a:txBody>
                    <a:bodyPr/>
                    <a:lstStyle/>
                    <a:p>
                      <a:endParaRPr lang="ru-RU"/>
                    </a:p>
                  </a:txBody>
                  <a:tcPr/>
                </a:tc>
                <a:tc gridSpan="2">
                  <a:txBody>
                    <a:bodyPr/>
                    <a:lstStyle/>
                    <a:p>
                      <a:pPr algn="ctr"/>
                      <a:r>
                        <a:rPr lang="uk-UA" sz="1100" b="1">
                          <a:effectLst/>
                          <a:latin typeface="Times New Roman" panose="02020603050405020304" pitchFamily="18" charset="0"/>
                          <a:ea typeface="Times New Roman" panose="02020603050405020304" pitchFamily="18" charset="0"/>
                        </a:rPr>
                        <a:t>Самостійна робота</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3284009472"/>
                  </a:ext>
                </a:extLst>
              </a:tr>
              <a:tr h="192128">
                <a:tc vMerge="1">
                  <a:txBody>
                    <a:bodyPr/>
                    <a:lstStyle/>
                    <a:p>
                      <a:endParaRPr lang="ru-RU"/>
                    </a:p>
                  </a:txBody>
                  <a:tcPr/>
                </a:tc>
                <a:tc vMerge="1">
                  <a:txBody>
                    <a:bodyPr/>
                    <a:lstStyle/>
                    <a:p>
                      <a:endParaRPr lang="ru-RU"/>
                    </a:p>
                  </a:txBody>
                  <a:tcPr/>
                </a:tc>
                <a:tc>
                  <a:txBody>
                    <a:bodyPr/>
                    <a:lstStyle/>
                    <a:p>
                      <a:pPr algn="ctr"/>
                      <a:r>
                        <a:rPr lang="uk-UA" sz="1100">
                          <a:effectLst/>
                          <a:latin typeface="Times New Roman" panose="02020603050405020304" pitchFamily="18" charset="0"/>
                          <a:ea typeface="Times New Roman" panose="02020603050405020304" pitchFamily="18" charset="0"/>
                        </a:rPr>
                        <a:t>124 год.</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uk-UA" sz="1100">
                          <a:effectLst/>
                          <a:latin typeface="Times New Roman" panose="02020603050405020304" pitchFamily="18" charset="0"/>
                          <a:ea typeface="Times New Roman" panose="02020603050405020304" pitchFamily="18" charset="0"/>
                        </a:rPr>
                        <a:t>164 год.</a:t>
                      </a:r>
                      <a:endParaRPr lang="ru-RU" sz="110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7944743"/>
                  </a:ext>
                </a:extLst>
              </a:tr>
              <a:tr h="688460">
                <a:tc vMerge="1">
                  <a:txBody>
                    <a:bodyPr/>
                    <a:lstStyle/>
                    <a:p>
                      <a:endParaRPr lang="ru-RU"/>
                    </a:p>
                  </a:txBody>
                  <a:tcPr/>
                </a:tc>
                <a:tc vMerge="1">
                  <a:txBody>
                    <a:bodyPr/>
                    <a:lstStyle/>
                    <a:p>
                      <a:endParaRPr lang="ru-RU"/>
                    </a:p>
                  </a:txBody>
                  <a:tcPr/>
                </a:tc>
                <a:tc gridSpan="2">
                  <a:txBody>
                    <a:bodyPr/>
                    <a:lstStyle/>
                    <a:p>
                      <a:pPr algn="ctr"/>
                      <a:r>
                        <a:rPr lang="uk-UA" sz="1100" b="1" dirty="0">
                          <a:effectLst/>
                          <a:latin typeface="Times New Roman" panose="02020603050405020304" pitchFamily="18" charset="0"/>
                          <a:ea typeface="Times New Roman" panose="02020603050405020304" pitchFamily="18" charset="0"/>
                        </a:rPr>
                        <a:t>Вид підсумкового семестрового контролю</a:t>
                      </a:r>
                      <a:r>
                        <a:rPr lang="uk-UA" sz="1100" dirty="0">
                          <a:effectLst/>
                          <a:latin typeface="Times New Roman" panose="02020603050405020304" pitchFamily="18" charset="0"/>
                          <a:ea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endParaRPr>
                    </a:p>
                    <a:p>
                      <a:pPr algn="ctr"/>
                      <a:r>
                        <a:rPr lang="uk-UA" sz="1100" dirty="0">
                          <a:effectLst/>
                          <a:latin typeface="Times New Roman" panose="02020603050405020304" pitchFamily="18" charset="0"/>
                          <a:ea typeface="Times New Roman" panose="02020603050405020304" pitchFamily="18" charset="0"/>
                        </a:rPr>
                        <a:t>Екзамен </a:t>
                      </a:r>
                      <a:endParaRPr lang="ru-RU" sz="1100" dirty="0">
                        <a:effectLst/>
                        <a:latin typeface="Times New Roman" panose="02020603050405020304" pitchFamily="18" charset="0"/>
                        <a:ea typeface="Times New Roman" panose="02020603050405020304" pitchFamily="18" charset="0"/>
                      </a:endParaRPr>
                    </a:p>
                    <a:p>
                      <a:pPr algn="ctr"/>
                      <a:r>
                        <a:rPr lang="uk-UA" sz="700" dirty="0">
                          <a:effectLst/>
                          <a:latin typeface="Times New Roman" panose="02020603050405020304" pitchFamily="18" charset="0"/>
                          <a:ea typeface="Times New Roman" panose="02020603050405020304" pitchFamily="18" charset="0"/>
                        </a:rPr>
                        <a:t> </a:t>
                      </a:r>
                      <a:endParaRPr lang="ru-RU" sz="1100" dirty="0">
                        <a:effectLst/>
                        <a:latin typeface="Times New Roman" panose="02020603050405020304" pitchFamily="18" charset="0"/>
                        <a:ea typeface="Times New Roman" panose="02020603050405020304" pitchFamily="18" charset="0"/>
                      </a:endParaRPr>
                    </a:p>
                  </a:txBody>
                  <a:tcPr marL="65402" marR="654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2074821010"/>
                  </a:ext>
                </a:extLst>
              </a:tr>
            </a:tbl>
          </a:graphicData>
        </a:graphic>
      </p:graphicFrame>
    </p:spTree>
    <p:extLst>
      <p:ext uri="{BB962C8B-B14F-4D97-AF65-F5344CB8AC3E}">
        <p14:creationId xmlns:p14="http://schemas.microsoft.com/office/powerpoint/2010/main" val="1528611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E7516C-A1E7-4CF3-B87B-C4D8992996F2}"/>
              </a:ext>
            </a:extLst>
          </p:cNvPr>
          <p:cNvSpPr>
            <a:spLocks noGrp="1"/>
          </p:cNvSpPr>
          <p:nvPr>
            <p:ph type="title"/>
          </p:nvPr>
        </p:nvSpPr>
        <p:spPr>
          <a:xfrm>
            <a:off x="677334" y="609600"/>
            <a:ext cx="8596668" cy="508000"/>
          </a:xfrm>
        </p:spPr>
        <p:txBody>
          <a:bodyPr>
            <a:normAutofit fontScale="90000"/>
          </a:bodyPr>
          <a:lstStyle/>
          <a:p>
            <a:r>
              <a:rPr lang="uk-UA" altLang="ru-RU" b="1" dirty="0">
                <a:solidFill>
                  <a:schemeClr val="tx1"/>
                </a:solidFill>
                <a:latin typeface="Times New Roman" panose="02020603050405020304" pitchFamily="18" charset="0"/>
                <a:cs typeface="Times New Roman" panose="02020603050405020304" pitchFamily="18" charset="0"/>
              </a:rPr>
              <a:t>Мета та завдання навчальної дисципліни</a:t>
            </a:r>
            <a:br>
              <a:rPr lang="uk-UA" altLang="ru-RU" sz="1800" i="1" dirty="0">
                <a:solidFill>
                  <a:schemeClr val="tx1"/>
                </a:solidFill>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87629EFF-30EC-42BF-8113-A4C8F3025CC1}"/>
              </a:ext>
            </a:extLst>
          </p:cNvPr>
          <p:cNvSpPr txBox="1"/>
          <p:nvPr/>
        </p:nvSpPr>
        <p:spPr>
          <a:xfrm>
            <a:off x="825500" y="1347624"/>
            <a:ext cx="8121650" cy="5078313"/>
          </a:xfrm>
          <a:prstGeom prst="rect">
            <a:avLst/>
          </a:prstGeom>
          <a:noFill/>
        </p:spPr>
        <p:txBody>
          <a:bodyPr wrap="square">
            <a:spAutoFit/>
          </a:bodyPr>
          <a:lstStyle/>
          <a:p>
            <a:pPr indent="431800" algn="just">
              <a:lnSpc>
                <a:spcPct val="102000"/>
              </a:lnSpc>
            </a:pPr>
            <a:r>
              <a:rPr lang="uk-UA" sz="2000" dirty="0">
                <a:solidFill>
                  <a:srgbClr val="000000"/>
                </a:solidFill>
                <a:effectLst/>
                <a:latin typeface="Times New Roman" panose="02020603050405020304" pitchFamily="18" charset="0"/>
                <a:ea typeface="Times New Roman" panose="02020603050405020304" pitchFamily="18" charset="0"/>
              </a:rPr>
              <a:t>Метою навчальної дисципліни «Маркетингове планування на діловому ринку» при підготовці магістрів є набуття у майбутніх фахівців теоретичних та практичних навичок, а також сформувати знання щодо методологічних аспектів організації маркетингового планування та їх пріоритети на діловому ринку в епоху цифрової економіки.</a:t>
            </a:r>
            <a:endParaRPr lang="ru-RU" sz="2000" dirty="0">
              <a:solidFill>
                <a:srgbClr val="000000"/>
              </a:solidFill>
              <a:effectLst/>
              <a:latin typeface="Times New Roman" panose="02020603050405020304" pitchFamily="18" charset="0"/>
              <a:ea typeface="Times New Roman" panose="02020603050405020304" pitchFamily="18" charset="0"/>
            </a:endParaRPr>
          </a:p>
          <a:p>
            <a:pPr indent="431800" algn="just">
              <a:lnSpc>
                <a:spcPct val="102000"/>
              </a:lnSpc>
            </a:pPr>
            <a:r>
              <a:rPr lang="uk-UA" sz="2000" dirty="0">
                <a:solidFill>
                  <a:srgbClr val="000000"/>
                </a:solidFill>
                <a:effectLst/>
                <a:latin typeface="Times New Roman" panose="02020603050405020304" pitchFamily="18" charset="0"/>
                <a:ea typeface="Times New Roman" panose="02020603050405020304" pitchFamily="18" charset="0"/>
              </a:rPr>
              <a:t>Вивчення основних понять та сформувати знання про теоретичні та прикладні аспекти маркетингового планування у сучасних умовах, навчити студентів використовувати на практиці методи і прийоми в управлінні маркетинговою діяльністю, які необхідні в майбутній професійній діяльності.</a:t>
            </a:r>
            <a:endParaRPr lang="ru-RU" sz="2000" dirty="0">
              <a:solidFill>
                <a:srgbClr val="000000"/>
              </a:solidFill>
              <a:effectLst/>
              <a:latin typeface="Times New Roman" panose="02020603050405020304" pitchFamily="18" charset="0"/>
              <a:ea typeface="Times New Roman" panose="02020603050405020304" pitchFamily="18" charset="0"/>
            </a:endParaRPr>
          </a:p>
          <a:p>
            <a:r>
              <a:rPr lang="uk-UA" sz="2000" dirty="0">
                <a:effectLst/>
                <a:latin typeface="Times New Roman" panose="02020603050405020304" pitchFamily="18" charset="0"/>
                <a:ea typeface="Times New Roman" panose="02020603050405020304" pitchFamily="18" charset="0"/>
              </a:rPr>
              <a:t>Основними завданнями дисципліни «Маркетингове планування на діловому ринку» є набуття студентами теоретичних і практичних знань щодо сучасного розуміння розвитку та застосування інформаційних технологій в маркетингу та дати практичні навички для використання інформаційних технологій у маркетинговому плануванні діяльності економічних об’єктів та їх майбутньої професійної діяльності</a:t>
            </a:r>
            <a:endParaRPr lang="ru-RU" sz="2000" dirty="0"/>
          </a:p>
        </p:txBody>
      </p:sp>
    </p:spTree>
    <p:extLst>
      <p:ext uri="{BB962C8B-B14F-4D97-AF65-F5344CB8AC3E}">
        <p14:creationId xmlns:p14="http://schemas.microsoft.com/office/powerpoint/2010/main" val="236242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591BE97E-2150-4FB9-A952-EA2D646072D7}"/>
              </a:ext>
            </a:extLst>
          </p:cNvPr>
          <p:cNvGraphicFramePr>
            <a:graphicFrameLocks noGrp="1"/>
          </p:cNvGraphicFramePr>
          <p:nvPr>
            <p:ph idx="1"/>
            <p:extLst>
              <p:ext uri="{D42A27DB-BD31-4B8C-83A1-F6EECF244321}">
                <p14:modId xmlns:p14="http://schemas.microsoft.com/office/powerpoint/2010/main" val="324336655"/>
              </p:ext>
            </p:extLst>
          </p:nvPr>
        </p:nvGraphicFramePr>
        <p:xfrm>
          <a:off x="1016000" y="236606"/>
          <a:ext cx="7340599" cy="6384787"/>
        </p:xfrm>
        <a:graphic>
          <a:graphicData uri="http://schemas.openxmlformats.org/drawingml/2006/table">
            <a:tbl>
              <a:tblPr firstRow="1" firstCol="1" bandRow="1"/>
              <a:tblGrid>
                <a:gridCol w="3206456">
                  <a:extLst>
                    <a:ext uri="{9D8B030D-6E8A-4147-A177-3AD203B41FA5}">
                      <a16:colId xmlns:a16="http://schemas.microsoft.com/office/drawing/2014/main" val="3973688666"/>
                    </a:ext>
                  </a:extLst>
                </a:gridCol>
                <a:gridCol w="4134143">
                  <a:extLst>
                    <a:ext uri="{9D8B030D-6E8A-4147-A177-3AD203B41FA5}">
                      <a16:colId xmlns:a16="http://schemas.microsoft.com/office/drawing/2014/main" val="272364626"/>
                    </a:ext>
                  </a:extLst>
                </a:gridCol>
              </a:tblGrid>
              <a:tr h="767618">
                <a:tc>
                  <a:txBody>
                    <a:bodyPr/>
                    <a:lstStyle/>
                    <a:p>
                      <a:pPr indent="187325" algn="ctr"/>
                      <a:r>
                        <a:rPr lang="uk-UA" sz="1600" dirty="0">
                          <a:effectLst/>
                          <a:latin typeface="Times New Roman" panose="02020603050405020304" pitchFamily="18" charset="0"/>
                          <a:ea typeface="Times New Roman" panose="02020603050405020304" pitchFamily="18" charset="0"/>
                        </a:rPr>
                        <a:t>Заплановані робочою програмою результати навчання</a:t>
                      </a:r>
                      <a:endParaRPr lang="ru-RU" sz="1600" dirty="0">
                        <a:effectLst/>
                        <a:latin typeface="Times New Roman" panose="02020603050405020304" pitchFamily="18" charset="0"/>
                        <a:ea typeface="Times New Roman" panose="02020603050405020304" pitchFamily="18" charset="0"/>
                      </a:endParaRPr>
                    </a:p>
                    <a:p>
                      <a:pPr indent="187325" algn="ctr"/>
                      <a:r>
                        <a:rPr lang="uk-UA" sz="1600" dirty="0">
                          <a:effectLst/>
                          <a:latin typeface="Times New Roman" panose="02020603050405020304" pitchFamily="18" charset="0"/>
                          <a:ea typeface="Times New Roman" panose="02020603050405020304" pitchFamily="18" charset="0"/>
                        </a:rPr>
                        <a:t>та компетентності </a:t>
                      </a:r>
                      <a:endParaRPr lang="ru-RU" sz="1600" dirty="0">
                        <a:effectLst/>
                        <a:latin typeface="Times New Roman" panose="02020603050405020304" pitchFamily="18" charset="0"/>
                        <a:ea typeface="Times New Roman" panose="02020603050405020304" pitchFamily="18" charset="0"/>
                      </a:endParaRPr>
                    </a:p>
                  </a:txBody>
                  <a:tcPr marL="50775" marR="507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ctr"/>
                      <a:r>
                        <a:rPr lang="uk-UA" sz="1600">
                          <a:effectLst/>
                          <a:latin typeface="Times New Roman" panose="02020603050405020304" pitchFamily="18" charset="0"/>
                          <a:ea typeface="Times New Roman" panose="02020603050405020304" pitchFamily="18" charset="0"/>
                        </a:rPr>
                        <a:t>Методи і контрольні заходи</a:t>
                      </a:r>
                      <a:endParaRPr lang="ru-RU" sz="1600">
                        <a:effectLst/>
                        <a:latin typeface="Times New Roman" panose="02020603050405020304" pitchFamily="18" charset="0"/>
                        <a:ea typeface="Times New Roman" panose="02020603050405020304" pitchFamily="18" charset="0"/>
                      </a:endParaRPr>
                    </a:p>
                  </a:txBody>
                  <a:tcPr marL="50775" marR="507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2417201"/>
                  </a:ext>
                </a:extLst>
              </a:tr>
              <a:tr h="170955">
                <a:tc>
                  <a:txBody>
                    <a:bodyPr/>
                    <a:lstStyle/>
                    <a:p>
                      <a:pPr indent="187325" algn="ctr"/>
                      <a:r>
                        <a:rPr lang="uk-UA" sz="1600" dirty="0">
                          <a:effectLst/>
                          <a:latin typeface="Times New Roman" panose="02020603050405020304" pitchFamily="18" charset="0"/>
                          <a:ea typeface="Times New Roman" panose="02020603050405020304" pitchFamily="18" charset="0"/>
                        </a:rPr>
                        <a:t>1</a:t>
                      </a:r>
                      <a:endParaRPr lang="ru-RU" sz="1600" dirty="0">
                        <a:effectLst/>
                        <a:latin typeface="Times New Roman" panose="02020603050405020304" pitchFamily="18" charset="0"/>
                        <a:ea typeface="Times New Roman" panose="02020603050405020304" pitchFamily="18" charset="0"/>
                      </a:endParaRPr>
                    </a:p>
                  </a:txBody>
                  <a:tcPr marL="50775" marR="507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7325" algn="ctr"/>
                      <a:r>
                        <a:rPr lang="uk-UA" sz="1600">
                          <a:effectLst/>
                          <a:latin typeface="Times New Roman" panose="02020603050405020304" pitchFamily="18" charset="0"/>
                          <a:ea typeface="Times New Roman" panose="02020603050405020304" pitchFamily="18" charset="0"/>
                        </a:rPr>
                        <a:t>2</a:t>
                      </a:r>
                      <a:endParaRPr lang="ru-RU" sz="1600">
                        <a:effectLst/>
                        <a:latin typeface="Times New Roman" panose="02020603050405020304" pitchFamily="18" charset="0"/>
                        <a:ea typeface="Times New Roman" panose="02020603050405020304" pitchFamily="18" charset="0"/>
                      </a:endParaRPr>
                    </a:p>
                  </a:txBody>
                  <a:tcPr marL="50775" marR="507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5683393"/>
                  </a:ext>
                </a:extLst>
              </a:tr>
              <a:tr h="1023492">
                <a:tc>
                  <a:txBody>
                    <a:bodyPr/>
                    <a:lstStyle/>
                    <a:p>
                      <a:pPr marL="21590" indent="-21590">
                        <a:tabLst>
                          <a:tab pos="205740" algn="l"/>
                        </a:tabLst>
                      </a:pPr>
                      <a:r>
                        <a:rPr lang="uk-UA" sz="1600" dirty="0">
                          <a:effectLst/>
                          <a:latin typeface="Times New Roman" panose="02020603050405020304" pitchFamily="18" charset="0"/>
                          <a:ea typeface="Times New Roman" panose="02020603050405020304" pitchFamily="18" charset="0"/>
                        </a:rPr>
                        <a:t>Здатність до адаптації та дії в новій ситуації (ЗК4).</a:t>
                      </a:r>
                      <a:endParaRPr lang="ru-RU" sz="1600" dirty="0">
                        <a:effectLst/>
                        <a:latin typeface="Times New Roman" panose="02020603050405020304" pitchFamily="18" charset="0"/>
                        <a:ea typeface="Times New Roman" panose="02020603050405020304" pitchFamily="18" charset="0"/>
                      </a:endParaRPr>
                    </a:p>
                  </a:txBody>
                  <a:tcPr marL="50775" marR="507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uk-UA" sz="1600" dirty="0">
                          <a:effectLst/>
                          <a:latin typeface="Times New Roman" panose="02020603050405020304" pitchFamily="18" charset="0"/>
                          <a:ea typeface="Times New Roman" panose="02020603050405020304" pitchFamily="18" charset="0"/>
                        </a:rPr>
                        <a:t>Виконання практичної ї роботи 1,  розв’язки задачі та обґрунтування висновків за результатами виконаної практичної роботи. Опитування.</a:t>
                      </a:r>
                      <a:endParaRPr lang="ru-RU" sz="1600" dirty="0">
                        <a:effectLst/>
                        <a:latin typeface="Times New Roman" panose="02020603050405020304" pitchFamily="18" charset="0"/>
                        <a:ea typeface="Times New Roman" panose="02020603050405020304" pitchFamily="18" charset="0"/>
                      </a:endParaRPr>
                    </a:p>
                  </a:txBody>
                  <a:tcPr marL="50775" marR="507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1132247"/>
                  </a:ext>
                </a:extLst>
              </a:tr>
              <a:tr h="1279364">
                <a:tc>
                  <a:txBody>
                    <a:bodyPr/>
                    <a:lstStyle/>
                    <a:p>
                      <a:pPr marL="21590" indent="-21590">
                        <a:tabLst>
                          <a:tab pos="205740" algn="l"/>
                        </a:tabLst>
                      </a:pPr>
                      <a:r>
                        <a:rPr lang="uk-UA" sz="1600">
                          <a:effectLst/>
                          <a:latin typeface="Times New Roman" panose="02020603050405020304" pitchFamily="18" charset="0"/>
                          <a:ea typeface="Times New Roman" panose="02020603050405020304" pitchFamily="18" charset="0"/>
                        </a:rPr>
                        <a:t>Здатність логічно і послідовно відтворювати та застосовувати знання з найновіших теорій, методів і практичних прийомів маркетингу (СК1). </a:t>
                      </a:r>
                      <a:endParaRPr lang="ru-RU" sz="1600">
                        <a:effectLst/>
                        <a:latin typeface="Times New Roman" panose="02020603050405020304" pitchFamily="18" charset="0"/>
                        <a:ea typeface="Times New Roman" panose="02020603050405020304" pitchFamily="18" charset="0"/>
                      </a:endParaRPr>
                    </a:p>
                  </a:txBody>
                  <a:tcPr marL="50775" marR="507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uk-UA" sz="1600" dirty="0">
                          <a:effectLst/>
                          <a:latin typeface="Times New Roman" panose="02020603050405020304" pitchFamily="18" charset="0"/>
                          <a:ea typeface="Times New Roman" panose="02020603050405020304" pitchFamily="18" charset="0"/>
                        </a:rPr>
                        <a:t>Виконання практичної роботи 2, розв’язки задачі та обґрунтування висновків за результатами виконаної практичної роботи. Опитування.</a:t>
                      </a:r>
                      <a:endParaRPr lang="ru-RU" sz="1600" dirty="0">
                        <a:effectLst/>
                        <a:latin typeface="Times New Roman" panose="02020603050405020304" pitchFamily="18" charset="0"/>
                        <a:ea typeface="Times New Roman" panose="02020603050405020304" pitchFamily="18" charset="0"/>
                      </a:endParaRPr>
                    </a:p>
                  </a:txBody>
                  <a:tcPr marL="50775" marR="507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1934434"/>
                  </a:ext>
                </a:extLst>
              </a:tr>
              <a:tr h="1791109">
                <a:tc>
                  <a:txBody>
                    <a:bodyPr/>
                    <a:lstStyle/>
                    <a:p>
                      <a:pPr marL="21590" indent="-635">
                        <a:tabLst>
                          <a:tab pos="205740" algn="l"/>
                        </a:tabLst>
                      </a:pPr>
                      <a:r>
                        <a:rPr lang="uk-UA" sz="1600">
                          <a:effectLst/>
                          <a:latin typeface="Times New Roman" panose="02020603050405020304" pitchFamily="18" charset="0"/>
                          <a:ea typeface="Times New Roman" panose="02020603050405020304" pitchFamily="18" charset="0"/>
                        </a:rPr>
                        <a:t>Планувати і здійснювати власні дослідження у сфері маркетингу, аналізувати його результати і обґрунтовувати ухвалення ефективних маркетингових рішень в умовах невизначеності (ПРН 3).</a:t>
                      </a:r>
                      <a:endParaRPr lang="ru-RU" sz="1600">
                        <a:effectLst/>
                        <a:latin typeface="Times New Roman" panose="02020603050405020304" pitchFamily="18" charset="0"/>
                        <a:ea typeface="Times New Roman" panose="02020603050405020304" pitchFamily="18" charset="0"/>
                      </a:endParaRPr>
                    </a:p>
                  </a:txBody>
                  <a:tcPr marL="50775" marR="507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uk-UA" sz="1600" dirty="0">
                          <a:effectLst/>
                          <a:latin typeface="Times New Roman" panose="02020603050405020304" pitchFamily="18" charset="0"/>
                          <a:ea typeface="Times New Roman" panose="02020603050405020304" pitchFamily="18" charset="0"/>
                        </a:rPr>
                        <a:t>Виконання практичної роботи 3, </a:t>
                      </a:r>
                      <a:endParaRPr lang="ru-RU" sz="1600" dirty="0">
                        <a:effectLst/>
                        <a:latin typeface="Times New Roman" panose="02020603050405020304" pitchFamily="18" charset="0"/>
                        <a:ea typeface="Times New Roman" panose="02020603050405020304" pitchFamily="18" charset="0"/>
                      </a:endParaRPr>
                    </a:p>
                    <a:p>
                      <a:pPr algn="just"/>
                      <a:r>
                        <a:rPr lang="uk-UA" sz="1600" dirty="0">
                          <a:effectLst/>
                          <a:latin typeface="Times New Roman" panose="02020603050405020304" pitchFamily="18" charset="0"/>
                          <a:ea typeface="Times New Roman" panose="02020603050405020304" pitchFamily="18" charset="0"/>
                        </a:rPr>
                        <a:t>розв’язки задачі та обґрунтування висновків за результатами виконаної практичної роботи. Опитування.</a:t>
                      </a:r>
                      <a:endParaRPr lang="ru-RU" sz="1600" dirty="0">
                        <a:effectLst/>
                        <a:latin typeface="Times New Roman" panose="02020603050405020304" pitchFamily="18" charset="0"/>
                        <a:ea typeface="Times New Roman" panose="02020603050405020304" pitchFamily="18" charset="0"/>
                      </a:endParaRPr>
                    </a:p>
                  </a:txBody>
                  <a:tcPr marL="50775" marR="507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4037883"/>
                  </a:ext>
                </a:extLst>
              </a:tr>
              <a:tr h="1279364">
                <a:tc>
                  <a:txBody>
                    <a:bodyPr/>
                    <a:lstStyle/>
                    <a:p>
                      <a:pPr marL="21590" indent="-635">
                        <a:tabLst>
                          <a:tab pos="205740" algn="l"/>
                        </a:tabLst>
                      </a:pPr>
                      <a:r>
                        <a:rPr lang="uk-UA" sz="1600">
                          <a:effectLst/>
                          <a:latin typeface="Times New Roman" panose="02020603050405020304" pitchFamily="18" charset="0"/>
                          <a:ea typeface="Times New Roman" panose="02020603050405020304" pitchFamily="18" charset="0"/>
                        </a:rPr>
                        <a:t>Здатність до діагностування маркетингової діяльності ринкового суб’єкта, здійснення маркетингового аналізу та прогнозування (СК5).</a:t>
                      </a:r>
                      <a:endParaRPr lang="ru-RU" sz="1600">
                        <a:effectLst/>
                        <a:latin typeface="Times New Roman" panose="02020603050405020304" pitchFamily="18" charset="0"/>
                        <a:ea typeface="Times New Roman" panose="02020603050405020304" pitchFamily="18" charset="0"/>
                      </a:endParaRPr>
                    </a:p>
                  </a:txBody>
                  <a:tcPr marL="50775" marR="507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 algn="just"/>
                      <a:r>
                        <a:rPr lang="uk-UA" sz="1600" dirty="0">
                          <a:effectLst/>
                          <a:latin typeface="Times New Roman" panose="02020603050405020304" pitchFamily="18" charset="0"/>
                          <a:ea typeface="Times New Roman" panose="02020603050405020304" pitchFamily="18" charset="0"/>
                        </a:rPr>
                        <a:t>Виконання практичної роботи 4, </a:t>
                      </a:r>
                      <a:endParaRPr lang="ru-RU" sz="1600" dirty="0">
                        <a:effectLst/>
                        <a:latin typeface="Times New Roman" panose="02020603050405020304" pitchFamily="18" charset="0"/>
                        <a:ea typeface="Times New Roman" panose="02020603050405020304" pitchFamily="18" charset="0"/>
                      </a:endParaRPr>
                    </a:p>
                    <a:p>
                      <a:pPr indent="26670" algn="just"/>
                      <a:r>
                        <a:rPr lang="uk-UA" sz="1600" dirty="0">
                          <a:effectLst/>
                          <a:latin typeface="Times New Roman" panose="02020603050405020304" pitchFamily="18" charset="0"/>
                          <a:ea typeface="Times New Roman" panose="02020603050405020304" pitchFamily="18" charset="0"/>
                        </a:rPr>
                        <a:t>розв’язки задачі та обґрунтування висновків за результатами виконаної практичної роботи. Опитування.</a:t>
                      </a:r>
                      <a:endParaRPr lang="ru-RU" sz="1600" dirty="0">
                        <a:effectLst/>
                        <a:latin typeface="Times New Roman" panose="02020603050405020304" pitchFamily="18" charset="0"/>
                        <a:ea typeface="Times New Roman" panose="02020603050405020304" pitchFamily="18" charset="0"/>
                      </a:endParaRPr>
                    </a:p>
                  </a:txBody>
                  <a:tcPr marL="50775" marR="507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1579979"/>
                  </a:ext>
                </a:extLst>
              </a:tr>
            </a:tbl>
          </a:graphicData>
        </a:graphic>
      </p:graphicFrame>
    </p:spTree>
    <p:extLst>
      <p:ext uri="{BB962C8B-B14F-4D97-AF65-F5344CB8AC3E}">
        <p14:creationId xmlns:p14="http://schemas.microsoft.com/office/powerpoint/2010/main" val="1557448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9597E2B-38D5-4EB3-9AC7-15BCED59BA95}"/>
              </a:ext>
            </a:extLst>
          </p:cNvPr>
          <p:cNvSpPr>
            <a:spLocks noGrp="1"/>
          </p:cNvSpPr>
          <p:nvPr>
            <p:ph idx="1"/>
          </p:nvPr>
        </p:nvSpPr>
        <p:spPr>
          <a:xfrm>
            <a:off x="677334" y="660401"/>
            <a:ext cx="8596668" cy="5380962"/>
          </a:xfrm>
        </p:spPr>
        <p:txBody>
          <a:bodyPr/>
          <a:lstStyle/>
          <a:p>
            <a:pPr indent="0" algn="ctr">
              <a:lnSpc>
                <a:spcPct val="102000"/>
              </a:lnSpc>
              <a:buNone/>
              <a:tabLst>
                <a:tab pos="630555" algn="l"/>
              </a:tabLst>
            </a:pPr>
            <a:r>
              <a:rPr lang="uk-UA" sz="2400" b="1" dirty="0">
                <a:effectLst/>
                <a:latin typeface="Times New Roman" panose="02020603050405020304" pitchFamily="18" charset="0"/>
                <a:ea typeface="Times New Roman" panose="02020603050405020304" pitchFamily="18" charset="0"/>
              </a:rPr>
              <a:t>Міждисциплінарні зв’язки. </a:t>
            </a:r>
            <a:endParaRPr lang="ru-RU" sz="2400" dirty="0">
              <a:effectLst/>
              <a:latin typeface="Times New Roman" panose="02020603050405020304" pitchFamily="18" charset="0"/>
              <a:ea typeface="Times New Roman" panose="02020603050405020304" pitchFamily="18" charset="0"/>
            </a:endParaRPr>
          </a:p>
          <a:p>
            <a:pPr indent="0" algn="just">
              <a:lnSpc>
                <a:spcPct val="102000"/>
              </a:lnSpc>
              <a:buNone/>
              <a:tabLst>
                <a:tab pos="630555" algn="l"/>
              </a:tabLst>
            </a:pPr>
            <a:r>
              <a:rPr lang="uk-UA" sz="2400" dirty="0">
                <a:effectLst/>
                <a:latin typeface="Times New Roman" panose="02020603050405020304" pitchFamily="18" charset="0"/>
                <a:ea typeface="Times New Roman" panose="02020603050405020304" pitchFamily="18" charset="0"/>
              </a:rPr>
              <a:t>Дисципліна «Маркетингове планування на діловому ринку» ґрунтується на знаннях, отриманих студентом після вивчення дисциплін «Цифровий маркетинг» (основні поняття щодо аналізу та обробки даних), «Маркетинг» та «Маркетинг товарної політики» (о функціях та діяльності, яка спрямована на досягнення цілей планування діяльності підприємств, установ, організацій шляхом формування попиту та максимального задоволення потреб споживачів).</a:t>
            </a:r>
            <a:endParaRPr lang="ru-RU" sz="2400" dirty="0">
              <a:effectLst/>
              <a:latin typeface="Times New Roman" panose="02020603050405020304" pitchFamily="18" charset="0"/>
              <a:ea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259672107"/>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210</TotalTime>
  <Words>515</Words>
  <Application>Microsoft Office PowerPoint</Application>
  <PresentationFormat>Широкоэкранный</PresentationFormat>
  <Paragraphs>73</Paragraphs>
  <Slides>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Times New Roman</vt:lpstr>
      <vt:lpstr>Trebuchet MS</vt:lpstr>
      <vt:lpstr>Wingdings 3</vt:lpstr>
      <vt:lpstr>Аспект</vt:lpstr>
      <vt:lpstr>МАРКЕТИНГОВЕ ПЛАНУВАННЯ НА ДІЛОВОМУ РИНКУ </vt:lpstr>
      <vt:lpstr>Опис навчальної дисципліни</vt:lpstr>
      <vt:lpstr>Мета та завдання навчальної дисципліни </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МАРКЕТИНГОВЕ ПЛАНУВАННЯ НА ДІЛОВОМУ РИНКУ </dc:title>
  <dc:creator>Иванов</dc:creator>
  <cp:lastModifiedBy>Иванов</cp:lastModifiedBy>
  <cp:revision>1</cp:revision>
  <dcterms:created xsi:type="dcterms:W3CDTF">2022-10-24T08:28:18Z</dcterms:created>
  <dcterms:modified xsi:type="dcterms:W3CDTF">2022-10-24T11:58:33Z</dcterms:modified>
</cp:coreProperties>
</file>