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6" r:id="rId3"/>
    <p:sldId id="292" r:id="rId4"/>
    <p:sldId id="294" r:id="rId5"/>
    <p:sldId id="295" r:id="rId6"/>
    <p:sldId id="296" r:id="rId7"/>
    <p:sldId id="287" r:id="rId8"/>
    <p:sldId id="288" r:id="rId9"/>
    <p:sldId id="285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90" r:id="rId36"/>
    <p:sldId id="282" r:id="rId37"/>
    <p:sldId id="283" r:id="rId38"/>
    <p:sldId id="291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284" r:id="rId47"/>
    <p:sldId id="289" r:id="rId48"/>
    <p:sldId id="293" r:id="rId4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CF33-AA83-4943-9C8E-62E2D164DA60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01DC9A4-4554-4211-A64E-D581947101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CF33-AA83-4943-9C8E-62E2D164DA60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DC9A4-4554-4211-A64E-D581947101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CF33-AA83-4943-9C8E-62E2D164DA60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DC9A4-4554-4211-A64E-D581947101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CF33-AA83-4943-9C8E-62E2D164DA60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01DC9A4-4554-4211-A64E-D581947101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CF33-AA83-4943-9C8E-62E2D164DA60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DC9A4-4554-4211-A64E-D581947101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CF33-AA83-4943-9C8E-62E2D164DA60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DC9A4-4554-4211-A64E-D581947101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CF33-AA83-4943-9C8E-62E2D164DA60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01DC9A4-4554-4211-A64E-D581947101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CF33-AA83-4943-9C8E-62E2D164DA60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DC9A4-4554-4211-A64E-D581947101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CF33-AA83-4943-9C8E-62E2D164DA60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DC9A4-4554-4211-A64E-D581947101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CF33-AA83-4943-9C8E-62E2D164DA60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DC9A4-4554-4211-A64E-D581947101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CF33-AA83-4943-9C8E-62E2D164DA60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DC9A4-4554-4211-A64E-D581947101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AEFCF33-AA83-4943-9C8E-62E2D164DA60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01DC9A4-4554-4211-A64E-D581947101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go/2145-19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957-2021-%D0%BF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8662/rrem/15.1/700" TargetMode="External"/><Relationship Id="rId2" Type="http://schemas.openxmlformats.org/officeDocument/2006/relationships/hyperlink" Target="https://doi.org/10.20952/revtee.v15i34.17175%205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571481"/>
            <a:ext cx="8458200" cy="5504306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7030A0"/>
                </a:solidFill>
              </a:rPr>
              <a:t>Психофізичний розвиток дітей із особливими освітніми потребами (порушеннями слуху, зору, ОРА,</a:t>
            </a:r>
            <a:r>
              <a:rPr lang="uk-UA" b="1" dirty="0" err="1" smtClean="0">
                <a:solidFill>
                  <a:srgbClr val="7030A0"/>
                </a:solidFill>
              </a:rPr>
              <a:t>ЗПр</a:t>
            </a:r>
            <a:r>
              <a:rPr lang="uk-UA" b="1" dirty="0" smtClean="0">
                <a:solidFill>
                  <a:srgbClr val="7030A0"/>
                </a:solidFill>
              </a:rPr>
              <a:t>, інтелектуальними порушеннями).</a:t>
            </a:r>
            <a:br>
              <a:rPr lang="uk-UA" b="1" dirty="0" smtClean="0">
                <a:solidFill>
                  <a:srgbClr val="7030A0"/>
                </a:solidFill>
              </a:rPr>
            </a:br>
            <a:r>
              <a:rPr lang="uk-UA" b="1" dirty="0" smtClean="0">
                <a:solidFill>
                  <a:srgbClr val="7030A0"/>
                </a:solidFill>
              </a:rPr>
              <a:t>Психологічний супровід учасників інклюзивного процесу 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4357694"/>
            <a:ext cx="8458200" cy="1143008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uk-UA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Викладач:                                                        </a:t>
            </a:r>
          </a:p>
          <a:p>
            <a:pPr algn="r"/>
            <a:r>
              <a:rPr lang="uk-UA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доктор філософії</a:t>
            </a:r>
          </a:p>
          <a:p>
            <a:pPr algn="r"/>
            <a:r>
              <a:rPr lang="uk-UA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Околович</a:t>
            </a:r>
            <a:r>
              <a:rPr lang="uk-UA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О.С.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Робота психолога з </a:t>
            </a:r>
            <a:r>
              <a:rPr lang="ru-RU" b="1" dirty="0" err="1" smtClean="0">
                <a:solidFill>
                  <a:srgbClr val="7030A0"/>
                </a:solidFill>
              </a:rPr>
              <a:t>дітьми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з</a:t>
            </a:r>
            <a:r>
              <a:rPr lang="ru-RU" b="1" dirty="0" smtClean="0">
                <a:solidFill>
                  <a:srgbClr val="7030A0"/>
                </a:solidFill>
              </a:rPr>
              <a:t> різними </a:t>
            </a:r>
            <a:r>
              <a:rPr lang="ru-RU" b="1" dirty="0" err="1" smtClean="0">
                <a:solidFill>
                  <a:srgbClr val="7030A0"/>
                </a:solidFill>
              </a:rPr>
              <a:t>порушеннями</a:t>
            </a:r>
            <a:r>
              <a:rPr lang="ru-RU" b="1" dirty="0" smtClean="0">
                <a:solidFill>
                  <a:srgbClr val="7030A0"/>
                </a:solidFill>
              </a:rPr>
              <a:t> психофізичного розвитку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57298"/>
            <a:ext cx="8686800" cy="528641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зору</a:t>
            </a:r>
            <a:endParaRPr lang="ru-RU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обмеженість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зорового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сприйняття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зниження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просторової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орієнтації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образного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Робота психолога:</a:t>
            </a:r>
          </a:p>
          <a:p>
            <a:pPr lvl="0" algn="just"/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компенсаторних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каналів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сприймання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дотикових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слухових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кінестетичних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 algn="just"/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просторових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уявлень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орієнтації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просторі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уяви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образного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тренінги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адже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обмеженість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зорового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контакту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ускладнює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соціалізацію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психоемоційна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для зниження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почуття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ізоляції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Робота психолога з </a:t>
            </a:r>
            <a:r>
              <a:rPr lang="ru-RU" b="1" dirty="0" err="1" smtClean="0">
                <a:solidFill>
                  <a:srgbClr val="7030A0"/>
                </a:solidFill>
              </a:rPr>
              <a:t>дітьми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з</a:t>
            </a:r>
            <a:r>
              <a:rPr lang="ru-RU" b="1" dirty="0" smtClean="0">
                <a:solidFill>
                  <a:srgbClr val="7030A0"/>
                </a:solidFill>
              </a:rPr>
              <a:t> різними </a:t>
            </a:r>
            <a:r>
              <a:rPr lang="ru-RU" b="1" dirty="0" err="1" smtClean="0">
                <a:solidFill>
                  <a:srgbClr val="7030A0"/>
                </a:solidFill>
              </a:rPr>
              <a:t>порушеннями</a:t>
            </a:r>
            <a:r>
              <a:rPr lang="ru-RU" b="1" dirty="0" smtClean="0">
                <a:solidFill>
                  <a:srgbClr val="7030A0"/>
                </a:solidFill>
              </a:rPr>
              <a:t> психофізичного розвитку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46672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sz="3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слуху</a:t>
            </a:r>
          </a:p>
          <a:p>
            <a:pPr algn="just"/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обмеженість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мовного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розвитку,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сприйнятті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продукуванні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усного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із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комунікацією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соціалізацією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Робота психолога:</a:t>
            </a:r>
          </a:p>
          <a:p>
            <a:pPr lvl="0" algn="just"/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стимулювання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невербальних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(жести,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міміка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дактиль,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письмова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мова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 algn="just"/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(у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співпраці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сурдопедагогом та логопедом);</a:t>
            </a:r>
          </a:p>
          <a:p>
            <a:pPr lvl="0" algn="just"/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когнітивної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наочністі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практичних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3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тренінги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виразності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людей;</a:t>
            </a:r>
          </a:p>
          <a:p>
            <a:pPr lvl="0" algn="just"/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профілактика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ізоляції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інтеграції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колективу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однолітків</a:t>
            </a:r>
            <a:r>
              <a:rPr lang="ru-RU" sz="3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Робота психолога з </a:t>
            </a:r>
            <a:r>
              <a:rPr lang="ru-RU" b="1" dirty="0" err="1" smtClean="0">
                <a:solidFill>
                  <a:srgbClr val="7030A0"/>
                </a:solidFill>
              </a:rPr>
              <a:t>дітьми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з</a:t>
            </a:r>
            <a:r>
              <a:rPr lang="ru-RU" b="1" dirty="0" smtClean="0">
                <a:solidFill>
                  <a:srgbClr val="7030A0"/>
                </a:solidFill>
              </a:rPr>
              <a:t> різними </a:t>
            </a:r>
            <a:r>
              <a:rPr lang="ru-RU" b="1" dirty="0" err="1" smtClean="0">
                <a:solidFill>
                  <a:srgbClr val="7030A0"/>
                </a:solidFill>
              </a:rPr>
              <a:t>порушеннями</a:t>
            </a:r>
            <a:r>
              <a:rPr lang="ru-RU" b="1" dirty="0" smtClean="0">
                <a:solidFill>
                  <a:srgbClr val="7030A0"/>
                </a:solidFill>
              </a:rPr>
              <a:t> психофізичного розвитку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57298"/>
            <a:ext cx="8686800" cy="5000660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endPara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із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затримкою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 (ЗПР)</a:t>
            </a:r>
          </a:p>
          <a:p>
            <a:pPr algn="just"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уповільнений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темп розвитку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пізнавальної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None/>
            </a:pP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незрілість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нестійкість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слабка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працездатність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Робота </a:t>
            </a:r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психолога:</a:t>
            </a:r>
          </a:p>
          <a:p>
            <a:pPr lvl="0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стимуляція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пам’яті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ігрових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тренувальних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вправ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довільності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й самоконтролю (правила,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послідовність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картки-нагадування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корекція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емоційно-вольової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 розвиток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витримки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тренування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очікування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індивідуальні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групові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ігрові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заняття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сприяють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соціалізації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робота над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підвищенням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мотивації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впевненості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собі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Робота психолога з </a:t>
            </a:r>
            <a:r>
              <a:rPr lang="ru-RU" b="1" dirty="0" err="1" smtClean="0">
                <a:solidFill>
                  <a:srgbClr val="7030A0"/>
                </a:solidFill>
              </a:rPr>
              <a:t>дітьми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з</a:t>
            </a:r>
            <a:r>
              <a:rPr lang="ru-RU" b="1" dirty="0" smtClean="0">
                <a:solidFill>
                  <a:srgbClr val="7030A0"/>
                </a:solidFill>
              </a:rPr>
              <a:t> різними </a:t>
            </a:r>
            <a:r>
              <a:rPr lang="ru-RU" b="1" dirty="0" err="1" smtClean="0">
                <a:solidFill>
                  <a:srgbClr val="7030A0"/>
                </a:solidFill>
              </a:rPr>
              <a:t>порушеннями</a:t>
            </a:r>
            <a:r>
              <a:rPr lang="ru-RU" b="1" dirty="0" smtClean="0">
                <a:solidFill>
                  <a:srgbClr val="7030A0"/>
                </a:solidFill>
              </a:rPr>
              <a:t> психофізичного розвитку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інтелектуальними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endPara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обмеженість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пізнавальної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уповільнене</a:t>
            </a:r>
            <a:endParaRPr lang="ru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засвоєння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слабка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довільність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потреба 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постійній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підтримці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підкріпленні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Робота психолога:</a:t>
            </a:r>
          </a:p>
          <a:p>
            <a:pPr lvl="0"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базових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пізнавальних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увага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пам’ять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побутових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соціально-практичних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самообслуговування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орієнтація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соціумі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ігрових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 практичних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малювання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аплікація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сюжетно-рольові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позитивної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самооцінки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робота в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мікрогрупах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для розвитку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комунікативних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умінь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профілактика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дезадаптації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поведінкових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проблем.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Робота психолога з </a:t>
            </a:r>
            <a:r>
              <a:rPr lang="ru-RU" b="1" dirty="0" err="1" smtClean="0">
                <a:solidFill>
                  <a:srgbClr val="7030A0"/>
                </a:solidFill>
              </a:rPr>
              <a:t>дітьми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з</a:t>
            </a:r>
            <a:r>
              <a:rPr lang="ru-RU" b="1" dirty="0" smtClean="0">
                <a:solidFill>
                  <a:srgbClr val="7030A0"/>
                </a:solidFill>
              </a:rPr>
              <a:t> різними </a:t>
            </a:r>
            <a:r>
              <a:rPr lang="ru-RU" b="1" dirty="0" err="1" smtClean="0">
                <a:solidFill>
                  <a:srgbClr val="7030A0"/>
                </a:solidFill>
              </a:rPr>
              <a:t>порушеннями</a:t>
            </a:r>
            <a:r>
              <a:rPr lang="ru-RU" b="1" dirty="0" smtClean="0">
                <a:solidFill>
                  <a:srgbClr val="7030A0"/>
                </a:solidFill>
              </a:rPr>
              <a:t> психофізичного розвитку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Робота психолога з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особливими освітніми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потребами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комплексний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характер і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включає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корекційно-розвиткові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заняття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пізнавальна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комунікативна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психологічну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впевненості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зниження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соціалізацію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інтеграцію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групу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клас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співпрацю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батьками та педагогами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єдиного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корекційного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простору.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Робота психолога з батьками</a:t>
            </a:r>
            <a:br>
              <a:rPr lang="ru-RU" dirty="0" smtClean="0">
                <a:solidFill>
                  <a:srgbClr val="7030A0"/>
                </a:solidFill>
              </a:rPr>
            </a:b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ru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Підвищення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стану батьків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зниження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стресу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розвитку, навчання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соціалізації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Узгодження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вдома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в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навчальному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закладі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Робота психолога з батьками</a:t>
            </a:r>
            <a:br>
              <a:rPr lang="ru-RU" dirty="0" smtClean="0">
                <a:solidFill>
                  <a:srgbClr val="7030A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роботи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Діагностично-інформаційна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робота</a:t>
            </a:r>
            <a:endParaRPr lang="ru-RU" sz="2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Ознайомлення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особливостями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(ЗПР,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інтелектуальні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слуху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Пояснення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типових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проявів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сильних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Консультаційна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психоосвітня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робота</a:t>
            </a:r>
            <a:endParaRPr lang="ru-RU" sz="2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Навчання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прийомам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конструктивної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формуванню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режиму дня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підкріплення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позитивної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Психопросвіта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регуляції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Техніки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навчання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вдома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розвитку соціальних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Робота психолога з батьками</a:t>
            </a:r>
            <a:br>
              <a:rPr lang="ru-RU" dirty="0" smtClean="0">
                <a:solidFill>
                  <a:srgbClr val="7030A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Психологічна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сім’ї</a:t>
            </a:r>
            <a:endParaRPr lang="ru-RU" sz="2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Робота над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зниженням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почуття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провини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ізоляції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розвитку позитивного образу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майбутнього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груп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батьків.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Співпраця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освітнім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середовищем</a:t>
            </a:r>
            <a:endParaRPr lang="ru-RU" sz="2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Інформування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батьків про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інклюзивні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Узгодження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стратегій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педагогами.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індивідуальної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програми розвитку (ІПР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разом із батьками.</a:t>
            </a: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7030A0"/>
                </a:solidFill>
              </a:rPr>
              <a:t>РОБОТА ПСИХОЛОГА З ПЕДАГОГАМИ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Цілі</a:t>
            </a:r>
            <a:endParaRPr lang="ru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Підвищення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роботи з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особливими освітніми потребами.</a:t>
            </a:r>
            <a:endParaRPr lang="ru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Забезпечення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адаптованого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навчання та розвитку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інклюзивній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групі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класі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толерантного,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підтримуючого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7030A0"/>
                </a:solidFill>
              </a:rPr>
              <a:t>РОБОТА ПСИХОЛОГА З ПЕДАГОГАМИ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роботи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Діагностично-інформаційна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робота</a:t>
            </a:r>
            <a:endParaRPr lang="ru-RU" sz="2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Ознайомлення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педагогів </a:t>
            </a:r>
            <a:r>
              <a:rPr lang="uk-UA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особливостями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дітей: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когнітивними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емоційними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комунікативними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рекомендацій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процесу.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освітніх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потреб.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Консультативна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робота</a:t>
            </a:r>
            <a:endParaRPr lang="ru-RU" sz="2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Рекомендації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навчання,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поведінкового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корегування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увагою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імпульсивністю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Поради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робочого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місця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наочності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педагогів 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складних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ситуаціях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пов’язаних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поведінкою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7030A0"/>
                </a:solidFill>
              </a:rPr>
              <a:t>вступ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українському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законодавстві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/особи з особливими освітніми потребами»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вужчому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розумінні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інклюзивної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освіти й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охоплює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дітей/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із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фізичного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інтелектуального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сенсорними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дітей з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інвалідністю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Незалежно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здобуття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освіти,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особливими освітніми потребами до закладу освіти   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обов’язковий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якими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б не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потенційні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неї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залишаються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специфічні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зумовлені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розвитку.</a:t>
            </a:r>
            <a:endParaRPr lang="ru-RU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7030A0"/>
                </a:solidFill>
              </a:rPr>
              <a:t>РОБОТА ПСИХОЛОГА З ПЕДАГОГАМИ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algn="just">
              <a:buNone/>
            </a:pP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Психоосвітня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робота</a:t>
            </a:r>
            <a:endParaRPr lang="ru-RU" sz="2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Семінари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тренінги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розвиток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робота з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емоціями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Навчання методам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інтеграції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дітей 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групу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клас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Профілактика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педагогів, розвиток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стійкості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Супервізія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підтримка</a:t>
            </a:r>
            <a:endParaRPr lang="ru-RU" sz="2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Обговорення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успіхів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роботі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Разом із педагогами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впровадження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корекційно-розвивальних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програм.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Спільне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інклюзивних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із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батьками.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Медіаторська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роль</a:t>
            </a:r>
            <a:endParaRPr lang="ru-RU" sz="2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Посередництво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між педагогами, батьками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дитиною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узгодження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й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очікувань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Сприяння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ефективній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командній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роботі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психолого-педагогічного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супроводу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rgbClr val="7030A0"/>
                </a:solidFill>
              </a:rPr>
              <a:t>Основні</a:t>
            </a:r>
            <a:r>
              <a:rPr lang="ru-RU" b="1" dirty="0" smtClean="0">
                <a:solidFill>
                  <a:srgbClr val="7030A0"/>
                </a:solidFill>
              </a:rPr>
              <a:t> результати роботи психолога</a:t>
            </a:r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Підвищення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впевненості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батьків і педагогів.</a:t>
            </a:r>
          </a:p>
          <a:p>
            <a:pPr lvl="0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системного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підходу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до розвитку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адаптованого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підтримуючого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Покращення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психоемоційного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успішної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соціалізації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400" b="1" dirty="0" smtClean="0">
                <a:solidFill>
                  <a:srgbClr val="7030A0"/>
                </a:solidFill>
              </a:rPr>
              <a:t>Робота психолога з </a:t>
            </a:r>
            <a:r>
              <a:rPr lang="ru-RU" sz="2400" b="1" dirty="0" err="1" smtClean="0">
                <a:solidFill>
                  <a:srgbClr val="7030A0"/>
                </a:solidFill>
              </a:rPr>
              <a:t>дітьми</a:t>
            </a:r>
            <a:r>
              <a:rPr lang="ru-RU" sz="2400" b="1" dirty="0" smtClean="0">
                <a:solidFill>
                  <a:srgbClr val="7030A0"/>
                </a:solidFill>
              </a:rPr>
              <a:t>, батьками та педагогами</a:t>
            </a:r>
            <a:endParaRPr lang="ru-RU" sz="2400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285858"/>
          <a:ext cx="8686800" cy="5180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6195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Учасники інклюзивного процесу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Напрям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роботи психолога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Основні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завдання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Методи та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2121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Діти</a:t>
                      </a:r>
                      <a:r>
                        <a:rPr lang="ru-RU" sz="14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</a:t>
                      </a:r>
                      <a:r>
                        <a:rPr lang="ru-RU" sz="14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порушеннями</a:t>
                      </a:r>
                      <a:r>
                        <a:rPr lang="ru-RU" sz="14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зору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Індивідуальна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робота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Розвиток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компенсаторних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каналів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сприймання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просторових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уявлень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образного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мислення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Ігрові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вправи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дотикові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кінестетичні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вправи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сенсорна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стимуляція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619508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Соціалізація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Підтримка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взаємодії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однолітками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Групові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рольові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тренінги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комунікації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619508"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Емоційна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підтримка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Зниження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тривожності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формування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впевненості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Індивідуальні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бесіди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арттерапія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релаксаційні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вправи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6195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Діти</a:t>
                      </a:r>
                      <a:r>
                        <a:rPr lang="ru-RU" sz="14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</a:t>
                      </a:r>
                      <a:r>
                        <a:rPr lang="ru-RU" sz="14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порушеннями</a:t>
                      </a:r>
                      <a:r>
                        <a:rPr lang="ru-RU" sz="14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слуху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Індивідуальна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робота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Розвиток невербальних і мовних навичок, когнітивна стимуляція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Жестова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мова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дактиль,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письмові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вправи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наочні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матеріали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619508"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Соціалізація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Інтеграція у групу, розвиток комунікації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Соціальні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історії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рольові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групові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заняття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619508"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Емоційна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підтримка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Формування емоційного вираження та розуміння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Арттерапія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тренінги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емоційної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компетентності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500044"/>
          <a:ext cx="8686800" cy="5857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7881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Учасники інклюзивного процесу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Напрям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роботи психолога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Основні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завдання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Методи та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9996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Діти</a:t>
                      </a:r>
                      <a:r>
                        <a:rPr lang="ru-RU" sz="14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із ЗПР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Індивідуальна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робота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Розвиток уваги, пам’яті, мислення, довільності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Ігрові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вправи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тренінги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уваги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планування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діяльності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767594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Соціалізація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Розвиток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навичок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взаємодії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однолітками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Групові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сюжетно-рольові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вправи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767594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Емоційна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підтримка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Регуляція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поведінки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Техніки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самоконтролю,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релаксація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арттерапія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767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Діти</a:t>
                      </a:r>
                      <a:r>
                        <a:rPr lang="ru-RU" sz="14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</a:t>
                      </a:r>
                      <a:r>
                        <a:rPr lang="ru-RU" sz="14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інтелектуальними</a:t>
                      </a:r>
                      <a:r>
                        <a:rPr lang="ru-RU" sz="14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порушеннями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Індивідуальна робота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Розвиток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базових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пізнавальних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процесів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Ігрові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практичні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сюжетно-рольові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вправи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767594"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Соціалізація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Навчання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комунікативним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побутовим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навичкам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Групові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заняття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тренінги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взаємодію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999692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Емоційна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підтримка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Формування самооцінки, адаптації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Психологічні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бесіди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endParaRPr lang="ru-RU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арттерапія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позитивне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підкріплення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428605"/>
          <a:ext cx="8777318" cy="60722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2218"/>
                <a:gridCol w="2171700"/>
                <a:gridCol w="2171700"/>
                <a:gridCol w="2171700"/>
              </a:tblGrid>
              <a:tr h="6421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Учасники інклюзивного процесу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Напрям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роботи психолога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Основні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завдання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Методи та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0862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Батьки дітей </a:t>
                      </a:r>
                      <a:r>
                        <a:rPr lang="uk-UA" sz="14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</a:t>
                      </a:r>
                      <a:r>
                        <a:rPr lang="ru-RU" sz="14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 ООП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</a:t>
                      </a:r>
                      <a:r>
                        <a:rPr lang="uk-UA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освіта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Ознайомлення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</a:t>
                      </a:r>
                      <a:r>
                        <a:rPr lang="ru-RU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особливостями</a:t>
                      </a:r>
                      <a:r>
                        <a:rPr lang="ru-RU" sz="1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психофізичного 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розвитку </a:t>
                      </a:r>
                      <a:endParaRPr lang="ru-RU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дитини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Семінари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індивідуальні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консультації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тренінги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42816"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Консультації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Навчання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прийомам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підтримки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взаємодії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Індивідуальні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бесіди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демонстраційні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заняття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814539">
                <a:tc>
                  <a:txBody>
                    <a:bodyPr/>
                    <a:lstStyle/>
                    <a:p>
                      <a:endParaRPr lang="ru-RU" sz="14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Психологічна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підтримка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Зниження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стресу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підтримка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ресурсності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сім’ї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Групи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підтримки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супервізія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поради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щодо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самодопомоги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428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Педагоги </a:t>
                      </a:r>
                      <a:r>
                        <a:rPr lang="ru-RU" sz="14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інклюзивних</a:t>
                      </a:r>
                      <a:r>
                        <a:rPr lang="ru-RU" sz="14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груп/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класів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Психоосвіта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Ознайомлення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особливостями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дітей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Семінари, тренінги, методичні матеріали</a:t>
                      </a:r>
                    </a:p>
                  </a:txBody>
                  <a:tcPr marL="9525" marR="9525" marT="9525" marB="9525" anchor="ctr"/>
                </a:tc>
              </a:tr>
              <a:tr h="8145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Консультативна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робота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Рекомендації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щодо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організації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навчання та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поведінки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Індивідуальні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консультації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спільне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планування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уроків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8145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Супервізія та підтримка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Обговорення труднощів та успіхів, медіація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Супервізійні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зустрічі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командна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робота,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розробка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ІПР</a:t>
                      </a:r>
                    </a:p>
                  </a:txBody>
                  <a:tcPr marL="9525" marR="9525" marT="9525" marB="9525" anchor="ctr"/>
                </a:tc>
              </a:tr>
              <a:tr h="8145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Психопрофілактика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Профілактика вигорання та стресу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Тренінги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емоційної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регуляції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релаксація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коучингові</a:t>
                      </a:r>
                      <a:r>
                        <a:rPr lang="ru-RU" sz="14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методи</a:t>
                      </a: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rgbClr val="7030A0"/>
                </a:solidFill>
              </a:rPr>
              <a:t>практичні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інструменти</a:t>
            </a:r>
            <a:r>
              <a:rPr lang="ru-RU" b="1" dirty="0" smtClean="0">
                <a:solidFill>
                  <a:srgbClr val="7030A0"/>
                </a:solidFill>
              </a:rPr>
              <a:t> для психолога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endParaRPr lang="ru-RU" dirty="0">
              <a:solidFill>
                <a:srgbClr val="7030A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1" y="1554163"/>
          <a:ext cx="8705879" cy="4803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891"/>
                <a:gridCol w="2714644"/>
                <a:gridCol w="3562344"/>
              </a:tblGrid>
              <a:tr h="7446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Учасники інклюзивного процесу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Напрям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роботи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Приклади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вправ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і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технік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1048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Діти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порушеннями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зору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Розвиток сенсорного </a:t>
                      </a:r>
                      <a:r>
                        <a:rPr lang="ru-RU" sz="16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сприйняття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Дотикові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панелі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текстурами,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сенсорні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коробки,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відгадування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предметів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дотик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1048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Просторова орієнтація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Лабіринти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підлозі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маршрути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тактильними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підказками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вправи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орієнтацію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кімнаті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1048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Соціалізація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Рольові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тактильними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елементами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групові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настільні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описом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дій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словесно</a:t>
                      </a:r>
                    </a:p>
                  </a:txBody>
                  <a:tcPr marL="9525" marR="9525" marT="9525" marB="9525" anchor="ctr"/>
                </a:tc>
              </a:tr>
              <a:tr h="744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Емоційна регуляція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Музична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терапія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вправи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дихання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релаксація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аудіо-навігатором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7030A0"/>
                </a:solidFill>
              </a:rPr>
              <a:t>Практичні інструменти для психолога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554162"/>
          <a:ext cx="8777318" cy="4946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2928958"/>
                <a:gridCol w="3705220"/>
              </a:tblGrid>
              <a:tr h="16249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Учасники інклюзивного процесу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Напрям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роботи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Приклади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вправ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і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технік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8304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Діти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порушеннями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слуху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Комунікація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Жестова мова, письмові комунікатори, картки-сигнали, дактильні вправи</a:t>
                      </a:r>
                    </a:p>
                  </a:txBody>
                  <a:tcPr marL="9525" marR="9525" marT="9525" marB="9525" anchor="ctr"/>
                </a:tc>
              </a:tr>
              <a:tr h="8304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Мовленнєвий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розвиток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Словникові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читання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супровід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мови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жестів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інтерактивні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історії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830442">
                <a:tc>
                  <a:txBody>
                    <a:bodyPr/>
                    <a:lstStyle/>
                    <a:p>
                      <a:endParaRPr lang="ru-RU" sz="16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Соціалізація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Соціальні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історії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колективні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візуальною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підтримкою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рольові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вправи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830442">
                <a:tc>
                  <a:txBody>
                    <a:bodyPr/>
                    <a:lstStyle/>
                    <a:p>
                      <a:endParaRPr lang="ru-RU" sz="16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Емоційна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регуляція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Арттерапія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малювання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емоційних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станів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вправи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міміку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err="1" smtClean="0">
                <a:solidFill>
                  <a:srgbClr val="7030A0"/>
                </a:solidFill>
              </a:rPr>
              <a:t>прАктичні</a:t>
            </a:r>
            <a:r>
              <a:rPr lang="uk-UA" b="1" dirty="0" smtClean="0">
                <a:solidFill>
                  <a:srgbClr val="7030A0"/>
                </a:solidFill>
              </a:rPr>
              <a:t> інструменти для психолога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554162"/>
          <a:ext cx="8705880" cy="45180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8"/>
                <a:gridCol w="2500330"/>
                <a:gridCol w="4348162"/>
              </a:tblGrid>
              <a:tr h="12223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Учасники інклюзивного процесу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Напрям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роботи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Приклади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вправ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і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технік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8239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Діти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із ЗПР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Пізнавальний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розвиток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Ігри на увагу (пошук відмінностей), пам’ятні ігри, послідовність дій, пазли</a:t>
                      </a:r>
                    </a:p>
                  </a:txBody>
                  <a:tcPr marL="9525" marR="9525" marT="9525" marB="9525" anchor="ctr"/>
                </a:tc>
              </a:tr>
              <a:tr h="8239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Довільність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і самоконтроль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«Стоп-сигнал»,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вправи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черговість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картки-нагадування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таймери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8239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Соціалізація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Сюжетно-рольові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коло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обговорення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почуттів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вправи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взаємодію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8239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Емоційна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регуляція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Релаксаційні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техніки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вправи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послідовність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дій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арттерапія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7030A0"/>
                </a:solidFill>
              </a:rPr>
              <a:t>Практичні інструменти для психолога</a:t>
            </a:r>
            <a:endParaRPr lang="ru-RU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2"/>
          <a:ext cx="8686800" cy="4589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5498"/>
                <a:gridCol w="2643206"/>
                <a:gridCol w="3848096"/>
              </a:tblGrid>
              <a:tr h="6983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Учасники інклюзивного процесу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Напрям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роботи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Приклади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вправ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і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технік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1627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Діти</a:t>
                      </a:r>
                      <a:r>
                        <a:rPr lang="ru-RU" sz="18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</a:t>
                      </a:r>
                      <a:r>
                        <a:rPr lang="ru-RU" sz="18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інтелектуальними</a:t>
                      </a:r>
                      <a:r>
                        <a:rPr lang="ru-RU" sz="18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порушеннями</a:t>
                      </a:r>
                      <a:endParaRPr lang="ru-RU" sz="18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Пізнавальний розвиток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Логічні ігри, сортування предметів, вправи на класифікацію, міні-проекти</a:t>
                      </a:r>
                    </a:p>
                  </a:txBody>
                  <a:tcPr marL="9525" marR="9525" marT="9525" marB="9525" anchor="ctr"/>
                </a:tc>
              </a:tr>
              <a:tr h="7828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8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Соціалізація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Групові ігри, спільні проекти, вправи на командну взаємодію</a:t>
                      </a:r>
                    </a:p>
                  </a:txBody>
                  <a:tcPr marL="9525" marR="9525" marT="9525" marB="9525" anchor="ctr"/>
                </a:tc>
              </a:tr>
              <a:tr h="11627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8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Побутові навички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Симуляції побутових дій, вправи на самостійність, навчання простих алгоритмів</a:t>
                      </a:r>
                    </a:p>
                  </a:txBody>
                  <a:tcPr marL="9525" marR="9525" marT="9525" marB="9525" anchor="ctr"/>
                </a:tc>
              </a:tr>
              <a:tr h="7828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8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Емоційна підтримка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Позитивне</a:t>
                      </a:r>
                      <a:r>
                        <a:rPr lang="ru-RU" sz="18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підкріплення</a:t>
                      </a:r>
                      <a:r>
                        <a:rPr lang="ru-RU" sz="18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арттерапія</a:t>
                      </a:r>
                      <a:r>
                        <a:rPr lang="ru-RU" sz="18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ігри</a:t>
                      </a:r>
                      <a:r>
                        <a:rPr lang="ru-RU" sz="18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</a:t>
                      </a:r>
                      <a:r>
                        <a:rPr lang="ru-RU" sz="18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вираження</a:t>
                      </a:r>
                      <a:r>
                        <a:rPr lang="ru-RU" sz="18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</a:t>
                      </a:r>
                      <a:endParaRPr lang="ru-RU" sz="18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428609"/>
          <a:ext cx="8686800" cy="6066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9746"/>
                <a:gridCol w="2786082"/>
                <a:gridCol w="3990972"/>
              </a:tblGrid>
              <a:tr h="8005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Учасники інклюзивного процесу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Напрям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роботи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Приклади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вправ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і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технік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5770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Батьки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Психоосвіта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Семінари: особливості розвитку дитини, методи підтримки, інструкції для вдома</a:t>
                      </a:r>
                    </a:p>
                  </a:txBody>
                  <a:tcPr marL="9525" marR="9525" marT="9525" marB="9525" anchor="ctr"/>
                </a:tc>
              </a:tr>
              <a:tr h="867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Консультації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Індивідуальні бесіди, демонстраційні заняття з дитиною, поради щодо поведінки та режиму</a:t>
                      </a:r>
                    </a:p>
                  </a:txBody>
                  <a:tcPr marL="9525" marR="9525" marT="9525" marB="9525" anchor="ctr"/>
                </a:tc>
              </a:tr>
              <a:tr h="577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Психологічна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підтримка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Групи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підтримки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релаксаційні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техніки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для батьків,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коучинг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щодо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стресу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вигорання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867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Педагоги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Психоосвіта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Семінари та тренінги: особливості дітей, адаптація навчального матеріалу, соціальні навички</a:t>
                      </a:r>
                    </a:p>
                  </a:txBody>
                  <a:tcPr marL="9525" marR="9525" marT="9525" marB="9525" anchor="ctr"/>
                </a:tc>
              </a:tr>
              <a:tr h="867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Консультації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Індивідуальні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рекомендації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щодо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організації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занять/</a:t>
                      </a:r>
                      <a:r>
                        <a:rPr lang="ru-RU" sz="16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уроків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поведінки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дітей,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використання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наочності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577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Супервізія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Обговорення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успіхів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труднощів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спільне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планування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інклюзивних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заходів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медіація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867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Психопрофілактика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Тренінги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з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емоційної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регуляції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методи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профілактики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педагогічного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вигорання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релаксація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5429288"/>
          </a:xfrm>
        </p:spPr>
        <p:txBody>
          <a:bodyPr>
            <a:noAutofit/>
          </a:bodyPr>
          <a:lstStyle/>
          <a:p>
            <a:pPr algn="just"/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Особливі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потреби –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насамперед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потреби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ревіталізації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компенсації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порушених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загублених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здібностей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різноманітних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а також у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оволодіння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знаннями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Особливі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освітні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потреби мають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здобувачі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процесу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важливі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допоміжні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додатковий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персонал (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асистент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вихователя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вчителя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психолог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для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їй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корекційні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способи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навчання;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державне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бюджетне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корекційних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«Що </a:t>
            </a:r>
            <a:r>
              <a:rPr lang="ru-RU" sz="2800" b="1" dirty="0" err="1" smtClean="0">
                <a:solidFill>
                  <a:srgbClr val="7030A0"/>
                </a:solidFill>
              </a:rPr>
              <a:t>робити</a:t>
            </a:r>
            <a:r>
              <a:rPr lang="ru-RU" sz="2800" b="1" dirty="0" smtClean="0">
                <a:solidFill>
                  <a:srgbClr val="7030A0"/>
                </a:solidFill>
              </a:rPr>
              <a:t>? </a:t>
            </a:r>
            <a:r>
              <a:rPr lang="ru-RU" sz="2800" b="1" dirty="0" err="1" smtClean="0">
                <a:solidFill>
                  <a:srgbClr val="7030A0"/>
                </a:solidFill>
              </a:rPr>
              <a:t>чого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уникати</a:t>
            </a:r>
            <a:r>
              <a:rPr lang="ru-RU" sz="2800" b="1" dirty="0" smtClean="0">
                <a:solidFill>
                  <a:srgbClr val="7030A0"/>
                </a:solidFill>
              </a:rPr>
              <a:t>?»</a:t>
            </a:r>
            <a:endParaRPr lang="ru-RU" sz="2800" dirty="0">
              <a:solidFill>
                <a:srgbClr val="7030A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285860"/>
          <a:ext cx="8686800" cy="5056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184"/>
                <a:gridCol w="2786082"/>
                <a:gridCol w="3919534"/>
              </a:tblGrid>
              <a:tr h="9084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Учасники інклюзивного процесу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Що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робити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Чого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уникати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2074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Діти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з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порушеннями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зору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Використовувати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дотикові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слухові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матеріали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Пояснювати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просторове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розташування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предметів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Забезпечувати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безпечне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середовище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Заохочувати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самостійність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Не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покладатися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лише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вербальні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інструкції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Не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ігнорувати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сенсорні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потреби</a:t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Не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обмежувати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рухову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активність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2074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Діти з порушеннями слуху</a:t>
                      </a:r>
                      <a:endParaRPr lang="ru-RU" sz="160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Використовувати жестову мову або письмові комунікатори</a:t>
                      </a:r>
                      <a:br>
                        <a:rPr lang="ru-RU" sz="16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Використовувати наочні та мультимедійні матеріали</a:t>
                      </a:r>
                      <a:br>
                        <a:rPr lang="ru-RU" sz="16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Створювати можливості для соціальної взаємодії</a:t>
                      </a:r>
                      <a:endParaRPr lang="ru-RU" sz="160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Не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спілкуватися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спиною до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дитини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Не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говорити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лише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усно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без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підтримки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жестами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письмово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Не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ігнорувати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емоційні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прояви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дитини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642918"/>
          <a:ext cx="8686800" cy="5786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184"/>
                <a:gridCol w="2928958"/>
                <a:gridCol w="3776658"/>
              </a:tblGrid>
              <a:tr h="9100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Учасники інклюзивного процесу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Що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робити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Чого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уникати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2438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Діти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із ЗПР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Розбивати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завдання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послідовні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кроки</a:t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Використовувати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повторення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наочні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підказки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Заохочувати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участь у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групових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іграх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Регулярно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контролювати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емоційний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стан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Не перевантажувати складними завданнями</a:t>
                      </a:r>
                      <a:br>
                        <a:rPr lang="ru-RU" sz="16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Не критикувати за помилки без пояснень</a:t>
                      </a:r>
                      <a:br>
                        <a:rPr lang="ru-RU" sz="16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Не порушувати встановлений режим</a:t>
                      </a:r>
                      <a:endParaRPr lang="ru-RU" sz="160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24381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Діти з інтелектуальними порушеннями</a:t>
                      </a:r>
                      <a:endParaRPr lang="ru-RU" sz="160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Використовувати наочні, практичні та ігрові методи</a:t>
                      </a:r>
                      <a:br>
                        <a:rPr lang="ru-RU" sz="16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Заохочувати самостійність у побутових навичках</a:t>
                      </a:r>
                      <a:br>
                        <a:rPr lang="ru-RU" sz="16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Стимулювати комунікацію та соціальну взаємодію</a:t>
                      </a:r>
                      <a:br>
                        <a:rPr lang="ru-RU" sz="16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Формувати позитивну самооцінку через похвалу</a:t>
                      </a:r>
                      <a:endParaRPr lang="ru-RU" sz="160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Не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завдання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без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демонстрації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алгоритму</a:t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Не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вимагати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швидких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відповідей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або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високої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продуктивності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Не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порівнювати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з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іншими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дітьми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500043"/>
          <a:ext cx="8686800" cy="6226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9812"/>
                <a:gridCol w="2428892"/>
                <a:gridCol w="3848096"/>
              </a:tblGrid>
              <a:tr h="5164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Учасники інклюзивного процесу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Що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робити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Чого</a:t>
                      </a: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уникати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23394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Батьки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Встановлювати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чіткий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режим дня</a:t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Підтримувати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позитивну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поведінку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досягнення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Використовувати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структуровані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навчальні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ігрові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вправи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Співпрацювати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з педагогами та психологом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Не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карати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за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типові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прояви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порушення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Не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ігнорувати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емоційні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потреби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дитини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Не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уникати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консультацій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з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фахівцями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28591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Використовувати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адаптовані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матеріали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наочність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Створювати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структуровану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передбачувану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навчальну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атмосферу</a:t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Підтримувати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соціальну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взаємодію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дітей у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Співпрацювати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з психологом та батьками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Не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ігнорувати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індивідуальні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потреби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дитини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Не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покладатися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лише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стандартні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методи навчання</a:t>
                      </a:r>
                      <a:b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Не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допустити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емоційного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вигорання</a:t>
                      </a:r>
                      <a:r>
                        <a:rPr lang="ru-RU" sz="16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через </a:t>
                      </a:r>
                      <a:r>
                        <a:rPr lang="ru-RU" sz="1600" dirty="0" err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перевантаження</a:t>
                      </a:r>
                      <a:endParaRPr lang="ru-RU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solidFill>
                  <a:srgbClr val="7030A0"/>
                </a:solidFill>
              </a:rPr>
              <a:t>Пояснення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каналів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комунікації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buNone/>
            </a:pPr>
            <a:r>
              <a:rPr lang="ru-RU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↔ Психолог</a:t>
            </a:r>
            <a:endParaRPr lang="ru-RU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Індивідуальні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групові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заняття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тренінги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корекційно-розвивальні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Психологічна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розвиток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пізнавальних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комунікативних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ru-RU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↔ Батьки</a:t>
            </a:r>
            <a:endParaRPr lang="ru-RU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Повсякденна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контроль режиму та навчання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вдома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Позитивне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підкріплення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участь у розвитку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самостійності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соціальних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ru-RU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↔ Педагоги</a:t>
            </a:r>
            <a:endParaRPr lang="ru-RU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процесу з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потреб.</a:t>
            </a:r>
          </a:p>
          <a:p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Соціальна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інтеграція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навчальні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ігри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групові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вправи</a:t>
            </a:r>
            <a:endParaRPr lang="ru-RU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7030A0"/>
                </a:solidFill>
              </a:rPr>
              <a:t>Пояснення каналів комунікації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algn="just">
              <a:buNone/>
            </a:pPr>
            <a:r>
              <a:rPr lang="ru-RU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 ↔ Батьки</a:t>
            </a:r>
            <a:endParaRPr lang="ru-RU" sz="26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Консультації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психоосвіта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/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рекомендацій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для розвитку </a:t>
            </a:r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вдома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/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ru-RU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 ↔ Педагоги</a:t>
            </a:r>
            <a:endParaRPr lang="ru-RU" sz="26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Супервізія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методична </a:t>
            </a:r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/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програм розвитку, </a:t>
            </a:r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рекомендації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навчання.</a:t>
            </a:r>
          </a:p>
          <a:p>
            <a:pPr lvl="1" algn="just"/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Профілактика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педагогічного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ru-RU" sz="2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Батьки ↔ Педагоги</a:t>
            </a:r>
            <a:endParaRPr lang="ru-RU" sz="26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Узгодження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підходів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навчанні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вихованні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/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Спільне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індивідуальної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програми розвитку(ІПР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1" algn="just"/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Контроль та </a:t>
            </a:r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інтеграції</a:t>
            </a:r>
            <a:r>
              <a:rPr lang="ru-RU" sz="2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дітей із особливими освітніми потребами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високій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навчання,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варіативність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врахувати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вікові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індивідуальні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здробувачів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активному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залученню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процесі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психічних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зорове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слухове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тактильне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сприймання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пам’яті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сприятиме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системному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формуванню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психічних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новоутворень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здобувача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 процесі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оволодіння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ним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інтелектуальними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надбаннями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а не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накопиченню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відокремлених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інформаційних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Досягти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можна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стимулюванням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 уроках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дослідницької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самостійного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пошуку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способів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виконання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навчального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реалізацією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інтерактивних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методів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особливими</a:t>
            </a:r>
          </a:p>
          <a:p>
            <a:pPr algn="just">
              <a:buNone/>
            </a:pP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освітніми потребами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ефективним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практичному психологу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дотримуватися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принципів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повага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до 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 ООП;</a:t>
            </a:r>
          </a:p>
          <a:p>
            <a:pPr algn="just"/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 особливими освітніми потребами,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недопущення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дискримінації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 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 прав;</a:t>
            </a:r>
          </a:p>
          <a:p>
            <a:pPr algn="just"/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командний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комплексність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психолого-педагогічного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супроводу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ООП;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неперервність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супроводу (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постійним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неперервним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починаючи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моменту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вступу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до закладу освіти і до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закінчення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навчання в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ньому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системність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роботи;</a:t>
            </a:r>
          </a:p>
          <a:p>
            <a:pPr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конфіденційність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 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етичних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принципів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міжвідомча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співпраця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узгодженість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роботи (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фахівців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мають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координуватись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узгоджуватись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відбуватися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постійне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взаємоінформування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про роботу кожного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спеціаліста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активна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співпраця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 батьками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 особливими освітніми потребами,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їх до 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процесу та 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розроблення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індивідуальної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програми розвитку.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психологічного супроводу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процесу для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зазначеної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категорії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дітей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створити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оптимальні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їх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успішного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навчання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розвитку,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соціалізації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підготовки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самостійного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підготовки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працевлаштування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майбутньому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забезпечити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позитивні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стануть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можливими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завдяки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формуванню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толерантного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закладу освіти</a:t>
            </a:r>
            <a:endParaRPr lang="ru-RU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928694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>
                <a:solidFill>
                  <a:srgbClr val="7030A0"/>
                </a:solidFill>
              </a:rPr>
              <a:t>Створення психологічно-комфортного освітнього середовища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endParaRPr lang="ru-RU" sz="36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Безпека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прийняття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дискримінації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повага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індивідуальності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Довіра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атмосфери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взаємоповаги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між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здобувачами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педагогами, батьками.</a:t>
            </a:r>
          </a:p>
          <a:p>
            <a:r>
              <a:rPr lang="ru-RU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Індивідуалізація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навчання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врахування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освітніх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потреб, темпу, стилю навчання кожного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здобувача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Співпраця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командна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робота педагогів, психолога,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асистента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вихователя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вчителя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родини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Доступність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забезпечення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фізичного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інформаційного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доступу до </a:t>
            </a:r>
            <a:r>
              <a:rPr lang="ru-RU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здобуття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освіти.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081110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Психологічні особливості осіб із порушеннями психофізичного розвитку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Особи з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зору</a:t>
            </a:r>
            <a:endPara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Сприйняття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пізнання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обмежене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зорове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сприйняття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компенсується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розвитком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слухового,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дотикового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кінестетичного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аналізаторів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формується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зоровий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голод»,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впливає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пізнавальну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сфера: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виникати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вираженні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розумінні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(через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обмеженість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невербальних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сигналів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Соціалізація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знижена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впевненість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собі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підвищена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правильної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розвивається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сильна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мотивація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успіху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висока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витривалість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Особи з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слуху</a:t>
            </a:r>
          </a:p>
          <a:p>
            <a:pPr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комунікація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відставання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мовленнєвому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формуванням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абстрактних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понять, потреба 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візуальній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підтримці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(жести, письмо,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сурдопереклад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Когнітивна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сфера: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можливий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високому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опосередкований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обмеженим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мовним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досвідом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Соціально-емоційний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відчувати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ізоляцію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встановленні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контактів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важливе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Deaf-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культура,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двомовність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жестова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усна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7030A0"/>
                </a:solidFill>
              </a:rPr>
              <a:t>Створення психологічно-комфортного освітнього середовища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Психологічні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endPara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Позитивний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емоційний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клімат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класі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групі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Визнання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успіхів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маленьких).</a:t>
            </a:r>
          </a:p>
          <a:p>
            <a:pPr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адекватної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самооцінки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впевненості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можливостях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саморегуляції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релаксація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зняття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напруги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позитивне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Профілактика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стресу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булінгу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шляхом розвитку емпатії та толерантності.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7030A0"/>
                </a:solidFill>
              </a:rPr>
              <a:t>Створення психологічно-комфортного освітнього середовища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Організаційно-педагогічні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endPara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активних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ігрових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інтерактивних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навчання.</a:t>
            </a:r>
          </a:p>
          <a:p>
            <a:pPr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диференційованих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завдань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здобувачів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Забезпечення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зон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відпочинку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релаксації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ЗДО/ЗЗСО.</a:t>
            </a:r>
          </a:p>
          <a:p>
            <a:pPr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Раціональний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режим дня: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інтелектуальної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творчої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рухової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7030A0"/>
                </a:solidFill>
              </a:rPr>
              <a:t>Створення психологічно-комфортного освітнього середовища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Роль педагогів і психолога</a:t>
            </a:r>
          </a:p>
          <a:p>
            <a:pPr algn="just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Педагог: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створює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атмосферу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довіри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позитивну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мотивацію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будує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партнерські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Психолог: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проводить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діагностику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індивідуальні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групові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заняття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консультує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педагогів і батьків.</a:t>
            </a:r>
          </a:p>
          <a:p>
            <a:pPr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Асистент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учителя: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підтримує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процесу,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допомагає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організувати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7030A0"/>
                </a:solidFill>
              </a:rPr>
              <a:t>Створення психологічно-комфортного освітнього середовища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b="1" dirty="0" smtClean="0"/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Практичні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інструменти</a:t>
            </a:r>
            <a:endPara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«Коло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друзів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» – для розвитку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класі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Хвилинка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радості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зарядка» – на початку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заняття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налаштування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 роботу.</a:t>
            </a:r>
          </a:p>
          <a:p>
            <a:pPr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візуалізацій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піктограм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карток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настрою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вираження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Впровадження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інклюзивних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ігор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об’єднання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дітей з різними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можливостями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7030A0"/>
                </a:solidFill>
              </a:rPr>
              <a:t>Отже: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комфортного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ключовою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умовою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ефективної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інклюзивної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освіти.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турботу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емоційний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а й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цілісної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взаємин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учасник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почувається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захищеним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прийнятим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значущим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Таке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допомагає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зняти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бар’єри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навчанні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мінімізує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вплив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стресу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стимулює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розвиток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когнітивних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соціально-емоційних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компетентностей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здобувачів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Особливого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набуває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здобувачів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із особливими освітніми потребами,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адже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рівня психологічного комфорту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їхня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готовність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розвиток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мотивації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адекватної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самооцінки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саморегуляції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Для педагогів і психологів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комфортне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підґрунтям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партнерських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із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їхніми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батьками, а також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важливою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умовою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профілактики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професійного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вигорання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такій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освітній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стає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передачею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а й простором для розвитку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довіри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взаємоповаги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співпраці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ціннісних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орієнтацій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Таким чином,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комфорт в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інтегративний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показник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навчання, що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гармонійний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розвиток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соціальну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адаптацію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готовність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життєвих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викликів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майбутньому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Список </a:t>
            </a:r>
            <a:r>
              <a:rPr lang="ru-RU" b="1" dirty="0" err="1" smtClean="0">
                <a:solidFill>
                  <a:srgbClr val="7030A0"/>
                </a:solidFill>
              </a:rPr>
              <a:t>використаних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джерел</a:t>
            </a:r>
            <a:r>
              <a:rPr lang="ru-RU" b="1" dirty="0" smtClean="0">
                <a:solidFill>
                  <a:srgbClr val="7030A0"/>
                </a:solidFill>
              </a:rPr>
              <a:t>:</a:t>
            </a:r>
            <a:endParaRPr lang="ru-RU" dirty="0" smtClean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>
                <a:solidFill>
                  <a:srgbClr val="7030A0"/>
                </a:solidFill>
              </a:rPr>
              <a:t>1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Закон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освіту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»  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Електронний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ресурс] : Режим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доступу:</a:t>
            </a:r>
            <a:r>
              <a:rPr lang="ru-RU" sz="2800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https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  <a:hlinkClick r:id="rId2"/>
              </a:rPr>
              <a:t>://zakon.rada.gov.ua/go/2145-19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Інна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Луценко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Ефективний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психолого-педагогічний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учня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особливими освітніми потребами // Заступник директора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школи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– 2016. – № 1. – С. 45 – 54.</a:t>
            </a:r>
          </a:p>
          <a:p>
            <a:pPr algn="just">
              <a:buNone/>
            </a:pP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Галян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О.І., Борисенко З.Т.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Психологічні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аспекти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супроводу батьків дітей з особливими освітніми потребами.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 практика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сучасної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зб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наук.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праць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2019. № 2, т. 2. С. 44–49</a:t>
            </a:r>
            <a:endParaRPr lang="ru-RU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4.Прохоренко Л.І.,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Бабяк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О.О.,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Баташева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Н.І.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дітей з особливими освітніми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потре-бами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стратегія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Вісник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НАПН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2020. 2(1). С. 1–6</a:t>
            </a:r>
          </a:p>
          <a:p>
            <a:pPr algn="just">
              <a:buNone/>
            </a:pP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5. Про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Порядку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інклюзивного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навчання у закладах загальної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середньої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освіти: Постанова КМУ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вересня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2021 р. № 957 URL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https://zakon.rada.gov.ua/laws/show/957-2021-%D0%BF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#Text 3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6.Садова І.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Інклюзія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закладах загальної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середньої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освіти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тенденції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розвитку: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монографія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Дрогобич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Посвіт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2020. 448 с 53.</a:t>
            </a:r>
          </a:p>
          <a:p>
            <a:pPr>
              <a:buNone/>
            </a:pPr>
            <a:r>
              <a:rPr lang="uk-UA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Kozibroda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L.,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Turchyk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I.,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Mukan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N.,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Sadova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I., &amp;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Stepanyuk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S.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Sociopedagogical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aspects of inclusive education of children in schools.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Revista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Tempos E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Espaços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Educação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2022.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Vol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15 (34), № e17175. P. 269–276. URL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https://doi.org/10.20952/revtee.v15i34.17175 54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Vasilieva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S.,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Reipolska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O.,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Podoliuk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S.,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Sadova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I.,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Danyliak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R., &amp;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Lozenko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A. The Relationship between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Neuropedagogic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Approaches and the Formation of Skills of Primary School Students.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Revista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Romaneasca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Educatie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Multidimensionala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2023. </a:t>
            </a:r>
            <a:r>
              <a:rPr lang="en-US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Vol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15(1). P. 352–365. URL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https://doi.org/10.18662/rrem/15.1/700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7030A0"/>
                </a:solidFill>
              </a:rPr>
              <a:t>Психологічні особливості осіб із порушеннями психофізичного розвитку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Особи з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опорно-рухового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апарату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(ДЦП та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Когнітивна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сфера: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більшості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інтелект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збережений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обмежену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рухову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предметами.</a:t>
            </a:r>
          </a:p>
          <a:p>
            <a:pPr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сфера: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підвищена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чутливість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до ставлення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оточення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ризик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невпевненості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Соціалізація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можуть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виникати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бар’єри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доступність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комунікація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участь у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колективах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). При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підтримці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здатні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демонструвати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високу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адаптивність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наполегливість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Особи із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затримкою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 (ЗПР)</a:t>
            </a:r>
          </a:p>
          <a:p>
            <a:pPr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Когнітивна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сфера: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уповільнений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темп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засвоєння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нестійка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увага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слабка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пам’ять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узагальненні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Емоційно-вольова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сфера: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часто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нестійкі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дитячі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за характером;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недостатньо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сформовані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вольові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зусилля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потребують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додаткової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 при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корекційній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допомозі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можливе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значне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вирівнювання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розвитку.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7030A0"/>
                </a:solidFill>
              </a:rPr>
              <a:t>Психологічні особливості осіб із порушеннями психофізичного розвитку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Особи з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інтелектуальними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endParaRPr lang="ru-RU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Когнітивна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сфера: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знижена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пізнавальна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абстрактним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логічним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мисленням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уповільнене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сфера: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емоції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часто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безпосередні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неглибокі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обмежена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саморегуляції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Соціалізація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потреба в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чітких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правилах і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структурованому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можливі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позитивні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навички за умов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постійного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навчання і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7030A0"/>
                </a:solidFill>
              </a:rPr>
              <a:t>Психологічний супровід 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дітей із особливими освітніми потребами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можемо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розглядати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практичного психолога,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спрямовану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комплексної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психологічних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умов, що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забезпечують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успішне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перебування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в конкретному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психологічного супроводу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визначено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нормативними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документами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Міністерства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освіти і науки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7030A0"/>
                </a:solidFill>
              </a:rPr>
              <a:t>Напрямки роботи психолога в межах психологічного супроводу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Аналіз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завдань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виокремити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пріоритетні</a:t>
            </a:r>
            <a:endParaRPr lang="ru-RU" sz="28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напрямки роботи практичного психолога в межах</a:t>
            </a:r>
          </a:p>
          <a:p>
            <a:pPr algn="just">
              <a:buNone/>
            </a:pP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психологічного супроводу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з особливими</a:t>
            </a:r>
          </a:p>
          <a:p>
            <a:pPr algn="just">
              <a:buNone/>
            </a:pP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освітніми потребами:</a:t>
            </a:r>
          </a:p>
          <a:p>
            <a:pPr algn="just"/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діагностична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психологічна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педагогів;</a:t>
            </a:r>
          </a:p>
          <a:p>
            <a:pPr algn="just"/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психологічна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батьків;</a:t>
            </a:r>
          </a:p>
          <a:p>
            <a:pPr algn="just"/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корекційно-розвиткова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робота</a:t>
            </a:r>
            <a:endParaRPr lang="ru-RU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7030A0"/>
                </a:solidFill>
              </a:rPr>
              <a:t>Робота психолога з </a:t>
            </a:r>
            <a:r>
              <a:rPr lang="uk-UA" b="1" dirty="0" err="1" smtClean="0">
                <a:solidFill>
                  <a:srgbClr val="7030A0"/>
                </a:solidFill>
              </a:rPr>
              <a:t>дятьми</a:t>
            </a:r>
            <a:r>
              <a:rPr lang="uk-UA" b="1" dirty="0" smtClean="0">
                <a:solidFill>
                  <a:srgbClr val="7030A0"/>
                </a:solidFill>
              </a:rPr>
              <a:t> з ООП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4865703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Робота психолога з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які мають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психофізичного розвитку, 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комплексну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систему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охоплює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діагностику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корекцію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розвиток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афективної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когнітивної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сфер, а також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психологічну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підтримку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самої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родини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та педагогів. Психолог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створює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безпечне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надає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консультації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педагогам, батькам та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дітям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формуванню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адекватних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саморегуляції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а також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займається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просвітницькою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роботою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толерантного ставлення до дітей з особливими освітніми потребами (ООП). </a:t>
            </a:r>
            <a:endParaRPr lang="ru-RU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385</TotalTime>
  <Words>3059</Words>
  <Application>Microsoft Office PowerPoint</Application>
  <PresentationFormat>Экран (4:3)</PresentationFormat>
  <Paragraphs>404</Paragraphs>
  <Slides>48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49" baseType="lpstr">
      <vt:lpstr>Трек</vt:lpstr>
      <vt:lpstr>Психофізичний розвиток дітей із особливими освітніми потребами (порушеннями слуху, зору, ОРА,ЗПр, інтелектуальними порушеннями). Психологічний супровід учасників інклюзивного процесу </vt:lpstr>
      <vt:lpstr>вступ</vt:lpstr>
      <vt:lpstr>Слайд 3</vt:lpstr>
      <vt:lpstr>Психологічні особливості осіб із порушеннями психофізичного розвитку</vt:lpstr>
      <vt:lpstr>Психологічні особливості осіб із порушеннями психофізичного розвитку</vt:lpstr>
      <vt:lpstr>Психологічні особливості осіб із порушеннями психофізичного розвитку</vt:lpstr>
      <vt:lpstr>Психологічний супровід </vt:lpstr>
      <vt:lpstr>Напрямки роботи психолога в межах психологічного супроводу</vt:lpstr>
      <vt:lpstr>Робота психолога з дятьми з ООП</vt:lpstr>
      <vt:lpstr>Робота психолога з дітьми з різними порушеннями психофізичного розвитку</vt:lpstr>
      <vt:lpstr>Робота психолога з дітьми з різними порушеннями психофізичного розвитку</vt:lpstr>
      <vt:lpstr>Робота психолога з дітьми з різними порушеннями психофізичного розвитку</vt:lpstr>
      <vt:lpstr>Робота психолога з дітьми з різними порушеннями психофізичного розвитку</vt:lpstr>
      <vt:lpstr>Робота психолога з дітьми з різними порушеннями психофізичного розвитку</vt:lpstr>
      <vt:lpstr>Робота психолога з батьками </vt:lpstr>
      <vt:lpstr>Робота психолога з батьками </vt:lpstr>
      <vt:lpstr>Робота психолога з батьками </vt:lpstr>
      <vt:lpstr>РОБОТА ПСИХОЛОГА З ПЕДАГОГАМИ</vt:lpstr>
      <vt:lpstr>РОБОТА ПСИХОЛОГА З ПЕДАГОГАМИ</vt:lpstr>
      <vt:lpstr>РОБОТА ПСИХОЛОГА З ПЕДАГОГАМИ</vt:lpstr>
      <vt:lpstr>Основні результати роботи психолога </vt:lpstr>
      <vt:lpstr>Робота психолога з дітьми, батьками та педагогами</vt:lpstr>
      <vt:lpstr>Слайд 23</vt:lpstr>
      <vt:lpstr>Слайд 24</vt:lpstr>
      <vt:lpstr>практичні інструменти для психолога </vt:lpstr>
      <vt:lpstr>Практичні інструменти для психолога</vt:lpstr>
      <vt:lpstr>прАктичні інструменти для психолога</vt:lpstr>
      <vt:lpstr>Практичні інструменти для психолога</vt:lpstr>
      <vt:lpstr>Слайд 29</vt:lpstr>
      <vt:lpstr>«Що робити? чого уникати?»</vt:lpstr>
      <vt:lpstr>Слайд 31</vt:lpstr>
      <vt:lpstr>Слайд 32</vt:lpstr>
      <vt:lpstr>Пояснення каналів комунікації</vt:lpstr>
      <vt:lpstr>Пояснення каналів комунікації</vt:lpstr>
      <vt:lpstr>Слайд 35</vt:lpstr>
      <vt:lpstr>Слайд 36</vt:lpstr>
      <vt:lpstr>Слайд 37</vt:lpstr>
      <vt:lpstr>Слайд 38</vt:lpstr>
      <vt:lpstr>Створення психологічно-комфортного освітнього середовища</vt:lpstr>
      <vt:lpstr>Створення психологічно-комфортного освітнього середовища</vt:lpstr>
      <vt:lpstr>Створення психологічно-комфортного освітнього середовища</vt:lpstr>
      <vt:lpstr>Створення психологічно-комфортного освітнього середовища</vt:lpstr>
      <vt:lpstr>Створення психологічно-комфортного освітнього середовища</vt:lpstr>
      <vt:lpstr>Отже:</vt:lpstr>
      <vt:lpstr>Слайд 45</vt:lpstr>
      <vt:lpstr>Список використаних джерел:</vt:lpstr>
      <vt:lpstr>Слайд 47</vt:lpstr>
      <vt:lpstr>Слайд 48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Психофізичний розвиток дітей із особливими освітніми потребами. Психологічний супровід учасників інклюзивного процесу</dc:title>
  <dc:creator>Пользователь</dc:creator>
  <cp:lastModifiedBy>Пользователь</cp:lastModifiedBy>
  <cp:revision>33</cp:revision>
  <dcterms:created xsi:type="dcterms:W3CDTF">2025-09-21T11:45:14Z</dcterms:created>
  <dcterms:modified xsi:type="dcterms:W3CDTF">2025-09-22T12:00:19Z</dcterms:modified>
</cp:coreProperties>
</file>