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6" r:id="rId4"/>
    <p:sldId id="257" r:id="rId5"/>
    <p:sldId id="259" r:id="rId6"/>
    <p:sldId id="260" r:id="rId7"/>
    <p:sldId id="261" r:id="rId8"/>
    <p:sldId id="262" r:id="rId9"/>
    <p:sldId id="263" r:id="rId10"/>
    <p:sldId id="264" r:id="rId11"/>
    <p:sldId id="265"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5BE263C-DBD7-4A20-BB59-AAB30ACAA65A}" styleName="Средний стиль 3 - акцент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22"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blipFill dpi="0" rotWithShape="1">
            <a:blip r:embed="rId2" cstate="print">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886200" y="1267731"/>
            <a:ext cx="13716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lang="en-US" sz="6200" b="0" kern="1200" cap="all" spc="-100" baseline="0" dirty="0">
                <a:solidFill>
                  <a:schemeClr val="tx1">
                    <a:lumMod val="85000"/>
                    <a:lumOff val="15000"/>
                  </a:schemeClr>
                </a:solidFill>
                <a:effectLst/>
                <a:latin typeface="+mj-lt"/>
                <a:ea typeface="+mn-ea"/>
                <a:cs typeface="+mn-cs"/>
              </a:defRPr>
            </a:lvl1pPr>
          </a:lstStyle>
          <a:p>
            <a:r>
              <a:rPr lang="ru-RU" smtClean="0"/>
              <a:t>Образец заголовка</a:t>
            </a:r>
            <a:endParaRPr lang="en-US" dirty="0"/>
          </a:p>
        </p:txBody>
      </p:sp>
      <p:sp>
        <p:nvSpPr>
          <p:cNvPr id="3" name="Subtitle 2"/>
          <p:cNvSpPr>
            <a:spLocks noGrp="1"/>
          </p:cNvSpPr>
          <p:nvPr>
            <p:ph type="subTitle" idx="1"/>
          </p:nvPr>
        </p:nvSpPr>
        <p:spPr>
          <a:xfrm>
            <a:off x="1171575" y="4682062"/>
            <a:ext cx="6803136" cy="502920"/>
          </a:xfrm>
        </p:spPr>
        <p:txBody>
          <a:bodyPr>
            <a:normAutofit/>
          </a:bodyPr>
          <a:lstStyle>
            <a:lvl1pPr marL="0" indent="0" algn="ctr">
              <a:spcBef>
                <a:spcPts val="0"/>
              </a:spcBef>
              <a:buNone/>
              <a:defRPr sz="1400" spc="80" baseline="0">
                <a:solidFill>
                  <a:schemeClr val="tx1"/>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ru-RU" smtClean="0"/>
              <a:t>Образец подзаголовка</a:t>
            </a:r>
            <a:endParaRPr lang="en-US" dirty="0"/>
          </a:p>
        </p:txBody>
      </p:sp>
      <p:sp>
        <p:nvSpPr>
          <p:cNvPr id="20" name="Date Placeholder 19"/>
          <p:cNvSpPr>
            <a:spLocks noGrp="1"/>
          </p:cNvSpPr>
          <p:nvPr>
            <p:ph type="dt" sz="half" idx="10"/>
          </p:nvPr>
        </p:nvSpPr>
        <p:spPr>
          <a:xfrm>
            <a:off x="3931920" y="1327188"/>
            <a:ext cx="1280160" cy="457200"/>
          </a:xfrm>
        </p:spPr>
        <p:txBody>
          <a:bodyPr/>
          <a:lstStyle>
            <a:lvl1pPr algn="ctr">
              <a:defRPr sz="1100" spc="0" baseline="0">
                <a:solidFill>
                  <a:schemeClr val="tx1"/>
                </a:solidFill>
                <a:latin typeface="+mn-lt"/>
              </a:defRPr>
            </a:lvl1pPr>
          </a:lstStyle>
          <a:p>
            <a:fld id="{DBCD3A3C-892D-4F3B-9A86-67711AAB6156}" type="datetimeFigureOut">
              <a:rPr lang="ru-RU" smtClean="0"/>
              <a:pPr/>
              <a:t>28.08.2020</a:t>
            </a:fld>
            <a:endParaRPr lang="ru-RU"/>
          </a:p>
        </p:txBody>
      </p:sp>
      <p:sp>
        <p:nvSpPr>
          <p:cNvPr id="21" name="Footer Placeholder 20"/>
          <p:cNvSpPr>
            <a:spLocks noGrp="1"/>
          </p:cNvSpPr>
          <p:nvPr>
            <p:ph type="ftr" sz="quarter" idx="11"/>
          </p:nvPr>
        </p:nvSpPr>
        <p:spPr>
          <a:xfrm>
            <a:off x="1104936" y="5211060"/>
            <a:ext cx="4429125" cy="228600"/>
          </a:xfrm>
        </p:spPr>
        <p:txBody>
          <a:bodyPr/>
          <a:lstStyle>
            <a:lvl1pPr algn="l">
              <a:defRPr sz="900">
                <a:solidFill>
                  <a:schemeClr val="tx1">
                    <a:lumMod val="75000"/>
                    <a:lumOff val="25000"/>
                  </a:schemeClr>
                </a:solidFill>
              </a:defRPr>
            </a:lvl1pPr>
          </a:lstStyle>
          <a:p>
            <a:endParaRPr lang="ru-RU"/>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tx1">
                    <a:lumMod val="75000"/>
                    <a:lumOff val="25000"/>
                  </a:schemeClr>
                </a:solidFill>
              </a:defRPr>
            </a:lvl1pPr>
          </a:lstStyle>
          <a:p>
            <a:fld id="{37D3FB3A-0797-4736-AA48-A21B0F79BCCB}" type="slidenum">
              <a:rPr lang="ru-RU" smtClean="0"/>
              <a:pPr/>
              <a:t>‹#›</a:t>
            </a:fld>
            <a:endParaRPr lang="ru-RU"/>
          </a:p>
        </p:txBody>
      </p:sp>
    </p:spTree>
    <p:extLst>
      <p:ext uri="{BB962C8B-B14F-4D97-AF65-F5344CB8AC3E}">
        <p14:creationId xmlns:p14="http://schemas.microsoft.com/office/powerpoint/2010/main" xmlns="" val="266833937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BCD3A3C-892D-4F3B-9A86-67711AAB6156}" type="datetimeFigureOut">
              <a:rPr lang="ru-RU" smtClean="0"/>
              <a:pPr/>
              <a:t>28.08.2020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7D3FB3A-0797-4736-AA48-A21B0F79BCCB}" type="slidenum">
              <a:rPr lang="ru-RU" smtClean="0"/>
              <a:pPr/>
              <a:t>‹#›</a:t>
            </a:fld>
            <a:endParaRPr lang="ru-RU"/>
          </a:p>
        </p:txBody>
      </p:sp>
    </p:spTree>
    <p:extLst>
      <p:ext uri="{BB962C8B-B14F-4D97-AF65-F5344CB8AC3E}">
        <p14:creationId xmlns:p14="http://schemas.microsoft.com/office/powerpoint/2010/main" xmlns="" val="3238953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BCD3A3C-892D-4F3B-9A86-67711AAB6156}" type="datetimeFigureOut">
              <a:rPr lang="ru-RU" smtClean="0"/>
              <a:pPr/>
              <a:t>28.08.2020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7D3FB3A-0797-4736-AA48-A21B0F79BCCB}" type="slidenum">
              <a:rPr lang="ru-RU" smtClean="0"/>
              <a:pPr/>
              <a:t>‹#›</a:t>
            </a:fld>
            <a:endParaRPr lang="ru-RU"/>
          </a:p>
        </p:txBody>
      </p:sp>
    </p:spTree>
    <p:extLst>
      <p:ext uri="{BB962C8B-B14F-4D97-AF65-F5344CB8AC3E}">
        <p14:creationId xmlns:p14="http://schemas.microsoft.com/office/powerpoint/2010/main" xmlns="" val="1204011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BCD3A3C-892D-4F3B-9A86-67711AAB6156}" type="datetimeFigureOut">
              <a:rPr lang="ru-RU" smtClean="0"/>
              <a:pPr/>
              <a:t>28.08.2020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7D3FB3A-0797-4736-AA48-A21B0F79BCCB}" type="slidenum">
              <a:rPr lang="ru-RU" smtClean="0"/>
              <a:pPr/>
              <a:t>‹#›</a:t>
            </a:fld>
            <a:endParaRPr lang="ru-RU"/>
          </a:p>
        </p:txBody>
      </p:sp>
    </p:spTree>
    <p:extLst>
      <p:ext uri="{BB962C8B-B14F-4D97-AF65-F5344CB8AC3E}">
        <p14:creationId xmlns:p14="http://schemas.microsoft.com/office/powerpoint/2010/main" xmlns="" val="2826259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blipFill dpi="0" rotWithShape="1">
            <a:blip r:embed="rId2" cstate="print">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886200" y="1267731"/>
            <a:ext cx="13716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lang="en-US" sz="6200" kern="1200" cap="all" spc="-100" baseline="0" dirty="0">
                <a:solidFill>
                  <a:schemeClr val="tx1">
                    <a:lumMod val="85000"/>
                    <a:lumOff val="15000"/>
                  </a:schemeClr>
                </a:solidFill>
                <a:effectLst/>
                <a:latin typeface="+mj-lt"/>
                <a:ea typeface="+mn-ea"/>
                <a:cs typeface="+mn-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72718" y="4682062"/>
            <a:ext cx="6803136" cy="502920"/>
          </a:xfrm>
        </p:spPr>
        <p:txBody>
          <a:bodyPr anchor="t">
            <a:normAutofit/>
          </a:bodyPr>
          <a:lstStyle>
            <a:lvl1pPr marL="0" indent="0" algn="ctr">
              <a:buNone/>
              <a:defRPr sz="1400">
                <a:solidFill>
                  <a:schemeClr val="tx1"/>
                </a:solidFill>
                <a:effectLst/>
              </a:defRPr>
            </a:lvl1pPr>
            <a:lvl2pPr marL="457200" indent="0">
              <a:buNone/>
              <a:defRPr sz="1400">
                <a:solidFill>
                  <a:schemeClr val="tx1">
                    <a:tint val="75000"/>
                  </a:schemeClr>
                </a:solidFill>
              </a:defRPr>
            </a:lvl2pPr>
            <a:lvl3pPr marL="914400" indent="0">
              <a:buNone/>
              <a:defRPr sz="14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3931920" y="1325880"/>
            <a:ext cx="1280160" cy="457200"/>
          </a:xfrm>
        </p:spPr>
        <p:txBody>
          <a:bodyPr/>
          <a:lstStyle>
            <a:lvl1pPr algn="ctr">
              <a:defRPr lang="en-US" sz="1100" kern="1200" spc="0" baseline="0">
                <a:solidFill>
                  <a:schemeClr val="tx1"/>
                </a:solidFill>
                <a:latin typeface="+mn-lt"/>
                <a:ea typeface="+mn-ea"/>
                <a:cs typeface="+mn-cs"/>
              </a:defRPr>
            </a:lvl1pPr>
          </a:lstStyle>
          <a:p>
            <a:fld id="{DBCD3A3C-892D-4F3B-9A86-67711AAB6156}" type="datetimeFigureOut">
              <a:rPr lang="ru-RU" smtClean="0"/>
              <a:pPr/>
              <a:t>28.08.2020</a:t>
            </a:fld>
            <a:endParaRPr lang="ru-RU"/>
          </a:p>
        </p:txBody>
      </p:sp>
      <p:sp>
        <p:nvSpPr>
          <p:cNvPr id="5" name="Footer Placeholder 4"/>
          <p:cNvSpPr>
            <a:spLocks noGrp="1"/>
          </p:cNvSpPr>
          <p:nvPr>
            <p:ph type="ftr" sz="quarter" idx="11"/>
          </p:nvPr>
        </p:nvSpPr>
        <p:spPr>
          <a:xfrm>
            <a:off x="1104679" y="5211060"/>
            <a:ext cx="4430268" cy="228600"/>
          </a:xfrm>
        </p:spPr>
        <p:txBody>
          <a:bodyPr/>
          <a:lstStyle>
            <a:lvl1pPr algn="l">
              <a:defRPr/>
            </a:lvl1pPr>
          </a:lstStyle>
          <a:p>
            <a:endParaRPr lang="ru-RU"/>
          </a:p>
        </p:txBody>
      </p:sp>
      <p:sp>
        <p:nvSpPr>
          <p:cNvPr id="6" name="Slide Number Placeholder 5"/>
          <p:cNvSpPr>
            <a:spLocks noGrp="1"/>
          </p:cNvSpPr>
          <p:nvPr>
            <p:ph type="sldNum" sz="quarter" idx="12"/>
          </p:nvPr>
        </p:nvSpPr>
        <p:spPr>
          <a:xfrm>
            <a:off x="6453378" y="5211060"/>
            <a:ext cx="1584198" cy="228600"/>
          </a:xfrm>
        </p:spPr>
        <p:txBody>
          <a:bodyPr/>
          <a:lstStyle/>
          <a:p>
            <a:fld id="{37D3FB3A-0797-4736-AA48-A21B0F79BCCB}" type="slidenum">
              <a:rPr lang="ru-RU" smtClean="0"/>
              <a:pPr/>
              <a:t>‹#›</a:t>
            </a:fld>
            <a:endParaRPr lang="ru-RU"/>
          </a:p>
        </p:txBody>
      </p:sp>
    </p:spTree>
    <p:extLst>
      <p:ext uri="{BB962C8B-B14F-4D97-AF65-F5344CB8AC3E}">
        <p14:creationId xmlns:p14="http://schemas.microsoft.com/office/powerpoint/2010/main" xmlns="" val="281964537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73152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75488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DBCD3A3C-892D-4F3B-9A86-67711AAB6156}" type="datetimeFigureOut">
              <a:rPr lang="ru-RU" smtClean="0"/>
              <a:pPr/>
              <a:t>28.08.2020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7D3FB3A-0797-4736-AA48-A21B0F79BCCB}" type="slidenum">
              <a:rPr lang="ru-RU" smtClean="0"/>
              <a:pPr/>
              <a:t>‹#›</a:t>
            </a:fld>
            <a:endParaRPr lang="ru-RU"/>
          </a:p>
        </p:txBody>
      </p:sp>
    </p:spTree>
    <p:extLst>
      <p:ext uri="{BB962C8B-B14F-4D97-AF65-F5344CB8AC3E}">
        <p14:creationId xmlns:p14="http://schemas.microsoft.com/office/powerpoint/2010/main" xmlns="" val="1485530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731520" y="2074334"/>
            <a:ext cx="365760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31520" y="2755898"/>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54880" y="2074334"/>
            <a:ext cx="365760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754880" y="2756581"/>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BCD3A3C-892D-4F3B-9A86-67711AAB6156}" type="datetimeFigureOut">
              <a:rPr lang="ru-RU" smtClean="0"/>
              <a:pPr/>
              <a:t>28.08.2020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7D3FB3A-0797-4736-AA48-A21B0F79BCCB}" type="slidenum">
              <a:rPr lang="ru-RU" smtClean="0"/>
              <a:pPr/>
              <a:t>‹#›</a:t>
            </a:fld>
            <a:endParaRPr lang="ru-RU"/>
          </a:p>
        </p:txBody>
      </p:sp>
    </p:spTree>
    <p:extLst>
      <p:ext uri="{BB962C8B-B14F-4D97-AF65-F5344CB8AC3E}">
        <p14:creationId xmlns:p14="http://schemas.microsoft.com/office/powerpoint/2010/main" xmlns="" val="717673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DBCD3A3C-892D-4F3B-9A86-67711AAB6156}" type="datetimeFigureOut">
              <a:rPr lang="ru-RU" smtClean="0"/>
              <a:pPr/>
              <a:t>28.08.2020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7D3FB3A-0797-4736-AA48-A21B0F79BCCB}" type="slidenum">
              <a:rPr lang="ru-RU" smtClean="0"/>
              <a:pPr/>
              <a:t>‹#›</a:t>
            </a:fld>
            <a:endParaRPr lang="ru-RU"/>
          </a:p>
        </p:txBody>
      </p:sp>
    </p:spTree>
    <p:extLst>
      <p:ext uri="{BB962C8B-B14F-4D97-AF65-F5344CB8AC3E}">
        <p14:creationId xmlns:p14="http://schemas.microsoft.com/office/powerpoint/2010/main" xmlns="" val="3442370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D3A3C-892D-4F3B-9A86-67711AAB6156}" type="datetimeFigureOut">
              <a:rPr lang="ru-RU" smtClean="0"/>
              <a:pPr/>
              <a:t>28.08.2020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7D3FB3A-0797-4736-AA48-A21B0F79BCCB}" type="slidenum">
              <a:rPr lang="ru-RU" smtClean="0"/>
              <a:pPr/>
              <a:t>‹#›</a:t>
            </a:fld>
            <a:endParaRPr lang="ru-RU"/>
          </a:p>
        </p:txBody>
      </p:sp>
    </p:spTree>
    <p:extLst>
      <p:ext uri="{BB962C8B-B14F-4D97-AF65-F5344CB8AC3E}">
        <p14:creationId xmlns:p14="http://schemas.microsoft.com/office/powerpoint/2010/main" xmlns="" val="846654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6" name="Rectangle 15"/>
          <p:cNvSpPr/>
          <p:nvPr/>
        </p:nvSpPr>
        <p:spPr>
          <a:xfrm>
            <a:off x="184147" y="173736"/>
            <a:ext cx="6398514" cy="65105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7392"/>
            <a:ext cx="1823085"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rgbClr val="FFFFFF"/>
                </a:solidFill>
                <a:effectLst/>
                <a:latin typeface="+mj-lt"/>
                <a:ea typeface="+mn-ea"/>
                <a:cs typeface="+mn-cs"/>
              </a:defRPr>
            </a:lvl1pPr>
          </a:lstStyle>
          <a:p>
            <a:r>
              <a:rPr lang="ru-RU" smtClean="0"/>
              <a:t>Образец заголовка</a:t>
            </a:r>
            <a:endParaRPr lang="en-US" dirty="0"/>
          </a:p>
        </p:txBody>
      </p:sp>
      <p:sp>
        <p:nvSpPr>
          <p:cNvPr id="3" name="Content Placeholder 2"/>
          <p:cNvSpPr>
            <a:spLocks noGrp="1"/>
          </p:cNvSpPr>
          <p:nvPr>
            <p:ph idx="1"/>
          </p:nvPr>
        </p:nvSpPr>
        <p:spPr>
          <a:xfrm>
            <a:off x="668976" y="907143"/>
            <a:ext cx="5428856"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Date Placeholder 7"/>
          <p:cNvSpPr>
            <a:spLocks noGrp="1"/>
          </p:cNvSpPr>
          <p:nvPr>
            <p:ph type="dt" sz="half" idx="10"/>
          </p:nvPr>
        </p:nvSpPr>
        <p:spPr/>
        <p:txBody>
          <a:bodyPr/>
          <a:lstStyle/>
          <a:p>
            <a:fld id="{DBCD3A3C-892D-4F3B-9A86-67711AAB6156}" type="datetimeFigureOut">
              <a:rPr lang="ru-RU" smtClean="0"/>
              <a:pPr/>
              <a:t>28.08.2020</a:t>
            </a:fld>
            <a:endParaRPr lang="ru-RU"/>
          </a:p>
        </p:txBody>
      </p:sp>
      <p:sp>
        <p:nvSpPr>
          <p:cNvPr id="9" name="Footer Placeholder 8"/>
          <p:cNvSpPr>
            <a:spLocks noGrp="1"/>
          </p:cNvSpPr>
          <p:nvPr>
            <p:ph type="ftr" sz="quarter" idx="11"/>
          </p:nvPr>
        </p:nvSpPr>
        <p:spPr/>
        <p:txBody>
          <a:bodyPr/>
          <a:lstStyle>
            <a:lvl1pPr algn="r">
              <a:defRPr/>
            </a:lvl1pPr>
          </a:lstStyle>
          <a:p>
            <a:endParaRPr lang="ru-RU"/>
          </a:p>
        </p:txBody>
      </p:sp>
      <p:sp>
        <p:nvSpPr>
          <p:cNvPr id="11" name="Slide Number Placeholder 10"/>
          <p:cNvSpPr>
            <a:spLocks noGrp="1"/>
          </p:cNvSpPr>
          <p:nvPr>
            <p:ph type="sldNum" sz="quarter" idx="12"/>
          </p:nvPr>
        </p:nvSpPr>
        <p:spPr>
          <a:xfrm>
            <a:off x="7795258" y="6310086"/>
            <a:ext cx="1097280" cy="274320"/>
          </a:xfrm>
        </p:spPr>
        <p:txBody>
          <a:bodyPr/>
          <a:lstStyle>
            <a:lvl1pPr>
              <a:defRPr>
                <a:solidFill>
                  <a:srgbClr val="FFFFFF"/>
                </a:solidFill>
              </a:defRPr>
            </a:lvl1pPr>
          </a:lstStyle>
          <a:p>
            <a:fld id="{37D3FB3A-0797-4736-AA48-A21B0F79BCCB}" type="slidenum">
              <a:rPr lang="ru-RU" smtClean="0"/>
              <a:pPr/>
              <a:t>‹#›</a:t>
            </a:fld>
            <a:endParaRPr lang="ru-RU"/>
          </a:p>
        </p:txBody>
      </p:sp>
      <p:sp>
        <p:nvSpPr>
          <p:cNvPr id="12" name="Rectangle 11"/>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809179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4" name="Rectangle 13"/>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3504"/>
            <a:ext cx="1824228" cy="1645920"/>
          </a:xfrm>
        </p:spPr>
        <p:txBody>
          <a:bodyPr anchor="b">
            <a:noAutofit/>
          </a:bodyPr>
          <a:lstStyle>
            <a:lvl1pPr algn="l">
              <a:defRPr sz="2400" b="0">
                <a:solidFill>
                  <a:srgbClr val="FFFFFF"/>
                </a:solidFill>
                <a:latin typeface="+mj-lt"/>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71449" y="173736"/>
            <a:ext cx="6398514" cy="6510528"/>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DBCD3A3C-892D-4F3B-9A86-67711AAB6156}" type="datetimeFigureOut">
              <a:rPr lang="ru-RU" smtClean="0"/>
              <a:pPr/>
              <a:t>28.08.2020</a:t>
            </a:fld>
            <a:endParaRPr lang="ru-RU"/>
          </a:p>
        </p:txBody>
      </p:sp>
      <p:sp>
        <p:nvSpPr>
          <p:cNvPr id="6" name="Footer Placeholder 5"/>
          <p:cNvSpPr>
            <a:spLocks noGrp="1"/>
          </p:cNvSpPr>
          <p:nvPr>
            <p:ph type="ftr" sz="quarter" idx="11"/>
          </p:nvPr>
        </p:nvSpPr>
        <p:spPr/>
        <p:txBody>
          <a:bodyPr/>
          <a:lstStyle>
            <a:lvl1pPr marL="0" algn="r" defTabSz="914400" rtl="0" eaLnBrk="1" latinLnBrk="0" hangingPunct="1">
              <a:defRPr lang="en-US" sz="9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ru-RU"/>
          </a:p>
        </p:txBody>
      </p:sp>
      <p:sp>
        <p:nvSpPr>
          <p:cNvPr id="7" name="Slide Number Placeholder 6"/>
          <p:cNvSpPr>
            <a:spLocks noGrp="1"/>
          </p:cNvSpPr>
          <p:nvPr>
            <p:ph type="sldNum" sz="quarter" idx="12"/>
          </p:nvPr>
        </p:nvSpPr>
        <p:spPr>
          <a:xfrm>
            <a:off x="7797546" y="6309360"/>
            <a:ext cx="1097280" cy="274320"/>
          </a:xfrm>
        </p:spPr>
        <p:txBody>
          <a:bodyPr/>
          <a:lstStyle>
            <a:lvl1pPr>
              <a:defRPr>
                <a:solidFill>
                  <a:srgbClr val="FFFFFF"/>
                </a:solidFill>
              </a:defRPr>
            </a:lvl1pPr>
          </a:lstStyle>
          <a:p>
            <a:fld id="{37D3FB3A-0797-4736-AA48-A21B0F79BCCB}" type="slidenum">
              <a:rPr lang="ru-RU" smtClean="0"/>
              <a:pPr/>
              <a:t>‹#›</a:t>
            </a:fld>
            <a:endParaRPr lang="ru-RU"/>
          </a:p>
        </p:txBody>
      </p:sp>
      <p:sp>
        <p:nvSpPr>
          <p:cNvPr id="11" name="Rectangle 10"/>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1639626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76022" y="173736"/>
            <a:ext cx="8791956" cy="6510528"/>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731520" y="642594"/>
            <a:ext cx="7680960" cy="137160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731520" y="2103120"/>
            <a:ext cx="7680960" cy="39319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234768" y="6309360"/>
            <a:ext cx="2057400" cy="274320"/>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fld id="{DBCD3A3C-892D-4F3B-9A86-67711AAB6156}" type="datetimeFigureOut">
              <a:rPr lang="ru-RU" smtClean="0"/>
              <a:pPr/>
              <a:t>28.08.2020</a:t>
            </a:fld>
            <a:endParaRPr lang="ru-RU"/>
          </a:p>
        </p:txBody>
      </p:sp>
      <p:sp>
        <p:nvSpPr>
          <p:cNvPr id="5" name="Footer Placeholder 4"/>
          <p:cNvSpPr>
            <a:spLocks noGrp="1"/>
          </p:cNvSpPr>
          <p:nvPr>
            <p:ph type="ftr" sz="quarter" idx="3"/>
          </p:nvPr>
        </p:nvSpPr>
        <p:spPr>
          <a:xfrm>
            <a:off x="2596896" y="6309360"/>
            <a:ext cx="3950208" cy="274320"/>
          </a:xfrm>
          <a:prstGeom prst="rect">
            <a:avLst/>
          </a:prstGeom>
        </p:spPr>
        <p:txBody>
          <a:bodyPr vert="horz" lIns="91440" tIns="45720" rIns="91440" bIns="45720" rtlCol="0" anchor="b"/>
          <a:lstStyle>
            <a:lvl1pPr algn="ctr">
              <a:defRPr sz="900">
                <a:solidFill>
                  <a:schemeClr val="tx1">
                    <a:lumMod val="75000"/>
                    <a:lumOff val="25000"/>
                  </a:schemeClr>
                </a:solidFill>
              </a:defRPr>
            </a:lvl1pPr>
          </a:lstStyle>
          <a:p>
            <a:endParaRPr lang="ru-RU"/>
          </a:p>
        </p:txBody>
      </p:sp>
      <p:sp>
        <p:nvSpPr>
          <p:cNvPr id="6" name="Slide Number Placeholder 5"/>
          <p:cNvSpPr>
            <a:spLocks noGrp="1"/>
          </p:cNvSpPr>
          <p:nvPr>
            <p:ph type="sldNum" sz="quarter" idx="4"/>
          </p:nvPr>
        </p:nvSpPr>
        <p:spPr>
          <a:xfrm>
            <a:off x="7823382" y="6309360"/>
            <a:ext cx="1097280" cy="274320"/>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37D3FB3A-0797-4736-AA48-A21B0F79BCCB}" type="slidenum">
              <a:rPr lang="ru-RU" smtClean="0"/>
              <a:pPr/>
              <a:t>‹#›</a:t>
            </a:fld>
            <a:endParaRPr lang="ru-RU"/>
          </a:p>
        </p:txBody>
      </p:sp>
    </p:spTree>
    <p:extLst>
      <p:ext uri="{BB962C8B-B14F-4D97-AF65-F5344CB8AC3E}">
        <p14:creationId xmlns:p14="http://schemas.microsoft.com/office/powerpoint/2010/main" xmlns="" val="29840310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07704" y="2132856"/>
            <a:ext cx="5328592" cy="1728191"/>
          </a:xfrm>
        </p:spPr>
        <p:txBody>
          <a:bodyPr>
            <a:normAutofit fontScale="90000"/>
          </a:bodyPr>
          <a:lstStyle/>
          <a:p>
            <a:r>
              <a:rPr lang="uk-UA" dirty="0" smtClean="0"/>
              <a:t/>
            </a:r>
            <a:br>
              <a:rPr lang="uk-UA" dirty="0" smtClean="0"/>
            </a:br>
            <a:r>
              <a:rPr lang="uk-UA" sz="5300" dirty="0" smtClean="0">
                <a:latin typeface="Times New Roman" panose="02020603050405020304" pitchFamily="18" charset="0"/>
                <a:cs typeface="Times New Roman" panose="02020603050405020304" pitchFamily="18" charset="0"/>
              </a:rPr>
              <a:t>Модифікаційна </a:t>
            </a:r>
            <a:r>
              <a:rPr lang="uk-UA" sz="5300" dirty="0" smtClean="0">
                <a:latin typeface="Times New Roman" panose="02020603050405020304" pitchFamily="18" charset="0"/>
                <a:cs typeface="Times New Roman" panose="02020603050405020304" pitchFamily="18" charset="0"/>
              </a:rPr>
              <a:t>мінливість</a:t>
            </a:r>
            <a:r>
              <a:rPr lang="uk-UA" dirty="0" smtClean="0"/>
              <a:t/>
            </a:r>
            <a:br>
              <a:rPr lang="uk-UA" dirty="0" smtClean="0"/>
            </a:br>
            <a:endParaRPr lang="ru-RU" dirty="0"/>
          </a:p>
        </p:txBody>
      </p:sp>
    </p:spTree>
    <p:extLst>
      <p:ext uri="{BB962C8B-B14F-4D97-AF65-F5344CB8AC3E}">
        <p14:creationId xmlns:p14="http://schemas.microsoft.com/office/powerpoint/2010/main" xmlns="" val="1653344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980728"/>
            <a:ext cx="9144000" cy="1152128"/>
          </a:xfrm>
        </p:spPr>
        <p:txBody>
          <a:bodyPr>
            <a:normAutofit fontScale="90000"/>
          </a:bodyPr>
          <a:lstStyle/>
          <a:p>
            <a:r>
              <a:rPr lang="uk-UA" sz="3100" dirty="0" smtClean="0">
                <a:latin typeface="Times New Roman" panose="02020603050405020304" pitchFamily="18" charset="0"/>
                <a:cs typeface="Times New Roman" panose="02020603050405020304" pitchFamily="18" charset="0"/>
              </a:rPr>
              <a:t>Межі модифікаційної мінливості </a:t>
            </a:r>
            <a:r>
              <a:rPr lang="uk-UA" sz="3100" dirty="0" smtClean="0">
                <a:latin typeface="Times New Roman" panose="02020603050405020304" pitchFamily="18" charset="0"/>
                <a:cs typeface="Times New Roman" panose="02020603050405020304" pitchFamily="18" charset="0"/>
              </a:rPr>
              <a:t>ознак, </a:t>
            </a:r>
            <a:r>
              <a:rPr lang="uk-UA" sz="3100" dirty="0" smtClean="0">
                <a:latin typeface="Times New Roman" panose="02020603050405020304" pitchFamily="18" charset="0"/>
                <a:cs typeface="Times New Roman" panose="02020603050405020304" pitchFamily="18" charset="0"/>
              </a:rPr>
              <a:t>зумовлені генотипом </a:t>
            </a:r>
            <a:r>
              <a:rPr lang="uk-UA" sz="3100" dirty="0" smtClean="0">
                <a:latin typeface="Times New Roman" panose="02020603050405020304" pitchFamily="18" charset="0"/>
                <a:cs typeface="Times New Roman" panose="02020603050405020304" pitchFamily="18" charset="0"/>
              </a:rPr>
              <a:t>організму, </a:t>
            </a:r>
            <a:r>
              <a:rPr lang="uk-UA" sz="3100" dirty="0" smtClean="0">
                <a:latin typeface="Times New Roman" panose="02020603050405020304" pitchFamily="18" charset="0"/>
                <a:cs typeface="Times New Roman" panose="02020603050405020304" pitchFamily="18" charset="0"/>
              </a:rPr>
              <a:t>називаються</a:t>
            </a:r>
            <a:br>
              <a:rPr lang="uk-UA" sz="3100" dirty="0" smtClean="0">
                <a:latin typeface="Times New Roman" panose="02020603050405020304" pitchFamily="18" charset="0"/>
                <a:cs typeface="Times New Roman" panose="02020603050405020304" pitchFamily="18" charset="0"/>
              </a:rPr>
            </a:br>
            <a:r>
              <a:rPr lang="uk-UA" sz="3100" dirty="0" smtClean="0">
                <a:latin typeface="Times New Roman" panose="02020603050405020304" pitchFamily="18" charset="0"/>
                <a:cs typeface="Times New Roman" panose="02020603050405020304" pitchFamily="18" charset="0"/>
              </a:rPr>
              <a:t> нормою реакції.</a:t>
            </a:r>
            <a:r>
              <a:rPr lang="uk-UA" dirty="0" smtClean="0"/>
              <a:t/>
            </a:r>
            <a:br>
              <a:rPr lang="uk-UA" dirty="0" smtClean="0"/>
            </a:br>
            <a:r>
              <a:rPr lang="uk-UA" dirty="0"/>
              <a:t/>
            </a:r>
            <a:br>
              <a:rPr lang="uk-UA" dirty="0"/>
            </a:br>
            <a:r>
              <a:rPr lang="uk-UA" dirty="0" smtClean="0"/>
              <a:t/>
            </a:r>
            <a:br>
              <a:rPr lang="uk-UA" dirty="0" smtClean="0"/>
            </a:br>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xmlns="" val="2905801972"/>
              </p:ext>
            </p:extLst>
          </p:nvPr>
        </p:nvGraphicFramePr>
        <p:xfrm>
          <a:off x="323528" y="1772816"/>
          <a:ext cx="8352927" cy="4133953"/>
        </p:xfrm>
        <a:graphic>
          <a:graphicData uri="http://schemas.openxmlformats.org/drawingml/2006/table">
            <a:tbl>
              <a:tblPr firstRow="1" bandRow="1">
                <a:tableStyleId>{5DA37D80-6434-44D0-A028-1B22A696006F}</a:tableStyleId>
              </a:tblPr>
              <a:tblGrid>
                <a:gridCol w="2784309"/>
                <a:gridCol w="2784309"/>
                <a:gridCol w="2784309"/>
              </a:tblGrid>
              <a:tr h="336263">
                <a:tc>
                  <a:txBody>
                    <a:bodyPr/>
                    <a:lstStyle/>
                    <a:p>
                      <a:r>
                        <a:rPr lang="uk-UA" dirty="0" smtClean="0"/>
                        <a:t>Вузька </a:t>
                      </a:r>
                      <a:endParaRPr lang="ru-RU" dirty="0"/>
                    </a:p>
                  </a:txBody>
                  <a:tcPr/>
                </a:tc>
                <a:tc>
                  <a:txBody>
                    <a:bodyPr/>
                    <a:lstStyle/>
                    <a:p>
                      <a:r>
                        <a:rPr lang="uk-UA" dirty="0" smtClean="0"/>
                        <a:t>Широка </a:t>
                      </a:r>
                      <a:endParaRPr lang="ru-RU" dirty="0"/>
                    </a:p>
                  </a:txBody>
                  <a:tcPr/>
                </a:tc>
                <a:tc>
                  <a:txBody>
                    <a:bodyPr/>
                    <a:lstStyle/>
                    <a:p>
                      <a:r>
                        <a:rPr lang="uk-UA" dirty="0" smtClean="0"/>
                        <a:t>Стала</a:t>
                      </a:r>
                      <a:endParaRPr lang="ru-RU" dirty="0"/>
                    </a:p>
                  </a:txBody>
                  <a:tcPr/>
                </a:tc>
              </a:tr>
              <a:tr h="3768193">
                <a:tc>
                  <a:txBody>
                    <a:bodyPr/>
                    <a:lstStyle/>
                    <a:p>
                      <a:endParaRPr lang="uk-UA" dirty="0" smtClean="0"/>
                    </a:p>
                    <a:p>
                      <a:endParaRPr lang="uk-UA" dirty="0" smtClean="0"/>
                    </a:p>
                    <a:p>
                      <a:endParaRPr lang="uk-UA" dirty="0" smtClean="0"/>
                    </a:p>
                    <a:p>
                      <a:r>
                        <a:rPr lang="uk-UA" dirty="0" smtClean="0"/>
                        <a:t>Масть </a:t>
                      </a:r>
                      <a:r>
                        <a:rPr lang="en-US" dirty="0" smtClean="0"/>
                        <a:t>,</a:t>
                      </a:r>
                      <a:endParaRPr lang="uk-UA" dirty="0" smtClean="0"/>
                    </a:p>
                    <a:p>
                      <a:r>
                        <a:rPr lang="uk-UA" dirty="0" err="1" smtClean="0"/>
                        <a:t>взаєморозташування</a:t>
                      </a:r>
                      <a:r>
                        <a:rPr lang="uk-UA" dirty="0" smtClean="0"/>
                        <a:t>  внутрішніх</a:t>
                      </a:r>
                      <a:r>
                        <a:rPr lang="uk-UA" baseline="0" dirty="0" smtClean="0"/>
                        <a:t> органів</a:t>
                      </a:r>
                      <a:endParaRPr lang="ru-RU" dirty="0"/>
                    </a:p>
                  </a:txBody>
                  <a:tcPr/>
                </a:tc>
                <a:tc>
                  <a:txBody>
                    <a:bodyPr/>
                    <a:lstStyle/>
                    <a:p>
                      <a:endParaRPr lang="uk-UA" dirty="0" smtClean="0"/>
                    </a:p>
                    <a:p>
                      <a:endParaRPr lang="uk-UA" dirty="0" smtClean="0"/>
                    </a:p>
                    <a:p>
                      <a:endParaRPr lang="uk-UA" dirty="0" smtClean="0"/>
                    </a:p>
                    <a:p>
                      <a:r>
                        <a:rPr lang="uk-UA" dirty="0" smtClean="0"/>
                        <a:t>Молочність </a:t>
                      </a:r>
                      <a:r>
                        <a:rPr lang="en-US" dirty="0" smtClean="0"/>
                        <a:t>,</a:t>
                      </a:r>
                      <a:r>
                        <a:rPr lang="uk-UA" dirty="0" smtClean="0"/>
                        <a:t>маса тіла</a:t>
                      </a:r>
                      <a:r>
                        <a:rPr lang="en-US" dirty="0" smtClean="0"/>
                        <a:t>,</a:t>
                      </a:r>
                      <a:r>
                        <a:rPr lang="uk-UA" dirty="0" smtClean="0"/>
                        <a:t> ріст</a:t>
                      </a:r>
                      <a:r>
                        <a:rPr lang="en-US" dirty="0" smtClean="0"/>
                        <a:t>,</a:t>
                      </a:r>
                      <a:r>
                        <a:rPr lang="uk-UA" dirty="0" smtClean="0"/>
                        <a:t> колір</a:t>
                      </a:r>
                      <a:r>
                        <a:rPr lang="uk-UA" baseline="0" dirty="0" smtClean="0"/>
                        <a:t> волосся </a:t>
                      </a:r>
                      <a:endParaRPr lang="ru-RU" dirty="0"/>
                    </a:p>
                  </a:txBody>
                  <a:tcPr/>
                </a:tc>
                <a:tc>
                  <a:txBody>
                    <a:bodyPr/>
                    <a:lstStyle/>
                    <a:p>
                      <a:endParaRPr lang="uk-UA" dirty="0" smtClean="0"/>
                    </a:p>
                    <a:p>
                      <a:endParaRPr lang="uk-UA" dirty="0" smtClean="0"/>
                    </a:p>
                    <a:p>
                      <a:endParaRPr lang="uk-UA" dirty="0" smtClean="0"/>
                    </a:p>
                    <a:p>
                      <a:r>
                        <a:rPr lang="uk-UA" dirty="0" smtClean="0"/>
                        <a:t>Розташування</a:t>
                      </a:r>
                      <a:r>
                        <a:rPr lang="uk-UA" baseline="0" dirty="0" smtClean="0"/>
                        <a:t> очей</a:t>
                      </a:r>
                      <a:r>
                        <a:rPr lang="en-US" baseline="0" dirty="0" smtClean="0"/>
                        <a:t>,</a:t>
                      </a:r>
                      <a:r>
                        <a:rPr lang="uk-UA" baseline="0" dirty="0" smtClean="0"/>
                        <a:t> кількість пальців на кінцівках </a:t>
                      </a:r>
                      <a:r>
                        <a:rPr lang="en-US" baseline="0" dirty="0" smtClean="0"/>
                        <a:t>,</a:t>
                      </a:r>
                      <a:r>
                        <a:rPr lang="uk-UA" baseline="0" dirty="0" smtClean="0"/>
                        <a:t>групи крові</a:t>
                      </a:r>
                      <a:r>
                        <a:rPr lang="en-US" baseline="0" dirty="0" smtClean="0"/>
                        <a:t>,</a:t>
                      </a:r>
                      <a:r>
                        <a:rPr lang="uk-UA" baseline="0" dirty="0" smtClean="0"/>
                        <a:t> характер жилкування листків</a:t>
                      </a:r>
                      <a:endParaRPr lang="ru-RU" dirty="0"/>
                    </a:p>
                  </a:txBody>
                  <a:tcPr/>
                </a:tc>
              </a:tr>
            </a:tbl>
          </a:graphicData>
        </a:graphic>
      </p:graphicFrame>
    </p:spTree>
    <p:extLst>
      <p:ext uri="{BB962C8B-B14F-4D97-AF65-F5344CB8AC3E}">
        <p14:creationId xmlns:p14="http://schemas.microsoft.com/office/powerpoint/2010/main" xmlns="" val="3860060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24744"/>
            <a:ext cx="9144000" cy="1080120"/>
          </a:xfrm>
        </p:spPr>
        <p:txBody>
          <a:bodyPr>
            <a:normAutofit fontScale="90000"/>
          </a:bodyPr>
          <a:lstStyle/>
          <a:p>
            <a:r>
              <a:rPr lang="uk-UA" sz="3100" dirty="0" smtClean="0">
                <a:latin typeface="Times New Roman" panose="02020603050405020304" pitchFamily="18" charset="0"/>
                <a:cs typeface="Times New Roman" panose="02020603050405020304" pitchFamily="18" charset="0"/>
              </a:rPr>
              <a:t>Варіаційний ряд – це ряд модифікаційної мінливості ознаки</a:t>
            </a:r>
            <a:r>
              <a:rPr lang="en-US" sz="3100" dirty="0" smtClean="0">
                <a:latin typeface="Times New Roman" panose="02020603050405020304" pitchFamily="18" charset="0"/>
                <a:cs typeface="Times New Roman" panose="02020603050405020304" pitchFamily="18" charset="0"/>
              </a:rPr>
              <a:t>,</a:t>
            </a:r>
            <a:r>
              <a:rPr lang="uk-UA" sz="3100" dirty="0" smtClean="0">
                <a:latin typeface="Times New Roman" panose="02020603050405020304" pitchFamily="18" charset="0"/>
                <a:cs typeface="Times New Roman" panose="02020603050405020304" pitchFamily="18" charset="0"/>
              </a:rPr>
              <a:t> утворений варіантами</a:t>
            </a:r>
            <a:r>
              <a:rPr lang="en-US" sz="3100" dirty="0" smtClean="0">
                <a:latin typeface="Times New Roman" panose="02020603050405020304" pitchFamily="18" charset="0"/>
                <a:cs typeface="Times New Roman" panose="02020603050405020304" pitchFamily="18" charset="0"/>
              </a:rPr>
              <a:t>,</a:t>
            </a:r>
            <a:r>
              <a:rPr lang="uk-UA" sz="3100" dirty="0" smtClean="0">
                <a:latin typeface="Times New Roman" panose="02020603050405020304" pitchFamily="18" charset="0"/>
                <a:cs typeface="Times New Roman" panose="02020603050405020304" pitchFamily="18" charset="0"/>
              </a:rPr>
              <a:t> розташованими у певній послідовності збільшення або зменшення </a:t>
            </a:r>
            <a:r>
              <a:rPr lang="uk-UA" sz="3100" dirty="0" err="1" smtClean="0">
                <a:latin typeface="Times New Roman" panose="02020603050405020304" pitchFamily="18" charset="0"/>
                <a:cs typeface="Times New Roman" panose="02020603050405020304" pitchFamily="18" charset="0"/>
              </a:rPr>
              <a:t>вираженості</a:t>
            </a:r>
            <a:r>
              <a:rPr lang="uk-UA" sz="3100" dirty="0" smtClean="0">
                <a:latin typeface="Times New Roman" panose="02020603050405020304" pitchFamily="18" charset="0"/>
                <a:cs typeface="Times New Roman" panose="02020603050405020304" pitchFamily="18" charset="0"/>
              </a:rPr>
              <a:t>  ознаки.</a:t>
            </a:r>
            <a:br>
              <a:rPr lang="uk-UA" sz="3100" dirty="0" smtClean="0">
                <a:latin typeface="Times New Roman" panose="02020603050405020304" pitchFamily="18" charset="0"/>
                <a:cs typeface="Times New Roman" panose="02020603050405020304" pitchFamily="18" charset="0"/>
              </a:rPr>
            </a:br>
            <a:r>
              <a:rPr lang="uk-UA" dirty="0" smtClean="0"/>
              <a:t/>
            </a:r>
            <a:br>
              <a:rPr lang="uk-UA" dirty="0" smtClean="0"/>
            </a:br>
            <a:endParaRPr lang="ru-RU" dirty="0"/>
          </a:p>
        </p:txBody>
      </p:sp>
      <p:pic>
        <p:nvPicPr>
          <p:cNvPr id="3" name="Рисунок 2"/>
          <p:cNvPicPr>
            <a:picLocks noChangeAspect="1"/>
          </p:cNvPicPr>
          <p:nvPr/>
        </p:nvPicPr>
        <p:blipFill>
          <a:blip r:embed="rId2" cstate="print"/>
          <a:stretch>
            <a:fillRect/>
          </a:stretch>
        </p:blipFill>
        <p:spPr>
          <a:xfrm>
            <a:off x="1547664" y="2060848"/>
            <a:ext cx="5832648" cy="4135256"/>
          </a:xfrm>
          <a:prstGeom prst="rect">
            <a:avLst/>
          </a:prstGeom>
        </p:spPr>
      </p:pic>
    </p:spTree>
    <p:extLst>
      <p:ext uri="{BB962C8B-B14F-4D97-AF65-F5344CB8AC3E}">
        <p14:creationId xmlns:p14="http://schemas.microsoft.com/office/powerpoint/2010/main" xmlns="" val="3002166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836712"/>
            <a:ext cx="8280920" cy="3226370"/>
          </a:xfrm>
        </p:spPr>
        <p:txBody>
          <a:bodyPr>
            <a:normAutofit fontScale="90000"/>
          </a:bodyPr>
          <a:lstStyle/>
          <a:p>
            <a:r>
              <a:rPr lang="uk-UA" sz="3100" dirty="0" smtClean="0">
                <a:latin typeface="Times New Roman" panose="02020603050405020304" pitchFamily="18" charset="0"/>
                <a:cs typeface="Times New Roman" panose="02020603050405020304" pitchFamily="18" charset="0"/>
              </a:rPr>
              <a:t>Висновок: </a:t>
            </a:r>
            <a:br>
              <a:rPr lang="uk-UA" sz="3100" dirty="0" smtClean="0">
                <a:latin typeface="Times New Roman" panose="02020603050405020304" pitchFamily="18" charset="0"/>
                <a:cs typeface="Times New Roman" panose="02020603050405020304" pitchFamily="18" charset="0"/>
              </a:rPr>
            </a:br>
            <a:r>
              <a:rPr lang="uk-UA" sz="3100" dirty="0" smtClean="0">
                <a:latin typeface="Times New Roman" panose="02020603050405020304" pitchFamily="18" charset="0"/>
                <a:cs typeface="Times New Roman" panose="02020603050405020304" pitchFamily="18" charset="0"/>
              </a:rPr>
              <a:t>1.Неспадкова мінливість називається модифікаційною.</a:t>
            </a:r>
            <a:br>
              <a:rPr lang="uk-UA" sz="3100" dirty="0" smtClean="0">
                <a:latin typeface="Times New Roman" panose="02020603050405020304" pitchFamily="18" charset="0"/>
                <a:cs typeface="Times New Roman" panose="02020603050405020304" pitchFamily="18" charset="0"/>
              </a:rPr>
            </a:br>
            <a:r>
              <a:rPr lang="uk-UA" sz="3100" dirty="0" smtClean="0">
                <a:latin typeface="Times New Roman" panose="02020603050405020304" pitchFamily="18" charset="0"/>
                <a:cs typeface="Times New Roman" panose="02020603050405020304" pitchFamily="18" charset="0"/>
              </a:rPr>
              <a:t>2. Модифікації не пов'язані зі змінами генотипу </a:t>
            </a:r>
            <a:r>
              <a:rPr lang="uk-UA" sz="3100" dirty="0" smtClean="0">
                <a:latin typeface="Times New Roman" panose="02020603050405020304" pitchFamily="18" charset="0"/>
                <a:cs typeface="Times New Roman" panose="02020603050405020304" pitchFamily="18" charset="0"/>
              </a:rPr>
              <a:t>і мають </a:t>
            </a:r>
            <a:r>
              <a:rPr lang="uk-UA" sz="3100" dirty="0" smtClean="0">
                <a:latin typeface="Times New Roman" panose="02020603050405020304" pitchFamily="18" charset="0"/>
                <a:cs typeface="Times New Roman" panose="02020603050405020304" pitchFamily="18" charset="0"/>
              </a:rPr>
              <a:t>адаптивний характер.</a:t>
            </a:r>
            <a:br>
              <a:rPr lang="uk-UA" sz="3100" dirty="0" smtClean="0">
                <a:latin typeface="Times New Roman" panose="02020603050405020304" pitchFamily="18" charset="0"/>
                <a:cs typeface="Times New Roman" panose="02020603050405020304" pitchFamily="18" charset="0"/>
              </a:rPr>
            </a:br>
            <a:r>
              <a:rPr lang="uk-UA" sz="3100" dirty="0" smtClean="0">
                <a:latin typeface="Times New Roman" panose="02020603050405020304" pitchFamily="18" charset="0"/>
                <a:cs typeface="Times New Roman" panose="02020603050405020304" pitchFamily="18" charset="0"/>
              </a:rPr>
              <a:t>3.Кількісні показники модифікаційних змін кожної ознаки можуть варіювати лише в певних межах</a:t>
            </a:r>
            <a:r>
              <a:rPr lang="en-US" sz="3100" dirty="0" smtClean="0">
                <a:latin typeface="Times New Roman" panose="02020603050405020304" pitchFamily="18" charset="0"/>
                <a:cs typeface="Times New Roman" panose="02020603050405020304" pitchFamily="18" charset="0"/>
              </a:rPr>
              <a:t>,</a:t>
            </a:r>
            <a:r>
              <a:rPr lang="uk-UA" sz="3100" dirty="0" smtClean="0">
                <a:latin typeface="Times New Roman" panose="02020603050405020304" pitchFamily="18" charset="0"/>
                <a:cs typeface="Times New Roman" panose="02020603050405020304" pitchFamily="18" charset="0"/>
              </a:rPr>
              <a:t> які визначаються генотипом. </a:t>
            </a:r>
            <a:endParaRPr lang="ru-RU" sz="31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cstate="print"/>
          <a:stretch>
            <a:fillRect/>
          </a:stretch>
        </p:blipFill>
        <p:spPr>
          <a:xfrm>
            <a:off x="611560" y="4221088"/>
            <a:ext cx="4464496" cy="2424082"/>
          </a:xfrm>
          <a:prstGeom prst="rect">
            <a:avLst/>
          </a:prstGeom>
        </p:spPr>
      </p:pic>
      <p:sp>
        <p:nvSpPr>
          <p:cNvPr id="4" name="TextBox 3"/>
          <p:cNvSpPr txBox="1"/>
          <p:nvPr/>
        </p:nvSpPr>
        <p:spPr>
          <a:xfrm>
            <a:off x="5580112" y="5403054"/>
            <a:ext cx="2129109" cy="369332"/>
          </a:xfrm>
          <a:prstGeom prst="rect">
            <a:avLst/>
          </a:prstGeom>
          <a:noFill/>
        </p:spPr>
        <p:txBody>
          <a:bodyPr wrap="none" rtlCol="0">
            <a:spAutoFit/>
          </a:bodyPr>
          <a:lstStyle/>
          <a:p>
            <a:r>
              <a:rPr lang="uk-UA" dirty="0" smtClean="0"/>
              <a:t>Линька у собаки</a:t>
            </a:r>
            <a:endParaRPr lang="ru-RU" dirty="0"/>
          </a:p>
        </p:txBody>
      </p:sp>
    </p:spTree>
    <p:extLst>
      <p:ext uri="{BB962C8B-B14F-4D97-AF65-F5344CB8AC3E}">
        <p14:creationId xmlns:p14="http://schemas.microsoft.com/office/powerpoint/2010/main" xmlns="" val="3188689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7718"/>
            <a:ext cx="8640960" cy="3573016"/>
          </a:xfrm>
        </p:spPr>
        <p:txBody>
          <a:bodyPr>
            <a:normAutofit fontScale="90000"/>
          </a:bodyPr>
          <a:lstStyle/>
          <a:p>
            <a:pPr algn="ctr"/>
            <a:r>
              <a:rPr lang="uk-UA" sz="3100" dirty="0" smtClean="0">
                <a:latin typeface="Times New Roman" panose="02020603050405020304" pitchFamily="18" charset="0"/>
                <a:cs typeface="Times New Roman" panose="02020603050405020304" pitchFamily="18" charset="0"/>
              </a:rPr>
              <a:t>Розрізняють такі мінливості:</a:t>
            </a:r>
            <a:br>
              <a:rPr lang="uk-UA" sz="3100" dirty="0" smtClean="0">
                <a:latin typeface="Times New Roman" panose="02020603050405020304" pitchFamily="18" charset="0"/>
                <a:cs typeface="Times New Roman" panose="02020603050405020304" pitchFamily="18" charset="0"/>
              </a:rPr>
            </a:br>
            <a:r>
              <a:rPr lang="uk-UA" sz="3100" dirty="0" smtClean="0">
                <a:latin typeface="Times New Roman" panose="02020603050405020304" pitchFamily="18" charset="0"/>
                <a:cs typeface="Times New Roman" panose="02020603050405020304" pitchFamily="18" charset="0"/>
              </a:rPr>
              <a:t>Неспадкова </a:t>
            </a:r>
            <a:r>
              <a:rPr lang="uk-UA" sz="3100" dirty="0" smtClean="0">
                <a:latin typeface="Times New Roman" panose="02020603050405020304" pitchFamily="18" charset="0"/>
                <a:cs typeface="Times New Roman" panose="02020603050405020304" pitchFamily="18" charset="0"/>
              </a:rPr>
              <a:t>мінливість - зміни  фенотипу пов'язані з впливом умов середовища без зміни генотипу.</a:t>
            </a:r>
            <a:br>
              <a:rPr lang="uk-UA" sz="3100" dirty="0" smtClean="0">
                <a:latin typeface="Times New Roman" panose="02020603050405020304" pitchFamily="18" charset="0"/>
                <a:cs typeface="Times New Roman" panose="02020603050405020304" pitchFamily="18" charset="0"/>
              </a:rPr>
            </a:br>
            <a:r>
              <a:rPr lang="uk-UA" sz="3100" dirty="0" smtClean="0">
                <a:latin typeface="Times New Roman" panose="02020603050405020304" pitchFamily="18" charset="0"/>
                <a:cs typeface="Times New Roman" panose="02020603050405020304" pitchFamily="18" charset="0"/>
              </a:rPr>
              <a:t>Спадкова </a:t>
            </a:r>
            <a:r>
              <a:rPr lang="uk-UA" sz="3100" dirty="0" smtClean="0">
                <a:latin typeface="Times New Roman" panose="02020603050405020304" pitchFamily="18" charset="0"/>
                <a:cs typeface="Times New Roman" panose="02020603050405020304" pitchFamily="18" charset="0"/>
              </a:rPr>
              <a:t>мінливість-зміни фенотипу пов'язані із змінами генотипу</a:t>
            </a:r>
            <a:r>
              <a:rPr lang="uk-UA" sz="3100" dirty="0" smtClean="0">
                <a:latin typeface="Times New Roman" panose="02020603050405020304" pitchFamily="18" charset="0"/>
                <a:cs typeface="Times New Roman" panose="02020603050405020304" pitchFamily="18" charset="0"/>
              </a:rPr>
              <a:t>.</a:t>
            </a:r>
            <a:br>
              <a:rPr lang="uk-UA" sz="3100" dirty="0" smtClean="0">
                <a:latin typeface="Times New Roman" panose="02020603050405020304" pitchFamily="18" charset="0"/>
                <a:cs typeface="Times New Roman" panose="02020603050405020304" pitchFamily="18" charset="0"/>
              </a:rPr>
            </a:br>
            <a:r>
              <a:rPr lang="uk-UA" sz="3100" dirty="0" smtClean="0">
                <a:latin typeface="Times New Roman" panose="02020603050405020304" pitchFamily="18" charset="0"/>
                <a:cs typeface="Times New Roman" panose="02020603050405020304" pitchFamily="18" charset="0"/>
              </a:rPr>
              <a:t/>
            </a:r>
            <a:br>
              <a:rPr lang="uk-UA" sz="3100" dirty="0" smtClean="0">
                <a:latin typeface="Times New Roman" panose="02020603050405020304" pitchFamily="18" charset="0"/>
                <a:cs typeface="Times New Roman" panose="02020603050405020304" pitchFamily="18" charset="0"/>
              </a:rPr>
            </a:br>
            <a:r>
              <a:rPr lang="uk-UA" sz="3100" dirty="0" smtClean="0">
                <a:latin typeface="Times New Roman" panose="02020603050405020304" pitchFamily="18" charset="0"/>
                <a:cs typeface="Times New Roman" panose="02020603050405020304" pitchFamily="18" charset="0"/>
              </a:rPr>
              <a:t>Неспадкова                                                Спадкова </a:t>
            </a:r>
            <a:r>
              <a:rPr lang="uk-UA" dirty="0" smtClean="0"/>
              <a:t/>
            </a:r>
            <a:br>
              <a:rPr lang="uk-UA" dirty="0" smtClean="0"/>
            </a:br>
            <a:endParaRPr lang="ru-RU" dirty="0"/>
          </a:p>
        </p:txBody>
      </p:sp>
      <p:pic>
        <p:nvPicPr>
          <p:cNvPr id="3" name="Рисунок 2"/>
          <p:cNvPicPr>
            <a:picLocks noChangeAspect="1"/>
          </p:cNvPicPr>
          <p:nvPr/>
        </p:nvPicPr>
        <p:blipFill>
          <a:blip r:embed="rId2" cstate="print"/>
          <a:stretch>
            <a:fillRect/>
          </a:stretch>
        </p:blipFill>
        <p:spPr>
          <a:xfrm>
            <a:off x="467544" y="3068960"/>
            <a:ext cx="4152721" cy="2804718"/>
          </a:xfrm>
          <a:prstGeom prst="rect">
            <a:avLst/>
          </a:prstGeom>
        </p:spPr>
      </p:pic>
      <p:pic>
        <p:nvPicPr>
          <p:cNvPr id="4" name="Рисунок 3"/>
          <p:cNvPicPr>
            <a:picLocks noChangeAspect="1"/>
          </p:cNvPicPr>
          <p:nvPr/>
        </p:nvPicPr>
        <p:blipFill>
          <a:blip r:embed="rId3" cstate="print"/>
          <a:stretch>
            <a:fillRect/>
          </a:stretch>
        </p:blipFill>
        <p:spPr>
          <a:xfrm>
            <a:off x="5148064" y="2780928"/>
            <a:ext cx="3384376" cy="3697315"/>
          </a:xfrm>
          <a:prstGeom prst="rect">
            <a:avLst/>
          </a:prstGeom>
        </p:spPr>
      </p:pic>
    </p:spTree>
    <p:extLst>
      <p:ext uri="{BB962C8B-B14F-4D97-AF65-F5344CB8AC3E}">
        <p14:creationId xmlns:p14="http://schemas.microsoft.com/office/powerpoint/2010/main" xmlns="" val="4141987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061" y="188640"/>
            <a:ext cx="9144000" cy="548680"/>
          </a:xfrm>
        </p:spPr>
        <p:txBody>
          <a:bodyPr>
            <a:noAutofit/>
          </a:bodyPr>
          <a:lstStyle/>
          <a:p>
            <a:r>
              <a:rPr lang="uk-UA" sz="2000" dirty="0" smtClean="0"/>
              <a:t>Порівняльна характеристика спадкової і не спадкової мінливості </a:t>
            </a:r>
            <a:br>
              <a:rPr lang="uk-UA" sz="2000" dirty="0" smtClean="0"/>
            </a:br>
            <a:endParaRPr lang="ru-RU" sz="2000" dirty="0"/>
          </a:p>
        </p:txBody>
      </p:sp>
      <p:graphicFrame>
        <p:nvGraphicFramePr>
          <p:cNvPr id="3" name="Таблица 2"/>
          <p:cNvGraphicFramePr>
            <a:graphicFrameLocks noGrp="1"/>
          </p:cNvGraphicFramePr>
          <p:nvPr>
            <p:extLst>
              <p:ext uri="{D42A27DB-BD31-4B8C-83A1-F6EECF244321}">
                <p14:modId xmlns:p14="http://schemas.microsoft.com/office/powerpoint/2010/main" xmlns="" val="643744134"/>
              </p:ext>
            </p:extLst>
          </p:nvPr>
        </p:nvGraphicFramePr>
        <p:xfrm>
          <a:off x="285581" y="489675"/>
          <a:ext cx="8640959" cy="6368325"/>
        </p:xfrm>
        <a:graphic>
          <a:graphicData uri="http://schemas.openxmlformats.org/drawingml/2006/table">
            <a:tbl>
              <a:tblPr firstRow="1" bandRow="1">
                <a:tableStyleId>{C4B1156A-380E-4F78-BDF5-A606A8083BF9}</a:tableStyleId>
              </a:tblPr>
              <a:tblGrid>
                <a:gridCol w="2325799"/>
                <a:gridCol w="3530058"/>
                <a:gridCol w="2785102"/>
              </a:tblGrid>
              <a:tr h="149736">
                <a:tc>
                  <a:txBody>
                    <a:bodyPr/>
                    <a:lstStyle/>
                    <a:p>
                      <a:r>
                        <a:rPr lang="uk-UA" sz="1600" dirty="0" smtClean="0"/>
                        <a:t>Властивість</a:t>
                      </a:r>
                      <a:endParaRPr lang="ru-RU" sz="1600" b="0" i="0" u="none" dirty="0">
                        <a:latin typeface="Times New Roman" panose="02020603050405020304" pitchFamily="18" charset="0"/>
                        <a:cs typeface="Times New Roman" panose="02020603050405020304" pitchFamily="18" charset="0"/>
                      </a:endParaRPr>
                    </a:p>
                  </a:txBody>
                  <a:tcPr/>
                </a:tc>
                <a:tc>
                  <a:txBody>
                    <a:bodyPr/>
                    <a:lstStyle/>
                    <a:p>
                      <a:r>
                        <a:rPr lang="uk-UA" sz="1600" dirty="0" smtClean="0"/>
                        <a:t>Не спадкова </a:t>
                      </a:r>
                      <a:endParaRPr lang="ru-RU" sz="1600" dirty="0">
                        <a:latin typeface="Times New Roman" panose="02020603050405020304" pitchFamily="18" charset="0"/>
                        <a:cs typeface="Times New Roman" panose="02020603050405020304" pitchFamily="18" charset="0"/>
                      </a:endParaRPr>
                    </a:p>
                  </a:txBody>
                  <a:tcPr/>
                </a:tc>
                <a:tc>
                  <a:txBody>
                    <a:bodyPr/>
                    <a:lstStyle/>
                    <a:p>
                      <a:r>
                        <a:rPr lang="uk-UA" sz="1600" dirty="0" smtClean="0"/>
                        <a:t>Спадкова</a:t>
                      </a:r>
                      <a:endParaRPr lang="ru-RU" sz="1600" b="0" dirty="0">
                        <a:latin typeface="Times New Roman" panose="02020603050405020304" pitchFamily="18" charset="0"/>
                        <a:cs typeface="Times New Roman" panose="02020603050405020304" pitchFamily="18" charset="0"/>
                      </a:endParaRPr>
                    </a:p>
                  </a:txBody>
                  <a:tcPr/>
                </a:tc>
              </a:tr>
              <a:tr h="149736">
                <a:tc>
                  <a:txBody>
                    <a:bodyPr/>
                    <a:lstStyle/>
                    <a:p>
                      <a:r>
                        <a:rPr lang="uk-UA" sz="1600" b="0" i="0" u="none" dirty="0" smtClean="0">
                          <a:latin typeface="Times New Roman" panose="02020603050405020304" pitchFamily="18" charset="0"/>
                          <a:cs typeface="Times New Roman" panose="02020603050405020304" pitchFamily="18" charset="0"/>
                        </a:rPr>
                        <a:t>Об'єм  змін</a:t>
                      </a:r>
                      <a:endParaRPr lang="ru-RU" sz="1600" b="0" i="0" u="none" dirty="0">
                        <a:latin typeface="Times New Roman" panose="02020603050405020304" pitchFamily="18" charset="0"/>
                        <a:cs typeface="Times New Roman" panose="02020603050405020304" pitchFamily="18" charset="0"/>
                      </a:endParaRPr>
                    </a:p>
                  </a:txBody>
                  <a:tcPr/>
                </a:tc>
                <a:tc>
                  <a:txBody>
                    <a:bodyPr/>
                    <a:lstStyle/>
                    <a:p>
                      <a:r>
                        <a:rPr lang="uk-UA" sz="1600" b="0" dirty="0" smtClean="0">
                          <a:latin typeface="Times New Roman" panose="02020603050405020304" pitchFamily="18" charset="0"/>
                          <a:cs typeface="Times New Roman" panose="02020603050405020304" pitchFamily="18" charset="0"/>
                        </a:rPr>
                        <a:t>Фенотип у межах норми реакції</a:t>
                      </a:r>
                      <a:r>
                        <a:rPr lang="uk-UA" sz="1600" b="0" baseline="0" dirty="0" smtClean="0">
                          <a:latin typeface="Times New Roman" panose="02020603050405020304" pitchFamily="18" charset="0"/>
                          <a:cs typeface="Times New Roman" panose="02020603050405020304" pitchFamily="18" charset="0"/>
                        </a:rPr>
                        <a:t> </a:t>
                      </a:r>
                      <a:endParaRPr lang="ru-RU" sz="1600" dirty="0">
                        <a:latin typeface="Times New Roman" panose="02020603050405020304" pitchFamily="18" charset="0"/>
                        <a:cs typeface="Times New Roman" panose="02020603050405020304" pitchFamily="18" charset="0"/>
                      </a:endParaRPr>
                    </a:p>
                  </a:txBody>
                  <a:tcPr/>
                </a:tc>
                <a:tc>
                  <a:txBody>
                    <a:bodyPr/>
                    <a:lstStyle/>
                    <a:p>
                      <a:r>
                        <a:rPr lang="uk-UA" sz="1600" b="0" dirty="0" smtClean="0">
                          <a:latin typeface="Times New Roman" panose="02020603050405020304" pitchFamily="18" charset="0"/>
                          <a:cs typeface="Times New Roman" panose="02020603050405020304" pitchFamily="18" charset="0"/>
                        </a:rPr>
                        <a:t>Генотип</a:t>
                      </a:r>
                      <a:endParaRPr lang="ru-RU" sz="1600" b="0" dirty="0">
                        <a:latin typeface="Times New Roman" panose="02020603050405020304" pitchFamily="18" charset="0"/>
                        <a:cs typeface="Times New Roman" panose="02020603050405020304" pitchFamily="18" charset="0"/>
                      </a:endParaRPr>
                    </a:p>
                  </a:txBody>
                  <a:tcPr/>
                </a:tc>
              </a:tr>
              <a:tr h="1003656">
                <a:tc>
                  <a:txBody>
                    <a:bodyPr/>
                    <a:lstStyle/>
                    <a:p>
                      <a:r>
                        <a:rPr lang="uk-UA" sz="1600" dirty="0" smtClean="0">
                          <a:latin typeface="Times New Roman" panose="02020603050405020304" pitchFamily="18" charset="0"/>
                          <a:cs typeface="Times New Roman" panose="02020603050405020304" pitchFamily="18" charset="0"/>
                        </a:rPr>
                        <a:t>Фактор виникнення </a:t>
                      </a:r>
                      <a:endParaRPr lang="ru-RU" sz="1600" dirty="0">
                        <a:latin typeface="Times New Roman" panose="02020603050405020304" pitchFamily="18" charset="0"/>
                        <a:cs typeface="Times New Roman" panose="02020603050405020304" pitchFamily="18" charset="0"/>
                      </a:endParaRPr>
                    </a:p>
                  </a:txBody>
                  <a:tcPr/>
                </a:tc>
                <a:tc>
                  <a:txBody>
                    <a:bodyPr/>
                    <a:lstStyle/>
                    <a:p>
                      <a:r>
                        <a:rPr lang="uk-UA" sz="1600" dirty="0" smtClean="0">
                          <a:latin typeface="Times New Roman" panose="02020603050405020304" pitchFamily="18" charset="0"/>
                          <a:cs typeface="Times New Roman" panose="02020603050405020304" pitchFamily="18" charset="0"/>
                        </a:rPr>
                        <a:t>Зміни умов навколишнього середовища</a:t>
                      </a:r>
                      <a:endParaRPr lang="ru-RU" sz="1600" dirty="0">
                        <a:latin typeface="Times New Roman" panose="02020603050405020304" pitchFamily="18" charset="0"/>
                        <a:cs typeface="Times New Roman" panose="02020603050405020304" pitchFamily="18" charset="0"/>
                      </a:endParaRPr>
                    </a:p>
                  </a:txBody>
                  <a:tcPr/>
                </a:tc>
                <a:tc>
                  <a:txBody>
                    <a:bodyPr/>
                    <a:lstStyle/>
                    <a:p>
                      <a:r>
                        <a:rPr lang="uk-UA" sz="1600" dirty="0" smtClean="0">
                          <a:latin typeface="Times New Roman" panose="02020603050405020304" pitchFamily="18" charset="0"/>
                          <a:cs typeface="Times New Roman" panose="02020603050405020304" pitchFamily="18" charset="0"/>
                        </a:rPr>
                        <a:t>Рекомбінація</a:t>
                      </a:r>
                      <a:r>
                        <a:rPr lang="uk-UA" sz="1600" baseline="0" dirty="0" smtClean="0">
                          <a:latin typeface="Times New Roman" panose="02020603050405020304" pitchFamily="18" charset="0"/>
                          <a:cs typeface="Times New Roman" panose="02020603050405020304" pitchFamily="18" charset="0"/>
                        </a:rPr>
                        <a:t> генів  внаслідок злиття гамет</a:t>
                      </a:r>
                      <a:r>
                        <a:rPr lang="en-US" sz="1600" baseline="0" dirty="0" smtClean="0">
                          <a:latin typeface="Times New Roman" panose="02020603050405020304" pitchFamily="18" charset="0"/>
                          <a:cs typeface="Times New Roman" panose="02020603050405020304" pitchFamily="18" charset="0"/>
                        </a:rPr>
                        <a:t>,</a:t>
                      </a:r>
                      <a:r>
                        <a:rPr lang="uk-UA" sz="1600" baseline="0" dirty="0" smtClean="0">
                          <a:latin typeface="Times New Roman" panose="02020603050405020304" pitchFamily="18" charset="0"/>
                          <a:cs typeface="Times New Roman" panose="02020603050405020304" pitchFamily="18" charset="0"/>
                        </a:rPr>
                        <a:t> кросинговеру та мутацій </a:t>
                      </a:r>
                      <a:endParaRPr lang="ru-RU" sz="1600" dirty="0">
                        <a:latin typeface="Times New Roman" panose="02020603050405020304" pitchFamily="18" charset="0"/>
                        <a:cs typeface="Times New Roman" panose="02020603050405020304" pitchFamily="18" charset="0"/>
                      </a:endParaRPr>
                    </a:p>
                  </a:txBody>
                  <a:tcPr/>
                </a:tc>
              </a:tr>
              <a:tr h="702559">
                <a:tc>
                  <a:txBody>
                    <a:bodyPr/>
                    <a:lstStyle/>
                    <a:p>
                      <a:r>
                        <a:rPr lang="uk-UA" sz="1600" dirty="0" smtClean="0">
                          <a:latin typeface="Times New Roman" panose="02020603050405020304" pitchFamily="18" charset="0"/>
                          <a:cs typeface="Times New Roman" panose="02020603050405020304" pitchFamily="18" charset="0"/>
                        </a:rPr>
                        <a:t>Успадкування</a:t>
                      </a:r>
                      <a:r>
                        <a:rPr lang="uk-UA" sz="1600" baseline="0" dirty="0" smtClean="0">
                          <a:latin typeface="Times New Roman" panose="02020603050405020304" pitchFamily="18" charset="0"/>
                          <a:cs typeface="Times New Roman" panose="02020603050405020304" pitchFamily="18" charset="0"/>
                        </a:rPr>
                        <a:t> ознак </a:t>
                      </a:r>
                    </a:p>
                  </a:txBody>
                  <a:tcPr/>
                </a:tc>
                <a:tc>
                  <a:txBody>
                    <a:bodyPr/>
                    <a:lstStyle/>
                    <a:p>
                      <a:r>
                        <a:rPr lang="uk-UA" sz="1600" dirty="0" smtClean="0">
                          <a:latin typeface="Times New Roman" panose="02020603050405020304" pitchFamily="18" charset="0"/>
                          <a:cs typeface="Times New Roman" panose="02020603050405020304" pitchFamily="18" charset="0"/>
                        </a:rPr>
                        <a:t>Не успадковується (лише норма реакції)</a:t>
                      </a:r>
                      <a:endParaRPr lang="ru-RU" sz="1600" dirty="0">
                        <a:latin typeface="Times New Roman" panose="02020603050405020304" pitchFamily="18" charset="0"/>
                        <a:cs typeface="Times New Roman" panose="02020603050405020304" pitchFamily="18" charset="0"/>
                      </a:endParaRPr>
                    </a:p>
                  </a:txBody>
                  <a:tcPr/>
                </a:tc>
                <a:tc>
                  <a:txBody>
                    <a:bodyPr/>
                    <a:lstStyle/>
                    <a:p>
                      <a:r>
                        <a:rPr lang="uk-UA" sz="1600" dirty="0" smtClean="0">
                          <a:latin typeface="Times New Roman" panose="02020603050405020304" pitchFamily="18" charset="0"/>
                          <a:cs typeface="Times New Roman" panose="02020603050405020304" pitchFamily="18" charset="0"/>
                        </a:rPr>
                        <a:t>Успадковується  тільки в</a:t>
                      </a:r>
                      <a:r>
                        <a:rPr lang="uk-UA" sz="1600" baseline="0" dirty="0" smtClean="0">
                          <a:latin typeface="Times New Roman" panose="02020603050405020304" pitchFamily="18" charset="0"/>
                          <a:cs typeface="Times New Roman" panose="02020603050405020304" pitchFamily="18" charset="0"/>
                        </a:rPr>
                        <a:t> </a:t>
                      </a:r>
                      <a:r>
                        <a:rPr lang="uk-UA" sz="1600" dirty="0" smtClean="0">
                          <a:latin typeface="Times New Roman" panose="02020603050405020304" pitchFamily="18" charset="0"/>
                          <a:cs typeface="Times New Roman" panose="02020603050405020304" pitchFamily="18" charset="0"/>
                        </a:rPr>
                        <a:t>статевих клітинах</a:t>
                      </a:r>
                      <a:r>
                        <a:rPr lang="uk-UA" sz="1600" baseline="0" dirty="0" smtClean="0">
                          <a:latin typeface="Times New Roman" panose="02020603050405020304" pitchFamily="18" charset="0"/>
                          <a:cs typeface="Times New Roman" panose="02020603050405020304" pitchFamily="18" charset="0"/>
                        </a:rPr>
                        <a:t>(гаметах)</a:t>
                      </a:r>
                      <a:r>
                        <a:rPr lang="uk-UA" sz="1600" dirty="0" smtClean="0">
                          <a:latin typeface="Times New Roman" panose="02020603050405020304" pitchFamily="18" charset="0"/>
                          <a:cs typeface="Times New Roman" panose="02020603050405020304" pitchFamily="18" charset="0"/>
                        </a:rPr>
                        <a:t> </a:t>
                      </a:r>
                      <a:endParaRPr lang="ru-RU" sz="1600" dirty="0">
                        <a:latin typeface="Times New Roman" panose="02020603050405020304" pitchFamily="18" charset="0"/>
                        <a:cs typeface="Times New Roman" panose="02020603050405020304" pitchFamily="18" charset="0"/>
                      </a:endParaRPr>
                    </a:p>
                  </a:txBody>
                  <a:tcPr/>
                </a:tc>
              </a:tr>
              <a:tr h="1003656">
                <a:tc>
                  <a:txBody>
                    <a:bodyPr/>
                    <a:lstStyle/>
                    <a:p>
                      <a:r>
                        <a:rPr lang="uk-UA" sz="1600" dirty="0" smtClean="0">
                          <a:latin typeface="Times New Roman" panose="02020603050405020304" pitchFamily="18" charset="0"/>
                          <a:cs typeface="Times New Roman" panose="02020603050405020304" pitchFamily="18" charset="0"/>
                        </a:rPr>
                        <a:t>Значення для особини </a:t>
                      </a:r>
                      <a:endParaRPr lang="ru-RU" sz="1600" dirty="0">
                        <a:latin typeface="Times New Roman" panose="02020603050405020304" pitchFamily="18" charset="0"/>
                        <a:cs typeface="Times New Roman" panose="02020603050405020304" pitchFamily="18" charset="0"/>
                      </a:endParaRPr>
                    </a:p>
                  </a:txBody>
                  <a:tcPr/>
                </a:tc>
                <a:tc>
                  <a:txBody>
                    <a:bodyPr/>
                    <a:lstStyle/>
                    <a:p>
                      <a:r>
                        <a:rPr lang="uk-UA" sz="1600" dirty="0" smtClean="0">
                          <a:latin typeface="Times New Roman" panose="02020603050405020304" pitchFamily="18" charset="0"/>
                          <a:cs typeface="Times New Roman" panose="02020603050405020304" pitchFamily="18" charset="0"/>
                        </a:rPr>
                        <a:t>Адаптація до умов </a:t>
                      </a:r>
                      <a:r>
                        <a:rPr lang="uk-UA" sz="1600" dirty="0" err="1" smtClean="0">
                          <a:latin typeface="Times New Roman" panose="02020603050405020304" pitchFamily="18" charset="0"/>
                          <a:cs typeface="Times New Roman" panose="02020603050405020304" pitchFamily="18" charset="0"/>
                        </a:rPr>
                        <a:t>навколишього</a:t>
                      </a:r>
                      <a:r>
                        <a:rPr lang="uk-UA" sz="1600" baseline="0" dirty="0" smtClean="0">
                          <a:latin typeface="Times New Roman" panose="02020603050405020304" pitchFamily="18" charset="0"/>
                          <a:cs typeface="Times New Roman" panose="02020603050405020304" pitchFamily="18" charset="0"/>
                        </a:rPr>
                        <a:t> середовища</a:t>
                      </a:r>
                      <a:r>
                        <a:rPr lang="en-US" sz="1600" baseline="0" dirty="0" smtClean="0">
                          <a:latin typeface="Times New Roman" panose="02020603050405020304" pitchFamily="18" charset="0"/>
                          <a:cs typeface="Times New Roman" panose="02020603050405020304" pitchFamily="18" charset="0"/>
                        </a:rPr>
                        <a:t>,</a:t>
                      </a:r>
                      <a:r>
                        <a:rPr lang="uk-UA" sz="1600" baseline="0" dirty="0" smtClean="0">
                          <a:latin typeface="Times New Roman" panose="02020603050405020304" pitchFamily="18" charset="0"/>
                          <a:cs typeface="Times New Roman" panose="02020603050405020304" pitchFamily="18" charset="0"/>
                        </a:rPr>
                        <a:t>  підвищення життєдіяльності  </a:t>
                      </a:r>
                      <a:endParaRPr lang="ru-RU" sz="1600" dirty="0">
                        <a:latin typeface="Times New Roman" panose="02020603050405020304" pitchFamily="18" charset="0"/>
                        <a:cs typeface="Times New Roman" panose="02020603050405020304" pitchFamily="18" charset="0"/>
                      </a:endParaRPr>
                    </a:p>
                  </a:txBody>
                  <a:tcPr/>
                </a:tc>
                <a:tc>
                  <a:txBody>
                    <a:bodyPr/>
                    <a:lstStyle/>
                    <a:p>
                      <a:r>
                        <a:rPr lang="uk-UA" sz="1600" dirty="0" smtClean="0">
                          <a:latin typeface="Times New Roman" panose="02020603050405020304" pitchFamily="18" charset="0"/>
                          <a:cs typeface="Times New Roman" panose="02020603050405020304" pitchFamily="18" charset="0"/>
                        </a:rPr>
                        <a:t>Корисні зміни призводять до виживання </a:t>
                      </a:r>
                      <a:r>
                        <a:rPr lang="en-US" sz="1600" dirty="0" smtClean="0">
                          <a:latin typeface="Times New Roman" panose="02020603050405020304" pitchFamily="18" charset="0"/>
                          <a:cs typeface="Times New Roman" panose="02020603050405020304" pitchFamily="18" charset="0"/>
                        </a:rPr>
                        <a:t>,</a:t>
                      </a:r>
                      <a:r>
                        <a:rPr lang="uk-UA" sz="1600" dirty="0" smtClean="0">
                          <a:latin typeface="Times New Roman" panose="02020603050405020304" pitchFamily="18" charset="0"/>
                          <a:cs typeface="Times New Roman" panose="02020603050405020304" pitchFamily="18" charset="0"/>
                        </a:rPr>
                        <a:t>шкідливі</a:t>
                      </a:r>
                      <a:r>
                        <a:rPr lang="uk-UA" sz="1600" baseline="0" dirty="0" smtClean="0">
                          <a:latin typeface="Times New Roman" panose="02020603050405020304" pitchFamily="18" charset="0"/>
                          <a:cs typeface="Times New Roman" panose="02020603050405020304" pitchFamily="18" charset="0"/>
                        </a:rPr>
                        <a:t> </a:t>
                      </a:r>
                      <a:r>
                        <a:rPr lang="en-US" sz="1600" baseline="0" dirty="0" smtClean="0">
                          <a:latin typeface="Times New Roman" panose="02020603050405020304" pitchFamily="18" charset="0"/>
                          <a:cs typeface="Times New Roman" panose="02020603050405020304" pitchFamily="18" charset="0"/>
                        </a:rPr>
                        <a:t>-</a:t>
                      </a:r>
                      <a:r>
                        <a:rPr lang="uk-UA" sz="1600" baseline="0" dirty="0" smtClean="0">
                          <a:latin typeface="Times New Roman" panose="02020603050405020304" pitchFamily="18" charset="0"/>
                          <a:cs typeface="Times New Roman" panose="02020603050405020304" pitchFamily="18" charset="0"/>
                        </a:rPr>
                        <a:t>до загибелі</a:t>
                      </a:r>
                      <a:endParaRPr lang="ru-RU" sz="1600" dirty="0">
                        <a:latin typeface="Times New Roman" panose="02020603050405020304" pitchFamily="18" charset="0"/>
                        <a:cs typeface="Times New Roman" panose="02020603050405020304" pitchFamily="18" charset="0"/>
                      </a:endParaRPr>
                    </a:p>
                  </a:txBody>
                  <a:tcPr/>
                </a:tc>
              </a:tr>
              <a:tr h="1003656">
                <a:tc>
                  <a:txBody>
                    <a:bodyPr/>
                    <a:lstStyle/>
                    <a:p>
                      <a:r>
                        <a:rPr lang="uk-UA" sz="1600" dirty="0" smtClean="0">
                          <a:latin typeface="Times New Roman" panose="02020603050405020304" pitchFamily="18" charset="0"/>
                          <a:cs typeface="Times New Roman" panose="02020603050405020304" pitchFamily="18" charset="0"/>
                        </a:rPr>
                        <a:t>Значення для виду</a:t>
                      </a:r>
                      <a:endParaRPr lang="ru-RU" sz="1600" dirty="0">
                        <a:latin typeface="Times New Roman" panose="02020603050405020304" pitchFamily="18" charset="0"/>
                        <a:cs typeface="Times New Roman" panose="02020603050405020304" pitchFamily="18" charset="0"/>
                      </a:endParaRPr>
                    </a:p>
                  </a:txBody>
                  <a:tcPr/>
                </a:tc>
                <a:tc>
                  <a:txBody>
                    <a:bodyPr/>
                    <a:lstStyle/>
                    <a:p>
                      <a:r>
                        <a:rPr lang="uk-UA" sz="1600" dirty="0" smtClean="0">
                          <a:latin typeface="Times New Roman" panose="02020603050405020304" pitchFamily="18" charset="0"/>
                          <a:cs typeface="Times New Roman" panose="02020603050405020304" pitchFamily="18" charset="0"/>
                        </a:rPr>
                        <a:t>Сприяє виживанню </a:t>
                      </a:r>
                      <a:endParaRPr lang="ru-RU" sz="1600" dirty="0">
                        <a:latin typeface="Times New Roman" panose="02020603050405020304" pitchFamily="18" charset="0"/>
                        <a:cs typeface="Times New Roman" panose="02020603050405020304" pitchFamily="18" charset="0"/>
                      </a:endParaRPr>
                    </a:p>
                  </a:txBody>
                  <a:tcPr/>
                </a:tc>
                <a:tc>
                  <a:txBody>
                    <a:bodyPr/>
                    <a:lstStyle/>
                    <a:p>
                      <a:r>
                        <a:rPr lang="uk-UA" sz="1600" dirty="0" smtClean="0">
                          <a:latin typeface="Times New Roman" panose="02020603050405020304" pitchFamily="18" charset="0"/>
                          <a:cs typeface="Times New Roman" panose="02020603050405020304" pitchFamily="18" charset="0"/>
                        </a:rPr>
                        <a:t>Призводить</a:t>
                      </a:r>
                      <a:r>
                        <a:rPr lang="uk-UA" sz="1600" baseline="0" dirty="0" smtClean="0">
                          <a:latin typeface="Times New Roman" panose="02020603050405020304" pitchFamily="18" charset="0"/>
                          <a:cs typeface="Times New Roman" panose="02020603050405020304" pitchFamily="18" charset="0"/>
                        </a:rPr>
                        <a:t>  до появи  нових популяцій</a:t>
                      </a:r>
                      <a:r>
                        <a:rPr lang="en-US" sz="1600" baseline="0" dirty="0" smtClean="0">
                          <a:latin typeface="Times New Roman" panose="02020603050405020304" pitchFamily="18" charset="0"/>
                          <a:cs typeface="Times New Roman" panose="02020603050405020304" pitchFamily="18" charset="0"/>
                        </a:rPr>
                        <a:t>,</a:t>
                      </a:r>
                      <a:r>
                        <a:rPr lang="uk-UA" sz="1600" baseline="0" dirty="0" smtClean="0">
                          <a:latin typeface="Times New Roman" panose="02020603050405020304" pitchFamily="18" charset="0"/>
                          <a:cs typeface="Times New Roman" panose="02020603050405020304" pitchFamily="18" charset="0"/>
                        </a:rPr>
                        <a:t> видів в результаті дивергенції </a:t>
                      </a:r>
                      <a:endParaRPr lang="ru-RU" sz="1600" dirty="0">
                        <a:latin typeface="Times New Roman" panose="02020603050405020304" pitchFamily="18" charset="0"/>
                        <a:cs typeface="Times New Roman" panose="02020603050405020304" pitchFamily="18" charset="0"/>
                      </a:endParaRPr>
                    </a:p>
                  </a:txBody>
                  <a:tcPr/>
                </a:tc>
              </a:tr>
              <a:tr h="702559">
                <a:tc>
                  <a:txBody>
                    <a:bodyPr/>
                    <a:lstStyle/>
                    <a:p>
                      <a:r>
                        <a:rPr lang="uk-UA" sz="1600" dirty="0" smtClean="0">
                          <a:latin typeface="Times New Roman" panose="02020603050405020304" pitchFamily="18" charset="0"/>
                          <a:cs typeface="Times New Roman" panose="02020603050405020304" pitchFamily="18" charset="0"/>
                        </a:rPr>
                        <a:t>Роль в еволюції </a:t>
                      </a:r>
                      <a:endParaRPr lang="ru-RU" sz="1600" dirty="0">
                        <a:latin typeface="Times New Roman" panose="02020603050405020304" pitchFamily="18" charset="0"/>
                        <a:cs typeface="Times New Roman" panose="02020603050405020304" pitchFamily="18" charset="0"/>
                      </a:endParaRPr>
                    </a:p>
                  </a:txBody>
                  <a:tcPr/>
                </a:tc>
                <a:tc>
                  <a:txBody>
                    <a:bodyPr/>
                    <a:lstStyle/>
                    <a:p>
                      <a:r>
                        <a:rPr lang="uk-UA" sz="1600" dirty="0" smtClean="0">
                          <a:latin typeface="Times New Roman" panose="02020603050405020304" pitchFamily="18" charset="0"/>
                          <a:cs typeface="Times New Roman" panose="02020603050405020304" pitchFamily="18" charset="0"/>
                        </a:rPr>
                        <a:t>Адаптація організмів</a:t>
                      </a:r>
                      <a:endParaRPr lang="ru-RU" sz="1600" dirty="0">
                        <a:latin typeface="Times New Roman" panose="02020603050405020304" pitchFamily="18" charset="0"/>
                        <a:cs typeface="Times New Roman" panose="02020603050405020304" pitchFamily="18" charset="0"/>
                      </a:endParaRPr>
                    </a:p>
                  </a:txBody>
                  <a:tcPr/>
                </a:tc>
                <a:tc>
                  <a:txBody>
                    <a:bodyPr/>
                    <a:lstStyle/>
                    <a:p>
                      <a:r>
                        <a:rPr lang="uk-UA" sz="1600" dirty="0" smtClean="0">
                          <a:latin typeface="Times New Roman" panose="02020603050405020304" pitchFamily="18" charset="0"/>
                          <a:cs typeface="Times New Roman" panose="02020603050405020304" pitchFamily="18" charset="0"/>
                        </a:rPr>
                        <a:t>Матеріал до природного відбору</a:t>
                      </a:r>
                      <a:endParaRPr lang="ru-RU" sz="1600" dirty="0">
                        <a:latin typeface="Times New Roman" panose="02020603050405020304" pitchFamily="18" charset="0"/>
                        <a:cs typeface="Times New Roman" panose="02020603050405020304" pitchFamily="18" charset="0"/>
                      </a:endParaRPr>
                    </a:p>
                  </a:txBody>
                  <a:tcPr/>
                </a:tc>
              </a:tr>
              <a:tr h="702559">
                <a:tc>
                  <a:txBody>
                    <a:bodyPr/>
                    <a:lstStyle/>
                    <a:p>
                      <a:r>
                        <a:rPr lang="uk-UA" sz="1600" dirty="0" smtClean="0">
                          <a:latin typeface="Times New Roman" panose="02020603050405020304" pitchFamily="18" charset="0"/>
                          <a:cs typeface="Times New Roman" panose="02020603050405020304" pitchFamily="18" charset="0"/>
                        </a:rPr>
                        <a:t>Форма</a:t>
                      </a:r>
                      <a:r>
                        <a:rPr lang="uk-UA" sz="1600" baseline="0" dirty="0" smtClean="0">
                          <a:latin typeface="Times New Roman" panose="02020603050405020304" pitchFamily="18" charset="0"/>
                          <a:cs typeface="Times New Roman" panose="02020603050405020304" pitchFamily="18" charset="0"/>
                        </a:rPr>
                        <a:t> мінливості</a:t>
                      </a:r>
                      <a:endParaRPr lang="ru-RU" sz="1600" dirty="0">
                        <a:latin typeface="Times New Roman" panose="02020603050405020304" pitchFamily="18" charset="0"/>
                        <a:cs typeface="Times New Roman" panose="02020603050405020304" pitchFamily="18" charset="0"/>
                      </a:endParaRPr>
                    </a:p>
                  </a:txBody>
                  <a:tcPr/>
                </a:tc>
                <a:tc>
                  <a:txBody>
                    <a:bodyPr/>
                    <a:lstStyle/>
                    <a:p>
                      <a:r>
                        <a:rPr lang="ru-RU" sz="1600" dirty="0" smtClean="0">
                          <a:latin typeface="Times New Roman" panose="02020603050405020304" pitchFamily="18" charset="0"/>
                          <a:cs typeface="Times New Roman" panose="02020603050405020304" pitchFamily="18" charset="0"/>
                        </a:rPr>
                        <a:t>Г</a:t>
                      </a:r>
                      <a:r>
                        <a:rPr lang="uk-UA" sz="1600" dirty="0" err="1" smtClean="0">
                          <a:latin typeface="Times New Roman" panose="02020603050405020304" pitchFamily="18" charset="0"/>
                          <a:cs typeface="Times New Roman" panose="02020603050405020304" pitchFamily="18" charset="0"/>
                        </a:rPr>
                        <a:t>рупова</a:t>
                      </a:r>
                      <a:endParaRPr lang="ru-RU" sz="1600" dirty="0">
                        <a:latin typeface="Times New Roman" panose="02020603050405020304" pitchFamily="18" charset="0"/>
                        <a:cs typeface="Times New Roman" panose="02020603050405020304" pitchFamily="18" charset="0"/>
                      </a:endParaRPr>
                    </a:p>
                  </a:txBody>
                  <a:tcPr/>
                </a:tc>
                <a:tc>
                  <a:txBody>
                    <a:bodyPr/>
                    <a:lstStyle/>
                    <a:p>
                      <a:r>
                        <a:rPr lang="uk-UA" sz="1600" dirty="0" smtClean="0">
                          <a:latin typeface="Times New Roman" panose="02020603050405020304" pitchFamily="18" charset="0"/>
                          <a:cs typeface="Times New Roman" panose="02020603050405020304" pitchFamily="18" charset="0"/>
                        </a:rPr>
                        <a:t>Індивідуальна</a:t>
                      </a:r>
                      <a:r>
                        <a:rPr lang="en-US" sz="1600" dirty="0" smtClean="0">
                          <a:latin typeface="Times New Roman" panose="02020603050405020304" pitchFamily="18" charset="0"/>
                          <a:cs typeface="Times New Roman" panose="02020603050405020304" pitchFamily="18" charset="0"/>
                        </a:rPr>
                        <a:t>,</a:t>
                      </a:r>
                      <a:r>
                        <a:rPr lang="uk-UA" sz="1600" dirty="0" smtClean="0">
                          <a:latin typeface="Times New Roman" panose="02020603050405020304" pitchFamily="18" charset="0"/>
                          <a:cs typeface="Times New Roman" panose="02020603050405020304" pitchFamily="18" charset="0"/>
                        </a:rPr>
                        <a:t> комбінована</a:t>
                      </a:r>
                      <a:endParaRPr lang="ru-RU" sz="1600" dirty="0">
                        <a:latin typeface="Times New Roman" panose="02020603050405020304" pitchFamily="18" charset="0"/>
                        <a:cs typeface="Times New Roman" panose="02020603050405020304" pitchFamily="18" charset="0"/>
                      </a:endParaRPr>
                    </a:p>
                  </a:txBody>
                  <a:tcPr/>
                </a:tc>
              </a:tr>
              <a:tr h="551157">
                <a:tc>
                  <a:txBody>
                    <a:bodyPr/>
                    <a:lstStyle/>
                    <a:p>
                      <a:r>
                        <a:rPr lang="uk-UA" sz="1600" dirty="0" smtClean="0">
                          <a:latin typeface="Times New Roman" panose="02020603050405020304" pitchFamily="18" charset="0"/>
                          <a:cs typeface="Times New Roman" panose="02020603050405020304" pitchFamily="18" charset="0"/>
                        </a:rPr>
                        <a:t>Закономірність </a:t>
                      </a:r>
                      <a:endParaRPr lang="ru-RU" sz="1600" dirty="0">
                        <a:latin typeface="Times New Roman" panose="02020603050405020304" pitchFamily="18" charset="0"/>
                        <a:cs typeface="Times New Roman" panose="02020603050405020304" pitchFamily="18" charset="0"/>
                      </a:endParaRPr>
                    </a:p>
                  </a:txBody>
                  <a:tcPr/>
                </a:tc>
                <a:tc>
                  <a:txBody>
                    <a:bodyPr/>
                    <a:lstStyle/>
                    <a:p>
                      <a:r>
                        <a:rPr lang="uk-UA" sz="1600" dirty="0" smtClean="0">
                          <a:latin typeface="Times New Roman" panose="02020603050405020304" pitchFamily="18" charset="0"/>
                          <a:cs typeface="Times New Roman" panose="02020603050405020304" pitchFamily="18" charset="0"/>
                        </a:rPr>
                        <a:t>Статистична</a:t>
                      </a:r>
                      <a:r>
                        <a:rPr lang="uk-UA" sz="1600" baseline="0" dirty="0" smtClean="0">
                          <a:latin typeface="Times New Roman" panose="02020603050405020304" pitchFamily="18" charset="0"/>
                          <a:cs typeface="Times New Roman" panose="02020603050405020304" pitchFamily="18" charset="0"/>
                        </a:rPr>
                        <a:t> (варіаційний ряд)</a:t>
                      </a:r>
                      <a:endParaRPr lang="ru-RU" sz="1600" dirty="0">
                        <a:latin typeface="Times New Roman" panose="02020603050405020304" pitchFamily="18" charset="0"/>
                        <a:cs typeface="Times New Roman" panose="02020603050405020304" pitchFamily="18" charset="0"/>
                      </a:endParaRPr>
                    </a:p>
                  </a:txBody>
                  <a:tcPr/>
                </a:tc>
                <a:tc>
                  <a:txBody>
                    <a:bodyPr/>
                    <a:lstStyle/>
                    <a:p>
                      <a:r>
                        <a:rPr lang="uk-UA" sz="1600" dirty="0" smtClean="0">
                          <a:latin typeface="Times New Roman" panose="02020603050405020304" pitchFamily="18" charset="0"/>
                          <a:cs typeface="Times New Roman" panose="02020603050405020304" pitchFamily="18" charset="0"/>
                        </a:rPr>
                        <a:t>Закон гомологічних рядів спадкової мінливості</a:t>
                      </a:r>
                      <a:endParaRPr lang="ru-RU" sz="16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xmlns="" val="3513861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15416"/>
            <a:ext cx="8640960" cy="2448272"/>
          </a:xfrm>
        </p:spPr>
        <p:txBody>
          <a:bodyPr>
            <a:normAutofit/>
          </a:bodyPr>
          <a:lstStyle/>
          <a:p>
            <a:r>
              <a:rPr lang="uk-UA" sz="2800" dirty="0" smtClean="0">
                <a:latin typeface="Times New Roman" panose="02020603050405020304" pitchFamily="18" charset="0"/>
                <a:cs typeface="Times New Roman" panose="02020603050405020304" pitchFamily="18" charset="0"/>
              </a:rPr>
              <a:t>Модифікаційна </a:t>
            </a:r>
            <a:r>
              <a:rPr lang="uk-UA" sz="2800" dirty="0" smtClean="0">
                <a:latin typeface="Times New Roman" panose="02020603050405020304" pitchFamily="18" charset="0"/>
                <a:cs typeface="Times New Roman" panose="02020603050405020304" pitchFamily="18" charset="0"/>
              </a:rPr>
              <a:t>мінливість - </a:t>
            </a:r>
            <a:r>
              <a:rPr lang="uk-UA" sz="2800" dirty="0" smtClean="0">
                <a:latin typeface="Times New Roman" panose="02020603050405020304" pitchFamily="18" charset="0"/>
                <a:cs typeface="Times New Roman" panose="02020603050405020304" pitchFamily="18" charset="0"/>
              </a:rPr>
              <a:t>зміни у фенотипі організму</a:t>
            </a:r>
            <a:r>
              <a:rPr lang="en-US" sz="2800" dirty="0" smtClean="0">
                <a:latin typeface="Times New Roman" panose="02020603050405020304" pitchFamily="18" charset="0"/>
                <a:cs typeface="Times New Roman" panose="02020603050405020304" pitchFamily="18" charset="0"/>
              </a:rPr>
              <a:t>,</a:t>
            </a:r>
            <a:r>
              <a:rPr lang="uk-UA" sz="2800" dirty="0" smtClean="0">
                <a:latin typeface="Times New Roman" panose="02020603050405020304" pitchFamily="18" charset="0"/>
                <a:cs typeface="Times New Roman" panose="02020603050405020304" pitchFamily="18" charset="0"/>
              </a:rPr>
              <a:t> що у більшості випадків носять пристосувальний характер та утворюються внаслідок взаємодії генотипу із навколишнім середовищем. </a:t>
            </a:r>
            <a:endParaRPr lang="ru-RU" sz="2800" dirty="0"/>
          </a:p>
        </p:txBody>
      </p:sp>
      <p:pic>
        <p:nvPicPr>
          <p:cNvPr id="1026" name="Picture 2" descr="Экспрессивность и пенетрантность"/>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55676" y="2060848"/>
            <a:ext cx="5976664" cy="43283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7746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764704"/>
            <a:ext cx="8784976" cy="3528392"/>
          </a:xfrm>
        </p:spPr>
        <p:txBody>
          <a:bodyPr>
            <a:noAutofit/>
          </a:bodyPr>
          <a:lstStyle/>
          <a:p>
            <a:pPr algn="ctr"/>
            <a:r>
              <a:rPr lang="uk-UA" sz="2800" dirty="0" smtClean="0">
                <a:latin typeface="Times New Roman" panose="02020603050405020304" pitchFamily="18" charset="0"/>
                <a:cs typeface="Times New Roman" panose="02020603050405020304" pitchFamily="18" charset="0"/>
              </a:rPr>
              <a:t>Властивості модифікацій</a:t>
            </a:r>
            <a:br>
              <a:rPr lang="uk-UA" sz="2800" dirty="0" smtClean="0">
                <a:latin typeface="Times New Roman" panose="02020603050405020304" pitchFamily="18" charset="0"/>
                <a:cs typeface="Times New Roman" panose="02020603050405020304" pitchFamily="18" charset="0"/>
              </a:rPr>
            </a:br>
            <a:r>
              <a:rPr lang="uk-UA" sz="2800" dirty="0" smtClean="0">
                <a:latin typeface="Times New Roman" panose="02020603050405020304" pitchFamily="18" charset="0"/>
                <a:cs typeface="Times New Roman" panose="02020603050405020304" pitchFamily="18" charset="0"/>
              </a:rPr>
              <a:t>У всіх рослин стрілолисту</a:t>
            </a:r>
            <a:r>
              <a:rPr lang="en-US" sz="2800" dirty="0" smtClean="0">
                <a:latin typeface="Times New Roman" panose="02020603050405020304" pitchFamily="18" charset="0"/>
                <a:cs typeface="Times New Roman" panose="02020603050405020304" pitchFamily="18" charset="0"/>
              </a:rPr>
              <a:t>,</a:t>
            </a:r>
            <a:r>
              <a:rPr lang="uk-UA" sz="2800" dirty="0" smtClean="0">
                <a:latin typeface="Times New Roman" panose="02020603050405020304" pitchFamily="18" charset="0"/>
                <a:cs typeface="Times New Roman" panose="02020603050405020304" pitchFamily="18" charset="0"/>
              </a:rPr>
              <a:t> занурених у воду</a:t>
            </a:r>
            <a:r>
              <a:rPr lang="en-US" sz="2800" dirty="0" smtClean="0">
                <a:latin typeface="Times New Roman" panose="02020603050405020304" pitchFamily="18" charset="0"/>
                <a:cs typeface="Times New Roman" panose="02020603050405020304" pitchFamily="18" charset="0"/>
              </a:rPr>
              <a:t>,</a:t>
            </a:r>
            <a:r>
              <a:rPr lang="uk-UA" sz="2800" dirty="0" smtClean="0">
                <a:latin typeface="Times New Roman" panose="02020603050405020304" pitchFamily="18" charset="0"/>
                <a:cs typeface="Times New Roman" panose="02020603050405020304" pitchFamily="18" charset="0"/>
              </a:rPr>
              <a:t> утворюються довгі й тонкі листки</a:t>
            </a:r>
            <a:r>
              <a:rPr lang="en-US" sz="2800" dirty="0" smtClean="0">
                <a:latin typeface="Times New Roman" panose="02020603050405020304" pitchFamily="18" charset="0"/>
                <a:cs typeface="Times New Roman" panose="02020603050405020304" pitchFamily="18" charset="0"/>
              </a:rPr>
              <a:t>,</a:t>
            </a:r>
            <a:r>
              <a:rPr lang="uk-UA" sz="2800" dirty="0" smtClean="0">
                <a:latin typeface="Times New Roman" panose="02020603050405020304" pitchFamily="18" charset="0"/>
                <a:cs typeface="Times New Roman" panose="02020603050405020304" pitchFamily="18" charset="0"/>
              </a:rPr>
              <a:t> а у тих</a:t>
            </a:r>
            <a:r>
              <a:rPr lang="en-US" sz="2800" dirty="0" smtClean="0">
                <a:latin typeface="Times New Roman" panose="02020603050405020304" pitchFamily="18" charset="0"/>
                <a:cs typeface="Times New Roman" panose="02020603050405020304" pitchFamily="18" charset="0"/>
              </a:rPr>
              <a:t>,</a:t>
            </a:r>
            <a:r>
              <a:rPr lang="uk-UA" sz="2800" dirty="0" smtClean="0">
                <a:latin typeface="Times New Roman" panose="02020603050405020304" pitchFamily="18" charset="0"/>
                <a:cs typeface="Times New Roman" panose="02020603050405020304" pitchFamily="18" charset="0"/>
              </a:rPr>
              <a:t> які ростуть на суходолі</a:t>
            </a:r>
            <a:r>
              <a:rPr lang="en-US" sz="2800" dirty="0" smtClean="0">
                <a:latin typeface="Times New Roman" panose="02020603050405020304" pitchFamily="18" charset="0"/>
                <a:cs typeface="Times New Roman" panose="02020603050405020304" pitchFamily="18" charset="0"/>
              </a:rPr>
              <a:t> -</a:t>
            </a:r>
            <a:r>
              <a:rPr lang="uk-UA" sz="2800" dirty="0" smtClean="0">
                <a:latin typeface="Times New Roman" panose="02020603050405020304" pitchFamily="18" charset="0"/>
                <a:cs typeface="Times New Roman" panose="02020603050405020304" pitchFamily="18" charset="0"/>
              </a:rPr>
              <a:t> вони стрілоподібні. У рослин стрілолисту</a:t>
            </a:r>
            <a:r>
              <a:rPr lang="en-US" sz="2800" dirty="0" smtClean="0">
                <a:latin typeface="Times New Roman" panose="02020603050405020304" pitchFamily="18" charset="0"/>
                <a:cs typeface="Times New Roman" panose="02020603050405020304" pitchFamily="18" charset="0"/>
              </a:rPr>
              <a:t>,</a:t>
            </a:r>
            <a:r>
              <a:rPr lang="uk-UA" sz="2800" dirty="0" smtClean="0">
                <a:latin typeface="Times New Roman" panose="02020603050405020304" pitchFamily="18" charset="0"/>
                <a:cs typeface="Times New Roman" panose="02020603050405020304" pitchFamily="18" charset="0"/>
              </a:rPr>
              <a:t> занурених у воду частково</a:t>
            </a:r>
            <a:r>
              <a:rPr lang="en-US" sz="2800" dirty="0" smtClean="0">
                <a:latin typeface="Times New Roman" panose="02020603050405020304" pitchFamily="18" charset="0"/>
                <a:cs typeface="Times New Roman" panose="02020603050405020304" pitchFamily="18" charset="0"/>
              </a:rPr>
              <a:t>,</a:t>
            </a:r>
            <a:r>
              <a:rPr lang="uk-UA" sz="2800" dirty="0" smtClean="0">
                <a:latin typeface="Times New Roman" panose="02020603050405020304" pitchFamily="18" charset="0"/>
                <a:cs typeface="Times New Roman" panose="02020603050405020304" pitchFamily="18" charset="0"/>
              </a:rPr>
              <a:t> формуються листки обох типів.</a:t>
            </a:r>
            <a:br>
              <a:rPr lang="uk-UA" sz="2800" dirty="0" smtClean="0">
                <a:latin typeface="Times New Roman" panose="02020603050405020304" pitchFamily="18" charset="0"/>
                <a:cs typeface="Times New Roman" panose="02020603050405020304" pitchFamily="18" charset="0"/>
              </a:rPr>
            </a:br>
            <a:r>
              <a:rPr lang="uk-UA" sz="2800" dirty="0" smtClean="0">
                <a:latin typeface="Times New Roman" panose="02020603050405020304" pitchFamily="18" charset="0"/>
                <a:cs typeface="Times New Roman" panose="02020603050405020304" pitchFamily="18" charset="0"/>
              </a:rPr>
              <a:t>Подібне явище характерне для водяного плаваючого горіха та лотоса </a:t>
            </a:r>
            <a:r>
              <a:rPr lang="uk-UA" sz="2800" dirty="0" err="1" smtClean="0">
                <a:latin typeface="Times New Roman" panose="02020603050405020304" pitchFamily="18" charset="0"/>
                <a:cs typeface="Times New Roman" panose="02020603050405020304" pitchFamily="18" charset="0"/>
              </a:rPr>
              <a:t>горіхоносного</a:t>
            </a:r>
            <a:r>
              <a:rPr lang="uk-UA" sz="2800" dirty="0" smtClean="0">
                <a:latin typeface="Times New Roman" panose="02020603050405020304" pitchFamily="18" charset="0"/>
                <a:cs typeface="Times New Roman" panose="02020603050405020304" pitchFamily="18" charset="0"/>
              </a:rPr>
              <a:t>, вони мають різну форму: у лотоса в воді довгі тонкі листки </a:t>
            </a:r>
            <a:r>
              <a:rPr lang="uk-UA" sz="2800" dirty="0" err="1" smtClean="0">
                <a:latin typeface="Times New Roman" panose="02020603050405020304" pitchFamily="18" charset="0"/>
                <a:cs typeface="Times New Roman" panose="02020603050405020304" pitchFamily="18" charset="0"/>
              </a:rPr>
              <a:t>ланцетовидної</a:t>
            </a:r>
            <a:r>
              <a:rPr lang="uk-UA" sz="2800" dirty="0" smtClean="0">
                <a:latin typeface="Times New Roman" panose="02020603050405020304" pitchFamily="18" charset="0"/>
                <a:cs typeface="Times New Roman" panose="02020603050405020304" pitchFamily="18" charset="0"/>
              </a:rPr>
              <a:t> форми</a:t>
            </a:r>
            <a:r>
              <a:rPr lang="en-US" sz="2800" dirty="0" smtClean="0">
                <a:latin typeface="Times New Roman" panose="02020603050405020304" pitchFamily="18" charset="0"/>
                <a:cs typeface="Times New Roman" panose="02020603050405020304" pitchFamily="18" charset="0"/>
              </a:rPr>
              <a:t>,</a:t>
            </a:r>
            <a:r>
              <a:rPr lang="uk-UA" sz="2800" dirty="0" smtClean="0">
                <a:latin typeface="Times New Roman" panose="02020603050405020304" pitchFamily="18" charset="0"/>
                <a:cs typeface="Times New Roman" panose="02020603050405020304" pitchFamily="18" charset="0"/>
              </a:rPr>
              <a:t> а у водяного горіха-порізані перисті.</a:t>
            </a:r>
            <a:br>
              <a:rPr lang="uk-UA" sz="2800" dirty="0" smtClean="0">
                <a:latin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cstate="print"/>
          <a:stretch>
            <a:fillRect/>
          </a:stretch>
        </p:blipFill>
        <p:spPr>
          <a:xfrm>
            <a:off x="5436096" y="4699302"/>
            <a:ext cx="2664296" cy="1998222"/>
          </a:xfrm>
          <a:prstGeom prst="rect">
            <a:avLst/>
          </a:prstGeom>
        </p:spPr>
      </p:pic>
      <p:pic>
        <p:nvPicPr>
          <p:cNvPr id="4" name="Рисунок 3"/>
          <p:cNvPicPr>
            <a:picLocks noChangeAspect="1"/>
          </p:cNvPicPr>
          <p:nvPr/>
        </p:nvPicPr>
        <p:blipFill>
          <a:blip r:embed="rId3" cstate="print"/>
          <a:stretch>
            <a:fillRect/>
          </a:stretch>
        </p:blipFill>
        <p:spPr>
          <a:xfrm>
            <a:off x="986222" y="4653136"/>
            <a:ext cx="3585778" cy="2049016"/>
          </a:xfrm>
          <a:prstGeom prst="rect">
            <a:avLst/>
          </a:prstGeom>
        </p:spPr>
      </p:pic>
      <p:sp>
        <p:nvSpPr>
          <p:cNvPr id="5" name="TextBox 4"/>
          <p:cNvSpPr txBox="1"/>
          <p:nvPr/>
        </p:nvSpPr>
        <p:spPr>
          <a:xfrm>
            <a:off x="755576" y="4176082"/>
            <a:ext cx="7632848" cy="523220"/>
          </a:xfrm>
          <a:prstGeom prst="rect">
            <a:avLst/>
          </a:prstGeom>
          <a:noFill/>
        </p:spPr>
        <p:txBody>
          <a:bodyPr wrap="square" rtlCol="0">
            <a:spAutoFit/>
          </a:bodyPr>
          <a:lstStyle/>
          <a:p>
            <a:r>
              <a:rPr lang="uk-UA" sz="2800" dirty="0" smtClean="0">
                <a:latin typeface="Times New Roman" panose="02020603050405020304" pitchFamily="18" charset="0"/>
                <a:cs typeface="Times New Roman" panose="02020603050405020304" pitchFamily="18" charset="0"/>
              </a:rPr>
              <a:t>Стрілолист над водою                    Під водою</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025986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8674" y="1340768"/>
            <a:ext cx="9144000" cy="4941168"/>
          </a:xfrm>
        </p:spPr>
        <p:txBody>
          <a:bodyPr>
            <a:normAutofit fontScale="90000"/>
          </a:bodyPr>
          <a:lstStyle/>
          <a:p>
            <a:pPr algn="r"/>
            <a:r>
              <a:rPr lang="uk-UA" sz="2800" dirty="0" smtClean="0">
                <a:latin typeface="Times New Roman" panose="02020603050405020304" pitchFamily="18" charset="0"/>
                <a:cs typeface="Times New Roman" panose="02020603050405020304" pitchFamily="18" charset="0"/>
              </a:rPr>
              <a:t/>
            </a:r>
            <a:br>
              <a:rPr lang="uk-UA" sz="2800" dirty="0" smtClean="0">
                <a:latin typeface="Times New Roman" panose="02020603050405020304" pitchFamily="18" charset="0"/>
                <a:cs typeface="Times New Roman" panose="02020603050405020304" pitchFamily="18" charset="0"/>
              </a:rPr>
            </a:br>
            <a:r>
              <a:rPr lang="uk-UA" sz="2800" dirty="0" smtClean="0">
                <a:latin typeface="Times New Roman" panose="02020603050405020304" pitchFamily="18" charset="0"/>
                <a:cs typeface="Times New Roman" panose="02020603050405020304" pitchFamily="18" charset="0"/>
              </a:rPr>
              <a:t>                                          </a:t>
            </a:r>
            <a:r>
              <a:rPr lang="uk-UA" sz="3100" dirty="0" smtClean="0">
                <a:latin typeface="Times New Roman" panose="02020603050405020304" pitchFamily="18" charset="0"/>
                <a:cs typeface="Times New Roman" panose="02020603050405020304" pitchFamily="18" charset="0"/>
              </a:rPr>
              <a:t>Основні його роботи присвячені                  </a:t>
            </a:r>
            <a:br>
              <a:rPr lang="uk-UA" sz="3100" dirty="0" smtClean="0">
                <a:latin typeface="Times New Roman" panose="02020603050405020304" pitchFamily="18" charset="0"/>
                <a:cs typeface="Times New Roman" panose="02020603050405020304" pitchFamily="18" charset="0"/>
              </a:rPr>
            </a:br>
            <a:r>
              <a:rPr lang="uk-UA" sz="3100" dirty="0" smtClean="0">
                <a:latin typeface="Times New Roman" panose="02020603050405020304" pitchFamily="18" charset="0"/>
                <a:cs typeface="Times New Roman" panose="02020603050405020304" pitchFamily="18" charset="0"/>
              </a:rPr>
              <a:t>                              питанням спадковості та      </a:t>
            </a:r>
            <a:br>
              <a:rPr lang="uk-UA" sz="3100" dirty="0" smtClean="0">
                <a:latin typeface="Times New Roman" panose="02020603050405020304" pitchFamily="18" charset="0"/>
                <a:cs typeface="Times New Roman" panose="02020603050405020304" pitchFamily="18" charset="0"/>
              </a:rPr>
            </a:br>
            <a:r>
              <a:rPr lang="uk-UA" sz="3100" dirty="0" smtClean="0">
                <a:latin typeface="Times New Roman" panose="02020603050405020304" pitchFamily="18" charset="0"/>
                <a:cs typeface="Times New Roman" panose="02020603050405020304" pitchFamily="18" charset="0"/>
              </a:rPr>
              <a:t>                                        індивідуального розвитку. Він         </a:t>
            </a:r>
            <a:br>
              <a:rPr lang="uk-UA" sz="3100" dirty="0" smtClean="0">
                <a:latin typeface="Times New Roman" panose="02020603050405020304" pitchFamily="18" charset="0"/>
                <a:cs typeface="Times New Roman" panose="02020603050405020304" pitchFamily="18" charset="0"/>
              </a:rPr>
            </a:br>
            <a:r>
              <a:rPr lang="uk-UA" sz="3100" dirty="0">
                <a:latin typeface="Times New Roman" panose="02020603050405020304" pitchFamily="18" charset="0"/>
                <a:cs typeface="Times New Roman" panose="02020603050405020304" pitchFamily="18" charset="0"/>
              </a:rPr>
              <a:t> </a:t>
            </a:r>
            <a:r>
              <a:rPr lang="uk-UA" sz="3100" dirty="0" smtClean="0">
                <a:latin typeface="Times New Roman" panose="02020603050405020304" pitchFamily="18" charset="0"/>
                <a:cs typeface="Times New Roman" panose="02020603050405020304" pitchFamily="18" charset="0"/>
              </a:rPr>
              <a:t>                                       довів</a:t>
            </a:r>
            <a:r>
              <a:rPr lang="en-US" sz="3100" dirty="0" smtClean="0">
                <a:latin typeface="Times New Roman" panose="02020603050405020304" pitchFamily="18" charset="0"/>
                <a:cs typeface="Times New Roman" panose="02020603050405020304" pitchFamily="18" charset="0"/>
              </a:rPr>
              <a:t>,</a:t>
            </a:r>
            <a:r>
              <a:rPr lang="uk-UA" sz="3100" dirty="0" smtClean="0">
                <a:latin typeface="Times New Roman" panose="02020603050405020304" pitchFamily="18" charset="0"/>
                <a:cs typeface="Times New Roman" panose="02020603050405020304" pitchFamily="18" charset="0"/>
              </a:rPr>
              <a:t> що фактори зовнішнього      </a:t>
            </a:r>
            <a:br>
              <a:rPr lang="uk-UA" sz="3100" dirty="0" smtClean="0">
                <a:latin typeface="Times New Roman" panose="02020603050405020304" pitchFamily="18" charset="0"/>
                <a:cs typeface="Times New Roman" panose="02020603050405020304" pitchFamily="18" charset="0"/>
              </a:rPr>
            </a:br>
            <a:r>
              <a:rPr lang="uk-UA" sz="3100" dirty="0" smtClean="0">
                <a:latin typeface="Times New Roman" panose="02020603050405020304" pitchFamily="18" charset="0"/>
                <a:cs typeface="Times New Roman" panose="02020603050405020304" pitchFamily="18" charset="0"/>
              </a:rPr>
              <a:t>середовища не впливають на         </a:t>
            </a:r>
            <a:br>
              <a:rPr lang="uk-UA" sz="3100" dirty="0" smtClean="0">
                <a:latin typeface="Times New Roman" panose="02020603050405020304" pitchFamily="18" charset="0"/>
                <a:cs typeface="Times New Roman" panose="02020603050405020304" pitchFamily="18" charset="0"/>
              </a:rPr>
            </a:br>
            <a:r>
              <a:rPr lang="uk-UA" sz="3100" dirty="0" smtClean="0">
                <a:latin typeface="Times New Roman" panose="02020603050405020304" pitchFamily="18" charset="0"/>
                <a:cs typeface="Times New Roman" panose="02020603050405020304" pitchFamily="18" charset="0"/>
              </a:rPr>
              <a:t>властивості генів</a:t>
            </a:r>
            <a:r>
              <a:rPr lang="en-US" sz="3100" dirty="0" smtClean="0">
                <a:latin typeface="Times New Roman" panose="02020603050405020304" pitchFamily="18" charset="0"/>
                <a:cs typeface="Times New Roman" panose="02020603050405020304" pitchFamily="18" charset="0"/>
              </a:rPr>
              <a:t>,</a:t>
            </a:r>
            <a:r>
              <a:rPr lang="uk-UA" sz="3100" dirty="0" smtClean="0">
                <a:latin typeface="Times New Roman" panose="02020603050405020304" pitchFamily="18" charset="0"/>
                <a:cs typeface="Times New Roman" panose="02020603050405020304" pitchFamily="18" charset="0"/>
              </a:rPr>
              <a:t> які передаються   </a:t>
            </a:r>
            <a:br>
              <a:rPr lang="uk-UA" sz="3100" dirty="0" smtClean="0">
                <a:latin typeface="Times New Roman" panose="02020603050405020304" pitchFamily="18" charset="0"/>
                <a:cs typeface="Times New Roman" panose="02020603050405020304" pitchFamily="18" charset="0"/>
              </a:rPr>
            </a:br>
            <a:r>
              <a:rPr lang="uk-UA" sz="3100" dirty="0">
                <a:latin typeface="Times New Roman" panose="02020603050405020304" pitchFamily="18" charset="0"/>
                <a:cs typeface="Times New Roman" panose="02020603050405020304" pitchFamily="18" charset="0"/>
              </a:rPr>
              <a:t> </a:t>
            </a:r>
            <a:r>
              <a:rPr lang="uk-UA" sz="3100" dirty="0" smtClean="0">
                <a:latin typeface="Times New Roman" panose="02020603050405020304" pitchFamily="18" charset="0"/>
                <a:cs typeface="Times New Roman" panose="02020603050405020304" pitchFamily="18" charset="0"/>
              </a:rPr>
              <a:t>                                  наступним поколінням. Тому </a:t>
            </a:r>
            <a:br>
              <a:rPr lang="uk-UA" sz="3100" dirty="0" smtClean="0">
                <a:latin typeface="Times New Roman" panose="02020603050405020304" pitchFamily="18" charset="0"/>
                <a:cs typeface="Times New Roman" panose="02020603050405020304" pitchFamily="18" charset="0"/>
              </a:rPr>
            </a:br>
            <a:r>
              <a:rPr lang="uk-UA" sz="3100" dirty="0">
                <a:latin typeface="Times New Roman" panose="02020603050405020304" pitchFamily="18" charset="0"/>
                <a:cs typeface="Times New Roman" panose="02020603050405020304" pitchFamily="18" charset="0"/>
              </a:rPr>
              <a:t> </a:t>
            </a:r>
            <a:r>
              <a:rPr lang="uk-UA" sz="3100" dirty="0" smtClean="0">
                <a:latin typeface="Times New Roman" panose="02020603050405020304" pitchFamily="18" charset="0"/>
                <a:cs typeface="Times New Roman" panose="02020603050405020304" pitchFamily="18" charset="0"/>
              </a:rPr>
              <a:t>                                        модифікації не успадковуються.</a:t>
            </a:r>
            <a:br>
              <a:rPr lang="uk-UA" sz="3100" dirty="0" smtClean="0">
                <a:latin typeface="Times New Roman" panose="02020603050405020304" pitchFamily="18" charset="0"/>
                <a:cs typeface="Times New Roman" panose="02020603050405020304" pitchFamily="18" charset="0"/>
              </a:rPr>
            </a:br>
            <a:r>
              <a:rPr lang="uk-UA" sz="3100" dirty="0" smtClean="0">
                <a:latin typeface="Times New Roman" panose="02020603050405020304" pitchFamily="18" charset="0"/>
                <a:cs typeface="Times New Roman" panose="02020603050405020304" pitchFamily="18" charset="0"/>
              </a:rPr>
              <a:t>                                        Протягом багатьох поколінь він </a:t>
            </a:r>
            <a:br>
              <a:rPr lang="uk-UA" sz="3100" dirty="0" smtClean="0">
                <a:latin typeface="Times New Roman" panose="02020603050405020304" pitchFamily="18" charset="0"/>
                <a:cs typeface="Times New Roman" panose="02020603050405020304" pitchFamily="18" charset="0"/>
              </a:rPr>
            </a:br>
            <a:r>
              <a:rPr lang="uk-UA" sz="3100" dirty="0">
                <a:latin typeface="Times New Roman" panose="02020603050405020304" pitchFamily="18" charset="0"/>
                <a:cs typeface="Times New Roman" panose="02020603050405020304" pitchFamily="18" charset="0"/>
              </a:rPr>
              <a:t> </a:t>
            </a:r>
            <a:r>
              <a:rPr lang="uk-UA" sz="3100" dirty="0" smtClean="0">
                <a:latin typeface="Times New Roman" panose="02020603050405020304" pitchFamily="18" charset="0"/>
                <a:cs typeface="Times New Roman" panose="02020603050405020304" pitchFamily="18" charset="0"/>
              </a:rPr>
              <a:t>                                 відрізав мишам хвости</a:t>
            </a:r>
            <a:r>
              <a:rPr lang="en-US" sz="3100" dirty="0" smtClean="0">
                <a:latin typeface="Times New Roman" panose="02020603050405020304" pitchFamily="18" charset="0"/>
                <a:cs typeface="Times New Roman" panose="02020603050405020304" pitchFamily="18" charset="0"/>
              </a:rPr>
              <a:t>,</a:t>
            </a:r>
            <a:r>
              <a:rPr lang="uk-UA" sz="3100" dirty="0" smtClean="0">
                <a:latin typeface="Times New Roman" panose="02020603050405020304" pitchFamily="18" charset="0"/>
                <a:cs typeface="Times New Roman" panose="02020603050405020304" pitchFamily="18" charset="0"/>
              </a:rPr>
              <a:t> але у  </a:t>
            </a:r>
            <a:br>
              <a:rPr lang="uk-UA" sz="3100" dirty="0" smtClean="0">
                <a:latin typeface="Times New Roman" panose="02020603050405020304" pitchFamily="18" charset="0"/>
                <a:cs typeface="Times New Roman" panose="02020603050405020304" pitchFamily="18" charset="0"/>
              </a:rPr>
            </a:br>
            <a:r>
              <a:rPr lang="uk-UA" sz="3100" dirty="0">
                <a:latin typeface="Times New Roman" panose="02020603050405020304" pitchFamily="18" charset="0"/>
                <a:cs typeface="Times New Roman" panose="02020603050405020304" pitchFamily="18" charset="0"/>
              </a:rPr>
              <a:t> </a:t>
            </a:r>
            <a:r>
              <a:rPr lang="uk-UA" sz="3100" dirty="0" smtClean="0">
                <a:latin typeface="Times New Roman" panose="02020603050405020304" pitchFamily="18" charset="0"/>
                <a:cs typeface="Times New Roman" panose="02020603050405020304" pitchFamily="18" charset="0"/>
              </a:rPr>
              <a:t>                             безхвостих батьків завжди </a:t>
            </a:r>
            <a:br>
              <a:rPr lang="uk-UA" sz="3100" dirty="0" smtClean="0">
                <a:latin typeface="Times New Roman" panose="02020603050405020304" pitchFamily="18" charset="0"/>
                <a:cs typeface="Times New Roman" panose="02020603050405020304" pitchFamily="18" charset="0"/>
              </a:rPr>
            </a:br>
            <a:r>
              <a:rPr lang="uk-UA" sz="3100" dirty="0">
                <a:latin typeface="Times New Roman" panose="02020603050405020304" pitchFamily="18" charset="0"/>
                <a:cs typeface="Times New Roman" panose="02020603050405020304" pitchFamily="18" charset="0"/>
              </a:rPr>
              <a:t> </a:t>
            </a:r>
            <a:r>
              <a:rPr lang="uk-UA" sz="3100" dirty="0" smtClean="0">
                <a:latin typeface="Times New Roman" panose="02020603050405020304" pitchFamily="18" charset="0"/>
                <a:cs typeface="Times New Roman" panose="02020603050405020304" pitchFamily="18" charset="0"/>
              </a:rPr>
              <a:t>                                          народжувалися хвостаті нащадки.</a:t>
            </a:r>
            <a:br>
              <a:rPr lang="uk-UA" sz="3100" dirty="0" smtClean="0">
                <a:latin typeface="Times New Roman" panose="02020603050405020304" pitchFamily="18" charset="0"/>
                <a:cs typeface="Times New Roman" panose="02020603050405020304" pitchFamily="18" charset="0"/>
              </a:rPr>
            </a:br>
            <a:r>
              <a:rPr lang="uk-UA" sz="1600" dirty="0" smtClean="0">
                <a:latin typeface="Times New Roman" panose="02020603050405020304" pitchFamily="18" charset="0"/>
                <a:cs typeface="Times New Roman" panose="02020603050405020304" pitchFamily="18" charset="0"/>
              </a:rPr>
              <a:t>	</a:t>
            </a:r>
            <a:endParaRPr lang="ru-RU" sz="16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218674" y="188640"/>
            <a:ext cx="9111154" cy="954107"/>
          </a:xfrm>
          <a:prstGeom prst="rect">
            <a:avLst/>
          </a:prstGeom>
        </p:spPr>
        <p:txBody>
          <a:bodyPr wrap="square">
            <a:spAutoFit/>
          </a:bodyPr>
          <a:lstStyle/>
          <a:p>
            <a:pPr algn="ctr"/>
            <a:r>
              <a:rPr lang="uk-UA" sz="2800" dirty="0">
                <a:latin typeface="Times New Roman" panose="02020603050405020304" pitchFamily="18" charset="0"/>
                <a:cs typeface="Times New Roman" panose="02020603050405020304" pitchFamily="18" charset="0"/>
              </a:rPr>
              <a:t>Август </a:t>
            </a:r>
            <a:r>
              <a:rPr lang="uk-UA" sz="2800" dirty="0" err="1">
                <a:latin typeface="Times New Roman" panose="02020603050405020304" pitchFamily="18" charset="0"/>
                <a:cs typeface="Times New Roman" panose="02020603050405020304" pitchFamily="18" charset="0"/>
              </a:rPr>
              <a:t>Вейсман</a:t>
            </a:r>
            <a:r>
              <a:rPr lang="uk-UA" sz="2800" dirty="0">
                <a:latin typeface="Times New Roman" panose="02020603050405020304" pitchFamily="18" charset="0"/>
                <a:cs typeface="Times New Roman" panose="02020603050405020304" pitchFamily="18" charset="0"/>
              </a:rPr>
              <a:t> (1834-1914) – німецький зоолог і теоретик еволюційного вчення. </a:t>
            </a:r>
            <a:endParaRPr lang="ru-RU" sz="2800" dirty="0"/>
          </a:p>
        </p:txBody>
      </p:sp>
      <p:pic>
        <p:nvPicPr>
          <p:cNvPr id="4" name="Рисунок 3"/>
          <p:cNvPicPr>
            <a:picLocks noChangeAspect="1"/>
          </p:cNvPicPr>
          <p:nvPr/>
        </p:nvPicPr>
        <p:blipFill>
          <a:blip r:embed="rId2" cstate="print"/>
          <a:stretch>
            <a:fillRect/>
          </a:stretch>
        </p:blipFill>
        <p:spPr>
          <a:xfrm>
            <a:off x="467544" y="1131048"/>
            <a:ext cx="2486678" cy="3392895"/>
          </a:xfrm>
          <a:prstGeom prst="rect">
            <a:avLst/>
          </a:prstGeom>
        </p:spPr>
      </p:pic>
      <p:pic>
        <p:nvPicPr>
          <p:cNvPr id="5" name="Рисунок 4"/>
          <p:cNvPicPr>
            <a:picLocks noChangeAspect="1"/>
          </p:cNvPicPr>
          <p:nvPr/>
        </p:nvPicPr>
        <p:blipFill>
          <a:blip r:embed="rId3" cstate="print"/>
          <a:stretch>
            <a:fillRect/>
          </a:stretch>
        </p:blipFill>
        <p:spPr>
          <a:xfrm>
            <a:off x="1835696" y="3789040"/>
            <a:ext cx="1922084" cy="2690917"/>
          </a:xfrm>
          <a:prstGeom prst="rect">
            <a:avLst/>
          </a:prstGeom>
        </p:spPr>
      </p:pic>
    </p:spTree>
    <p:extLst>
      <p:ext uri="{BB962C8B-B14F-4D97-AF65-F5344CB8AC3E}">
        <p14:creationId xmlns:p14="http://schemas.microsoft.com/office/powerpoint/2010/main" xmlns="" val="3673253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6607" y="-675456"/>
            <a:ext cx="8784976" cy="3298378"/>
          </a:xfrm>
        </p:spPr>
        <p:txBody>
          <a:bodyPr>
            <a:normAutofit/>
          </a:bodyPr>
          <a:lstStyle/>
          <a:p>
            <a:r>
              <a:rPr lang="uk-UA" sz="2800" dirty="0" smtClean="0">
                <a:latin typeface="Times New Roman" panose="02020603050405020304" pitchFamily="18" charset="0"/>
                <a:cs typeface="Times New Roman" panose="02020603050405020304" pitchFamily="18" charset="0"/>
              </a:rPr>
              <a:t>Модифікації можуть зникати протягом життя особин</a:t>
            </a:r>
            <a:r>
              <a:rPr lang="en-US" sz="2800" dirty="0" smtClean="0">
                <a:latin typeface="Times New Roman" panose="02020603050405020304" pitchFamily="18" charset="0"/>
                <a:cs typeface="Times New Roman" panose="02020603050405020304" pitchFamily="18" charset="0"/>
              </a:rPr>
              <a:t>,</a:t>
            </a:r>
            <a:r>
              <a:rPr lang="uk-UA" sz="2800" dirty="0" smtClean="0">
                <a:latin typeface="Times New Roman" panose="02020603050405020304" pitchFamily="18" charset="0"/>
                <a:cs typeface="Times New Roman" panose="02020603050405020304" pitchFamily="18" charset="0"/>
              </a:rPr>
              <a:t> якщо припиняється дія фактора який їх спричиняє.</a:t>
            </a:r>
            <a:r>
              <a:rPr lang="uk-UA" dirty="0" smtClean="0"/>
              <a:t/>
            </a:r>
            <a:br>
              <a:rPr lang="uk-UA" dirty="0" smtClean="0"/>
            </a:br>
            <a:endParaRPr lang="ru-RU" dirty="0"/>
          </a:p>
        </p:txBody>
      </p:sp>
      <p:pic>
        <p:nvPicPr>
          <p:cNvPr id="3" name="Рисунок 2"/>
          <p:cNvPicPr>
            <a:picLocks noChangeAspect="1"/>
          </p:cNvPicPr>
          <p:nvPr/>
        </p:nvPicPr>
        <p:blipFill>
          <a:blip r:embed="rId2" cstate="print"/>
          <a:stretch>
            <a:fillRect/>
          </a:stretch>
        </p:blipFill>
        <p:spPr>
          <a:xfrm>
            <a:off x="346607" y="2276872"/>
            <a:ext cx="8313651" cy="2880320"/>
          </a:xfrm>
          <a:prstGeom prst="rect">
            <a:avLst/>
          </a:prstGeom>
        </p:spPr>
      </p:pic>
      <p:sp>
        <p:nvSpPr>
          <p:cNvPr id="4" name="TextBox 3"/>
          <p:cNvSpPr txBox="1"/>
          <p:nvPr/>
        </p:nvSpPr>
        <p:spPr>
          <a:xfrm>
            <a:off x="2415200" y="1196752"/>
            <a:ext cx="4176464" cy="523220"/>
          </a:xfrm>
          <a:prstGeom prst="rect">
            <a:avLst/>
          </a:prstGeom>
          <a:noFill/>
        </p:spPr>
        <p:txBody>
          <a:bodyPr wrap="square" rtlCol="0">
            <a:spAutoFit/>
          </a:bodyPr>
          <a:lstStyle/>
          <a:p>
            <a:r>
              <a:rPr lang="uk-UA" sz="2800" dirty="0" smtClean="0">
                <a:latin typeface="Times New Roman" panose="02020603050405020304" pitchFamily="18" charset="0"/>
                <a:cs typeface="Times New Roman" panose="02020603050405020304" pitchFamily="18" charset="0"/>
              </a:rPr>
              <a:t>Різний загар у людини</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58105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87424"/>
            <a:ext cx="8640960" cy="3456384"/>
          </a:xfrm>
        </p:spPr>
        <p:txBody>
          <a:bodyPr>
            <a:normAutofit/>
          </a:bodyPr>
          <a:lstStyle/>
          <a:p>
            <a:r>
              <a:rPr lang="uk-UA" sz="2800" dirty="0" smtClean="0">
                <a:latin typeface="Times New Roman" panose="02020603050405020304" pitchFamily="18" charset="0"/>
                <a:cs typeface="Times New Roman" panose="02020603050405020304" pitchFamily="18" charset="0"/>
              </a:rPr>
              <a:t>Модифікації спрямовані на пристосування організмів до змін дії тих чи інших факторів довкілля.</a:t>
            </a:r>
            <a:br>
              <a:rPr lang="uk-UA" sz="2800" dirty="0" smtClean="0">
                <a:latin typeface="Times New Roman" panose="02020603050405020304" pitchFamily="18" charset="0"/>
                <a:cs typeface="Times New Roman" panose="02020603050405020304" pitchFamily="18" charset="0"/>
              </a:rPr>
            </a:br>
            <a:r>
              <a:rPr lang="uk-UA" sz="2800" dirty="0">
                <a:latin typeface="Times New Roman" panose="02020603050405020304" pitchFamily="18" charset="0"/>
                <a:cs typeface="Times New Roman" panose="02020603050405020304" pitchFamily="18" charset="0"/>
              </a:rPr>
              <a:t>З</a:t>
            </a:r>
            <a:r>
              <a:rPr lang="uk-UA" sz="2800" dirty="0" smtClean="0">
                <a:latin typeface="Times New Roman" panose="02020603050405020304" pitchFamily="18" charset="0"/>
                <a:cs typeface="Times New Roman" panose="02020603050405020304" pitchFamily="18" charset="0"/>
              </a:rPr>
              <a:t>міна шерсті ссавців під час осіннього линяння на густішу забезпечує захист від дії низьких температур.   </a:t>
            </a:r>
            <a:endParaRPr lang="ru-RU" sz="28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cstate="print"/>
          <a:stretch>
            <a:fillRect/>
          </a:stretch>
        </p:blipFill>
        <p:spPr>
          <a:xfrm>
            <a:off x="341272" y="3302987"/>
            <a:ext cx="4277205" cy="3207904"/>
          </a:xfrm>
          <a:prstGeom prst="rect">
            <a:avLst/>
          </a:prstGeom>
        </p:spPr>
      </p:pic>
      <p:pic>
        <p:nvPicPr>
          <p:cNvPr id="4" name="Рисунок 3"/>
          <p:cNvPicPr>
            <a:picLocks noChangeAspect="1"/>
          </p:cNvPicPr>
          <p:nvPr/>
        </p:nvPicPr>
        <p:blipFill>
          <a:blip r:embed="rId3" cstate="print"/>
          <a:stretch>
            <a:fillRect/>
          </a:stretch>
        </p:blipFill>
        <p:spPr>
          <a:xfrm>
            <a:off x="4667406" y="3430983"/>
            <a:ext cx="4132677" cy="2951912"/>
          </a:xfrm>
          <a:prstGeom prst="rect">
            <a:avLst/>
          </a:prstGeom>
        </p:spPr>
      </p:pic>
      <p:sp>
        <p:nvSpPr>
          <p:cNvPr id="5" name="TextBox 4"/>
          <p:cNvSpPr txBox="1"/>
          <p:nvPr/>
        </p:nvSpPr>
        <p:spPr>
          <a:xfrm>
            <a:off x="683568" y="2348880"/>
            <a:ext cx="7632848" cy="954107"/>
          </a:xfrm>
          <a:prstGeom prst="rect">
            <a:avLst/>
          </a:prstGeom>
          <a:noFill/>
        </p:spPr>
        <p:txBody>
          <a:bodyPr wrap="square" rtlCol="0">
            <a:spAutoFit/>
          </a:bodyPr>
          <a:lstStyle/>
          <a:p>
            <a:r>
              <a:rPr lang="uk-UA" sz="2800" dirty="0" smtClean="0">
                <a:latin typeface="Times New Roman" panose="02020603050405020304" pitchFamily="18" charset="0"/>
                <a:cs typeface="Times New Roman" panose="02020603050405020304" pitchFamily="18" charset="0"/>
              </a:rPr>
              <a:t>Линяння </a:t>
            </a:r>
            <a:r>
              <a:rPr lang="uk-UA" sz="2800" dirty="0" smtClean="0">
                <a:latin typeface="Times New Roman" panose="02020603050405020304" pitchFamily="18" charset="0"/>
                <a:cs typeface="Times New Roman" panose="02020603050405020304" pitchFamily="18" charset="0"/>
              </a:rPr>
              <a:t>вовка та зайця з зимової шерсті на літній період</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61970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83568" y="116632"/>
            <a:ext cx="7776864" cy="523220"/>
          </a:xfrm>
          <a:prstGeom prst="rect">
            <a:avLst/>
          </a:prstGeom>
        </p:spPr>
        <p:txBody>
          <a:bodyPr wrap="square">
            <a:spAutoFit/>
          </a:bodyPr>
          <a:lstStyle/>
          <a:p>
            <a:r>
              <a:rPr lang="ru-RU" sz="2800" dirty="0" err="1">
                <a:solidFill>
                  <a:srgbClr val="000000"/>
                </a:solidFill>
                <a:latin typeface="Times New Roman" panose="02020603050405020304" pitchFamily="18" charset="0"/>
                <a:cs typeface="Times New Roman" panose="02020603050405020304" pitchFamily="18" charset="0"/>
              </a:rPr>
              <a:t>Умовна</a:t>
            </a:r>
            <a:r>
              <a:rPr lang="ru-RU" sz="2800" dirty="0">
                <a:solidFill>
                  <a:srgbClr val="000000"/>
                </a:solidFill>
                <a:latin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cs typeface="Times New Roman" panose="02020603050405020304" pitchFamily="18" charset="0"/>
              </a:rPr>
              <a:t>класифікація</a:t>
            </a:r>
            <a:r>
              <a:rPr lang="ru-RU" sz="2800" dirty="0">
                <a:solidFill>
                  <a:srgbClr val="000000"/>
                </a:solidFill>
                <a:latin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cs typeface="Times New Roman" panose="02020603050405020304" pitchFamily="18" charset="0"/>
              </a:rPr>
              <a:t>модифікаційної</a:t>
            </a:r>
            <a:r>
              <a:rPr lang="ru-RU" sz="2800" dirty="0">
                <a:solidFill>
                  <a:srgbClr val="000000"/>
                </a:solidFill>
                <a:latin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cs typeface="Times New Roman" panose="02020603050405020304" pitchFamily="18" charset="0"/>
              </a:rPr>
              <a:t>мінливості</a:t>
            </a:r>
            <a:endParaRPr lang="ru-RU" sz="2800" b="0" i="0" dirty="0">
              <a:solidFill>
                <a:srgbClr val="000000"/>
              </a:solidFill>
              <a:effectLst/>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23528" y="639852"/>
            <a:ext cx="8280920" cy="6001643"/>
          </a:xfrm>
          <a:prstGeom prst="rect">
            <a:avLst/>
          </a:prstGeom>
        </p:spPr>
        <p:txBody>
          <a:bodyPr wrap="square">
            <a:spAutoFit/>
          </a:bodyPr>
          <a:lstStyle/>
          <a:p>
            <a:pPr>
              <a:buFont typeface="Arial" panose="020B0604020202020204" pitchFamily="34" charset="0"/>
              <a:buChar char="•"/>
            </a:pPr>
            <a:r>
              <a:rPr lang="ru-RU" sz="2400" dirty="0">
                <a:solidFill>
                  <a:srgbClr val="202122"/>
                </a:solidFill>
                <a:latin typeface="Times New Roman" panose="02020603050405020304" pitchFamily="18" charset="0"/>
                <a:cs typeface="Times New Roman" panose="02020603050405020304" pitchFamily="18" charset="0"/>
              </a:rPr>
              <a:t>За характером </a:t>
            </a:r>
            <a:r>
              <a:rPr lang="ru-RU" sz="2400" dirty="0" err="1">
                <a:solidFill>
                  <a:srgbClr val="202122"/>
                </a:solidFill>
                <a:latin typeface="Times New Roman" panose="02020603050405020304" pitchFamily="18" charset="0"/>
                <a:cs typeface="Times New Roman" panose="02020603050405020304" pitchFamily="18" charset="0"/>
              </a:rPr>
              <a:t>змін</a:t>
            </a:r>
            <a:r>
              <a:rPr lang="ru-RU" sz="2400" dirty="0">
                <a:solidFill>
                  <a:srgbClr val="202122"/>
                </a:solidFill>
                <a:latin typeface="Times New Roman" panose="02020603050405020304" pitchFamily="18" charset="0"/>
                <a:cs typeface="Times New Roman" panose="02020603050405020304" pitchFamily="18" charset="0"/>
              </a:rPr>
              <a:t> в </a:t>
            </a:r>
            <a:r>
              <a:rPr lang="ru-RU" sz="2400" dirty="0" err="1">
                <a:solidFill>
                  <a:srgbClr val="202122"/>
                </a:solidFill>
                <a:latin typeface="Times New Roman" panose="02020603050405020304" pitchFamily="18" charset="0"/>
                <a:cs typeface="Times New Roman" panose="02020603050405020304" pitchFamily="18" charset="0"/>
              </a:rPr>
              <a:t>організмі</a:t>
            </a:r>
            <a:endParaRPr lang="ru-RU" sz="2400" dirty="0">
              <a:solidFill>
                <a:srgbClr val="202122"/>
              </a:solidFill>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ru-RU" sz="2400" dirty="0" err="1">
                <a:solidFill>
                  <a:srgbClr val="202122"/>
                </a:solidFill>
                <a:latin typeface="Times New Roman" panose="02020603050405020304" pitchFamily="18" charset="0"/>
                <a:cs typeface="Times New Roman" panose="02020603050405020304" pitchFamily="18" charset="0"/>
              </a:rPr>
              <a:t>Морфологічні</a:t>
            </a:r>
            <a:r>
              <a:rPr lang="ru-RU" sz="2400" dirty="0">
                <a:solidFill>
                  <a:srgbClr val="202122"/>
                </a:solidFill>
                <a:latin typeface="Times New Roman" panose="02020603050405020304" pitchFamily="18" charset="0"/>
                <a:cs typeface="Times New Roman" panose="02020603050405020304" pitchFamily="18" charset="0"/>
              </a:rPr>
              <a:t> </a:t>
            </a:r>
            <a:r>
              <a:rPr lang="ru-RU" sz="2400" dirty="0" err="1">
                <a:solidFill>
                  <a:srgbClr val="202122"/>
                </a:solidFill>
                <a:latin typeface="Times New Roman" panose="02020603050405020304" pitchFamily="18" charset="0"/>
                <a:cs typeface="Times New Roman" panose="02020603050405020304" pitchFamily="18" charset="0"/>
              </a:rPr>
              <a:t>зміни</a:t>
            </a:r>
            <a:endParaRPr lang="ru-RU" sz="2400" dirty="0">
              <a:solidFill>
                <a:srgbClr val="202122"/>
              </a:solidFill>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ru-RU" sz="2400" dirty="0" err="1">
                <a:solidFill>
                  <a:srgbClr val="202122"/>
                </a:solidFill>
                <a:latin typeface="Times New Roman" panose="02020603050405020304" pitchFamily="18" charset="0"/>
                <a:cs typeface="Times New Roman" panose="02020603050405020304" pitchFamily="18" charset="0"/>
              </a:rPr>
              <a:t>Фізіологічні</a:t>
            </a:r>
            <a:r>
              <a:rPr lang="ru-RU" sz="2400" dirty="0">
                <a:solidFill>
                  <a:srgbClr val="202122"/>
                </a:solidFill>
                <a:latin typeface="Times New Roman" panose="02020603050405020304" pitchFamily="18" charset="0"/>
                <a:cs typeface="Times New Roman" panose="02020603050405020304" pitchFamily="18" charset="0"/>
              </a:rPr>
              <a:t> та </a:t>
            </a:r>
            <a:r>
              <a:rPr lang="ru-RU" sz="2400" dirty="0" err="1">
                <a:solidFill>
                  <a:srgbClr val="202122"/>
                </a:solidFill>
                <a:latin typeface="Times New Roman" panose="02020603050405020304" pitchFamily="18" charset="0"/>
                <a:cs typeface="Times New Roman" panose="02020603050405020304" pitchFamily="18" charset="0"/>
              </a:rPr>
              <a:t>біохімічні</a:t>
            </a:r>
            <a:r>
              <a:rPr lang="ru-RU" sz="2400" dirty="0">
                <a:solidFill>
                  <a:srgbClr val="202122"/>
                </a:solidFill>
                <a:latin typeface="Times New Roman" panose="02020603050405020304" pitchFamily="18" charset="0"/>
                <a:cs typeface="Times New Roman" panose="02020603050405020304" pitchFamily="18" charset="0"/>
              </a:rPr>
              <a:t> </a:t>
            </a:r>
            <a:r>
              <a:rPr lang="ru-RU" sz="2400" dirty="0" err="1">
                <a:solidFill>
                  <a:srgbClr val="202122"/>
                </a:solidFill>
                <a:latin typeface="Times New Roman" panose="02020603050405020304" pitchFamily="18" charset="0"/>
                <a:cs typeface="Times New Roman" panose="02020603050405020304" pitchFamily="18" charset="0"/>
              </a:rPr>
              <a:t>адаптації</a:t>
            </a:r>
            <a:r>
              <a:rPr lang="ru-RU" sz="2400" dirty="0">
                <a:solidFill>
                  <a:srgbClr val="202122"/>
                </a:solidFill>
                <a:latin typeface="Times New Roman" panose="02020603050405020304" pitchFamily="18" charset="0"/>
                <a:cs typeface="Times New Roman" panose="02020603050405020304" pitchFamily="18" charset="0"/>
              </a:rPr>
              <a:t> — гомеостаз</a:t>
            </a:r>
          </a:p>
          <a:p>
            <a:pPr marL="342900" indent="-342900">
              <a:buFont typeface="Arial" panose="020B0604020202020204" pitchFamily="34" charset="0"/>
              <a:buChar char="•"/>
            </a:pPr>
            <a:r>
              <a:rPr lang="ru-RU" sz="2400" dirty="0">
                <a:solidFill>
                  <a:srgbClr val="202122"/>
                </a:solidFill>
                <a:latin typeface="Times New Roman" panose="02020603050405020304" pitchFamily="18" charset="0"/>
                <a:cs typeface="Times New Roman" panose="02020603050405020304" pitchFamily="18" charset="0"/>
              </a:rPr>
              <a:t>За спектром </a:t>
            </a:r>
            <a:r>
              <a:rPr lang="ru-RU" sz="2400" dirty="0" err="1">
                <a:solidFill>
                  <a:srgbClr val="202122"/>
                </a:solidFill>
                <a:latin typeface="Times New Roman" panose="02020603050405020304" pitchFamily="18" charset="0"/>
                <a:cs typeface="Times New Roman" panose="02020603050405020304" pitchFamily="18" charset="0"/>
              </a:rPr>
              <a:t>норми</a:t>
            </a:r>
            <a:r>
              <a:rPr lang="ru-RU" sz="2400" dirty="0">
                <a:solidFill>
                  <a:srgbClr val="202122"/>
                </a:solidFill>
                <a:latin typeface="Times New Roman" panose="02020603050405020304" pitchFamily="18" charset="0"/>
                <a:cs typeface="Times New Roman" panose="02020603050405020304" pitchFamily="18" charset="0"/>
              </a:rPr>
              <a:t> </a:t>
            </a:r>
            <a:r>
              <a:rPr lang="ru-RU" sz="2400" dirty="0" err="1">
                <a:solidFill>
                  <a:srgbClr val="202122"/>
                </a:solidFill>
                <a:latin typeface="Times New Roman" panose="02020603050405020304" pitchFamily="18" charset="0"/>
                <a:cs typeface="Times New Roman" panose="02020603050405020304" pitchFamily="18" charset="0"/>
              </a:rPr>
              <a:t>реакції</a:t>
            </a:r>
            <a:endParaRPr lang="ru-RU" sz="2400" dirty="0">
              <a:solidFill>
                <a:srgbClr val="202122"/>
              </a:solidFill>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ru-RU" sz="2400" dirty="0" err="1">
                <a:solidFill>
                  <a:srgbClr val="202122"/>
                </a:solidFill>
                <a:latin typeface="Times New Roman" panose="02020603050405020304" pitchFamily="18" charset="0"/>
                <a:cs typeface="Times New Roman" panose="02020603050405020304" pitchFamily="18" charset="0"/>
              </a:rPr>
              <a:t>Вузькі</a:t>
            </a:r>
            <a:endParaRPr lang="ru-RU" sz="2400" dirty="0">
              <a:solidFill>
                <a:srgbClr val="202122"/>
              </a:solidFill>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ru-RU" sz="2400" dirty="0" err="1">
                <a:solidFill>
                  <a:srgbClr val="202122"/>
                </a:solidFill>
                <a:latin typeface="Times New Roman" panose="02020603050405020304" pitchFamily="18" charset="0"/>
                <a:cs typeface="Times New Roman" panose="02020603050405020304" pitchFamily="18" charset="0"/>
              </a:rPr>
              <a:t>Широкі</a:t>
            </a:r>
            <a:endParaRPr lang="ru-RU" sz="2400" dirty="0">
              <a:solidFill>
                <a:srgbClr val="202122"/>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ru-RU" sz="2400" dirty="0">
                <a:solidFill>
                  <a:srgbClr val="202122"/>
                </a:solidFill>
                <a:latin typeface="Times New Roman" panose="02020603050405020304" pitchFamily="18" charset="0"/>
                <a:cs typeface="Times New Roman" panose="02020603050405020304" pitchFamily="18" charset="0"/>
              </a:rPr>
              <a:t>За </a:t>
            </a:r>
            <a:r>
              <a:rPr lang="ru-RU" sz="2400" dirty="0" err="1">
                <a:solidFill>
                  <a:srgbClr val="202122"/>
                </a:solidFill>
                <a:latin typeface="Times New Roman" panose="02020603050405020304" pitchFamily="18" charset="0"/>
                <a:cs typeface="Times New Roman" panose="02020603050405020304" pitchFamily="18" charset="0"/>
              </a:rPr>
              <a:t>значенням</a:t>
            </a:r>
            <a:endParaRPr lang="ru-RU" sz="2400" dirty="0">
              <a:solidFill>
                <a:srgbClr val="202122"/>
              </a:solidFill>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ru-RU" sz="2400" dirty="0" err="1">
                <a:solidFill>
                  <a:srgbClr val="202122"/>
                </a:solidFill>
                <a:latin typeface="Times New Roman" panose="02020603050405020304" pitchFamily="18" charset="0"/>
                <a:cs typeface="Times New Roman" panose="02020603050405020304" pitchFamily="18" charset="0"/>
              </a:rPr>
              <a:t>Пристосувальні</a:t>
            </a:r>
            <a:r>
              <a:rPr lang="ru-RU" sz="2400" dirty="0">
                <a:solidFill>
                  <a:srgbClr val="202122"/>
                </a:solidFill>
                <a:latin typeface="Times New Roman" panose="02020603050405020304" pitchFamily="18" charset="0"/>
                <a:cs typeface="Times New Roman" panose="02020603050405020304" pitchFamily="18" charset="0"/>
              </a:rPr>
              <a:t> </a:t>
            </a:r>
            <a:r>
              <a:rPr lang="ru-RU" sz="2400" dirty="0" err="1">
                <a:solidFill>
                  <a:srgbClr val="202122"/>
                </a:solidFill>
                <a:latin typeface="Times New Roman" panose="02020603050405020304" pitchFamily="18" charset="0"/>
                <a:cs typeface="Times New Roman" panose="02020603050405020304" pitchFamily="18" charset="0"/>
              </a:rPr>
              <a:t>модифікації</a:t>
            </a:r>
            <a:endParaRPr lang="ru-RU" sz="2400" dirty="0">
              <a:solidFill>
                <a:srgbClr val="202122"/>
              </a:solidFill>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ru-RU" sz="2400" dirty="0">
                <a:solidFill>
                  <a:srgbClr val="202122"/>
                </a:solidFill>
                <a:latin typeface="Times New Roman" panose="02020603050405020304" pitchFamily="18" charset="0"/>
                <a:cs typeface="Times New Roman" panose="02020603050405020304" pitchFamily="18" charset="0"/>
              </a:rPr>
              <a:t>Морфози</a:t>
            </a:r>
          </a:p>
          <a:p>
            <a:pPr marL="800100" lvl="1" indent="-342900">
              <a:buFont typeface="Arial" panose="020B0604020202020204" pitchFamily="34" charset="0"/>
              <a:buChar char="•"/>
            </a:pPr>
            <a:r>
              <a:rPr lang="ru-RU" sz="2400" dirty="0">
                <a:solidFill>
                  <a:srgbClr val="202122"/>
                </a:solidFill>
                <a:latin typeface="Times New Roman" panose="02020603050405020304" pitchFamily="18" charset="0"/>
                <a:cs typeface="Times New Roman" panose="02020603050405020304" pitchFamily="18" charset="0"/>
              </a:rPr>
              <a:t>Фенокопії</a:t>
            </a:r>
          </a:p>
          <a:p>
            <a:pPr marL="342900" indent="-342900">
              <a:buFont typeface="Arial" panose="020B0604020202020204" pitchFamily="34" charset="0"/>
              <a:buChar char="•"/>
            </a:pPr>
            <a:r>
              <a:rPr lang="ru-RU" sz="2400" dirty="0">
                <a:solidFill>
                  <a:srgbClr val="202122"/>
                </a:solidFill>
                <a:latin typeface="Times New Roman" panose="02020603050405020304" pitchFamily="18" charset="0"/>
                <a:cs typeface="Times New Roman" panose="02020603050405020304" pitchFamily="18" charset="0"/>
              </a:rPr>
              <a:t>За </a:t>
            </a:r>
            <a:r>
              <a:rPr lang="ru-RU" sz="2400" dirty="0" err="1">
                <a:solidFill>
                  <a:srgbClr val="202122"/>
                </a:solidFill>
                <a:latin typeface="Times New Roman" panose="02020603050405020304" pitchFamily="18" charset="0"/>
                <a:cs typeface="Times New Roman" panose="02020603050405020304" pitchFamily="18" charset="0"/>
              </a:rPr>
              <a:t>тривалістю</a:t>
            </a:r>
            <a:endParaRPr lang="ru-RU" sz="2400" dirty="0">
              <a:solidFill>
                <a:srgbClr val="202122"/>
              </a:solidFill>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ru-RU" sz="2400" dirty="0" err="1">
                <a:solidFill>
                  <a:srgbClr val="202122"/>
                </a:solidFill>
                <a:latin typeface="Times New Roman" panose="02020603050405020304" pitchFamily="18" charset="0"/>
                <a:cs typeface="Times New Roman" panose="02020603050405020304" pitchFamily="18" charset="0"/>
              </a:rPr>
              <a:t>Спостерігаються</a:t>
            </a:r>
            <a:r>
              <a:rPr lang="ru-RU" sz="2400" dirty="0">
                <a:solidFill>
                  <a:srgbClr val="202122"/>
                </a:solidFill>
                <a:latin typeface="Times New Roman" panose="02020603050405020304" pitchFamily="18" charset="0"/>
                <a:cs typeface="Times New Roman" panose="02020603050405020304" pitchFamily="18" charset="0"/>
              </a:rPr>
              <a:t> </a:t>
            </a:r>
            <a:r>
              <a:rPr lang="ru-RU" sz="2400" dirty="0" err="1">
                <a:solidFill>
                  <a:srgbClr val="202122"/>
                </a:solidFill>
                <a:latin typeface="Times New Roman" panose="02020603050405020304" pitchFamily="18" charset="0"/>
                <a:cs typeface="Times New Roman" panose="02020603050405020304" pitchFamily="18" charset="0"/>
              </a:rPr>
              <a:t>лише</a:t>
            </a:r>
            <a:r>
              <a:rPr lang="ru-RU" sz="2400" dirty="0">
                <a:solidFill>
                  <a:srgbClr val="202122"/>
                </a:solidFill>
                <a:latin typeface="Times New Roman" panose="02020603050405020304" pitchFamily="18" charset="0"/>
                <a:cs typeface="Times New Roman" panose="02020603050405020304" pitchFamily="18" charset="0"/>
              </a:rPr>
              <a:t> у </a:t>
            </a:r>
            <a:r>
              <a:rPr lang="ru-RU" sz="2400" dirty="0" err="1">
                <a:solidFill>
                  <a:srgbClr val="202122"/>
                </a:solidFill>
                <a:latin typeface="Times New Roman" panose="02020603050405020304" pitchFamily="18" charset="0"/>
                <a:cs typeface="Times New Roman" panose="02020603050405020304" pitchFamily="18" charset="0"/>
              </a:rPr>
              <a:t>особин</a:t>
            </a:r>
            <a:r>
              <a:rPr lang="ru-RU" sz="2400" dirty="0">
                <a:solidFill>
                  <a:srgbClr val="202122"/>
                </a:solidFill>
                <a:latin typeface="Times New Roman" panose="02020603050405020304" pitchFamily="18" charset="0"/>
                <a:cs typeface="Times New Roman" panose="02020603050405020304" pitchFamily="18" charset="0"/>
              </a:rPr>
              <a:t>, </a:t>
            </a:r>
            <a:r>
              <a:rPr lang="ru-RU" sz="2400" dirty="0" err="1">
                <a:solidFill>
                  <a:srgbClr val="202122"/>
                </a:solidFill>
                <a:latin typeface="Times New Roman" panose="02020603050405020304" pitchFamily="18" charset="0"/>
                <a:cs typeface="Times New Roman" panose="02020603050405020304" pitchFamily="18" charset="0"/>
              </a:rPr>
              <a:t>які</a:t>
            </a:r>
            <a:r>
              <a:rPr lang="ru-RU" sz="2400" dirty="0">
                <a:solidFill>
                  <a:srgbClr val="202122"/>
                </a:solidFill>
                <a:latin typeface="Times New Roman" panose="02020603050405020304" pitchFamily="18" charset="0"/>
                <a:cs typeface="Times New Roman" panose="02020603050405020304" pitchFamily="18" charset="0"/>
              </a:rPr>
              <a:t> </a:t>
            </a:r>
            <a:r>
              <a:rPr lang="ru-RU" sz="2400" dirty="0" err="1">
                <a:solidFill>
                  <a:srgbClr val="202122"/>
                </a:solidFill>
                <a:latin typeface="Times New Roman" panose="02020603050405020304" pitchFamily="18" charset="0"/>
                <a:cs typeface="Times New Roman" panose="02020603050405020304" pitchFamily="18" charset="0"/>
              </a:rPr>
              <a:t>зазнали</a:t>
            </a:r>
            <a:r>
              <a:rPr lang="ru-RU" sz="2400" dirty="0">
                <a:solidFill>
                  <a:srgbClr val="202122"/>
                </a:solidFill>
                <a:latin typeface="Times New Roman" panose="02020603050405020304" pitchFamily="18" charset="0"/>
                <a:cs typeface="Times New Roman" panose="02020603050405020304" pitchFamily="18" charset="0"/>
              </a:rPr>
              <a:t> </a:t>
            </a:r>
            <a:r>
              <a:rPr lang="ru-RU" sz="2400" dirty="0" err="1">
                <a:solidFill>
                  <a:srgbClr val="202122"/>
                </a:solidFill>
                <a:latin typeface="Times New Roman" panose="02020603050405020304" pitchFamily="18" charset="0"/>
                <a:cs typeface="Times New Roman" panose="02020603050405020304" pitchFamily="18" charset="0"/>
              </a:rPr>
              <a:t>впливу</a:t>
            </a:r>
            <a:r>
              <a:rPr lang="ru-RU" sz="2400" dirty="0">
                <a:solidFill>
                  <a:srgbClr val="202122"/>
                </a:solidFill>
                <a:latin typeface="Times New Roman" panose="02020603050405020304" pitchFamily="18" charset="0"/>
                <a:cs typeface="Times New Roman" panose="02020603050405020304" pitchFamily="18" charset="0"/>
              </a:rPr>
              <a:t> </a:t>
            </a:r>
            <a:r>
              <a:rPr lang="ru-RU" sz="2400" dirty="0" err="1">
                <a:solidFill>
                  <a:srgbClr val="202122"/>
                </a:solidFill>
                <a:latin typeface="Times New Roman" panose="02020603050405020304" pitchFamily="18" charset="0"/>
                <a:cs typeface="Times New Roman" panose="02020603050405020304" pitchFamily="18" charset="0"/>
              </a:rPr>
              <a:t>певних</a:t>
            </a:r>
            <a:r>
              <a:rPr lang="ru-RU" sz="2400" dirty="0">
                <a:solidFill>
                  <a:srgbClr val="202122"/>
                </a:solidFill>
                <a:latin typeface="Times New Roman" panose="02020603050405020304" pitchFamily="18" charset="0"/>
                <a:cs typeface="Times New Roman" panose="02020603050405020304" pitchFamily="18" charset="0"/>
              </a:rPr>
              <a:t> </a:t>
            </a:r>
            <a:r>
              <a:rPr lang="ru-RU" sz="2400" dirty="0" err="1">
                <a:solidFill>
                  <a:srgbClr val="202122"/>
                </a:solidFill>
                <a:latin typeface="Times New Roman" panose="02020603050405020304" pitchFamily="18" charset="0"/>
                <a:cs typeface="Times New Roman" panose="02020603050405020304" pitchFamily="18" charset="0"/>
              </a:rPr>
              <a:t>чинників</a:t>
            </a:r>
            <a:r>
              <a:rPr lang="ru-RU" sz="2400" dirty="0">
                <a:solidFill>
                  <a:srgbClr val="202122"/>
                </a:solidFill>
                <a:latin typeface="Times New Roman" panose="02020603050405020304" pitchFamily="18" charset="0"/>
                <a:cs typeface="Times New Roman" panose="02020603050405020304" pitchFamily="18" charset="0"/>
              </a:rPr>
              <a:t> </a:t>
            </a:r>
            <a:r>
              <a:rPr lang="ru-RU" sz="2400" dirty="0" err="1">
                <a:solidFill>
                  <a:srgbClr val="202122"/>
                </a:solidFill>
                <a:latin typeface="Times New Roman" panose="02020603050405020304" pitchFamily="18" charset="0"/>
                <a:cs typeface="Times New Roman" panose="02020603050405020304" pitchFamily="18" charset="0"/>
              </a:rPr>
              <a:t>навколишнього</a:t>
            </a:r>
            <a:r>
              <a:rPr lang="ru-RU" sz="2400" dirty="0">
                <a:solidFill>
                  <a:srgbClr val="202122"/>
                </a:solidFill>
                <a:latin typeface="Times New Roman" panose="02020603050405020304" pitchFamily="18" charset="0"/>
                <a:cs typeface="Times New Roman" panose="02020603050405020304" pitchFamily="18" charset="0"/>
              </a:rPr>
              <a:t> </a:t>
            </a:r>
            <a:r>
              <a:rPr lang="ru-RU" sz="2400" dirty="0" err="1">
                <a:solidFill>
                  <a:srgbClr val="202122"/>
                </a:solidFill>
                <a:latin typeface="Times New Roman" panose="02020603050405020304" pitchFamily="18" charset="0"/>
                <a:cs typeface="Times New Roman" panose="02020603050405020304" pitchFamily="18" charset="0"/>
              </a:rPr>
              <a:t>середовища</a:t>
            </a:r>
            <a:r>
              <a:rPr lang="ru-RU" sz="2400" dirty="0">
                <a:solidFill>
                  <a:srgbClr val="202122"/>
                </a:solidFill>
                <a:latin typeface="Times New Roman" panose="02020603050405020304" pitchFamily="18" charset="0"/>
                <a:cs typeface="Times New Roman" panose="02020603050405020304" pitchFamily="18" charset="0"/>
              </a:rPr>
              <a:t> (</a:t>
            </a:r>
            <a:r>
              <a:rPr lang="ru-RU" sz="2400" dirty="0" err="1">
                <a:solidFill>
                  <a:srgbClr val="202122"/>
                </a:solidFill>
                <a:latin typeface="Times New Roman" panose="02020603050405020304" pitchFamily="18" charset="0"/>
                <a:cs typeface="Times New Roman" panose="02020603050405020304" pitchFamily="18" charset="0"/>
              </a:rPr>
              <a:t>однотермінові</a:t>
            </a:r>
            <a:r>
              <a:rPr lang="ru-RU" sz="2400" dirty="0">
                <a:solidFill>
                  <a:srgbClr val="202122"/>
                </a:solidFill>
                <a:latin typeface="Times New Roman" panose="02020603050405020304" pitchFamily="18" charset="0"/>
                <a:cs typeface="Times New Roman" panose="02020603050405020304" pitchFamily="18" charset="0"/>
              </a:rPr>
              <a:t>)</a:t>
            </a:r>
          </a:p>
          <a:p>
            <a:pPr marL="742950" lvl="1" indent="-285750">
              <a:buFont typeface="Arial" panose="020B0604020202020204" pitchFamily="34" charset="0"/>
              <a:buChar char="•"/>
            </a:pPr>
            <a:r>
              <a:rPr lang="ru-RU" sz="2400" dirty="0" err="1">
                <a:solidFill>
                  <a:srgbClr val="202122"/>
                </a:solidFill>
                <a:latin typeface="Times New Roman" panose="02020603050405020304" pitchFamily="18" charset="0"/>
                <a:cs typeface="Times New Roman" panose="02020603050405020304" pitchFamily="18" charset="0"/>
              </a:rPr>
              <a:t>Спостерігаються</a:t>
            </a:r>
            <a:r>
              <a:rPr lang="ru-RU" sz="2400" dirty="0">
                <a:solidFill>
                  <a:srgbClr val="202122"/>
                </a:solidFill>
                <a:latin typeface="Times New Roman" panose="02020603050405020304" pitchFamily="18" charset="0"/>
                <a:cs typeface="Times New Roman" panose="02020603050405020304" pitchFamily="18" charset="0"/>
              </a:rPr>
              <a:t> у </a:t>
            </a:r>
            <a:r>
              <a:rPr lang="ru-RU" sz="2400" dirty="0" err="1">
                <a:solidFill>
                  <a:srgbClr val="202122"/>
                </a:solidFill>
                <a:latin typeface="Times New Roman" panose="02020603050405020304" pitchFamily="18" charset="0"/>
                <a:cs typeface="Times New Roman" panose="02020603050405020304" pitchFamily="18" charset="0"/>
              </a:rPr>
              <a:t>нащадків</a:t>
            </a:r>
            <a:r>
              <a:rPr lang="ru-RU" sz="2400" dirty="0">
                <a:solidFill>
                  <a:srgbClr val="202122"/>
                </a:solidFill>
                <a:latin typeface="Times New Roman" panose="02020603050405020304" pitchFamily="18" charset="0"/>
                <a:cs typeface="Times New Roman" panose="02020603050405020304" pitchFamily="18" charset="0"/>
              </a:rPr>
              <a:t> </a:t>
            </a:r>
            <a:r>
              <a:rPr lang="ru-RU" sz="2400" dirty="0" err="1">
                <a:solidFill>
                  <a:srgbClr val="202122"/>
                </a:solidFill>
                <a:latin typeface="Times New Roman" panose="02020603050405020304" pitchFamily="18" charset="0"/>
                <a:cs typeface="Times New Roman" panose="02020603050405020304" pitchFamily="18" charset="0"/>
              </a:rPr>
              <a:t>цих</a:t>
            </a:r>
            <a:r>
              <a:rPr lang="ru-RU" sz="2400" dirty="0">
                <a:solidFill>
                  <a:srgbClr val="202122"/>
                </a:solidFill>
                <a:latin typeface="Times New Roman" panose="02020603050405020304" pitchFamily="18" charset="0"/>
                <a:cs typeface="Times New Roman" panose="02020603050405020304" pitchFamily="18" charset="0"/>
              </a:rPr>
              <a:t> </a:t>
            </a:r>
            <a:r>
              <a:rPr lang="ru-RU" sz="2400" dirty="0" err="1">
                <a:solidFill>
                  <a:srgbClr val="202122"/>
                </a:solidFill>
                <a:latin typeface="Times New Roman" panose="02020603050405020304" pitchFamily="18" charset="0"/>
                <a:cs typeface="Times New Roman" panose="02020603050405020304" pitchFamily="18" charset="0"/>
              </a:rPr>
              <a:t>особин</a:t>
            </a:r>
            <a:r>
              <a:rPr lang="ru-RU" sz="2400" dirty="0">
                <a:solidFill>
                  <a:srgbClr val="202122"/>
                </a:solidFill>
                <a:latin typeface="Times New Roman" panose="02020603050405020304" pitchFamily="18" charset="0"/>
                <a:cs typeface="Times New Roman" panose="02020603050405020304" pitchFamily="18" charset="0"/>
              </a:rPr>
              <a:t> (</a:t>
            </a:r>
            <a:r>
              <a:rPr lang="ru-RU" sz="2400" dirty="0" err="1">
                <a:solidFill>
                  <a:srgbClr val="202122"/>
                </a:solidFill>
                <a:latin typeface="Times New Roman" panose="02020603050405020304" pitchFamily="18" charset="0"/>
                <a:cs typeface="Times New Roman" panose="02020603050405020304" pitchFamily="18" charset="0"/>
              </a:rPr>
              <a:t>тривалі</a:t>
            </a:r>
            <a:r>
              <a:rPr lang="ru-RU" sz="2400" dirty="0">
                <a:solidFill>
                  <a:srgbClr val="202122"/>
                </a:solidFill>
                <a:latin typeface="Times New Roman" panose="02020603050405020304" pitchFamily="18" charset="0"/>
                <a:cs typeface="Times New Roman" panose="02020603050405020304" pitchFamily="18" charset="0"/>
              </a:rPr>
              <a:t> </a:t>
            </a:r>
            <a:r>
              <a:rPr lang="ru-RU" sz="2400" dirty="0" err="1">
                <a:solidFill>
                  <a:srgbClr val="202122"/>
                </a:solidFill>
                <a:latin typeface="Times New Roman" panose="02020603050405020304" pitchFamily="18" charset="0"/>
                <a:cs typeface="Times New Roman" panose="02020603050405020304" pitchFamily="18" charset="0"/>
              </a:rPr>
              <a:t>модифікації</a:t>
            </a:r>
            <a:r>
              <a:rPr lang="ru-RU" sz="2400" dirty="0">
                <a:solidFill>
                  <a:srgbClr val="202122"/>
                </a:solidFill>
                <a:latin typeface="Times New Roman" panose="02020603050405020304" pitchFamily="18" charset="0"/>
                <a:cs typeface="Times New Roman" panose="02020603050405020304" pitchFamily="18" charset="0"/>
              </a:rPr>
              <a:t>) </a:t>
            </a:r>
            <a:r>
              <a:rPr lang="ru-RU" sz="2400" dirty="0" err="1">
                <a:solidFill>
                  <a:srgbClr val="202122"/>
                </a:solidFill>
                <a:latin typeface="Times New Roman" panose="02020603050405020304" pitchFamily="18" charset="0"/>
                <a:cs typeface="Times New Roman" panose="02020603050405020304" pitchFamily="18" charset="0"/>
              </a:rPr>
              <a:t>протягом</a:t>
            </a:r>
            <a:r>
              <a:rPr lang="ru-RU" sz="2400" dirty="0">
                <a:solidFill>
                  <a:srgbClr val="202122"/>
                </a:solidFill>
                <a:latin typeface="Times New Roman" panose="02020603050405020304" pitchFamily="18" charset="0"/>
                <a:cs typeface="Times New Roman" panose="02020603050405020304" pitchFamily="18" charset="0"/>
              </a:rPr>
              <a:t> </a:t>
            </a:r>
            <a:r>
              <a:rPr lang="ru-RU" sz="2400" dirty="0" err="1">
                <a:solidFill>
                  <a:srgbClr val="202122"/>
                </a:solidFill>
                <a:latin typeface="Times New Roman" panose="02020603050405020304" pitchFamily="18" charset="0"/>
                <a:cs typeface="Times New Roman" panose="02020603050405020304" pitchFamily="18" charset="0"/>
              </a:rPr>
              <a:t>певної</a:t>
            </a:r>
            <a:r>
              <a:rPr lang="ru-RU" sz="2400" dirty="0">
                <a:solidFill>
                  <a:srgbClr val="202122"/>
                </a:solidFill>
                <a:latin typeface="Times New Roman" panose="02020603050405020304" pitchFamily="18" charset="0"/>
                <a:cs typeface="Times New Roman" panose="02020603050405020304" pitchFamily="18" charset="0"/>
              </a:rPr>
              <a:t> </a:t>
            </a:r>
            <a:r>
              <a:rPr lang="ru-RU" sz="2400" dirty="0" err="1">
                <a:solidFill>
                  <a:srgbClr val="202122"/>
                </a:solidFill>
                <a:latin typeface="Times New Roman" panose="02020603050405020304" pitchFamily="18" charset="0"/>
                <a:cs typeface="Times New Roman" panose="02020603050405020304" pitchFamily="18" charset="0"/>
              </a:rPr>
              <a:t>кількості</a:t>
            </a:r>
            <a:r>
              <a:rPr lang="ru-RU" sz="2400" dirty="0">
                <a:solidFill>
                  <a:srgbClr val="202122"/>
                </a:solidFill>
                <a:latin typeface="Times New Roman" panose="02020603050405020304" pitchFamily="18" charset="0"/>
                <a:cs typeface="Times New Roman" panose="02020603050405020304" pitchFamily="18" charset="0"/>
              </a:rPr>
              <a:t> </a:t>
            </a:r>
            <a:r>
              <a:rPr lang="ru-RU" sz="2400" dirty="0" err="1">
                <a:solidFill>
                  <a:srgbClr val="202122"/>
                </a:solidFill>
                <a:latin typeface="Times New Roman" panose="02020603050405020304" pitchFamily="18" charset="0"/>
                <a:cs typeface="Times New Roman" panose="02020603050405020304" pitchFamily="18" charset="0"/>
              </a:rPr>
              <a:t>поколінь</a:t>
            </a:r>
            <a:endParaRPr lang="ru-RU" sz="2400" b="0" i="0" dirty="0">
              <a:solidFill>
                <a:srgbClr val="202122"/>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8696417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xmlns=""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TM03457510[[fn=Савон]]</Template>
  <TotalTime>231</TotalTime>
  <Words>286</Words>
  <Application>Microsoft Office PowerPoint</Application>
  <PresentationFormat>Экран (4:3)</PresentationFormat>
  <Paragraphs>73</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Savon</vt:lpstr>
      <vt:lpstr> Модифікаційна мінливість </vt:lpstr>
      <vt:lpstr>Розрізняють такі мінливості: Неспадкова мінливість - зміни  фенотипу пов'язані з впливом умов середовища без зміни генотипу. Спадкова мінливість-зміни фенотипу пов'язані із змінами генотипу.  Неспадкова                                                Спадкова  </vt:lpstr>
      <vt:lpstr>Порівняльна характеристика спадкової і не спадкової мінливості  </vt:lpstr>
      <vt:lpstr>Модифікаційна мінливість - зміни у фенотипі організму, що у більшості випадків носять пристосувальний характер та утворюються внаслідок взаємодії генотипу із навколишнім середовищем. </vt:lpstr>
      <vt:lpstr>Властивості модифікацій У всіх рослин стрілолисту, занурених у воду, утворюються довгі й тонкі листки, а у тих, які ростуть на суходолі - вони стрілоподібні. У рослин стрілолисту, занурених у воду частково, формуються листки обох типів. Подібне явище характерне для водяного плаваючого горіха та лотоса горіхоносного, вони мають різну форму: у лотоса в воді довгі тонкі листки ланцетовидної форми, а у водяного горіха-порізані перисті. </vt:lpstr>
      <vt:lpstr>                                           Основні його роботи присвячені                                                 питанням спадковості та                                               індивідуального розвитку. Він                                                  довів, що фактори зовнішнього       середовища не впливають на          властивості генів, які передаються                                       наступним поколінням. Тому                                           модифікації не успадковуються.                                         Протягом багатьох поколінь він                                    відрізав мишам хвости, але у                                 безхвостих батьків завжди                                             народжувалися хвостаті нащадки.  </vt:lpstr>
      <vt:lpstr>Модифікації можуть зникати протягом життя особин, якщо припиняється дія фактора який їх спричиняє. </vt:lpstr>
      <vt:lpstr>Модифікації спрямовані на пристосування організмів до змін дії тих чи інших факторів довкілля. Зміна шерсті ссавців під час осіннього линяння на густішу забезпечує захист від дії низьких температур.   </vt:lpstr>
      <vt:lpstr>Слайд 9</vt:lpstr>
      <vt:lpstr>Межі модифікаційної мінливості ознак, зумовлені генотипом організму, називаються  нормою реакції.   </vt:lpstr>
      <vt:lpstr>Варіаційний ряд – це ряд модифікаційної мінливості ознаки, утворений варіантами, розташованими у певній послідовності збільшення або зменшення вираженості  ознаки.  </vt:lpstr>
      <vt:lpstr>Висновок:  1.Неспадкова мінливість називається модифікаційною. 2. Модифікації не пов'язані зі змінами генотипу і мають адаптивний характер. 3.Кількісні показники модифікаційних змін кожної ознаки можуть варіювати лише в певних межах, які визначаються генотипом.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до іспиту  на тему: Модифікаційна мінливість. Виконала студентка 3 курсу  групи 6.1017  Гутарова Катерина</dc:title>
  <dc:creator>Пользователь Windows</dc:creator>
  <cp:lastModifiedBy>Демонстрационная версия</cp:lastModifiedBy>
  <cp:revision>24</cp:revision>
  <dcterms:created xsi:type="dcterms:W3CDTF">2020-06-11T10:28:20Z</dcterms:created>
  <dcterms:modified xsi:type="dcterms:W3CDTF">2020-08-28T07:53:48Z</dcterms:modified>
</cp:coreProperties>
</file>