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582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84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93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589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25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26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631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422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28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8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47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FC3-7725-43FD-B8F5-75BF55C663FE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B08F-D956-49D9-B466-910A96FFDF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582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28192"/>
          </a:xfrm>
        </p:spPr>
        <p:txBody>
          <a:bodyPr>
            <a:noAutofit/>
          </a:bodyPr>
          <a:lstStyle/>
          <a:p>
            <a:r>
              <a:rPr lang="uk-UA" sz="3200" b="1" dirty="0"/>
              <a:t>Нормативно-правове забезпечення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b="1" dirty="0" err="1"/>
              <a:t>корекційно-реабілітаційної</a:t>
            </a:r>
            <a:r>
              <a:rPr lang="uk-UA" sz="3200" b="1" dirty="0"/>
              <a:t> допомоги дітям з порушеннями психофізичного </a:t>
            </a:r>
            <a:r>
              <a:rPr lang="uk-UA" sz="3200" b="1" dirty="0" smtClean="0"/>
              <a:t>розвитку в </a:t>
            </a:r>
            <a:r>
              <a:rPr lang="uk-UA" sz="3200" b="1" dirty="0"/>
              <a:t>галузі корекційної освіти.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776864" cy="2353816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Нормативно-правове забезпечення </a:t>
            </a:r>
            <a:r>
              <a:rPr lang="uk-U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корекційно-реабілітаційної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діяльності в соціальній сфері в Україні, специфіка, місце і роль в сучасних умовах.</a:t>
            </a:r>
          </a:p>
          <a:p>
            <a:pPr algn="l"/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Збірник нормативно-правових актів України щодо діяльності центрів реабілітації дітей з функціональними обмеженнями</a:t>
            </a:r>
            <a:endParaRPr lang="uk-U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9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 Провідні ідеї інклюзивного навчання були задекларовані в </a:t>
            </a:r>
            <a:r>
              <a:rPr lang="uk-UA" dirty="0" err="1"/>
              <a:t>Саламанській</a:t>
            </a:r>
            <a:r>
              <a:rPr lang="uk-UA" dirty="0"/>
              <a:t> декларації про принципи, політику та практичну діяльність в сфері освіти осіб з особливими потребами ще в 1994 році</a:t>
            </a:r>
            <a:r>
              <a:rPr lang="ru-RU" dirty="0"/>
              <a:t> [</a:t>
            </a:r>
            <a:r>
              <a:rPr lang="uk-UA" dirty="0" err="1"/>
              <a:t>Саламанкская</a:t>
            </a:r>
            <a:r>
              <a:rPr lang="uk-UA" dirty="0"/>
              <a:t> </a:t>
            </a:r>
            <a:r>
              <a:rPr lang="uk-UA" dirty="0" err="1"/>
              <a:t>декларация</a:t>
            </a:r>
            <a:r>
              <a:rPr lang="uk-UA" dirty="0"/>
              <a:t>. Рамки </a:t>
            </a:r>
            <a:r>
              <a:rPr lang="uk-UA" dirty="0" err="1"/>
              <a:t>действий</a:t>
            </a:r>
            <a:r>
              <a:rPr lang="uk-UA" dirty="0"/>
              <a:t> по </a:t>
            </a:r>
            <a:r>
              <a:rPr lang="uk-UA" dirty="0" err="1"/>
              <a:t>образованию</a:t>
            </a:r>
            <a:r>
              <a:rPr lang="uk-UA" dirty="0"/>
              <a:t> </a:t>
            </a:r>
            <a:r>
              <a:rPr lang="uk-UA" dirty="0" err="1"/>
              <a:t>лиц</a:t>
            </a:r>
            <a:r>
              <a:rPr lang="uk-UA" dirty="0"/>
              <a:t> с </a:t>
            </a:r>
            <a:r>
              <a:rPr lang="uk-UA" dirty="0" err="1"/>
              <a:t>особыми</a:t>
            </a:r>
            <a:r>
              <a:rPr lang="uk-UA" dirty="0"/>
              <a:t> </a:t>
            </a:r>
            <a:r>
              <a:rPr lang="uk-UA" dirty="0" err="1"/>
              <a:t>потребностями</a:t>
            </a:r>
            <a:r>
              <a:rPr lang="uk-UA" dirty="0"/>
              <a:t>, </a:t>
            </a:r>
            <a:r>
              <a:rPr lang="uk-UA" dirty="0" err="1"/>
              <a:t>принятые</a:t>
            </a:r>
            <a:r>
              <a:rPr lang="uk-UA" dirty="0"/>
              <a:t> </a:t>
            </a:r>
            <a:r>
              <a:rPr lang="uk-UA" dirty="0" err="1"/>
              <a:t>Всемирной</a:t>
            </a:r>
            <a:r>
              <a:rPr lang="uk-UA" dirty="0"/>
              <a:t> </a:t>
            </a:r>
            <a:r>
              <a:rPr lang="uk-UA" dirty="0" err="1"/>
              <a:t>конференцией</a:t>
            </a:r>
            <a:r>
              <a:rPr lang="uk-UA" dirty="0"/>
              <a:t> по </a:t>
            </a:r>
            <a:r>
              <a:rPr lang="uk-UA" dirty="0" err="1"/>
              <a:t>образованию</a:t>
            </a:r>
            <a:r>
              <a:rPr lang="uk-UA" dirty="0"/>
              <a:t> </a:t>
            </a:r>
            <a:r>
              <a:rPr lang="uk-UA" dirty="0" err="1"/>
              <a:t>лиц</a:t>
            </a:r>
            <a:r>
              <a:rPr lang="uk-UA" dirty="0"/>
              <a:t> с </a:t>
            </a:r>
            <a:r>
              <a:rPr lang="uk-UA" dirty="0" err="1"/>
              <a:t>особыми</a:t>
            </a:r>
            <a:r>
              <a:rPr lang="uk-UA" dirty="0"/>
              <a:t> </a:t>
            </a:r>
            <a:r>
              <a:rPr lang="uk-UA" dirty="0" err="1"/>
              <a:t>потребностями</a:t>
            </a:r>
            <a:r>
              <a:rPr lang="uk-UA" dirty="0"/>
              <a:t>: доступ и </a:t>
            </a:r>
            <a:r>
              <a:rPr lang="uk-UA" dirty="0" err="1"/>
              <a:t>качество</a:t>
            </a:r>
            <a:r>
              <a:rPr lang="uk-UA" dirty="0"/>
              <a:t>. </a:t>
            </a:r>
            <a:r>
              <a:rPr lang="uk-UA" dirty="0" err="1"/>
              <a:t>Саламанка</a:t>
            </a:r>
            <a:r>
              <a:rPr lang="uk-UA" dirty="0"/>
              <a:t>. </a:t>
            </a:r>
            <a:r>
              <a:rPr lang="uk-UA" dirty="0" err="1"/>
              <a:t>Испания</a:t>
            </a:r>
            <a:r>
              <a:rPr lang="uk-UA" dirty="0"/>
              <a:t>, 7-го </a:t>
            </a:r>
            <a:r>
              <a:rPr lang="uk-UA" dirty="0" err="1"/>
              <a:t>июня</a:t>
            </a:r>
            <a:r>
              <a:rPr lang="uk-UA" dirty="0"/>
              <a:t> 1994 г. − К., 2000. − 21 с.</a:t>
            </a:r>
            <a:r>
              <a:rPr lang="uk-UA" dirty="0">
                <a:sym typeface="Symbol"/>
              </a:rPr>
              <a:t></a:t>
            </a:r>
            <a:r>
              <a:rPr lang="uk-UA" dirty="0"/>
              <a:t>. Крім цього важливе значення для досягнення цілей інклюзивної освіти має Конвенція про права інвалідів (2006), в якій визнається потреба найбільш повного включення осіб з інвалідністю в суспільне життя та створення умов для інклюзивного навчання [Конвенція про права інвалідів 2006</a:t>
            </a:r>
            <a:r>
              <a:rPr lang="uk-UA" dirty="0">
                <a:sym typeface="Symbol"/>
              </a:rPr>
              <a:t></a:t>
            </a:r>
            <a:r>
              <a:rPr lang="uk-UA" dirty="0"/>
              <a:t>. Україна ратифікувала  Конвенцію ООН про права інвалідів та Факультативний протокол до неї  Законом №1767-VI (1767-17) від 16.12.2009. Не менш значущим міжнародним правовим документом є Концепція інклюзивної освіти, запропонована ЮНЕСКО, яка декларує, що всі діти та молодь, незалежно від їх соціокультурного положення, пізнавальних інтересів та здібностей, повинні мати рівні умови та можливості для навчання в освітніх установах різних типів.</a:t>
            </a:r>
          </a:p>
        </p:txBody>
      </p:sp>
    </p:spTree>
    <p:extLst>
      <p:ext uri="{BB962C8B-B14F-4D97-AF65-F5344CB8AC3E}">
        <p14:creationId xmlns:p14="http://schemas.microsoft.com/office/powerpoint/2010/main" val="411318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Слід зауважити, що нормативно-правове забезпечення щодо інклюзивної освіти в Україні розроблено достатньо детально та продовжує розвиватись. Аналіз основних законів про права людини та громадянина та </a:t>
            </a:r>
            <a:r>
              <a:rPr lang="uk-UA" dirty="0" smtClean="0"/>
              <a:t>законів про освіту:</a:t>
            </a:r>
          </a:p>
          <a:p>
            <a:r>
              <a:rPr lang="ru-RU" dirty="0" smtClean="0"/>
              <a:t>[</a:t>
            </a:r>
            <a:r>
              <a:rPr lang="uk-UA" dirty="0"/>
              <a:t>Конвенція про права людини [Електронний ресурс]. – Режим доступу: </a:t>
            </a:r>
            <a:r>
              <a:rPr lang="uk-UA" dirty="0" err="1"/>
              <a:t>˂http</a:t>
            </a:r>
            <a:r>
              <a:rPr lang="uk-UA" dirty="0"/>
              <a:t>://zakon2.rada.gov.ua/</a:t>
            </a:r>
            <a:r>
              <a:rPr lang="uk-UA" dirty="0" err="1"/>
              <a:t>laws</a:t>
            </a:r>
            <a:r>
              <a:rPr lang="uk-UA" dirty="0"/>
              <a:t>/</a:t>
            </a:r>
            <a:r>
              <a:rPr lang="uk-UA" dirty="0" err="1"/>
              <a:t>show</a:t>
            </a:r>
            <a:r>
              <a:rPr lang="uk-UA" dirty="0"/>
              <a:t>/995_021˃. − </a:t>
            </a:r>
            <a:r>
              <a:rPr lang="uk-UA" dirty="0" err="1"/>
              <a:t>Загол</a:t>
            </a:r>
            <a:r>
              <a:rPr lang="uk-UA" dirty="0"/>
              <a:t>. з екрану. − Мова укр., </a:t>
            </a:r>
            <a:endParaRPr lang="uk-UA" dirty="0" smtClean="0"/>
          </a:p>
          <a:p>
            <a:r>
              <a:rPr lang="uk-UA" dirty="0" smtClean="0"/>
              <a:t>Конвенція </a:t>
            </a:r>
            <a:r>
              <a:rPr lang="uk-UA" dirty="0"/>
              <a:t>про права дитини [Електронний ресурс]. – Режим доступу: </a:t>
            </a:r>
            <a:r>
              <a:rPr lang="uk-UA" dirty="0" err="1"/>
              <a:t>˂http</a:t>
            </a:r>
            <a:r>
              <a:rPr lang="uk-UA" dirty="0"/>
              <a:t>://zakon2.rada.gov.ua/</a:t>
            </a:r>
            <a:r>
              <a:rPr lang="uk-UA" dirty="0" err="1"/>
              <a:t>laws</a:t>
            </a:r>
            <a:r>
              <a:rPr lang="uk-UA" dirty="0"/>
              <a:t>/</a:t>
            </a:r>
            <a:r>
              <a:rPr lang="uk-UA" dirty="0" err="1"/>
              <a:t>show</a:t>
            </a:r>
            <a:r>
              <a:rPr lang="uk-UA" dirty="0"/>
              <a:t>/995_021˃. − </a:t>
            </a:r>
            <a:r>
              <a:rPr lang="uk-UA" dirty="0" err="1"/>
              <a:t>Загол</a:t>
            </a:r>
            <a:r>
              <a:rPr lang="uk-UA" dirty="0"/>
              <a:t>. з екрану. − Мова укр., </a:t>
            </a:r>
            <a:endParaRPr lang="uk-UA" dirty="0" smtClean="0"/>
          </a:p>
          <a:p>
            <a:r>
              <a:rPr lang="ru-RU" dirty="0" smtClean="0"/>
              <a:t>закон </a:t>
            </a:r>
            <a:r>
              <a:rPr lang="ru-RU" dirty="0"/>
              <a:t>про </a:t>
            </a:r>
            <a:r>
              <a:rPr lang="ru-RU" dirty="0" err="1"/>
              <a:t>осв</a:t>
            </a:r>
            <a:r>
              <a:rPr lang="uk-UA" dirty="0"/>
              <a:t>і</a:t>
            </a:r>
            <a:r>
              <a:rPr lang="ru-RU" dirty="0" smtClean="0"/>
              <a:t>ту,</a:t>
            </a:r>
          </a:p>
          <a:p>
            <a:r>
              <a:rPr lang="ru-RU" dirty="0" smtClean="0"/>
              <a:t>закон </a:t>
            </a:r>
            <a:r>
              <a:rPr lang="ru-RU" dirty="0"/>
              <a:t>про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осв</a:t>
            </a:r>
            <a:r>
              <a:rPr lang="uk-UA" dirty="0"/>
              <a:t>і</a:t>
            </a:r>
            <a:r>
              <a:rPr lang="ru-RU" dirty="0" smtClean="0"/>
              <a:t>ту,</a:t>
            </a:r>
          </a:p>
          <a:p>
            <a:r>
              <a:rPr lang="ru-RU" dirty="0" smtClean="0"/>
              <a:t>закон </a:t>
            </a:r>
            <a:r>
              <a:rPr lang="ru-RU" dirty="0"/>
              <a:t>про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</a:t>
            </a:r>
            <a:r>
              <a:rPr lang="uk-UA" dirty="0"/>
              <a:t>і</a:t>
            </a:r>
            <a:r>
              <a:rPr lang="ru-RU" dirty="0"/>
              <a:t>ту</a:t>
            </a:r>
            <a:r>
              <a:rPr lang="uk-UA" dirty="0" smtClean="0"/>
              <a:t>,</a:t>
            </a:r>
          </a:p>
          <a:p>
            <a:r>
              <a:rPr lang="uk-UA" dirty="0" smtClean="0"/>
              <a:t>Закон </a:t>
            </a:r>
            <a:r>
              <a:rPr lang="uk-UA" dirty="0"/>
              <a:t>України «Про внесення змін до законодавчих актів України з питань загальної середньої та дошкільної освіти щодо організації навчально-виховного процесу» (2010</a:t>
            </a:r>
            <a:r>
              <a:rPr lang="uk-UA" dirty="0" smtClean="0"/>
              <a:t>);</a:t>
            </a:r>
          </a:p>
          <a:p>
            <a:r>
              <a:rPr lang="uk-UA" dirty="0" smtClean="0"/>
              <a:t>Указ </a:t>
            </a:r>
            <a:r>
              <a:rPr lang="uk-UA" dirty="0"/>
              <a:t>Президента України «Про заходи щодо забезпечення пріоритетного розвитку освіти в Україні» (2010</a:t>
            </a:r>
            <a:r>
              <a:rPr lang="uk-UA" dirty="0" smtClean="0"/>
              <a:t>);</a:t>
            </a:r>
          </a:p>
          <a:p>
            <a:r>
              <a:rPr lang="uk-UA" dirty="0" smtClean="0"/>
              <a:t>Указ </a:t>
            </a:r>
            <a:r>
              <a:rPr lang="uk-UA" dirty="0"/>
              <a:t>Президента України «Про заходи щодо розв’язання актуальних проблем осіб з обмеженим фізичними можливостями» (2011</a:t>
            </a:r>
            <a:r>
              <a:rPr lang="uk-UA" dirty="0" smtClean="0"/>
              <a:t>);</a:t>
            </a:r>
          </a:p>
          <a:p>
            <a:r>
              <a:rPr lang="uk-UA" dirty="0" smtClean="0"/>
              <a:t>Концепція </a:t>
            </a:r>
            <a:r>
              <a:rPr lang="uk-UA" dirty="0"/>
              <a:t>розвитку інклюзивного навчання (2010)</a:t>
            </a:r>
            <a:r>
              <a:rPr lang="ru-RU" dirty="0" smtClean="0"/>
              <a:t>]</a:t>
            </a:r>
          </a:p>
          <a:p>
            <a:r>
              <a:rPr lang="uk-UA" dirty="0" smtClean="0"/>
              <a:t>загалом </a:t>
            </a:r>
            <a:r>
              <a:rPr lang="uk-UA" dirty="0"/>
              <a:t>забезпечують захист права на освіту осіб з обмеженими можливостями здоров’я, через гарантію створення умов для спеціального, </a:t>
            </a:r>
            <a:r>
              <a:rPr lang="uk-UA" dirty="0" err="1"/>
              <a:t>компенсуючого</a:t>
            </a:r>
            <a:r>
              <a:rPr lang="uk-UA" dirty="0"/>
              <a:t> та інтегративного навчання. </a:t>
            </a:r>
          </a:p>
        </p:txBody>
      </p:sp>
    </p:spTree>
    <p:extLst>
      <p:ext uri="{BB962C8B-B14F-4D97-AF65-F5344CB8AC3E}">
        <p14:creationId xmlns:p14="http://schemas.microsoft.com/office/powerpoint/2010/main" val="630030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b="1" dirty="0" smtClean="0"/>
              <a:t>Як реалізується</a:t>
            </a:r>
            <a:endParaRPr lang="uk-UA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166018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У «Концепції розвитку інклюзивного навчання в Україні» (2010) зазначено що впровадження інклюзивної світи в Україні має розпочинатись з ланки дошкільної освіти, адже саме там основним освітнім компонентом є виховання.</a:t>
            </a:r>
          </a:p>
          <a:p>
            <a:endParaRPr lang="uk-UA" dirty="0"/>
          </a:p>
        </p:txBody>
      </p:sp>
      <p:pic>
        <p:nvPicPr>
          <p:cNvPr id="7170" name="Picture 2" descr="На Дніпропетровщині реалізують нові підходи до розвитку інклюзивної освіти  | Дніпропетровська обласна рад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4144735" cy="297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52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Цими актами було постановлено розробити та впровадити заходи спрямовані на покращення становища осіб з особливими потребами, включаючи привернення уваги суспільства до проблем осіб з інвалідністю, удосконалення оплати та умов праці працівників, що здійснюють роботу з дітьми з особливими потребами (включаючи спеціалістів корекційних закладів та педагогічних працівників інклюзивних шкіл), наголошено на потребі розвитку в суспільстві загальнолюдських цінностей та толерантного ставлення до осіб з обмеженими можливостями здоров’я, видані директиви щодо фінансування процесу впровадження інклюзивної освіти в дошкільних та загальноосвітніх закладах та положення про забезпечення інклюзивної освіти відповідним науково-методичним забезпеченням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2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65" y="1340768"/>
            <a:ext cx="8613417" cy="268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257" y="3898313"/>
            <a:ext cx="59150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36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Конвенція ООН про права дитини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62553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277" y="4362578"/>
            <a:ext cx="3255963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71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Декларація і План дій 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9" y="1844824"/>
            <a:ext cx="831222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3" y="3036881"/>
            <a:ext cx="8290019" cy="196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01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2002234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Сейчас мы обращаемся ко всем членам общества с призывом сформировать вместе с нами всемирное движение, которое будет помогать строить мир, пригодный для жизни детей, на основе нашей последовательной приверженности следующим принципам и целям:</a:t>
            </a:r>
            <a:br>
              <a:rPr lang="ru-RU" sz="2400" dirty="0" smtClean="0"/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 Дети - прежде всего. Во всей деятельности, касающейся детей, первоочередное внимание следует уделять наилучшему обеспечению интересов ребенка.</a:t>
            </a:r>
          </a:p>
          <a:p>
            <a:endParaRPr lang="ru-RU" dirty="0" smtClean="0"/>
          </a:p>
          <a:p>
            <a:r>
              <a:rPr lang="ru-RU" dirty="0" smtClean="0"/>
              <a:t>2. Искоренить нищету: инвестировать в детей. Мы подтверждаем наше торжественное обещание разорвать порочный круг нищеты в течение жизни одного поколения, руководствуясь единой верой в то, что инвестиции в детей и осуществление их прав представляют собой один из самых эффективных путей искоренения нищеты. Необходимо принять срочные меры для ликвидации наихудших форм детского труда.</a:t>
            </a:r>
          </a:p>
          <a:p>
            <a:endParaRPr lang="ru-RU" dirty="0" smtClean="0"/>
          </a:p>
          <a:p>
            <a:r>
              <a:rPr lang="ru-RU" dirty="0" smtClean="0"/>
              <a:t>3. Не забыть ни одного ребенка. Каждая девочка и каждый мальчик рождаются свободными и равными в своем достоинстве и своих правах; поэтому необходимо покончить с дискриминацией в отношении детей во всех ее формах.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276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4. Заботиться о каждом ребенке. Детям необходимо создать как можно лучшие условия в начале жизни. Первоосновой человеческого развития является выживание, защита, рост и развитие детей при хорошем здоровье и правильном питании. Мы будем прилагать согласованные усилия для борьбы с инфекционными заболеваниями, устранения основных причин недоедания и воспитания детей в безопасных условиях, которые позволяли бы им быть физически здоровыми, умственно развитыми, эмоционально уравновешенными, социально ответственными и способными приобретать знания.</a:t>
            </a:r>
          </a:p>
          <a:p>
            <a:endParaRPr lang="ru-RU" dirty="0" smtClean="0"/>
          </a:p>
          <a:p>
            <a:r>
              <a:rPr lang="ru-RU" dirty="0" smtClean="0"/>
              <a:t>5. Дать каждому ребенку образование. Все девочки и мальчики должны иметь доступ к бесплатному, обязательному и качественному начальному образованию как краеугольному камню всеобщего базового образования и иметь возможность получить его. Неравенство полов в области начального и среднего образования должно быть ликвидировано.</a:t>
            </a:r>
          </a:p>
          <a:p>
            <a:endParaRPr lang="ru-RU" dirty="0" smtClean="0"/>
          </a:p>
          <a:p>
            <a:r>
              <a:rPr lang="ru-RU" dirty="0" smtClean="0"/>
              <a:t>6. Защитить детей от вреда и эксплуатации. Дети должны быть защищены от любых актов насилия, злоупотребления, эксплуатации и дискриминации, а также от всех форм терроризма и захвата заложников.</a:t>
            </a:r>
          </a:p>
          <a:p>
            <a:endParaRPr lang="ru-RU" dirty="0" smtClean="0"/>
          </a:p>
          <a:p>
            <a:r>
              <a:rPr lang="ru-RU" dirty="0" smtClean="0"/>
              <a:t>7. Защитить детей от войны. Дети должны быть защищены от ужасов вооруженных конфликтов. Необходимо также обеспечить защиту детей, живущих в условиях иностранной оккупации, в соответствии с положениями международного гуманитарного права.</a:t>
            </a:r>
          </a:p>
        </p:txBody>
      </p:sp>
    </p:spTree>
    <p:extLst>
      <p:ext uri="{BB962C8B-B14F-4D97-AF65-F5344CB8AC3E}">
        <p14:creationId xmlns:p14="http://schemas.microsoft.com/office/powerpoint/2010/main" val="317943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8. Бороться с ВИЧ/СПИДом. Дети и их семьи должны быть защищены от пагубных последствий вируса иммунодефицита человека / синдрома приобретенного иммунодефицита (ВИЧ/СПИДа).</a:t>
            </a:r>
          </a:p>
          <a:p>
            <a:endParaRPr lang="ru-RU" dirty="0" smtClean="0"/>
          </a:p>
          <a:p>
            <a:r>
              <a:rPr lang="ru-RU" dirty="0" smtClean="0"/>
              <a:t>9. Прислушиваться к детям и обеспечивать их участие. Дети и подростки являются творческими гражданами, способными оказать помощь в построении лучшего будущего для всех. Мы должны уважать их право выражать свое мнение и участвовать в решении всех вопросов, затрагивающих их, с учетом их возраста и зрелости.</a:t>
            </a:r>
          </a:p>
          <a:p>
            <a:endParaRPr lang="ru-RU" dirty="0" smtClean="0"/>
          </a:p>
          <a:p>
            <a:r>
              <a:rPr lang="ru-RU" dirty="0" smtClean="0"/>
              <a:t>10. Сохранить Землю для детей. Мы должны сохранить нашу природную среду, с ее разнообразием жизни, ее красотой и ее ресурсами, всем тем, что повышает качество жизни, для нынешнего и будущих поколений. Мы будем оказывать всяческую помощь, с тем чтобы защитить детей и свести к минимуму воздействие на них стихийных бедствий и деградации окружающей среды.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262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2788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24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388470" cy="41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290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1003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Нормативно-правове забезпечення корекційно-реабілітаційної допомоги дітям з порушеннями психофізичного розвитку в галузі корекційної освіти. </vt:lpstr>
      <vt:lpstr>Базові закони</vt:lpstr>
      <vt:lpstr>Конвенція ООН про права дитини</vt:lpstr>
      <vt:lpstr>Декларація і План дій </vt:lpstr>
      <vt:lpstr>Сейчас мы обращаемся ко всем членам общества с призывом сформировать вместе с нами всемирное движение, которое будет помогать строить мир, пригодный для жизни детей, на основе нашей последовательной приверженности следующим принципам и целям: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реалізується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Нормативно-правове забезпечення корекційно-реабілітаційної допомоги дітям з порушеннями психофізичного розвитку в галузі корекційної освіти.</dc:title>
  <dc:creator>Пользователь</dc:creator>
  <cp:lastModifiedBy>Пользователь</cp:lastModifiedBy>
  <cp:revision>3</cp:revision>
  <dcterms:created xsi:type="dcterms:W3CDTF">2021-03-29T05:40:29Z</dcterms:created>
  <dcterms:modified xsi:type="dcterms:W3CDTF">2021-03-29T06:19:37Z</dcterms:modified>
</cp:coreProperties>
</file>