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9" r:id="rId3"/>
    <p:sldId id="262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752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1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46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27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16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44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7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4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2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0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2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4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2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58140" y="1151906"/>
            <a:ext cx="11103430" cy="249138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 СТРАТЕГІЯ 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РОМИСЛОВОГО  ПІДПРИЄМСТВА</a:t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Лектор – 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д.філософ.н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проф. 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В.Г.Воронкова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	Метою </a:t>
            </a:r>
            <a:r>
              <a:rPr lang="uk-UA" b="1" i="1" dirty="0">
                <a:solidFill>
                  <a:srgbClr val="FF0000"/>
                </a:solidFill>
              </a:rPr>
              <a:t>курсу </a:t>
            </a:r>
            <a:r>
              <a:rPr lang="uk-UA" b="1" i="1" dirty="0" smtClean="0">
                <a:solidFill>
                  <a:srgbClr val="FF0000"/>
                </a:solidFill>
              </a:rPr>
              <a:t>«</a:t>
            </a:r>
            <a:r>
              <a:rPr lang="uk-UA" b="1" i="1" dirty="0" smtClean="0">
                <a:solidFill>
                  <a:srgbClr val="FF0000"/>
                </a:solidFill>
              </a:rPr>
              <a:t>Цифрова стратегія </a:t>
            </a:r>
            <a:r>
              <a:rPr lang="uk-UA" b="1" i="1" dirty="0" smtClean="0">
                <a:solidFill>
                  <a:srgbClr val="FF0000"/>
                </a:solidFill>
              </a:rPr>
              <a:t>промислового підприємства» </a:t>
            </a:r>
            <a:r>
              <a:rPr lang="uk-UA" i="1" dirty="0" smtClean="0"/>
              <a:t>є </a:t>
            </a:r>
            <a:r>
              <a:rPr lang="uk-UA" i="1" dirty="0"/>
              <a:t>аналіз </a:t>
            </a:r>
            <a:r>
              <a:rPr lang="uk-UA" i="1" dirty="0" smtClean="0"/>
              <a:t> цифрових стратегій, що представляють сукупність інформаційних ресурсів</a:t>
            </a:r>
            <a:r>
              <a:rPr lang="uk-UA" i="1" dirty="0"/>
              <a:t>, </a:t>
            </a:r>
            <a:r>
              <a:rPr lang="uk-UA" i="1" dirty="0" smtClean="0"/>
              <a:t>виражених цифровим інструментарієм - засобами, методами, мобільними соціальними мережами, направленими на пошук даних з метою мобільної оптимізації, що сприяє </a:t>
            </a:r>
            <a:r>
              <a:rPr lang="uk-UA" i="1" dirty="0"/>
              <a:t>ефективному </a:t>
            </a:r>
            <a:r>
              <a:rPr lang="uk-UA" i="1" dirty="0" smtClean="0"/>
              <a:t>переведення </a:t>
            </a:r>
            <a:r>
              <a:rPr lang="uk-UA" i="1" dirty="0"/>
              <a:t>всього процесу </a:t>
            </a:r>
            <a:r>
              <a:rPr lang="uk-UA" i="1" dirty="0" smtClean="0"/>
              <a:t>управління на цифровий формат, </a:t>
            </a:r>
            <a:r>
              <a:rPr lang="uk-UA" i="1" dirty="0"/>
              <a:t>у тому числі розробці та реалізації управлінських </a:t>
            </a:r>
            <a:r>
              <a:rPr lang="uk-UA" i="1" dirty="0" smtClean="0"/>
              <a:t>рішень. </a:t>
            </a:r>
          </a:p>
          <a:p>
            <a:pPr algn="just"/>
            <a:r>
              <a:rPr lang="uk-UA" i="1" dirty="0"/>
              <a:t>	</a:t>
            </a:r>
            <a:r>
              <a:rPr lang="uk-UA" b="1" i="1" dirty="0" smtClean="0">
                <a:solidFill>
                  <a:srgbClr val="FF0000"/>
                </a:solidFill>
              </a:rPr>
              <a:t>Світ цифрових технологі</a:t>
            </a:r>
            <a:r>
              <a:rPr lang="uk-UA" i="1" dirty="0" smtClean="0">
                <a:solidFill>
                  <a:srgbClr val="FF0000"/>
                </a:solidFill>
              </a:rPr>
              <a:t>й промислового підприємства </a:t>
            </a:r>
            <a:r>
              <a:rPr lang="uk-UA" i="1" dirty="0" smtClean="0"/>
              <a:t>– це справжній виклик для всіх підприємств, що потребують кращого упровадження цифрового ландшафту, так як цей ландшафт змінюється неймовірно швидко, тож, відповідно, має змінюватися і наше бачення потреб цифрових стратегій промислового підприємства, що вимагає його кращого розуміння. </a:t>
            </a:r>
          </a:p>
          <a:p>
            <a:pPr algn="just"/>
            <a:r>
              <a:rPr lang="uk-UA" i="1" dirty="0"/>
              <a:t>	</a:t>
            </a:r>
            <a:r>
              <a:rPr lang="uk-UA" b="1" i="1" dirty="0" smtClean="0">
                <a:solidFill>
                  <a:srgbClr val="FF0000"/>
                </a:solidFill>
              </a:rPr>
              <a:t>Знання про цифрові стратегії </a:t>
            </a:r>
            <a:r>
              <a:rPr lang="uk-UA" b="1" i="1" dirty="0">
                <a:solidFill>
                  <a:srgbClr val="FF0000"/>
                </a:solidFill>
              </a:rPr>
              <a:t>промислового </a:t>
            </a:r>
            <a:r>
              <a:rPr lang="uk-UA" b="1" i="1" dirty="0" smtClean="0">
                <a:solidFill>
                  <a:srgbClr val="FF0000"/>
                </a:solidFill>
              </a:rPr>
              <a:t>підприємства </a:t>
            </a:r>
            <a:r>
              <a:rPr lang="uk-UA" i="1" dirty="0" smtClean="0"/>
              <a:t>та тактичні питання, що пов'язані з цифровими технологіями, будуть ставати все важливішими, особливо у часи все більшого впливу соціальних мереж та використання інформаційно-комунікаційних і комунікативних технологій, впливають на соціальні та економічні зміни, що трансформують цілі сектори економіки. </a:t>
            </a:r>
          </a:p>
          <a:p>
            <a:pPr algn="just"/>
            <a:r>
              <a:rPr lang="uk-UA" i="1" dirty="0" smtClean="0"/>
              <a:t>	</a:t>
            </a:r>
            <a:r>
              <a:rPr lang="uk-UA" b="1" i="1" dirty="0" smtClean="0">
                <a:solidFill>
                  <a:srgbClr val="FF0000"/>
                </a:solidFill>
              </a:rPr>
              <a:t>Курс  допоможе орієнтуватися у цьому захопливому і стрімкому інформаційному середовищі, </a:t>
            </a:r>
            <a:r>
              <a:rPr lang="uk-UA" i="1" dirty="0" smtClean="0"/>
              <a:t>пов'язаному із цифровими технологіями, щоб покращити управлінський процес, зрозуміти цінність інформації та виклики технологій</a:t>
            </a:r>
            <a:r>
              <a:rPr lang="uk-UA" b="1" dirty="0" smtClean="0"/>
              <a:t>. </a:t>
            </a:r>
          </a:p>
          <a:p>
            <a:pPr algn="just"/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Курс </a:t>
            </a:r>
            <a:r>
              <a:rPr lang="uk-UA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надасть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покрокові практичні інструкції щодо того, які бренди технологій цифрових стратегій промислового підприємства є сьогодні актуальними та як кількісно їх оцінити та виміряти за допомогою відчутних результатів, щоб забезпечити надійну основу для вимірювання ефективності промислового підприємства, 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використовуючи цифрові технології. </a:t>
            </a:r>
            <a:endParaRPr lang="ru-RU" sz="20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6906" y="275348"/>
            <a:ext cx="1087820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>
                <a:latin typeface="+mj-lt"/>
              </a:rPr>
              <a:t>У результаті вивчення навчальної дисципліни </a:t>
            </a:r>
            <a:r>
              <a:rPr lang="uk-UA" i="1" dirty="0" smtClean="0">
                <a:latin typeface="+mj-lt"/>
              </a:rPr>
              <a:t>«</a:t>
            </a:r>
            <a:r>
              <a:rPr lang="uk-UA" i="1" dirty="0" smtClean="0">
                <a:solidFill>
                  <a:srgbClr val="FF0000"/>
                </a:solidFill>
                <a:latin typeface="+mj-lt"/>
              </a:rPr>
              <a:t>ЦИФРОВА СТРАТЕГІЯ </a:t>
            </a:r>
            <a:r>
              <a:rPr lang="uk-UA" i="1" dirty="0" smtClean="0">
                <a:solidFill>
                  <a:srgbClr val="FF0000"/>
                </a:solidFill>
                <a:latin typeface="+mj-lt"/>
              </a:rPr>
              <a:t>ПРОМИСЛОВОГО ПІДПРИЄМСТВА</a:t>
            </a:r>
            <a:r>
              <a:rPr lang="uk-UA" b="1" i="1" dirty="0" smtClean="0">
                <a:solidFill>
                  <a:srgbClr val="FF0000"/>
                </a:solidFill>
                <a:latin typeface="+mj-lt"/>
              </a:rPr>
              <a:t>» </a:t>
            </a:r>
            <a:r>
              <a:rPr lang="ru-RU" i="1" dirty="0" err="1" smtClean="0">
                <a:latin typeface="+mj-lt"/>
              </a:rPr>
              <a:t>здобувач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третього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рівня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вищої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освіти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ступеня</a:t>
            </a:r>
            <a:r>
              <a:rPr lang="ru-RU" i="1" dirty="0" smtClean="0">
                <a:latin typeface="+mj-lt"/>
              </a:rPr>
              <a:t> доктора </a:t>
            </a:r>
            <a:r>
              <a:rPr lang="ru-RU" i="1" dirty="0" err="1" smtClean="0">
                <a:latin typeface="+mj-lt"/>
              </a:rPr>
              <a:t>філософії</a:t>
            </a:r>
            <a:endParaRPr lang="ru-RU" i="1" dirty="0" smtClean="0">
              <a:latin typeface="+mj-lt"/>
            </a:endParaRPr>
          </a:p>
          <a:p>
            <a:pPr algn="just"/>
            <a:r>
              <a:rPr lang="uk-UA" i="1" dirty="0" smtClean="0">
                <a:latin typeface="+mj-lt"/>
              </a:rPr>
              <a:t>повинен </a:t>
            </a:r>
            <a:r>
              <a:rPr lang="uk-UA" i="1" dirty="0">
                <a:latin typeface="+mj-lt"/>
              </a:rPr>
              <a:t>набути  таких </a:t>
            </a:r>
            <a:r>
              <a:rPr lang="uk-UA" b="1" i="1" dirty="0">
                <a:latin typeface="+mj-lt"/>
              </a:rPr>
              <a:t>результатів навчання</a:t>
            </a:r>
            <a:r>
              <a:rPr lang="uk-UA" i="1" dirty="0">
                <a:latin typeface="+mj-lt"/>
              </a:rPr>
              <a:t> (знання, уміння тощо) та </a:t>
            </a:r>
            <a:r>
              <a:rPr lang="uk-UA" b="1" i="1" dirty="0" err="1">
                <a:latin typeface="+mj-lt"/>
              </a:rPr>
              <a:t>компетентностей</a:t>
            </a:r>
            <a:r>
              <a:rPr lang="uk-UA" i="1" dirty="0">
                <a:latin typeface="+mj-lt"/>
              </a:rPr>
              <a:t>:</a:t>
            </a:r>
            <a:endParaRPr lang="ru-RU" i="1" dirty="0">
              <a:latin typeface="+mj-lt"/>
            </a:endParaRPr>
          </a:p>
          <a:p>
            <a:pPr algn="just"/>
            <a:endParaRPr lang="uk-UA" i="1" dirty="0" smtClean="0">
              <a:latin typeface="+mj-lt"/>
            </a:endParaRPr>
          </a:p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Здобувачі мають </a:t>
            </a:r>
            <a:r>
              <a:rPr lang="uk-UA" sz="2000" b="1" i="1" dirty="0">
                <a:solidFill>
                  <a:srgbClr val="FF0000"/>
                </a:solidFill>
                <a:latin typeface="+mj-lt"/>
              </a:rPr>
              <a:t>знати</a:t>
            </a:r>
            <a:r>
              <a:rPr lang="uk-UA" sz="2000" i="1" dirty="0">
                <a:solidFill>
                  <a:srgbClr val="FF0000"/>
                </a:solidFill>
                <a:latin typeface="+mj-lt"/>
              </a:rPr>
              <a:t>:</a:t>
            </a:r>
            <a:endParaRPr lang="ru-RU" sz="20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− </a:t>
            </a:r>
            <a:r>
              <a:rPr lang="uk-UA" i="1" dirty="0" smtClean="0">
                <a:latin typeface="+mj-lt"/>
              </a:rPr>
              <a:t> </a:t>
            </a:r>
            <a:r>
              <a:rPr lang="uk-UA" i="1" dirty="0">
                <a:latin typeface="+mj-lt"/>
              </a:rPr>
              <a:t>теорії, методи та </a:t>
            </a:r>
            <a:r>
              <a:rPr lang="uk-UA" i="1" dirty="0" smtClean="0">
                <a:latin typeface="+mj-lt"/>
              </a:rPr>
              <a:t>підходи цифрового менеджменту  як сукупності завдань</a:t>
            </a:r>
            <a:endParaRPr lang="uk-UA" i="1" dirty="0"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управління на всіх етапах життєвого циклу </a:t>
            </a:r>
            <a:r>
              <a:rPr lang="uk-UA" i="1" dirty="0" smtClean="0">
                <a:latin typeface="+mj-lt"/>
              </a:rPr>
              <a:t>підприємства, </a:t>
            </a:r>
            <a:r>
              <a:rPr lang="uk-UA" i="1" dirty="0">
                <a:latin typeface="+mj-lt"/>
              </a:rPr>
              <a:t>що включає дії та операції </a:t>
            </a:r>
            <a:r>
              <a:rPr lang="uk-UA" i="1" dirty="0" smtClean="0">
                <a:latin typeface="+mj-lt"/>
              </a:rPr>
              <a:t>з </a:t>
            </a:r>
            <a:r>
              <a:rPr lang="uk-UA" i="1" dirty="0">
                <a:latin typeface="+mj-lt"/>
              </a:rPr>
              <a:t>інформацією в різних її формах та </a:t>
            </a:r>
            <a:r>
              <a:rPr lang="uk-UA" i="1" dirty="0" smtClean="0">
                <a:latin typeface="+mj-lt"/>
              </a:rPr>
              <a:t>станах;</a:t>
            </a:r>
          </a:p>
          <a:p>
            <a:pPr algn="just"/>
            <a:r>
              <a:rPr lang="uk-UA" i="1" dirty="0">
                <a:latin typeface="+mj-lt"/>
              </a:rPr>
              <a:t>- досягнення у галузі комп'ютерної техніки та інших високих технологій, новітніх засобів комунікації, програмного забезпечення та практичного досвіду, </a:t>
            </a:r>
            <a:r>
              <a:rPr lang="uk-UA" i="1" dirty="0" smtClean="0">
                <a:latin typeface="+mj-lt"/>
              </a:rPr>
              <a:t>щоб вирішувати </a:t>
            </a:r>
            <a:r>
              <a:rPr lang="uk-UA" i="1" dirty="0">
                <a:latin typeface="+mj-lt"/>
              </a:rPr>
              <a:t>завдання щодо ефективної </a:t>
            </a:r>
            <a:r>
              <a:rPr lang="uk-UA" i="1" dirty="0" smtClean="0">
                <a:latin typeface="+mj-lt"/>
              </a:rPr>
              <a:t>концепції цифрової стратегії; </a:t>
            </a:r>
            <a:endParaRPr lang="ru-RU" i="1" dirty="0"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− ключові </a:t>
            </a:r>
            <a:r>
              <a:rPr lang="uk-UA" i="1" dirty="0" smtClean="0">
                <a:latin typeface="+mj-lt"/>
              </a:rPr>
              <a:t>проблеми – контент-менеджмент, соціальні мережі, оптимізація пошукових систем та </a:t>
            </a:r>
            <a:r>
              <a:rPr lang="uk-UA" i="1" dirty="0" err="1" smtClean="0">
                <a:latin typeface="+mj-lt"/>
              </a:rPr>
              <a:t>вебаналітика</a:t>
            </a:r>
            <a:r>
              <a:rPr lang="uk-UA" i="1" dirty="0" smtClean="0">
                <a:latin typeface="+mj-lt"/>
              </a:rPr>
              <a:t>, щоб забезпечити надійну основу для креативного цифрового менеджменту, вибору каналу та вимірювання ефективності підприємства; </a:t>
            </a:r>
            <a:endParaRPr lang="ru-RU" i="1" dirty="0">
              <a:latin typeface="+mj-lt"/>
            </a:endParaRPr>
          </a:p>
          <a:p>
            <a:pPr algn="just"/>
            <a:r>
              <a:rPr lang="uk-UA" sz="2000" i="1" dirty="0">
                <a:solidFill>
                  <a:srgbClr val="FF0000"/>
                </a:solidFill>
                <a:latin typeface="+mj-lt"/>
              </a:rPr>
              <a:t>Здобувачі мають 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вміти:</a:t>
            </a:r>
            <a:endParaRPr lang="uk-UA" sz="20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i="1" dirty="0" smtClean="0">
                <a:latin typeface="+mj-lt"/>
              </a:rPr>
              <a:t>− </a:t>
            </a:r>
            <a:r>
              <a:rPr lang="uk-UA" i="1" dirty="0">
                <a:latin typeface="+mj-lt"/>
              </a:rPr>
              <a:t>застосовувати набуті знання </a:t>
            </a:r>
            <a:r>
              <a:rPr lang="uk-UA" i="1" dirty="0" smtClean="0">
                <a:latin typeface="+mj-lt"/>
              </a:rPr>
              <a:t>для  розв’язання </a:t>
            </a:r>
            <a:r>
              <a:rPr lang="uk-UA" i="1" dirty="0">
                <a:latin typeface="+mj-lt"/>
              </a:rPr>
              <a:t>практичних </a:t>
            </a:r>
            <a:r>
              <a:rPr lang="uk-UA" i="1" dirty="0" smtClean="0">
                <a:latin typeface="+mj-lt"/>
              </a:rPr>
              <a:t>ситуацій, використовуючи набір інструментів і методів технологій цифрового менеджменту;</a:t>
            </a:r>
          </a:p>
          <a:p>
            <a:pPr algn="just"/>
            <a:r>
              <a:rPr lang="uk-UA" i="1" dirty="0" smtClean="0">
                <a:latin typeface="+mj-lt"/>
              </a:rPr>
              <a:t>− </a:t>
            </a:r>
            <a:r>
              <a:rPr lang="uk-UA" i="1" dirty="0">
                <a:latin typeface="+mj-lt"/>
              </a:rPr>
              <a:t>використовувати </a:t>
            </a:r>
            <a:r>
              <a:rPr lang="uk-UA" i="1" dirty="0" smtClean="0">
                <a:latin typeface="+mj-lt"/>
              </a:rPr>
              <a:t>інформаційні </a:t>
            </a:r>
            <a:r>
              <a:rPr lang="uk-UA" i="1" dirty="0">
                <a:latin typeface="+mj-lt"/>
              </a:rPr>
              <a:t>технології, що здатні генерувати економічне зростання і </a:t>
            </a:r>
            <a:r>
              <a:rPr lang="uk-UA" i="1" dirty="0" smtClean="0">
                <a:latin typeface="+mj-lt"/>
              </a:rPr>
              <a:t>розвиток, </a:t>
            </a:r>
            <a:r>
              <a:rPr lang="uk-UA" i="1" dirty="0">
                <a:latin typeface="+mj-lt"/>
              </a:rPr>
              <a:t>сприяти просуванню інновацій і </a:t>
            </a:r>
            <a:r>
              <a:rPr lang="uk-UA" i="1" dirty="0" err="1" smtClean="0">
                <a:latin typeface="+mj-lt"/>
              </a:rPr>
              <a:t>цифровізації</a:t>
            </a:r>
            <a:r>
              <a:rPr lang="uk-UA" i="1" dirty="0" smtClean="0">
                <a:latin typeface="+mj-lt"/>
              </a:rPr>
              <a:t>;</a:t>
            </a:r>
          </a:p>
          <a:p>
            <a:pPr algn="just"/>
            <a:r>
              <a:rPr lang="uk-UA" i="1" dirty="0" smtClean="0">
                <a:latin typeface="+mj-lt"/>
              </a:rPr>
              <a:t>- адаптувати </a:t>
            </a:r>
            <a:r>
              <a:rPr lang="uk-UA" i="1" dirty="0">
                <a:latin typeface="+mj-lt"/>
              </a:rPr>
              <a:t>кращі практики інших країн до українських </a:t>
            </a:r>
            <a:r>
              <a:rPr lang="uk-UA" i="1" dirty="0" smtClean="0">
                <a:latin typeface="+mj-lt"/>
              </a:rPr>
              <a:t>реалій, в основі яких стратегії, тактики, інструменти та вимірювання, здатні перетворитися на </a:t>
            </a:r>
            <a:r>
              <a:rPr lang="ru-RU" i="1" dirty="0" smtClean="0">
                <a:latin typeface="+mj-lt"/>
              </a:rPr>
              <a:t>ресурс </a:t>
            </a:r>
            <a:r>
              <a:rPr lang="ru-RU" i="1" dirty="0" err="1">
                <a:latin typeface="+mj-lt"/>
              </a:rPr>
              <a:t>стратегічного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значення</a:t>
            </a:r>
            <a:r>
              <a:rPr lang="ru-RU" i="1" dirty="0" smtClean="0">
                <a:latin typeface="+mj-lt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Тематика лекційних занять</a:t>
            </a:r>
            <a:endParaRPr lang="uk-UA" sz="20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Дисципліна</a:t>
            </a:r>
            <a:r>
              <a:rPr lang="ru-RU" sz="2000" dirty="0" smtClean="0"/>
              <a:t> «</a:t>
            </a:r>
            <a:r>
              <a:rPr lang="ru-RU" sz="2000" dirty="0" err="1" smtClean="0"/>
              <a:t>Цифрова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стратегія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»: предмет, об</a:t>
            </a:r>
            <a:r>
              <a:rPr lang="en-US" sz="2000" dirty="0" smtClean="0"/>
              <a:t>’</a:t>
            </a:r>
            <a:r>
              <a:rPr lang="ru-RU" sz="2000" dirty="0" err="1" smtClean="0"/>
              <a:t>єкт</a:t>
            </a:r>
            <a:r>
              <a:rPr lang="ru-RU" sz="2000" dirty="0" smtClean="0"/>
              <a:t>, характеристика.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 smtClean="0"/>
              <a:t>Методологічні</a:t>
            </a:r>
            <a:r>
              <a:rPr lang="ru-RU" sz="2000" dirty="0" smtClean="0"/>
              <a:t> </a:t>
            </a:r>
            <a:r>
              <a:rPr lang="ru-RU" sz="2000" dirty="0"/>
              <a:t>засади </a:t>
            </a:r>
            <a:r>
              <a:rPr lang="ru-RU" sz="2000" dirty="0" err="1" smtClean="0"/>
              <a:t>цифрових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стратегій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.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Цифровізація</a:t>
            </a:r>
            <a:r>
              <a:rPr lang="ru-RU" sz="2000" dirty="0" smtClean="0"/>
              <a:t> як </a:t>
            </a:r>
            <a:r>
              <a:rPr lang="ru-RU" sz="2000" dirty="0" err="1" smtClean="0"/>
              <a:t>стратегічний</a:t>
            </a:r>
            <a:r>
              <a:rPr lang="ru-RU" sz="2000" dirty="0" smtClean="0"/>
              <a:t> ресурс </a:t>
            </a:r>
            <a:r>
              <a:rPr lang="ru-RU" sz="2000" dirty="0" err="1" smtClean="0"/>
              <a:t>промислового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. 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/>
              <a:t>ІКТ як </a:t>
            </a:r>
            <a:r>
              <a:rPr lang="ru-RU" sz="2000" dirty="0" err="1" smtClean="0"/>
              <a:t>чинник</a:t>
            </a:r>
            <a:r>
              <a:rPr lang="ru-RU" sz="2000" dirty="0"/>
              <a:t>, </a:t>
            </a:r>
            <a:r>
              <a:rPr lang="ru-RU" sz="2000" dirty="0" err="1"/>
              <a:t>індикатор</a:t>
            </a:r>
            <a:r>
              <a:rPr lang="ru-RU" sz="2000" dirty="0"/>
              <a:t> і результат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smtClean="0"/>
              <a:t>цифрового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. 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Четвертої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революції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цифрових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Напрями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цифрових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  на </a:t>
            </a:r>
            <a:r>
              <a:rPr lang="ru-RU" sz="2000" dirty="0" err="1" smtClean="0"/>
              <a:t>промисловому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підприємстві</a:t>
            </a:r>
            <a:r>
              <a:rPr lang="ru-RU" sz="2000" dirty="0" smtClean="0"/>
              <a:t> (</a:t>
            </a:r>
            <a:r>
              <a:rPr lang="ru-RU" sz="2000" dirty="0" err="1" smtClean="0"/>
              <a:t>розробка</a:t>
            </a:r>
            <a:r>
              <a:rPr lang="ru-RU" sz="2000" dirty="0" smtClean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 </a:t>
            </a:r>
            <a:r>
              <a:rPr lang="ru-RU" sz="2000" dirty="0" err="1" smtClean="0"/>
              <a:t>автоматизації</a:t>
            </a:r>
            <a:r>
              <a:rPr lang="ru-RU" sz="2000" dirty="0" smtClean="0"/>
              <a:t>, </a:t>
            </a:r>
            <a:r>
              <a:rPr lang="ru-RU" sz="2000" dirty="0" err="1"/>
              <a:t>обміну</a:t>
            </a:r>
            <a:r>
              <a:rPr lang="ru-RU" sz="2000" dirty="0"/>
              <a:t> </a:t>
            </a:r>
            <a:r>
              <a:rPr lang="ru-RU" sz="2000" dirty="0" err="1"/>
              <a:t>даними</a:t>
            </a:r>
            <a:r>
              <a:rPr lang="ru-RU" sz="2000" dirty="0"/>
              <a:t>, </a:t>
            </a:r>
            <a:r>
              <a:rPr lang="ru-RU" sz="2000" dirty="0" err="1"/>
              <a:t>Інтернету</a:t>
            </a:r>
            <a:r>
              <a:rPr lang="ru-RU" sz="2000" dirty="0"/>
              <a:t> речей, </a:t>
            </a:r>
            <a:r>
              <a:rPr lang="ru-RU" sz="2000" dirty="0" err="1" smtClean="0"/>
              <a:t>хмарних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обчислень</a:t>
            </a:r>
            <a:r>
              <a:rPr lang="ru-RU" sz="2000" dirty="0" smtClean="0"/>
              <a:t>).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Цифровий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брендинг</a:t>
            </a:r>
            <a:r>
              <a:rPr lang="ru-RU" sz="2000" dirty="0" smtClean="0"/>
              <a:t> та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промисловому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підприємстві</a:t>
            </a:r>
            <a:r>
              <a:rPr lang="ru-RU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Зарубіжний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цифрових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стратегій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промисловому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підприємстві</a:t>
            </a:r>
            <a:r>
              <a:rPr lang="ru-RU" sz="2000" dirty="0" smtClean="0"/>
              <a:t>. 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Розвиток</a:t>
            </a:r>
            <a:r>
              <a:rPr lang="ru-RU" sz="2000" dirty="0" smtClean="0"/>
              <a:t> штучного </a:t>
            </a:r>
            <a:r>
              <a:rPr lang="ru-RU" sz="2000" dirty="0" err="1" smtClean="0"/>
              <a:t>інтелекту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напрями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Робототехніка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застосування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промисловому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підприємстві</a:t>
            </a:r>
            <a:r>
              <a:rPr lang="ru-RU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3D-</a:t>
            </a:r>
            <a:r>
              <a:rPr lang="uk-UA" sz="2000" dirty="0" smtClean="0"/>
              <a:t>друк та</a:t>
            </a:r>
            <a:r>
              <a:rPr lang="en-US" sz="2000" dirty="0" smtClean="0"/>
              <a:t>  3</a:t>
            </a:r>
            <a:r>
              <a:rPr lang="uk-UA" sz="2000" dirty="0" smtClean="0"/>
              <a:t>-</a:t>
            </a:r>
            <a:r>
              <a:rPr lang="en-US" sz="2000" dirty="0" smtClean="0"/>
              <a:t>D </a:t>
            </a:r>
            <a:r>
              <a:rPr lang="uk-UA" sz="2000" dirty="0" smtClean="0"/>
              <a:t>виробництво на промисловому підприємстві.</a:t>
            </a:r>
            <a:r>
              <a:rPr lang="ru-RU" sz="2000" dirty="0" smtClean="0"/>
              <a:t>. 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/>
              <a:t>«Розумна фабрика» та напрями її створення.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/>
              <a:t>«Великі дані» для ухвалення управлінських рішень.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/>
              <a:t>Алгоритмічна (інформаційна, цифрова) культура на підприємстві та методи її формування. </a:t>
            </a:r>
            <a:endParaRPr lang="en-US" sz="2000" dirty="0" smtClean="0"/>
          </a:p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5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Тематика семінарських занять</a:t>
            </a:r>
            <a:r>
              <a:rPr lang="uk-UA" sz="20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endParaRPr lang="ru-RU" sz="20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ru-RU" sz="2000" i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err="1" smtClean="0"/>
              <a:t>Методи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дослідження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цифрової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стратегії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промислового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підприємства</a:t>
            </a:r>
            <a:r>
              <a:rPr lang="ru-RU" sz="2000" i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err="1" smtClean="0"/>
              <a:t>Напрями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розвитку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цифрових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технологій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промисловому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підприємстві</a:t>
            </a:r>
            <a:r>
              <a:rPr lang="ru-RU" sz="2000" i="1" dirty="0" smtClean="0"/>
              <a:t>.</a:t>
            </a:r>
            <a:endParaRPr lang="ru-RU" sz="2000" i="1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err="1" smtClean="0"/>
              <a:t>Формування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концепції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використання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цифрових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стратегій</a:t>
            </a:r>
            <a:r>
              <a:rPr lang="ru-RU" sz="2000" i="1" dirty="0" smtClean="0"/>
              <a:t>: </a:t>
            </a:r>
            <a:r>
              <a:rPr lang="ru-RU" sz="2000" i="1" dirty="0" err="1" smtClean="0"/>
              <a:t>робототехніка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Інтернет</a:t>
            </a:r>
            <a:r>
              <a:rPr lang="ru-RU" sz="2000" i="1" dirty="0" smtClean="0"/>
              <a:t> речей, </a:t>
            </a:r>
            <a:r>
              <a:rPr lang="ru-RU" sz="2000" i="1" dirty="0" err="1" smtClean="0"/>
              <a:t>штучний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інтелект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нанотехнології</a:t>
            </a:r>
            <a:r>
              <a:rPr lang="ru-RU" sz="2000" i="1" dirty="0" smtClean="0"/>
              <a:t>, синтетична </a:t>
            </a:r>
            <a:r>
              <a:rPr lang="ru-RU" sz="2000" i="1" dirty="0" err="1" smtClean="0"/>
              <a:t>біологія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віртуальна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реальність</a:t>
            </a:r>
            <a:r>
              <a:rPr lang="ru-RU" sz="2000" i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smtClean="0"/>
              <a:t> </a:t>
            </a:r>
            <a:r>
              <a:rPr lang="ru-RU" sz="2000" i="1" dirty="0" err="1" smtClean="0"/>
              <a:t>Цифровий</a:t>
            </a:r>
            <a:r>
              <a:rPr lang="ru-RU" sz="2000" i="1" dirty="0" smtClean="0"/>
              <a:t> менеджмент на </a:t>
            </a:r>
            <a:r>
              <a:rPr lang="ru-RU" sz="2000" i="1" dirty="0" err="1" smtClean="0"/>
              <a:t>промисловому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підприємстві</a:t>
            </a:r>
            <a:endParaRPr lang="ru-RU" sz="2000" i="1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smtClean="0"/>
              <a:t>Тотальна </a:t>
            </a:r>
            <a:r>
              <a:rPr lang="ru-RU" sz="2000" i="1" dirty="0" err="1" smtClean="0"/>
              <a:t>автоматизація</a:t>
            </a:r>
            <a:r>
              <a:rPr lang="ru-RU" sz="2000" i="1" dirty="0" smtClean="0"/>
              <a:t>: як комп</a:t>
            </a:r>
            <a:r>
              <a:rPr lang="en-US" sz="2000" i="1" dirty="0" smtClean="0"/>
              <a:t>’</a:t>
            </a:r>
            <a:r>
              <a:rPr lang="ru-RU" sz="2000" i="1" dirty="0" err="1" smtClean="0"/>
              <a:t>ютерні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алгоритми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змінюють</a:t>
            </a:r>
            <a:r>
              <a:rPr lang="en-US" sz="2000" i="1" dirty="0" smtClean="0"/>
              <a:t> </a:t>
            </a:r>
            <a:r>
              <a:rPr lang="uk-UA" sz="2000" i="1" dirty="0" smtClean="0"/>
              <a:t>виробництво.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err="1"/>
              <a:t>Пришестя</a:t>
            </a:r>
            <a:r>
              <a:rPr lang="ru-RU" sz="2000" i="1" dirty="0"/>
              <a:t> </a:t>
            </a:r>
            <a:r>
              <a:rPr lang="ru-RU" sz="2000" i="1" dirty="0" err="1" smtClean="0"/>
              <a:t>роботів</a:t>
            </a:r>
            <a:r>
              <a:rPr lang="ru-RU" sz="2000" i="1" dirty="0" smtClean="0"/>
              <a:t> : </a:t>
            </a:r>
            <a:r>
              <a:rPr lang="ru-RU" sz="2000" i="1" dirty="0" err="1" smtClean="0"/>
              <a:t>техніка</a:t>
            </a:r>
            <a:r>
              <a:rPr lang="ru-RU" sz="2000" i="1" dirty="0" smtClean="0"/>
              <a:t> </a:t>
            </a:r>
            <a:r>
              <a:rPr lang="ru-RU" sz="2000" i="1" dirty="0"/>
              <a:t>і </a:t>
            </a:r>
            <a:r>
              <a:rPr lang="ru-RU" sz="2000" i="1" dirty="0" err="1"/>
              <a:t>загроза</a:t>
            </a:r>
            <a:r>
              <a:rPr lang="ru-RU" sz="2000" i="1" dirty="0"/>
              <a:t> </a:t>
            </a:r>
            <a:r>
              <a:rPr lang="ru-RU" sz="2000" i="1" dirty="0" err="1" smtClean="0"/>
              <a:t>майбутнього</a:t>
            </a:r>
            <a:r>
              <a:rPr lang="ru-RU" sz="2000" i="1" dirty="0" smtClean="0"/>
              <a:t>.</a:t>
            </a:r>
            <a:endParaRPr lang="uk-UA" sz="2000" i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uk-UA" sz="2000" i="1" dirty="0" smtClean="0"/>
              <a:t>Формування концепції стратегії </a:t>
            </a:r>
            <a:r>
              <a:rPr lang="uk-UA" sz="2000" i="1" dirty="0" err="1" smtClean="0"/>
              <a:t>кібербезпеки</a:t>
            </a:r>
            <a:r>
              <a:rPr lang="uk-UA" sz="2000" i="1" dirty="0" smtClean="0"/>
              <a:t> на промисловому підприємстві  умовах глобалізації. 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1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25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600"/>
              </a:spcAft>
            </a:pPr>
            <a:r>
              <a:rPr lang="uk-UA" sz="20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Рекомендована література</a:t>
            </a:r>
          </a:p>
          <a:p>
            <a:pPr indent="457200">
              <a:spcAft>
                <a:spcPts val="600"/>
              </a:spcAft>
              <a:buAutoNum type="arabicPeriod"/>
            </a:pP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Аль-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Халілі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Джим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. Що далі? Все, що наука знає про наше майбутнє / пер. з 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англ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. 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М.Климчука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. Київ : 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Кі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 Фонд Медіа, 2018. 248 с.</a:t>
            </a:r>
          </a:p>
          <a:p>
            <a:pPr indent="457200">
              <a:spcAft>
                <a:spcPts val="600"/>
              </a:spcAft>
              <a:buAutoNum type="arabicPeriod"/>
            </a:pPr>
            <a:r>
              <a:rPr lang="ru-RU" sz="1600" b="1" i="1" dirty="0" err="1" smtClean="0">
                <a:latin typeface="+mj-lt"/>
                <a:cs typeface="Aharoni" panose="02010803020104030203" pitchFamily="2" charset="-79"/>
              </a:rPr>
              <a:t>Бріньолфссон</a:t>
            </a:r>
            <a:r>
              <a:rPr lang="ru-RU" sz="1600" b="1" i="1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Е.,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Макафі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Е. Друга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епоха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машин: робота,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прогрес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та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процвітання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в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часи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надзвичайних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технологій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.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Київ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: FUND, 2016. 236 с</a:t>
            </a:r>
            <a:r>
              <a:rPr lang="ru-RU" sz="1600" b="1" i="1" dirty="0" smtClean="0">
                <a:latin typeface="+mj-lt"/>
                <a:cs typeface="Aharoni" panose="02010803020104030203" pitchFamily="2" charset="-79"/>
              </a:rPr>
              <a:t>.</a:t>
            </a:r>
          </a:p>
          <a:p>
            <a:pPr indent="457200">
              <a:spcAft>
                <a:spcPts val="600"/>
              </a:spcAft>
              <a:buAutoNum type="arabicPeriod"/>
            </a:pP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Браян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Крістіан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, Том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Гріффітс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. </a:t>
            </a:r>
            <a:r>
              <a:rPr lang="ru-RU" sz="1600" b="1" i="1" dirty="0" err="1" smtClean="0">
                <a:latin typeface="+mj-lt"/>
                <a:cs typeface="Aharoni" panose="02010803020104030203" pitchFamily="2" charset="-79"/>
              </a:rPr>
              <a:t>Життя</a:t>
            </a:r>
            <a:r>
              <a:rPr lang="ru-RU" sz="1600" b="1" i="1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за алгоритмами. Як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робити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раціональний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вибір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. 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Київ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Наш формат, 2020. 376 с. </a:t>
            </a:r>
            <a:endParaRPr lang="ru-RU" sz="1600" b="1" i="1" dirty="0" smtClean="0">
              <a:latin typeface="+mj-lt"/>
              <a:cs typeface="Aharoni" panose="02010803020104030203" pitchFamily="2" charset="-79"/>
            </a:endParaRP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 err="1" smtClean="0">
                <a:latin typeface="+mj-lt"/>
                <a:ea typeface="Calibri"/>
                <a:cs typeface="Aharoni" panose="02010803020104030203" pitchFamily="2" charset="-79"/>
              </a:rPr>
              <a:t>Келлі</a:t>
            </a: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Кевін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Невідвортне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12 технологій, що формують наше майбутнє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Наталія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Валевська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Київ : Наш формат, 2018. 304 с</a:t>
            </a: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.</a:t>
            </a: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О</a:t>
            </a:r>
            <a:r>
              <a:rPr lang="ru-RU" sz="1600" b="1" i="1" dirty="0">
                <a:latin typeface="+mj-lt"/>
                <a:ea typeface="Calibri"/>
                <a:cs typeface="Aharoni" panose="02010803020104030203" pitchFamily="2" charset="-79"/>
              </a:rPr>
              <a:t>’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Райлі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 Тім. Хто знає, яким буде майбутнє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Юлія Кузьменко. Київ:  Наш формат 2018. 448 с. </a:t>
            </a:r>
            <a:endParaRPr lang="uk-UA" sz="1600" b="1" i="1" dirty="0" smtClean="0">
              <a:latin typeface="+mj-lt"/>
              <a:ea typeface="Calibri"/>
              <a:cs typeface="Aharoni" panose="02010803020104030203" pitchFamily="2" charset="-79"/>
            </a:endParaRP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Скіннер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 Кріс. Людина цифрова. Четверта революція в історії людства, яка торкнеться кожного 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Г. Якубовська. Харків: Вид-во «Ранок»: Фабула, 2020, 272 с. </a:t>
            </a:r>
            <a:endParaRPr lang="uk-UA" sz="1600" b="1" i="1" dirty="0" smtClean="0">
              <a:latin typeface="+mj-lt"/>
              <a:ea typeface="Calibri"/>
              <a:cs typeface="Aharoni" panose="02010803020104030203" pitchFamily="2" charset="-79"/>
            </a:endParaRP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Стайнер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 Крістофер. Тотальна автоматизація. Як комп’ютерні алгоритми змінюють життя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Олександр Лотоцький. Київ: Наш формат, 2018. 280 с</a:t>
            </a: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.</a:t>
            </a: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Флорида Річард.  </a:t>
            </a:r>
            <a:r>
              <a:rPr lang="en-US" sz="1600" b="1" i="1" dirty="0">
                <a:latin typeface="+mj-lt"/>
                <a:ea typeface="Calibri"/>
                <a:cs typeface="Aharoni" panose="02010803020104030203" pitchFamily="2" charset="-79"/>
              </a:rPr>
              <a:t>Homo creatives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Як новий клас завойовує світ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Максим Яковлєв.  Київ : Наш формат, 2018. 432 с. </a:t>
            </a:r>
            <a:endParaRPr lang="uk-UA" sz="1600" b="1" i="1" dirty="0" smtClean="0">
              <a:latin typeface="+mj-lt"/>
              <a:ea typeface="Calibri"/>
              <a:cs typeface="Aharoni" panose="02010803020104030203" pitchFamily="2" charset="-79"/>
            </a:endParaRPr>
          </a:p>
          <a:p>
            <a:pPr indent="457200">
              <a:lnSpc>
                <a:spcPct val="107000"/>
              </a:lnSpc>
              <a:spcAft>
                <a:spcPts val="600"/>
              </a:spcAft>
            </a:pP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9. Форд 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Мартін. Пришестя роботів. Техніка і загроза майбутнього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Володимир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Горбатько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Київ : Наш формат, 2016. 400 с</a:t>
            </a: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.</a:t>
            </a:r>
          </a:p>
          <a:p>
            <a:pPr indent="457200">
              <a:lnSpc>
                <a:spcPct val="107000"/>
              </a:lnSpc>
              <a:spcAft>
                <a:spcPts val="600"/>
              </a:spcAft>
            </a:pPr>
            <a:r>
              <a:rPr lang="uk-UA" sz="1600" b="1" i="1" dirty="0" smtClean="0">
                <a:latin typeface="Times New Roman"/>
                <a:ea typeface="Calibri"/>
                <a:cs typeface="Aharoni" panose="02010803020104030203" pitchFamily="2" charset="-79"/>
              </a:rPr>
              <a:t>10. </a:t>
            </a:r>
            <a:r>
              <a:rPr lang="uk-UA" sz="1600" b="1" i="1" dirty="0" err="1" smtClean="0">
                <a:latin typeface="Times New Roman"/>
                <a:ea typeface="Calibri"/>
                <a:cs typeface="Aharoni" panose="02010803020104030203" pitchFamily="2" charset="-79"/>
              </a:rPr>
              <a:t>Швабс</a:t>
            </a:r>
            <a:r>
              <a:rPr lang="uk-UA" sz="1600" b="1" i="1" dirty="0" smtClean="0">
                <a:latin typeface="Times New Roman"/>
                <a:ea typeface="Calibri"/>
                <a:cs typeface="Aharoni" panose="02010803020104030203" pitchFamily="2" charset="-79"/>
              </a:rPr>
              <a:t> Клаус. Четверта промислова </a:t>
            </a:r>
            <a:r>
              <a:rPr lang="uk-UA" sz="1600" b="1" smtClean="0">
                <a:latin typeface="Times New Roman"/>
                <a:ea typeface="Calibri"/>
                <a:cs typeface="Aharoni" panose="02010803020104030203" pitchFamily="2" charset="-79"/>
              </a:rPr>
              <a:t>революція. </a:t>
            </a:r>
            <a:r>
              <a:rPr lang="uk-UA" sz="1600" b="1" dirty="0" smtClean="0">
                <a:latin typeface="Times New Roman"/>
                <a:ea typeface="Calibri"/>
                <a:cs typeface="Aharoni" panose="02010803020104030203" pitchFamily="2" charset="-79"/>
              </a:rPr>
              <a:t>Харків: Клуб сімейного дозвілля, 2019. 416 с. </a:t>
            </a:r>
            <a:endParaRPr lang="ru-RU" sz="1600" b="1" dirty="0" smtClean="0">
              <a:latin typeface="Calibri"/>
              <a:ea typeface="Calibri"/>
              <a:cs typeface="Aharoni" panose="02010803020104030203" pitchFamily="2" charset="-79"/>
            </a:endParaRPr>
          </a:p>
          <a:p>
            <a:pPr marL="342900" indent="-342900">
              <a:buFontTx/>
              <a:buAutoNum type="arabicPeriod"/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045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</TotalTime>
  <Words>658</Words>
  <Application>Microsoft Office PowerPoint</Application>
  <PresentationFormat>Произвольный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ЦИФРОВА СТРАТЕГІЯ РОМИСЛОВОГО  ПІДПРИЄМСТВА Лектор – д.філософ.н., проф. В.Г.Воронкова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45</cp:revision>
  <dcterms:created xsi:type="dcterms:W3CDTF">2016-01-22T08:42:21Z</dcterms:created>
  <dcterms:modified xsi:type="dcterms:W3CDTF">2021-11-09T05:26:09Z</dcterms:modified>
</cp:coreProperties>
</file>