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61" r:id="rId4"/>
    <p:sldId id="266" r:id="rId5"/>
    <p:sldId id="259" r:id="rId6"/>
    <p:sldId id="274" r:id="rId7"/>
    <p:sldId id="257" r:id="rId8"/>
    <p:sldId id="263" r:id="rId9"/>
    <p:sldId id="265" r:id="rId10"/>
    <p:sldId id="267" r:id="rId11"/>
    <p:sldId id="268" r:id="rId12"/>
    <p:sldId id="269" r:id="rId13"/>
    <p:sldId id="270" r:id="rId14"/>
    <p:sldId id="260" r:id="rId15"/>
    <p:sldId id="275" r:id="rId16"/>
    <p:sldId id="258" r:id="rId17"/>
    <p:sldId id="271" r:id="rId18"/>
    <p:sldId id="264" r:id="rId19"/>
    <p:sldId id="272" r:id="rId20"/>
    <p:sldId id="262" r:id="rId21"/>
    <p:sldId id="276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67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7BE2-6533-452F-9B2A-46DEFE4FC31F}" type="datetimeFigureOut">
              <a:rPr lang="ru-RU" smtClean="0"/>
              <a:t>02.09.2024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972C2-3B53-4940-98DD-BE841A5A10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6852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7BE2-6533-452F-9B2A-46DEFE4FC31F}" type="datetimeFigureOut">
              <a:rPr lang="ru-RU" smtClean="0"/>
              <a:t>02.09.2024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972C2-3B53-4940-98DD-BE841A5A10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1055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7BE2-6533-452F-9B2A-46DEFE4FC31F}" type="datetimeFigureOut">
              <a:rPr lang="ru-RU" smtClean="0"/>
              <a:t>02.09.2024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972C2-3B53-4940-98DD-BE841A5A10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9815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7BE2-6533-452F-9B2A-46DEFE4FC31F}" type="datetimeFigureOut">
              <a:rPr lang="ru-RU" smtClean="0"/>
              <a:t>02.09.2024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972C2-3B53-4940-98DD-BE841A5A10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1318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7BE2-6533-452F-9B2A-46DEFE4FC31F}" type="datetimeFigureOut">
              <a:rPr lang="ru-RU" smtClean="0"/>
              <a:t>02.09.2024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972C2-3B53-4940-98DD-BE841A5A10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7555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7BE2-6533-452F-9B2A-46DEFE4FC31F}" type="datetimeFigureOut">
              <a:rPr lang="ru-RU" smtClean="0"/>
              <a:t>02.09.2024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972C2-3B53-4940-98DD-BE841A5A10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2441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7BE2-6533-452F-9B2A-46DEFE4FC31F}" type="datetimeFigureOut">
              <a:rPr lang="ru-RU" smtClean="0"/>
              <a:t>02.09.2024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972C2-3B53-4940-98DD-BE841A5A10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5471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7BE2-6533-452F-9B2A-46DEFE4FC31F}" type="datetimeFigureOut">
              <a:rPr lang="ru-RU" smtClean="0"/>
              <a:t>02.09.2024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972C2-3B53-4940-98DD-BE841A5A10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2526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7BE2-6533-452F-9B2A-46DEFE4FC31F}" type="datetimeFigureOut">
              <a:rPr lang="ru-RU" smtClean="0"/>
              <a:t>02.09.2024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972C2-3B53-4940-98DD-BE841A5A10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6149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7BE2-6533-452F-9B2A-46DEFE4FC31F}" type="datetimeFigureOut">
              <a:rPr lang="ru-RU" smtClean="0"/>
              <a:t>02.09.2024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972C2-3B53-4940-98DD-BE841A5A10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7389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7BE2-6533-452F-9B2A-46DEFE4FC31F}" type="datetimeFigureOut">
              <a:rPr lang="ru-RU" smtClean="0"/>
              <a:t>02.09.2024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972C2-3B53-4940-98DD-BE841A5A10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6201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5E7BE2-6533-452F-9B2A-46DEFE4FC31F}" type="datetimeFigureOut">
              <a:rPr lang="ru-RU" smtClean="0"/>
              <a:t>02.09.2024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B972C2-3B53-4940-98DD-BE841A5A10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0133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millenniumassessment.org/en/index.html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hutsulshchyna-park.in.ua/doslidzhuy/zahrozy/invaziyni-vydy/" TargetMode="Externa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hutsulshchyna-park.in.ua/doslidzhuy/zahrozy/invaziyni-vydy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hutsulshchyna-park.in.ua/doslidzhuy/zahrozy/invaziyni-vydy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propozitsiya.com/ua/invaziyni-vydy-shkidlyvyh-organizmiv-v-ukrayini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uk.wikipedia.org/wiki/%D0%9E%D0%BA%D1%83%D0%BD%D1%8C_%D0%B2%D0%B5%D0%BB%D0%B8%D0%BA%D0%BE%D1%80%D0%BE%D1%82%D0%B8%D0%B9" TargetMode="External"/><Relationship Id="rId13" Type="http://schemas.openxmlformats.org/officeDocument/2006/relationships/hyperlink" Target="https://uk.wikipedia.org/wiki/Craspedacusta_sowerbii" TargetMode="External"/><Relationship Id="rId18" Type="http://schemas.openxmlformats.org/officeDocument/2006/relationships/hyperlink" Target="https://uk.wikipedia.org/wiki/%D0%A1%D0%BB%D0%B8%D0%B7%D0%BD%D1%8F%D0%BA_%D1%96%D1%81%D0%BF%D0%B0%D0%BD%D1%81%D1%8C%D0%BA%D0%B8%D0%B9" TargetMode="External"/><Relationship Id="rId3" Type="http://schemas.openxmlformats.org/officeDocument/2006/relationships/hyperlink" Target="https://uk.wikipedia.org/wiki/%D0%92%D0%BE%D0%B3%D0%BD%D1%96%D0%B2%D0%BA%D0%B0_%D1%81%D0%B0%D0%BC%D1%88%D0%B8%D1%82%D0%BE%D0%B2%D0%B0" TargetMode="External"/><Relationship Id="rId7" Type="http://schemas.openxmlformats.org/officeDocument/2006/relationships/hyperlink" Target="https://uk.wikipedia.org/wiki/%D0%9A%D0%B0%D1%80%D0%B0%D1%81%D1%8C_%D1%81%D1%80%D1%96%D0%B1%D0%BB%D1%8F%D1%81%D1%82%D0%B8%D0%B9" TargetMode="External"/><Relationship Id="rId12" Type="http://schemas.openxmlformats.org/officeDocument/2006/relationships/hyperlink" Target="https://uk.wikipedia.org/wiki/%D0%92%D1%96%D0%B7%D0%BE%D0%BD_%D1%80%D1%96%D1%87%D0%BA%D0%BE%D0%B2%D0%B8%D0%B9" TargetMode="External"/><Relationship Id="rId17" Type="http://schemas.openxmlformats.org/officeDocument/2006/relationships/hyperlink" Target="https://uk.wikipedia.org/wiki/%D0%A0%D0%B0%D0%BF%D0%B0%D0%BD%D0%B0_%D0%B2%D0%B5%D0%BD%D0%BE%D0%B7%D0%BD%D0%B0" TargetMode="External"/><Relationship Id="rId2" Type="http://schemas.openxmlformats.org/officeDocument/2006/relationships/hyperlink" Target="https://uk.wikipedia.org/wiki/%D0%90%D0%BC%D0%B5%D1%80%D0%B8%D0%BA%D0%B0%D0%BD%D1%81%D1%8C%D0%BA%D0%B8%D0%B9_%D0%B1%D1%96%D0%BB%D0%B8%D0%B9_%D0%BC%D0%B5%D1%82%D0%B5%D0%BB%D0%B8%D0%BA" TargetMode="External"/><Relationship Id="rId16" Type="http://schemas.openxmlformats.org/officeDocument/2006/relationships/hyperlink" Target="https://uk.wikipedia.org/wiki/%D0%9C%D0%BD%D0%B5%D0%BC%D1%96%D0%BE%D0%BF%D1%81%D1%96%D1%81" TargetMode="External"/><Relationship Id="rId20" Type="http://schemas.openxmlformats.org/officeDocument/2006/relationships/hyperlink" Target="https://uk.wikipedia.org/wiki/%D0%A2%D1%80%D0%B8%D0%B3%D1%80%D0%B0%D0%BD%D0%BA%D0%B0_%D1%80%D1%96%D1%87%D0%BA%D0%BE%D0%B2%D0%B0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uk.wikipedia.org/wiki/%D0%9C%D1%96%D0%BD%D1%83%D1%8E%D1%87%D0%B0_%D0%BC%D1%96%D0%BB%D1%8C_%D0%BA%D0%B0%D1%88%D1%82%D0%B0%D0%BD%D0%BE%D0%B2%D0%B0" TargetMode="External"/><Relationship Id="rId11" Type="http://schemas.openxmlformats.org/officeDocument/2006/relationships/hyperlink" Target="https://uk.wikipedia.org/wiki/%D0%A7%D0%B5%D0%B1%D0%B0%D1%87%D0%BE%D0%BA_%D0%B0%D0%BC%D1%83%D1%80%D1%81%D1%8C%D0%BA%D0%B8%D0%B9" TargetMode="External"/><Relationship Id="rId5" Type="http://schemas.openxmlformats.org/officeDocument/2006/relationships/hyperlink" Target="https://uk.wikipedia.org/wiki/%D0%9A%D0%BE%D0%BB%D0%BE%D1%80%D0%B0%D0%B4%D1%81%D1%8C%D0%BA%D0%B8%D0%B9_%D0%B6%D1%83%D0%BA" TargetMode="External"/><Relationship Id="rId15" Type="http://schemas.openxmlformats.org/officeDocument/2006/relationships/hyperlink" Target="https://uk.wikipedia.org/wiki/%D0%84%D0%BD%D0%BE%D1%82_%D1%83%D1%81%D1%81%D1%83%D1%80%D1%96%D0%B9%D1%81%D1%8C%D0%BA%D0%B8%D0%B9" TargetMode="External"/><Relationship Id="rId10" Type="http://schemas.openxmlformats.org/officeDocument/2006/relationships/hyperlink" Target="https://uk.wikipedia.org/wiki/%D0%A6%D0%B0%D1%80%D1%8C%D0%BE%D0%BA" TargetMode="External"/><Relationship Id="rId19" Type="http://schemas.openxmlformats.org/officeDocument/2006/relationships/hyperlink" Target="https://uk.wikipedia.org/wiki/%D0%A2%D1%80%D0%B8%D0%B3%D1%80%D0%B0%D0%BD%D0%BA%D0%B0_%D0%B1%D1%83%D0%B7%D1%8C%D0%BA%D0%B0" TargetMode="External"/><Relationship Id="rId4" Type="http://schemas.openxmlformats.org/officeDocument/2006/relationships/hyperlink" Target="https://uk.wikipedia.org/wiki/%D0%93%D0%B0%D1%80%D0%BC%D0%BE%D0%BD%D1%96%D1%8F_%D0%B0%D0%B7%D1%96%D0%B9%D1%81%D1%8C%D0%BA%D0%B0" TargetMode="External"/><Relationship Id="rId9" Type="http://schemas.openxmlformats.org/officeDocument/2006/relationships/hyperlink" Target="https://uk.wikipedia.org/wiki/%D0%A0%D0%BE%D1%82%D0%B0%D0%BD%D1%8C-%D0%B3%D0%BE%D0%BB%D0%BE%D0%B2%D0%B5%D1%88%D0%BA%D0%B0" TargetMode="External"/><Relationship Id="rId14" Type="http://schemas.openxmlformats.org/officeDocument/2006/relationships/hyperlink" Target="https://uk.wikipedia.org/wiki/Potamopyrgus_antipodarum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%D0%A1%D0%BB%D0%B8%D0%B7%D0%BD%D1%8F%D0%BA_%D1%96%D1%81%D0%BF%D0%B0%D0%BD%D1%81%D1%8C%D0%BA%D0%B8%D0%B9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uk.wikipedia.org/wiki/%D0%A6%D0%B0%D1%80%D1%8C%D0%BE%D0%BA" TargetMode="Externa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propozitsiya.com/ua/invaziyni-vydy-shkidlyvyh-organizmiv-v-ukrayini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s://epl.org.ua/human-posts/shho-take-invazijni-vydy-i-yak-vony-vplyvayut-na-bioriznomanittya/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propozitsiya.com/sites/default/files/styles/1920x1200x/public/gallery_body/zygogramma_suturalis_9448cc.jpg?itok=e58klbvY" TargetMode="External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propozitsiya.com/ua/invaziyni-vydy-shkidlyvyh-organizmiv-v-ukrayini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propozitsiya.com/ua/invaziyni-vydy-shkidlyvyh-organizmiv-v-ukrayini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epl.org.ua/human-posts/shho-take-invazijni-vydy-i-yak-vony-vplyvayut-na-bioriznomanittya/imag2612_9/" TargetMode="External"/><Relationship Id="rId2" Type="http://schemas.openxmlformats.org/officeDocument/2006/relationships/hyperlink" Target="http://dspace.nbuv.gov.ua/bitstream/handle/123456789/30075/02-Mosyakin.pdf?sequence=1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ec.europa.eu/environment/nature/invasivealien/list/index_en.htm" TargetMode="External"/><Relationship Id="rId2" Type="http://schemas.openxmlformats.org/officeDocument/2006/relationships/hyperlink" Target="http://ec.europa.eu/environment/nature/invasivealien/index_en.htm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epl.org.ua/human-posts/shho-take-invazijni-vydy-i-yak-vony-vplyvayut-na-bioriznomanittya/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uk.wikipedia.org/wiki/%D0%91%D0%BE%D1%80%D1%89%D1%96%D0%B2%D0%BD%D0%B8%D0%BA_%D0%A1%D0%BE%D1%81%D0%BD%D0%BE%D0%B2%D1%81%D1%8C%D0%BA%D0%BE%D0%B3%D0%BE" TargetMode="External"/><Relationship Id="rId13" Type="http://schemas.openxmlformats.org/officeDocument/2006/relationships/hyperlink" Target="https://uk.wikipedia.org/wiki/%D0%92%D0%BE%D0%BB%D0%BE%D1%88%D0%BA%D0%B0_%D1%80%D0%BE%D0%B7%D0%BB%D0%BE%D0%B3%D0%B0" TargetMode="External"/><Relationship Id="rId18" Type="http://schemas.openxmlformats.org/officeDocument/2006/relationships/hyperlink" Target="https://uk.wikipedia.org/wiki/%D0%94%D0%B0%D0%BB%D0%B5%D0%BA%D0%BE%D1%81%D1%85%D1%96%D0%B4%D0%BD%D0%B0_%D0%B3%D1%80%D0%B5%D1%87%D0%BA%D0%B0_%D1%81%D0%B0%D1%85%D0%B0%D0%BB%D1%96%D0%BD%D1%81%D1%8C%D0%BA%D0%B0" TargetMode="External"/><Relationship Id="rId26" Type="http://schemas.openxmlformats.org/officeDocument/2006/relationships/hyperlink" Target="https://uk.wikipedia.org/wiki/%D0%9A%D0%B0%D1%80%D0%BA%D0%B0%D1%81_%D0%B7%D0%B0%D1%85%D1%96%D0%B4%D0%BD%D0%B8%D0%B9_(%D0%B2%D1%82%D1%80%D0%B0%D1%87%D0%B5%D0%BD%D0%B0)" TargetMode="External"/><Relationship Id="rId39" Type="http://schemas.openxmlformats.org/officeDocument/2006/relationships/hyperlink" Target="https://uk.wikipedia.org/wiki/%D0%A7%D0%B5%D1%80%D0%B5%D0%B4%D0%B0_%D0%BB%D0%B8%D1%81%D1%82%D1%8F%D0%BD%D0%B0" TargetMode="External"/><Relationship Id="rId3" Type="http://schemas.openxmlformats.org/officeDocument/2006/relationships/hyperlink" Target="https://uk.wikipedia.org/wiki/%D0%90%D0%B9%D0%BB%D0%B0%D0%BD%D1%82_%D0%BD%D0%B0%D0%B9%D0%B2%D0%B8%D1%89%D0%B8%D0%B9" TargetMode="External"/><Relationship Id="rId21" Type="http://schemas.openxmlformats.org/officeDocument/2006/relationships/hyperlink" Target="https://uk.wikipedia.org/wiki/%D0%95%D0%BD%D0%BE%D1%82%D0%B5%D1%80%D0%B0_%D1%87%D0%B5%D1%80%D0%B2%D0%BE%D0%BD%D0%BE%D1%87%D0%B0%D1%88%D0%B5%D1%87%D0%BA%D0%BE%D0%B2%D0%B0" TargetMode="External"/><Relationship Id="rId34" Type="http://schemas.openxmlformats.org/officeDocument/2006/relationships/hyperlink" Target="https://uk.wikipedia.org/wiki/%D0%A0%D0%BE%D0%B7%D1%80%D0%B8%D0%B2-%D1%82%D1%80%D0%B0%D0%B2%D0%B0_%D0%B7%D0%B0%D0%BB%D0%BE%D0%B7%D0%B8%D1%81%D1%82%D0%B0" TargetMode="External"/><Relationship Id="rId42" Type="http://schemas.openxmlformats.org/officeDocument/2006/relationships/hyperlink" Target="https://uk.wikipedia.org/wiki/%D0%A9%D0%B8%D1%80%D0%B8%D1%86%D1%8F_%D0%9F%D0%B0%D1%83%D0%B5%D0%BB%D0%BB%D0%B0" TargetMode="External"/><Relationship Id="rId7" Type="http://schemas.openxmlformats.org/officeDocument/2006/relationships/hyperlink" Target="https://uk.wikipedia.org/wiki/%D0%91%D0%BE%D1%80%D1%89%D1%96%D0%B2%D0%BD%D0%B8%D0%BA_%D0%9C%D0%B0%D0%BD%D1%82%D0%B5%D0%B3%D0%B0%D1%86%D1%86%D1%96" TargetMode="External"/><Relationship Id="rId12" Type="http://schemas.openxmlformats.org/officeDocument/2006/relationships/hyperlink" Target="https://uk.wikipedia.org/wiki/%D0%92%D0%BE%D0%B4%D1%8F%D0%BD%D0%B0_%D1%87%D1%83%D0%BC%D0%B0_%D0%BA%D0%B0%D0%BD%D0%B0%D0%B4%D1%81%D1%8C%D0%BA%D0%B0" TargetMode="External"/><Relationship Id="rId17" Type="http://schemas.openxmlformats.org/officeDocument/2006/relationships/hyperlink" Target="https://uk.wikipedia.org/wiki/%D2%90%D1%80%D0%B8%D0%BD%D0%B4%D0%B5%D0%BB%D1%96%D1%8F_%D1%80%D0%BE%D0%B7%D1%87%D0%B5%D0%BF%D1%96%D1%80%D0%B5%D0%BD%D0%B0" TargetMode="External"/><Relationship Id="rId25" Type="http://schemas.openxmlformats.org/officeDocument/2006/relationships/hyperlink" Target="https://uk.wikipedia.org/wiki/%D0%97%D0%BB%D0%B8%D0%BD%D0%BA%D0%B0_%D0%BE%D0%B4%D0%BD%D0%BE%D1%80%D1%96%D1%87%D0%BD%D0%B0" TargetMode="External"/><Relationship Id="rId33" Type="http://schemas.openxmlformats.org/officeDocument/2006/relationships/hyperlink" Target="https://uk.wikipedia.org/wiki/%D0%A0%D0%BE%D0%B1%D1%96%D0%BD%D1%96%D1%8F_%D0%B7%D0%B2%D0%B8%D1%87%D0%B0%D0%B9%D0%BD%D0%B0" TargetMode="External"/><Relationship Id="rId38" Type="http://schemas.openxmlformats.org/officeDocument/2006/relationships/hyperlink" Target="https://uk.wikipedia.org/wiki/%D0%A2%D0%BE%D0%BF%D1%96%D0%BD%D0%B0%D0%BC%D0%B1%D1%83%D1%80" TargetMode="External"/><Relationship Id="rId2" Type="http://schemas.openxmlformats.org/officeDocument/2006/relationships/hyperlink" Target="http://www.botany.kiev.ua/doc/shevera38.pdf" TargetMode="External"/><Relationship Id="rId16" Type="http://schemas.openxmlformats.org/officeDocument/2006/relationships/hyperlink" Target="https://uk.wikipedia.org/wiki/%D0%93%D0%BE%D1%80%D1%96%D1%85_%D1%87%D0%BE%D1%80%D0%BD%D0%B8%D0%B9" TargetMode="External"/><Relationship Id="rId20" Type="http://schemas.openxmlformats.org/officeDocument/2006/relationships/hyperlink" Target="https://uk.wikipedia.org/wiki/%D0%94%D0%B8%D0%BA%D0%B8%D0%B9_%D0%B2%D0%B8%D0%BD%D0%BE%D0%B3%D1%80%D0%B0%D0%B4_%D0%BF%27%D1%8F%D1%82%D0%B8%D0%BB%D0%B8%D1%81%D1%82%D0%B8%D0%B9" TargetMode="External"/><Relationship Id="rId29" Type="http://schemas.openxmlformats.org/officeDocument/2006/relationships/hyperlink" Target="https://uk.wikipedia.org/wiki/%D0%9B%D1%8E%D0%BF%D0%B8%D0%BD_%D0%B1%D0%B0%D0%B3%D0%B0%D1%82%D0%BE%D0%BB%D0%B8%D1%81%D1%82%D0%B8%D0%B9" TargetMode="External"/><Relationship Id="rId41" Type="http://schemas.openxmlformats.org/officeDocument/2006/relationships/hyperlink" Target="https://uk.wikipedia.org/wiki/%D0%A9%D0%B8%D1%80%D0%B8%D1%86%D1%8F_%D0%B1%D1%96%D0%BB%D0%B0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uk.wikipedia.org/wiki/%D0%90%D0%BC%D0%BE%D1%80%D1%84%D0%B0_%D0%BA%D1%83%D1%89%D0%BE%D0%B2%D0%B0" TargetMode="External"/><Relationship Id="rId11" Type="http://schemas.openxmlformats.org/officeDocument/2006/relationships/hyperlink" Target="https://uk.wikipedia.org/wiki/%D0%92%D0%B5%D1%80%D0%BE%D0%BD%D1%96%D0%BA%D0%B0_%D0%BD%D0%B8%D1%82%D0%BA%D0%BE%D0%B2%D0%B8%D0%B4%D0%BD%D0%B0" TargetMode="External"/><Relationship Id="rId24" Type="http://schemas.openxmlformats.org/officeDocument/2006/relationships/hyperlink" Target="https://uk.wikipedia.org/wiki/%D0%97%D0%BB%D0%B8%D0%BD%D0%BA%D0%B0_%D0%BA%D0%B0%D0%BD%D0%B0%D0%B4%D1%81%D1%8C%D0%BA%D0%B0" TargetMode="External"/><Relationship Id="rId32" Type="http://schemas.openxmlformats.org/officeDocument/2006/relationships/hyperlink" Target="https://uk.wikipedia.org/wiki/%D0%9F%D0%B0%D0%B2%D0%BB%D0%BE%D0%B2%D0%BD%D1%96%D1%8F" TargetMode="External"/><Relationship Id="rId37" Type="http://schemas.openxmlformats.org/officeDocument/2006/relationships/hyperlink" Target="https://uk.wikipedia.org/wiki/%D0%A1%D0%B2%D0%B5%D1%80%D0%B1%D0%B8%D0%B3%D0%B0_%D0%B7%D0%B2%D0%B8%D1%87%D0%B0%D0%B9%D0%BD%D0%B0" TargetMode="External"/><Relationship Id="rId40" Type="http://schemas.openxmlformats.org/officeDocument/2006/relationships/hyperlink" Target="https://uk.wikipedia.org/wiki/Prunus_serotina" TargetMode="External"/><Relationship Id="rId45" Type="http://schemas.openxmlformats.org/officeDocument/2006/relationships/hyperlink" Target="https://uk.wikipedia.org/wiki/%D0%AF%D1%81%D0%B5%D0%BD_%D0%BF%D0%B5%D0%BD%D1%81%D0%B8%D0%BB%D1%8C%D0%B2%D0%B0%D0%BD%D1%81%D1%8C%D0%BA%D0%B8%D0%B9" TargetMode="External"/><Relationship Id="rId5" Type="http://schemas.openxmlformats.org/officeDocument/2006/relationships/hyperlink" Target="https://uk.wikipedia.org/wiki/%D0%90%D0%BC%D0%B1%D1%80%D0%BE%D0%B7%D1%96%D1%8F_%D0%BF%D0%BE%D0%BB%D0%B8%D0%BD%D0%BE%D0%BB%D0%B8%D1%81%D1%82%D0%B0" TargetMode="External"/><Relationship Id="rId15" Type="http://schemas.openxmlformats.org/officeDocument/2006/relationships/hyperlink" Target="https://uk.wikipedia.org/wiki/%D0%93%D0%BB%D0%B5%D0%B4%D0%B8%D1%87%D1%96%D1%8F_%D0%BA%D0%BE%D0%BB%D1%8E%D1%87%D0%B0" TargetMode="External"/><Relationship Id="rId23" Type="http://schemas.openxmlformats.org/officeDocument/2006/relationships/hyperlink" Target="https://uk.wikipedia.org/wiki/%D0%97%D0%BE%D0%BB%D0%BE%D1%82%D1%83%D1%88%D0%BD%D0%B8%D0%BA_%D0%BA%D0%B0%D0%BD%D0%B0%D0%B4%D1%81%D1%8C%D0%BA%D0%B8%D0%B9" TargetMode="External"/><Relationship Id="rId28" Type="http://schemas.openxmlformats.org/officeDocument/2006/relationships/hyperlink" Target="https://uk.wikipedia.org/wiki/%D0%9A%D0%BB%D0%B5%D0%BD_%D1%8F%D1%81%D0%B5%D0%BD%D0%B5%D0%BB%D0%B8%D1%81%D1%82%D0%B8%D0%B9" TargetMode="External"/><Relationship Id="rId36" Type="http://schemas.openxmlformats.org/officeDocument/2006/relationships/hyperlink" Target="https://uk.wikipedia.org/wiki/%D0%A1%D1%83%D1%85%D0%BE%D1%80%D0%B5%D0%B1%D1%80%D0%B8%D0%BA_%D0%9B%D1%8C%D0%BE%D0%B7%D0%B5%D0%BB%D1%8F" TargetMode="External"/><Relationship Id="rId10" Type="http://schemas.openxmlformats.org/officeDocument/2006/relationships/hyperlink" Target="https://uk.wikipedia.org/wiki/%D0%92%D0%B0%D1%82%D0%BE%D1%87%D0%BD%D0%B8%D0%BA_%D0%B7%D0%B2%D0%B8%D1%87%D0%B0%D0%B9%D0%BD%D0%B8%D0%B9" TargetMode="External"/><Relationship Id="rId19" Type="http://schemas.openxmlformats.org/officeDocument/2006/relationships/hyperlink" Target="https://uk.wikipedia.org/wiki/%D0%94%D1%83%D0%B1_%D1%87%D0%B5%D1%80%D0%B2%D0%BE%D0%BD%D0%B8%D0%B9" TargetMode="External"/><Relationship Id="rId31" Type="http://schemas.openxmlformats.org/officeDocument/2006/relationships/hyperlink" Target="https://uk.wikipedia.org/wiki/%D0%9D%D0%B5%D0%B7%D0%B1%D1%83%D1%82%D0%BD%D0%B8%D1%86%D1%8F_%D0%B4%D1%80%D1%96%D0%B1%D0%BD%D0%BE%D1%86%D0%B2%D1%96%D1%82%D0%B0" TargetMode="External"/><Relationship Id="rId44" Type="http://schemas.openxmlformats.org/officeDocument/2006/relationships/hyperlink" Target="https://uk.wikipedia.org/wiki/%D0%A9%D0%B8%D1%80%D0%B8%D1%86%D1%8F_%D0%B7%D0%B0%D0%B3%D0%BD%D1%83%D1%82%D0%B0" TargetMode="External"/><Relationship Id="rId4" Type="http://schemas.openxmlformats.org/officeDocument/2006/relationships/hyperlink" Target="https://uk.wikipedia.org/wiki/%D0%90%D1%80%D0%B0%D0%BB%D1%96%D1%8F_%D0%B2%D0%B8%D1%81%D0%BE%D0%BA%D0%B0" TargetMode="External"/><Relationship Id="rId9" Type="http://schemas.openxmlformats.org/officeDocument/2006/relationships/hyperlink" Target="https://uk.wikipedia.org/wiki/Bupleurum_fruticosum" TargetMode="External"/><Relationship Id="rId14" Type="http://schemas.openxmlformats.org/officeDocument/2006/relationships/hyperlink" Target="https://uk.wikipedia.org/wiki/%D0%92%27%D1%8F%D0%B7" TargetMode="External"/><Relationship Id="rId22" Type="http://schemas.openxmlformats.org/officeDocument/2006/relationships/hyperlink" Target="https://uk.wikipedia.org/wiki/%D0%96%D0%BE%D0%B2%D1%82%D0%BE%D0%B7%D1%96%D0%BB%D1%8C%D0%BD%D0%B8%D0%BA_%D0%BD%D0%B5%D1%87%D1%83%D0%B9%D0%B2%D1%96%D1%82%D1%80%D0%BE%D0%B2%D0%B8%D0%B9" TargetMode="External"/><Relationship Id="rId27" Type="http://schemas.openxmlformats.org/officeDocument/2006/relationships/hyperlink" Target="https://uk.wikipedia.org/wiki/%D0%9A%D0%BE%D1%80%D0%BA%D0%BE%D0%B2%D0%B5_%D0%B4%D0%B5%D1%80%D0%B5%D0%B2%D0%BE_%D0%B0%D0%BC%D1%83%D1%80%D1%81%D1%8C%D0%BA%D0%B5" TargetMode="External"/><Relationship Id="rId30" Type="http://schemas.openxmlformats.org/officeDocument/2006/relationships/hyperlink" Target="https://uk.wikipedia.org/wiki/%D0%9C%D0%B0%D1%81%D0%BB%D0%B8%D0%BD%D0%BA%D0%B0_%D0%B2%D1%83%D0%B7%D1%8C%D0%BA%D0%BE%D0%BB%D0%B8%D1%81%D1%82%D0%B0" TargetMode="External"/><Relationship Id="rId35" Type="http://schemas.openxmlformats.org/officeDocument/2006/relationships/hyperlink" Target="https://uk.wikipedia.org/wiki/%D0%A0%D0%BE%D0%B7%D1%80%D0%B8%D0%B2-%D1%82%D1%80%D0%B0%D0%B2%D0%B0_%D0%B4%D1%80%D1%96%D0%B1%D0%BD%D0%BE%D1%86%D0%B2%D1%96%D1%82%D0%B0" TargetMode="External"/><Relationship Id="rId43" Type="http://schemas.openxmlformats.org/officeDocument/2006/relationships/hyperlink" Target="https://uk.wikipedia.org/wiki/%D0%A9%D0%B8%D1%80%D0%B8%D1%86%D1%8F_%D0%BB%D0%BE%D0%B1%D0%BE%D0%B4%D0%BE%D0%B2%D0%B8%D0%B4%D0%BD%D0%B0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%D0%91%D0%BE%D1%80%D1%89%D1%96%D0%B2%D0%BD%D0%B8%D0%BA_%D0%9C%D0%B0%D0%BD%D1%82%D0%B5%D0%B3%D0%B0%D1%86%D1%86%D1%96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uk.wikipedia.org/wiki/%D0%90%D0%BC%D0%B1%D1%80%D0%BE%D0%B7%D1%96%D1%8F_%D0%BF%D0%BE%D0%BB%D0%B8%D0%BD%D0%BE%D0%BB%D0%B8%D1%81%D1%82%D0%B0" TargetMode="Externa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epl.org.ua/human-posts/shho-take-invazijni-vydy-i-yak-vony-vplyvayut-na-bioriznomanittya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epl.org.ua/human-posts/shho-take-invazijni-vydy-i-yak-vony-vplyvayut-na-bioriznomanittya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4730" y="459753"/>
            <a:ext cx="9144000" cy="1859377"/>
          </a:xfrm>
        </p:spPr>
        <p:txBody>
          <a:bodyPr>
            <a:normAutofit/>
          </a:bodyPr>
          <a:lstStyle/>
          <a:p>
            <a:r>
              <a:rPr lang="uk-UA" sz="4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Навчальна дисципліна</a:t>
            </a:r>
            <a:r>
              <a:rPr lang="uk-UA" sz="6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6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7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ІНВАЗИВНІ ВИДИ</a:t>
            </a:r>
            <a:endParaRPr lang="ru-RU" sz="7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77876" y="3263286"/>
            <a:ext cx="504908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UIRegular"/>
              </a:rPr>
              <a:t>«</a:t>
            </a:r>
            <a:r>
              <a:rPr lang="ru-RU" b="1" i="1" dirty="0">
                <a:solidFill>
                  <a:srgbClr val="7030A0"/>
                </a:solidFill>
              </a:rPr>
              <a:t>На початку 21 </a:t>
            </a:r>
            <a:r>
              <a:rPr lang="ru-RU" b="1" i="1" dirty="0" err="1">
                <a:solidFill>
                  <a:srgbClr val="7030A0"/>
                </a:solidFill>
              </a:rPr>
              <a:t>століття</a:t>
            </a:r>
            <a:r>
              <a:rPr lang="ru-RU" b="1" i="1" dirty="0">
                <a:solidFill>
                  <a:srgbClr val="7030A0"/>
                </a:solidFill>
              </a:rPr>
              <a:t> </a:t>
            </a:r>
            <a:r>
              <a:rPr lang="ru-RU" b="1" i="1" dirty="0" err="1">
                <a:solidFill>
                  <a:srgbClr val="7030A0"/>
                </a:solidFill>
              </a:rPr>
              <a:t>було</a:t>
            </a:r>
            <a:r>
              <a:rPr lang="ru-RU" b="1" i="1" dirty="0">
                <a:solidFill>
                  <a:srgbClr val="7030A0"/>
                </a:solidFill>
              </a:rPr>
              <a:t> </a:t>
            </a:r>
            <a:r>
              <a:rPr lang="ru-RU" b="1" i="1" dirty="0" err="1">
                <a:solidFill>
                  <a:srgbClr val="7030A0"/>
                </a:solidFill>
              </a:rPr>
              <a:t>опубліковано</a:t>
            </a:r>
            <a:r>
              <a:rPr lang="ru-RU" b="1" i="1" dirty="0">
                <a:solidFill>
                  <a:srgbClr val="7030A0"/>
                </a:solidFill>
              </a:rPr>
              <a:t> </a:t>
            </a:r>
            <a:r>
              <a:rPr lang="ru-RU" b="1" i="1" dirty="0" err="1">
                <a:solidFill>
                  <a:srgbClr val="7030A0"/>
                </a:solidFill>
              </a:rPr>
              <a:t>глобальний</a:t>
            </a:r>
            <a:r>
              <a:rPr lang="ru-RU" b="1" i="1" dirty="0">
                <a:solidFill>
                  <a:srgbClr val="7030A0"/>
                </a:solidFill>
              </a:rPr>
              <a:t> </a:t>
            </a:r>
            <a:r>
              <a:rPr lang="ru-RU" b="1" i="1" dirty="0" err="1">
                <a:solidFill>
                  <a:srgbClr val="7030A0"/>
                </a:solidFill>
              </a:rPr>
              <a:t>звіт</a:t>
            </a:r>
            <a:r>
              <a:rPr lang="ru-RU" b="1" i="1" dirty="0">
                <a:solidFill>
                  <a:srgbClr val="7030A0"/>
                </a:solidFill>
              </a:rPr>
              <a:t> </a:t>
            </a:r>
            <a:r>
              <a:rPr lang="ru-RU" b="1" i="1" dirty="0" err="1">
                <a:solidFill>
                  <a:srgbClr val="7030A0"/>
                </a:solidFill>
              </a:rPr>
              <a:t>із</a:t>
            </a:r>
            <a:r>
              <a:rPr lang="ru-RU" b="1" i="1" dirty="0">
                <a:solidFill>
                  <a:srgbClr val="7030A0"/>
                </a:solidFill>
              </a:rPr>
              <a:t> </a:t>
            </a:r>
            <a:r>
              <a:rPr lang="ru-RU" b="1" i="1" dirty="0" err="1">
                <a:solidFill>
                  <a:srgbClr val="7030A0"/>
                </a:solidFill>
              </a:rPr>
              <a:t>оцінки</a:t>
            </a:r>
            <a:r>
              <a:rPr lang="ru-RU" b="1" i="1" dirty="0">
                <a:solidFill>
                  <a:srgbClr val="7030A0"/>
                </a:solidFill>
              </a:rPr>
              <a:t> </a:t>
            </a:r>
            <a:r>
              <a:rPr lang="ru-RU" b="1" i="1" dirty="0" err="1">
                <a:solidFill>
                  <a:srgbClr val="7030A0"/>
                </a:solidFill>
              </a:rPr>
              <a:t>екосистем</a:t>
            </a:r>
            <a:r>
              <a:rPr lang="ru-RU" b="1" i="1" dirty="0">
                <a:solidFill>
                  <a:srgbClr val="7030A0"/>
                </a:solidFill>
              </a:rPr>
              <a:t> </a:t>
            </a:r>
            <a:r>
              <a:rPr lang="ru-RU" b="1" i="1" dirty="0" err="1">
                <a:solidFill>
                  <a:srgbClr val="7030A0"/>
                </a:solidFill>
              </a:rPr>
              <a:t>світу</a:t>
            </a:r>
            <a:r>
              <a:rPr lang="ru-RU" b="1" i="1" dirty="0">
                <a:solidFill>
                  <a:srgbClr val="7030A0"/>
                </a:solidFill>
              </a:rPr>
              <a:t> – </a:t>
            </a:r>
            <a:r>
              <a:rPr lang="ru-RU" b="1" i="1" dirty="0" err="1">
                <a:solidFill>
                  <a:srgbClr val="7030A0"/>
                </a:solidFill>
              </a:rPr>
              <a:t>оцінка</a:t>
            </a:r>
            <a:r>
              <a:rPr lang="ru-RU" b="1" i="1" dirty="0">
                <a:solidFill>
                  <a:srgbClr val="7030A0"/>
                </a:solidFill>
              </a:rPr>
              <a:t> </a:t>
            </a:r>
            <a:r>
              <a:rPr lang="ru-RU" b="1" i="1" dirty="0" err="1">
                <a:solidFill>
                  <a:srgbClr val="7030A0"/>
                </a:solidFill>
              </a:rPr>
              <a:t>екосистем</a:t>
            </a:r>
            <a:r>
              <a:rPr lang="ru-RU" b="1" i="1" dirty="0">
                <a:solidFill>
                  <a:srgbClr val="7030A0"/>
                </a:solidFill>
              </a:rPr>
              <a:t> на </a:t>
            </a:r>
            <a:r>
              <a:rPr lang="ru-RU" b="1" i="1" dirty="0" err="1">
                <a:solidFill>
                  <a:srgbClr val="7030A0"/>
                </a:solidFill>
              </a:rPr>
              <a:t>порозі</a:t>
            </a:r>
            <a:r>
              <a:rPr lang="ru-RU" b="1" i="1" dirty="0">
                <a:solidFill>
                  <a:srgbClr val="7030A0"/>
                </a:solidFill>
              </a:rPr>
              <a:t> </a:t>
            </a:r>
            <a:r>
              <a:rPr lang="ru-RU" b="1" i="1" dirty="0" err="1">
                <a:solidFill>
                  <a:srgbClr val="7030A0"/>
                </a:solidFill>
              </a:rPr>
              <a:t>тисячоліття</a:t>
            </a:r>
            <a:r>
              <a:rPr lang="ru-RU" b="1" i="1" dirty="0">
                <a:solidFill>
                  <a:srgbClr val="7030A0"/>
                </a:solidFill>
              </a:rPr>
              <a:t> (</a:t>
            </a:r>
            <a:r>
              <a:rPr lang="en-US" b="1" i="1" dirty="0">
                <a:solidFill>
                  <a:srgbClr val="7030A0"/>
                </a:solidFill>
                <a:hlinkClick r:id="rId2"/>
              </a:rPr>
              <a:t>Millennium ecosystem assessment</a:t>
            </a:r>
            <a:r>
              <a:rPr lang="en-US" b="1" i="1" dirty="0">
                <a:solidFill>
                  <a:srgbClr val="7030A0"/>
                </a:solidFill>
              </a:rPr>
              <a:t>). </a:t>
            </a:r>
            <a:r>
              <a:rPr lang="ru-RU" b="1" i="1" dirty="0">
                <a:solidFill>
                  <a:srgbClr val="7030A0"/>
                </a:solidFill>
              </a:rPr>
              <a:t>Над </a:t>
            </a:r>
            <a:r>
              <a:rPr lang="ru-RU" b="1" i="1" dirty="0" err="1">
                <a:solidFill>
                  <a:srgbClr val="7030A0"/>
                </a:solidFill>
              </a:rPr>
              <a:t>звітом</a:t>
            </a:r>
            <a:r>
              <a:rPr lang="ru-RU" b="1" i="1" dirty="0">
                <a:solidFill>
                  <a:srgbClr val="7030A0"/>
                </a:solidFill>
              </a:rPr>
              <a:t> </a:t>
            </a:r>
            <a:r>
              <a:rPr lang="ru-RU" b="1" i="1" dirty="0" err="1">
                <a:solidFill>
                  <a:srgbClr val="7030A0"/>
                </a:solidFill>
              </a:rPr>
              <a:t>працювало</a:t>
            </a:r>
            <a:r>
              <a:rPr lang="ru-RU" b="1" i="1" dirty="0">
                <a:solidFill>
                  <a:srgbClr val="7030A0"/>
                </a:solidFill>
              </a:rPr>
              <a:t> </a:t>
            </a:r>
            <a:r>
              <a:rPr lang="ru-RU" b="1" i="1" dirty="0" err="1">
                <a:solidFill>
                  <a:srgbClr val="7030A0"/>
                </a:solidFill>
              </a:rPr>
              <a:t>більше</a:t>
            </a:r>
            <a:r>
              <a:rPr lang="ru-RU" b="1" i="1" dirty="0">
                <a:solidFill>
                  <a:srgbClr val="7030A0"/>
                </a:solidFill>
              </a:rPr>
              <a:t> 1000 </a:t>
            </a:r>
            <a:r>
              <a:rPr lang="ru-RU" b="1" i="1" dirty="0" err="1">
                <a:solidFill>
                  <a:srgbClr val="7030A0"/>
                </a:solidFill>
              </a:rPr>
              <a:t>вчених</a:t>
            </a:r>
            <a:r>
              <a:rPr lang="ru-RU" b="1" i="1" dirty="0">
                <a:solidFill>
                  <a:srgbClr val="7030A0"/>
                </a:solidFill>
              </a:rPr>
              <a:t> з </a:t>
            </a:r>
            <a:r>
              <a:rPr lang="ru-RU" b="1" i="1" dirty="0" err="1">
                <a:solidFill>
                  <a:srgbClr val="7030A0"/>
                </a:solidFill>
              </a:rPr>
              <a:t>усього</a:t>
            </a:r>
            <a:r>
              <a:rPr lang="ru-RU" b="1" i="1" dirty="0">
                <a:solidFill>
                  <a:srgbClr val="7030A0"/>
                </a:solidFill>
              </a:rPr>
              <a:t> </a:t>
            </a:r>
            <a:r>
              <a:rPr lang="ru-RU" b="1" i="1" dirty="0" err="1">
                <a:solidFill>
                  <a:srgbClr val="7030A0"/>
                </a:solidFill>
              </a:rPr>
              <a:t>світу</a:t>
            </a:r>
            <a:r>
              <a:rPr lang="ru-RU" b="1" i="1" dirty="0">
                <a:solidFill>
                  <a:srgbClr val="7030A0"/>
                </a:solidFill>
              </a:rPr>
              <a:t>. У </a:t>
            </a:r>
            <a:r>
              <a:rPr lang="ru-RU" b="1" i="1" dirty="0" err="1">
                <a:solidFill>
                  <a:srgbClr val="7030A0"/>
                </a:solidFill>
              </a:rPr>
              <a:t>документі</a:t>
            </a:r>
            <a:r>
              <a:rPr lang="ru-RU" b="1" i="1" dirty="0">
                <a:solidFill>
                  <a:srgbClr val="7030A0"/>
                </a:solidFill>
              </a:rPr>
              <a:t> наведено </a:t>
            </a:r>
            <a:r>
              <a:rPr lang="ru-RU" b="1" i="1" dirty="0" err="1">
                <a:solidFill>
                  <a:srgbClr val="7030A0"/>
                </a:solidFill>
              </a:rPr>
              <a:t>сумну</a:t>
            </a:r>
            <a:r>
              <a:rPr lang="ru-RU" b="1" i="1" dirty="0">
                <a:solidFill>
                  <a:srgbClr val="7030A0"/>
                </a:solidFill>
              </a:rPr>
              <a:t> цифру 60 % – </a:t>
            </a:r>
            <a:r>
              <a:rPr lang="ru-RU" b="1" i="1" dirty="0" err="1">
                <a:solidFill>
                  <a:srgbClr val="7030A0"/>
                </a:solidFill>
              </a:rPr>
              <a:t>стільки</a:t>
            </a:r>
            <a:r>
              <a:rPr lang="ru-RU" b="1" i="1" dirty="0">
                <a:solidFill>
                  <a:srgbClr val="7030A0"/>
                </a:solidFill>
              </a:rPr>
              <a:t> </a:t>
            </a:r>
            <a:r>
              <a:rPr lang="ru-RU" b="1" i="1" dirty="0" err="1">
                <a:solidFill>
                  <a:srgbClr val="7030A0"/>
                </a:solidFill>
              </a:rPr>
              <a:t>природних</a:t>
            </a:r>
            <a:r>
              <a:rPr lang="ru-RU" b="1" i="1" dirty="0">
                <a:solidFill>
                  <a:srgbClr val="7030A0"/>
                </a:solidFill>
              </a:rPr>
              <a:t> </a:t>
            </a:r>
            <a:r>
              <a:rPr lang="ru-RU" b="1" i="1" dirty="0" err="1">
                <a:solidFill>
                  <a:srgbClr val="7030A0"/>
                </a:solidFill>
              </a:rPr>
              <a:t>екосистем</a:t>
            </a:r>
            <a:r>
              <a:rPr lang="ru-RU" b="1" i="1" dirty="0">
                <a:solidFill>
                  <a:srgbClr val="7030A0"/>
                </a:solidFill>
              </a:rPr>
              <a:t> </a:t>
            </a:r>
            <a:r>
              <a:rPr lang="ru-RU" b="1" i="1" dirty="0" err="1">
                <a:solidFill>
                  <a:srgbClr val="7030A0"/>
                </a:solidFill>
              </a:rPr>
              <a:t>нашої</a:t>
            </a:r>
            <a:r>
              <a:rPr lang="ru-RU" b="1" i="1" dirty="0">
                <a:solidFill>
                  <a:srgbClr val="7030A0"/>
                </a:solidFill>
              </a:rPr>
              <a:t> </a:t>
            </a:r>
            <a:r>
              <a:rPr lang="ru-RU" b="1" i="1" dirty="0" err="1">
                <a:solidFill>
                  <a:srgbClr val="7030A0"/>
                </a:solidFill>
              </a:rPr>
              <a:t>планети</a:t>
            </a:r>
            <a:r>
              <a:rPr lang="ru-RU" b="1" i="1" dirty="0">
                <a:solidFill>
                  <a:srgbClr val="7030A0"/>
                </a:solidFill>
              </a:rPr>
              <a:t> </a:t>
            </a:r>
            <a:r>
              <a:rPr lang="ru-RU" b="1" i="1" dirty="0" err="1">
                <a:solidFill>
                  <a:srgbClr val="7030A0"/>
                </a:solidFill>
              </a:rPr>
              <a:t>вже</a:t>
            </a:r>
            <a:r>
              <a:rPr lang="ru-RU" b="1" i="1" dirty="0">
                <a:solidFill>
                  <a:srgbClr val="7030A0"/>
                </a:solidFill>
              </a:rPr>
              <a:t> є </a:t>
            </a:r>
            <a:r>
              <a:rPr lang="ru-RU" b="1" i="1" dirty="0" err="1">
                <a:solidFill>
                  <a:srgbClr val="7030A0"/>
                </a:solidFill>
              </a:rPr>
              <a:t>деградованими</a:t>
            </a:r>
            <a:r>
              <a:rPr lang="ru-RU" b="1" i="1" dirty="0" smtClean="0">
                <a:solidFill>
                  <a:srgbClr val="7030A0"/>
                </a:solidFill>
              </a:rPr>
              <a:t>. … </a:t>
            </a:r>
            <a:r>
              <a:rPr lang="ru-RU" i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UIRegular"/>
              </a:rPr>
              <a:t>І</a:t>
            </a:r>
            <a:r>
              <a:rPr lang="ru-RU" b="0" i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UIRegular"/>
              </a:rPr>
              <a:t>нвазійні</a:t>
            </a:r>
            <a:r>
              <a:rPr lang="ru-RU" b="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UIRegular"/>
              </a:rPr>
              <a:t> </a:t>
            </a:r>
            <a:r>
              <a:rPr lang="ru-RU" b="0" i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UIRegular"/>
              </a:rPr>
              <a:t>види</a:t>
            </a:r>
            <a:r>
              <a:rPr lang="ru-RU" b="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UIRegular"/>
              </a:rPr>
              <a:t> </a:t>
            </a:r>
            <a:r>
              <a:rPr lang="ru-RU" b="0" i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UIRegular"/>
              </a:rPr>
              <a:t>визнані</a:t>
            </a:r>
            <a:r>
              <a:rPr lang="ru-RU" b="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UIRegular"/>
              </a:rPr>
              <a:t> одним </a:t>
            </a:r>
            <a:r>
              <a:rPr lang="ru-RU" b="0" i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UIRegular"/>
              </a:rPr>
              <a:t>із</a:t>
            </a:r>
            <a:r>
              <a:rPr lang="ru-RU" b="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UIRegular"/>
              </a:rPr>
              <a:t> </a:t>
            </a:r>
            <a:r>
              <a:rPr lang="ru-RU" b="0" i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UIRegular"/>
              </a:rPr>
              <a:t>п’яти</a:t>
            </a:r>
            <a:r>
              <a:rPr lang="ru-RU" b="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UIRegular"/>
              </a:rPr>
              <a:t> </a:t>
            </a:r>
            <a:r>
              <a:rPr lang="ru-RU" b="0" i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UIRegular"/>
              </a:rPr>
              <a:t>ключових</a:t>
            </a:r>
            <a:r>
              <a:rPr lang="ru-RU" b="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UIRegular"/>
              </a:rPr>
              <a:t> </a:t>
            </a:r>
            <a:r>
              <a:rPr lang="ru-RU" b="0" i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UIRegular"/>
              </a:rPr>
              <a:t>чинників</a:t>
            </a:r>
            <a:r>
              <a:rPr lang="ru-RU" b="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UIRegular"/>
              </a:rPr>
              <a:t> того, </a:t>
            </a:r>
            <a:r>
              <a:rPr lang="ru-RU" b="0" i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UIRegular"/>
              </a:rPr>
              <a:t>що</a:t>
            </a:r>
            <a:r>
              <a:rPr lang="ru-RU" b="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UIRegular"/>
              </a:rPr>
              <a:t> в нас </a:t>
            </a:r>
            <a:r>
              <a:rPr lang="ru-RU" b="0" i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UIRegular"/>
              </a:rPr>
              <a:t>збереглося</a:t>
            </a:r>
            <a:r>
              <a:rPr lang="ru-RU" b="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UIRegular"/>
              </a:rPr>
              <a:t> </a:t>
            </a:r>
            <a:r>
              <a:rPr lang="ru-RU" b="0" i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UIRegular"/>
              </a:rPr>
              <a:t>лише</a:t>
            </a:r>
            <a:r>
              <a:rPr lang="ru-RU" b="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UIRegular"/>
              </a:rPr>
              <a:t> 40% </a:t>
            </a:r>
            <a:r>
              <a:rPr lang="ru-RU" b="0" i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UIRegular"/>
              </a:rPr>
              <a:t>природних</a:t>
            </a:r>
            <a:r>
              <a:rPr lang="ru-RU" b="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UIRegular"/>
              </a:rPr>
              <a:t> </a:t>
            </a:r>
            <a:r>
              <a:rPr lang="ru-RU" b="0" i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UIRegular"/>
              </a:rPr>
              <a:t>екосистем</a:t>
            </a:r>
            <a:r>
              <a:rPr lang="ru-RU" b="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UIRegular"/>
              </a:rPr>
              <a:t> </a:t>
            </a:r>
            <a:r>
              <a:rPr lang="ru-RU" b="0" i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UIRegular"/>
              </a:rPr>
              <a:t>планети</a:t>
            </a:r>
            <a:r>
              <a:rPr lang="ru-RU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UIRegular"/>
              </a:rPr>
              <a:t>».</a:t>
            </a:r>
          </a:p>
          <a:p>
            <a:r>
              <a:rPr lang="ru-RU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b="1" i="1" dirty="0" smtClean="0">
                <a:solidFill>
                  <a:srgbClr val="7030A0"/>
                </a:solidFill>
              </a:rPr>
              <a:t>Катерина Норенко,</a:t>
            </a:r>
            <a:r>
              <a:rPr lang="ru-RU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Наталія</a:t>
            </a:r>
            <a:r>
              <a:rPr lang="ru-RU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Атамась</a:t>
            </a:r>
            <a:r>
              <a:rPr lang="ru-RU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2018)</a:t>
            </a:r>
            <a:endParaRPr lang="ru-RU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Біологічні інвазії. Презентаці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35" y="2956560"/>
            <a:ext cx="6135754" cy="3723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53538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hutsulshchyna-park.in.ua/wp-content/uploads/2023/02/rozryv-trava-dribnokvitkova-Tomych-M.-scal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23" y="289342"/>
            <a:ext cx="3444489" cy="3604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5040" y="4444305"/>
            <a:ext cx="37007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1" dirty="0" err="1" smtClean="0">
                <a:effectLst/>
                <a:latin typeface="innerspaceregular"/>
              </a:rPr>
              <a:t>Розрив</a:t>
            </a:r>
            <a:r>
              <a:rPr lang="ru-RU" b="0" i="1" dirty="0" smtClean="0">
                <a:effectLst/>
                <a:latin typeface="innerspaceregular"/>
              </a:rPr>
              <a:t>-трава </a:t>
            </a:r>
            <a:r>
              <a:rPr lang="ru-RU" b="0" i="1" dirty="0" err="1" smtClean="0">
                <a:effectLst/>
                <a:latin typeface="innerspaceregular"/>
              </a:rPr>
              <a:t>дрібноквіткова</a:t>
            </a:r>
            <a:endParaRPr lang="ru-RU" b="0" i="1" dirty="0" smtClean="0">
              <a:effectLst/>
              <a:latin typeface="innerspaceregular"/>
            </a:endParaRPr>
          </a:p>
          <a:p>
            <a:r>
              <a:rPr lang="ru-RU" b="0" i="1" dirty="0" smtClean="0">
                <a:effectLst/>
                <a:latin typeface="innerspaceregular"/>
              </a:rPr>
              <a:t>© Томич М.В.</a:t>
            </a:r>
            <a:endParaRPr lang="ru-RU" i="1" dirty="0"/>
          </a:p>
        </p:txBody>
      </p:sp>
      <p:pic>
        <p:nvPicPr>
          <p:cNvPr id="7172" name="Picture 4" descr="https://hutsulshchyna-park.in.ua/wp-content/uploads/2023/02/robiniia-psevdoakatsiia-Pohribnyy-O.-O.-scal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7834" y="289342"/>
            <a:ext cx="3882887" cy="5177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32721" y="559810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0" i="1" dirty="0" err="1" smtClean="0">
                <a:effectLst/>
                <a:latin typeface="innerspaceregular"/>
              </a:rPr>
              <a:t>Робінія</a:t>
            </a:r>
            <a:r>
              <a:rPr lang="ru-RU" b="0" i="1" dirty="0" smtClean="0">
                <a:effectLst/>
                <a:latin typeface="innerspaceregular"/>
              </a:rPr>
              <a:t> </a:t>
            </a:r>
            <a:r>
              <a:rPr lang="ru-RU" b="0" i="1" dirty="0" err="1" smtClean="0">
                <a:effectLst/>
                <a:latin typeface="innerspaceregular"/>
              </a:rPr>
              <a:t>псевдоакація</a:t>
            </a:r>
            <a:endParaRPr lang="ru-RU" b="0" i="1" dirty="0" smtClean="0">
              <a:effectLst/>
              <a:latin typeface="innerspaceregular"/>
            </a:endParaRPr>
          </a:p>
          <a:p>
            <a:r>
              <a:rPr lang="ru-RU" b="0" i="1" dirty="0" smtClean="0">
                <a:effectLst/>
                <a:latin typeface="innerspaceregular"/>
              </a:rPr>
              <a:t>© </a:t>
            </a:r>
            <a:r>
              <a:rPr lang="ru-RU" b="0" i="1" dirty="0" err="1" smtClean="0">
                <a:effectLst/>
                <a:latin typeface="innerspaceregular"/>
              </a:rPr>
              <a:t>Погрібний</a:t>
            </a:r>
            <a:r>
              <a:rPr lang="ru-RU" b="0" i="1" dirty="0" smtClean="0">
                <a:effectLst/>
                <a:latin typeface="innerspaceregular"/>
              </a:rPr>
              <a:t> О.О.</a:t>
            </a:r>
            <a:endParaRPr lang="ru-RU" i="1" dirty="0"/>
          </a:p>
        </p:txBody>
      </p:sp>
      <p:pic>
        <p:nvPicPr>
          <p:cNvPr id="7174" name="Picture 6" descr="https://hutsulshchyna-park.in.ua/wp-content/uploads/2023/02/zlynka-stenaktys-odnorichna-Pohribnyy-O.-O.-scale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043" y="289342"/>
            <a:ext cx="4097329" cy="3604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560905" y="4210183"/>
            <a:ext cx="317944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0" i="1" dirty="0" err="1" smtClean="0">
                <a:effectLst/>
                <a:latin typeface="innerspaceregular"/>
              </a:rPr>
              <a:t>Злинка</a:t>
            </a:r>
            <a:r>
              <a:rPr lang="ru-RU" b="0" i="1" dirty="0" smtClean="0">
                <a:effectLst/>
                <a:latin typeface="innerspaceregular"/>
              </a:rPr>
              <a:t> (</a:t>
            </a:r>
            <a:r>
              <a:rPr lang="ru-RU" b="0" i="1" dirty="0" err="1" smtClean="0">
                <a:effectLst/>
                <a:latin typeface="innerspaceregular"/>
              </a:rPr>
              <a:t>стенактис</a:t>
            </a:r>
            <a:r>
              <a:rPr lang="ru-RU" b="0" i="1" dirty="0" smtClean="0">
                <a:effectLst/>
                <a:latin typeface="innerspaceregular"/>
              </a:rPr>
              <a:t>) </a:t>
            </a:r>
            <a:r>
              <a:rPr lang="ru-RU" b="0" i="1" dirty="0" err="1" smtClean="0">
                <a:effectLst/>
                <a:latin typeface="innerspaceregular"/>
              </a:rPr>
              <a:t>однорічна</a:t>
            </a:r>
            <a:endParaRPr lang="ru-RU" b="0" i="1" dirty="0" smtClean="0">
              <a:effectLst/>
              <a:latin typeface="innerspaceregular"/>
            </a:endParaRPr>
          </a:p>
          <a:p>
            <a:pPr algn="ctr"/>
            <a:r>
              <a:rPr lang="ru-RU" b="0" i="1" dirty="0" smtClean="0">
                <a:effectLst/>
                <a:latin typeface="innerspaceregular"/>
              </a:rPr>
              <a:t>© </a:t>
            </a:r>
            <a:r>
              <a:rPr lang="ru-RU" b="0" i="1" dirty="0" err="1" smtClean="0">
                <a:effectLst/>
                <a:latin typeface="innerspaceregular"/>
              </a:rPr>
              <a:t>Погрібний</a:t>
            </a:r>
            <a:r>
              <a:rPr lang="ru-RU" b="0" i="1" dirty="0" smtClean="0">
                <a:effectLst/>
                <a:latin typeface="innerspaceregular"/>
              </a:rPr>
              <a:t> О.О.</a:t>
            </a:r>
            <a:endParaRPr lang="ru-RU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5040" y="6266405"/>
            <a:ext cx="11936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5"/>
              </a:rPr>
              <a:t>https://hutsulshchyna-park.in.ua/doslidzhuy/zahrozy/invaziyni-vydy/</a:t>
            </a:r>
            <a:endParaRPr lang="uk-UA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34580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60173" y="5686119"/>
            <a:ext cx="106414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https://hutsulshchyna-park.in.ua/doslidzhuy/zahrozy/invaziyni-vydy/</a:t>
            </a:r>
            <a:endParaRPr lang="uk-UA" dirty="0" smtClean="0"/>
          </a:p>
          <a:p>
            <a:endParaRPr lang="ru-RU" dirty="0"/>
          </a:p>
        </p:txBody>
      </p:sp>
      <p:pic>
        <p:nvPicPr>
          <p:cNvPr id="8196" name="Picture 4" descr="https://hutsulshchyna-park.in.ua/wp-content/uploads/2023/02/dalekoskhidna-hrechka-iaponska-Tomych-M.-scal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370" y="278745"/>
            <a:ext cx="5247259" cy="3935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80661" y="465302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0" i="1" dirty="0" err="1" smtClean="0">
                <a:effectLst/>
                <a:latin typeface="innerspaceregular"/>
              </a:rPr>
              <a:t>Далекосхідна</a:t>
            </a:r>
            <a:r>
              <a:rPr lang="ru-RU" b="0" i="1" dirty="0" smtClean="0">
                <a:effectLst/>
                <a:latin typeface="innerspaceregular"/>
              </a:rPr>
              <a:t> гречка </a:t>
            </a:r>
            <a:r>
              <a:rPr lang="ru-RU" b="0" i="1" dirty="0" err="1" smtClean="0">
                <a:effectLst/>
                <a:latin typeface="innerspaceregular"/>
              </a:rPr>
              <a:t>японська</a:t>
            </a:r>
            <a:endParaRPr lang="ru-RU" b="0" i="1" dirty="0" smtClean="0">
              <a:effectLst/>
              <a:latin typeface="innerspaceregular"/>
            </a:endParaRPr>
          </a:p>
          <a:p>
            <a:r>
              <a:rPr lang="ru-RU" b="0" i="1" dirty="0" smtClean="0">
                <a:effectLst/>
                <a:latin typeface="innerspaceregular"/>
              </a:rPr>
              <a:t>© Томич М.В.</a:t>
            </a:r>
            <a:endParaRPr lang="ru-RU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368209" y="462698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0" i="1" dirty="0" err="1" smtClean="0">
                <a:effectLst/>
                <a:latin typeface="innerspaceregular"/>
              </a:rPr>
              <a:t>Розрив</a:t>
            </a:r>
            <a:r>
              <a:rPr lang="ru-RU" b="0" i="1" dirty="0" smtClean="0">
                <a:effectLst/>
                <a:latin typeface="innerspaceregular"/>
              </a:rPr>
              <a:t>-трава </a:t>
            </a:r>
            <a:r>
              <a:rPr lang="ru-RU" b="0" i="1" dirty="0" err="1" smtClean="0">
                <a:effectLst/>
                <a:latin typeface="innerspaceregular"/>
              </a:rPr>
              <a:t>залозиста</a:t>
            </a:r>
            <a:endParaRPr lang="ru-RU" b="0" i="1" dirty="0" smtClean="0">
              <a:effectLst/>
              <a:latin typeface="innerspaceregular"/>
            </a:endParaRPr>
          </a:p>
          <a:p>
            <a:r>
              <a:rPr lang="ru-RU" b="0" i="1" dirty="0" smtClean="0">
                <a:effectLst/>
                <a:latin typeface="innerspaceregular"/>
              </a:rPr>
              <a:t>© Томич М.В.</a:t>
            </a:r>
            <a:endParaRPr lang="ru-RU" i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921" y="278745"/>
            <a:ext cx="5259520" cy="393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1578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hutsulshchyna-park.in.ua/wp-content/uploads/2023/02/elodeia-kanadska-1-Tomych-M.-scal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56" y="253598"/>
            <a:ext cx="5568952" cy="4176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hutsulshchyna-park.in.ua/wp-content/uploads/2023/02/sosna-veymutova-Pohribnyy-O.-O.-scal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3134" y="302023"/>
            <a:ext cx="5439817" cy="4079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262192" y="456357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0" i="1" dirty="0" smtClean="0">
                <a:effectLst/>
                <a:latin typeface="innerspaceregular"/>
              </a:rPr>
              <a:t>Сосна </a:t>
            </a:r>
            <a:r>
              <a:rPr lang="ru-RU" b="0" i="1" dirty="0" err="1" smtClean="0">
                <a:effectLst/>
                <a:latin typeface="innerspaceregular"/>
              </a:rPr>
              <a:t>веймутова</a:t>
            </a:r>
            <a:endParaRPr lang="ru-RU" b="0" i="1" dirty="0" smtClean="0">
              <a:effectLst/>
              <a:latin typeface="innerspaceregular"/>
            </a:endParaRPr>
          </a:p>
          <a:p>
            <a:r>
              <a:rPr lang="ru-RU" b="0" i="1" dirty="0" smtClean="0">
                <a:effectLst/>
                <a:latin typeface="innerspaceregular"/>
              </a:rPr>
              <a:t>© </a:t>
            </a:r>
            <a:r>
              <a:rPr lang="ru-RU" b="0" i="1" dirty="0" err="1" smtClean="0">
                <a:effectLst/>
                <a:latin typeface="innerspaceregular"/>
              </a:rPr>
              <a:t>Погрібний</a:t>
            </a:r>
            <a:r>
              <a:rPr lang="ru-RU" b="0" i="1" dirty="0" smtClean="0">
                <a:effectLst/>
                <a:latin typeface="innerspaceregular"/>
              </a:rPr>
              <a:t> О.О.</a:t>
            </a:r>
            <a:endParaRPr lang="ru-RU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01455" y="5655077"/>
            <a:ext cx="106414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4"/>
              </a:rPr>
              <a:t>https://hutsulshchyna-park.in.ua/doslidzhuy/zahrozy/invaziyni-vydy/</a:t>
            </a:r>
            <a:endParaRPr lang="uk-UA" dirty="0" smtClean="0"/>
          </a:p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954156" y="469531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0" i="1" dirty="0" err="1" smtClean="0">
                <a:effectLst/>
                <a:latin typeface="innerspaceregular"/>
              </a:rPr>
              <a:t>Елодея</a:t>
            </a:r>
            <a:r>
              <a:rPr lang="ru-RU" b="0" i="1" dirty="0" smtClean="0">
                <a:effectLst/>
                <a:latin typeface="innerspaceregular"/>
              </a:rPr>
              <a:t> </a:t>
            </a:r>
            <a:r>
              <a:rPr lang="ru-RU" b="0" i="1" dirty="0" err="1" smtClean="0">
                <a:effectLst/>
                <a:latin typeface="innerspaceregular"/>
              </a:rPr>
              <a:t>канадська</a:t>
            </a:r>
            <a:endParaRPr lang="ru-RU" b="0" i="1" dirty="0" smtClean="0">
              <a:effectLst/>
              <a:latin typeface="innerspaceregular"/>
            </a:endParaRPr>
          </a:p>
          <a:p>
            <a:r>
              <a:rPr lang="ru-RU" b="0" i="1" dirty="0" smtClean="0">
                <a:effectLst/>
                <a:latin typeface="innerspaceregular"/>
              </a:rPr>
              <a:t>© Томич М.В.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34681046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Боротьба з повитицею досить складн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140" y="350492"/>
            <a:ext cx="5079034" cy="531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22504" y="467039"/>
            <a:ext cx="557916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err="1" smtClean="0">
                <a:solidFill>
                  <a:srgbClr val="514E4E"/>
                </a:solidFill>
                <a:effectLst/>
                <a:latin typeface="open_sansbold"/>
              </a:rPr>
              <a:t>Повитиця</a:t>
            </a:r>
            <a:r>
              <a:rPr lang="ru-RU" b="1" i="1" dirty="0" smtClean="0">
                <a:solidFill>
                  <a:srgbClr val="514E4E"/>
                </a:solidFill>
                <a:effectLst/>
                <a:latin typeface="open_sansbold"/>
              </a:rPr>
              <a:t> </a:t>
            </a:r>
            <a:r>
              <a:rPr lang="ru-RU" b="1" i="1" dirty="0" err="1" smtClean="0">
                <a:solidFill>
                  <a:srgbClr val="514E4E"/>
                </a:solidFill>
                <a:effectLst/>
                <a:latin typeface="open_sansbold"/>
              </a:rPr>
              <a:t>звичайна</a:t>
            </a:r>
            <a:r>
              <a:rPr lang="ru-RU" b="1" i="1" dirty="0" smtClean="0">
                <a:solidFill>
                  <a:srgbClr val="514E4E"/>
                </a:solidFill>
                <a:effectLst/>
                <a:latin typeface="open_sansbold"/>
              </a:rPr>
              <a:t> (</a:t>
            </a:r>
            <a:r>
              <a:rPr lang="en-US" b="1" i="1" dirty="0" err="1" smtClean="0">
                <a:solidFill>
                  <a:srgbClr val="514E4E"/>
                </a:solidFill>
                <a:effectLst/>
                <a:latin typeface="open_sansbold"/>
              </a:rPr>
              <a:t>Cuscuta</a:t>
            </a:r>
            <a:r>
              <a:rPr lang="en-US" b="1" i="1" dirty="0" smtClean="0">
                <a:solidFill>
                  <a:srgbClr val="514E4E"/>
                </a:solidFill>
                <a:effectLst/>
                <a:latin typeface="open_sansbold"/>
              </a:rPr>
              <a:t> </a:t>
            </a:r>
            <a:r>
              <a:rPr lang="en-US" b="1" i="1" dirty="0" err="1" smtClean="0">
                <a:solidFill>
                  <a:srgbClr val="514E4E"/>
                </a:solidFill>
                <a:effectLst/>
                <a:latin typeface="open_sansbold"/>
              </a:rPr>
              <a:t>europaea</a:t>
            </a:r>
            <a:r>
              <a:rPr lang="en-US" b="1" i="1" dirty="0" smtClean="0">
                <a:solidFill>
                  <a:srgbClr val="514E4E"/>
                </a:solidFill>
                <a:effectLst/>
                <a:latin typeface="open_sansbold"/>
              </a:rPr>
              <a:t>)</a:t>
            </a:r>
            <a:r>
              <a:rPr lang="en-US" b="0" i="1" dirty="0" smtClean="0">
                <a:solidFill>
                  <a:srgbClr val="514E4E"/>
                </a:solidFill>
                <a:effectLst/>
                <a:latin typeface="open_sansregular"/>
              </a:rPr>
              <a:t> — </a:t>
            </a:r>
            <a:r>
              <a:rPr lang="ru-RU" b="0" i="0" dirty="0" err="1" smtClean="0">
                <a:solidFill>
                  <a:srgbClr val="514E4E"/>
                </a:solidFill>
                <a:effectLst/>
                <a:latin typeface="open_sansregular"/>
              </a:rPr>
              <a:t>інвазійний</a:t>
            </a:r>
            <a:r>
              <a:rPr lang="ru-RU" b="0" i="0" dirty="0" smtClean="0">
                <a:solidFill>
                  <a:srgbClr val="514E4E"/>
                </a:solidFill>
                <a:effectLst/>
                <a:latin typeface="open_sansregular"/>
              </a:rPr>
              <a:t> вид, вона </a:t>
            </a:r>
            <a:r>
              <a:rPr lang="ru-RU" b="0" i="0" dirty="0" err="1" smtClean="0">
                <a:solidFill>
                  <a:srgbClr val="514E4E"/>
                </a:solidFill>
                <a:effectLst/>
                <a:latin typeface="open_sansregular"/>
              </a:rPr>
              <a:t>поширилась</a:t>
            </a:r>
            <a:r>
              <a:rPr lang="ru-RU" b="0" i="0" dirty="0" smtClean="0">
                <a:solidFill>
                  <a:srgbClr val="514E4E"/>
                </a:solidFill>
                <a:effectLst/>
                <a:latin typeface="open_sansregular"/>
              </a:rPr>
              <a:t> разом </a:t>
            </a:r>
            <a:r>
              <a:rPr lang="ru-RU" b="0" i="0" dirty="0" err="1" smtClean="0">
                <a:solidFill>
                  <a:srgbClr val="514E4E"/>
                </a:solidFill>
                <a:effectLst/>
                <a:latin typeface="open_sansregular"/>
              </a:rPr>
              <a:t>із</a:t>
            </a:r>
            <a:r>
              <a:rPr lang="ru-RU" b="0" i="0" dirty="0" smtClean="0">
                <a:solidFill>
                  <a:srgbClr val="514E4E"/>
                </a:solidFill>
                <a:effectLst/>
                <a:latin typeface="open_sansregular"/>
              </a:rPr>
              <a:t> </a:t>
            </a:r>
            <a:r>
              <a:rPr lang="ru-RU" b="0" i="0" dirty="0" err="1" smtClean="0">
                <a:solidFill>
                  <a:srgbClr val="514E4E"/>
                </a:solidFill>
                <a:effectLst/>
                <a:latin typeface="open_sansregular"/>
              </a:rPr>
              <a:t>насінням</a:t>
            </a:r>
            <a:r>
              <a:rPr lang="ru-RU" b="0" i="0" dirty="0" smtClean="0">
                <a:solidFill>
                  <a:srgbClr val="514E4E"/>
                </a:solidFill>
                <a:effectLst/>
                <a:latin typeface="open_sansregular"/>
              </a:rPr>
              <a:t> </a:t>
            </a:r>
            <a:r>
              <a:rPr lang="ru-RU" b="0" i="0" dirty="0" err="1" smtClean="0">
                <a:solidFill>
                  <a:srgbClr val="514E4E"/>
                </a:solidFill>
                <a:effectLst/>
                <a:latin typeface="open_sansregular"/>
              </a:rPr>
              <a:t>рослин-господарів</a:t>
            </a:r>
            <a:r>
              <a:rPr lang="ru-RU" b="0" i="0" dirty="0" smtClean="0">
                <a:solidFill>
                  <a:srgbClr val="514E4E"/>
                </a:solidFill>
                <a:effectLst/>
                <a:latin typeface="open_sansregular"/>
              </a:rPr>
              <a:t> </a:t>
            </a:r>
            <a:r>
              <a:rPr lang="ru-RU" b="0" i="0" dirty="0" err="1" smtClean="0">
                <a:solidFill>
                  <a:srgbClr val="514E4E"/>
                </a:solidFill>
                <a:effectLst/>
                <a:latin typeface="open_sansregular"/>
              </a:rPr>
              <a:t>із</a:t>
            </a:r>
            <a:r>
              <a:rPr lang="ru-RU" b="0" i="0" dirty="0" smtClean="0">
                <a:solidFill>
                  <a:srgbClr val="514E4E"/>
                </a:solidFill>
                <a:effectLst/>
                <a:latin typeface="open_sansregular"/>
              </a:rPr>
              <a:t> </a:t>
            </a:r>
            <a:r>
              <a:rPr lang="ru-RU" b="0" i="0" dirty="0" err="1" smtClean="0">
                <a:solidFill>
                  <a:srgbClr val="514E4E"/>
                </a:solidFill>
                <a:effectLst/>
                <a:latin typeface="open_sansregular"/>
              </a:rPr>
              <a:t>тропіків</a:t>
            </a:r>
            <a:r>
              <a:rPr lang="ru-RU" b="0" i="0" dirty="0" smtClean="0">
                <a:solidFill>
                  <a:srgbClr val="514E4E"/>
                </a:solidFill>
                <a:effectLst/>
                <a:latin typeface="open_sansregular"/>
              </a:rPr>
              <a:t> Америки та Африки. </a:t>
            </a:r>
            <a:r>
              <a:rPr lang="ru-RU" b="0" i="0" dirty="0" err="1" smtClean="0">
                <a:solidFill>
                  <a:srgbClr val="514E4E"/>
                </a:solidFill>
                <a:effectLst/>
                <a:latin typeface="open_sansregular"/>
              </a:rPr>
              <a:t>Присмоктується</a:t>
            </a:r>
            <a:r>
              <a:rPr lang="ru-RU" b="0" i="0" dirty="0" smtClean="0">
                <a:solidFill>
                  <a:srgbClr val="514E4E"/>
                </a:solidFill>
                <a:effectLst/>
                <a:latin typeface="open_sansregular"/>
              </a:rPr>
              <a:t> до </a:t>
            </a:r>
            <a:r>
              <a:rPr lang="ru-RU" b="0" i="0" dirty="0" err="1" smtClean="0">
                <a:solidFill>
                  <a:srgbClr val="514E4E"/>
                </a:solidFill>
                <a:effectLst/>
                <a:latin typeface="open_sansregular"/>
              </a:rPr>
              <a:t>різних</a:t>
            </a:r>
            <a:r>
              <a:rPr lang="ru-RU" b="0" i="0" dirty="0" smtClean="0">
                <a:solidFill>
                  <a:srgbClr val="514E4E"/>
                </a:solidFill>
                <a:effectLst/>
                <a:latin typeface="open_sansregular"/>
              </a:rPr>
              <a:t> </a:t>
            </a:r>
            <a:r>
              <a:rPr lang="ru-RU" b="0" i="0" dirty="0" err="1" smtClean="0">
                <a:solidFill>
                  <a:srgbClr val="514E4E"/>
                </a:solidFill>
                <a:effectLst/>
                <a:latin typeface="open_sansregular"/>
              </a:rPr>
              <a:t>рослин</a:t>
            </a:r>
            <a:r>
              <a:rPr lang="ru-RU" b="0" i="0" dirty="0" smtClean="0">
                <a:solidFill>
                  <a:srgbClr val="514E4E"/>
                </a:solidFill>
                <a:effectLst/>
                <a:latin typeface="open_sansregular"/>
              </a:rPr>
              <a:t> і </a:t>
            </a:r>
            <a:r>
              <a:rPr lang="ru-RU" b="0" i="0" dirty="0" err="1" smtClean="0">
                <a:solidFill>
                  <a:srgbClr val="514E4E"/>
                </a:solidFill>
                <a:effectLst/>
                <a:latin typeface="open_sansregular"/>
              </a:rPr>
              <a:t>викликає</a:t>
            </a:r>
            <a:r>
              <a:rPr lang="ru-RU" b="0" i="0" dirty="0" smtClean="0">
                <a:solidFill>
                  <a:srgbClr val="514E4E"/>
                </a:solidFill>
                <a:effectLst/>
                <a:latin typeface="open_sansregular"/>
              </a:rPr>
              <a:t> </a:t>
            </a:r>
            <a:r>
              <a:rPr lang="ru-RU" b="0" i="0" dirty="0" err="1" smtClean="0">
                <a:solidFill>
                  <a:srgbClr val="514E4E"/>
                </a:solidFill>
                <a:effectLst/>
                <a:latin typeface="open_sansregular"/>
              </a:rPr>
              <a:t>загальні</a:t>
            </a:r>
            <a:r>
              <a:rPr lang="ru-RU" b="0" i="0" dirty="0" smtClean="0">
                <a:solidFill>
                  <a:srgbClr val="514E4E"/>
                </a:solidFill>
                <a:effectLst/>
                <a:latin typeface="open_sansregular"/>
              </a:rPr>
              <a:t> </a:t>
            </a:r>
            <a:r>
              <a:rPr lang="ru-RU" b="0" i="0" dirty="0" err="1" smtClean="0">
                <a:solidFill>
                  <a:srgbClr val="514E4E"/>
                </a:solidFill>
                <a:effectLst/>
                <a:latin typeface="open_sansregular"/>
              </a:rPr>
              <a:t>порушення</a:t>
            </a:r>
            <a:r>
              <a:rPr lang="ru-RU" b="0" i="0" dirty="0" smtClean="0">
                <a:solidFill>
                  <a:srgbClr val="514E4E"/>
                </a:solidFill>
                <a:effectLst/>
                <a:latin typeface="open_sansregular"/>
              </a:rPr>
              <a:t> </a:t>
            </a:r>
            <a:r>
              <a:rPr lang="ru-RU" b="0" i="0" dirty="0" err="1" smtClean="0">
                <a:solidFill>
                  <a:srgbClr val="514E4E"/>
                </a:solidFill>
                <a:effectLst/>
                <a:latin typeface="open_sansregular"/>
              </a:rPr>
              <a:t>обміну</a:t>
            </a:r>
            <a:r>
              <a:rPr lang="ru-RU" b="0" i="0" dirty="0" smtClean="0">
                <a:solidFill>
                  <a:srgbClr val="514E4E"/>
                </a:solidFill>
                <a:effectLst/>
                <a:latin typeface="open_sansregular"/>
              </a:rPr>
              <a:t> </a:t>
            </a:r>
            <a:r>
              <a:rPr lang="ru-RU" b="0" i="0" dirty="0" err="1" smtClean="0">
                <a:solidFill>
                  <a:srgbClr val="514E4E"/>
                </a:solidFill>
                <a:effectLst/>
                <a:latin typeface="open_sansregular"/>
              </a:rPr>
              <a:t>речовин</a:t>
            </a:r>
            <a:r>
              <a:rPr lang="ru-RU" b="0" i="0" dirty="0" smtClean="0">
                <a:solidFill>
                  <a:srgbClr val="514E4E"/>
                </a:solidFill>
                <a:effectLst/>
                <a:latin typeface="open_sansregular"/>
              </a:rPr>
              <a:t>. Паразит </a:t>
            </a:r>
            <a:r>
              <a:rPr lang="ru-RU" b="0" i="0" dirty="0" err="1" smtClean="0">
                <a:solidFill>
                  <a:srgbClr val="514E4E"/>
                </a:solidFill>
                <a:effectLst/>
                <a:latin typeface="open_sansregular"/>
              </a:rPr>
              <a:t>висмоктує</a:t>
            </a:r>
            <a:r>
              <a:rPr lang="ru-RU" b="0" i="0" dirty="0" smtClean="0">
                <a:solidFill>
                  <a:srgbClr val="514E4E"/>
                </a:solidFill>
                <a:effectLst/>
                <a:latin typeface="open_sansregular"/>
              </a:rPr>
              <a:t> воду, </a:t>
            </a:r>
            <a:r>
              <a:rPr lang="ru-RU" b="0" i="0" dirty="0" err="1" smtClean="0">
                <a:solidFill>
                  <a:srgbClr val="514E4E"/>
                </a:solidFill>
                <a:effectLst/>
                <a:latin typeface="open_sansregular"/>
              </a:rPr>
              <a:t>мінеральні</a:t>
            </a:r>
            <a:r>
              <a:rPr lang="ru-RU" b="0" i="0" dirty="0" smtClean="0">
                <a:solidFill>
                  <a:srgbClr val="514E4E"/>
                </a:solidFill>
                <a:effectLst/>
                <a:latin typeface="open_sansregular"/>
              </a:rPr>
              <a:t> та </a:t>
            </a:r>
            <a:r>
              <a:rPr lang="ru-RU" b="0" i="0" dirty="0" err="1" smtClean="0">
                <a:solidFill>
                  <a:srgbClr val="514E4E"/>
                </a:solidFill>
                <a:effectLst/>
                <a:latin typeface="open_sansregular"/>
              </a:rPr>
              <a:t>органічні</a:t>
            </a:r>
            <a:r>
              <a:rPr lang="ru-RU" b="0" i="0" dirty="0" smtClean="0">
                <a:solidFill>
                  <a:srgbClr val="514E4E"/>
                </a:solidFill>
                <a:effectLst/>
                <a:latin typeface="open_sansregular"/>
              </a:rPr>
              <a:t> </a:t>
            </a:r>
            <a:r>
              <a:rPr lang="ru-RU" b="0" i="0" dirty="0" err="1" smtClean="0">
                <a:solidFill>
                  <a:srgbClr val="514E4E"/>
                </a:solidFill>
                <a:effectLst/>
                <a:latin typeface="open_sansregular"/>
              </a:rPr>
              <a:t>поживні</a:t>
            </a:r>
            <a:r>
              <a:rPr lang="ru-RU" b="0" i="0" dirty="0" smtClean="0">
                <a:solidFill>
                  <a:srgbClr val="514E4E"/>
                </a:solidFill>
                <a:effectLst/>
                <a:latin typeface="open_sansregular"/>
              </a:rPr>
              <a:t> </a:t>
            </a:r>
            <a:r>
              <a:rPr lang="ru-RU" b="0" i="0" dirty="0" err="1" smtClean="0">
                <a:solidFill>
                  <a:srgbClr val="514E4E"/>
                </a:solidFill>
                <a:effectLst/>
                <a:latin typeface="open_sansregular"/>
              </a:rPr>
              <a:t>речовини</a:t>
            </a:r>
            <a:r>
              <a:rPr lang="ru-RU" b="0" i="0" dirty="0" smtClean="0">
                <a:solidFill>
                  <a:srgbClr val="514E4E"/>
                </a:solidFill>
                <a:effectLst/>
                <a:latin typeface="open_sansregular"/>
              </a:rPr>
              <a:t>, </a:t>
            </a:r>
            <a:r>
              <a:rPr lang="ru-RU" b="0" i="0" dirty="0" err="1" smtClean="0">
                <a:solidFill>
                  <a:srgbClr val="514E4E"/>
                </a:solidFill>
                <a:effectLst/>
                <a:latin typeface="open_sansregular"/>
              </a:rPr>
              <a:t>які</a:t>
            </a:r>
            <a:r>
              <a:rPr lang="ru-RU" b="0" i="0" dirty="0" smtClean="0">
                <a:solidFill>
                  <a:srgbClr val="514E4E"/>
                </a:solidFill>
                <a:effectLst/>
                <a:latin typeface="open_sansregular"/>
              </a:rPr>
              <a:t> </a:t>
            </a:r>
            <a:r>
              <a:rPr lang="ru-RU" b="0" i="0" dirty="0" err="1" smtClean="0">
                <a:solidFill>
                  <a:srgbClr val="514E4E"/>
                </a:solidFill>
                <a:effectLst/>
                <a:latin typeface="open_sansregular"/>
              </a:rPr>
              <a:t>рослини</a:t>
            </a:r>
            <a:r>
              <a:rPr lang="ru-RU" b="0" i="0" dirty="0" smtClean="0">
                <a:solidFill>
                  <a:srgbClr val="514E4E"/>
                </a:solidFill>
                <a:effectLst/>
                <a:latin typeface="open_sansregular"/>
              </a:rPr>
              <a:t> </a:t>
            </a:r>
            <a:r>
              <a:rPr lang="ru-RU" b="0" i="0" dirty="0" err="1" smtClean="0">
                <a:solidFill>
                  <a:srgbClr val="514E4E"/>
                </a:solidFill>
                <a:effectLst/>
                <a:latin typeface="open_sansregular"/>
              </a:rPr>
              <a:t>отримують</a:t>
            </a:r>
            <a:r>
              <a:rPr lang="ru-RU" b="0" i="0" dirty="0" smtClean="0">
                <a:solidFill>
                  <a:srgbClr val="514E4E"/>
                </a:solidFill>
                <a:effectLst/>
                <a:latin typeface="open_sansregular"/>
              </a:rPr>
              <a:t> </a:t>
            </a:r>
            <a:r>
              <a:rPr lang="ru-RU" b="0" i="0" dirty="0" err="1" smtClean="0">
                <a:solidFill>
                  <a:srgbClr val="514E4E"/>
                </a:solidFill>
                <a:effectLst/>
                <a:latin typeface="open_sansregular"/>
              </a:rPr>
              <a:t>із</a:t>
            </a:r>
            <a:r>
              <a:rPr lang="ru-RU" b="0" i="0" dirty="0" smtClean="0">
                <a:solidFill>
                  <a:srgbClr val="514E4E"/>
                </a:solidFill>
                <a:effectLst/>
                <a:latin typeface="open_sansregular"/>
              </a:rPr>
              <a:t> </a:t>
            </a:r>
            <a:r>
              <a:rPr lang="ru-RU" b="0" i="0" dirty="0" err="1" smtClean="0">
                <a:solidFill>
                  <a:srgbClr val="514E4E"/>
                </a:solidFill>
                <a:effectLst/>
                <a:latin typeface="open_sansregular"/>
              </a:rPr>
              <a:t>ґрунту</a:t>
            </a:r>
            <a:r>
              <a:rPr lang="ru-RU" b="0" i="0" dirty="0" smtClean="0">
                <a:solidFill>
                  <a:srgbClr val="514E4E"/>
                </a:solidFill>
                <a:effectLst/>
                <a:latin typeface="open_sansregular"/>
              </a:rPr>
              <a:t> </a:t>
            </a:r>
            <a:r>
              <a:rPr lang="ru-RU" b="0" i="0" dirty="0" err="1" smtClean="0">
                <a:solidFill>
                  <a:srgbClr val="514E4E"/>
                </a:solidFill>
                <a:effectLst/>
                <a:latin typeface="open_sansregular"/>
              </a:rPr>
              <a:t>або</a:t>
            </a:r>
            <a:r>
              <a:rPr lang="ru-RU" b="0" i="0" dirty="0" smtClean="0">
                <a:solidFill>
                  <a:srgbClr val="514E4E"/>
                </a:solidFill>
                <a:effectLst/>
                <a:latin typeface="open_sansregular"/>
              </a:rPr>
              <a:t> </a:t>
            </a:r>
            <a:r>
              <a:rPr lang="ru-RU" b="0" i="0" dirty="0" err="1" smtClean="0">
                <a:solidFill>
                  <a:srgbClr val="514E4E"/>
                </a:solidFill>
                <a:effectLst/>
                <a:latin typeface="open_sansregular"/>
              </a:rPr>
              <a:t>синтезують</a:t>
            </a:r>
            <a:r>
              <a:rPr lang="ru-RU" b="0" i="0" dirty="0" smtClean="0">
                <a:solidFill>
                  <a:srgbClr val="514E4E"/>
                </a:solidFill>
                <a:effectLst/>
                <a:latin typeface="open_sansregular"/>
              </a:rPr>
              <a:t> у </a:t>
            </a:r>
            <a:r>
              <a:rPr lang="ru-RU" b="0" i="0" dirty="0" err="1" smtClean="0">
                <a:solidFill>
                  <a:srgbClr val="514E4E"/>
                </a:solidFill>
                <a:effectLst/>
                <a:latin typeface="open_sansregular"/>
              </a:rPr>
              <a:t>процесі</a:t>
            </a:r>
            <a:r>
              <a:rPr lang="ru-RU" b="0" i="0" dirty="0" smtClean="0">
                <a:solidFill>
                  <a:srgbClr val="514E4E"/>
                </a:solidFill>
                <a:effectLst/>
                <a:latin typeface="open_sansregular"/>
              </a:rPr>
              <a:t> </a:t>
            </a:r>
            <a:r>
              <a:rPr lang="ru-RU" b="0" i="0" dirty="0" err="1" smtClean="0">
                <a:solidFill>
                  <a:srgbClr val="514E4E"/>
                </a:solidFill>
                <a:effectLst/>
                <a:latin typeface="open_sansregular"/>
              </a:rPr>
              <a:t>своєї</a:t>
            </a:r>
            <a:r>
              <a:rPr lang="ru-RU" b="0" i="0" dirty="0" smtClean="0">
                <a:solidFill>
                  <a:srgbClr val="514E4E"/>
                </a:solidFill>
                <a:effectLst/>
                <a:latin typeface="open_sansregular"/>
              </a:rPr>
              <a:t> </a:t>
            </a:r>
            <a:r>
              <a:rPr lang="ru-RU" b="0" i="0" dirty="0" err="1" smtClean="0">
                <a:solidFill>
                  <a:srgbClr val="514E4E"/>
                </a:solidFill>
                <a:effectLst/>
                <a:latin typeface="open_sansregular"/>
              </a:rPr>
              <a:t>життєдіяльності</a:t>
            </a:r>
            <a:r>
              <a:rPr lang="ru-RU" b="0" i="0" dirty="0" smtClean="0">
                <a:solidFill>
                  <a:srgbClr val="514E4E"/>
                </a:solidFill>
                <a:effectLst/>
                <a:latin typeface="open_sansregular"/>
              </a:rPr>
              <a:t>. </a:t>
            </a:r>
            <a:r>
              <a:rPr lang="ru-RU" b="0" i="0" dirty="0" err="1" smtClean="0">
                <a:solidFill>
                  <a:srgbClr val="514E4E"/>
                </a:solidFill>
                <a:effectLst/>
                <a:latin typeface="open_sansregular"/>
              </a:rPr>
              <a:t>Молоді</a:t>
            </a:r>
            <a:r>
              <a:rPr lang="ru-RU" b="0" i="0" dirty="0" smtClean="0">
                <a:solidFill>
                  <a:srgbClr val="514E4E"/>
                </a:solidFill>
                <a:effectLst/>
                <a:latin typeface="open_sansregular"/>
              </a:rPr>
              <a:t> </a:t>
            </a:r>
            <a:r>
              <a:rPr lang="ru-RU" b="0" i="0" dirty="0" err="1" smtClean="0">
                <a:solidFill>
                  <a:srgbClr val="514E4E"/>
                </a:solidFill>
                <a:effectLst/>
                <a:latin typeface="open_sansregular"/>
              </a:rPr>
              <a:t>рослини</a:t>
            </a:r>
            <a:r>
              <a:rPr lang="ru-RU" b="0" i="0" dirty="0" smtClean="0">
                <a:solidFill>
                  <a:srgbClr val="514E4E"/>
                </a:solidFill>
                <a:effectLst/>
                <a:latin typeface="open_sansregular"/>
              </a:rPr>
              <a:t> </a:t>
            </a:r>
            <a:r>
              <a:rPr lang="ru-RU" b="0" i="0" dirty="0" err="1" smtClean="0">
                <a:solidFill>
                  <a:srgbClr val="514E4E"/>
                </a:solidFill>
                <a:effectLst/>
                <a:latin typeface="open_sansregular"/>
              </a:rPr>
              <a:t>повитиця</a:t>
            </a:r>
            <a:r>
              <a:rPr lang="ru-RU" b="0" i="0" dirty="0" smtClean="0">
                <a:solidFill>
                  <a:srgbClr val="514E4E"/>
                </a:solidFill>
                <a:effectLst/>
                <a:latin typeface="open_sansregular"/>
              </a:rPr>
              <a:t> </a:t>
            </a:r>
            <a:r>
              <a:rPr lang="ru-RU" b="0" i="0" dirty="0" err="1" smtClean="0">
                <a:solidFill>
                  <a:srgbClr val="514E4E"/>
                </a:solidFill>
                <a:effectLst/>
                <a:latin typeface="open_sansregular"/>
              </a:rPr>
              <a:t>ушкоджує</a:t>
            </a:r>
            <a:r>
              <a:rPr lang="ru-RU" b="0" i="0" dirty="0" smtClean="0">
                <a:solidFill>
                  <a:srgbClr val="514E4E"/>
                </a:solidFill>
                <a:effectLst/>
                <a:latin typeface="open_sansregular"/>
              </a:rPr>
              <a:t> </a:t>
            </a:r>
            <a:r>
              <a:rPr lang="ru-RU" b="0" i="0" dirty="0" err="1" smtClean="0">
                <a:solidFill>
                  <a:srgbClr val="514E4E"/>
                </a:solidFill>
                <a:effectLst/>
                <a:latin typeface="open_sansregular"/>
              </a:rPr>
              <a:t>сильніше</a:t>
            </a:r>
            <a:r>
              <a:rPr lang="ru-RU" b="0" i="0" dirty="0" smtClean="0">
                <a:solidFill>
                  <a:srgbClr val="514E4E"/>
                </a:solidFill>
                <a:effectLst/>
                <a:latin typeface="open_sansregular"/>
              </a:rPr>
              <a:t>, особливо </a:t>
            </a:r>
            <a:r>
              <a:rPr lang="ru-RU" b="0" i="0" dirty="0" err="1" smtClean="0">
                <a:solidFill>
                  <a:srgbClr val="514E4E"/>
                </a:solidFill>
                <a:effectLst/>
                <a:latin typeface="open_sansregular"/>
              </a:rPr>
              <a:t>молоді</a:t>
            </a:r>
            <a:r>
              <a:rPr lang="ru-RU" b="0" i="0" dirty="0" smtClean="0">
                <a:solidFill>
                  <a:srgbClr val="514E4E"/>
                </a:solidFill>
                <a:effectLst/>
                <a:latin typeface="open_sansregular"/>
              </a:rPr>
              <a:t> </a:t>
            </a:r>
            <a:r>
              <a:rPr lang="ru-RU" b="0" i="0" dirty="0" err="1" smtClean="0">
                <a:solidFill>
                  <a:srgbClr val="514E4E"/>
                </a:solidFill>
                <a:effectLst/>
                <a:latin typeface="open_sansregular"/>
              </a:rPr>
              <a:t>культурні</a:t>
            </a:r>
            <a:r>
              <a:rPr lang="ru-RU" b="0" i="0" dirty="0" smtClean="0">
                <a:solidFill>
                  <a:srgbClr val="514E4E"/>
                </a:solidFill>
                <a:effectLst/>
                <a:latin typeface="open_sansregular"/>
              </a:rPr>
              <a:t> </a:t>
            </a:r>
            <a:r>
              <a:rPr lang="ru-RU" b="0" i="0" dirty="0" err="1" smtClean="0">
                <a:solidFill>
                  <a:srgbClr val="514E4E"/>
                </a:solidFill>
                <a:effectLst/>
                <a:latin typeface="open_sansregular"/>
              </a:rPr>
              <a:t>рослини</a:t>
            </a:r>
            <a:r>
              <a:rPr lang="ru-RU" b="0" i="0" dirty="0" smtClean="0">
                <a:solidFill>
                  <a:srgbClr val="514E4E"/>
                </a:solidFill>
                <a:effectLst/>
                <a:latin typeface="open_sansregular"/>
              </a:rPr>
              <a:t>, </a:t>
            </a:r>
            <a:r>
              <a:rPr lang="ru-RU" b="0" i="0" dirty="0" err="1" smtClean="0">
                <a:solidFill>
                  <a:srgbClr val="514E4E"/>
                </a:solidFill>
                <a:effectLst/>
                <a:latin typeface="open_sansregular"/>
              </a:rPr>
              <a:t>що</a:t>
            </a:r>
            <a:r>
              <a:rPr lang="ru-RU" b="0" i="0" dirty="0" smtClean="0">
                <a:solidFill>
                  <a:srgbClr val="514E4E"/>
                </a:solidFill>
                <a:effectLst/>
                <a:latin typeface="open_sansregular"/>
              </a:rPr>
              <a:t> </a:t>
            </a:r>
            <a:r>
              <a:rPr lang="ru-RU" b="0" i="0" dirty="0" err="1" smtClean="0">
                <a:solidFill>
                  <a:srgbClr val="514E4E"/>
                </a:solidFill>
                <a:effectLst/>
                <a:latin typeface="open_sansregular"/>
              </a:rPr>
              <a:t>висіяні</a:t>
            </a:r>
            <a:r>
              <a:rPr lang="ru-RU" b="0" i="0" dirty="0" smtClean="0">
                <a:solidFill>
                  <a:srgbClr val="514E4E"/>
                </a:solidFill>
                <a:effectLst/>
                <a:latin typeface="open_sansregular"/>
              </a:rPr>
              <a:t> </a:t>
            </a:r>
            <a:r>
              <a:rPr lang="ru-RU" b="0" i="0" dirty="0" err="1" smtClean="0">
                <a:solidFill>
                  <a:srgbClr val="514E4E"/>
                </a:solidFill>
                <a:effectLst/>
                <a:latin typeface="open_sansregular"/>
              </a:rPr>
              <a:t>суцільним</a:t>
            </a:r>
            <a:r>
              <a:rPr lang="ru-RU" b="0" i="0" dirty="0" smtClean="0">
                <a:solidFill>
                  <a:srgbClr val="514E4E"/>
                </a:solidFill>
                <a:effectLst/>
                <a:latin typeface="open_sansregular"/>
              </a:rPr>
              <a:t> способом. </a:t>
            </a:r>
            <a:r>
              <a:rPr lang="ru-RU" b="0" i="0" dirty="0" err="1" smtClean="0">
                <a:solidFill>
                  <a:srgbClr val="514E4E"/>
                </a:solidFill>
                <a:effectLst/>
                <a:latin typeface="open_sansregular"/>
              </a:rPr>
              <a:t>Зокрема</a:t>
            </a:r>
            <a:r>
              <a:rPr lang="ru-RU" b="0" i="0" dirty="0" smtClean="0">
                <a:solidFill>
                  <a:srgbClr val="514E4E"/>
                </a:solidFill>
                <a:effectLst/>
                <a:latin typeface="open_sansregular"/>
              </a:rPr>
              <a:t>, сильно </a:t>
            </a:r>
            <a:r>
              <a:rPr lang="ru-RU" b="0" i="0" dirty="0" err="1" smtClean="0">
                <a:solidFill>
                  <a:srgbClr val="514E4E"/>
                </a:solidFill>
                <a:effectLst/>
                <a:latin typeface="open_sansregular"/>
              </a:rPr>
              <a:t>пошкоджує</a:t>
            </a:r>
            <a:r>
              <a:rPr lang="ru-RU" b="0" i="0" dirty="0" smtClean="0">
                <a:solidFill>
                  <a:srgbClr val="514E4E"/>
                </a:solidFill>
                <a:effectLst/>
                <a:latin typeface="open_sansregular"/>
              </a:rPr>
              <a:t> </a:t>
            </a:r>
            <a:r>
              <a:rPr lang="ru-RU" b="0" i="0" dirty="0" err="1" smtClean="0">
                <a:solidFill>
                  <a:srgbClr val="514E4E"/>
                </a:solidFill>
                <a:effectLst/>
                <a:latin typeface="open_sansregular"/>
              </a:rPr>
              <a:t>овочеві</a:t>
            </a:r>
            <a:r>
              <a:rPr lang="ru-RU" b="0" i="0" dirty="0" smtClean="0">
                <a:solidFill>
                  <a:srgbClr val="514E4E"/>
                </a:solidFill>
                <a:effectLst/>
                <a:latin typeface="open_sansregular"/>
              </a:rPr>
              <a:t>, </a:t>
            </a:r>
            <a:r>
              <a:rPr lang="ru-RU" b="0" i="0" dirty="0" err="1" smtClean="0">
                <a:solidFill>
                  <a:srgbClr val="514E4E"/>
                </a:solidFill>
                <a:effectLst/>
                <a:latin typeface="open_sansregular"/>
              </a:rPr>
              <a:t>кормові</a:t>
            </a:r>
            <a:r>
              <a:rPr lang="ru-RU" b="0" i="0" dirty="0" smtClean="0">
                <a:solidFill>
                  <a:srgbClr val="514E4E"/>
                </a:solidFill>
                <a:effectLst/>
                <a:latin typeface="open_sansregular"/>
              </a:rPr>
              <a:t>, </a:t>
            </a:r>
            <a:r>
              <a:rPr lang="ru-RU" b="0" i="0" dirty="0" err="1" smtClean="0">
                <a:solidFill>
                  <a:srgbClr val="514E4E"/>
                </a:solidFill>
                <a:effectLst/>
                <a:latin typeface="open_sansregular"/>
              </a:rPr>
              <a:t>технічні</a:t>
            </a:r>
            <a:r>
              <a:rPr lang="ru-RU" b="0" i="0" dirty="0" smtClean="0">
                <a:solidFill>
                  <a:srgbClr val="514E4E"/>
                </a:solidFill>
                <a:effectLst/>
                <a:latin typeface="open_sansregular"/>
              </a:rPr>
              <a:t> </a:t>
            </a:r>
            <a:r>
              <a:rPr lang="ru-RU" b="0" i="0" dirty="0" err="1" smtClean="0">
                <a:solidFill>
                  <a:srgbClr val="514E4E"/>
                </a:solidFill>
                <a:effectLst/>
                <a:latin typeface="open_sansregular"/>
              </a:rPr>
              <a:t>культури</a:t>
            </a:r>
            <a:r>
              <a:rPr lang="ru-RU" b="0" i="0" dirty="0" smtClean="0">
                <a:solidFill>
                  <a:srgbClr val="514E4E"/>
                </a:solidFill>
                <a:effectLst/>
                <a:latin typeface="open_sansregular"/>
              </a:rPr>
              <a:t>, </a:t>
            </a:r>
            <a:r>
              <a:rPr lang="ru-RU" b="0" i="0" dirty="0" err="1" smtClean="0">
                <a:solidFill>
                  <a:srgbClr val="514E4E"/>
                </a:solidFill>
                <a:effectLst/>
                <a:latin typeface="open_sansregular"/>
              </a:rPr>
              <a:t>також</a:t>
            </a:r>
            <a:r>
              <a:rPr lang="ru-RU" b="0" i="0" dirty="0" smtClean="0">
                <a:solidFill>
                  <a:srgbClr val="514E4E"/>
                </a:solidFill>
                <a:effectLst/>
                <a:latin typeface="open_sansregular"/>
              </a:rPr>
              <a:t> </a:t>
            </a:r>
            <a:r>
              <a:rPr lang="ru-RU" b="0" i="0" dirty="0" err="1" smtClean="0">
                <a:solidFill>
                  <a:srgbClr val="514E4E"/>
                </a:solidFill>
                <a:effectLst/>
                <a:latin typeface="open_sansregular"/>
              </a:rPr>
              <a:t>плодові</a:t>
            </a:r>
            <a:r>
              <a:rPr lang="ru-RU" b="0" i="0" dirty="0" smtClean="0">
                <a:solidFill>
                  <a:srgbClr val="514E4E"/>
                </a:solidFill>
                <a:effectLst/>
                <a:latin typeface="open_sansregular"/>
              </a:rPr>
              <a:t> та виноградник.</a:t>
            </a:r>
          </a:p>
          <a:p>
            <a:r>
              <a:rPr lang="ru-RU" sz="1600" b="1" i="1" dirty="0" smtClean="0">
                <a:solidFill>
                  <a:srgbClr val="514E4E"/>
                </a:solidFill>
                <a:latin typeface="open_sansregular"/>
              </a:rPr>
              <a:t>(</a:t>
            </a:r>
            <a:r>
              <a:rPr lang="ru-RU" b="1" i="1" dirty="0" smtClean="0"/>
              <a:t>М. </a:t>
            </a:r>
            <a:r>
              <a:rPr lang="ru-RU" b="1" i="1" dirty="0" err="1" smtClean="0"/>
              <a:t>Зінченко</a:t>
            </a:r>
            <a:r>
              <a:rPr lang="ru-RU" b="1" i="1" dirty="0" smtClean="0"/>
              <a:t>, 2023).</a:t>
            </a:r>
            <a:r>
              <a:rPr lang="ru-RU" b="0" i="0" dirty="0" smtClean="0">
                <a:solidFill>
                  <a:srgbClr val="514E4E"/>
                </a:solidFill>
                <a:effectLst/>
                <a:latin typeface="open_sansregular"/>
              </a:rPr>
              <a:t/>
            </a:r>
            <a:br>
              <a:rPr lang="ru-RU" b="0" i="0" dirty="0" smtClean="0">
                <a:solidFill>
                  <a:srgbClr val="514E4E"/>
                </a:solidFill>
                <a:effectLst/>
                <a:latin typeface="open_sansregular"/>
              </a:rPr>
            </a:br>
            <a:r>
              <a:rPr lang="en-US" b="0" i="0" u="sng" dirty="0" smtClean="0">
                <a:solidFill>
                  <a:srgbClr val="514E4E"/>
                </a:solidFill>
                <a:effectLst/>
                <a:latin typeface="open_sansregular"/>
                <a:hlinkClick r:id="rId3"/>
              </a:rPr>
              <a:t>https://propozitsiya.com/ua/invaziyni-vydy-shkidlyvyh-organizmiv-v-ukrayini</a:t>
            </a:r>
            <a:endParaRPr lang="en-US" b="0" i="0" dirty="0">
              <a:solidFill>
                <a:srgbClr val="514E4E"/>
              </a:solidFill>
              <a:effectLst/>
              <a:latin typeface="open_sansregular"/>
            </a:endParaRPr>
          </a:p>
        </p:txBody>
      </p:sp>
    </p:spTree>
    <p:extLst>
      <p:ext uri="{BB962C8B-B14F-4D97-AF65-F5344CB8AC3E}">
        <p14:creationId xmlns:p14="http://schemas.microsoft.com/office/powerpoint/2010/main" val="18736047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5513" y="262595"/>
            <a:ext cx="11239165" cy="62709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nux Libertine"/>
              </a:rPr>
              <a:t>ОСНОВНІ ІНВАЗИВНІ ВИДИ НА ТЕРИТОРІЇ УКРАЇНИ</a:t>
            </a:r>
            <a:endParaRPr lang="ru-RU" sz="3600" b="1" i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nux Libertine"/>
            </a:endParaRPr>
          </a:p>
          <a:p>
            <a:endParaRPr lang="ru-RU" sz="1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nux Libertine"/>
            </a:endParaRPr>
          </a:p>
          <a:p>
            <a:r>
              <a:rPr lang="ru-RU" sz="36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Інвазивні</a:t>
            </a:r>
            <a: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види</a:t>
            </a:r>
            <a:r>
              <a:rPr lang="ru-RU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комах:</a:t>
            </a:r>
          </a:p>
          <a:p>
            <a:r>
              <a:rPr lang="ru-RU" sz="2800" dirty="0" err="1">
                <a:hlinkClick r:id="rId2" tooltip="Американський білий метелик"/>
              </a:rPr>
              <a:t>Американський</a:t>
            </a:r>
            <a:r>
              <a:rPr lang="ru-RU" sz="2800" dirty="0">
                <a:hlinkClick r:id="rId2" tooltip="Американський білий метелик"/>
              </a:rPr>
              <a:t> </a:t>
            </a:r>
            <a:r>
              <a:rPr lang="ru-RU" sz="2800" dirty="0" err="1">
                <a:hlinkClick r:id="rId2" tooltip="Американський білий метелик"/>
              </a:rPr>
              <a:t>білий</a:t>
            </a:r>
            <a:r>
              <a:rPr lang="ru-RU" sz="2800" dirty="0">
                <a:hlinkClick r:id="rId2" tooltip="Американський білий метелик"/>
              </a:rPr>
              <a:t> </a:t>
            </a:r>
            <a:r>
              <a:rPr lang="ru-RU" sz="2800" dirty="0" err="1" smtClean="0">
                <a:hlinkClick r:id="rId2" tooltip="Американський білий метелик"/>
              </a:rPr>
              <a:t>метелик</a:t>
            </a:r>
            <a:r>
              <a:rPr lang="ru-RU" sz="2800" dirty="0" smtClean="0"/>
              <a:t>, </a:t>
            </a:r>
            <a:r>
              <a:rPr lang="ru-RU" sz="2800" dirty="0" err="1" smtClean="0">
                <a:hlinkClick r:id="rId3" tooltip="Вогнівка самшитова"/>
              </a:rPr>
              <a:t>Вогнівка</a:t>
            </a:r>
            <a:r>
              <a:rPr lang="ru-RU" sz="2800" dirty="0" smtClean="0">
                <a:hlinkClick r:id="rId3" tooltip="Вогнівка самшитова"/>
              </a:rPr>
              <a:t> </a:t>
            </a:r>
            <a:r>
              <a:rPr lang="ru-RU" sz="2800" dirty="0" err="1" smtClean="0">
                <a:hlinkClick r:id="rId3" tooltip="Вогнівка самшитова"/>
              </a:rPr>
              <a:t>самшитова</a:t>
            </a:r>
            <a:r>
              <a:rPr lang="ru-RU" sz="2800" dirty="0" smtClean="0"/>
              <a:t>, </a:t>
            </a:r>
            <a:r>
              <a:rPr lang="ru-RU" sz="2800" dirty="0" err="1" smtClean="0">
                <a:hlinkClick r:id="rId4" tooltip="Гармонія азійська"/>
              </a:rPr>
              <a:t>Гармонія</a:t>
            </a:r>
            <a:r>
              <a:rPr lang="ru-RU" sz="2800" dirty="0" smtClean="0">
                <a:hlinkClick r:id="rId4" tooltip="Гармонія азійська"/>
              </a:rPr>
              <a:t> </a:t>
            </a:r>
            <a:r>
              <a:rPr lang="ru-RU" sz="2800" dirty="0" err="1" smtClean="0">
                <a:hlinkClick r:id="rId4" tooltip="Гармонія азійська"/>
              </a:rPr>
              <a:t>Азійська</a:t>
            </a:r>
            <a:r>
              <a:rPr lang="ru-RU" sz="2800" dirty="0" smtClean="0"/>
              <a:t>, </a:t>
            </a:r>
            <a:r>
              <a:rPr lang="ru-RU" sz="2800" dirty="0" err="1" smtClean="0">
                <a:hlinkClick r:id="rId5" tooltip="Колорадський жук"/>
              </a:rPr>
              <a:t>Колорадський</a:t>
            </a:r>
            <a:r>
              <a:rPr lang="ru-RU" sz="2800" dirty="0" smtClean="0">
                <a:hlinkClick r:id="rId5" tooltip="Колорадський жук"/>
              </a:rPr>
              <a:t> жук</a:t>
            </a:r>
            <a:r>
              <a:rPr lang="ru-RU" sz="2800" dirty="0" smtClean="0"/>
              <a:t>, </a:t>
            </a:r>
            <a:r>
              <a:rPr lang="ru-RU" sz="2800" dirty="0" err="1" smtClean="0">
                <a:hlinkClick r:id="rId6" tooltip="Мінуюча міль каштанова"/>
              </a:rPr>
              <a:t>Мінуюча</a:t>
            </a:r>
            <a:r>
              <a:rPr lang="ru-RU" sz="2800" dirty="0" smtClean="0">
                <a:hlinkClick r:id="rId6" tooltip="Мінуюча міль каштанова"/>
              </a:rPr>
              <a:t> </a:t>
            </a:r>
            <a:r>
              <a:rPr lang="ru-RU" sz="2800" dirty="0" err="1">
                <a:hlinkClick r:id="rId6" tooltip="Мінуюча міль каштанова"/>
              </a:rPr>
              <a:t>міль</a:t>
            </a:r>
            <a:r>
              <a:rPr lang="ru-RU" sz="2800" dirty="0">
                <a:hlinkClick r:id="rId6" tooltip="Мінуюча міль каштанова"/>
              </a:rPr>
              <a:t> </a:t>
            </a:r>
            <a:r>
              <a:rPr lang="ru-RU" sz="2800" dirty="0" smtClean="0">
                <a:hlinkClick r:id="rId6" tooltip="Мінуюча міль каштанова"/>
              </a:rPr>
              <a:t>каштанова</a:t>
            </a:r>
            <a:r>
              <a:rPr lang="ru-RU" sz="2800" dirty="0" smtClean="0"/>
              <a:t>.</a:t>
            </a:r>
          </a:p>
          <a:p>
            <a:endParaRPr lang="uk-UA" sz="1100" dirty="0"/>
          </a:p>
          <a:p>
            <a:r>
              <a:rPr lang="ru-RU" sz="36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Інвазивні</a:t>
            </a:r>
            <a:r>
              <a:rPr lang="ru-RU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види</a:t>
            </a:r>
            <a:r>
              <a:rPr lang="ru-RU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риб</a:t>
            </a:r>
            <a: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r>
              <a:rPr lang="ru-RU" sz="2800" dirty="0">
                <a:hlinkClick r:id="rId7" tooltip="Карась сріблястий"/>
              </a:rPr>
              <a:t>Карась </a:t>
            </a:r>
            <a:r>
              <a:rPr lang="ru-RU" sz="2800" dirty="0" err="1" smtClean="0">
                <a:hlinkClick r:id="rId7" tooltip="Карась сріблястий"/>
              </a:rPr>
              <a:t>сріблястий</a:t>
            </a:r>
            <a:r>
              <a:rPr lang="ru-RU" sz="2800" dirty="0" smtClean="0"/>
              <a:t>, </a:t>
            </a:r>
            <a:r>
              <a:rPr lang="ru-RU" sz="2800" dirty="0" smtClean="0">
                <a:hlinkClick r:id="rId8" tooltip="Окунь великоротий"/>
              </a:rPr>
              <a:t>Окунь </a:t>
            </a:r>
            <a:r>
              <a:rPr lang="ru-RU" sz="2800" dirty="0" err="1" smtClean="0">
                <a:hlinkClick r:id="rId8" tooltip="Окунь великоротий"/>
              </a:rPr>
              <a:t>великоротий</a:t>
            </a:r>
            <a:r>
              <a:rPr lang="ru-RU" sz="2800" dirty="0" smtClean="0"/>
              <a:t>, </a:t>
            </a:r>
            <a:r>
              <a:rPr lang="ru-RU" sz="2800" dirty="0" err="1" smtClean="0">
                <a:hlinkClick r:id="rId9" tooltip="Ротань-головешка"/>
              </a:rPr>
              <a:t>Ротань</a:t>
            </a:r>
            <a:r>
              <a:rPr lang="ru-RU" sz="2800" dirty="0" smtClean="0">
                <a:hlinkClick r:id="rId9" tooltip="Ротань-головешка"/>
              </a:rPr>
              <a:t>-головешка</a:t>
            </a:r>
            <a:r>
              <a:rPr lang="ru-RU" sz="2800" dirty="0" smtClean="0"/>
              <a:t>, </a:t>
            </a:r>
            <a:r>
              <a:rPr lang="ru-RU" sz="2800" dirty="0" err="1" smtClean="0">
                <a:hlinkClick r:id="rId10" tooltip="Царьок"/>
              </a:rPr>
              <a:t>Царьок</a:t>
            </a:r>
            <a:r>
              <a:rPr lang="ru-RU" sz="2800" dirty="0" smtClean="0"/>
              <a:t>, </a:t>
            </a:r>
            <a:r>
              <a:rPr lang="ru-RU" sz="2800" dirty="0" err="1" smtClean="0">
                <a:hlinkClick r:id="rId11" tooltip="Чебачок амурський"/>
              </a:rPr>
              <a:t>Чебачок</a:t>
            </a:r>
            <a:r>
              <a:rPr lang="ru-RU" sz="2800" dirty="0" smtClean="0">
                <a:hlinkClick r:id="rId11" tooltip="Чебачок амурський"/>
              </a:rPr>
              <a:t> </a:t>
            </a:r>
            <a:r>
              <a:rPr lang="ru-RU" sz="2800" dirty="0" err="1" smtClean="0">
                <a:hlinkClick r:id="rId11" tooltip="Чебачок амурський"/>
              </a:rPr>
              <a:t>амурський</a:t>
            </a:r>
            <a:r>
              <a:rPr lang="ru-RU" sz="2800" dirty="0" smtClean="0"/>
              <a:t>.</a:t>
            </a:r>
          </a:p>
          <a:p>
            <a:endParaRPr lang="ru-RU" sz="1050" dirty="0" smtClean="0"/>
          </a:p>
          <a:p>
            <a:r>
              <a:rPr lang="ru-RU" sz="36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Інші</a:t>
            </a:r>
            <a:r>
              <a:rPr lang="ru-RU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інвазивні</a:t>
            </a:r>
            <a:r>
              <a:rPr lang="ru-RU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види</a:t>
            </a:r>
            <a:r>
              <a:rPr lang="ru-RU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тварин</a:t>
            </a:r>
            <a: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r>
              <a:rPr lang="ru-RU" sz="2800" dirty="0" err="1">
                <a:hlinkClick r:id="rId12" tooltip="Візон річковий"/>
              </a:rPr>
              <a:t>Візон</a:t>
            </a:r>
            <a:r>
              <a:rPr lang="ru-RU" sz="2800" dirty="0">
                <a:hlinkClick r:id="rId12" tooltip="Візон річковий"/>
              </a:rPr>
              <a:t> </a:t>
            </a:r>
            <a:r>
              <a:rPr lang="ru-RU" sz="2800" dirty="0" err="1" smtClean="0">
                <a:hlinkClick r:id="rId12" tooltip="Візон річковий"/>
              </a:rPr>
              <a:t>річковий</a:t>
            </a:r>
            <a:r>
              <a:rPr lang="ru-RU" sz="2800" dirty="0" smtClean="0"/>
              <a:t>, </a:t>
            </a:r>
            <a:r>
              <a:rPr lang="en-US" sz="2800" i="1" dirty="0" err="1" smtClean="0">
                <a:hlinkClick r:id="rId13" tooltip="Craspedacusta sowerbii"/>
              </a:rPr>
              <a:t>Craspedacusta</a:t>
            </a:r>
            <a:r>
              <a:rPr lang="en-US" sz="2800" i="1" dirty="0" smtClean="0">
                <a:hlinkClick r:id="rId13" tooltip="Craspedacusta sowerbii"/>
              </a:rPr>
              <a:t> </a:t>
            </a:r>
            <a:r>
              <a:rPr lang="en-US" sz="2800" i="1" dirty="0" err="1" smtClean="0">
                <a:hlinkClick r:id="rId13" tooltip="Craspedacusta sowerbii"/>
              </a:rPr>
              <a:t>sowerbii</a:t>
            </a:r>
            <a:r>
              <a:rPr lang="uk-UA" sz="2800" i="1" dirty="0" smtClean="0"/>
              <a:t>,</a:t>
            </a:r>
            <a:r>
              <a:rPr lang="uk-UA" sz="2800" dirty="0" smtClean="0"/>
              <a:t> </a:t>
            </a:r>
            <a:r>
              <a:rPr lang="en-US" sz="2800" i="1" dirty="0" err="1" smtClean="0">
                <a:hlinkClick r:id="rId14" tooltip="Potamopyrgus antipodarum"/>
              </a:rPr>
              <a:t>Potamopyrgus</a:t>
            </a:r>
            <a:r>
              <a:rPr lang="en-US" sz="2800" i="1" dirty="0" smtClean="0">
                <a:hlinkClick r:id="rId14" tooltip="Potamopyrgus antipodarum"/>
              </a:rPr>
              <a:t> </a:t>
            </a:r>
            <a:r>
              <a:rPr lang="en-US" sz="2800" i="1" dirty="0" err="1" smtClean="0">
                <a:hlinkClick r:id="rId14" tooltip="Potamopyrgus antipodarum"/>
              </a:rPr>
              <a:t>antipodarum</a:t>
            </a:r>
            <a:r>
              <a:rPr lang="uk-UA" sz="2800" i="1" dirty="0" smtClean="0"/>
              <a:t>, </a:t>
            </a:r>
            <a:r>
              <a:rPr lang="ru-RU" sz="2800" dirty="0" err="1" smtClean="0">
                <a:hlinkClick r:id="rId15" tooltip="Єнот уссурійський"/>
              </a:rPr>
              <a:t>Єнот</a:t>
            </a:r>
            <a:r>
              <a:rPr lang="ru-RU" sz="2800" dirty="0" smtClean="0">
                <a:hlinkClick r:id="rId15" tooltip="Єнот уссурійський"/>
              </a:rPr>
              <a:t> </a:t>
            </a:r>
            <a:r>
              <a:rPr lang="ru-RU" sz="2800" dirty="0" err="1" smtClean="0">
                <a:hlinkClick r:id="rId15" tooltip="Єнот уссурійський"/>
              </a:rPr>
              <a:t>уссурійський</a:t>
            </a:r>
            <a:r>
              <a:rPr lang="ru-RU" sz="2800" dirty="0" smtClean="0"/>
              <a:t>, </a:t>
            </a:r>
            <a:r>
              <a:rPr lang="ru-RU" sz="2800" dirty="0" err="1" smtClean="0">
                <a:hlinkClick r:id="rId16" tooltip="Мнеміопсіс"/>
              </a:rPr>
              <a:t>Мнеміопсіс</a:t>
            </a:r>
            <a:r>
              <a:rPr lang="ru-RU" sz="2800" dirty="0" smtClean="0"/>
              <a:t>, </a:t>
            </a:r>
            <a:r>
              <a:rPr lang="ru-RU" sz="2800" dirty="0" err="1" smtClean="0">
                <a:hlinkClick r:id="rId17" tooltip="Рапана венозна"/>
              </a:rPr>
              <a:t>Рапана</a:t>
            </a:r>
            <a:r>
              <a:rPr lang="ru-RU" sz="2800" dirty="0" smtClean="0">
                <a:hlinkClick r:id="rId17" tooltip="Рапана венозна"/>
              </a:rPr>
              <a:t> </a:t>
            </a:r>
            <a:r>
              <a:rPr lang="ru-RU" sz="2800" dirty="0" err="1" smtClean="0">
                <a:hlinkClick r:id="rId17" tooltip="Рапана венозна"/>
              </a:rPr>
              <a:t>венозна</a:t>
            </a:r>
            <a:r>
              <a:rPr lang="ru-RU" sz="2800" dirty="0" smtClean="0"/>
              <a:t>, </a:t>
            </a:r>
            <a:r>
              <a:rPr lang="ru-RU" sz="2800" dirty="0" smtClean="0">
                <a:hlinkClick r:id="rId18" tooltip="Слизняк іспанський"/>
              </a:rPr>
              <a:t>Слизняк </a:t>
            </a:r>
            <a:r>
              <a:rPr lang="ru-RU" sz="2800" dirty="0" err="1" smtClean="0">
                <a:hlinkClick r:id="rId18" tooltip="Слизняк іспанський"/>
              </a:rPr>
              <a:t>іспанський</a:t>
            </a:r>
            <a:r>
              <a:rPr lang="ru-RU" sz="2800" dirty="0" smtClean="0"/>
              <a:t>, </a:t>
            </a:r>
            <a:r>
              <a:rPr lang="ru-RU" sz="2800" dirty="0" err="1" smtClean="0">
                <a:hlinkClick r:id="rId19" tooltip="Тригранка бузька"/>
              </a:rPr>
              <a:t>Тригранка</a:t>
            </a:r>
            <a:r>
              <a:rPr lang="ru-RU" sz="2800" dirty="0" smtClean="0">
                <a:hlinkClick r:id="rId19" tooltip="Тригранка бузька"/>
              </a:rPr>
              <a:t> </a:t>
            </a:r>
            <a:r>
              <a:rPr lang="ru-RU" sz="2800" dirty="0" err="1" smtClean="0">
                <a:hlinkClick r:id="rId19" tooltip="Тригранка бузька"/>
              </a:rPr>
              <a:t>бузька</a:t>
            </a:r>
            <a:r>
              <a:rPr lang="ru-RU" sz="2800" dirty="0" smtClean="0"/>
              <a:t>, </a:t>
            </a:r>
            <a:r>
              <a:rPr lang="ru-RU" sz="2800" dirty="0" err="1" smtClean="0">
                <a:hlinkClick r:id="rId20" tooltip="Тригранка річкова"/>
              </a:rPr>
              <a:t>Тригранка</a:t>
            </a:r>
            <a:r>
              <a:rPr lang="ru-RU" sz="2800" dirty="0" smtClean="0">
                <a:hlinkClick r:id="rId20" tooltip="Тригранка річкова"/>
              </a:rPr>
              <a:t> </a:t>
            </a:r>
            <a:r>
              <a:rPr lang="ru-RU" sz="2800" dirty="0" err="1" smtClean="0">
                <a:hlinkClick r:id="rId20" tooltip="Тригранка річкова"/>
              </a:rPr>
              <a:t>річкова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3160180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Найбільш інвазивні види тварин у світі.&amp;amp;nbsp;AF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174" y="0"/>
            <a:ext cx="7252391" cy="6687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38356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upload.wikimedia.org/wikipedia/commons/thumb/c/c3/Arion_vulgaris_3.jpg/220px-Arion_vulgaris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56" y="398875"/>
            <a:ext cx="4959765" cy="3719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27652" y="4364792"/>
            <a:ext cx="42274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u="none" strike="noStrike" dirty="0" smtClean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3" tooltip="Слизняк іспанський"/>
              </a:rPr>
              <a:t>Слизняк </a:t>
            </a:r>
            <a:r>
              <a:rPr lang="ru-RU" b="0" i="0" u="none" strike="noStrike" dirty="0" err="1" smtClean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3" tooltip="Слизняк іспанський"/>
              </a:rPr>
              <a:t>іспанський</a:t>
            </a:r>
            <a:r>
              <a:rPr lang="ru-RU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ru-RU" b="0" i="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Вважається</a:t>
            </a:r>
            <a:r>
              <a:rPr lang="ru-RU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серйозним</a:t>
            </a:r>
            <a:r>
              <a:rPr lang="ru-RU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шкідником</a:t>
            </a:r>
            <a:r>
              <a:rPr lang="ru-RU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як у </a:t>
            </a:r>
            <a:r>
              <a:rPr lang="ru-RU" b="0" i="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садівництві</a:t>
            </a:r>
            <a:r>
              <a:rPr lang="ru-RU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так і у </a:t>
            </a:r>
            <a:r>
              <a:rPr lang="ru-RU" b="0" i="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сільському</a:t>
            </a:r>
            <a:r>
              <a:rPr lang="ru-RU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господарстві</a:t>
            </a:r>
            <a:r>
              <a:rPr lang="ru-RU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</a:t>
            </a:r>
            <a:endParaRPr lang="ru-RU" dirty="0"/>
          </a:p>
        </p:txBody>
      </p:sp>
      <p:pic>
        <p:nvPicPr>
          <p:cNvPr id="4" name="Picture 2" descr="https://upload.wikimedia.org/wikipedia/commons/thumb/e/e1/Lepomis_gibbosus_01.jpg/220px-Lepomis_gibbosus_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8079" y="398875"/>
            <a:ext cx="5426532" cy="3601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050157" y="4364792"/>
            <a:ext cx="40816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u="none" strike="noStrike" dirty="0" err="1" smtClean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5"/>
              </a:rPr>
              <a:t>Царьок</a:t>
            </a:r>
            <a:r>
              <a:rPr lang="ru-RU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ru-RU" b="0" i="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Вважається</a:t>
            </a:r>
            <a:r>
              <a:rPr lang="ru-RU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шкідливою</a:t>
            </a:r>
            <a:r>
              <a:rPr lang="ru-RU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рибою</a:t>
            </a:r>
            <a:r>
              <a:rPr lang="ru-RU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b="0" i="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оскільки</a:t>
            </a:r>
            <a:r>
              <a:rPr lang="ru-RU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знищує</a:t>
            </a:r>
            <a:r>
              <a:rPr lang="ru-RU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молодь </a:t>
            </a:r>
            <a:r>
              <a:rPr lang="ru-RU" b="0" i="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цінних</a:t>
            </a:r>
            <a:r>
              <a:rPr lang="ru-RU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промислових</a:t>
            </a:r>
            <a:r>
              <a:rPr lang="ru-RU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риб</a:t>
            </a:r>
            <a:r>
              <a:rPr lang="ru-RU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01753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Цикадка-буйвол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592" y="96861"/>
            <a:ext cx="4562200" cy="342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181600" y="380312"/>
            <a:ext cx="6294782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0" dirty="0" err="1" smtClean="0">
                <a:solidFill>
                  <a:srgbClr val="514E4E"/>
                </a:solidFill>
                <a:effectLst/>
                <a:latin typeface="open_sansbold"/>
              </a:rPr>
              <a:t>Цикадка</a:t>
            </a:r>
            <a:r>
              <a:rPr lang="ru-RU" sz="1600" b="1" i="0" dirty="0" smtClean="0">
                <a:solidFill>
                  <a:srgbClr val="514E4E"/>
                </a:solidFill>
                <a:effectLst/>
                <a:latin typeface="open_sansbold"/>
              </a:rPr>
              <a:t>-буйвол</a:t>
            </a:r>
            <a:r>
              <a:rPr lang="ru-RU" sz="1600" b="0" i="0" dirty="0" smtClean="0">
                <a:solidFill>
                  <a:srgbClr val="514E4E"/>
                </a:solidFill>
                <a:effectLst/>
                <a:latin typeface="open_sansregular"/>
              </a:rPr>
              <a:t> (</a:t>
            </a:r>
            <a:r>
              <a:rPr lang="en-US" sz="1600" b="0" i="1" dirty="0" err="1" smtClean="0">
                <a:solidFill>
                  <a:srgbClr val="514E4E"/>
                </a:solidFill>
                <a:effectLst/>
                <a:latin typeface="open_sansregular"/>
              </a:rPr>
              <a:t>Stictocephala</a:t>
            </a:r>
            <a:r>
              <a:rPr lang="en-US" sz="1600" b="0" i="1" dirty="0" smtClean="0">
                <a:solidFill>
                  <a:srgbClr val="514E4E"/>
                </a:solidFill>
                <a:effectLst/>
                <a:latin typeface="open_sansregular"/>
              </a:rPr>
              <a:t> </a:t>
            </a:r>
            <a:r>
              <a:rPr lang="en-US" sz="1600" b="0" i="1" dirty="0" err="1" smtClean="0">
                <a:solidFill>
                  <a:srgbClr val="514E4E"/>
                </a:solidFill>
                <a:effectLst/>
                <a:latin typeface="open_sansregular"/>
              </a:rPr>
              <a:t>bubalus</a:t>
            </a:r>
            <a:r>
              <a:rPr lang="en-US" sz="1600" b="0" i="1" dirty="0" smtClean="0">
                <a:solidFill>
                  <a:srgbClr val="514E4E"/>
                </a:solidFill>
                <a:effectLst/>
                <a:latin typeface="open_sansregular"/>
              </a:rPr>
              <a:t> </a:t>
            </a:r>
            <a:r>
              <a:rPr lang="en-US" sz="1600" b="0" i="0" dirty="0" smtClean="0">
                <a:solidFill>
                  <a:srgbClr val="514E4E"/>
                </a:solidFill>
                <a:effectLst/>
                <a:latin typeface="open_sansregular"/>
              </a:rPr>
              <a:t>F.) </a:t>
            </a:r>
            <a:r>
              <a:rPr lang="ru-RU" sz="1600" b="0" i="0" dirty="0" smtClean="0">
                <a:solidFill>
                  <a:srgbClr val="514E4E"/>
                </a:solidFill>
                <a:effectLst/>
                <a:latin typeface="open_sansregular"/>
              </a:rPr>
              <a:t>живиться на </a:t>
            </a:r>
            <a:r>
              <a:rPr lang="ru-RU" sz="1600" b="0" i="0" dirty="0" err="1" smtClean="0">
                <a:solidFill>
                  <a:srgbClr val="514E4E"/>
                </a:solidFill>
                <a:effectLst/>
                <a:latin typeface="open_sansregular"/>
              </a:rPr>
              <a:t>зелених</a:t>
            </a:r>
            <a:r>
              <a:rPr lang="ru-RU" sz="1600" b="0" i="0" dirty="0" smtClean="0">
                <a:solidFill>
                  <a:srgbClr val="514E4E"/>
                </a:solidFill>
                <a:effectLst/>
                <a:latin typeface="open_sansregular"/>
              </a:rPr>
              <a:t> пагонах, </a:t>
            </a:r>
            <a:r>
              <a:rPr lang="ru-RU" sz="1600" b="0" i="0" dirty="0" err="1" smtClean="0">
                <a:solidFill>
                  <a:srgbClr val="514E4E"/>
                </a:solidFill>
                <a:effectLst/>
                <a:latin typeface="open_sansregular"/>
              </a:rPr>
              <a:t>завдає</a:t>
            </a:r>
            <a:r>
              <a:rPr lang="ru-RU" sz="1600" b="0" i="0" dirty="0" smtClean="0">
                <a:solidFill>
                  <a:srgbClr val="514E4E"/>
                </a:solidFill>
                <a:effectLst/>
                <a:latin typeface="open_sansregular"/>
              </a:rPr>
              <a:t> </a:t>
            </a:r>
            <a:r>
              <a:rPr lang="ru-RU" sz="1600" b="0" i="0" dirty="0" err="1" smtClean="0">
                <a:solidFill>
                  <a:srgbClr val="514E4E"/>
                </a:solidFill>
                <a:effectLst/>
                <a:latin typeface="open_sansregular"/>
              </a:rPr>
              <a:t>їм</a:t>
            </a:r>
            <a:r>
              <a:rPr lang="ru-RU" sz="1600" b="0" i="0" dirty="0" smtClean="0">
                <a:solidFill>
                  <a:srgbClr val="514E4E"/>
                </a:solidFill>
                <a:effectLst/>
                <a:latin typeface="open_sansregular"/>
              </a:rPr>
              <a:t> </a:t>
            </a:r>
            <a:r>
              <a:rPr lang="ru-RU" sz="1600" b="0" i="0" dirty="0" err="1" smtClean="0">
                <a:solidFill>
                  <a:srgbClr val="514E4E"/>
                </a:solidFill>
                <a:effectLst/>
                <a:latin typeface="open_sansregular"/>
              </a:rPr>
              <a:t>характерні</a:t>
            </a:r>
            <a:r>
              <a:rPr lang="ru-RU" sz="1600" b="0" i="0" dirty="0" smtClean="0">
                <a:solidFill>
                  <a:srgbClr val="514E4E"/>
                </a:solidFill>
                <a:effectLst/>
                <a:latin typeface="open_sansregular"/>
              </a:rPr>
              <a:t> уколи, </a:t>
            </a:r>
            <a:r>
              <a:rPr lang="ru-RU" sz="1600" b="0" i="0" dirty="0" err="1" smtClean="0">
                <a:solidFill>
                  <a:srgbClr val="514E4E"/>
                </a:solidFill>
                <a:effectLst/>
                <a:latin typeface="open_sansregular"/>
              </a:rPr>
              <a:t>що</a:t>
            </a:r>
            <a:r>
              <a:rPr lang="ru-RU" sz="1600" b="0" i="0" dirty="0" smtClean="0">
                <a:solidFill>
                  <a:srgbClr val="514E4E"/>
                </a:solidFill>
                <a:effectLst/>
                <a:latin typeface="open_sansregular"/>
              </a:rPr>
              <a:t> </a:t>
            </a:r>
            <a:r>
              <a:rPr lang="ru-RU" sz="1600" b="0" i="0" dirty="0" err="1" smtClean="0">
                <a:solidFill>
                  <a:srgbClr val="514E4E"/>
                </a:solidFill>
                <a:effectLst/>
                <a:latin typeface="open_sansregular"/>
              </a:rPr>
              <a:t>спричинює</a:t>
            </a:r>
            <a:r>
              <a:rPr lang="ru-RU" sz="1600" b="0" i="0" dirty="0" smtClean="0">
                <a:solidFill>
                  <a:srgbClr val="514E4E"/>
                </a:solidFill>
                <a:effectLst/>
                <a:latin typeface="open_sansregular"/>
              </a:rPr>
              <a:t> </a:t>
            </a:r>
            <a:r>
              <a:rPr lang="ru-RU" sz="1600" b="0" i="0" dirty="0" err="1" smtClean="0">
                <a:solidFill>
                  <a:srgbClr val="514E4E"/>
                </a:solidFill>
                <a:effectLst/>
                <a:latin typeface="open_sansregular"/>
              </a:rPr>
              <a:t>появу</a:t>
            </a:r>
            <a:r>
              <a:rPr lang="ru-RU" sz="1600" b="0" i="0" dirty="0" smtClean="0">
                <a:solidFill>
                  <a:srgbClr val="514E4E"/>
                </a:solidFill>
                <a:effectLst/>
                <a:latin typeface="open_sansregular"/>
              </a:rPr>
              <a:t> </a:t>
            </a:r>
            <a:r>
              <a:rPr lang="ru-RU" sz="1600" b="0" i="0" dirty="0" err="1" smtClean="0">
                <a:solidFill>
                  <a:srgbClr val="514E4E"/>
                </a:solidFill>
                <a:effectLst/>
                <a:latin typeface="open_sansregular"/>
              </a:rPr>
              <a:t>некрозів</a:t>
            </a:r>
            <a:r>
              <a:rPr lang="ru-RU" sz="1600" b="0" i="0" dirty="0" smtClean="0">
                <a:solidFill>
                  <a:srgbClr val="514E4E"/>
                </a:solidFill>
                <a:effectLst/>
                <a:latin typeface="open_sansregular"/>
              </a:rPr>
              <a:t> </a:t>
            </a:r>
            <a:r>
              <a:rPr lang="ru-RU" sz="1600" b="0" i="0" dirty="0" err="1" smtClean="0">
                <a:solidFill>
                  <a:srgbClr val="514E4E"/>
                </a:solidFill>
                <a:effectLst/>
                <a:latin typeface="open_sansregular"/>
              </a:rPr>
              <a:t>епідермісу</a:t>
            </a:r>
            <a:r>
              <a:rPr lang="ru-RU" sz="1600" b="0" i="0" dirty="0" smtClean="0">
                <a:solidFill>
                  <a:srgbClr val="514E4E"/>
                </a:solidFill>
                <a:effectLst/>
                <a:latin typeface="open_sansregular"/>
              </a:rPr>
              <a:t> та кори, </a:t>
            </a:r>
            <a:r>
              <a:rPr lang="ru-RU" sz="1600" b="0" i="0" dirty="0" err="1" smtClean="0">
                <a:solidFill>
                  <a:srgbClr val="514E4E"/>
                </a:solidFill>
                <a:effectLst/>
                <a:latin typeface="open_sansregular"/>
              </a:rPr>
              <a:t>внаслідок</a:t>
            </a:r>
            <a:r>
              <a:rPr lang="ru-RU" sz="1600" b="0" i="0" dirty="0" smtClean="0">
                <a:solidFill>
                  <a:srgbClr val="514E4E"/>
                </a:solidFill>
                <a:effectLst/>
                <a:latin typeface="open_sansregular"/>
              </a:rPr>
              <a:t> </a:t>
            </a:r>
            <a:r>
              <a:rPr lang="ru-RU" sz="1600" b="0" i="0" dirty="0" err="1" smtClean="0">
                <a:solidFill>
                  <a:srgbClr val="514E4E"/>
                </a:solidFill>
                <a:effectLst/>
                <a:latin typeface="open_sansregular"/>
              </a:rPr>
              <a:t>чого</a:t>
            </a:r>
            <a:r>
              <a:rPr lang="ru-RU" sz="1600" b="0" i="0" dirty="0" smtClean="0">
                <a:solidFill>
                  <a:srgbClr val="514E4E"/>
                </a:solidFill>
                <a:effectLst/>
                <a:latin typeface="open_sansregular"/>
              </a:rPr>
              <a:t> </a:t>
            </a:r>
            <a:r>
              <a:rPr lang="ru-RU" sz="1600" b="0" i="0" dirty="0" err="1" smtClean="0">
                <a:solidFill>
                  <a:srgbClr val="514E4E"/>
                </a:solidFill>
                <a:effectLst/>
                <a:latin typeface="open_sansregular"/>
              </a:rPr>
              <a:t>порушується</a:t>
            </a:r>
            <a:r>
              <a:rPr lang="ru-RU" sz="1600" b="0" i="0" dirty="0" smtClean="0">
                <a:solidFill>
                  <a:srgbClr val="514E4E"/>
                </a:solidFill>
                <a:effectLst/>
                <a:latin typeface="open_sansregular"/>
              </a:rPr>
              <a:t> та </a:t>
            </a:r>
            <a:r>
              <a:rPr lang="ru-RU" sz="1600" b="0" i="0" dirty="0" err="1" smtClean="0">
                <a:solidFill>
                  <a:srgbClr val="514E4E"/>
                </a:solidFill>
                <a:effectLst/>
                <a:latin typeface="open_sansregular"/>
              </a:rPr>
              <a:t>припиняється</a:t>
            </a:r>
            <a:r>
              <a:rPr lang="ru-RU" sz="1600" b="0" i="0" dirty="0" smtClean="0">
                <a:solidFill>
                  <a:srgbClr val="514E4E"/>
                </a:solidFill>
                <a:effectLst/>
                <a:latin typeface="open_sansregular"/>
              </a:rPr>
              <a:t> </a:t>
            </a:r>
            <a:r>
              <a:rPr lang="ru-RU" sz="1600" b="0" i="0" dirty="0" err="1" smtClean="0">
                <a:solidFill>
                  <a:srgbClr val="514E4E"/>
                </a:solidFill>
                <a:effectLst/>
                <a:latin typeface="open_sansregular"/>
              </a:rPr>
              <a:t>рух</a:t>
            </a:r>
            <a:r>
              <a:rPr lang="ru-RU" sz="1600" b="0" i="0" dirty="0" smtClean="0">
                <a:solidFill>
                  <a:srgbClr val="514E4E"/>
                </a:solidFill>
                <a:effectLst/>
                <a:latin typeface="open_sansregular"/>
              </a:rPr>
              <a:t> </a:t>
            </a:r>
            <a:r>
              <a:rPr lang="ru-RU" sz="1600" b="0" i="0" dirty="0" err="1" smtClean="0">
                <a:solidFill>
                  <a:srgbClr val="514E4E"/>
                </a:solidFill>
                <a:effectLst/>
                <a:latin typeface="open_sansregular"/>
              </a:rPr>
              <a:t>поживних</a:t>
            </a:r>
            <a:r>
              <a:rPr lang="ru-RU" sz="1600" b="0" i="0" dirty="0" smtClean="0">
                <a:solidFill>
                  <a:srgbClr val="514E4E"/>
                </a:solidFill>
                <a:effectLst/>
                <a:latin typeface="open_sansregular"/>
              </a:rPr>
              <a:t> </a:t>
            </a:r>
            <a:r>
              <a:rPr lang="ru-RU" sz="1600" b="0" i="0" dirty="0" err="1" smtClean="0">
                <a:solidFill>
                  <a:srgbClr val="514E4E"/>
                </a:solidFill>
                <a:effectLst/>
                <a:latin typeface="open_sansregular"/>
              </a:rPr>
              <a:t>речовин</a:t>
            </a:r>
            <a:r>
              <a:rPr lang="ru-RU" sz="1600" b="0" i="0" dirty="0" smtClean="0">
                <a:solidFill>
                  <a:srgbClr val="514E4E"/>
                </a:solidFill>
                <a:effectLst/>
                <a:latin typeface="open_sansregular"/>
              </a:rPr>
              <a:t> </a:t>
            </a:r>
            <a:r>
              <a:rPr lang="ru-RU" sz="1600" b="0" i="0" dirty="0" err="1" smtClean="0">
                <a:solidFill>
                  <a:srgbClr val="514E4E"/>
                </a:solidFill>
                <a:effectLst/>
                <a:latin typeface="open_sansregular"/>
              </a:rPr>
              <a:t>ураженими</a:t>
            </a:r>
            <a:r>
              <a:rPr lang="ru-RU" sz="1600" b="0" i="0" dirty="0" smtClean="0">
                <a:solidFill>
                  <a:srgbClr val="514E4E"/>
                </a:solidFill>
                <a:effectLst/>
                <a:latin typeface="open_sansregular"/>
              </a:rPr>
              <a:t> тканинами. </a:t>
            </a:r>
            <a:r>
              <a:rPr lang="ru-RU" sz="1600" b="0" i="0" dirty="0" err="1" smtClean="0">
                <a:solidFill>
                  <a:srgbClr val="514E4E"/>
                </a:solidFill>
                <a:effectLst/>
                <a:latin typeface="open_sansregular"/>
              </a:rPr>
              <a:t>Досить</a:t>
            </a:r>
            <a:r>
              <a:rPr lang="ru-RU" sz="1600" b="0" i="0" dirty="0" smtClean="0">
                <a:solidFill>
                  <a:srgbClr val="514E4E"/>
                </a:solidFill>
                <a:effectLst/>
                <a:latin typeface="open_sansregular"/>
              </a:rPr>
              <a:t> </a:t>
            </a:r>
            <a:r>
              <a:rPr lang="ru-RU" sz="1600" b="0" i="0" dirty="0" err="1" smtClean="0">
                <a:solidFill>
                  <a:srgbClr val="514E4E"/>
                </a:solidFill>
                <a:effectLst/>
                <a:latin typeface="open_sansregular"/>
              </a:rPr>
              <a:t>поширені</a:t>
            </a:r>
            <a:r>
              <a:rPr lang="ru-RU" sz="1600" b="0" i="0" dirty="0" smtClean="0">
                <a:solidFill>
                  <a:srgbClr val="514E4E"/>
                </a:solidFill>
                <a:effectLst/>
                <a:latin typeface="open_sansregular"/>
              </a:rPr>
              <a:t> </a:t>
            </a:r>
            <a:r>
              <a:rPr lang="ru-RU" sz="1600" b="0" i="0" dirty="0" err="1" smtClean="0">
                <a:solidFill>
                  <a:srgbClr val="514E4E"/>
                </a:solidFill>
                <a:effectLst/>
                <a:latin typeface="open_sansregular"/>
              </a:rPr>
              <a:t>цикадка</a:t>
            </a:r>
            <a:r>
              <a:rPr lang="ru-RU" sz="1600" b="0" i="0" dirty="0" smtClean="0">
                <a:solidFill>
                  <a:srgbClr val="514E4E"/>
                </a:solidFill>
                <a:effectLst/>
                <a:latin typeface="open_sansregular"/>
              </a:rPr>
              <a:t> зелена (</a:t>
            </a:r>
            <a:r>
              <a:rPr lang="en-US" sz="1600" b="0" i="1" dirty="0" err="1" smtClean="0">
                <a:solidFill>
                  <a:srgbClr val="514E4E"/>
                </a:solidFill>
                <a:effectLst/>
                <a:latin typeface="open_sansregular"/>
              </a:rPr>
              <a:t>Cicadella</a:t>
            </a:r>
            <a:r>
              <a:rPr lang="en-US" sz="1600" b="0" i="1" dirty="0" smtClean="0">
                <a:solidFill>
                  <a:srgbClr val="514E4E"/>
                </a:solidFill>
                <a:effectLst/>
                <a:latin typeface="open_sansregular"/>
              </a:rPr>
              <a:t> </a:t>
            </a:r>
            <a:r>
              <a:rPr lang="en-US" sz="1600" b="0" i="1" dirty="0" err="1" smtClean="0">
                <a:solidFill>
                  <a:srgbClr val="514E4E"/>
                </a:solidFill>
                <a:effectLst/>
                <a:latin typeface="open_sansregular"/>
              </a:rPr>
              <a:t>viridis</a:t>
            </a:r>
            <a:r>
              <a:rPr lang="en-US" sz="1600" b="0" i="1" dirty="0" smtClean="0">
                <a:solidFill>
                  <a:srgbClr val="514E4E"/>
                </a:solidFill>
                <a:effectLst/>
                <a:latin typeface="open_sansregular"/>
              </a:rPr>
              <a:t> </a:t>
            </a:r>
            <a:r>
              <a:rPr lang="en-US" sz="1600" b="0" i="0" dirty="0" smtClean="0">
                <a:solidFill>
                  <a:srgbClr val="514E4E"/>
                </a:solidFill>
                <a:effectLst/>
                <a:latin typeface="open_sansregular"/>
              </a:rPr>
              <a:t>L.), </a:t>
            </a:r>
            <a:r>
              <a:rPr lang="ru-RU" sz="1600" b="0" i="0" dirty="0" err="1" smtClean="0">
                <a:solidFill>
                  <a:srgbClr val="514E4E"/>
                </a:solidFill>
                <a:effectLst/>
                <a:latin typeface="open_sansregular"/>
              </a:rPr>
              <a:t>цикадка</a:t>
            </a:r>
            <a:r>
              <a:rPr lang="ru-RU" sz="1600" b="0" i="0" dirty="0" smtClean="0">
                <a:solidFill>
                  <a:srgbClr val="514E4E"/>
                </a:solidFill>
                <a:effectLst/>
                <a:latin typeface="open_sansregular"/>
              </a:rPr>
              <a:t> </a:t>
            </a:r>
            <a:r>
              <a:rPr lang="ru-RU" sz="1600" b="0" i="0" dirty="0" err="1" smtClean="0">
                <a:solidFill>
                  <a:srgbClr val="514E4E"/>
                </a:solidFill>
                <a:effectLst/>
                <a:latin typeface="open_sansregular"/>
              </a:rPr>
              <a:t>жовта</a:t>
            </a:r>
            <a:r>
              <a:rPr lang="ru-RU" sz="1600" b="0" i="0" dirty="0" smtClean="0">
                <a:solidFill>
                  <a:srgbClr val="514E4E"/>
                </a:solidFill>
                <a:effectLst/>
                <a:latin typeface="open_sansregular"/>
              </a:rPr>
              <a:t> (</a:t>
            </a:r>
            <a:r>
              <a:rPr lang="en-US" sz="1600" b="0" i="1" dirty="0" err="1" smtClean="0">
                <a:solidFill>
                  <a:srgbClr val="514E4E"/>
                </a:solidFill>
                <a:effectLst/>
                <a:latin typeface="open_sansregular"/>
              </a:rPr>
              <a:t>Empoasca</a:t>
            </a:r>
            <a:r>
              <a:rPr lang="en-US" sz="1600" b="0" i="1" dirty="0" smtClean="0">
                <a:solidFill>
                  <a:srgbClr val="514E4E"/>
                </a:solidFill>
                <a:effectLst/>
                <a:latin typeface="open_sansregular"/>
              </a:rPr>
              <a:t> </a:t>
            </a:r>
            <a:r>
              <a:rPr lang="en-US" sz="1600" b="0" i="1" dirty="0" err="1" smtClean="0">
                <a:solidFill>
                  <a:srgbClr val="514E4E"/>
                </a:solidFill>
                <a:effectLst/>
                <a:latin typeface="open_sansregular"/>
              </a:rPr>
              <a:t>pteridis</a:t>
            </a:r>
            <a:r>
              <a:rPr lang="en-US" sz="1600" b="0" i="1" dirty="0" smtClean="0">
                <a:solidFill>
                  <a:srgbClr val="514E4E"/>
                </a:solidFill>
                <a:effectLst/>
                <a:latin typeface="open_sansregular"/>
              </a:rPr>
              <a:t> </a:t>
            </a:r>
            <a:r>
              <a:rPr lang="en-US" sz="1600" b="0" i="0" dirty="0" err="1" smtClean="0">
                <a:solidFill>
                  <a:srgbClr val="514E4E"/>
                </a:solidFill>
                <a:effectLst/>
                <a:latin typeface="open_sansregular"/>
              </a:rPr>
              <a:t>Dhlb</a:t>
            </a:r>
            <a:r>
              <a:rPr lang="en-US" sz="1600" b="0" i="0" dirty="0" smtClean="0">
                <a:solidFill>
                  <a:srgbClr val="514E4E"/>
                </a:solidFill>
                <a:effectLst/>
                <a:latin typeface="open_sansregular"/>
              </a:rPr>
              <a:t>.), </a:t>
            </a:r>
            <a:r>
              <a:rPr lang="ru-RU" sz="1600" b="0" i="0" dirty="0" err="1" smtClean="0">
                <a:solidFill>
                  <a:srgbClr val="514E4E"/>
                </a:solidFill>
                <a:effectLst/>
                <a:latin typeface="open_sansregular"/>
              </a:rPr>
              <a:t>цикадка</a:t>
            </a:r>
            <a:r>
              <a:rPr lang="ru-RU" sz="1600" b="0" i="0" dirty="0" smtClean="0">
                <a:solidFill>
                  <a:srgbClr val="514E4E"/>
                </a:solidFill>
                <a:effectLst/>
                <a:latin typeface="open_sansregular"/>
              </a:rPr>
              <a:t> </a:t>
            </a:r>
            <a:r>
              <a:rPr lang="ru-RU" sz="1600" b="0" i="0" dirty="0" err="1" smtClean="0">
                <a:solidFill>
                  <a:srgbClr val="514E4E"/>
                </a:solidFill>
                <a:effectLst/>
                <a:latin typeface="open_sansregular"/>
              </a:rPr>
              <a:t>виноградна</a:t>
            </a:r>
            <a:r>
              <a:rPr lang="ru-RU" sz="1600" b="0" i="0" dirty="0" smtClean="0">
                <a:solidFill>
                  <a:srgbClr val="514E4E"/>
                </a:solidFill>
                <a:effectLst/>
                <a:latin typeface="open_sansregular"/>
              </a:rPr>
              <a:t> (</a:t>
            </a:r>
            <a:r>
              <a:rPr lang="en-US" sz="1600" b="0" i="1" dirty="0" err="1" smtClean="0">
                <a:solidFill>
                  <a:srgbClr val="514E4E"/>
                </a:solidFill>
                <a:effectLst/>
                <a:latin typeface="open_sansregular"/>
              </a:rPr>
              <a:t>Empoasca</a:t>
            </a:r>
            <a:r>
              <a:rPr lang="en-US" sz="1600" b="0" i="0" dirty="0" smtClean="0">
                <a:solidFill>
                  <a:srgbClr val="514E4E"/>
                </a:solidFill>
                <a:effectLst/>
                <a:latin typeface="open_sansregular"/>
              </a:rPr>
              <a:t> </a:t>
            </a:r>
            <a:r>
              <a:rPr lang="en-US" sz="1600" b="0" i="0" dirty="0" err="1" smtClean="0">
                <a:solidFill>
                  <a:srgbClr val="514E4E"/>
                </a:solidFill>
                <a:effectLst/>
                <a:latin typeface="open_sansregular"/>
              </a:rPr>
              <a:t>vitis</a:t>
            </a:r>
            <a:r>
              <a:rPr lang="en-US" sz="1600" b="0" i="0" dirty="0" smtClean="0">
                <a:solidFill>
                  <a:srgbClr val="514E4E"/>
                </a:solidFill>
                <a:effectLst/>
                <a:latin typeface="open_sansregular"/>
              </a:rPr>
              <a:t>)</a:t>
            </a:r>
            <a:r>
              <a:rPr lang="uk-UA" sz="1600" b="0" i="0" dirty="0" smtClean="0">
                <a:solidFill>
                  <a:srgbClr val="514E4E"/>
                </a:solidFill>
                <a:effectLst/>
                <a:latin typeface="open_sansregular"/>
              </a:rPr>
              <a:t>. </a:t>
            </a:r>
            <a:r>
              <a:rPr lang="ru-RU" sz="1400" b="1" i="1" dirty="0" smtClean="0">
                <a:solidFill>
                  <a:srgbClr val="514E4E"/>
                </a:solidFill>
                <a:latin typeface="open_sansregular"/>
              </a:rPr>
              <a:t>(</a:t>
            </a:r>
            <a:r>
              <a:rPr lang="ru-RU" sz="1600" b="1" i="1" dirty="0" smtClean="0"/>
              <a:t>М. </a:t>
            </a:r>
            <a:r>
              <a:rPr lang="ru-RU" sz="1600" b="1" i="1" dirty="0" err="1" smtClean="0"/>
              <a:t>Зінченко</a:t>
            </a:r>
            <a:r>
              <a:rPr lang="ru-RU" sz="1600" b="1" i="1" dirty="0" smtClean="0"/>
              <a:t>, 2023). </a:t>
            </a:r>
            <a:endParaRPr lang="uk-UA" sz="1600" u="sng" dirty="0">
              <a:solidFill>
                <a:srgbClr val="514E4E"/>
              </a:solidFill>
              <a:latin typeface="open_sansregular"/>
              <a:hlinkClick r:id="rId3"/>
            </a:endParaRPr>
          </a:p>
          <a:p>
            <a:r>
              <a:rPr lang="en-US" sz="1600" b="0" i="0" u="sng" dirty="0" smtClean="0">
                <a:solidFill>
                  <a:srgbClr val="514E4E"/>
                </a:solidFill>
                <a:effectLst/>
                <a:latin typeface="open_sansregular"/>
                <a:hlinkClick r:id="rId3"/>
              </a:rPr>
              <a:t>https://propozitsiya.com/ua/invaziyni-vydy-shkidlyvyh-organizmiv-v-ukrayini</a:t>
            </a:r>
            <a:endParaRPr lang="en-US" sz="1600" b="0" i="0" dirty="0">
              <a:solidFill>
                <a:srgbClr val="514E4E"/>
              </a:solidFill>
              <a:effectLst/>
              <a:latin typeface="open_sansregular"/>
            </a:endParaRPr>
          </a:p>
        </p:txBody>
      </p:sp>
      <p:pic>
        <p:nvPicPr>
          <p:cNvPr id="12292" name="Picture 4" descr="Цикадка виноградн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9088" y="3551437"/>
            <a:ext cx="4668217" cy="3339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652592" y="3474606"/>
            <a:ext cx="5314121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0" i="0" dirty="0" err="1" smtClean="0">
                <a:solidFill>
                  <a:srgbClr val="514E4E"/>
                </a:solidFill>
                <a:effectLst/>
                <a:latin typeface="open_sansregular"/>
              </a:rPr>
              <a:t>Зокрема</a:t>
            </a:r>
            <a:r>
              <a:rPr lang="ru-RU" sz="1600" b="0" i="0" dirty="0" smtClean="0">
                <a:solidFill>
                  <a:srgbClr val="514E4E"/>
                </a:solidFill>
                <a:effectLst/>
                <a:latin typeface="open_sansregular"/>
              </a:rPr>
              <a:t>, </a:t>
            </a:r>
            <a:r>
              <a:rPr lang="ru-RU" sz="1600" b="1" i="0" dirty="0" err="1" smtClean="0">
                <a:solidFill>
                  <a:srgbClr val="514E4E"/>
                </a:solidFill>
                <a:effectLst/>
                <a:latin typeface="open_sansbold"/>
              </a:rPr>
              <a:t>цикадка</a:t>
            </a:r>
            <a:r>
              <a:rPr lang="ru-RU" sz="1600" b="1" i="0" dirty="0" smtClean="0">
                <a:solidFill>
                  <a:srgbClr val="514E4E"/>
                </a:solidFill>
                <a:effectLst/>
                <a:latin typeface="open_sansbold"/>
              </a:rPr>
              <a:t> </a:t>
            </a:r>
            <a:r>
              <a:rPr lang="ru-RU" sz="1600" b="1" i="0" dirty="0" err="1" smtClean="0">
                <a:solidFill>
                  <a:srgbClr val="514E4E"/>
                </a:solidFill>
                <a:effectLst/>
                <a:latin typeface="open_sansbold"/>
              </a:rPr>
              <a:t>виноградна</a:t>
            </a:r>
            <a:r>
              <a:rPr lang="ru-RU" sz="1600" b="0" i="0" dirty="0" smtClean="0">
                <a:solidFill>
                  <a:srgbClr val="514E4E"/>
                </a:solidFill>
                <a:effectLst/>
                <a:latin typeface="open_sansregular"/>
              </a:rPr>
              <a:t> живиться соком виноградного листка, </a:t>
            </a:r>
            <a:r>
              <a:rPr lang="ru-RU" sz="1600" b="0" i="0" dirty="0" err="1" smtClean="0">
                <a:solidFill>
                  <a:srgbClr val="514E4E"/>
                </a:solidFill>
                <a:effectLst/>
                <a:latin typeface="open_sansregular"/>
              </a:rPr>
              <a:t>що</a:t>
            </a:r>
            <a:r>
              <a:rPr lang="ru-RU" sz="1600" b="0" i="0" dirty="0" smtClean="0">
                <a:solidFill>
                  <a:srgbClr val="514E4E"/>
                </a:solidFill>
                <a:effectLst/>
                <a:latin typeface="open_sansregular"/>
              </a:rPr>
              <a:t> </a:t>
            </a:r>
            <a:r>
              <a:rPr lang="ru-RU" sz="1600" b="0" i="0" dirty="0" err="1" smtClean="0">
                <a:solidFill>
                  <a:srgbClr val="514E4E"/>
                </a:solidFill>
                <a:effectLst/>
                <a:latin typeface="open_sansregular"/>
              </a:rPr>
              <a:t>порушує</a:t>
            </a:r>
            <a:r>
              <a:rPr lang="ru-RU" sz="1600" b="0" i="0" dirty="0" smtClean="0">
                <a:solidFill>
                  <a:srgbClr val="514E4E"/>
                </a:solidFill>
                <a:effectLst/>
                <a:latin typeface="open_sansregular"/>
              </a:rPr>
              <a:t> структуру </a:t>
            </a:r>
            <a:r>
              <a:rPr lang="ru-RU" sz="1600" b="0" i="0" dirty="0" err="1" smtClean="0">
                <a:solidFill>
                  <a:srgbClr val="514E4E"/>
                </a:solidFill>
                <a:effectLst/>
                <a:latin typeface="open_sansregular"/>
              </a:rPr>
              <a:t>листкової</a:t>
            </a:r>
            <a:r>
              <a:rPr lang="ru-RU" sz="1600" b="0" i="0" dirty="0" smtClean="0">
                <a:solidFill>
                  <a:srgbClr val="514E4E"/>
                </a:solidFill>
                <a:effectLst/>
                <a:latin typeface="open_sansregular"/>
              </a:rPr>
              <a:t> </a:t>
            </a:r>
            <a:r>
              <a:rPr lang="ru-RU" sz="1600" b="0" i="0" dirty="0" err="1" smtClean="0">
                <a:solidFill>
                  <a:srgbClr val="514E4E"/>
                </a:solidFill>
                <a:effectLst/>
                <a:latin typeface="open_sansregular"/>
              </a:rPr>
              <a:t>флоеми</a:t>
            </a:r>
            <a:r>
              <a:rPr lang="ru-RU" sz="1600" b="0" i="0" dirty="0" smtClean="0">
                <a:solidFill>
                  <a:srgbClr val="514E4E"/>
                </a:solidFill>
                <a:effectLst/>
                <a:latin typeface="open_sansregular"/>
              </a:rPr>
              <a:t>, </a:t>
            </a:r>
            <a:r>
              <a:rPr lang="ru-RU" sz="1600" b="0" i="0" dirty="0" err="1" smtClean="0">
                <a:solidFill>
                  <a:srgbClr val="514E4E"/>
                </a:solidFill>
                <a:effectLst/>
                <a:latin typeface="open_sansregular"/>
              </a:rPr>
              <a:t>ксилеми</a:t>
            </a:r>
            <a:r>
              <a:rPr lang="ru-RU" sz="1600" b="0" i="0" dirty="0" smtClean="0">
                <a:solidFill>
                  <a:srgbClr val="514E4E"/>
                </a:solidFill>
                <a:effectLst/>
                <a:latin typeface="open_sansregular"/>
              </a:rPr>
              <a:t> та </a:t>
            </a:r>
            <a:r>
              <a:rPr lang="ru-RU" sz="1600" b="0" i="0" dirty="0" err="1" smtClean="0">
                <a:solidFill>
                  <a:srgbClr val="514E4E"/>
                </a:solidFill>
                <a:effectLst/>
                <a:latin typeface="open_sansregular"/>
              </a:rPr>
              <a:t>паренхіми</a:t>
            </a:r>
            <a:r>
              <a:rPr lang="ru-RU" sz="1600" b="0" i="0" dirty="0" smtClean="0">
                <a:solidFill>
                  <a:srgbClr val="514E4E"/>
                </a:solidFill>
                <a:effectLst/>
                <a:latin typeface="open_sansregular"/>
              </a:rPr>
              <a:t> й </a:t>
            </a:r>
            <a:r>
              <a:rPr lang="ru-RU" sz="1600" b="0" i="0" dirty="0" err="1" smtClean="0">
                <a:solidFill>
                  <a:srgbClr val="514E4E"/>
                </a:solidFill>
                <a:effectLst/>
                <a:latin typeface="open_sansregular"/>
              </a:rPr>
              <a:t>знижує</a:t>
            </a:r>
            <a:r>
              <a:rPr lang="ru-RU" sz="1600" b="0" i="0" dirty="0" smtClean="0">
                <a:solidFill>
                  <a:srgbClr val="514E4E"/>
                </a:solidFill>
                <a:effectLst/>
                <a:latin typeface="open_sansregular"/>
              </a:rPr>
              <a:t> </a:t>
            </a:r>
            <a:r>
              <a:rPr lang="ru-RU" sz="1600" b="0" i="0" dirty="0" err="1" smtClean="0">
                <a:solidFill>
                  <a:srgbClr val="514E4E"/>
                </a:solidFill>
                <a:effectLst/>
                <a:latin typeface="open_sansregular"/>
              </a:rPr>
              <a:t>вміст</a:t>
            </a:r>
            <a:r>
              <a:rPr lang="ru-RU" sz="1600" b="0" i="0" dirty="0" smtClean="0">
                <a:solidFill>
                  <a:srgbClr val="514E4E"/>
                </a:solidFill>
                <a:effectLst/>
                <a:latin typeface="open_sansregular"/>
              </a:rPr>
              <a:t> </a:t>
            </a:r>
            <a:r>
              <a:rPr lang="ru-RU" sz="1600" b="0" i="0" dirty="0" err="1" smtClean="0">
                <a:solidFill>
                  <a:srgbClr val="514E4E"/>
                </a:solidFill>
                <a:effectLst/>
                <a:latin typeface="open_sansregular"/>
              </a:rPr>
              <a:t>азотистих</a:t>
            </a:r>
            <a:r>
              <a:rPr lang="ru-RU" sz="1600" b="0" i="0" dirty="0" smtClean="0">
                <a:solidFill>
                  <a:srgbClr val="514E4E"/>
                </a:solidFill>
                <a:effectLst/>
                <a:latin typeface="open_sansregular"/>
              </a:rPr>
              <a:t> </a:t>
            </a:r>
            <a:r>
              <a:rPr lang="ru-RU" sz="1600" b="0" i="0" dirty="0" err="1" smtClean="0">
                <a:solidFill>
                  <a:srgbClr val="514E4E"/>
                </a:solidFill>
                <a:effectLst/>
                <a:latin typeface="open_sansregular"/>
              </a:rPr>
              <a:t>речовин</a:t>
            </a:r>
            <a:r>
              <a:rPr lang="ru-RU" sz="1600" b="0" i="0" dirty="0" smtClean="0">
                <a:solidFill>
                  <a:srgbClr val="514E4E"/>
                </a:solidFill>
                <a:effectLst/>
                <a:latin typeface="open_sansregular"/>
              </a:rPr>
              <a:t> та </a:t>
            </a:r>
            <a:r>
              <a:rPr lang="ru-RU" sz="1600" b="0" i="0" dirty="0" err="1" smtClean="0">
                <a:solidFill>
                  <a:srgbClr val="514E4E"/>
                </a:solidFill>
                <a:effectLst/>
                <a:latin typeface="open_sansregular"/>
              </a:rPr>
              <a:t>вологи</a:t>
            </a:r>
            <a:r>
              <a:rPr lang="ru-RU" sz="1600" b="0" i="0" dirty="0" smtClean="0">
                <a:solidFill>
                  <a:srgbClr val="514E4E"/>
                </a:solidFill>
                <a:effectLst/>
                <a:latin typeface="open_sansregular"/>
              </a:rPr>
              <a:t>. В </a:t>
            </a:r>
            <a:r>
              <a:rPr lang="ru-RU" sz="1600" b="0" i="0" dirty="0" err="1" smtClean="0">
                <a:solidFill>
                  <a:srgbClr val="514E4E"/>
                </a:solidFill>
                <a:effectLst/>
                <a:latin typeface="open_sansregular"/>
              </a:rPr>
              <a:t>результаті</a:t>
            </a:r>
            <a:r>
              <a:rPr lang="ru-RU" sz="1600" b="0" i="0" dirty="0" smtClean="0">
                <a:solidFill>
                  <a:srgbClr val="514E4E"/>
                </a:solidFill>
                <a:effectLst/>
                <a:latin typeface="open_sansregular"/>
              </a:rPr>
              <a:t> </a:t>
            </a:r>
            <a:r>
              <a:rPr lang="ru-RU" sz="1600" b="0" i="0" dirty="0" err="1" smtClean="0">
                <a:solidFill>
                  <a:srgbClr val="514E4E"/>
                </a:solidFill>
                <a:effectLst/>
                <a:latin typeface="open_sansregular"/>
              </a:rPr>
              <a:t>шкідливий</a:t>
            </a:r>
            <a:r>
              <a:rPr lang="ru-RU" sz="1600" b="0" i="0" dirty="0" smtClean="0">
                <a:solidFill>
                  <a:srgbClr val="514E4E"/>
                </a:solidFill>
                <a:effectLst/>
                <a:latin typeface="open_sansregular"/>
              </a:rPr>
              <a:t> </a:t>
            </a:r>
            <a:r>
              <a:rPr lang="ru-RU" sz="1600" b="0" i="0" dirty="0" err="1" smtClean="0">
                <a:solidFill>
                  <a:srgbClr val="514E4E"/>
                </a:solidFill>
                <a:effectLst/>
                <a:latin typeface="open_sansregular"/>
              </a:rPr>
              <a:t>вплив</a:t>
            </a:r>
            <a:r>
              <a:rPr lang="ru-RU" sz="1600" b="0" i="0" dirty="0" smtClean="0">
                <a:solidFill>
                  <a:srgbClr val="514E4E"/>
                </a:solidFill>
                <a:effectLst/>
                <a:latin typeface="open_sansregular"/>
              </a:rPr>
              <a:t> </a:t>
            </a:r>
            <a:r>
              <a:rPr lang="ru-RU" sz="1600" b="0" i="0" dirty="0" err="1" smtClean="0">
                <a:solidFill>
                  <a:srgbClr val="514E4E"/>
                </a:solidFill>
                <a:effectLst/>
                <a:latin typeface="open_sansregular"/>
              </a:rPr>
              <a:t>комахи</a:t>
            </a:r>
            <a:r>
              <a:rPr lang="ru-RU" sz="1600" b="0" i="0" dirty="0" smtClean="0">
                <a:solidFill>
                  <a:srgbClr val="514E4E"/>
                </a:solidFill>
                <a:effectLst/>
                <a:latin typeface="open_sansregular"/>
              </a:rPr>
              <a:t> </a:t>
            </a:r>
            <a:r>
              <a:rPr lang="ru-RU" sz="1600" b="0" i="0" dirty="0" err="1" smtClean="0">
                <a:solidFill>
                  <a:srgbClr val="514E4E"/>
                </a:solidFill>
                <a:effectLst/>
                <a:latin typeface="open_sansregular"/>
              </a:rPr>
              <a:t>спричиняє</a:t>
            </a:r>
            <a:r>
              <a:rPr lang="ru-RU" sz="1600" b="0" i="0" dirty="0" smtClean="0">
                <a:solidFill>
                  <a:srgbClr val="514E4E"/>
                </a:solidFill>
                <a:effectLst/>
                <a:latin typeface="open_sansregular"/>
              </a:rPr>
              <a:t> </a:t>
            </a:r>
            <a:r>
              <a:rPr lang="ru-RU" sz="1600" b="0" i="0" dirty="0" err="1" smtClean="0">
                <a:solidFill>
                  <a:srgbClr val="514E4E"/>
                </a:solidFill>
                <a:effectLst/>
                <a:latin typeface="open_sansregular"/>
              </a:rPr>
              <a:t>припинення</a:t>
            </a:r>
            <a:r>
              <a:rPr lang="ru-RU" sz="1600" b="0" i="0" dirty="0" smtClean="0">
                <a:solidFill>
                  <a:srgbClr val="514E4E"/>
                </a:solidFill>
                <a:effectLst/>
                <a:latin typeface="open_sansregular"/>
              </a:rPr>
              <a:t> росту та </a:t>
            </a:r>
            <a:r>
              <a:rPr lang="ru-RU" sz="1600" b="0" i="0" dirty="0" err="1" smtClean="0">
                <a:solidFill>
                  <a:srgbClr val="514E4E"/>
                </a:solidFill>
                <a:effectLst/>
                <a:latin typeface="open_sansregular"/>
              </a:rPr>
              <a:t>їхню</a:t>
            </a:r>
            <a:r>
              <a:rPr lang="ru-RU" sz="1600" b="0" i="0" dirty="0" smtClean="0">
                <a:solidFill>
                  <a:srgbClr val="514E4E"/>
                </a:solidFill>
                <a:effectLst/>
                <a:latin typeface="open_sansregular"/>
              </a:rPr>
              <a:t> </a:t>
            </a:r>
            <a:r>
              <a:rPr lang="ru-RU" sz="1600" b="0" i="0" dirty="0" err="1" smtClean="0">
                <a:solidFill>
                  <a:srgbClr val="514E4E"/>
                </a:solidFill>
                <a:effectLst/>
                <a:latin typeface="open_sansregular"/>
              </a:rPr>
              <a:t>загибель</a:t>
            </a:r>
            <a:r>
              <a:rPr lang="ru-RU" sz="1600" b="0" i="0" dirty="0" smtClean="0">
                <a:solidFill>
                  <a:srgbClr val="514E4E"/>
                </a:solidFill>
                <a:effectLst/>
                <a:latin typeface="open_sansregular"/>
              </a:rPr>
              <a:t>. Особливо </a:t>
            </a:r>
            <a:r>
              <a:rPr lang="ru-RU" sz="1600" b="0" i="0" dirty="0" err="1" smtClean="0">
                <a:solidFill>
                  <a:srgbClr val="514E4E"/>
                </a:solidFill>
                <a:effectLst/>
                <a:latin typeface="open_sansregular"/>
              </a:rPr>
              <a:t>шкідливі</a:t>
            </a:r>
            <a:r>
              <a:rPr lang="ru-RU" sz="1600" b="0" i="0" dirty="0" smtClean="0">
                <a:solidFill>
                  <a:srgbClr val="514E4E"/>
                </a:solidFill>
                <a:effectLst/>
                <a:latin typeface="open_sansregular"/>
              </a:rPr>
              <a:t> </a:t>
            </a:r>
            <a:r>
              <a:rPr lang="ru-RU" sz="1600" b="0" i="0" dirty="0" err="1" smtClean="0">
                <a:solidFill>
                  <a:srgbClr val="514E4E"/>
                </a:solidFill>
                <a:effectLst/>
                <a:latin typeface="open_sansregular"/>
              </a:rPr>
              <a:t>пошкодження</a:t>
            </a:r>
            <a:r>
              <a:rPr lang="ru-RU" sz="1600" b="0" i="0" dirty="0" smtClean="0">
                <a:solidFill>
                  <a:srgbClr val="514E4E"/>
                </a:solidFill>
                <a:effectLst/>
                <a:latin typeface="open_sansregular"/>
              </a:rPr>
              <a:t> </a:t>
            </a:r>
            <a:r>
              <a:rPr lang="ru-RU" sz="1600" b="0" i="0" dirty="0" err="1" smtClean="0">
                <a:solidFill>
                  <a:srgbClr val="514E4E"/>
                </a:solidFill>
                <a:effectLst/>
                <a:latin typeface="open_sansregular"/>
              </a:rPr>
              <a:t>виноградним</a:t>
            </a:r>
            <a:r>
              <a:rPr lang="ru-RU" sz="1600" b="0" i="0" dirty="0" smtClean="0">
                <a:solidFill>
                  <a:srgbClr val="514E4E"/>
                </a:solidFill>
                <a:effectLst/>
                <a:latin typeface="open_sansregular"/>
              </a:rPr>
              <a:t> </a:t>
            </a:r>
            <a:r>
              <a:rPr lang="ru-RU" sz="1600" b="0" i="0" dirty="0" err="1" smtClean="0">
                <a:solidFill>
                  <a:srgbClr val="514E4E"/>
                </a:solidFill>
                <a:effectLst/>
                <a:latin typeface="open_sansregular"/>
              </a:rPr>
              <a:t>саджанцям</a:t>
            </a:r>
            <a:r>
              <a:rPr lang="ru-RU" sz="1600" b="0" i="0" dirty="0" smtClean="0">
                <a:solidFill>
                  <a:srgbClr val="514E4E"/>
                </a:solidFill>
                <a:effectLst/>
                <a:latin typeface="open_sansregular"/>
              </a:rPr>
              <a:t> </a:t>
            </a:r>
            <a:r>
              <a:rPr lang="ru-RU" sz="1600" b="0" i="0" dirty="0" err="1" smtClean="0">
                <a:solidFill>
                  <a:srgbClr val="514E4E"/>
                </a:solidFill>
                <a:effectLst/>
                <a:latin typeface="open_sansregular"/>
              </a:rPr>
              <a:t>завдають</a:t>
            </a:r>
            <a:r>
              <a:rPr lang="ru-RU" sz="1600" b="0" i="0" dirty="0" smtClean="0">
                <a:solidFill>
                  <a:srgbClr val="514E4E"/>
                </a:solidFill>
                <a:effectLst/>
                <a:latin typeface="open_sansregular"/>
              </a:rPr>
              <a:t> </a:t>
            </a:r>
            <a:r>
              <a:rPr lang="ru-RU" sz="1600" b="0" i="0" dirty="0" err="1" smtClean="0">
                <a:solidFill>
                  <a:srgbClr val="514E4E"/>
                </a:solidFill>
                <a:effectLst/>
                <a:latin typeface="open_sansregular"/>
              </a:rPr>
              <a:t>фітотоксини</a:t>
            </a:r>
            <a:r>
              <a:rPr lang="ru-RU" sz="1600" b="0" i="0" dirty="0" smtClean="0">
                <a:solidFill>
                  <a:srgbClr val="514E4E"/>
                </a:solidFill>
                <a:effectLst/>
                <a:latin typeface="open_sansregular"/>
              </a:rPr>
              <a:t>, </a:t>
            </a:r>
            <a:r>
              <a:rPr lang="ru-RU" sz="1600" b="0" i="0" dirty="0" err="1" smtClean="0">
                <a:solidFill>
                  <a:srgbClr val="514E4E"/>
                </a:solidFill>
                <a:effectLst/>
                <a:latin typeface="open_sansregular"/>
              </a:rPr>
              <a:t>які</a:t>
            </a:r>
            <a:r>
              <a:rPr lang="ru-RU" sz="1600" b="0" i="0" dirty="0" smtClean="0">
                <a:solidFill>
                  <a:srgbClr val="514E4E"/>
                </a:solidFill>
                <a:effectLst/>
                <a:latin typeface="open_sansregular"/>
              </a:rPr>
              <a:t> в </a:t>
            </a:r>
            <a:r>
              <a:rPr lang="ru-RU" sz="1600" b="0" i="0" dirty="0" err="1" smtClean="0">
                <a:solidFill>
                  <a:srgbClr val="514E4E"/>
                </a:solidFill>
                <a:effectLst/>
                <a:latin typeface="open_sansregular"/>
              </a:rPr>
              <a:t>процесі</a:t>
            </a:r>
            <a:r>
              <a:rPr lang="ru-RU" sz="1600" b="0" i="0" dirty="0" smtClean="0">
                <a:solidFill>
                  <a:srgbClr val="514E4E"/>
                </a:solidFill>
                <a:effectLst/>
                <a:latin typeface="open_sansregular"/>
              </a:rPr>
              <a:t> </a:t>
            </a:r>
            <a:r>
              <a:rPr lang="ru-RU" sz="1600" b="0" i="0" dirty="0" err="1" smtClean="0">
                <a:solidFill>
                  <a:srgbClr val="514E4E"/>
                </a:solidFill>
                <a:effectLst/>
                <a:latin typeface="open_sansregular"/>
              </a:rPr>
              <a:t>живлення</a:t>
            </a:r>
            <a:r>
              <a:rPr lang="ru-RU" sz="1600" b="0" i="0" dirty="0" smtClean="0">
                <a:solidFill>
                  <a:srgbClr val="514E4E"/>
                </a:solidFill>
                <a:effectLst/>
                <a:latin typeface="open_sansregular"/>
              </a:rPr>
              <a:t> </a:t>
            </a:r>
            <a:r>
              <a:rPr lang="ru-RU" sz="1600" b="0" i="0" dirty="0" err="1" smtClean="0">
                <a:solidFill>
                  <a:srgbClr val="514E4E"/>
                </a:solidFill>
                <a:effectLst/>
                <a:latin typeface="open_sansregular"/>
              </a:rPr>
              <a:t>цикадки</a:t>
            </a:r>
            <a:r>
              <a:rPr lang="ru-RU" sz="1600" b="0" i="0" dirty="0" smtClean="0">
                <a:solidFill>
                  <a:srgbClr val="514E4E"/>
                </a:solidFill>
                <a:effectLst/>
                <a:latin typeface="open_sansregular"/>
              </a:rPr>
              <a:t> </a:t>
            </a:r>
            <a:r>
              <a:rPr lang="ru-RU" sz="1600" b="0" i="0" dirty="0" err="1" smtClean="0">
                <a:solidFill>
                  <a:srgbClr val="514E4E"/>
                </a:solidFill>
                <a:effectLst/>
                <a:latin typeface="open_sansregular"/>
              </a:rPr>
              <a:t>вводять</a:t>
            </a:r>
            <a:r>
              <a:rPr lang="ru-RU" sz="1600" b="0" i="0" dirty="0" smtClean="0">
                <a:solidFill>
                  <a:srgbClr val="514E4E"/>
                </a:solidFill>
                <a:effectLst/>
                <a:latin typeface="open_sansregular"/>
              </a:rPr>
              <a:t> у </a:t>
            </a:r>
            <a:r>
              <a:rPr lang="ru-RU" sz="1600" b="0" i="0" dirty="0" err="1" smtClean="0">
                <a:solidFill>
                  <a:srgbClr val="514E4E"/>
                </a:solidFill>
                <a:effectLst/>
                <a:latin typeface="open_sansregular"/>
              </a:rPr>
              <a:t>рослину</a:t>
            </a:r>
            <a:r>
              <a:rPr lang="ru-RU" sz="1600" b="0" i="0" dirty="0" smtClean="0">
                <a:solidFill>
                  <a:srgbClr val="514E4E"/>
                </a:solidFill>
                <a:effectLst/>
                <a:latin typeface="open_sansregular"/>
              </a:rPr>
              <a:t>, </a:t>
            </a:r>
            <a:r>
              <a:rPr lang="ru-RU" sz="1600" b="0" i="0" dirty="0" err="1" smtClean="0">
                <a:solidFill>
                  <a:srgbClr val="514E4E"/>
                </a:solidFill>
                <a:effectLst/>
                <a:latin typeface="open_sansregular"/>
              </a:rPr>
              <a:t>що</a:t>
            </a:r>
            <a:r>
              <a:rPr lang="ru-RU" sz="1600" b="0" i="0" dirty="0" smtClean="0">
                <a:solidFill>
                  <a:srgbClr val="514E4E"/>
                </a:solidFill>
                <a:effectLst/>
                <a:latin typeface="open_sansregular"/>
              </a:rPr>
              <a:t> </a:t>
            </a:r>
            <a:r>
              <a:rPr lang="ru-RU" sz="1600" b="0" i="0" dirty="0" err="1" smtClean="0">
                <a:solidFill>
                  <a:srgbClr val="514E4E"/>
                </a:solidFill>
                <a:effectLst/>
                <a:latin typeface="open_sansregular"/>
              </a:rPr>
              <a:t>зрештою</a:t>
            </a:r>
            <a:r>
              <a:rPr lang="ru-RU" sz="1600" b="0" i="0" dirty="0" smtClean="0">
                <a:solidFill>
                  <a:srgbClr val="514E4E"/>
                </a:solidFill>
                <a:effectLst/>
                <a:latin typeface="open_sansregular"/>
              </a:rPr>
              <a:t> </a:t>
            </a:r>
            <a:r>
              <a:rPr lang="ru-RU" sz="1600" b="0" i="0" dirty="0" err="1" smtClean="0">
                <a:solidFill>
                  <a:srgbClr val="514E4E"/>
                </a:solidFill>
                <a:effectLst/>
                <a:latin typeface="open_sansregular"/>
              </a:rPr>
              <a:t>призводить</a:t>
            </a:r>
            <a:r>
              <a:rPr lang="ru-RU" sz="1600" b="0" i="0" dirty="0" smtClean="0">
                <a:solidFill>
                  <a:srgbClr val="514E4E"/>
                </a:solidFill>
                <a:effectLst/>
                <a:latin typeface="open_sansregular"/>
              </a:rPr>
              <a:t> до </a:t>
            </a:r>
            <a:r>
              <a:rPr lang="ru-RU" sz="1600" b="0" i="0" dirty="0" err="1" smtClean="0">
                <a:solidFill>
                  <a:srgbClr val="514E4E"/>
                </a:solidFill>
                <a:effectLst/>
                <a:latin typeface="open_sansregular"/>
              </a:rPr>
              <a:t>пригнічення</a:t>
            </a:r>
            <a:r>
              <a:rPr lang="ru-RU" sz="1600" b="0" i="0" dirty="0" smtClean="0">
                <a:solidFill>
                  <a:srgbClr val="514E4E"/>
                </a:solidFill>
                <a:effectLst/>
                <a:latin typeface="open_sansregular"/>
              </a:rPr>
              <a:t> </a:t>
            </a:r>
            <a:r>
              <a:rPr lang="ru-RU" sz="1600" b="0" i="0" dirty="0" err="1" smtClean="0">
                <a:solidFill>
                  <a:srgbClr val="514E4E"/>
                </a:solidFill>
                <a:effectLst/>
                <a:latin typeface="open_sansregular"/>
              </a:rPr>
              <a:t>її</a:t>
            </a:r>
            <a:r>
              <a:rPr lang="ru-RU" sz="1600" b="0" i="0" dirty="0" smtClean="0">
                <a:solidFill>
                  <a:srgbClr val="514E4E"/>
                </a:solidFill>
                <a:effectLst/>
                <a:latin typeface="open_sansregular"/>
              </a:rPr>
              <a:t> росту й </a:t>
            </a:r>
            <a:r>
              <a:rPr lang="ru-RU" sz="1600" b="0" i="0" dirty="0" err="1" smtClean="0">
                <a:solidFill>
                  <a:srgbClr val="514E4E"/>
                </a:solidFill>
                <a:effectLst/>
                <a:latin typeface="open_sansregular"/>
              </a:rPr>
              <a:t>розвитку</a:t>
            </a:r>
            <a:r>
              <a:rPr lang="ru-RU" sz="1600" b="0" i="0" dirty="0" smtClean="0">
                <a:solidFill>
                  <a:srgbClr val="514E4E"/>
                </a:solidFill>
                <a:effectLst/>
                <a:latin typeface="open_sansregular"/>
              </a:rPr>
              <a:t>. </a:t>
            </a:r>
            <a:r>
              <a:rPr lang="ru-RU" sz="1400" b="1" i="1" dirty="0" smtClean="0">
                <a:solidFill>
                  <a:srgbClr val="514E4E"/>
                </a:solidFill>
                <a:latin typeface="open_sansregular"/>
              </a:rPr>
              <a:t>(</a:t>
            </a:r>
            <a:r>
              <a:rPr lang="ru-RU" sz="1600" b="1" i="1" dirty="0" smtClean="0"/>
              <a:t>М. </a:t>
            </a:r>
            <a:r>
              <a:rPr lang="ru-RU" sz="1600" b="1" i="1" dirty="0" err="1" smtClean="0"/>
              <a:t>Зінченко</a:t>
            </a:r>
            <a:r>
              <a:rPr lang="ru-RU" sz="1600" b="1" i="1" dirty="0" smtClean="0"/>
              <a:t>, 2023).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en-US" sz="1600" b="0" i="0" u="sng" dirty="0" smtClean="0">
                <a:solidFill>
                  <a:srgbClr val="514E4E"/>
                </a:solidFill>
                <a:effectLst/>
                <a:latin typeface="open_sansregular"/>
                <a:hlinkClick r:id="rId3"/>
              </a:rPr>
              <a:t>https://propozitsiya.com/ua/invaziyni-vydy-shkidlyvyh-organizmiv-v-ukrayini</a:t>
            </a:r>
            <a:endParaRPr lang="en-US" sz="1600" b="0" i="0" dirty="0">
              <a:solidFill>
                <a:srgbClr val="514E4E"/>
              </a:solidFill>
              <a:effectLst/>
              <a:latin typeface="open_sansregular"/>
            </a:endParaRPr>
          </a:p>
        </p:txBody>
      </p:sp>
    </p:spTree>
    <p:extLst>
      <p:ext uri="{BB962C8B-B14F-4D97-AF65-F5344CB8AC3E}">
        <p14:creationId xmlns:p14="http://schemas.microsoft.com/office/powerpoint/2010/main" val="31329509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5424605"/>
            <a:ext cx="45587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https://epl.org.ua/human-posts/shho-take-invazijni-vydy-i-yak-vony-vplyvayut-na-bioriznomanittya/</a:t>
            </a:r>
            <a:endParaRPr lang="uk-UA" dirty="0" smtClean="0"/>
          </a:p>
          <a:p>
            <a:endParaRPr lang="ru-RU" dirty="0"/>
          </a:p>
        </p:txBody>
      </p:sp>
      <p:pic>
        <p:nvPicPr>
          <p:cNvPr id="5122" name="Picture 2" descr="imag2612_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888" y="760778"/>
            <a:ext cx="4782330" cy="3873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020439" y="4844869"/>
            <a:ext cx="18960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0" i="1" dirty="0" err="1" smtClean="0">
                <a:solidFill>
                  <a:srgbClr val="4B4B4B"/>
                </a:solidFill>
                <a:effectLst/>
                <a:latin typeface="SegoeUIRegular"/>
              </a:rPr>
              <a:t>Рапана</a:t>
            </a:r>
            <a:r>
              <a:rPr lang="ru-RU" b="0" i="1" dirty="0" smtClean="0">
                <a:solidFill>
                  <a:srgbClr val="4B4B4B"/>
                </a:solidFill>
                <a:effectLst/>
                <a:latin typeface="SegoeUIRegular"/>
              </a:rPr>
              <a:t> </a:t>
            </a:r>
            <a:r>
              <a:rPr lang="ru-RU" b="0" i="1" dirty="0" err="1" smtClean="0">
                <a:solidFill>
                  <a:srgbClr val="4B4B4B"/>
                </a:solidFill>
                <a:effectLst/>
                <a:latin typeface="SegoeUIRegular"/>
              </a:rPr>
              <a:t>венозна</a:t>
            </a:r>
            <a:endParaRPr lang="ru-RU" dirty="0"/>
          </a:p>
        </p:txBody>
      </p:sp>
      <p:pic>
        <p:nvPicPr>
          <p:cNvPr id="5124" name="Picture 4" descr="Амброзієвий смугастий жук-листоїд живиться лише листками амброзії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324" y="760778"/>
            <a:ext cx="5092285" cy="3873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736466" y="5424604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5"/>
              </a:rPr>
              <a:t>https://propozitsiya.com/sites/default/files/styles/1920x1200x/public/gallery_body/zygogramma_suturalis_9448cc.jpg?itok=e58klbvY</a:t>
            </a:r>
            <a:endParaRPr lang="uk-UA" dirty="0" smtClean="0"/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736466" y="470636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 err="1" smtClean="0">
                <a:solidFill>
                  <a:srgbClr val="514E4E"/>
                </a:solidFill>
                <a:effectLst/>
                <a:latin typeface="open_sansregular"/>
              </a:rPr>
              <a:t>Амброзієвий</a:t>
            </a:r>
            <a:r>
              <a:rPr lang="ru-RU" b="1" i="1" dirty="0" smtClean="0">
                <a:solidFill>
                  <a:srgbClr val="514E4E"/>
                </a:solidFill>
                <a:effectLst/>
                <a:latin typeface="open_sansregular"/>
              </a:rPr>
              <a:t> </a:t>
            </a:r>
            <a:r>
              <a:rPr lang="ru-RU" b="1" i="1" dirty="0" err="1" smtClean="0">
                <a:solidFill>
                  <a:srgbClr val="514E4E"/>
                </a:solidFill>
                <a:effectLst/>
                <a:latin typeface="open_sansregular"/>
              </a:rPr>
              <a:t>смугастий</a:t>
            </a:r>
            <a:r>
              <a:rPr lang="ru-RU" b="1" i="1" dirty="0" smtClean="0">
                <a:solidFill>
                  <a:srgbClr val="514E4E"/>
                </a:solidFill>
                <a:effectLst/>
                <a:latin typeface="open_sansregular"/>
              </a:rPr>
              <a:t> жук-</a:t>
            </a:r>
            <a:r>
              <a:rPr lang="ru-RU" b="1" i="1" dirty="0" err="1" smtClean="0">
                <a:solidFill>
                  <a:srgbClr val="514E4E"/>
                </a:solidFill>
                <a:effectLst/>
                <a:latin typeface="open_sansregular"/>
              </a:rPr>
              <a:t>листоїд</a:t>
            </a:r>
            <a:r>
              <a:rPr lang="ru-RU" b="1" i="1" dirty="0" smtClean="0">
                <a:solidFill>
                  <a:srgbClr val="514E4E"/>
                </a:solidFill>
                <a:effectLst/>
                <a:latin typeface="open_sansregular"/>
              </a:rPr>
              <a:t> живиться </a:t>
            </a:r>
            <a:r>
              <a:rPr lang="ru-RU" b="1" i="1" dirty="0" err="1" smtClean="0">
                <a:solidFill>
                  <a:srgbClr val="514E4E"/>
                </a:solidFill>
                <a:effectLst/>
                <a:latin typeface="open_sansregular"/>
              </a:rPr>
              <a:t>лише</a:t>
            </a:r>
            <a:r>
              <a:rPr lang="ru-RU" b="1" i="1" dirty="0" smtClean="0">
                <a:solidFill>
                  <a:srgbClr val="514E4E"/>
                </a:solidFill>
                <a:effectLst/>
                <a:latin typeface="open_sansregular"/>
              </a:rPr>
              <a:t> листками </a:t>
            </a:r>
            <a:r>
              <a:rPr lang="ru-RU" b="1" i="1" dirty="0" err="1" smtClean="0">
                <a:solidFill>
                  <a:srgbClr val="514E4E"/>
                </a:solidFill>
                <a:effectLst/>
                <a:latin typeface="open_sansregular"/>
              </a:rPr>
              <a:t>амброзії</a:t>
            </a:r>
            <a:r>
              <a:rPr lang="ru-RU" b="1" i="1" dirty="0" smtClean="0">
                <a:solidFill>
                  <a:srgbClr val="514E4E"/>
                </a:solidFill>
                <a:effectLst/>
                <a:latin typeface="open_sansregular"/>
              </a:rPr>
              <a:t> </a:t>
            </a:r>
            <a:r>
              <a:rPr lang="ru-RU" sz="1600" b="1" i="1" dirty="0" smtClean="0">
                <a:solidFill>
                  <a:srgbClr val="514E4E"/>
                </a:solidFill>
                <a:latin typeface="open_sansregular"/>
              </a:rPr>
              <a:t>(</a:t>
            </a:r>
            <a:r>
              <a:rPr lang="ru-RU" b="1" i="1" dirty="0" smtClean="0"/>
              <a:t>М. </a:t>
            </a:r>
            <a:r>
              <a:rPr lang="ru-RU" b="1" i="1" dirty="0" err="1" smtClean="0"/>
              <a:t>Зінченко</a:t>
            </a:r>
            <a:r>
              <a:rPr lang="ru-RU" b="1" i="1" dirty="0" smtClean="0"/>
              <a:t>, 2023)</a:t>
            </a:r>
            <a:endParaRPr lang="ru-RU" b="1" i="1" dirty="0">
              <a:solidFill>
                <a:srgbClr val="514E4E"/>
              </a:solidFill>
              <a:effectLst/>
              <a:latin typeface="open_sansregular"/>
            </a:endParaRPr>
          </a:p>
        </p:txBody>
      </p:sp>
    </p:spTree>
    <p:extLst>
      <p:ext uri="{BB962C8B-B14F-4D97-AF65-F5344CB8AC3E}">
        <p14:creationId xmlns:p14="http://schemas.microsoft.com/office/powerpoint/2010/main" val="11317454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Одним із найстаріших і дуже небезпечних інвазійних видів шкідників залишається філоксер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730" y="229971"/>
            <a:ext cx="7252391" cy="4079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36104" y="4599156"/>
            <a:ext cx="10641496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0" dirty="0" err="1" smtClean="0">
                <a:solidFill>
                  <a:srgbClr val="514E4E"/>
                </a:solidFill>
                <a:effectLst/>
                <a:latin typeface="open_sansbold"/>
              </a:rPr>
              <a:t>Філоксера</a:t>
            </a:r>
            <a:r>
              <a:rPr lang="ru-RU" sz="1600" b="0" i="0" dirty="0" smtClean="0">
                <a:solidFill>
                  <a:srgbClr val="514E4E"/>
                </a:solidFill>
                <a:effectLst/>
                <a:latin typeface="open_sansregular"/>
              </a:rPr>
              <a:t> — </a:t>
            </a:r>
            <a:r>
              <a:rPr lang="ru-RU" sz="1600" b="0" i="0" dirty="0" err="1" smtClean="0">
                <a:solidFill>
                  <a:srgbClr val="514E4E"/>
                </a:solidFill>
                <a:effectLst/>
                <a:latin typeface="open_sansregular"/>
              </a:rPr>
              <a:t>шкідник</a:t>
            </a:r>
            <a:r>
              <a:rPr lang="ru-RU" sz="1600" b="0" i="0" dirty="0" smtClean="0">
                <a:solidFill>
                  <a:srgbClr val="514E4E"/>
                </a:solidFill>
                <a:effectLst/>
                <a:latin typeface="open_sansregular"/>
              </a:rPr>
              <a:t>-монофаг: </a:t>
            </a:r>
            <a:r>
              <a:rPr lang="ru-RU" sz="1600" b="0" i="0" dirty="0" err="1" smtClean="0">
                <a:solidFill>
                  <a:srgbClr val="514E4E"/>
                </a:solidFill>
                <a:effectLst/>
                <a:latin typeface="open_sansregular"/>
              </a:rPr>
              <a:t>пошкоджує</a:t>
            </a:r>
            <a:r>
              <a:rPr lang="ru-RU" sz="1600" b="0" i="0" dirty="0" smtClean="0">
                <a:solidFill>
                  <a:srgbClr val="514E4E"/>
                </a:solidFill>
                <a:effectLst/>
                <a:latin typeface="open_sansregular"/>
              </a:rPr>
              <a:t> </a:t>
            </a:r>
            <a:r>
              <a:rPr lang="ru-RU" sz="1600" b="0" i="0" dirty="0" err="1" smtClean="0">
                <a:solidFill>
                  <a:srgbClr val="514E4E"/>
                </a:solidFill>
                <a:effectLst/>
                <a:latin typeface="open_sansregular"/>
              </a:rPr>
              <a:t>тільки</a:t>
            </a:r>
            <a:r>
              <a:rPr lang="ru-RU" sz="1600" b="0" i="0" dirty="0" smtClean="0">
                <a:solidFill>
                  <a:srgbClr val="514E4E"/>
                </a:solidFill>
                <a:effectLst/>
                <a:latin typeface="open_sansregular"/>
              </a:rPr>
              <a:t> </a:t>
            </a:r>
            <a:r>
              <a:rPr lang="ru-RU" sz="1600" b="0" i="0" dirty="0" err="1" smtClean="0">
                <a:solidFill>
                  <a:srgbClr val="514E4E"/>
                </a:solidFill>
                <a:effectLst/>
                <a:latin typeface="open_sansregular"/>
              </a:rPr>
              <a:t>виноградну</a:t>
            </a:r>
            <a:r>
              <a:rPr lang="ru-RU" sz="1600" b="0" i="0" dirty="0" smtClean="0">
                <a:solidFill>
                  <a:srgbClr val="514E4E"/>
                </a:solidFill>
                <a:effectLst/>
                <a:latin typeface="open_sansregular"/>
              </a:rPr>
              <a:t> лозу. </a:t>
            </a:r>
            <a:r>
              <a:rPr lang="ru-RU" sz="1600" b="0" i="0" dirty="0" err="1" smtClean="0">
                <a:solidFill>
                  <a:srgbClr val="514E4E"/>
                </a:solidFill>
                <a:effectLst/>
                <a:latin typeface="open_sansregular"/>
              </a:rPr>
              <a:t>Його</a:t>
            </a:r>
            <a:r>
              <a:rPr lang="ru-RU" sz="1600" b="0" i="0" dirty="0" smtClean="0">
                <a:solidFill>
                  <a:srgbClr val="514E4E"/>
                </a:solidFill>
                <a:effectLst/>
                <a:latin typeface="open_sansregular"/>
              </a:rPr>
              <a:t> </a:t>
            </a:r>
            <a:r>
              <a:rPr lang="ru-RU" sz="1600" b="0" i="0" dirty="0" err="1" smtClean="0">
                <a:solidFill>
                  <a:srgbClr val="514E4E"/>
                </a:solidFill>
                <a:effectLst/>
                <a:latin typeface="open_sansregular"/>
              </a:rPr>
              <a:t>життєвий</a:t>
            </a:r>
            <a:r>
              <a:rPr lang="ru-RU" sz="1600" b="0" i="0" dirty="0" smtClean="0">
                <a:solidFill>
                  <a:srgbClr val="514E4E"/>
                </a:solidFill>
                <a:effectLst/>
                <a:latin typeface="open_sansregular"/>
              </a:rPr>
              <a:t> цикл </a:t>
            </a:r>
            <a:r>
              <a:rPr lang="ru-RU" sz="1600" b="0" i="0" dirty="0" err="1" smtClean="0">
                <a:solidFill>
                  <a:srgbClr val="514E4E"/>
                </a:solidFill>
                <a:effectLst/>
                <a:latin typeface="open_sansregular"/>
              </a:rPr>
              <a:t>включає</a:t>
            </a:r>
            <a:r>
              <a:rPr lang="ru-RU" sz="1600" b="0" i="0" dirty="0" smtClean="0">
                <a:solidFill>
                  <a:srgbClr val="514E4E"/>
                </a:solidFill>
                <a:effectLst/>
                <a:latin typeface="open_sansregular"/>
              </a:rPr>
              <a:t> </a:t>
            </a:r>
            <a:r>
              <a:rPr lang="ru-RU" sz="1600" b="0" i="0" dirty="0" err="1" smtClean="0">
                <a:solidFill>
                  <a:srgbClr val="514E4E"/>
                </a:solidFill>
                <a:effectLst/>
                <a:latin typeface="open_sansregular"/>
              </a:rPr>
              <a:t>кореневу</a:t>
            </a:r>
            <a:r>
              <a:rPr lang="ru-RU" sz="1600" b="0" i="0" dirty="0" smtClean="0">
                <a:solidFill>
                  <a:srgbClr val="514E4E"/>
                </a:solidFill>
                <a:effectLst/>
                <a:latin typeface="open_sansregular"/>
              </a:rPr>
              <a:t>, </a:t>
            </a:r>
            <a:r>
              <a:rPr lang="ru-RU" sz="1600" b="0" i="0" dirty="0" err="1" smtClean="0">
                <a:solidFill>
                  <a:srgbClr val="514E4E"/>
                </a:solidFill>
                <a:effectLst/>
                <a:latin typeface="open_sansregular"/>
              </a:rPr>
              <a:t>листкову</a:t>
            </a:r>
            <a:r>
              <a:rPr lang="ru-RU" sz="1600" b="0" i="0" dirty="0" smtClean="0">
                <a:solidFill>
                  <a:srgbClr val="514E4E"/>
                </a:solidFill>
                <a:effectLst/>
                <a:latin typeface="open_sansregular"/>
              </a:rPr>
              <a:t> та </a:t>
            </a:r>
            <a:r>
              <a:rPr lang="ru-RU" sz="1600" b="0" i="0" dirty="0" err="1" smtClean="0">
                <a:solidFill>
                  <a:srgbClr val="514E4E"/>
                </a:solidFill>
                <a:effectLst/>
                <a:latin typeface="open_sansregular"/>
              </a:rPr>
              <a:t>проміжну</a:t>
            </a:r>
            <a:r>
              <a:rPr lang="ru-RU" sz="1600" b="0" i="0" dirty="0" smtClean="0">
                <a:solidFill>
                  <a:srgbClr val="514E4E"/>
                </a:solidFill>
                <a:effectLst/>
                <a:latin typeface="open_sansregular"/>
              </a:rPr>
              <a:t> </a:t>
            </a:r>
            <a:r>
              <a:rPr lang="ru-RU" sz="1600" b="0" i="0" dirty="0" err="1" smtClean="0">
                <a:solidFill>
                  <a:srgbClr val="514E4E"/>
                </a:solidFill>
                <a:effectLst/>
                <a:latin typeface="open_sansregular"/>
              </a:rPr>
              <a:t>форми</a:t>
            </a:r>
            <a:r>
              <a:rPr lang="ru-RU" sz="1600" b="0" i="0" dirty="0" smtClean="0">
                <a:solidFill>
                  <a:srgbClr val="514E4E"/>
                </a:solidFill>
                <a:effectLst/>
                <a:latin typeface="open_sansregular"/>
              </a:rPr>
              <a:t>. </a:t>
            </a:r>
            <a:r>
              <a:rPr lang="ru-RU" sz="1600" b="0" i="0" dirty="0" err="1" smtClean="0">
                <a:solidFill>
                  <a:srgbClr val="514E4E"/>
                </a:solidFill>
                <a:effectLst/>
                <a:latin typeface="open_sansregular"/>
              </a:rPr>
              <a:t>Повний</a:t>
            </a:r>
            <a:r>
              <a:rPr lang="ru-RU" sz="1600" b="0" i="0" dirty="0" smtClean="0">
                <a:solidFill>
                  <a:srgbClr val="514E4E"/>
                </a:solidFill>
                <a:effectLst/>
                <a:latin typeface="open_sansregular"/>
              </a:rPr>
              <a:t> цикл </a:t>
            </a:r>
            <a:r>
              <a:rPr lang="ru-RU" sz="1600" b="0" i="0" dirty="0" err="1" smtClean="0">
                <a:solidFill>
                  <a:srgbClr val="514E4E"/>
                </a:solidFill>
                <a:effectLst/>
                <a:latin typeface="open_sansregular"/>
              </a:rPr>
              <a:t>розвитку</a:t>
            </a:r>
            <a:r>
              <a:rPr lang="ru-RU" sz="1600" b="0" i="0" dirty="0" smtClean="0">
                <a:solidFill>
                  <a:srgbClr val="514E4E"/>
                </a:solidFill>
                <a:effectLst/>
                <a:latin typeface="open_sansregular"/>
              </a:rPr>
              <a:t>, </a:t>
            </a:r>
            <a:r>
              <a:rPr lang="ru-RU" sz="1600" b="0" i="0" dirty="0" err="1" smtClean="0">
                <a:solidFill>
                  <a:srgbClr val="514E4E"/>
                </a:solidFill>
                <a:effectLst/>
                <a:latin typeface="open_sansregular"/>
              </a:rPr>
              <a:t>який</a:t>
            </a:r>
            <a:r>
              <a:rPr lang="ru-RU" sz="1600" b="0" i="0" dirty="0" smtClean="0">
                <a:solidFill>
                  <a:srgbClr val="514E4E"/>
                </a:solidFill>
                <a:effectLst/>
                <a:latin typeface="open_sansregular"/>
              </a:rPr>
              <a:t> проходить на </a:t>
            </a:r>
            <a:r>
              <a:rPr lang="ru-RU" sz="1600" b="0" i="0" dirty="0" err="1" smtClean="0">
                <a:solidFill>
                  <a:srgbClr val="514E4E"/>
                </a:solidFill>
                <a:effectLst/>
                <a:latin typeface="open_sansregular"/>
              </a:rPr>
              <a:t>американських</a:t>
            </a:r>
            <a:r>
              <a:rPr lang="ru-RU" sz="1600" b="0" i="0" dirty="0" smtClean="0">
                <a:solidFill>
                  <a:srgbClr val="514E4E"/>
                </a:solidFill>
                <a:effectLst/>
                <a:latin typeface="open_sansregular"/>
              </a:rPr>
              <a:t> видах винограду та </a:t>
            </a:r>
            <a:r>
              <a:rPr lang="ru-RU" sz="1600" b="0" i="0" dirty="0" err="1" smtClean="0">
                <a:solidFill>
                  <a:srgbClr val="514E4E"/>
                </a:solidFill>
                <a:effectLst/>
                <a:latin typeface="open_sansregular"/>
              </a:rPr>
              <a:t>деяких</a:t>
            </a:r>
            <a:r>
              <a:rPr lang="ru-RU" sz="1600" b="0" i="0" dirty="0" smtClean="0">
                <a:solidFill>
                  <a:srgbClr val="514E4E"/>
                </a:solidFill>
                <a:effectLst/>
                <a:latin typeface="open_sansregular"/>
              </a:rPr>
              <a:t> сортах </a:t>
            </a:r>
            <a:r>
              <a:rPr lang="ru-RU" sz="1600" b="0" i="0" dirty="0" err="1" smtClean="0">
                <a:solidFill>
                  <a:srgbClr val="514E4E"/>
                </a:solidFill>
                <a:effectLst/>
                <a:latin typeface="open_sansregular"/>
              </a:rPr>
              <a:t>гібридів</a:t>
            </a:r>
            <a:r>
              <a:rPr lang="ru-RU" sz="1600" b="0" i="0" dirty="0" smtClean="0">
                <a:solidFill>
                  <a:srgbClr val="514E4E"/>
                </a:solidFill>
                <a:effectLst/>
                <a:latin typeface="open_sansregular"/>
              </a:rPr>
              <a:t> </a:t>
            </a:r>
            <a:r>
              <a:rPr lang="ru-RU" sz="1600" b="0" i="0" dirty="0" err="1" smtClean="0">
                <a:solidFill>
                  <a:srgbClr val="514E4E"/>
                </a:solidFill>
                <a:effectLst/>
                <a:latin typeface="open_sansregular"/>
              </a:rPr>
              <a:t>прямих</a:t>
            </a:r>
            <a:r>
              <a:rPr lang="ru-RU" sz="1600" b="0" i="0" dirty="0" smtClean="0">
                <a:solidFill>
                  <a:srgbClr val="514E4E"/>
                </a:solidFill>
                <a:effectLst/>
                <a:latin typeface="open_sansregular"/>
              </a:rPr>
              <a:t> </a:t>
            </a:r>
            <a:r>
              <a:rPr lang="ru-RU" sz="1600" b="0" i="0" dirty="0" err="1" smtClean="0">
                <a:solidFill>
                  <a:srgbClr val="514E4E"/>
                </a:solidFill>
                <a:effectLst/>
                <a:latin typeface="open_sansregular"/>
              </a:rPr>
              <a:t>виробників</a:t>
            </a:r>
            <a:r>
              <a:rPr lang="ru-RU" sz="1600" b="0" i="0" dirty="0" smtClean="0">
                <a:solidFill>
                  <a:srgbClr val="514E4E"/>
                </a:solidFill>
                <a:effectLst/>
                <a:latin typeface="open_sansregular"/>
              </a:rPr>
              <a:t>, </a:t>
            </a:r>
            <a:r>
              <a:rPr lang="ru-RU" sz="1600" b="0" i="0" dirty="0" err="1" smtClean="0">
                <a:solidFill>
                  <a:srgbClr val="514E4E"/>
                </a:solidFill>
                <a:effectLst/>
                <a:latin typeface="open_sansregular"/>
              </a:rPr>
              <a:t>складається</a:t>
            </a:r>
            <a:r>
              <a:rPr lang="ru-RU" sz="1600" b="0" i="0" dirty="0" smtClean="0">
                <a:solidFill>
                  <a:srgbClr val="514E4E"/>
                </a:solidFill>
                <a:effectLst/>
                <a:latin typeface="open_sansregular"/>
              </a:rPr>
              <a:t> з </a:t>
            </a:r>
            <a:r>
              <a:rPr lang="ru-RU" sz="1600" b="0" i="0" dirty="0" err="1" smtClean="0">
                <a:solidFill>
                  <a:srgbClr val="514E4E"/>
                </a:solidFill>
                <a:effectLst/>
                <a:latin typeface="open_sansregular"/>
              </a:rPr>
              <a:t>п’яти</a:t>
            </a:r>
            <a:r>
              <a:rPr lang="ru-RU" sz="1600" b="0" i="0" dirty="0" smtClean="0">
                <a:solidFill>
                  <a:srgbClr val="514E4E"/>
                </a:solidFill>
                <a:effectLst/>
                <a:latin typeface="open_sansregular"/>
              </a:rPr>
              <a:t> </a:t>
            </a:r>
            <a:r>
              <a:rPr lang="ru-RU" sz="1600" b="0" i="0" dirty="0" err="1" smtClean="0">
                <a:solidFill>
                  <a:srgbClr val="514E4E"/>
                </a:solidFill>
                <a:effectLst/>
                <a:latin typeface="open_sansregular"/>
              </a:rPr>
              <a:t>поліморфних</a:t>
            </a:r>
            <a:r>
              <a:rPr lang="ru-RU" sz="1600" b="0" i="0" dirty="0" smtClean="0">
                <a:solidFill>
                  <a:srgbClr val="514E4E"/>
                </a:solidFill>
                <a:effectLst/>
                <a:latin typeface="open_sansregular"/>
              </a:rPr>
              <a:t> форм: </a:t>
            </a:r>
            <a:r>
              <a:rPr lang="ru-RU" sz="1600" b="0" i="0" dirty="0" err="1" smtClean="0">
                <a:solidFill>
                  <a:srgbClr val="514E4E"/>
                </a:solidFill>
                <a:effectLst/>
                <a:latin typeface="open_sansregular"/>
              </a:rPr>
              <a:t>коренева</a:t>
            </a:r>
            <a:r>
              <a:rPr lang="ru-RU" sz="1600" b="0" i="0" dirty="0" smtClean="0">
                <a:solidFill>
                  <a:srgbClr val="514E4E"/>
                </a:solidFill>
                <a:effectLst/>
                <a:latin typeface="open_sansregular"/>
              </a:rPr>
              <a:t>, </a:t>
            </a:r>
            <a:r>
              <a:rPr lang="ru-RU" sz="1600" b="0" i="0" dirty="0" err="1" smtClean="0">
                <a:solidFill>
                  <a:srgbClr val="514E4E"/>
                </a:solidFill>
                <a:effectLst/>
                <a:latin typeface="open_sansregular"/>
              </a:rPr>
              <a:t>німфа</a:t>
            </a:r>
            <a:r>
              <a:rPr lang="ru-RU" sz="1600" b="0" i="0" dirty="0" smtClean="0">
                <a:solidFill>
                  <a:srgbClr val="514E4E"/>
                </a:solidFill>
                <a:effectLst/>
                <a:latin typeface="open_sansregular"/>
              </a:rPr>
              <a:t>, </a:t>
            </a:r>
            <a:r>
              <a:rPr lang="ru-RU" sz="1600" b="0" i="0" dirty="0" err="1" smtClean="0">
                <a:solidFill>
                  <a:srgbClr val="514E4E"/>
                </a:solidFill>
                <a:effectLst/>
                <a:latin typeface="open_sansregular"/>
              </a:rPr>
              <a:t>крилата</a:t>
            </a:r>
            <a:r>
              <a:rPr lang="ru-RU" sz="1600" b="0" i="0" dirty="0" smtClean="0">
                <a:solidFill>
                  <a:srgbClr val="514E4E"/>
                </a:solidFill>
                <a:effectLst/>
                <a:latin typeface="open_sansregular"/>
              </a:rPr>
              <a:t> </a:t>
            </a:r>
            <a:r>
              <a:rPr lang="ru-RU" sz="1600" b="0" i="0" dirty="0" err="1" smtClean="0">
                <a:solidFill>
                  <a:srgbClr val="514E4E"/>
                </a:solidFill>
                <a:effectLst/>
                <a:latin typeface="open_sansregular"/>
              </a:rPr>
              <a:t>розповсюджувачка</a:t>
            </a:r>
            <a:r>
              <a:rPr lang="ru-RU" sz="1600" b="0" i="0" dirty="0" smtClean="0">
                <a:solidFill>
                  <a:srgbClr val="514E4E"/>
                </a:solidFill>
                <a:effectLst/>
                <a:latin typeface="open_sansregular"/>
              </a:rPr>
              <a:t>, </a:t>
            </a:r>
            <a:r>
              <a:rPr lang="ru-RU" sz="1600" b="0" i="0" dirty="0" err="1" smtClean="0">
                <a:solidFill>
                  <a:srgbClr val="514E4E"/>
                </a:solidFill>
                <a:effectLst/>
                <a:latin typeface="open_sansregular"/>
              </a:rPr>
              <a:t>статеве</a:t>
            </a:r>
            <a:r>
              <a:rPr lang="ru-RU" sz="1600" b="0" i="0" dirty="0" smtClean="0">
                <a:solidFill>
                  <a:srgbClr val="514E4E"/>
                </a:solidFill>
                <a:effectLst/>
                <a:latin typeface="open_sansregular"/>
              </a:rPr>
              <a:t> </a:t>
            </a:r>
            <a:r>
              <a:rPr lang="ru-RU" sz="1600" b="0" i="0" dirty="0" err="1" smtClean="0">
                <a:solidFill>
                  <a:srgbClr val="514E4E"/>
                </a:solidFill>
                <a:effectLst/>
                <a:latin typeface="open_sansregular"/>
              </a:rPr>
              <a:t>покоління</a:t>
            </a:r>
            <a:r>
              <a:rPr lang="ru-RU" sz="1600" b="0" i="0" dirty="0" smtClean="0">
                <a:solidFill>
                  <a:srgbClr val="514E4E"/>
                </a:solidFill>
                <a:effectLst/>
                <a:latin typeface="open_sansregular"/>
              </a:rPr>
              <a:t> у </a:t>
            </a:r>
            <a:r>
              <a:rPr lang="ru-RU" sz="1600" b="0" i="0" dirty="0" err="1" smtClean="0">
                <a:solidFill>
                  <a:srgbClr val="514E4E"/>
                </a:solidFill>
                <a:effectLst/>
                <a:latin typeface="open_sansregular"/>
              </a:rPr>
              <a:t>вигляді</a:t>
            </a:r>
            <a:r>
              <a:rPr lang="ru-RU" sz="1600" b="0" i="0" dirty="0" smtClean="0">
                <a:solidFill>
                  <a:srgbClr val="514E4E"/>
                </a:solidFill>
                <a:effectLst/>
                <a:latin typeface="open_sansregular"/>
              </a:rPr>
              <a:t> самки та </a:t>
            </a:r>
            <a:r>
              <a:rPr lang="ru-RU" sz="1600" b="0" i="0" dirty="0" err="1" smtClean="0">
                <a:solidFill>
                  <a:srgbClr val="514E4E"/>
                </a:solidFill>
                <a:effectLst/>
                <a:latin typeface="open_sansregular"/>
              </a:rPr>
              <a:t>самця</a:t>
            </a:r>
            <a:r>
              <a:rPr lang="ru-RU" sz="1600" b="0" i="0" dirty="0" smtClean="0">
                <a:solidFill>
                  <a:srgbClr val="514E4E"/>
                </a:solidFill>
                <a:effectLst/>
                <a:latin typeface="open_sansregular"/>
              </a:rPr>
              <a:t> та </a:t>
            </a:r>
            <a:r>
              <a:rPr lang="ru-RU" sz="1600" b="0" i="0" dirty="0" err="1" smtClean="0">
                <a:solidFill>
                  <a:srgbClr val="514E4E"/>
                </a:solidFill>
                <a:effectLst/>
                <a:latin typeface="open_sansregular"/>
              </a:rPr>
              <a:t>листкової</a:t>
            </a:r>
            <a:r>
              <a:rPr lang="ru-RU" sz="1600" b="0" i="0" dirty="0" smtClean="0">
                <a:solidFill>
                  <a:srgbClr val="514E4E"/>
                </a:solidFill>
                <a:effectLst/>
                <a:latin typeface="open_sansregular"/>
              </a:rPr>
              <a:t> </a:t>
            </a:r>
            <a:r>
              <a:rPr lang="ru-RU" sz="1600" b="0" i="0" dirty="0" err="1" smtClean="0">
                <a:solidFill>
                  <a:srgbClr val="514E4E"/>
                </a:solidFill>
                <a:effectLst/>
                <a:latin typeface="open_sansregular"/>
              </a:rPr>
              <a:t>форми</a:t>
            </a:r>
            <a:r>
              <a:rPr lang="ru-RU" sz="1600" b="0" i="0" dirty="0" smtClean="0">
                <a:solidFill>
                  <a:srgbClr val="514E4E"/>
                </a:solidFill>
                <a:effectLst/>
                <a:latin typeface="open_sansregular"/>
              </a:rPr>
              <a:t>. На </a:t>
            </a:r>
            <a:r>
              <a:rPr lang="ru-RU" sz="1600" b="0" i="0" dirty="0" err="1" smtClean="0">
                <a:solidFill>
                  <a:srgbClr val="514E4E"/>
                </a:solidFill>
                <a:effectLst/>
                <a:latin typeface="open_sansregular"/>
              </a:rPr>
              <a:t>європейських</a:t>
            </a:r>
            <a:r>
              <a:rPr lang="ru-RU" sz="1600" b="0" i="0" dirty="0" smtClean="0">
                <a:solidFill>
                  <a:srgbClr val="514E4E"/>
                </a:solidFill>
                <a:effectLst/>
                <a:latin typeface="open_sansregular"/>
              </a:rPr>
              <a:t> та </a:t>
            </a:r>
            <a:r>
              <a:rPr lang="ru-RU" sz="1600" b="0" i="0" dirty="0" err="1" smtClean="0">
                <a:solidFill>
                  <a:srgbClr val="514E4E"/>
                </a:solidFill>
                <a:effectLst/>
                <a:latin typeface="open_sansregular"/>
              </a:rPr>
              <a:t>азійських</a:t>
            </a:r>
            <a:r>
              <a:rPr lang="ru-RU" sz="1600" b="0" i="0" dirty="0" smtClean="0">
                <a:solidFill>
                  <a:srgbClr val="514E4E"/>
                </a:solidFill>
                <a:effectLst/>
                <a:latin typeface="open_sansregular"/>
              </a:rPr>
              <a:t> сортах винограду </a:t>
            </a:r>
            <a:r>
              <a:rPr lang="ru-RU" sz="1600" b="0" i="0" dirty="0" err="1" smtClean="0">
                <a:solidFill>
                  <a:srgbClr val="514E4E"/>
                </a:solidFill>
                <a:effectLst/>
                <a:latin typeface="open_sansregular"/>
              </a:rPr>
              <a:t>філоксера</a:t>
            </a:r>
            <a:r>
              <a:rPr lang="ru-RU" sz="1600" b="0" i="0" dirty="0" smtClean="0">
                <a:solidFill>
                  <a:srgbClr val="514E4E"/>
                </a:solidFill>
                <a:effectLst/>
                <a:latin typeface="open_sansregular"/>
              </a:rPr>
              <a:t> </a:t>
            </a:r>
            <a:r>
              <a:rPr lang="ru-RU" sz="1600" b="0" i="0" dirty="0" err="1" smtClean="0">
                <a:solidFill>
                  <a:srgbClr val="514E4E"/>
                </a:solidFill>
                <a:effectLst/>
                <a:latin typeface="open_sansregular"/>
              </a:rPr>
              <a:t>живе</a:t>
            </a:r>
            <a:r>
              <a:rPr lang="ru-RU" sz="1600" b="0" i="0" dirty="0" smtClean="0">
                <a:solidFill>
                  <a:srgbClr val="514E4E"/>
                </a:solidFill>
                <a:effectLst/>
                <a:latin typeface="open_sansregular"/>
              </a:rPr>
              <a:t> </a:t>
            </a:r>
            <a:r>
              <a:rPr lang="ru-RU" sz="1600" b="0" i="0" dirty="0" err="1" smtClean="0">
                <a:solidFill>
                  <a:srgbClr val="514E4E"/>
                </a:solidFill>
                <a:effectLst/>
                <a:latin typeface="open_sansregular"/>
              </a:rPr>
              <a:t>виключно</a:t>
            </a:r>
            <a:r>
              <a:rPr lang="ru-RU" sz="1600" b="0" i="0" dirty="0" smtClean="0">
                <a:solidFill>
                  <a:srgbClr val="514E4E"/>
                </a:solidFill>
                <a:effectLst/>
                <a:latin typeface="open_sansregular"/>
              </a:rPr>
              <a:t> на </a:t>
            </a:r>
            <a:r>
              <a:rPr lang="ru-RU" sz="1600" b="0" i="0" dirty="0" err="1" smtClean="0">
                <a:solidFill>
                  <a:srgbClr val="514E4E"/>
                </a:solidFill>
                <a:effectLst/>
                <a:latin typeface="open_sansregular"/>
              </a:rPr>
              <a:t>коренях</a:t>
            </a:r>
            <a:r>
              <a:rPr lang="ru-RU" sz="1600" b="0" i="0" dirty="0" smtClean="0">
                <a:solidFill>
                  <a:srgbClr val="514E4E"/>
                </a:solidFill>
                <a:effectLst/>
                <a:latin typeface="open_sansregular"/>
              </a:rPr>
              <a:t>, </a:t>
            </a:r>
            <a:r>
              <a:rPr lang="ru-RU" sz="1600" b="0" i="0" dirty="0" err="1" smtClean="0">
                <a:solidFill>
                  <a:srgbClr val="514E4E"/>
                </a:solidFill>
                <a:effectLst/>
                <a:latin typeface="open_sansregular"/>
              </a:rPr>
              <a:t>має</a:t>
            </a:r>
            <a:r>
              <a:rPr lang="ru-RU" sz="1600" b="0" i="0" dirty="0" smtClean="0">
                <a:solidFill>
                  <a:srgbClr val="514E4E"/>
                </a:solidFill>
                <a:effectLst/>
                <a:latin typeface="open_sansregular"/>
              </a:rPr>
              <a:t> </a:t>
            </a:r>
            <a:r>
              <a:rPr lang="ru-RU" sz="1600" b="0" i="0" dirty="0" err="1" smtClean="0">
                <a:solidFill>
                  <a:srgbClr val="514E4E"/>
                </a:solidFill>
                <a:effectLst/>
                <a:latin typeface="open_sansregular"/>
              </a:rPr>
              <a:t>тільки</a:t>
            </a:r>
            <a:r>
              <a:rPr lang="ru-RU" sz="1600" b="0" i="0" dirty="0" smtClean="0">
                <a:solidFill>
                  <a:srgbClr val="514E4E"/>
                </a:solidFill>
                <a:effectLst/>
                <a:latin typeface="open_sansregular"/>
              </a:rPr>
              <a:t> </a:t>
            </a:r>
            <a:r>
              <a:rPr lang="ru-RU" sz="1600" b="0" i="0" dirty="0" err="1" smtClean="0">
                <a:solidFill>
                  <a:srgbClr val="514E4E"/>
                </a:solidFill>
                <a:effectLst/>
                <a:latin typeface="open_sansregular"/>
              </a:rPr>
              <a:t>кореневу</a:t>
            </a:r>
            <a:r>
              <a:rPr lang="ru-RU" sz="1600" b="0" i="0" dirty="0" smtClean="0">
                <a:solidFill>
                  <a:srgbClr val="514E4E"/>
                </a:solidFill>
                <a:effectLst/>
                <a:latin typeface="open_sansregular"/>
              </a:rPr>
              <a:t> форму та </a:t>
            </a:r>
            <a:r>
              <a:rPr lang="ru-RU" sz="1600" b="0" i="0" dirty="0" err="1" smtClean="0">
                <a:solidFill>
                  <a:srgbClr val="514E4E"/>
                </a:solidFill>
                <a:effectLst/>
                <a:latin typeface="open_sansregular"/>
              </a:rPr>
              <a:t>розмножується</a:t>
            </a:r>
            <a:r>
              <a:rPr lang="ru-RU" sz="1600" b="0" i="0" dirty="0" smtClean="0">
                <a:solidFill>
                  <a:srgbClr val="514E4E"/>
                </a:solidFill>
                <a:effectLst/>
                <a:latin typeface="open_sansregular"/>
              </a:rPr>
              <a:t> </a:t>
            </a:r>
            <a:r>
              <a:rPr lang="ru-RU" sz="1600" b="0" i="0" dirty="0" err="1" smtClean="0">
                <a:solidFill>
                  <a:srgbClr val="514E4E"/>
                </a:solidFill>
                <a:effectLst/>
                <a:latin typeface="open_sansregular"/>
              </a:rPr>
              <a:t>партеногенетично</a:t>
            </a:r>
            <a:r>
              <a:rPr lang="ru-RU" sz="1600" dirty="0">
                <a:solidFill>
                  <a:srgbClr val="514E4E"/>
                </a:solidFill>
                <a:latin typeface="open_sansregular"/>
              </a:rPr>
              <a:t> </a:t>
            </a:r>
            <a:r>
              <a:rPr lang="ru-RU" sz="1600" b="1" i="1" dirty="0" smtClean="0">
                <a:solidFill>
                  <a:srgbClr val="514E4E"/>
                </a:solidFill>
                <a:latin typeface="open_sansregular"/>
              </a:rPr>
              <a:t>(</a:t>
            </a:r>
            <a:r>
              <a:rPr lang="ru-RU" b="1" i="1" dirty="0"/>
              <a:t>М. </a:t>
            </a:r>
            <a:r>
              <a:rPr lang="ru-RU" b="1" i="1" dirty="0" err="1" smtClean="0"/>
              <a:t>Зінченко</a:t>
            </a:r>
            <a:r>
              <a:rPr lang="ru-RU" b="1" i="1" dirty="0" smtClean="0"/>
              <a:t>, 2023). </a:t>
            </a:r>
          </a:p>
          <a:p>
            <a:r>
              <a:rPr lang="en-US" b="0" i="0" u="sng" dirty="0" smtClean="0">
                <a:solidFill>
                  <a:srgbClr val="514E4E"/>
                </a:solidFill>
                <a:effectLst/>
                <a:latin typeface="open_sansregular"/>
                <a:hlinkClick r:id="rId3"/>
              </a:rPr>
              <a:t>https://propozitsiya.com/ua/invaziyni-vydy-shkidlyvyh-organizmiv-v-ukrayini</a:t>
            </a:r>
            <a:endParaRPr lang="en-US" b="0" i="0" dirty="0">
              <a:solidFill>
                <a:srgbClr val="514E4E"/>
              </a:solidFill>
              <a:effectLst/>
              <a:latin typeface="open_sansregular"/>
            </a:endParaRPr>
          </a:p>
        </p:txBody>
      </p:sp>
    </p:spTree>
    <p:extLst>
      <p:ext uri="{BB962C8B-B14F-4D97-AF65-F5344CB8AC3E}">
        <p14:creationId xmlns:p14="http://schemas.microsoft.com/office/powerpoint/2010/main" val="491761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87899" y="768626"/>
            <a:ext cx="1027043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r>
              <a:rPr lang="uk-UA" sz="3200" b="1" i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Метою викладання</a:t>
            </a:r>
            <a:r>
              <a:rPr lang="uk-UA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32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навчальної дисципліни </a:t>
            </a:r>
            <a:r>
              <a:rPr lang="uk-UA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“</a:t>
            </a:r>
            <a:r>
              <a:rPr lang="uk-UA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Інвазивні</a:t>
            </a:r>
            <a:r>
              <a:rPr lang="uk-UA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види” </a:t>
            </a:r>
            <a:r>
              <a:rPr lang="uk-UA" sz="32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є: </a:t>
            </a:r>
            <a:r>
              <a:rPr lang="uk-UA" sz="32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набуття теоретичних знань та практичних навичок про інвазію тварин та рослин, її причини та наслідки для людини та екосистем.</a:t>
            </a:r>
            <a:endParaRPr lang="ru-RU" sz="4000" b="1" i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uk-UA" sz="32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3600" b="1" i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uk-UA" sz="32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Основними </a:t>
            </a:r>
            <a:r>
              <a:rPr lang="uk-UA" sz="3200" b="1" i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завданнями</a:t>
            </a:r>
            <a:r>
              <a:rPr lang="uk-UA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32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вивчення дисципліни </a:t>
            </a:r>
            <a:r>
              <a:rPr lang="uk-UA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“</a:t>
            </a:r>
            <a:r>
              <a:rPr lang="uk-UA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Інвазивні</a:t>
            </a:r>
            <a:r>
              <a:rPr lang="uk-UA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види”</a:t>
            </a:r>
            <a:r>
              <a:rPr lang="uk-UA" sz="32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32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є: </a:t>
            </a:r>
            <a:r>
              <a:rPr lang="uk-UA" sz="32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визначення наслідків появи адвентивних видів в угрупованнях, вміння прогнозувати зміни, які </a:t>
            </a:r>
            <a:r>
              <a:rPr lang="uk-UA" sz="32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викличуть</a:t>
            </a:r>
            <a:r>
              <a:rPr lang="uk-UA" sz="32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тварини та рослини, запобігання проникненню адвентивних видів.</a:t>
            </a:r>
            <a:endParaRPr lang="ru-RU" sz="3600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85711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Мілдью залишається найнебезпечнішою грибною хворобою європейських сортів виноград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454" y="423854"/>
            <a:ext cx="4548946" cy="3408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775318" y="702149"/>
            <a:ext cx="4979360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0" i="0" dirty="0" err="1" smtClean="0">
                <a:solidFill>
                  <a:srgbClr val="514E4E"/>
                </a:solidFill>
                <a:effectLst/>
                <a:latin typeface="open_sansregular"/>
              </a:rPr>
              <a:t>Досить</a:t>
            </a:r>
            <a:r>
              <a:rPr lang="ru-RU" sz="1600" b="0" i="0" dirty="0" smtClean="0">
                <a:solidFill>
                  <a:srgbClr val="514E4E"/>
                </a:solidFill>
                <a:effectLst/>
                <a:latin typeface="open_sansregular"/>
              </a:rPr>
              <a:t> </a:t>
            </a:r>
            <a:r>
              <a:rPr lang="ru-RU" sz="1600" b="0" i="0" dirty="0" err="1" smtClean="0">
                <a:solidFill>
                  <a:srgbClr val="514E4E"/>
                </a:solidFill>
                <a:effectLst/>
                <a:latin typeface="open_sansregular"/>
              </a:rPr>
              <a:t>поширені</a:t>
            </a:r>
            <a:r>
              <a:rPr lang="ru-RU" sz="1600" b="0" i="0" dirty="0" smtClean="0">
                <a:solidFill>
                  <a:srgbClr val="514E4E"/>
                </a:solidFill>
                <a:effectLst/>
                <a:latin typeface="open_sansregular"/>
              </a:rPr>
              <a:t> й </a:t>
            </a:r>
            <a:r>
              <a:rPr lang="ru-RU" sz="1600" b="0" i="0" dirty="0" err="1" smtClean="0">
                <a:solidFill>
                  <a:srgbClr val="514E4E"/>
                </a:solidFill>
                <a:effectLst/>
                <a:latin typeface="open_sansregular"/>
              </a:rPr>
              <a:t>шкодочинні</a:t>
            </a:r>
            <a:r>
              <a:rPr lang="ru-RU" sz="1600" b="0" i="0" dirty="0" smtClean="0">
                <a:solidFill>
                  <a:srgbClr val="514E4E"/>
                </a:solidFill>
                <a:effectLst/>
                <a:latin typeface="open_sansregular"/>
              </a:rPr>
              <a:t> </a:t>
            </a:r>
          </a:p>
          <a:p>
            <a:r>
              <a:rPr lang="ru-RU" sz="2800" b="1" i="1" dirty="0" err="1" smtClean="0">
                <a:solidFill>
                  <a:srgbClr val="FF0000"/>
                </a:solidFill>
                <a:effectLst/>
                <a:latin typeface="open_sansregular"/>
              </a:rPr>
              <a:t>інвазійні</a:t>
            </a:r>
            <a:r>
              <a:rPr lang="ru-RU" sz="2800" b="1" i="1" dirty="0" smtClean="0">
                <a:solidFill>
                  <a:srgbClr val="FF0000"/>
                </a:solidFill>
                <a:effectLst/>
                <a:latin typeface="open_sansregular"/>
              </a:rPr>
              <a:t> </a:t>
            </a:r>
            <a:r>
              <a:rPr lang="ru-RU" sz="2800" b="1" i="1" dirty="0" err="1" smtClean="0">
                <a:solidFill>
                  <a:srgbClr val="FF0000"/>
                </a:solidFill>
                <a:effectLst/>
                <a:latin typeface="open_sansregular"/>
              </a:rPr>
              <a:t>хвороби</a:t>
            </a:r>
            <a:r>
              <a:rPr lang="ru-RU" sz="1600" b="0" i="0" dirty="0" smtClean="0">
                <a:solidFill>
                  <a:srgbClr val="514E4E"/>
                </a:solidFill>
                <a:effectLst/>
                <a:latin typeface="open_sansregular"/>
              </a:rPr>
              <a:t> </a:t>
            </a:r>
          </a:p>
          <a:p>
            <a:r>
              <a:rPr lang="ru-RU" sz="1600" b="0" i="0" dirty="0" err="1" smtClean="0">
                <a:solidFill>
                  <a:srgbClr val="514E4E"/>
                </a:solidFill>
                <a:effectLst/>
                <a:latin typeface="open_sansregular"/>
              </a:rPr>
              <a:t>агророслин</a:t>
            </a:r>
            <a:r>
              <a:rPr lang="ru-RU" sz="1600" b="0" i="0" dirty="0" smtClean="0">
                <a:solidFill>
                  <a:srgbClr val="514E4E"/>
                </a:solidFill>
                <a:effectLst/>
                <a:latin typeface="open_sansregular"/>
              </a:rPr>
              <a:t>, </a:t>
            </a:r>
            <a:r>
              <a:rPr lang="ru-RU" sz="1600" b="0" i="0" dirty="0" err="1" smtClean="0">
                <a:solidFill>
                  <a:srgbClr val="514E4E"/>
                </a:solidFill>
                <a:effectLst/>
                <a:latin typeface="open_sansregular"/>
              </a:rPr>
              <a:t>що</a:t>
            </a:r>
            <a:r>
              <a:rPr lang="ru-RU" sz="1600" dirty="0">
                <a:solidFill>
                  <a:srgbClr val="514E4E"/>
                </a:solidFill>
                <a:latin typeface="open_sansregular"/>
              </a:rPr>
              <a:t> </a:t>
            </a:r>
            <a:r>
              <a:rPr lang="ru-RU" sz="1600" b="0" i="0" dirty="0" err="1" smtClean="0">
                <a:solidFill>
                  <a:srgbClr val="514E4E"/>
                </a:solidFill>
                <a:effectLst/>
                <a:latin typeface="open_sansregular"/>
              </a:rPr>
              <a:t>спричинені</a:t>
            </a:r>
            <a:r>
              <a:rPr lang="ru-RU" sz="1600" dirty="0">
                <a:solidFill>
                  <a:srgbClr val="514E4E"/>
                </a:solidFill>
                <a:latin typeface="open_sansregular"/>
              </a:rPr>
              <a:t> </a:t>
            </a:r>
            <a:r>
              <a:rPr lang="ru-RU" sz="1600" b="1" i="0" dirty="0" err="1" smtClean="0">
                <a:solidFill>
                  <a:srgbClr val="514E4E"/>
                </a:solidFill>
                <a:effectLst/>
                <a:latin typeface="open_sansbold"/>
              </a:rPr>
              <a:t>борошнисторосяними</a:t>
            </a:r>
            <a:r>
              <a:rPr lang="ru-RU" sz="1600" b="1" i="0" dirty="0" smtClean="0">
                <a:solidFill>
                  <a:srgbClr val="514E4E"/>
                </a:solidFill>
                <a:effectLst/>
                <a:latin typeface="open_sansbold"/>
              </a:rPr>
              <a:t>, </a:t>
            </a:r>
            <a:r>
              <a:rPr lang="ru-RU" sz="1600" b="1" i="0" dirty="0" err="1" smtClean="0">
                <a:solidFill>
                  <a:srgbClr val="514E4E"/>
                </a:solidFill>
                <a:effectLst/>
                <a:latin typeface="open_sansbold"/>
              </a:rPr>
              <a:t>фітофторовими</a:t>
            </a:r>
            <a:r>
              <a:rPr lang="ru-RU" sz="1600" b="1" i="0" dirty="0" smtClean="0">
                <a:solidFill>
                  <a:srgbClr val="514E4E"/>
                </a:solidFill>
                <a:effectLst/>
                <a:latin typeface="open_sansbold"/>
              </a:rPr>
              <a:t> грибами, </a:t>
            </a:r>
            <a:r>
              <a:rPr lang="ru-RU" sz="1600" b="1" i="0" dirty="0" err="1" smtClean="0">
                <a:solidFill>
                  <a:srgbClr val="514E4E"/>
                </a:solidFill>
                <a:effectLst/>
                <a:latin typeface="open_sansbold"/>
              </a:rPr>
              <a:t>різними</a:t>
            </a:r>
            <a:r>
              <a:rPr lang="ru-RU" sz="1600" b="1" i="0" dirty="0" smtClean="0">
                <a:solidFill>
                  <a:srgbClr val="514E4E"/>
                </a:solidFill>
                <a:effectLst/>
                <a:latin typeface="open_sansbold"/>
              </a:rPr>
              <a:t> видами </a:t>
            </a:r>
            <a:r>
              <a:rPr lang="ru-RU" sz="1600" b="1" i="0" dirty="0" err="1" smtClean="0">
                <a:solidFill>
                  <a:srgbClr val="514E4E"/>
                </a:solidFill>
                <a:effectLst/>
                <a:latin typeface="open_sansbold"/>
              </a:rPr>
              <a:t>гнилей</a:t>
            </a:r>
            <a:r>
              <a:rPr lang="ru-RU" sz="1600" b="1" i="0" dirty="0" smtClean="0">
                <a:solidFill>
                  <a:srgbClr val="514E4E"/>
                </a:solidFill>
                <a:effectLst/>
                <a:latin typeface="open_sansbold"/>
              </a:rPr>
              <a:t>, </a:t>
            </a:r>
            <a:r>
              <a:rPr lang="ru-RU" sz="1600" b="1" i="0" dirty="0" err="1" smtClean="0">
                <a:solidFill>
                  <a:srgbClr val="514E4E"/>
                </a:solidFill>
                <a:effectLst/>
                <a:latin typeface="open_sansbold"/>
              </a:rPr>
              <a:t>збудниками</a:t>
            </a:r>
            <a:r>
              <a:rPr lang="ru-RU" sz="1600" b="1" i="0" dirty="0" smtClean="0">
                <a:solidFill>
                  <a:srgbClr val="514E4E"/>
                </a:solidFill>
                <a:effectLst/>
                <a:latin typeface="open_sansbold"/>
              </a:rPr>
              <a:t> </a:t>
            </a:r>
            <a:r>
              <a:rPr lang="ru-RU" sz="1600" b="1" i="0" dirty="0" err="1" smtClean="0">
                <a:solidFill>
                  <a:srgbClr val="514E4E"/>
                </a:solidFill>
                <a:effectLst/>
                <a:latin typeface="open_sansbold"/>
              </a:rPr>
              <a:t>бактеріальних</a:t>
            </a:r>
            <a:r>
              <a:rPr lang="ru-RU" sz="1600" b="1" i="0" dirty="0" smtClean="0">
                <a:solidFill>
                  <a:srgbClr val="514E4E"/>
                </a:solidFill>
                <a:effectLst/>
                <a:latin typeface="open_sansbold"/>
              </a:rPr>
              <a:t> і </a:t>
            </a:r>
            <a:r>
              <a:rPr lang="ru-RU" sz="1600" b="1" i="0" dirty="0" err="1" smtClean="0">
                <a:solidFill>
                  <a:srgbClr val="514E4E"/>
                </a:solidFill>
                <a:effectLst/>
                <a:latin typeface="open_sansbold"/>
              </a:rPr>
              <a:t>вірусних</a:t>
            </a:r>
            <a:r>
              <a:rPr lang="ru-RU" sz="1600" b="1" i="0" dirty="0" smtClean="0">
                <a:solidFill>
                  <a:srgbClr val="514E4E"/>
                </a:solidFill>
                <a:effectLst/>
                <a:latin typeface="open_sansbold"/>
              </a:rPr>
              <a:t> хвороб</a:t>
            </a:r>
            <a:r>
              <a:rPr lang="ru-RU" sz="1600" b="0" i="0" dirty="0" smtClean="0">
                <a:solidFill>
                  <a:srgbClr val="514E4E"/>
                </a:solidFill>
                <a:effectLst/>
                <a:latin typeface="open_sansregular"/>
              </a:rPr>
              <a:t>. </a:t>
            </a:r>
            <a:r>
              <a:rPr lang="ru-RU" sz="1600" b="0" i="0" dirty="0" err="1" smtClean="0">
                <a:solidFill>
                  <a:srgbClr val="514E4E"/>
                </a:solidFill>
                <a:effectLst/>
                <a:latin typeface="open_sansregular"/>
              </a:rPr>
              <a:t>Зупинимося</a:t>
            </a:r>
            <a:r>
              <a:rPr lang="ru-RU" sz="1600" b="0" i="0" dirty="0" smtClean="0">
                <a:solidFill>
                  <a:srgbClr val="514E4E"/>
                </a:solidFill>
                <a:effectLst/>
                <a:latin typeface="open_sansregular"/>
              </a:rPr>
              <a:t> </a:t>
            </a:r>
            <a:r>
              <a:rPr lang="ru-RU" sz="1600" b="0" i="0" dirty="0" err="1" smtClean="0">
                <a:solidFill>
                  <a:srgbClr val="514E4E"/>
                </a:solidFill>
                <a:effectLst/>
                <a:latin typeface="open_sansregular"/>
              </a:rPr>
              <a:t>детальніше</a:t>
            </a:r>
            <a:r>
              <a:rPr lang="ru-RU" sz="1600" b="0" i="0" dirty="0" smtClean="0">
                <a:solidFill>
                  <a:srgbClr val="514E4E"/>
                </a:solidFill>
                <a:effectLst/>
                <a:latin typeface="open_sansregular"/>
              </a:rPr>
              <a:t> на </a:t>
            </a:r>
            <a:r>
              <a:rPr lang="ru-RU" sz="1600" b="0" i="0" dirty="0" err="1" smtClean="0">
                <a:solidFill>
                  <a:srgbClr val="514E4E"/>
                </a:solidFill>
                <a:effectLst/>
                <a:latin typeface="open_sansregular"/>
              </a:rPr>
              <a:t>інвазійних</a:t>
            </a:r>
            <a:r>
              <a:rPr lang="ru-RU" sz="1600" b="0" i="0" dirty="0" smtClean="0">
                <a:solidFill>
                  <a:srgbClr val="514E4E"/>
                </a:solidFill>
                <a:effectLst/>
                <a:latin typeface="open_sansregular"/>
              </a:rPr>
              <a:t> хворобах, </a:t>
            </a:r>
            <a:r>
              <a:rPr lang="ru-RU" sz="1600" b="0" i="0" dirty="0" err="1" smtClean="0">
                <a:solidFill>
                  <a:srgbClr val="514E4E"/>
                </a:solidFill>
                <a:effectLst/>
                <a:latin typeface="open_sansregular"/>
              </a:rPr>
              <a:t>що</a:t>
            </a:r>
            <a:r>
              <a:rPr lang="ru-RU" sz="1600" b="0" i="0" dirty="0" smtClean="0">
                <a:solidFill>
                  <a:srgbClr val="514E4E"/>
                </a:solidFill>
                <a:effectLst/>
                <a:latin typeface="open_sansregular"/>
              </a:rPr>
              <a:t> </a:t>
            </a:r>
            <a:r>
              <a:rPr lang="ru-RU" sz="1600" b="0" i="0" dirty="0" err="1" smtClean="0">
                <a:solidFill>
                  <a:srgbClr val="514E4E"/>
                </a:solidFill>
                <a:effectLst/>
                <a:latin typeface="open_sansregular"/>
              </a:rPr>
              <a:t>протягом</a:t>
            </a:r>
            <a:r>
              <a:rPr lang="ru-RU" sz="1600" b="0" i="0" dirty="0" smtClean="0">
                <a:solidFill>
                  <a:srgbClr val="514E4E"/>
                </a:solidFill>
                <a:effectLst/>
                <a:latin typeface="open_sansregular"/>
              </a:rPr>
              <a:t> </a:t>
            </a:r>
            <a:r>
              <a:rPr lang="ru-RU" sz="1600" b="0" i="0" dirty="0" err="1" smtClean="0">
                <a:solidFill>
                  <a:srgbClr val="514E4E"/>
                </a:solidFill>
                <a:effectLst/>
                <a:latin typeface="open_sansregular"/>
              </a:rPr>
              <a:t>останніх</a:t>
            </a:r>
            <a:r>
              <a:rPr lang="ru-RU" sz="1600" b="0" i="0" dirty="0" smtClean="0">
                <a:solidFill>
                  <a:srgbClr val="514E4E"/>
                </a:solidFill>
                <a:effectLst/>
                <a:latin typeface="open_sansregular"/>
              </a:rPr>
              <a:t> </a:t>
            </a:r>
            <a:r>
              <a:rPr lang="ru-RU" sz="1600" b="0" i="0" dirty="0" err="1" smtClean="0">
                <a:solidFill>
                  <a:srgbClr val="514E4E"/>
                </a:solidFill>
                <a:effectLst/>
                <a:latin typeface="open_sansregular"/>
              </a:rPr>
              <a:t>сторіч</a:t>
            </a:r>
            <a:r>
              <a:rPr lang="ru-RU" sz="1600" b="0" i="0" dirty="0" smtClean="0">
                <a:solidFill>
                  <a:srgbClr val="514E4E"/>
                </a:solidFill>
                <a:effectLst/>
                <a:latin typeface="open_sansregular"/>
              </a:rPr>
              <a:t> </a:t>
            </a:r>
            <a:r>
              <a:rPr lang="ru-RU" sz="1600" b="0" i="0" dirty="0" err="1" smtClean="0">
                <a:solidFill>
                  <a:srgbClr val="514E4E"/>
                </a:solidFill>
                <a:effectLst/>
                <a:latin typeface="open_sansregular"/>
              </a:rPr>
              <a:t>значно</a:t>
            </a:r>
            <a:r>
              <a:rPr lang="ru-RU" sz="1600" b="0" i="0" dirty="0" smtClean="0">
                <a:solidFill>
                  <a:srgbClr val="514E4E"/>
                </a:solidFill>
                <a:effectLst/>
                <a:latin typeface="open_sansregular"/>
              </a:rPr>
              <a:t> </a:t>
            </a:r>
            <a:r>
              <a:rPr lang="ru-RU" sz="1600" b="0" i="0" dirty="0" err="1" smtClean="0">
                <a:solidFill>
                  <a:srgbClr val="514E4E"/>
                </a:solidFill>
                <a:effectLst/>
                <a:latin typeface="open_sansregular"/>
              </a:rPr>
              <a:t>перешкоджають</a:t>
            </a:r>
            <a:r>
              <a:rPr lang="ru-RU" sz="1600" b="0" i="0" dirty="0" smtClean="0">
                <a:solidFill>
                  <a:srgbClr val="514E4E"/>
                </a:solidFill>
                <a:effectLst/>
                <a:latin typeface="open_sansregular"/>
              </a:rPr>
              <a:t> </a:t>
            </a:r>
            <a:r>
              <a:rPr lang="ru-RU" sz="1600" b="0" i="0" dirty="0" err="1" smtClean="0">
                <a:solidFill>
                  <a:srgbClr val="514E4E"/>
                </a:solidFill>
                <a:effectLst/>
                <a:latin typeface="open_sansregular"/>
              </a:rPr>
              <a:t>вирощуванню</a:t>
            </a:r>
            <a:r>
              <a:rPr lang="ru-RU" sz="1600" b="0" i="0" dirty="0" smtClean="0">
                <a:solidFill>
                  <a:srgbClr val="514E4E"/>
                </a:solidFill>
                <a:effectLst/>
                <a:latin typeface="open_sansregular"/>
              </a:rPr>
              <a:t> винограду та </a:t>
            </a:r>
            <a:r>
              <a:rPr lang="ru-RU" sz="1600" b="0" i="0" dirty="0" err="1" smtClean="0">
                <a:solidFill>
                  <a:srgbClr val="514E4E"/>
                </a:solidFill>
                <a:effectLst/>
                <a:latin typeface="open_sansregular"/>
              </a:rPr>
              <a:t>впливають</a:t>
            </a:r>
            <a:r>
              <a:rPr lang="ru-RU" sz="1600" b="0" i="0" dirty="0" smtClean="0">
                <a:solidFill>
                  <a:srgbClr val="514E4E"/>
                </a:solidFill>
                <a:effectLst/>
                <a:latin typeface="open_sansregular"/>
              </a:rPr>
              <a:t> на </a:t>
            </a:r>
            <a:r>
              <a:rPr lang="ru-RU" sz="1600" b="0" i="0" dirty="0" err="1" smtClean="0">
                <a:solidFill>
                  <a:srgbClr val="514E4E"/>
                </a:solidFill>
                <a:effectLst/>
                <a:latin typeface="open_sansregular"/>
              </a:rPr>
              <a:t>якість</a:t>
            </a:r>
            <a:r>
              <a:rPr lang="ru-RU" sz="1600" b="0" i="0" dirty="0" smtClean="0">
                <a:solidFill>
                  <a:srgbClr val="514E4E"/>
                </a:solidFill>
                <a:effectLst/>
                <a:latin typeface="open_sansregular"/>
              </a:rPr>
              <a:t> і </a:t>
            </a:r>
            <a:r>
              <a:rPr lang="ru-RU" sz="1600" b="0" i="0" dirty="0" err="1" smtClean="0">
                <a:solidFill>
                  <a:srgbClr val="514E4E"/>
                </a:solidFill>
                <a:effectLst/>
                <a:latin typeface="open_sansregular"/>
              </a:rPr>
              <a:t>кількість</a:t>
            </a:r>
            <a:r>
              <a:rPr lang="ru-RU" sz="1600" b="0" i="0" dirty="0" smtClean="0">
                <a:solidFill>
                  <a:srgbClr val="514E4E"/>
                </a:solidFill>
                <a:effectLst/>
                <a:latin typeface="open_sansregular"/>
              </a:rPr>
              <a:t> урожаю й вина, </a:t>
            </a:r>
            <a:r>
              <a:rPr lang="ru-RU" sz="1600" b="0" i="0" dirty="0" err="1" smtClean="0">
                <a:solidFill>
                  <a:srgbClr val="514E4E"/>
                </a:solidFill>
                <a:effectLst/>
                <a:latin typeface="open_sansregular"/>
              </a:rPr>
              <a:t>виготовленого</a:t>
            </a:r>
            <a:r>
              <a:rPr lang="ru-RU" sz="1600" b="0" i="0" dirty="0" smtClean="0">
                <a:solidFill>
                  <a:srgbClr val="514E4E"/>
                </a:solidFill>
                <a:effectLst/>
                <a:latin typeface="open_sansregular"/>
              </a:rPr>
              <a:t> з </a:t>
            </a:r>
            <a:r>
              <a:rPr lang="ru-RU" sz="1600" b="0" i="0" dirty="0" err="1" smtClean="0">
                <a:solidFill>
                  <a:srgbClr val="514E4E"/>
                </a:solidFill>
                <a:effectLst/>
                <a:latin typeface="open_sansregular"/>
              </a:rPr>
              <a:t>нього</a:t>
            </a:r>
            <a:r>
              <a:rPr lang="ru-RU" sz="1600" b="0" i="0" dirty="0" smtClean="0">
                <a:solidFill>
                  <a:srgbClr val="514E4E"/>
                </a:solidFill>
                <a:effectLst/>
                <a:latin typeface="open_sansregular"/>
              </a:rPr>
              <a:t>.</a:t>
            </a:r>
          </a:p>
          <a:p>
            <a:r>
              <a:rPr lang="ru-RU" sz="1600" dirty="0"/>
              <a:t>За результатами </a:t>
            </a:r>
            <a:r>
              <a:rPr lang="ru-RU" sz="1600" dirty="0" err="1"/>
              <a:t>проведених</a:t>
            </a:r>
            <a:r>
              <a:rPr lang="ru-RU" sz="1600" dirty="0"/>
              <a:t> </a:t>
            </a:r>
            <a:r>
              <a:rPr lang="ru-RU" sz="1600" dirty="0" err="1"/>
              <a:t>обстежень</a:t>
            </a:r>
            <a:r>
              <a:rPr lang="ru-RU" sz="1600" dirty="0"/>
              <a:t> на виноградниках, </a:t>
            </a:r>
            <a:r>
              <a:rPr lang="ru-RU" sz="1600" dirty="0" err="1"/>
              <a:t>що</a:t>
            </a:r>
            <a:r>
              <a:rPr lang="ru-RU" sz="1600" dirty="0"/>
              <a:t> </a:t>
            </a:r>
            <a:r>
              <a:rPr lang="ru-RU" sz="1600" dirty="0" err="1"/>
              <a:t>були</a:t>
            </a:r>
            <a:r>
              <a:rPr lang="ru-RU" sz="1600" dirty="0"/>
              <a:t> </a:t>
            </a:r>
            <a:r>
              <a:rPr lang="ru-RU" sz="1600" dirty="0" err="1"/>
              <a:t>уражені</a:t>
            </a:r>
            <a:r>
              <a:rPr lang="ru-RU" sz="1600" dirty="0"/>
              <a:t> </a:t>
            </a:r>
            <a:r>
              <a:rPr lang="ru-RU" sz="1600" b="1" dirty="0" err="1"/>
              <a:t>мілдью</a:t>
            </a:r>
            <a:r>
              <a:rPr lang="ru-RU" sz="1600" dirty="0"/>
              <a:t> в </a:t>
            </a:r>
            <a:r>
              <a:rPr lang="ru-RU" sz="1600" dirty="0" err="1"/>
              <a:t>попередньому</a:t>
            </a:r>
            <a:r>
              <a:rPr lang="ru-RU" sz="1600" dirty="0"/>
              <a:t> </a:t>
            </a:r>
            <a:r>
              <a:rPr lang="ru-RU" sz="1600" dirty="0" err="1"/>
              <a:t>сезоні</a:t>
            </a:r>
            <a:r>
              <a:rPr lang="ru-RU" sz="1600" dirty="0"/>
              <a:t>, </a:t>
            </a:r>
            <a:r>
              <a:rPr lang="ru-RU" sz="1600" dirty="0" err="1"/>
              <a:t>виявлено</a:t>
            </a:r>
            <a:r>
              <a:rPr lang="ru-RU" sz="1600" dirty="0"/>
              <a:t> </a:t>
            </a:r>
            <a:r>
              <a:rPr lang="ru-RU" sz="1600" dirty="0" err="1"/>
              <a:t>наявність</a:t>
            </a:r>
            <a:r>
              <a:rPr lang="ru-RU" sz="1600" dirty="0"/>
              <a:t> </a:t>
            </a:r>
            <a:r>
              <a:rPr lang="ru-RU" sz="1600" dirty="0" err="1"/>
              <a:t>чималої</a:t>
            </a:r>
            <a:r>
              <a:rPr lang="ru-RU" sz="1600" dirty="0"/>
              <a:t> </a:t>
            </a:r>
            <a:r>
              <a:rPr lang="ru-RU" sz="1600" dirty="0" err="1"/>
              <a:t>маси</a:t>
            </a:r>
            <a:r>
              <a:rPr lang="ru-RU" sz="1600" dirty="0"/>
              <a:t> </a:t>
            </a:r>
            <a:r>
              <a:rPr lang="ru-RU" sz="1600" dirty="0" err="1"/>
              <a:t>зимуючих</a:t>
            </a:r>
            <a:r>
              <a:rPr lang="ru-RU" sz="1600" dirty="0"/>
              <a:t> </a:t>
            </a:r>
            <a:r>
              <a:rPr lang="ru-RU" sz="1600" dirty="0" err="1"/>
              <a:t>ооспор</a:t>
            </a:r>
            <a:r>
              <a:rPr lang="ru-RU" sz="1600" dirty="0"/>
              <a:t> </a:t>
            </a:r>
            <a:r>
              <a:rPr lang="ru-RU" sz="1600" dirty="0" err="1"/>
              <a:t>цього</a:t>
            </a:r>
            <a:r>
              <a:rPr lang="ru-RU" sz="1600" dirty="0"/>
              <a:t> </a:t>
            </a:r>
            <a:r>
              <a:rPr lang="ru-RU" sz="1600" dirty="0" err="1"/>
              <a:t>захворювання</a:t>
            </a:r>
            <a:r>
              <a:rPr lang="ru-RU" sz="1600" dirty="0"/>
              <a:t>. </a:t>
            </a:r>
            <a:r>
              <a:rPr lang="ru-RU" sz="1600" dirty="0" err="1"/>
              <a:t>Збудник</a:t>
            </a:r>
            <a:r>
              <a:rPr lang="ru-RU" sz="1600" dirty="0"/>
              <a:t> </a:t>
            </a:r>
            <a:r>
              <a:rPr lang="ru-RU" sz="1600" dirty="0" err="1"/>
              <a:t>хвороби</a:t>
            </a:r>
            <a:r>
              <a:rPr lang="ru-RU" sz="1600" dirty="0"/>
              <a:t> — гриб </a:t>
            </a:r>
            <a:r>
              <a:rPr lang="en-US" sz="1600" i="1" dirty="0" err="1"/>
              <a:t>Plasmopara</a:t>
            </a:r>
            <a:r>
              <a:rPr lang="en-US" sz="1600" i="1" dirty="0"/>
              <a:t> </a:t>
            </a:r>
            <a:r>
              <a:rPr lang="en-US" sz="1600" i="1" dirty="0" err="1"/>
              <a:t>viticola</a:t>
            </a:r>
            <a:r>
              <a:rPr lang="en-US" sz="1600" i="1" dirty="0"/>
              <a:t> </a:t>
            </a:r>
            <a:r>
              <a:rPr lang="en-US" sz="1600" dirty="0" err="1"/>
              <a:t>Berl</a:t>
            </a:r>
            <a:r>
              <a:rPr lang="en-US" sz="1600" dirty="0"/>
              <a:t>. et Toni — </a:t>
            </a:r>
            <a:r>
              <a:rPr lang="ru-RU" sz="1600" dirty="0" err="1"/>
              <a:t>зимує</a:t>
            </a:r>
            <a:r>
              <a:rPr lang="ru-RU" sz="1600" dirty="0"/>
              <a:t> в </a:t>
            </a:r>
            <a:r>
              <a:rPr lang="ru-RU" sz="1600" dirty="0" err="1"/>
              <a:t>рослинних</a:t>
            </a:r>
            <a:r>
              <a:rPr lang="ru-RU" sz="1600" dirty="0"/>
              <a:t> </a:t>
            </a:r>
            <a:r>
              <a:rPr lang="ru-RU" sz="1600" dirty="0" err="1"/>
              <a:t>рештках</a:t>
            </a:r>
            <a:r>
              <a:rPr lang="ru-RU" sz="1600" dirty="0"/>
              <a:t> і </a:t>
            </a:r>
            <a:r>
              <a:rPr lang="ru-RU" sz="1600" dirty="0" err="1"/>
              <a:t>ґрунті</a:t>
            </a:r>
            <a:r>
              <a:rPr lang="ru-RU" sz="1600" dirty="0"/>
              <a:t>. До </a:t>
            </a:r>
            <a:r>
              <a:rPr lang="ru-RU" sz="1600" dirty="0" err="1"/>
              <a:t>речі</a:t>
            </a:r>
            <a:r>
              <a:rPr lang="ru-RU" sz="1600" dirty="0"/>
              <a:t>, </a:t>
            </a:r>
            <a:r>
              <a:rPr lang="ru-RU" sz="1600" dirty="0" err="1"/>
              <a:t>мілдью</a:t>
            </a:r>
            <a:r>
              <a:rPr lang="ru-RU" sz="1600" dirty="0"/>
              <a:t>, </a:t>
            </a:r>
            <a:r>
              <a:rPr lang="ru-RU" sz="1600" dirty="0" err="1"/>
              <a:t>або</a:t>
            </a:r>
            <a:r>
              <a:rPr lang="ru-RU" sz="1600" dirty="0"/>
              <a:t> </a:t>
            </a:r>
            <a:r>
              <a:rPr lang="ru-RU" sz="1600" dirty="0" err="1"/>
              <a:t>несправжня</a:t>
            </a:r>
            <a:r>
              <a:rPr lang="ru-RU" sz="1600" dirty="0"/>
              <a:t> </a:t>
            </a:r>
            <a:r>
              <a:rPr lang="ru-RU" sz="1600" dirty="0" err="1"/>
              <a:t>борошниста</a:t>
            </a:r>
            <a:r>
              <a:rPr lang="ru-RU" sz="1600" dirty="0"/>
              <a:t> роса, </a:t>
            </a:r>
            <a:r>
              <a:rPr lang="ru-RU" sz="1600" dirty="0" err="1"/>
              <a:t>залишається</a:t>
            </a:r>
            <a:r>
              <a:rPr lang="ru-RU" sz="1600" dirty="0"/>
              <a:t> </a:t>
            </a:r>
            <a:r>
              <a:rPr lang="ru-RU" sz="1600" dirty="0" err="1"/>
              <a:t>найнебезпечнішою</a:t>
            </a:r>
            <a:r>
              <a:rPr lang="ru-RU" sz="1600" dirty="0"/>
              <a:t> грибною хворобою </a:t>
            </a:r>
            <a:r>
              <a:rPr lang="ru-RU" sz="1600" dirty="0" err="1"/>
              <a:t>європейських</a:t>
            </a:r>
            <a:r>
              <a:rPr lang="ru-RU" sz="1600" dirty="0"/>
              <a:t> </a:t>
            </a:r>
            <a:r>
              <a:rPr lang="ru-RU" sz="1600" dirty="0" err="1"/>
              <a:t>сортів</a:t>
            </a:r>
            <a:r>
              <a:rPr lang="ru-RU" sz="1600" dirty="0"/>
              <a:t> винограду</a:t>
            </a:r>
            <a:r>
              <a:rPr lang="ru-RU" sz="1600" dirty="0" smtClean="0"/>
              <a:t>.</a:t>
            </a:r>
            <a:endParaRPr lang="ru-RU" sz="1600" b="0" i="0" u="sng" dirty="0">
              <a:solidFill>
                <a:srgbClr val="514E4E"/>
              </a:solidFill>
              <a:effectLst/>
              <a:latin typeface="open_sansregular"/>
              <a:hlinkClick r:id="rId3"/>
            </a:endParaRPr>
          </a:p>
          <a:p>
            <a:r>
              <a:rPr lang="en-US" sz="1600" b="0" i="0" u="sng" dirty="0" smtClean="0">
                <a:solidFill>
                  <a:srgbClr val="514E4E"/>
                </a:solidFill>
                <a:effectLst/>
                <a:latin typeface="open_sansregular"/>
                <a:hlinkClick r:id="rId3"/>
              </a:rPr>
              <a:t>https://propozitsiya.com/ua/invaziyni-vydy-shkidlyvyh-organizmiv-v-ukrayini</a:t>
            </a:r>
            <a:endParaRPr lang="en-US" sz="1600" b="0" i="0" dirty="0">
              <a:solidFill>
                <a:srgbClr val="514E4E"/>
              </a:solidFill>
              <a:effectLst/>
              <a:latin typeface="open_sansregular"/>
            </a:endParaRPr>
          </a:p>
        </p:txBody>
      </p:sp>
      <p:pic>
        <p:nvPicPr>
          <p:cNvPr id="11268" name="Picture 4" descr="Останніми роками дошкуляє виноградним насадженням — оїдіум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09" y="3601013"/>
            <a:ext cx="4442930" cy="3093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5237" y="1084229"/>
            <a:ext cx="9492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/>
              <a:t>мілдью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67225" y="5347763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0" dirty="0" err="1" smtClean="0">
                <a:solidFill>
                  <a:srgbClr val="514E4E"/>
                </a:solidFill>
                <a:effectLst/>
                <a:latin typeface="open_sansregular"/>
              </a:rPr>
              <a:t>оїдіум</a:t>
            </a:r>
            <a:endParaRPr lang="ru-RU" b="1" i="0" dirty="0" smtClean="0">
              <a:solidFill>
                <a:srgbClr val="514E4E"/>
              </a:solidFill>
              <a:effectLst/>
              <a:latin typeface="open_sansregular"/>
            </a:endParaRPr>
          </a:p>
        </p:txBody>
      </p:sp>
    </p:spTree>
    <p:extLst>
      <p:ext uri="{BB962C8B-B14F-4D97-AF65-F5344CB8AC3E}">
        <p14:creationId xmlns:p14="http://schemas.microsoft.com/office/powerpoint/2010/main" val="6500901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05809" y="2663687"/>
            <a:ext cx="60287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ДЯКУЮ ЗА УВАГУ!</a:t>
            </a:r>
            <a:endParaRPr lang="ru-RU" sz="4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92601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95130" y="612845"/>
            <a:ext cx="10654748" cy="615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3200" b="1" i="0" dirty="0" err="1" smtClean="0">
                <a:solidFill>
                  <a:srgbClr val="0070C0"/>
                </a:solidFill>
                <a:effectLst/>
                <a:latin typeface="SegoeUIBold"/>
              </a:rPr>
              <a:t>Що</a:t>
            </a:r>
            <a:r>
              <a:rPr lang="ru-RU" sz="3200" b="1" i="0" dirty="0" smtClean="0">
                <a:solidFill>
                  <a:srgbClr val="0070C0"/>
                </a:solidFill>
                <a:effectLst/>
                <a:latin typeface="SegoeUIBold"/>
              </a:rPr>
              <a:t> ж </a:t>
            </a:r>
            <a:r>
              <a:rPr lang="ru-RU" sz="3200" b="1" i="0" dirty="0" err="1" smtClean="0">
                <a:solidFill>
                  <a:srgbClr val="0070C0"/>
                </a:solidFill>
                <a:effectLst/>
                <a:latin typeface="SegoeUIBold"/>
              </a:rPr>
              <a:t>таке</a:t>
            </a:r>
            <a:r>
              <a:rPr lang="ru-RU" sz="3200" b="1" i="0" dirty="0" smtClean="0">
                <a:solidFill>
                  <a:srgbClr val="0070C0"/>
                </a:solidFill>
                <a:effectLst/>
                <a:latin typeface="SegoeUIBold"/>
              </a:rPr>
              <a:t> </a:t>
            </a:r>
            <a:r>
              <a:rPr lang="ru-RU" sz="3200" b="1" i="0" dirty="0" err="1" smtClean="0">
                <a:solidFill>
                  <a:srgbClr val="0070C0"/>
                </a:solidFill>
                <a:effectLst/>
                <a:latin typeface="SegoeUIBold"/>
              </a:rPr>
              <a:t>ці</a:t>
            </a:r>
            <a:r>
              <a:rPr lang="ru-RU" sz="3200" b="1" i="0" dirty="0" smtClean="0">
                <a:solidFill>
                  <a:srgbClr val="0070C0"/>
                </a:solidFill>
                <a:effectLst/>
                <a:latin typeface="SegoeUIBold"/>
              </a:rPr>
              <a:t> </a:t>
            </a:r>
            <a:r>
              <a:rPr lang="ru-RU" sz="3200" b="1" i="0" dirty="0" err="1" smtClean="0">
                <a:solidFill>
                  <a:srgbClr val="0070C0"/>
                </a:solidFill>
                <a:effectLst/>
                <a:latin typeface="SegoeUIBold"/>
              </a:rPr>
              <a:t>інвазійні</a:t>
            </a:r>
            <a:r>
              <a:rPr lang="ru-RU" sz="3200" b="1" i="0" dirty="0" smtClean="0">
                <a:solidFill>
                  <a:srgbClr val="0070C0"/>
                </a:solidFill>
                <a:effectLst/>
                <a:latin typeface="SegoeUIBold"/>
              </a:rPr>
              <a:t> </a:t>
            </a:r>
            <a:r>
              <a:rPr lang="ru-RU" sz="3200" b="1" i="0" dirty="0" err="1" smtClean="0">
                <a:solidFill>
                  <a:srgbClr val="0070C0"/>
                </a:solidFill>
                <a:effectLst/>
                <a:latin typeface="SegoeUIBold"/>
              </a:rPr>
              <a:t>види</a:t>
            </a:r>
            <a:r>
              <a:rPr lang="ru-RU" sz="3200" b="1" i="0" dirty="0" smtClean="0">
                <a:solidFill>
                  <a:srgbClr val="0070C0"/>
                </a:solidFill>
                <a:effectLst/>
                <a:latin typeface="SegoeUIBold"/>
              </a:rPr>
              <a:t>?</a:t>
            </a:r>
          </a:p>
          <a:p>
            <a:pPr algn="ctr" fontAlgn="base"/>
            <a:endParaRPr lang="ru-RU" sz="1200" b="0" i="0" dirty="0" smtClean="0">
              <a:solidFill>
                <a:srgbClr val="0070C0"/>
              </a:solidFill>
              <a:effectLst/>
              <a:latin typeface="SegoeUIRegular"/>
            </a:endParaRPr>
          </a:p>
          <a:p>
            <a:pPr algn="just" fontAlgn="base"/>
            <a:r>
              <a:rPr lang="ru-RU" sz="2400" b="0" i="0" dirty="0" err="1" smtClean="0">
                <a:solidFill>
                  <a:srgbClr val="4B4B4B"/>
                </a:solidFill>
                <a:effectLst/>
                <a:latin typeface="SegoeUIRegular"/>
              </a:rPr>
              <a:t>Види</a:t>
            </a:r>
            <a:r>
              <a:rPr lang="ru-RU" sz="2400" b="0" i="0" dirty="0" smtClean="0">
                <a:solidFill>
                  <a:srgbClr val="4B4B4B"/>
                </a:solidFill>
                <a:effectLst/>
                <a:latin typeface="SegoeUIRegular"/>
              </a:rPr>
              <a:t>, </a:t>
            </a:r>
            <a:r>
              <a:rPr lang="ru-RU" sz="2400" b="0" i="0" dirty="0" err="1" smtClean="0">
                <a:solidFill>
                  <a:srgbClr val="4B4B4B"/>
                </a:solidFill>
                <a:effectLst/>
                <a:latin typeface="SegoeUIRegular"/>
              </a:rPr>
              <a:t>які</a:t>
            </a:r>
            <a:r>
              <a:rPr lang="ru-RU" sz="2400" b="0" i="0" dirty="0" smtClean="0">
                <a:solidFill>
                  <a:srgbClr val="4B4B4B"/>
                </a:solidFill>
                <a:effectLst/>
                <a:latin typeface="SegoeUIRegular"/>
              </a:rPr>
              <a:t> є </a:t>
            </a:r>
            <a:r>
              <a:rPr lang="ru-RU" sz="2400" b="0" i="0" dirty="0" err="1" smtClean="0">
                <a:solidFill>
                  <a:srgbClr val="4B4B4B"/>
                </a:solidFill>
                <a:effectLst/>
                <a:latin typeface="SegoeUIRegular"/>
              </a:rPr>
              <a:t>природніми</a:t>
            </a:r>
            <a:r>
              <a:rPr lang="ru-RU" sz="2400" b="0" i="0" dirty="0" smtClean="0">
                <a:solidFill>
                  <a:srgbClr val="4B4B4B"/>
                </a:solidFill>
                <a:effectLst/>
                <a:latin typeface="SegoeUIRegular"/>
              </a:rPr>
              <a:t> для </a:t>
            </a:r>
            <a:r>
              <a:rPr lang="ru-RU" sz="2400" b="0" i="0" dirty="0" err="1" smtClean="0">
                <a:solidFill>
                  <a:srgbClr val="4B4B4B"/>
                </a:solidFill>
                <a:effectLst/>
                <a:latin typeface="SegoeUIRegular"/>
              </a:rPr>
              <a:t>певної</a:t>
            </a:r>
            <a:r>
              <a:rPr lang="ru-RU" sz="2400" b="0" i="0" dirty="0" smtClean="0">
                <a:solidFill>
                  <a:srgbClr val="4B4B4B"/>
                </a:solidFill>
                <a:effectLst/>
                <a:latin typeface="SegoeUIRegular"/>
              </a:rPr>
              <a:t> </a:t>
            </a:r>
            <a:r>
              <a:rPr lang="ru-RU" sz="2400" b="0" i="0" dirty="0" err="1" smtClean="0">
                <a:solidFill>
                  <a:srgbClr val="4B4B4B"/>
                </a:solidFill>
                <a:effectLst/>
                <a:latin typeface="SegoeUIRegular"/>
              </a:rPr>
              <a:t>місцевості</a:t>
            </a:r>
            <a:r>
              <a:rPr lang="ru-RU" sz="2400" b="0" i="0" dirty="0" smtClean="0">
                <a:solidFill>
                  <a:srgbClr val="4B4B4B"/>
                </a:solidFill>
                <a:effectLst/>
                <a:latin typeface="SegoeUIRegular"/>
              </a:rPr>
              <a:t>, росли </a:t>
            </a:r>
            <a:r>
              <a:rPr lang="ru-RU" sz="2400" b="0" i="0" dirty="0" err="1" smtClean="0">
                <a:solidFill>
                  <a:srgbClr val="4B4B4B"/>
                </a:solidFill>
                <a:effectLst/>
                <a:latin typeface="SegoeUIRegular"/>
              </a:rPr>
              <a:t>чи</a:t>
            </a:r>
            <a:r>
              <a:rPr lang="ru-RU" sz="2400" b="0" i="0" dirty="0" smtClean="0">
                <a:solidFill>
                  <a:srgbClr val="4B4B4B"/>
                </a:solidFill>
                <a:effectLst/>
                <a:latin typeface="SegoeUIRegular"/>
              </a:rPr>
              <a:t> жили там </a:t>
            </a:r>
            <a:r>
              <a:rPr lang="ru-RU" sz="2400" b="0" i="0" dirty="0" err="1" smtClean="0">
                <a:solidFill>
                  <a:srgbClr val="4B4B4B"/>
                </a:solidFill>
                <a:effectLst/>
                <a:latin typeface="SegoeUIRegular"/>
              </a:rPr>
              <a:t>історично</a:t>
            </a:r>
            <a:r>
              <a:rPr lang="ru-RU" sz="2400" b="0" i="0" dirty="0" smtClean="0">
                <a:solidFill>
                  <a:srgbClr val="4B4B4B"/>
                </a:solidFill>
                <a:effectLst/>
                <a:latin typeface="SegoeUIRegular"/>
              </a:rPr>
              <a:t> і </a:t>
            </a:r>
            <a:r>
              <a:rPr lang="ru-RU" sz="2400" b="0" i="0" dirty="0" err="1" smtClean="0">
                <a:solidFill>
                  <a:srgbClr val="4B4B4B"/>
                </a:solidFill>
                <a:effectLst/>
                <a:latin typeface="SegoeUIRegular"/>
              </a:rPr>
              <a:t>еволюційно</a:t>
            </a:r>
            <a:r>
              <a:rPr lang="ru-RU" sz="2400" b="0" i="0" dirty="0" smtClean="0">
                <a:solidFill>
                  <a:srgbClr val="4B4B4B"/>
                </a:solidFill>
                <a:effectLst/>
                <a:latin typeface="SegoeUIRegular"/>
              </a:rPr>
              <a:t> </a:t>
            </a:r>
            <a:r>
              <a:rPr lang="ru-RU" sz="2400" b="0" i="0" dirty="0" err="1" smtClean="0">
                <a:solidFill>
                  <a:srgbClr val="4B4B4B"/>
                </a:solidFill>
                <a:effectLst/>
                <a:latin typeface="SegoeUIRegular"/>
              </a:rPr>
              <a:t>сформували</a:t>
            </a:r>
            <a:r>
              <a:rPr lang="ru-RU" sz="2400" b="0" i="0" dirty="0" smtClean="0">
                <a:solidFill>
                  <a:srgbClr val="4B4B4B"/>
                </a:solidFill>
                <a:effectLst/>
                <a:latin typeface="SegoeUIRegular"/>
              </a:rPr>
              <a:t> </a:t>
            </a:r>
            <a:r>
              <a:rPr lang="ru-RU" sz="2400" b="0" i="0" dirty="0" err="1" smtClean="0">
                <a:solidFill>
                  <a:srgbClr val="4B4B4B"/>
                </a:solidFill>
                <a:effectLst/>
                <a:latin typeface="SegoeUIRegular"/>
              </a:rPr>
              <a:t>свої</a:t>
            </a:r>
            <a:r>
              <a:rPr lang="ru-RU" sz="2400" b="0" i="0" dirty="0" smtClean="0">
                <a:solidFill>
                  <a:srgbClr val="4B4B4B"/>
                </a:solidFill>
                <a:effectLst/>
                <a:latin typeface="SegoeUIRegular"/>
              </a:rPr>
              <a:t> </a:t>
            </a:r>
            <a:r>
              <a:rPr lang="ru-RU" sz="2400" b="0" i="0" dirty="0" err="1" smtClean="0">
                <a:solidFill>
                  <a:srgbClr val="4B4B4B"/>
                </a:solidFill>
                <a:effectLst/>
                <a:latin typeface="SegoeUIRegular"/>
              </a:rPr>
              <a:t>угруповання</a:t>
            </a:r>
            <a:r>
              <a:rPr lang="ru-RU" sz="2400" b="0" i="0" dirty="0" smtClean="0">
                <a:solidFill>
                  <a:srgbClr val="4B4B4B"/>
                </a:solidFill>
                <a:effectLst/>
                <a:latin typeface="SegoeUIRegular"/>
              </a:rPr>
              <a:t> </a:t>
            </a:r>
            <a:r>
              <a:rPr lang="ru-RU" sz="2400" b="0" i="0" dirty="0" err="1" smtClean="0">
                <a:solidFill>
                  <a:srgbClr val="4B4B4B"/>
                </a:solidFill>
                <a:effectLst/>
                <a:latin typeface="SegoeUIRegular"/>
              </a:rPr>
              <a:t>чи</a:t>
            </a:r>
            <a:r>
              <a:rPr lang="ru-RU" sz="2400" b="0" i="0" dirty="0" smtClean="0">
                <a:solidFill>
                  <a:srgbClr val="4B4B4B"/>
                </a:solidFill>
                <a:effectLst/>
                <a:latin typeface="SegoeUIRegular"/>
              </a:rPr>
              <a:t> </a:t>
            </a:r>
            <a:r>
              <a:rPr lang="ru-RU" sz="2400" b="0" i="0" dirty="0" err="1" smtClean="0">
                <a:solidFill>
                  <a:srgbClr val="4B4B4B"/>
                </a:solidFill>
                <a:effectLst/>
                <a:latin typeface="SegoeUIRegular"/>
              </a:rPr>
              <a:t>харчові</a:t>
            </a:r>
            <a:r>
              <a:rPr lang="ru-RU" sz="2400" b="0" i="0" dirty="0" smtClean="0">
                <a:solidFill>
                  <a:srgbClr val="4B4B4B"/>
                </a:solidFill>
                <a:effectLst/>
                <a:latin typeface="SegoeUIRegular"/>
              </a:rPr>
              <a:t> </a:t>
            </a:r>
            <a:r>
              <a:rPr lang="ru-RU" sz="2400" b="0" i="0" dirty="0" err="1" smtClean="0">
                <a:solidFill>
                  <a:srgbClr val="4B4B4B"/>
                </a:solidFill>
                <a:effectLst/>
                <a:latin typeface="SegoeUIRegular"/>
              </a:rPr>
              <a:t>ланцюги</a:t>
            </a:r>
            <a:r>
              <a:rPr lang="ru-RU" sz="2400" b="0" i="0" dirty="0" smtClean="0">
                <a:solidFill>
                  <a:srgbClr val="4B4B4B"/>
                </a:solidFill>
                <a:effectLst/>
                <a:latin typeface="SegoeUIRegular"/>
              </a:rPr>
              <a:t>, </a:t>
            </a:r>
            <a:r>
              <a:rPr lang="ru-RU" sz="2400" b="0" i="0" dirty="0" err="1" smtClean="0">
                <a:solidFill>
                  <a:srgbClr val="4B4B4B"/>
                </a:solidFill>
                <a:effectLst/>
                <a:latin typeface="SegoeUIRegular"/>
              </a:rPr>
              <a:t>називаються</a:t>
            </a:r>
            <a:r>
              <a:rPr lang="ru-RU" sz="2400" b="0" i="0" dirty="0" smtClean="0">
                <a:solidFill>
                  <a:srgbClr val="4B4B4B"/>
                </a:solidFill>
                <a:effectLst/>
                <a:latin typeface="SegoeUIRegular"/>
              </a:rPr>
              <a:t> </a:t>
            </a:r>
            <a:r>
              <a:rPr lang="ru-RU" sz="2400" b="0" i="0" dirty="0" err="1" smtClean="0">
                <a:solidFill>
                  <a:srgbClr val="4B4B4B"/>
                </a:solidFill>
                <a:effectLst/>
                <a:latin typeface="SegoeUIRegular"/>
              </a:rPr>
              <a:t>аборигенними</a:t>
            </a:r>
            <a:r>
              <a:rPr lang="ru-RU" sz="2400" b="0" i="0" dirty="0" smtClean="0">
                <a:solidFill>
                  <a:srgbClr val="4B4B4B"/>
                </a:solidFill>
                <a:effectLst/>
                <a:latin typeface="SegoeUIRegular"/>
              </a:rPr>
              <a:t> (</a:t>
            </a:r>
            <a:r>
              <a:rPr lang="ru-RU" sz="2400" b="0" i="0" dirty="0" err="1" smtClean="0">
                <a:solidFill>
                  <a:srgbClr val="4B4B4B"/>
                </a:solidFill>
                <a:effectLst/>
                <a:latin typeface="SegoeUIRegular"/>
              </a:rPr>
              <a:t>автохтонними</a:t>
            </a:r>
            <a:r>
              <a:rPr lang="ru-RU" sz="2400" b="0" i="0" dirty="0" smtClean="0">
                <a:solidFill>
                  <a:srgbClr val="4B4B4B"/>
                </a:solidFill>
                <a:effectLst/>
                <a:latin typeface="SegoeUIRegular"/>
              </a:rPr>
              <a:t>). Далеко не </a:t>
            </a:r>
            <a:r>
              <a:rPr lang="ru-RU" sz="2400" b="0" i="0" dirty="0" err="1" smtClean="0">
                <a:solidFill>
                  <a:srgbClr val="4B4B4B"/>
                </a:solidFill>
                <a:effectLst/>
                <a:latin typeface="SegoeUIRegular"/>
              </a:rPr>
              <a:t>всі</a:t>
            </a:r>
            <a:r>
              <a:rPr lang="ru-RU" sz="2400" b="0" i="0" dirty="0" smtClean="0">
                <a:solidFill>
                  <a:srgbClr val="4B4B4B"/>
                </a:solidFill>
                <a:effectLst/>
                <a:latin typeface="SegoeUIRegular"/>
              </a:rPr>
              <a:t> </a:t>
            </a:r>
            <a:r>
              <a:rPr lang="ru-RU" sz="2400" b="0" i="0" dirty="0" err="1" smtClean="0">
                <a:solidFill>
                  <a:srgbClr val="4B4B4B"/>
                </a:solidFill>
                <a:effectLst/>
                <a:latin typeface="SegoeUIRegular"/>
              </a:rPr>
              <a:t>види</a:t>
            </a:r>
            <a:r>
              <a:rPr lang="ru-RU" sz="2400" b="0" i="0" dirty="0" smtClean="0">
                <a:solidFill>
                  <a:srgbClr val="4B4B4B"/>
                </a:solidFill>
                <a:effectLst/>
                <a:latin typeface="SegoeUIRegular"/>
              </a:rPr>
              <a:t> в </a:t>
            </a:r>
            <a:r>
              <a:rPr lang="ru-RU" sz="2400" b="0" i="0" dirty="0" err="1" smtClean="0">
                <a:solidFill>
                  <a:srgbClr val="4B4B4B"/>
                </a:solidFill>
                <a:effectLst/>
                <a:latin typeface="SegoeUIRegular"/>
              </a:rPr>
              <a:t>Україні</a:t>
            </a:r>
            <a:r>
              <a:rPr lang="ru-RU" sz="2400" b="0" i="0" dirty="0" smtClean="0">
                <a:solidFill>
                  <a:srgbClr val="4B4B4B"/>
                </a:solidFill>
                <a:effectLst/>
                <a:latin typeface="SegoeUIRegular"/>
              </a:rPr>
              <a:t> є </a:t>
            </a:r>
            <a:r>
              <a:rPr lang="ru-RU" sz="2400" b="0" i="0" dirty="0" err="1" smtClean="0">
                <a:solidFill>
                  <a:srgbClr val="4B4B4B"/>
                </a:solidFill>
                <a:effectLst/>
                <a:latin typeface="SegoeUIRegular"/>
              </a:rPr>
              <a:t>саме</a:t>
            </a:r>
            <a:r>
              <a:rPr lang="ru-RU" sz="2400" b="0" i="0" dirty="0" smtClean="0">
                <a:solidFill>
                  <a:srgbClr val="4B4B4B"/>
                </a:solidFill>
                <a:effectLst/>
                <a:latin typeface="SegoeUIRegular"/>
              </a:rPr>
              <a:t> такими. У </a:t>
            </a:r>
            <a:r>
              <a:rPr lang="ru-RU" sz="2400" b="0" i="0" dirty="0" err="1" smtClean="0">
                <a:solidFill>
                  <a:srgbClr val="4B4B4B"/>
                </a:solidFill>
                <a:effectLst/>
                <a:latin typeface="SegoeUIRegular"/>
              </a:rPr>
              <a:t>певні</a:t>
            </a:r>
            <a:r>
              <a:rPr lang="ru-RU" sz="2400" b="0" i="0" dirty="0" smtClean="0">
                <a:solidFill>
                  <a:srgbClr val="4B4B4B"/>
                </a:solidFill>
                <a:effectLst/>
                <a:latin typeface="SegoeUIRegular"/>
              </a:rPr>
              <a:t> </a:t>
            </a:r>
            <a:r>
              <a:rPr lang="ru-RU" sz="2400" b="0" i="0" dirty="0" err="1" smtClean="0">
                <a:solidFill>
                  <a:srgbClr val="4B4B4B"/>
                </a:solidFill>
                <a:effectLst/>
                <a:latin typeface="SegoeUIRegular"/>
              </a:rPr>
              <a:t>історичні</a:t>
            </a:r>
            <a:r>
              <a:rPr lang="ru-RU" sz="2400" b="0" i="0" dirty="0" smtClean="0">
                <a:solidFill>
                  <a:srgbClr val="4B4B4B"/>
                </a:solidFill>
                <a:effectLst/>
                <a:latin typeface="SegoeUIRegular"/>
              </a:rPr>
              <a:t> </a:t>
            </a:r>
            <a:r>
              <a:rPr lang="ru-RU" sz="2400" b="0" i="0" dirty="0" err="1" smtClean="0">
                <a:solidFill>
                  <a:srgbClr val="4B4B4B"/>
                </a:solidFill>
                <a:effectLst/>
                <a:latin typeface="SegoeUIRegular"/>
              </a:rPr>
              <a:t>часи</a:t>
            </a:r>
            <a:r>
              <a:rPr lang="ru-RU" sz="2400" b="0" i="0" dirty="0" smtClean="0">
                <a:solidFill>
                  <a:srgbClr val="4B4B4B"/>
                </a:solidFill>
                <a:effectLst/>
                <a:latin typeface="SegoeUIRegular"/>
              </a:rPr>
              <a:t> </a:t>
            </a:r>
            <a:r>
              <a:rPr lang="ru-RU" sz="2400" b="0" i="0" dirty="0" err="1" smtClean="0">
                <a:solidFill>
                  <a:srgbClr val="4B4B4B"/>
                </a:solidFill>
                <a:effectLst/>
                <a:latin typeface="SegoeUIRegular"/>
              </a:rPr>
              <a:t>інші</a:t>
            </a:r>
            <a:r>
              <a:rPr lang="ru-RU" sz="2400" b="0" i="0" dirty="0" smtClean="0">
                <a:solidFill>
                  <a:srgbClr val="4B4B4B"/>
                </a:solidFill>
                <a:effectLst/>
                <a:latin typeface="SegoeUIRegular"/>
              </a:rPr>
              <a:t> </a:t>
            </a:r>
            <a:r>
              <a:rPr lang="ru-RU" sz="2400" b="0" i="0" dirty="0" err="1" smtClean="0">
                <a:solidFill>
                  <a:srgbClr val="4B4B4B"/>
                </a:solidFill>
                <a:effectLst/>
                <a:latin typeface="SegoeUIRegular"/>
              </a:rPr>
              <a:t>види</a:t>
            </a:r>
            <a:r>
              <a:rPr lang="ru-RU" sz="2400" b="0" i="0" dirty="0" smtClean="0">
                <a:solidFill>
                  <a:srgbClr val="4B4B4B"/>
                </a:solidFill>
                <a:effectLst/>
                <a:latin typeface="SegoeUIRegular"/>
              </a:rPr>
              <a:t> </a:t>
            </a:r>
            <a:r>
              <a:rPr lang="ru-RU" sz="2400" b="0" i="0" dirty="0" err="1" smtClean="0">
                <a:solidFill>
                  <a:srgbClr val="4B4B4B"/>
                </a:solidFill>
                <a:effectLst/>
                <a:latin typeface="SegoeUIRegular"/>
              </a:rPr>
              <a:t>рослин</a:t>
            </a:r>
            <a:r>
              <a:rPr lang="ru-RU" sz="2400" b="0" i="0" dirty="0" smtClean="0">
                <a:solidFill>
                  <a:srgbClr val="4B4B4B"/>
                </a:solidFill>
                <a:effectLst/>
                <a:latin typeface="SegoeUIRegular"/>
              </a:rPr>
              <a:t> і </a:t>
            </a:r>
            <a:r>
              <a:rPr lang="ru-RU" sz="2400" b="0" i="0" dirty="0" err="1" smtClean="0">
                <a:solidFill>
                  <a:srgbClr val="4B4B4B"/>
                </a:solidFill>
                <a:effectLst/>
                <a:latin typeface="SegoeUIRegular"/>
              </a:rPr>
              <a:t>тварин</a:t>
            </a:r>
            <a:r>
              <a:rPr lang="ru-RU" sz="2400" b="0" i="0" dirty="0" smtClean="0">
                <a:solidFill>
                  <a:srgbClr val="4B4B4B"/>
                </a:solidFill>
                <a:effectLst/>
                <a:latin typeface="SegoeUIRegular"/>
              </a:rPr>
              <a:t> </a:t>
            </a:r>
            <a:r>
              <a:rPr lang="ru-RU" sz="2400" b="0" i="0" dirty="0" err="1" smtClean="0">
                <a:solidFill>
                  <a:srgbClr val="4B4B4B"/>
                </a:solidFill>
                <a:effectLst/>
                <a:latin typeface="SegoeUIRegular"/>
              </a:rPr>
              <a:t>були</a:t>
            </a:r>
            <a:r>
              <a:rPr lang="ru-RU" sz="2400" b="0" i="0" dirty="0" smtClean="0">
                <a:solidFill>
                  <a:srgbClr val="4B4B4B"/>
                </a:solidFill>
                <a:effectLst/>
                <a:latin typeface="SegoeUIRegular"/>
              </a:rPr>
              <a:t> </a:t>
            </a:r>
            <a:r>
              <a:rPr lang="ru-RU" sz="2400" b="0" i="0" dirty="0" err="1" smtClean="0">
                <a:solidFill>
                  <a:srgbClr val="4B4B4B"/>
                </a:solidFill>
                <a:effectLst/>
                <a:latin typeface="SegoeUIRegular"/>
              </a:rPr>
              <a:t>завезені</a:t>
            </a:r>
            <a:r>
              <a:rPr lang="ru-RU" sz="2400" b="0" i="0" dirty="0" smtClean="0">
                <a:solidFill>
                  <a:srgbClr val="4B4B4B"/>
                </a:solidFill>
                <a:effectLst/>
                <a:latin typeface="SegoeUIRegular"/>
              </a:rPr>
              <a:t> </a:t>
            </a:r>
            <a:r>
              <a:rPr lang="ru-RU" sz="2400" b="0" i="0" dirty="0" err="1" smtClean="0">
                <a:solidFill>
                  <a:srgbClr val="4B4B4B"/>
                </a:solidFill>
                <a:effectLst/>
                <a:latin typeface="SegoeUIRegular"/>
              </a:rPr>
              <a:t>цілоспрямовано</a:t>
            </a:r>
            <a:r>
              <a:rPr lang="ru-RU" sz="2400" b="0" i="0" dirty="0" smtClean="0">
                <a:solidFill>
                  <a:srgbClr val="4B4B4B"/>
                </a:solidFill>
                <a:effectLst/>
                <a:latin typeface="SegoeUIRegular"/>
              </a:rPr>
              <a:t> </a:t>
            </a:r>
            <a:r>
              <a:rPr lang="ru-RU" sz="2400" b="0" i="0" dirty="0" err="1" smtClean="0">
                <a:solidFill>
                  <a:srgbClr val="4B4B4B"/>
                </a:solidFill>
                <a:effectLst/>
                <a:latin typeface="SegoeUIRegular"/>
              </a:rPr>
              <a:t>чи</a:t>
            </a:r>
            <a:r>
              <a:rPr lang="ru-RU" sz="2400" b="0" i="0" dirty="0" smtClean="0">
                <a:solidFill>
                  <a:srgbClr val="4B4B4B"/>
                </a:solidFill>
                <a:effectLst/>
                <a:latin typeface="SegoeUIRegular"/>
              </a:rPr>
              <a:t> </a:t>
            </a:r>
            <a:r>
              <a:rPr lang="ru-RU" sz="2400" b="0" i="0" dirty="0" err="1" smtClean="0">
                <a:solidFill>
                  <a:srgbClr val="4B4B4B"/>
                </a:solidFill>
                <a:effectLst/>
                <a:latin typeface="SegoeUIRegular"/>
              </a:rPr>
              <a:t>випадково</a:t>
            </a:r>
            <a:r>
              <a:rPr lang="ru-RU" sz="2400" b="0" i="0" dirty="0" smtClean="0">
                <a:solidFill>
                  <a:srgbClr val="4B4B4B"/>
                </a:solidFill>
                <a:effectLst/>
                <a:latin typeface="SegoeUIRegular"/>
              </a:rPr>
              <a:t> на </a:t>
            </a:r>
            <a:r>
              <a:rPr lang="ru-RU" sz="2400" b="0" i="0" dirty="0" err="1" smtClean="0">
                <a:solidFill>
                  <a:srgbClr val="4B4B4B"/>
                </a:solidFill>
                <a:effectLst/>
                <a:latin typeface="SegoeUIRegular"/>
              </a:rPr>
              <a:t>територію</a:t>
            </a:r>
            <a:r>
              <a:rPr lang="ru-RU" sz="2400" b="0" i="0" dirty="0" smtClean="0">
                <a:solidFill>
                  <a:srgbClr val="4B4B4B"/>
                </a:solidFill>
                <a:effectLst/>
                <a:latin typeface="SegoeUIRegular"/>
              </a:rPr>
              <a:t> </a:t>
            </a:r>
            <a:r>
              <a:rPr lang="ru-RU" sz="2400" b="0" i="0" dirty="0" err="1" smtClean="0">
                <a:solidFill>
                  <a:srgbClr val="4B4B4B"/>
                </a:solidFill>
                <a:effectLst/>
                <a:latin typeface="SegoeUIRegular"/>
              </a:rPr>
              <a:t>України</a:t>
            </a:r>
            <a:r>
              <a:rPr lang="ru-RU" sz="2400" b="0" i="0" dirty="0" smtClean="0">
                <a:solidFill>
                  <a:srgbClr val="4B4B4B"/>
                </a:solidFill>
                <a:effectLst/>
                <a:latin typeface="SegoeUIRegular"/>
              </a:rPr>
              <a:t>. Там вони </a:t>
            </a:r>
            <a:r>
              <a:rPr lang="ru-RU" sz="2400" b="0" i="0" dirty="0" err="1" smtClean="0">
                <a:solidFill>
                  <a:srgbClr val="4B4B4B"/>
                </a:solidFill>
                <a:effectLst/>
                <a:latin typeface="SegoeUIRegular"/>
              </a:rPr>
              <a:t>пристосовувалися</a:t>
            </a:r>
            <a:r>
              <a:rPr lang="ru-RU" sz="2400" b="0" i="0" dirty="0" smtClean="0">
                <a:solidFill>
                  <a:srgbClr val="4B4B4B"/>
                </a:solidFill>
                <a:effectLst/>
                <a:latin typeface="SegoeUIRegular"/>
              </a:rPr>
              <a:t> до </a:t>
            </a:r>
            <a:r>
              <a:rPr lang="ru-RU" sz="2400" b="0" i="0" dirty="0" err="1" smtClean="0">
                <a:solidFill>
                  <a:srgbClr val="4B4B4B"/>
                </a:solidFill>
                <a:effectLst/>
                <a:latin typeface="SegoeUIRegular"/>
              </a:rPr>
              <a:t>нових</a:t>
            </a:r>
            <a:r>
              <a:rPr lang="ru-RU" sz="2400" b="0" i="0" dirty="0" smtClean="0">
                <a:solidFill>
                  <a:srgbClr val="4B4B4B"/>
                </a:solidFill>
                <a:effectLst/>
                <a:latin typeface="SegoeUIRegular"/>
              </a:rPr>
              <a:t> умов. </a:t>
            </a:r>
            <a:r>
              <a:rPr lang="ru-RU" sz="2400" b="0" i="0" dirty="0" err="1" smtClean="0">
                <a:solidFill>
                  <a:srgbClr val="4B4B4B"/>
                </a:solidFill>
                <a:effectLst/>
                <a:latin typeface="SegoeUIRegular"/>
              </a:rPr>
              <a:t>Такі</a:t>
            </a:r>
            <a:r>
              <a:rPr lang="ru-RU" sz="2400" b="0" i="0" dirty="0" smtClean="0">
                <a:solidFill>
                  <a:srgbClr val="4B4B4B"/>
                </a:solidFill>
                <a:effectLst/>
                <a:latin typeface="SegoeUIRegular"/>
              </a:rPr>
              <a:t> </a:t>
            </a:r>
            <a:r>
              <a:rPr lang="ru-RU" sz="2400" b="0" i="0" dirty="0" err="1" smtClean="0">
                <a:solidFill>
                  <a:srgbClr val="4B4B4B"/>
                </a:solidFill>
                <a:effectLst/>
                <a:latin typeface="SegoeUIRegular"/>
              </a:rPr>
              <a:t>види</a:t>
            </a:r>
            <a:r>
              <a:rPr lang="ru-RU" sz="2400" b="0" i="0" dirty="0" smtClean="0">
                <a:solidFill>
                  <a:srgbClr val="4B4B4B"/>
                </a:solidFill>
                <a:effectLst/>
                <a:latin typeface="SegoeUIRegular"/>
              </a:rPr>
              <a:t> </a:t>
            </a:r>
            <a:r>
              <a:rPr lang="ru-RU" sz="2400" b="0" i="0" dirty="0" err="1" smtClean="0">
                <a:solidFill>
                  <a:srgbClr val="4B4B4B"/>
                </a:solidFill>
                <a:effectLst/>
                <a:latin typeface="SegoeUIRegular"/>
              </a:rPr>
              <a:t>називають</a:t>
            </a:r>
            <a:r>
              <a:rPr lang="ru-RU" sz="2400" b="0" i="0" dirty="0" smtClean="0">
                <a:solidFill>
                  <a:srgbClr val="4B4B4B"/>
                </a:solidFill>
                <a:effectLst/>
                <a:latin typeface="SegoeUIRegular"/>
              </a:rPr>
              <a:t> </a:t>
            </a:r>
            <a:r>
              <a:rPr lang="ru-RU" sz="2400" b="0" i="0" dirty="0" err="1" smtClean="0">
                <a:solidFill>
                  <a:srgbClr val="4B4B4B"/>
                </a:solidFill>
                <a:effectLst/>
                <a:latin typeface="SegoeUIRegular"/>
              </a:rPr>
              <a:t>чужорідними</a:t>
            </a:r>
            <a:r>
              <a:rPr lang="ru-RU" sz="2400" b="0" i="0" dirty="0" smtClean="0">
                <a:solidFill>
                  <a:srgbClr val="4B4B4B"/>
                </a:solidFill>
                <a:effectLst/>
                <a:latin typeface="SegoeUIRegular"/>
              </a:rPr>
              <a:t> (</a:t>
            </a:r>
            <a:r>
              <a:rPr lang="ru-RU" sz="2400" b="0" i="0" dirty="0" err="1" smtClean="0">
                <a:solidFill>
                  <a:srgbClr val="4B4B4B"/>
                </a:solidFill>
                <a:effectLst/>
                <a:latin typeface="SegoeUIRegular"/>
              </a:rPr>
              <a:t>аллохтонними</a:t>
            </a:r>
            <a:r>
              <a:rPr lang="ru-RU" sz="2400" b="0" i="0" dirty="0" smtClean="0">
                <a:solidFill>
                  <a:srgbClr val="4B4B4B"/>
                </a:solidFill>
                <a:effectLst/>
                <a:latin typeface="SegoeUIRegular"/>
              </a:rPr>
              <a:t>, </a:t>
            </a:r>
            <a:r>
              <a:rPr lang="ru-RU" sz="2400" b="0" i="0" dirty="0" err="1" smtClean="0">
                <a:solidFill>
                  <a:srgbClr val="4B4B4B"/>
                </a:solidFill>
                <a:effectLst/>
                <a:latin typeface="SegoeUIRegular"/>
              </a:rPr>
              <a:t>інтродукованими</a:t>
            </a:r>
            <a:r>
              <a:rPr lang="ru-RU" sz="2400" b="0" i="0" dirty="0" smtClean="0">
                <a:solidFill>
                  <a:srgbClr val="4B4B4B"/>
                </a:solidFill>
                <a:effectLst/>
                <a:latin typeface="SegoeUIRegular"/>
              </a:rPr>
              <a:t>). </a:t>
            </a:r>
            <a:r>
              <a:rPr lang="ru-RU" sz="2400" b="0" i="0" dirty="0" err="1" smtClean="0">
                <a:solidFill>
                  <a:srgbClr val="4B4B4B"/>
                </a:solidFill>
                <a:effectLst/>
                <a:latin typeface="SegoeUIRegular"/>
              </a:rPr>
              <a:t>Деякі</a:t>
            </a:r>
            <a:r>
              <a:rPr lang="ru-RU" sz="2400" b="0" i="0" dirty="0" smtClean="0">
                <a:solidFill>
                  <a:srgbClr val="4B4B4B"/>
                </a:solidFill>
                <a:effectLst/>
                <a:latin typeface="SegoeUIRegular"/>
              </a:rPr>
              <a:t> з них на </a:t>
            </a:r>
            <a:r>
              <a:rPr lang="ru-RU" sz="2400" b="0" i="0" dirty="0" err="1" smtClean="0">
                <a:solidFill>
                  <a:srgbClr val="4B4B4B"/>
                </a:solidFill>
                <a:effectLst/>
                <a:latin typeface="SegoeUIRegular"/>
              </a:rPr>
              <a:t>стільки</a:t>
            </a:r>
            <a:r>
              <a:rPr lang="ru-RU" sz="2400" b="0" i="0" dirty="0" smtClean="0">
                <a:solidFill>
                  <a:srgbClr val="4B4B4B"/>
                </a:solidFill>
                <a:effectLst/>
                <a:latin typeface="SegoeUIRegular"/>
              </a:rPr>
              <a:t> добре </a:t>
            </a:r>
            <a:r>
              <a:rPr lang="ru-RU" sz="2400" b="0" i="0" dirty="0" err="1" smtClean="0">
                <a:solidFill>
                  <a:srgbClr val="4B4B4B"/>
                </a:solidFill>
                <a:effectLst/>
                <a:latin typeface="SegoeUIRegular"/>
              </a:rPr>
              <a:t>почувають</a:t>
            </a:r>
            <a:r>
              <a:rPr lang="ru-RU" sz="2400" b="0" i="0" dirty="0" smtClean="0">
                <a:solidFill>
                  <a:srgbClr val="4B4B4B"/>
                </a:solidFill>
                <a:effectLst/>
                <a:latin typeface="SegoeUIRegular"/>
              </a:rPr>
              <a:t> себе, </a:t>
            </a:r>
            <a:r>
              <a:rPr lang="ru-RU" sz="2400" b="0" i="0" dirty="0" err="1" smtClean="0">
                <a:solidFill>
                  <a:srgbClr val="4B4B4B"/>
                </a:solidFill>
                <a:effectLst/>
                <a:latin typeface="SegoeUIRegular"/>
              </a:rPr>
              <a:t>що</a:t>
            </a:r>
            <a:r>
              <a:rPr lang="ru-RU" sz="2400" b="0" i="0" dirty="0" smtClean="0">
                <a:solidFill>
                  <a:srgbClr val="4B4B4B"/>
                </a:solidFill>
                <a:effectLst/>
                <a:latin typeface="SegoeUIRegular"/>
              </a:rPr>
              <a:t> активно </a:t>
            </a:r>
            <a:r>
              <a:rPr lang="ru-RU" sz="2400" b="0" i="0" dirty="0" err="1" smtClean="0">
                <a:solidFill>
                  <a:srgbClr val="4B4B4B"/>
                </a:solidFill>
                <a:effectLst/>
                <a:latin typeface="SegoeUIRegular"/>
              </a:rPr>
              <a:t>розмножуються</a:t>
            </a:r>
            <a:r>
              <a:rPr lang="ru-RU" sz="2400" b="0" i="0" dirty="0" smtClean="0">
                <a:solidFill>
                  <a:srgbClr val="4B4B4B"/>
                </a:solidFill>
                <a:effectLst/>
                <a:latin typeface="SegoeUIRegular"/>
              </a:rPr>
              <a:t>, </a:t>
            </a:r>
            <a:r>
              <a:rPr lang="ru-RU" sz="2400" b="0" i="0" dirty="0" err="1" smtClean="0">
                <a:solidFill>
                  <a:srgbClr val="4B4B4B"/>
                </a:solidFill>
                <a:effectLst/>
                <a:latin typeface="SegoeUIRegular"/>
              </a:rPr>
              <a:t>захоплюють</a:t>
            </a:r>
            <a:r>
              <a:rPr lang="ru-RU" sz="2400" b="0" i="0" dirty="0" smtClean="0">
                <a:solidFill>
                  <a:srgbClr val="4B4B4B"/>
                </a:solidFill>
                <a:effectLst/>
                <a:latin typeface="SegoeUIRegular"/>
              </a:rPr>
              <a:t> </a:t>
            </a:r>
            <a:r>
              <a:rPr lang="ru-RU" sz="2400" b="0" i="0" dirty="0" err="1" smtClean="0">
                <a:solidFill>
                  <a:srgbClr val="4B4B4B"/>
                </a:solidFill>
                <a:effectLst/>
                <a:latin typeface="SegoeUIRegular"/>
              </a:rPr>
              <a:t>нові</a:t>
            </a:r>
            <a:r>
              <a:rPr lang="ru-RU" sz="2400" b="0" i="0" dirty="0" smtClean="0">
                <a:solidFill>
                  <a:srgbClr val="4B4B4B"/>
                </a:solidFill>
                <a:effectLst/>
                <a:latin typeface="SegoeUIRegular"/>
              </a:rPr>
              <a:t> </a:t>
            </a:r>
            <a:r>
              <a:rPr lang="ru-RU" sz="2400" b="0" i="0" dirty="0" err="1" smtClean="0">
                <a:solidFill>
                  <a:srgbClr val="4B4B4B"/>
                </a:solidFill>
                <a:effectLst/>
                <a:latin typeface="SegoeUIRegular"/>
              </a:rPr>
              <a:t>території</a:t>
            </a:r>
            <a:r>
              <a:rPr lang="ru-RU" sz="2400" b="0" i="0" dirty="0" smtClean="0">
                <a:solidFill>
                  <a:srgbClr val="4B4B4B"/>
                </a:solidFill>
                <a:effectLst/>
                <a:latin typeface="SegoeUIRegular"/>
              </a:rPr>
              <a:t> та </a:t>
            </a:r>
            <a:r>
              <a:rPr lang="ru-RU" sz="2400" b="0" i="0" dirty="0" err="1" smtClean="0">
                <a:solidFill>
                  <a:srgbClr val="4B4B4B"/>
                </a:solidFill>
                <a:effectLst/>
                <a:latin typeface="SegoeUIRegular"/>
              </a:rPr>
              <a:t>витісняють</a:t>
            </a:r>
            <a:r>
              <a:rPr lang="ru-RU" sz="2400" b="0" i="0" dirty="0" smtClean="0">
                <a:solidFill>
                  <a:srgbClr val="4B4B4B"/>
                </a:solidFill>
                <a:effectLst/>
                <a:latin typeface="SegoeUIRegular"/>
              </a:rPr>
              <a:t> </a:t>
            </a:r>
            <a:r>
              <a:rPr lang="ru-RU" sz="2400" b="0" i="0" dirty="0" err="1" smtClean="0">
                <a:solidFill>
                  <a:srgbClr val="4B4B4B"/>
                </a:solidFill>
                <a:effectLst/>
                <a:latin typeface="SegoeUIRegular"/>
              </a:rPr>
              <a:t>аборигенні</a:t>
            </a:r>
            <a:r>
              <a:rPr lang="ru-RU" sz="2400" b="0" i="0" dirty="0" smtClean="0">
                <a:solidFill>
                  <a:srgbClr val="4B4B4B"/>
                </a:solidFill>
                <a:effectLst/>
                <a:latin typeface="SegoeUIRegular"/>
              </a:rPr>
              <a:t> </a:t>
            </a:r>
            <a:r>
              <a:rPr lang="ru-RU" sz="2400" b="0" i="0" dirty="0" err="1" smtClean="0">
                <a:solidFill>
                  <a:srgbClr val="4B4B4B"/>
                </a:solidFill>
                <a:effectLst/>
                <a:latin typeface="SegoeUIRegular"/>
              </a:rPr>
              <a:t>види</a:t>
            </a:r>
            <a:r>
              <a:rPr lang="ru-RU" sz="2400" b="0" i="0" dirty="0" smtClean="0">
                <a:solidFill>
                  <a:srgbClr val="4B4B4B"/>
                </a:solidFill>
                <a:effectLst/>
                <a:latin typeface="SegoeUIRegular"/>
              </a:rPr>
              <a:t>. </a:t>
            </a:r>
            <a:r>
              <a:rPr lang="ru-RU" sz="2400" b="0" i="0" dirty="0" err="1" smtClean="0">
                <a:solidFill>
                  <a:srgbClr val="4B4B4B"/>
                </a:solidFill>
                <a:effectLst/>
                <a:latin typeface="SegoeUIRegular"/>
              </a:rPr>
              <a:t>Їх</a:t>
            </a:r>
            <a:r>
              <a:rPr lang="ru-RU" sz="2400" b="0" i="0" dirty="0" smtClean="0">
                <a:solidFill>
                  <a:srgbClr val="4B4B4B"/>
                </a:solidFill>
                <a:effectLst/>
                <a:latin typeface="SegoeUIRegular"/>
              </a:rPr>
              <a:t> і </a:t>
            </a:r>
            <a:r>
              <a:rPr lang="ru-RU" sz="2400" b="0" i="0" dirty="0" err="1" smtClean="0">
                <a:solidFill>
                  <a:srgbClr val="4B4B4B"/>
                </a:solidFill>
                <a:effectLst/>
                <a:latin typeface="SegoeUIRegular"/>
              </a:rPr>
              <a:t>називають</a:t>
            </a:r>
            <a:r>
              <a:rPr lang="ru-RU" sz="2400" b="0" i="0" dirty="0" smtClean="0">
                <a:solidFill>
                  <a:srgbClr val="4B4B4B"/>
                </a:solidFill>
                <a:effectLst/>
                <a:latin typeface="SegoeUIRegular"/>
              </a:rPr>
              <a:t> </a:t>
            </a:r>
            <a:r>
              <a:rPr lang="ru-RU" sz="2400" b="1" i="1" dirty="0" err="1" smtClean="0">
                <a:solidFill>
                  <a:srgbClr val="FF0000"/>
                </a:solidFill>
                <a:effectLst/>
                <a:latin typeface="SegoeUIBold"/>
              </a:rPr>
              <a:t>інвазійними</a:t>
            </a:r>
            <a:r>
              <a:rPr lang="ru-RU" sz="2400" b="0" i="0" dirty="0" smtClean="0">
                <a:solidFill>
                  <a:srgbClr val="FF0000"/>
                </a:solidFill>
                <a:effectLst/>
                <a:latin typeface="SegoeUIRegular"/>
              </a:rPr>
              <a:t>.</a:t>
            </a:r>
            <a:r>
              <a:rPr lang="ru-RU" sz="2400" b="0" i="0" dirty="0" smtClean="0">
                <a:solidFill>
                  <a:srgbClr val="4B4B4B"/>
                </a:solidFill>
                <a:effectLst/>
                <a:latin typeface="SegoeUIRegular"/>
              </a:rPr>
              <a:t> </a:t>
            </a:r>
          </a:p>
          <a:p>
            <a:pPr algn="just" fontAlgn="base"/>
            <a:r>
              <a:rPr lang="ru-RU" sz="2400" b="0" i="0" dirty="0" smtClean="0">
                <a:solidFill>
                  <a:srgbClr val="4B4B4B"/>
                </a:solidFill>
                <a:effectLst/>
                <a:latin typeface="SegoeUIRegular"/>
              </a:rPr>
              <a:t>На </a:t>
            </a:r>
            <a:r>
              <a:rPr lang="ru-RU" sz="2400" b="0" i="0" dirty="0" err="1" smtClean="0">
                <a:solidFill>
                  <a:srgbClr val="4B4B4B"/>
                </a:solidFill>
                <a:effectLst/>
                <a:latin typeface="SegoeUIRegular"/>
              </a:rPr>
              <a:t>територіях</a:t>
            </a:r>
            <a:r>
              <a:rPr lang="ru-RU" sz="2400" b="0" i="0" dirty="0" smtClean="0">
                <a:solidFill>
                  <a:srgbClr val="4B4B4B"/>
                </a:solidFill>
                <a:effectLst/>
                <a:latin typeface="SegoeUIRegular"/>
              </a:rPr>
              <a:t>, де </a:t>
            </a:r>
            <a:r>
              <a:rPr lang="ru-RU" sz="2400" b="0" i="0" dirty="0" err="1" smtClean="0">
                <a:solidFill>
                  <a:srgbClr val="4B4B4B"/>
                </a:solidFill>
                <a:effectLst/>
                <a:latin typeface="SegoeUIRegular"/>
              </a:rPr>
              <a:t>панують</a:t>
            </a:r>
            <a:r>
              <a:rPr lang="ru-RU" sz="2400" b="0" i="0" dirty="0" smtClean="0">
                <a:solidFill>
                  <a:srgbClr val="4B4B4B"/>
                </a:solidFill>
                <a:effectLst/>
                <a:latin typeface="SegoeUIRegular"/>
              </a:rPr>
              <a:t> </a:t>
            </a:r>
            <a:r>
              <a:rPr lang="ru-RU" sz="2400" b="0" i="0" dirty="0" err="1" smtClean="0">
                <a:solidFill>
                  <a:srgbClr val="4B4B4B"/>
                </a:solidFill>
                <a:effectLst/>
                <a:latin typeface="SegoeUIRegular"/>
              </a:rPr>
              <a:t>інтродуценти</a:t>
            </a:r>
            <a:r>
              <a:rPr lang="ru-RU" sz="2400" b="0" i="0" dirty="0" smtClean="0">
                <a:solidFill>
                  <a:srgbClr val="4B4B4B"/>
                </a:solidFill>
                <a:effectLst/>
                <a:latin typeface="SegoeUIRegular"/>
              </a:rPr>
              <a:t>, </a:t>
            </a:r>
            <a:r>
              <a:rPr lang="ru-RU" sz="2400" b="0" i="0" dirty="0" err="1" smtClean="0">
                <a:solidFill>
                  <a:srgbClr val="4B4B4B"/>
                </a:solidFill>
                <a:effectLst/>
                <a:latin typeface="SegoeUIRegular"/>
              </a:rPr>
              <a:t>спостерігається</a:t>
            </a:r>
            <a:r>
              <a:rPr lang="ru-RU" sz="2400" b="0" i="0" dirty="0" smtClean="0">
                <a:solidFill>
                  <a:srgbClr val="4B4B4B"/>
                </a:solidFill>
                <a:effectLst/>
                <a:latin typeface="SegoeUIRegular"/>
              </a:rPr>
              <a:t> </a:t>
            </a:r>
            <a:r>
              <a:rPr lang="ru-RU" sz="2400" b="0" i="0" dirty="0" err="1" smtClean="0">
                <a:solidFill>
                  <a:srgbClr val="4B4B4B"/>
                </a:solidFill>
                <a:effectLst/>
                <a:latin typeface="SegoeUIRegular"/>
              </a:rPr>
              <a:t>значно</a:t>
            </a:r>
            <a:r>
              <a:rPr lang="ru-RU" sz="2400" b="0" i="0" dirty="0" smtClean="0">
                <a:solidFill>
                  <a:srgbClr val="4B4B4B"/>
                </a:solidFill>
                <a:effectLst/>
                <a:latin typeface="SegoeUIRegular"/>
              </a:rPr>
              <a:t> </a:t>
            </a:r>
            <a:r>
              <a:rPr lang="ru-RU" sz="2400" b="0" i="0" dirty="0" err="1" smtClean="0">
                <a:solidFill>
                  <a:srgbClr val="4B4B4B"/>
                </a:solidFill>
                <a:effectLst/>
                <a:latin typeface="SegoeUIRegular"/>
              </a:rPr>
              <a:t>менше</a:t>
            </a:r>
            <a:r>
              <a:rPr lang="ru-RU" sz="2400" b="0" i="0" dirty="0" smtClean="0">
                <a:solidFill>
                  <a:srgbClr val="4B4B4B"/>
                </a:solidFill>
                <a:effectLst/>
                <a:latin typeface="SegoeUIRegular"/>
              </a:rPr>
              <a:t> </a:t>
            </a:r>
            <a:r>
              <a:rPr lang="ru-RU" sz="2400" b="0" i="0" dirty="0" err="1" smtClean="0">
                <a:solidFill>
                  <a:srgbClr val="4B4B4B"/>
                </a:solidFill>
                <a:effectLst/>
                <a:latin typeface="SegoeUIRegular"/>
              </a:rPr>
              <a:t>видове</a:t>
            </a:r>
            <a:r>
              <a:rPr lang="ru-RU" sz="2400" b="0" i="0" dirty="0" smtClean="0">
                <a:solidFill>
                  <a:srgbClr val="4B4B4B"/>
                </a:solidFill>
                <a:effectLst/>
                <a:latin typeface="SegoeUIRegular"/>
              </a:rPr>
              <a:t> </a:t>
            </a:r>
            <a:r>
              <a:rPr lang="ru-RU" sz="2400" b="0" i="0" dirty="0" err="1" smtClean="0">
                <a:solidFill>
                  <a:srgbClr val="4B4B4B"/>
                </a:solidFill>
                <a:effectLst/>
                <a:latin typeface="SegoeUIRegular"/>
              </a:rPr>
              <a:t>різноманіття</a:t>
            </a:r>
            <a:r>
              <a:rPr lang="ru-RU" sz="2400" b="0" i="0" dirty="0" smtClean="0">
                <a:solidFill>
                  <a:srgbClr val="4B4B4B"/>
                </a:solidFill>
                <a:effectLst/>
                <a:latin typeface="SegoeUIRegular"/>
              </a:rPr>
              <a:t>, </a:t>
            </a:r>
            <a:r>
              <a:rPr lang="ru-RU" sz="2400" b="0" i="0" dirty="0" err="1" smtClean="0">
                <a:solidFill>
                  <a:srgbClr val="4B4B4B"/>
                </a:solidFill>
                <a:effectLst/>
                <a:latin typeface="SegoeUIRegular"/>
              </a:rPr>
              <a:t>ніж</a:t>
            </a:r>
            <a:r>
              <a:rPr lang="ru-RU" sz="2400" b="0" i="0" dirty="0" smtClean="0">
                <a:solidFill>
                  <a:srgbClr val="4B4B4B"/>
                </a:solidFill>
                <a:effectLst/>
                <a:latin typeface="SegoeUIRegular"/>
              </a:rPr>
              <a:t> у </a:t>
            </a:r>
            <a:r>
              <a:rPr lang="ru-RU" sz="2400" b="0" i="0" dirty="0" err="1" smtClean="0">
                <a:solidFill>
                  <a:srgbClr val="4B4B4B"/>
                </a:solidFill>
                <a:effectLst/>
                <a:latin typeface="SegoeUIRegular"/>
              </a:rPr>
              <a:t>природних</a:t>
            </a:r>
            <a:r>
              <a:rPr lang="ru-RU" sz="2400" b="0" i="0" dirty="0" smtClean="0">
                <a:solidFill>
                  <a:srgbClr val="4B4B4B"/>
                </a:solidFill>
                <a:effectLst/>
                <a:latin typeface="SegoeUIRegular"/>
              </a:rPr>
              <a:t> </a:t>
            </a:r>
            <a:r>
              <a:rPr lang="ru-RU" sz="2400" b="0" i="0" dirty="0" err="1" smtClean="0">
                <a:solidFill>
                  <a:srgbClr val="4B4B4B"/>
                </a:solidFill>
                <a:effectLst/>
                <a:latin typeface="SegoeUIRegular"/>
              </a:rPr>
              <a:t>екосистемах</a:t>
            </a:r>
            <a:r>
              <a:rPr lang="ru-RU" sz="2400" b="0" i="0" dirty="0" smtClean="0">
                <a:solidFill>
                  <a:srgbClr val="4B4B4B"/>
                </a:solidFill>
                <a:effectLst/>
                <a:latin typeface="SegoeUIRegular"/>
              </a:rPr>
              <a:t>. </a:t>
            </a:r>
            <a:r>
              <a:rPr lang="ru-RU" sz="2400" b="0" i="0" dirty="0" err="1" smtClean="0">
                <a:solidFill>
                  <a:srgbClr val="4B4B4B"/>
                </a:solidFill>
                <a:effectLst/>
                <a:latin typeface="SegoeUIRegular"/>
              </a:rPr>
              <a:t>Існує</a:t>
            </a:r>
            <a:r>
              <a:rPr lang="ru-RU" sz="2400" b="0" i="0" dirty="0" smtClean="0">
                <a:solidFill>
                  <a:srgbClr val="4B4B4B"/>
                </a:solidFill>
                <a:effectLst/>
                <a:latin typeface="SegoeUIRegular"/>
              </a:rPr>
              <a:t> </a:t>
            </a:r>
            <a:r>
              <a:rPr lang="ru-RU" sz="2400" b="0" i="0" dirty="0" err="1" smtClean="0">
                <a:solidFill>
                  <a:srgbClr val="4B4B4B"/>
                </a:solidFill>
                <a:effectLst/>
                <a:latin typeface="SegoeUIRegular"/>
              </a:rPr>
              <a:t>дуже</a:t>
            </a:r>
            <a:r>
              <a:rPr lang="ru-RU" sz="2400" b="0" i="0" dirty="0" smtClean="0">
                <a:solidFill>
                  <a:srgbClr val="4B4B4B"/>
                </a:solidFill>
                <a:effectLst/>
                <a:latin typeface="SegoeUIRegular"/>
              </a:rPr>
              <a:t> </a:t>
            </a:r>
            <a:r>
              <a:rPr lang="ru-RU" sz="2400" b="0" i="0" dirty="0" err="1" smtClean="0">
                <a:solidFill>
                  <a:srgbClr val="4B4B4B"/>
                </a:solidFill>
                <a:effectLst/>
                <a:latin typeface="SegoeUIRegular"/>
              </a:rPr>
              <a:t>багато</a:t>
            </a:r>
            <a:r>
              <a:rPr lang="ru-RU" sz="2400" b="0" i="0" dirty="0" smtClean="0">
                <a:solidFill>
                  <a:srgbClr val="4B4B4B"/>
                </a:solidFill>
                <a:effectLst/>
                <a:latin typeface="SegoeUIRegular"/>
              </a:rPr>
              <a:t> </a:t>
            </a:r>
            <a:r>
              <a:rPr lang="ru-RU" sz="2400" b="0" i="0" u="none" strike="noStrike" dirty="0" err="1" smtClean="0">
                <a:solidFill>
                  <a:srgbClr val="009056"/>
                </a:solidFill>
                <a:effectLst/>
                <a:latin typeface="SegoeUIBold"/>
                <a:hlinkClick r:id="rId2"/>
              </a:rPr>
              <a:t>гіпотез</a:t>
            </a:r>
            <a:r>
              <a:rPr lang="ru-RU" sz="2400" b="0" i="0" dirty="0" smtClean="0">
                <a:solidFill>
                  <a:srgbClr val="4B4B4B"/>
                </a:solidFill>
                <a:effectLst/>
                <a:latin typeface="SegoeUIRegular"/>
              </a:rPr>
              <a:t> того, </a:t>
            </a:r>
            <a:r>
              <a:rPr lang="ru-RU" sz="2400" b="0" i="0" dirty="0" err="1" smtClean="0">
                <a:solidFill>
                  <a:srgbClr val="4B4B4B"/>
                </a:solidFill>
                <a:effectLst/>
                <a:latin typeface="SegoeUIRegular"/>
              </a:rPr>
              <a:t>чому</a:t>
            </a:r>
            <a:r>
              <a:rPr lang="ru-RU" sz="2400" b="0" i="0" dirty="0" smtClean="0">
                <a:solidFill>
                  <a:srgbClr val="4B4B4B"/>
                </a:solidFill>
                <a:effectLst/>
                <a:latin typeface="SegoeUIRegular"/>
              </a:rPr>
              <a:t> </a:t>
            </a:r>
            <a:r>
              <a:rPr lang="ru-RU" sz="2400" b="0" i="0" dirty="0" err="1" smtClean="0">
                <a:solidFill>
                  <a:srgbClr val="4B4B4B"/>
                </a:solidFill>
                <a:effectLst/>
                <a:latin typeface="SegoeUIRegular"/>
              </a:rPr>
              <a:t>види</a:t>
            </a:r>
            <a:r>
              <a:rPr lang="ru-RU" sz="2400" b="0" i="0" dirty="0" smtClean="0">
                <a:solidFill>
                  <a:srgbClr val="4B4B4B"/>
                </a:solidFill>
                <a:effectLst/>
                <a:latin typeface="SegoeUIRegular"/>
              </a:rPr>
              <a:t> </a:t>
            </a:r>
            <a:r>
              <a:rPr lang="ru-RU" sz="2400" b="0" i="0" dirty="0" err="1" smtClean="0">
                <a:solidFill>
                  <a:srgbClr val="4B4B4B"/>
                </a:solidFill>
                <a:effectLst/>
                <a:latin typeface="SegoeUIRegular"/>
              </a:rPr>
              <a:t>проявляють</a:t>
            </a:r>
            <a:r>
              <a:rPr lang="ru-RU" sz="2400" b="0" i="0" dirty="0" smtClean="0">
                <a:solidFill>
                  <a:srgbClr val="4B4B4B"/>
                </a:solidFill>
                <a:effectLst/>
                <a:latin typeface="SegoeUIRegular"/>
              </a:rPr>
              <a:t> </a:t>
            </a:r>
            <a:r>
              <a:rPr lang="ru-RU" sz="2400" b="0" i="0" dirty="0" err="1" smtClean="0">
                <a:solidFill>
                  <a:srgbClr val="4B4B4B"/>
                </a:solidFill>
                <a:effectLst/>
                <a:latin typeface="SegoeUIRegular"/>
              </a:rPr>
              <a:t>свій</a:t>
            </a:r>
            <a:r>
              <a:rPr lang="ru-RU" sz="2400" b="0" i="0" dirty="0" smtClean="0">
                <a:solidFill>
                  <a:srgbClr val="4B4B4B"/>
                </a:solidFill>
                <a:effectLst/>
                <a:latin typeface="SegoeUIRegular"/>
              </a:rPr>
              <a:t> </a:t>
            </a:r>
            <a:r>
              <a:rPr lang="ru-RU" sz="2400" b="0" i="0" dirty="0" err="1" smtClean="0">
                <a:solidFill>
                  <a:srgbClr val="4B4B4B"/>
                </a:solidFill>
                <a:effectLst/>
                <a:latin typeface="SegoeUIRegular"/>
              </a:rPr>
              <a:t>інвазійний</a:t>
            </a:r>
            <a:r>
              <a:rPr lang="ru-RU" sz="2400" b="0" i="0" dirty="0" smtClean="0">
                <a:solidFill>
                  <a:srgbClr val="4B4B4B"/>
                </a:solidFill>
                <a:effectLst/>
                <a:latin typeface="SegoeUIRegular"/>
              </a:rPr>
              <a:t> </a:t>
            </a:r>
            <a:r>
              <a:rPr lang="ru-RU" sz="2400" b="0" i="0" dirty="0" err="1" smtClean="0">
                <a:solidFill>
                  <a:srgbClr val="4B4B4B"/>
                </a:solidFill>
                <a:effectLst/>
                <a:latin typeface="SegoeUIRegular"/>
              </a:rPr>
              <a:t>потенціал</a:t>
            </a:r>
            <a:r>
              <a:rPr lang="ru-RU" sz="2400" b="0" i="0" dirty="0" smtClean="0">
                <a:solidFill>
                  <a:srgbClr val="4B4B4B"/>
                </a:solidFill>
                <a:effectLst/>
                <a:latin typeface="SegoeUIRegular"/>
              </a:rPr>
              <a:t> в тих </a:t>
            </a:r>
            <a:r>
              <a:rPr lang="ru-RU" sz="2400" b="0" i="0" dirty="0" err="1" smtClean="0">
                <a:solidFill>
                  <a:srgbClr val="4B4B4B"/>
                </a:solidFill>
                <a:effectLst/>
                <a:latin typeface="SegoeUIRegular"/>
              </a:rPr>
              <a:t>чи</a:t>
            </a:r>
            <a:r>
              <a:rPr lang="ru-RU" sz="2400" b="0" i="0" dirty="0" smtClean="0">
                <a:solidFill>
                  <a:srgbClr val="4B4B4B"/>
                </a:solidFill>
                <a:effectLst/>
                <a:latin typeface="SegoeUIRegular"/>
              </a:rPr>
              <a:t> </a:t>
            </a:r>
            <a:r>
              <a:rPr lang="ru-RU" sz="2400" b="0" i="0" dirty="0" err="1" smtClean="0">
                <a:solidFill>
                  <a:srgbClr val="4B4B4B"/>
                </a:solidFill>
                <a:effectLst/>
                <a:latin typeface="SegoeUIRegular"/>
              </a:rPr>
              <a:t>інших</a:t>
            </a:r>
            <a:r>
              <a:rPr lang="ru-RU" sz="2400" b="0" i="0" dirty="0" smtClean="0">
                <a:solidFill>
                  <a:srgbClr val="4B4B4B"/>
                </a:solidFill>
                <a:effectLst/>
                <a:latin typeface="SegoeUIRegular"/>
              </a:rPr>
              <a:t> </a:t>
            </a:r>
            <a:r>
              <a:rPr lang="ru-RU" sz="2400" b="0" i="0" dirty="0" err="1" smtClean="0">
                <a:solidFill>
                  <a:srgbClr val="4B4B4B"/>
                </a:solidFill>
                <a:effectLst/>
                <a:latin typeface="SegoeUIRegular"/>
              </a:rPr>
              <a:t>умовах</a:t>
            </a:r>
            <a:r>
              <a:rPr lang="ru-RU" sz="2400" b="0" i="0" dirty="0" smtClean="0">
                <a:solidFill>
                  <a:srgbClr val="4B4B4B"/>
                </a:solidFill>
                <a:effectLst/>
                <a:latin typeface="SegoeUIRegular"/>
              </a:rPr>
              <a:t>.</a:t>
            </a:r>
          </a:p>
          <a:p>
            <a:r>
              <a:rPr lang="ru-RU" b="0" i="0" u="none" strike="noStrike" dirty="0" smtClean="0">
                <a:solidFill>
                  <a:srgbClr val="009056"/>
                </a:solidFill>
                <a:effectLst/>
                <a:latin typeface="SegoeUIBold"/>
                <a:hlinkClick r:id="rId3"/>
              </a:rPr>
              <a:t/>
            </a:r>
            <a:br>
              <a:rPr lang="ru-RU" b="0" i="0" u="none" strike="noStrike" dirty="0" smtClean="0">
                <a:solidFill>
                  <a:srgbClr val="009056"/>
                </a:solidFill>
                <a:effectLst/>
                <a:latin typeface="SegoeUIBold"/>
                <a:hlinkClick r:id="rId3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72372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7077" y="411976"/>
            <a:ext cx="10707757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sz="2400" b="1" i="1" dirty="0" err="1" smtClean="0">
                <a:solidFill>
                  <a:srgbClr val="FF0000"/>
                </a:solidFill>
                <a:effectLst/>
                <a:latin typeface="SegoeUIRegular"/>
              </a:rPr>
              <a:t>Щодо</a:t>
            </a:r>
            <a:r>
              <a:rPr lang="ru-RU" sz="2400" b="1" i="1" dirty="0" smtClean="0">
                <a:solidFill>
                  <a:srgbClr val="FF0000"/>
                </a:solidFill>
                <a:effectLst/>
                <a:latin typeface="SegoeUIRegular"/>
              </a:rPr>
              <a:t> </a:t>
            </a:r>
            <a:r>
              <a:rPr lang="ru-RU" sz="2400" b="1" i="1" dirty="0" err="1" smtClean="0">
                <a:solidFill>
                  <a:srgbClr val="FF0000"/>
                </a:solidFill>
                <a:effectLst/>
                <a:latin typeface="SegoeUIRegular"/>
              </a:rPr>
              <a:t>міжнародного</a:t>
            </a:r>
            <a:r>
              <a:rPr lang="ru-RU" sz="2400" b="1" i="1" dirty="0" smtClean="0">
                <a:solidFill>
                  <a:srgbClr val="FF0000"/>
                </a:solidFill>
                <a:effectLst/>
                <a:latin typeface="SegoeUIRegular"/>
              </a:rPr>
              <a:t> </a:t>
            </a:r>
            <a:r>
              <a:rPr lang="ru-RU" sz="2400" b="1" i="1" dirty="0" err="1" smtClean="0">
                <a:solidFill>
                  <a:srgbClr val="FF0000"/>
                </a:solidFill>
                <a:effectLst/>
                <a:latin typeface="SegoeUIRegular"/>
              </a:rPr>
              <a:t>законодавства</a:t>
            </a:r>
            <a:r>
              <a:rPr lang="ru-RU" sz="2400" b="1" i="1" dirty="0" smtClean="0">
                <a:solidFill>
                  <a:srgbClr val="FF0000"/>
                </a:solidFill>
                <a:effectLst/>
                <a:latin typeface="SegoeUIRegular"/>
              </a:rPr>
              <a:t>, то </a:t>
            </a:r>
            <a:r>
              <a:rPr lang="ru-RU" sz="2400" b="1" i="1" dirty="0" err="1" smtClean="0">
                <a:solidFill>
                  <a:srgbClr val="FF0000"/>
                </a:solidFill>
                <a:effectLst/>
                <a:latin typeface="SegoeUIRegular"/>
              </a:rPr>
              <a:t>необхідність</a:t>
            </a:r>
            <a:r>
              <a:rPr lang="ru-RU" sz="2400" b="1" i="1" dirty="0" smtClean="0">
                <a:solidFill>
                  <a:srgbClr val="FF0000"/>
                </a:solidFill>
                <a:effectLst/>
                <a:latin typeface="SegoeUIRegular"/>
              </a:rPr>
              <a:t> і </a:t>
            </a:r>
            <a:r>
              <a:rPr lang="ru-RU" sz="2400" b="1" i="1" dirty="0" err="1" smtClean="0">
                <a:solidFill>
                  <a:srgbClr val="FF0000"/>
                </a:solidFill>
                <a:effectLst/>
                <a:latin typeface="SegoeUIRegular"/>
              </a:rPr>
              <a:t>терміновість</a:t>
            </a:r>
            <a:r>
              <a:rPr lang="ru-RU" sz="2400" b="1" i="1" dirty="0" smtClean="0">
                <a:solidFill>
                  <a:srgbClr val="FF0000"/>
                </a:solidFill>
                <a:effectLst/>
                <a:latin typeface="SegoeUIRegular"/>
              </a:rPr>
              <a:t> </a:t>
            </a:r>
            <a:r>
              <a:rPr lang="ru-RU" sz="2400" b="1" i="1" dirty="0" err="1" smtClean="0">
                <a:solidFill>
                  <a:srgbClr val="FF0000"/>
                </a:solidFill>
                <a:effectLst/>
                <a:latin typeface="SegoeUIRegular"/>
              </a:rPr>
              <a:t>прийняття</a:t>
            </a:r>
            <a:r>
              <a:rPr lang="ru-RU" sz="2400" b="1" i="1" dirty="0" smtClean="0">
                <a:solidFill>
                  <a:srgbClr val="FF0000"/>
                </a:solidFill>
                <a:effectLst/>
                <a:latin typeface="SegoeUIRegular"/>
              </a:rPr>
              <a:t> </a:t>
            </a:r>
            <a:r>
              <a:rPr lang="ru-RU" sz="2400" b="1" i="1" dirty="0" err="1" smtClean="0">
                <a:solidFill>
                  <a:srgbClr val="FF0000"/>
                </a:solidFill>
                <a:effectLst/>
                <a:latin typeface="SegoeUIRegular"/>
              </a:rPr>
              <a:t>заходів</a:t>
            </a:r>
            <a:r>
              <a:rPr lang="ru-RU" sz="2400" b="1" i="1" dirty="0" smtClean="0">
                <a:solidFill>
                  <a:srgbClr val="FF0000"/>
                </a:solidFill>
                <a:effectLst/>
                <a:latin typeface="SegoeUIRegular"/>
              </a:rPr>
              <a:t> з </a:t>
            </a:r>
            <a:r>
              <a:rPr lang="ru-RU" sz="2400" b="1" i="1" dirty="0" err="1" smtClean="0">
                <a:solidFill>
                  <a:srgbClr val="FF0000"/>
                </a:solidFill>
                <a:effectLst/>
                <a:latin typeface="SegoeUIRegular"/>
              </a:rPr>
              <a:t>усунення</a:t>
            </a:r>
            <a:r>
              <a:rPr lang="ru-RU" sz="2400" b="1" i="1" dirty="0" smtClean="0">
                <a:solidFill>
                  <a:srgbClr val="FF0000"/>
                </a:solidFill>
                <a:effectLst/>
                <a:latin typeface="SegoeUIRegular"/>
              </a:rPr>
              <a:t> </a:t>
            </a:r>
            <a:r>
              <a:rPr lang="ru-RU" sz="2400" b="1" i="1" dirty="0" err="1" smtClean="0">
                <a:solidFill>
                  <a:srgbClr val="FF0000"/>
                </a:solidFill>
                <a:effectLst/>
                <a:latin typeface="SegoeUIRegular"/>
              </a:rPr>
              <a:t>загроз</a:t>
            </a:r>
            <a:r>
              <a:rPr lang="ru-RU" sz="2400" b="1" i="1" dirty="0" smtClean="0">
                <a:solidFill>
                  <a:srgbClr val="FF0000"/>
                </a:solidFill>
                <a:effectLst/>
                <a:latin typeface="SegoeUIRegular"/>
              </a:rPr>
              <a:t>, </a:t>
            </a:r>
            <a:r>
              <a:rPr lang="ru-RU" sz="2400" b="1" i="1" dirty="0" err="1" smtClean="0">
                <a:solidFill>
                  <a:srgbClr val="FF0000"/>
                </a:solidFill>
                <a:effectLst/>
                <a:latin typeface="SegoeUIRegular"/>
              </a:rPr>
              <a:t>прихованих</a:t>
            </a:r>
            <a:r>
              <a:rPr lang="ru-RU" sz="2400" b="1" i="1" dirty="0" smtClean="0">
                <a:solidFill>
                  <a:srgbClr val="FF0000"/>
                </a:solidFill>
                <a:effectLst/>
                <a:latin typeface="SegoeUIRegular"/>
              </a:rPr>
              <a:t> у </a:t>
            </a:r>
            <a:r>
              <a:rPr lang="ru-RU" sz="2400" b="1" i="1" dirty="0" err="1" smtClean="0">
                <a:solidFill>
                  <a:srgbClr val="FF0000"/>
                </a:solidFill>
                <a:effectLst/>
                <a:latin typeface="SegoeUIRegular"/>
              </a:rPr>
              <a:t>біологічних</a:t>
            </a:r>
            <a:r>
              <a:rPr lang="ru-RU" sz="2400" b="1" i="1" dirty="0" smtClean="0">
                <a:solidFill>
                  <a:srgbClr val="FF0000"/>
                </a:solidFill>
                <a:effectLst/>
                <a:latin typeface="SegoeUIRegular"/>
              </a:rPr>
              <a:t> </a:t>
            </a:r>
            <a:r>
              <a:rPr lang="ru-RU" sz="2400" b="1" i="1" dirty="0" err="1" smtClean="0">
                <a:solidFill>
                  <a:srgbClr val="FF0000"/>
                </a:solidFill>
                <a:effectLst/>
                <a:latin typeface="SegoeUIRegular"/>
              </a:rPr>
              <a:t>інвазіях</a:t>
            </a:r>
            <a:r>
              <a:rPr lang="ru-RU" sz="2400" b="1" i="1" dirty="0" smtClean="0">
                <a:solidFill>
                  <a:srgbClr val="FF0000"/>
                </a:solidFill>
                <a:effectLst/>
                <a:latin typeface="SegoeUIRegular"/>
              </a:rPr>
              <a:t>, </a:t>
            </a:r>
            <a:r>
              <a:rPr lang="ru-RU" sz="2400" b="1" i="1" dirty="0" err="1" smtClean="0">
                <a:solidFill>
                  <a:srgbClr val="FF0000"/>
                </a:solidFill>
                <a:effectLst/>
                <a:latin typeface="SegoeUIRegular"/>
              </a:rPr>
              <a:t>зазначена</a:t>
            </a:r>
            <a:r>
              <a:rPr lang="ru-RU" sz="2400" b="1" i="1" dirty="0" smtClean="0">
                <a:solidFill>
                  <a:srgbClr val="FF0000"/>
                </a:solidFill>
                <a:effectLst/>
                <a:latin typeface="SegoeUIRegular"/>
              </a:rPr>
              <a:t> у:</a:t>
            </a: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ru-RU" b="0" i="0" dirty="0" smtClean="0">
                <a:solidFill>
                  <a:srgbClr val="4B4B4B"/>
                </a:solidFill>
                <a:effectLst/>
                <a:latin typeface="SegoeUIRegular"/>
              </a:rPr>
              <a:t>ст. 8 </a:t>
            </a:r>
            <a:r>
              <a:rPr lang="ru-RU" b="0" i="0" dirty="0" err="1" smtClean="0">
                <a:solidFill>
                  <a:srgbClr val="4B4B4B"/>
                </a:solidFill>
                <a:effectLst/>
                <a:latin typeface="SegoeUIRegular"/>
              </a:rPr>
              <a:t>конвенції</a:t>
            </a:r>
            <a:r>
              <a:rPr lang="ru-RU" b="0" i="0" dirty="0" smtClean="0">
                <a:solidFill>
                  <a:srgbClr val="4B4B4B"/>
                </a:solidFill>
                <a:effectLst/>
                <a:latin typeface="SegoeUIRegular"/>
              </a:rPr>
              <a:t> ООН Про </a:t>
            </a:r>
            <a:r>
              <a:rPr lang="ru-RU" b="0" i="0" dirty="0" err="1" smtClean="0">
                <a:solidFill>
                  <a:srgbClr val="4B4B4B"/>
                </a:solidFill>
                <a:effectLst/>
                <a:latin typeface="SegoeUIRegular"/>
              </a:rPr>
              <a:t>біорізноманіття</a:t>
            </a:r>
            <a:r>
              <a:rPr lang="ru-RU" b="0" i="0" dirty="0" smtClean="0">
                <a:solidFill>
                  <a:srgbClr val="4B4B4B"/>
                </a:solidFill>
                <a:effectLst/>
                <a:latin typeface="SegoeUIRegular"/>
              </a:rPr>
              <a:t> (</a:t>
            </a:r>
            <a:r>
              <a:rPr lang="ru-RU" b="0" i="0" dirty="0" err="1" smtClean="0">
                <a:solidFill>
                  <a:srgbClr val="4B4B4B"/>
                </a:solidFill>
                <a:effectLst/>
                <a:latin typeface="SegoeUIRegular"/>
              </a:rPr>
              <a:t>Ріо</a:t>
            </a:r>
            <a:r>
              <a:rPr lang="ru-RU" b="0" i="0" dirty="0" smtClean="0">
                <a:solidFill>
                  <a:srgbClr val="4B4B4B"/>
                </a:solidFill>
                <a:effectLst/>
                <a:latin typeface="SegoeUIRegular"/>
              </a:rPr>
              <a:t>-де-Жанейро, 1992);</a:t>
            </a: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ru-RU" b="0" i="0" dirty="0" smtClean="0">
                <a:solidFill>
                  <a:srgbClr val="4B4B4B"/>
                </a:solidFill>
                <a:effectLst/>
                <a:latin typeface="SegoeUIRegular"/>
              </a:rPr>
              <a:t>ст. 2 </a:t>
            </a:r>
            <a:r>
              <a:rPr lang="ru-RU" b="0" i="0" dirty="0" err="1" smtClean="0">
                <a:solidFill>
                  <a:srgbClr val="4B4B4B"/>
                </a:solidFill>
                <a:effectLst/>
                <a:latin typeface="SegoeUIRegular"/>
              </a:rPr>
              <a:t>Бернської</a:t>
            </a:r>
            <a:r>
              <a:rPr lang="ru-RU" b="0" i="0" dirty="0" smtClean="0">
                <a:solidFill>
                  <a:srgbClr val="4B4B4B"/>
                </a:solidFill>
                <a:effectLst/>
                <a:latin typeface="SegoeUIRegular"/>
              </a:rPr>
              <a:t> </a:t>
            </a:r>
            <a:r>
              <a:rPr lang="ru-RU" b="0" i="0" dirty="0" err="1" smtClean="0">
                <a:solidFill>
                  <a:srgbClr val="4B4B4B"/>
                </a:solidFill>
                <a:effectLst/>
                <a:latin typeface="SegoeUIRegular"/>
              </a:rPr>
              <a:t>конвенції</a:t>
            </a:r>
            <a:r>
              <a:rPr lang="ru-RU" b="0" i="0" dirty="0" smtClean="0">
                <a:solidFill>
                  <a:srgbClr val="4B4B4B"/>
                </a:solidFill>
                <a:effectLst/>
                <a:latin typeface="SegoeUIRegular"/>
              </a:rPr>
              <a:t> про </a:t>
            </a:r>
            <a:r>
              <a:rPr lang="ru-RU" b="0" i="0" dirty="0" err="1" smtClean="0">
                <a:solidFill>
                  <a:srgbClr val="4B4B4B"/>
                </a:solidFill>
                <a:effectLst/>
                <a:latin typeface="SegoeUIRegular"/>
              </a:rPr>
              <a:t>збереження</a:t>
            </a:r>
            <a:r>
              <a:rPr lang="ru-RU" b="0" i="0" dirty="0" smtClean="0">
                <a:solidFill>
                  <a:srgbClr val="4B4B4B"/>
                </a:solidFill>
                <a:effectLst/>
                <a:latin typeface="SegoeUIRegular"/>
              </a:rPr>
              <a:t> </a:t>
            </a:r>
            <a:r>
              <a:rPr lang="ru-RU" b="0" i="0" dirty="0" err="1" smtClean="0">
                <a:solidFill>
                  <a:srgbClr val="4B4B4B"/>
                </a:solidFill>
                <a:effectLst/>
                <a:latin typeface="SegoeUIRegular"/>
              </a:rPr>
              <a:t>європейської</a:t>
            </a:r>
            <a:r>
              <a:rPr lang="ru-RU" b="0" i="0" dirty="0" smtClean="0">
                <a:solidFill>
                  <a:srgbClr val="4B4B4B"/>
                </a:solidFill>
                <a:effectLst/>
                <a:latin typeface="SegoeUIRegular"/>
              </a:rPr>
              <a:t> </a:t>
            </a:r>
            <a:r>
              <a:rPr lang="ru-RU" b="0" i="0" dirty="0" err="1" smtClean="0">
                <a:solidFill>
                  <a:srgbClr val="4B4B4B"/>
                </a:solidFill>
                <a:effectLst/>
                <a:latin typeface="SegoeUIRegular"/>
              </a:rPr>
              <a:t>дикої</a:t>
            </a:r>
            <a:r>
              <a:rPr lang="ru-RU" b="0" i="0" dirty="0" smtClean="0">
                <a:solidFill>
                  <a:srgbClr val="4B4B4B"/>
                </a:solidFill>
                <a:effectLst/>
                <a:latin typeface="SegoeUIRegular"/>
              </a:rPr>
              <a:t> </a:t>
            </a:r>
            <a:r>
              <a:rPr lang="ru-RU" b="0" i="0" dirty="0" err="1" smtClean="0">
                <a:solidFill>
                  <a:srgbClr val="4B4B4B"/>
                </a:solidFill>
                <a:effectLst/>
                <a:latin typeface="SegoeUIRegular"/>
              </a:rPr>
              <a:t>природи</a:t>
            </a:r>
            <a:r>
              <a:rPr lang="ru-RU" b="0" i="0" dirty="0" smtClean="0">
                <a:solidFill>
                  <a:srgbClr val="4B4B4B"/>
                </a:solidFill>
                <a:effectLst/>
                <a:latin typeface="SegoeUIRegular"/>
              </a:rPr>
              <a:t> і </a:t>
            </a:r>
            <a:r>
              <a:rPr lang="ru-RU" b="0" i="0" dirty="0" err="1" smtClean="0">
                <a:solidFill>
                  <a:srgbClr val="4B4B4B"/>
                </a:solidFill>
                <a:effectLst/>
                <a:latin typeface="SegoeUIRegular"/>
              </a:rPr>
              <a:t>природних</a:t>
            </a:r>
            <a:r>
              <a:rPr lang="ru-RU" b="0" i="0" dirty="0" smtClean="0">
                <a:solidFill>
                  <a:srgbClr val="4B4B4B"/>
                </a:solidFill>
                <a:effectLst/>
                <a:latin typeface="SegoeUIRegular"/>
              </a:rPr>
              <a:t> </a:t>
            </a:r>
            <a:r>
              <a:rPr lang="ru-RU" b="0" i="0" dirty="0" err="1" smtClean="0">
                <a:solidFill>
                  <a:srgbClr val="4B4B4B"/>
                </a:solidFill>
                <a:effectLst/>
                <a:latin typeface="SegoeUIRegular"/>
              </a:rPr>
              <a:t>місцезростань</a:t>
            </a:r>
            <a:r>
              <a:rPr lang="ru-RU" b="0" i="0" dirty="0" smtClean="0">
                <a:solidFill>
                  <a:srgbClr val="4B4B4B"/>
                </a:solidFill>
                <a:effectLst/>
                <a:latin typeface="SegoeUIRegular"/>
              </a:rPr>
              <a:t> (Берн, 1979);</a:t>
            </a: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ru-RU" b="0" i="0" dirty="0" err="1" smtClean="0">
                <a:solidFill>
                  <a:srgbClr val="4B4B4B"/>
                </a:solidFill>
                <a:effectLst/>
                <a:latin typeface="SegoeUIRegular"/>
              </a:rPr>
              <a:t>резолюції</a:t>
            </a:r>
            <a:r>
              <a:rPr lang="ru-RU" b="0" i="0" dirty="0" smtClean="0">
                <a:solidFill>
                  <a:srgbClr val="4B4B4B"/>
                </a:solidFill>
                <a:effectLst/>
                <a:latin typeface="SegoeUIRegular"/>
              </a:rPr>
              <a:t> 7 і 8 </a:t>
            </a:r>
            <a:r>
              <a:rPr lang="ru-RU" b="0" i="0" dirty="0" err="1" smtClean="0">
                <a:solidFill>
                  <a:srgbClr val="4B4B4B"/>
                </a:solidFill>
                <a:effectLst/>
                <a:latin typeface="SegoeUIRegular"/>
              </a:rPr>
              <a:t>Конвенції</a:t>
            </a:r>
            <a:r>
              <a:rPr lang="ru-RU" b="0" i="0" dirty="0" smtClean="0">
                <a:solidFill>
                  <a:srgbClr val="4B4B4B"/>
                </a:solidFill>
                <a:effectLst/>
                <a:latin typeface="SegoeUIRegular"/>
              </a:rPr>
              <a:t> про водно-</a:t>
            </a:r>
            <a:r>
              <a:rPr lang="ru-RU" b="0" i="0" dirty="0" err="1" smtClean="0">
                <a:solidFill>
                  <a:srgbClr val="4B4B4B"/>
                </a:solidFill>
                <a:effectLst/>
                <a:latin typeface="SegoeUIRegular"/>
              </a:rPr>
              <a:t>болотні</a:t>
            </a:r>
            <a:r>
              <a:rPr lang="ru-RU" b="0" i="0" dirty="0" smtClean="0">
                <a:solidFill>
                  <a:srgbClr val="4B4B4B"/>
                </a:solidFill>
                <a:effectLst/>
                <a:latin typeface="SegoeUIRegular"/>
              </a:rPr>
              <a:t> </a:t>
            </a:r>
            <a:r>
              <a:rPr lang="ru-RU" b="0" i="0" dirty="0" err="1" smtClean="0">
                <a:solidFill>
                  <a:srgbClr val="4B4B4B"/>
                </a:solidFill>
                <a:effectLst/>
                <a:latin typeface="SegoeUIRegular"/>
              </a:rPr>
              <a:t>угіддя</a:t>
            </a:r>
            <a:r>
              <a:rPr lang="ru-RU" b="0" i="0" dirty="0" smtClean="0">
                <a:solidFill>
                  <a:srgbClr val="4B4B4B"/>
                </a:solidFill>
                <a:effectLst/>
                <a:latin typeface="SegoeUIRegular"/>
              </a:rPr>
              <a:t> (</a:t>
            </a:r>
            <a:r>
              <a:rPr lang="ru-RU" b="0" i="0" dirty="0" err="1" smtClean="0">
                <a:solidFill>
                  <a:srgbClr val="4B4B4B"/>
                </a:solidFill>
                <a:effectLst/>
                <a:latin typeface="SegoeUIRegular"/>
              </a:rPr>
              <a:t>Рамсар</a:t>
            </a:r>
            <a:r>
              <a:rPr lang="ru-RU" b="0" i="0" dirty="0" smtClean="0">
                <a:solidFill>
                  <a:srgbClr val="4B4B4B"/>
                </a:solidFill>
                <a:effectLst/>
                <a:latin typeface="SegoeUIRegular"/>
              </a:rPr>
              <a:t> 1971, Париж 1982);</a:t>
            </a: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ru-RU" b="0" i="0" dirty="0" err="1" smtClean="0">
                <a:solidFill>
                  <a:srgbClr val="4B4B4B"/>
                </a:solidFill>
                <a:effectLst/>
                <a:latin typeface="SegoeUIRegular"/>
              </a:rPr>
              <a:t>деяких</a:t>
            </a:r>
            <a:r>
              <a:rPr lang="ru-RU" b="0" i="0" dirty="0" smtClean="0">
                <a:solidFill>
                  <a:srgbClr val="4B4B4B"/>
                </a:solidFill>
                <a:effectLst/>
                <a:latin typeface="SegoeUIRegular"/>
              </a:rPr>
              <a:t> </a:t>
            </a:r>
            <a:r>
              <a:rPr lang="ru-RU" b="0" i="0" dirty="0" err="1" smtClean="0">
                <a:solidFill>
                  <a:srgbClr val="4B4B4B"/>
                </a:solidFill>
                <a:effectLst/>
                <a:latin typeface="SegoeUIRegular"/>
              </a:rPr>
              <a:t>рекомендаціях</a:t>
            </a:r>
            <a:r>
              <a:rPr lang="ru-RU" b="0" i="0" dirty="0" smtClean="0">
                <a:solidFill>
                  <a:srgbClr val="4B4B4B"/>
                </a:solidFill>
                <a:effectLst/>
                <a:latin typeface="SegoeUIRegular"/>
              </a:rPr>
              <a:t> в рамках </a:t>
            </a:r>
            <a:r>
              <a:rPr lang="ru-RU" b="0" i="0" dirty="0" err="1" smtClean="0">
                <a:solidFill>
                  <a:srgbClr val="4B4B4B"/>
                </a:solidFill>
                <a:effectLst/>
                <a:latin typeface="SegoeUIRegular"/>
              </a:rPr>
              <a:t>конвенції</a:t>
            </a:r>
            <a:r>
              <a:rPr lang="ru-RU" b="0" i="0" dirty="0" smtClean="0">
                <a:solidFill>
                  <a:srgbClr val="4B4B4B"/>
                </a:solidFill>
                <a:effectLst/>
                <a:latin typeface="SegoeUIRegular"/>
              </a:rPr>
              <a:t> про </a:t>
            </a:r>
            <a:r>
              <a:rPr lang="ru-RU" b="0" i="0" dirty="0" err="1" smtClean="0">
                <a:solidFill>
                  <a:srgbClr val="4B4B4B"/>
                </a:solidFill>
                <a:effectLst/>
                <a:latin typeface="SegoeUIRegular"/>
              </a:rPr>
              <a:t>міжнародну</a:t>
            </a:r>
            <a:r>
              <a:rPr lang="ru-RU" b="0" i="0" dirty="0" smtClean="0">
                <a:solidFill>
                  <a:srgbClr val="4B4B4B"/>
                </a:solidFill>
                <a:effectLst/>
                <a:latin typeface="SegoeUIRegular"/>
              </a:rPr>
              <a:t> </a:t>
            </a:r>
            <a:r>
              <a:rPr lang="ru-RU" b="0" i="0" dirty="0" err="1" smtClean="0">
                <a:solidFill>
                  <a:srgbClr val="4B4B4B"/>
                </a:solidFill>
                <a:effectLst/>
                <a:latin typeface="SegoeUIRegular"/>
              </a:rPr>
              <a:t>торгівлю</a:t>
            </a:r>
            <a:r>
              <a:rPr lang="ru-RU" b="0" i="0" dirty="0" smtClean="0">
                <a:solidFill>
                  <a:srgbClr val="4B4B4B"/>
                </a:solidFill>
                <a:effectLst/>
                <a:latin typeface="SegoeUIRegular"/>
              </a:rPr>
              <a:t> дикими видами </a:t>
            </a:r>
            <a:r>
              <a:rPr lang="ru-RU" b="0" i="0" dirty="0" err="1" smtClean="0">
                <a:solidFill>
                  <a:srgbClr val="4B4B4B"/>
                </a:solidFill>
                <a:effectLst/>
                <a:latin typeface="SegoeUIRegular"/>
              </a:rPr>
              <a:t>флори</a:t>
            </a:r>
            <a:r>
              <a:rPr lang="ru-RU" b="0" i="0" dirty="0" smtClean="0">
                <a:solidFill>
                  <a:srgbClr val="4B4B4B"/>
                </a:solidFill>
                <a:effectLst/>
                <a:latin typeface="SegoeUIRegular"/>
              </a:rPr>
              <a:t> і </a:t>
            </a:r>
            <a:r>
              <a:rPr lang="ru-RU" b="0" i="0" dirty="0" err="1" smtClean="0">
                <a:solidFill>
                  <a:srgbClr val="4B4B4B"/>
                </a:solidFill>
                <a:effectLst/>
                <a:latin typeface="SegoeUIRegular"/>
              </a:rPr>
              <a:t>фауни</a:t>
            </a:r>
            <a:r>
              <a:rPr lang="ru-RU" b="0" i="0" dirty="0" smtClean="0">
                <a:solidFill>
                  <a:srgbClr val="4B4B4B"/>
                </a:solidFill>
                <a:effectLst/>
                <a:latin typeface="SegoeUIRegular"/>
              </a:rPr>
              <a:t>, </a:t>
            </a:r>
            <a:r>
              <a:rPr lang="ru-RU" b="0" i="0" dirty="0" err="1" smtClean="0">
                <a:solidFill>
                  <a:srgbClr val="4B4B4B"/>
                </a:solidFill>
                <a:effectLst/>
                <a:latin typeface="SegoeUIRegular"/>
              </a:rPr>
              <a:t>що</a:t>
            </a:r>
            <a:r>
              <a:rPr lang="ru-RU" b="0" i="0" dirty="0" smtClean="0">
                <a:solidFill>
                  <a:srgbClr val="4B4B4B"/>
                </a:solidFill>
                <a:effectLst/>
                <a:latin typeface="SegoeUIRegular"/>
              </a:rPr>
              <a:t> </a:t>
            </a:r>
            <a:r>
              <a:rPr lang="ru-RU" b="0" i="0" dirty="0" err="1" smtClean="0">
                <a:solidFill>
                  <a:srgbClr val="4B4B4B"/>
                </a:solidFill>
                <a:effectLst/>
                <a:latin typeface="SegoeUIRegular"/>
              </a:rPr>
              <a:t>знаходяться</a:t>
            </a:r>
            <a:r>
              <a:rPr lang="ru-RU" b="0" i="0" dirty="0" smtClean="0">
                <a:solidFill>
                  <a:srgbClr val="4B4B4B"/>
                </a:solidFill>
                <a:effectLst/>
                <a:latin typeface="SegoeUIRegular"/>
              </a:rPr>
              <a:t> </a:t>
            </a:r>
            <a:r>
              <a:rPr lang="ru-RU" b="0" i="0" dirty="0" err="1" smtClean="0">
                <a:solidFill>
                  <a:srgbClr val="4B4B4B"/>
                </a:solidFill>
                <a:effectLst/>
                <a:latin typeface="SegoeUIRegular"/>
              </a:rPr>
              <a:t>під</a:t>
            </a:r>
            <a:r>
              <a:rPr lang="ru-RU" b="0" i="0" dirty="0" smtClean="0">
                <a:solidFill>
                  <a:srgbClr val="4B4B4B"/>
                </a:solidFill>
                <a:effectLst/>
                <a:latin typeface="SegoeUIRegular"/>
              </a:rPr>
              <a:t> </a:t>
            </a:r>
            <a:r>
              <a:rPr lang="ru-RU" b="0" i="0" dirty="0" err="1" smtClean="0">
                <a:solidFill>
                  <a:srgbClr val="4B4B4B"/>
                </a:solidFill>
                <a:effectLst/>
                <a:latin typeface="SegoeUIRegular"/>
              </a:rPr>
              <a:t>загрозою</a:t>
            </a:r>
            <a:r>
              <a:rPr lang="ru-RU" b="0" i="0" dirty="0" smtClean="0">
                <a:solidFill>
                  <a:srgbClr val="4B4B4B"/>
                </a:solidFill>
                <a:effectLst/>
                <a:latin typeface="SegoeUIRegular"/>
              </a:rPr>
              <a:t> </a:t>
            </a:r>
            <a:r>
              <a:rPr lang="ru-RU" b="0" i="0" dirty="0" err="1" smtClean="0">
                <a:solidFill>
                  <a:srgbClr val="4B4B4B"/>
                </a:solidFill>
                <a:effectLst/>
                <a:latin typeface="SegoeUIRegular"/>
              </a:rPr>
              <a:t>зникнення</a:t>
            </a:r>
            <a:r>
              <a:rPr lang="ru-RU" b="0" i="0" dirty="0" smtClean="0">
                <a:solidFill>
                  <a:srgbClr val="4B4B4B"/>
                </a:solidFill>
                <a:effectLst/>
                <a:latin typeface="SegoeUIRegular"/>
              </a:rPr>
              <a:t> (</a:t>
            </a:r>
            <a:r>
              <a:rPr lang="en-US" b="0" i="0" dirty="0" smtClean="0">
                <a:solidFill>
                  <a:srgbClr val="4B4B4B"/>
                </a:solidFill>
                <a:effectLst/>
                <a:latin typeface="SegoeUIRegular"/>
              </a:rPr>
              <a:t>CITES, </a:t>
            </a:r>
            <a:r>
              <a:rPr lang="ru-RU" b="0" i="0" dirty="0" smtClean="0">
                <a:solidFill>
                  <a:srgbClr val="4B4B4B"/>
                </a:solidFill>
                <a:effectLst/>
                <a:latin typeface="SegoeUIRegular"/>
              </a:rPr>
              <a:t>Вашингтон, 1973).</a:t>
            </a: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ru-RU" b="0" i="0" dirty="0" err="1" smtClean="0">
                <a:solidFill>
                  <a:srgbClr val="4B4B4B"/>
                </a:solidFill>
                <a:effectLst/>
                <a:latin typeface="SegoeUIRegular"/>
              </a:rPr>
              <a:t>Також</a:t>
            </a:r>
            <a:r>
              <a:rPr lang="ru-RU" b="0" i="0" dirty="0" smtClean="0">
                <a:solidFill>
                  <a:srgbClr val="4B4B4B"/>
                </a:solidFill>
                <a:effectLst/>
                <a:latin typeface="SegoeUIRegular"/>
              </a:rPr>
              <a:t> на </a:t>
            </a:r>
            <a:r>
              <a:rPr lang="ru-RU" b="0" i="0" dirty="0" err="1" smtClean="0">
                <a:solidFill>
                  <a:srgbClr val="4B4B4B"/>
                </a:solidFill>
                <a:effectLst/>
                <a:latin typeface="SegoeUIRegular"/>
              </a:rPr>
              <a:t>рівні</a:t>
            </a:r>
            <a:r>
              <a:rPr lang="ru-RU" b="0" i="0" dirty="0" smtClean="0">
                <a:solidFill>
                  <a:srgbClr val="4B4B4B"/>
                </a:solidFill>
                <a:effectLst/>
                <a:latin typeface="SegoeUIRegular"/>
              </a:rPr>
              <a:t> </a:t>
            </a:r>
            <a:r>
              <a:rPr lang="ru-RU" b="0" i="0" dirty="0" err="1" smtClean="0">
                <a:solidFill>
                  <a:srgbClr val="4B4B4B"/>
                </a:solidFill>
                <a:effectLst/>
                <a:latin typeface="SegoeUIRegular"/>
              </a:rPr>
              <a:t>Європейського</a:t>
            </a:r>
            <a:r>
              <a:rPr lang="ru-RU" b="0" i="0" dirty="0" smtClean="0">
                <a:solidFill>
                  <a:srgbClr val="4B4B4B"/>
                </a:solidFill>
                <a:effectLst/>
                <a:latin typeface="SegoeUIRegular"/>
              </a:rPr>
              <a:t> союзу </a:t>
            </a:r>
            <a:r>
              <a:rPr lang="ru-RU" b="0" i="0" dirty="0" err="1" smtClean="0">
                <a:solidFill>
                  <a:srgbClr val="4B4B4B"/>
                </a:solidFill>
                <a:effectLst/>
                <a:latin typeface="SegoeUIRegular"/>
              </a:rPr>
              <a:t>діє</a:t>
            </a:r>
            <a:r>
              <a:rPr lang="ru-RU" b="0" i="0" dirty="0" smtClean="0">
                <a:solidFill>
                  <a:srgbClr val="4B4B4B"/>
                </a:solidFill>
                <a:effectLst/>
                <a:latin typeface="SegoeUIRegular"/>
              </a:rPr>
              <a:t> </a:t>
            </a:r>
            <a:r>
              <a:rPr lang="en-US" b="0" i="0" u="none" strike="noStrike" dirty="0" smtClean="0">
                <a:solidFill>
                  <a:srgbClr val="009056"/>
                </a:solidFill>
                <a:effectLst/>
                <a:latin typeface="SegoeUIBold"/>
                <a:hlinkClick r:id="rId2"/>
              </a:rPr>
              <a:t>Regulation on invasive alien species</a:t>
            </a:r>
            <a:r>
              <a:rPr lang="en-US" b="0" i="0" dirty="0" smtClean="0">
                <a:solidFill>
                  <a:srgbClr val="4B4B4B"/>
                </a:solidFill>
                <a:effectLst/>
                <a:latin typeface="SegoeUIRegular"/>
              </a:rPr>
              <a:t>, </a:t>
            </a:r>
            <a:r>
              <a:rPr lang="ru-RU" b="0" i="0" dirty="0" err="1" smtClean="0">
                <a:solidFill>
                  <a:srgbClr val="4B4B4B"/>
                </a:solidFill>
                <a:effectLst/>
                <a:latin typeface="SegoeUIRegular"/>
              </a:rPr>
              <a:t>який</a:t>
            </a:r>
            <a:r>
              <a:rPr lang="ru-RU" b="0" i="0" dirty="0" smtClean="0">
                <a:solidFill>
                  <a:srgbClr val="4B4B4B"/>
                </a:solidFill>
                <a:effectLst/>
                <a:latin typeface="SegoeUIRegular"/>
              </a:rPr>
              <a:t> з 2015 року є </a:t>
            </a:r>
            <a:r>
              <a:rPr lang="ru-RU" b="0" i="0" dirty="0" err="1" smtClean="0">
                <a:solidFill>
                  <a:srgbClr val="4B4B4B"/>
                </a:solidFill>
                <a:effectLst/>
                <a:latin typeface="SegoeUIRegular"/>
              </a:rPr>
              <a:t>основним</a:t>
            </a:r>
            <a:r>
              <a:rPr lang="ru-RU" b="0" i="0" dirty="0" smtClean="0">
                <a:solidFill>
                  <a:srgbClr val="4B4B4B"/>
                </a:solidFill>
                <a:effectLst/>
                <a:latin typeface="SegoeUIRegular"/>
              </a:rPr>
              <a:t> </a:t>
            </a:r>
            <a:r>
              <a:rPr lang="ru-RU" b="0" i="0" dirty="0" err="1" smtClean="0">
                <a:solidFill>
                  <a:srgbClr val="4B4B4B"/>
                </a:solidFill>
                <a:effectLst/>
                <a:latin typeface="SegoeUIRegular"/>
              </a:rPr>
              <a:t>законодавчим</a:t>
            </a:r>
            <a:r>
              <a:rPr lang="ru-RU" b="0" i="0" dirty="0" smtClean="0">
                <a:solidFill>
                  <a:srgbClr val="4B4B4B"/>
                </a:solidFill>
                <a:effectLst/>
                <a:latin typeface="SegoeUIRegular"/>
              </a:rPr>
              <a:t> актом у </a:t>
            </a:r>
            <a:r>
              <a:rPr lang="ru-RU" b="0" i="0" dirty="0" err="1" smtClean="0">
                <a:solidFill>
                  <a:srgbClr val="4B4B4B"/>
                </a:solidFill>
                <a:effectLst/>
                <a:latin typeface="SegoeUIRegular"/>
              </a:rPr>
              <a:t>цій</a:t>
            </a:r>
            <a:r>
              <a:rPr lang="ru-RU" b="0" i="0" dirty="0" smtClean="0">
                <a:solidFill>
                  <a:srgbClr val="4B4B4B"/>
                </a:solidFill>
                <a:effectLst/>
                <a:latin typeface="SegoeUIRegular"/>
              </a:rPr>
              <a:t> </a:t>
            </a:r>
            <a:r>
              <a:rPr lang="ru-RU" b="0" i="0" dirty="0" err="1" smtClean="0">
                <a:solidFill>
                  <a:srgbClr val="4B4B4B"/>
                </a:solidFill>
                <a:effectLst/>
                <a:latin typeface="SegoeUIRegular"/>
              </a:rPr>
              <a:t>сфері</a:t>
            </a:r>
            <a:r>
              <a:rPr lang="ru-RU" b="0" i="0" dirty="0" smtClean="0">
                <a:solidFill>
                  <a:srgbClr val="4B4B4B"/>
                </a:solidFill>
                <a:effectLst/>
                <a:latin typeface="SegoeUIRegular"/>
              </a:rPr>
              <a:t>. </a:t>
            </a:r>
            <a:r>
              <a:rPr lang="ru-RU" b="0" i="0" dirty="0" err="1" smtClean="0">
                <a:solidFill>
                  <a:srgbClr val="4B4B4B"/>
                </a:solidFill>
                <a:effectLst/>
                <a:latin typeface="SegoeUIRegular"/>
              </a:rPr>
              <a:t>Звісно</a:t>
            </a:r>
            <a:r>
              <a:rPr lang="ru-RU" b="0" i="0" dirty="0" smtClean="0">
                <a:solidFill>
                  <a:srgbClr val="4B4B4B"/>
                </a:solidFill>
                <a:effectLst/>
                <a:latin typeface="SegoeUIRegular"/>
              </a:rPr>
              <a:t>, </a:t>
            </a:r>
            <a:r>
              <a:rPr lang="ru-RU" b="0" i="0" dirty="0" err="1" smtClean="0">
                <a:solidFill>
                  <a:srgbClr val="4B4B4B"/>
                </a:solidFill>
                <a:effectLst/>
                <a:latin typeface="SegoeUIRegular"/>
              </a:rPr>
              <a:t>кожна</a:t>
            </a:r>
            <a:r>
              <a:rPr lang="ru-RU" b="0" i="0" dirty="0" smtClean="0">
                <a:solidFill>
                  <a:srgbClr val="4B4B4B"/>
                </a:solidFill>
                <a:effectLst/>
                <a:latin typeface="SegoeUIRegular"/>
              </a:rPr>
              <a:t> </a:t>
            </a:r>
            <a:r>
              <a:rPr lang="ru-RU" b="0" i="0" dirty="0" err="1" smtClean="0">
                <a:solidFill>
                  <a:srgbClr val="4B4B4B"/>
                </a:solidFill>
                <a:effectLst/>
                <a:latin typeface="SegoeUIRegular"/>
              </a:rPr>
              <a:t>країна</a:t>
            </a:r>
            <a:r>
              <a:rPr lang="ru-RU" b="0" i="0" dirty="0" smtClean="0">
                <a:solidFill>
                  <a:srgbClr val="4B4B4B"/>
                </a:solidFill>
                <a:effectLst/>
                <a:latin typeface="SegoeUIRegular"/>
              </a:rPr>
              <a:t> ЄС </a:t>
            </a:r>
            <a:r>
              <a:rPr lang="ru-RU" b="0" i="0" dirty="0" err="1" smtClean="0">
                <a:solidFill>
                  <a:srgbClr val="4B4B4B"/>
                </a:solidFill>
                <a:effectLst/>
                <a:latin typeface="SegoeUIRegular"/>
              </a:rPr>
              <a:t>має</a:t>
            </a:r>
            <a:r>
              <a:rPr lang="ru-RU" b="0" i="0" dirty="0" smtClean="0">
                <a:solidFill>
                  <a:srgbClr val="4B4B4B"/>
                </a:solidFill>
                <a:effectLst/>
                <a:latin typeface="SegoeUIRegular"/>
              </a:rPr>
              <a:t> </a:t>
            </a:r>
            <a:r>
              <a:rPr lang="ru-RU" b="0" i="0" dirty="0" err="1" smtClean="0">
                <a:solidFill>
                  <a:srgbClr val="4B4B4B"/>
                </a:solidFill>
                <a:effectLst/>
                <a:latin typeface="SegoeUIRegular"/>
              </a:rPr>
              <a:t>свої</a:t>
            </a:r>
            <a:r>
              <a:rPr lang="ru-RU" b="0" i="0" dirty="0" smtClean="0">
                <a:solidFill>
                  <a:srgbClr val="4B4B4B"/>
                </a:solidFill>
                <a:effectLst/>
                <a:latin typeface="SegoeUIRegular"/>
              </a:rPr>
              <a:t> </a:t>
            </a:r>
            <a:r>
              <a:rPr lang="ru-RU" b="0" i="0" dirty="0" err="1" smtClean="0">
                <a:solidFill>
                  <a:srgbClr val="4B4B4B"/>
                </a:solidFill>
                <a:effectLst/>
                <a:latin typeface="SegoeUIRegular"/>
              </a:rPr>
              <a:t>переліки</a:t>
            </a:r>
            <a:r>
              <a:rPr lang="ru-RU" b="0" i="0" dirty="0" smtClean="0">
                <a:solidFill>
                  <a:srgbClr val="4B4B4B"/>
                </a:solidFill>
                <a:effectLst/>
                <a:latin typeface="SegoeUIRegular"/>
              </a:rPr>
              <a:t> </a:t>
            </a:r>
            <a:r>
              <a:rPr lang="ru-RU" b="0" i="0" dirty="0" err="1" smtClean="0">
                <a:solidFill>
                  <a:srgbClr val="4B4B4B"/>
                </a:solidFill>
                <a:effectLst/>
                <a:latin typeface="SegoeUIRegular"/>
              </a:rPr>
              <a:t>інвазійних</a:t>
            </a:r>
            <a:r>
              <a:rPr lang="ru-RU" b="0" i="0" dirty="0" smtClean="0">
                <a:solidFill>
                  <a:srgbClr val="4B4B4B"/>
                </a:solidFill>
                <a:effectLst/>
                <a:latin typeface="SegoeUIRegular"/>
              </a:rPr>
              <a:t> </a:t>
            </a:r>
            <a:r>
              <a:rPr lang="ru-RU" b="0" i="0" dirty="0" err="1" smtClean="0">
                <a:solidFill>
                  <a:srgbClr val="4B4B4B"/>
                </a:solidFill>
                <a:effectLst/>
                <a:latin typeface="SegoeUIRegular"/>
              </a:rPr>
              <a:t>видів</a:t>
            </a:r>
            <a:r>
              <a:rPr lang="ru-RU" b="0" i="0" dirty="0" smtClean="0">
                <a:solidFill>
                  <a:srgbClr val="4B4B4B"/>
                </a:solidFill>
                <a:effectLst/>
                <a:latin typeface="SegoeUIRegular"/>
              </a:rPr>
              <a:t>, але є </a:t>
            </a:r>
            <a:r>
              <a:rPr lang="ru-RU" b="0" i="0" u="none" strike="noStrike" dirty="0" err="1" smtClean="0">
                <a:solidFill>
                  <a:srgbClr val="009056"/>
                </a:solidFill>
                <a:effectLst/>
                <a:latin typeface="SegoeUIBold"/>
                <a:hlinkClick r:id="rId3"/>
              </a:rPr>
              <a:t>спільний</a:t>
            </a:r>
            <a:r>
              <a:rPr lang="ru-RU" b="0" i="0" u="none" strike="noStrike" dirty="0" smtClean="0">
                <a:solidFill>
                  <a:srgbClr val="009056"/>
                </a:solidFill>
                <a:effectLst/>
                <a:latin typeface="SegoeUIBold"/>
                <a:hlinkClick r:id="rId3"/>
              </a:rPr>
              <a:t> </a:t>
            </a:r>
            <a:r>
              <a:rPr lang="ru-RU" b="0" i="0" u="none" strike="noStrike" dirty="0" err="1" smtClean="0">
                <a:solidFill>
                  <a:srgbClr val="009056"/>
                </a:solidFill>
                <a:effectLst/>
                <a:latin typeface="SegoeUIBold"/>
                <a:hlinkClick r:id="rId3"/>
              </a:rPr>
              <a:t>перелік</a:t>
            </a:r>
            <a:r>
              <a:rPr lang="ru-RU" b="0" i="0" u="none" strike="noStrike" dirty="0" smtClean="0">
                <a:solidFill>
                  <a:srgbClr val="009056"/>
                </a:solidFill>
                <a:effectLst/>
                <a:latin typeface="SegoeUIBold"/>
                <a:hlinkClick r:id="rId3"/>
              </a:rPr>
              <a:t> </a:t>
            </a:r>
            <a:r>
              <a:rPr lang="ru-RU" b="0" i="0" u="none" strike="noStrike" dirty="0" err="1" smtClean="0">
                <a:solidFill>
                  <a:srgbClr val="009056"/>
                </a:solidFill>
                <a:effectLst/>
                <a:latin typeface="SegoeUIBold"/>
                <a:hlinkClick r:id="rId3"/>
              </a:rPr>
              <a:t>європейського</a:t>
            </a:r>
            <a:r>
              <a:rPr lang="ru-RU" b="0" i="0" u="none" strike="noStrike" dirty="0" smtClean="0">
                <a:solidFill>
                  <a:srgbClr val="009056"/>
                </a:solidFill>
                <a:effectLst/>
                <a:latin typeface="SegoeUIBold"/>
                <a:hlinkClick r:id="rId3"/>
              </a:rPr>
              <a:t> масштабу</a:t>
            </a:r>
            <a:r>
              <a:rPr lang="ru-RU" b="0" i="0" dirty="0" smtClean="0">
                <a:solidFill>
                  <a:srgbClr val="4B4B4B"/>
                </a:solidFill>
                <a:effectLst/>
                <a:latin typeface="SegoeUIRegular"/>
              </a:rPr>
              <a:t>, </a:t>
            </a:r>
            <a:r>
              <a:rPr lang="ru-RU" b="0" i="0" dirty="0" err="1" smtClean="0">
                <a:solidFill>
                  <a:srgbClr val="4B4B4B"/>
                </a:solidFill>
                <a:effectLst/>
                <a:latin typeface="SegoeUIRegular"/>
              </a:rPr>
              <a:t>який</a:t>
            </a:r>
            <a:r>
              <a:rPr lang="ru-RU" b="0" i="0" dirty="0" smtClean="0">
                <a:solidFill>
                  <a:srgbClr val="4B4B4B"/>
                </a:solidFill>
                <a:effectLst/>
                <a:latin typeface="SegoeUIRegular"/>
              </a:rPr>
              <a:t> </a:t>
            </a:r>
            <a:r>
              <a:rPr lang="ru-RU" b="0" i="0" dirty="0" err="1" smtClean="0">
                <a:solidFill>
                  <a:srgbClr val="4B4B4B"/>
                </a:solidFill>
                <a:effectLst/>
                <a:latin typeface="SegoeUIRegular"/>
              </a:rPr>
              <a:t>також</a:t>
            </a:r>
            <a:r>
              <a:rPr lang="ru-RU" b="0" i="0" dirty="0" smtClean="0">
                <a:solidFill>
                  <a:srgbClr val="4B4B4B"/>
                </a:solidFill>
                <a:effectLst/>
                <a:latin typeface="SegoeUIRegular"/>
              </a:rPr>
              <a:t> </a:t>
            </a:r>
            <a:r>
              <a:rPr lang="ru-RU" b="0" i="0" dirty="0" err="1" smtClean="0">
                <a:solidFill>
                  <a:srgbClr val="4B4B4B"/>
                </a:solidFill>
                <a:effectLst/>
                <a:latin typeface="SegoeUIRegular"/>
              </a:rPr>
              <a:t>розміщений</a:t>
            </a:r>
            <a:r>
              <a:rPr lang="ru-RU" b="0" i="0" dirty="0" smtClean="0">
                <a:solidFill>
                  <a:srgbClr val="4B4B4B"/>
                </a:solidFill>
                <a:effectLst/>
                <a:latin typeface="SegoeUIRegular"/>
              </a:rPr>
              <a:t> на </a:t>
            </a:r>
            <a:r>
              <a:rPr lang="ru-RU" b="0" i="0" dirty="0" err="1" smtClean="0">
                <a:solidFill>
                  <a:srgbClr val="4B4B4B"/>
                </a:solidFill>
                <a:effectLst/>
                <a:latin typeface="SegoeUIRegular"/>
              </a:rPr>
              <a:t>офіційному</a:t>
            </a:r>
            <a:r>
              <a:rPr lang="ru-RU" b="0" i="0" dirty="0" smtClean="0">
                <a:solidFill>
                  <a:srgbClr val="4B4B4B"/>
                </a:solidFill>
                <a:effectLst/>
                <a:latin typeface="SegoeUIRegular"/>
              </a:rPr>
              <a:t> веб-</a:t>
            </a:r>
            <a:r>
              <a:rPr lang="ru-RU" b="0" i="0" dirty="0" err="1" smtClean="0">
                <a:solidFill>
                  <a:srgbClr val="4B4B4B"/>
                </a:solidFill>
                <a:effectLst/>
                <a:latin typeface="SegoeUIRegular"/>
              </a:rPr>
              <a:t>сайті</a:t>
            </a:r>
            <a:r>
              <a:rPr lang="ru-RU" b="0" i="0" dirty="0" smtClean="0">
                <a:solidFill>
                  <a:srgbClr val="4B4B4B"/>
                </a:solidFill>
                <a:effectLst/>
                <a:latin typeface="SegoeUIRegular"/>
              </a:rPr>
              <a:t> </a:t>
            </a:r>
            <a:r>
              <a:rPr lang="ru-RU" b="0" i="0" dirty="0" err="1" smtClean="0">
                <a:solidFill>
                  <a:srgbClr val="4B4B4B"/>
                </a:solidFill>
                <a:effectLst/>
                <a:latin typeface="SegoeUIRegular"/>
              </a:rPr>
              <a:t>Європейської</a:t>
            </a:r>
            <a:r>
              <a:rPr lang="ru-RU" b="0" i="0" dirty="0" smtClean="0">
                <a:solidFill>
                  <a:srgbClr val="4B4B4B"/>
                </a:solidFill>
                <a:effectLst/>
                <a:latin typeface="SegoeUIRegular"/>
              </a:rPr>
              <a:t> </a:t>
            </a:r>
            <a:r>
              <a:rPr lang="ru-RU" b="0" i="0" dirty="0" err="1" smtClean="0">
                <a:solidFill>
                  <a:srgbClr val="4B4B4B"/>
                </a:solidFill>
                <a:effectLst/>
                <a:latin typeface="SegoeUIRegular"/>
              </a:rPr>
              <a:t>комісії</a:t>
            </a:r>
            <a:r>
              <a:rPr lang="ru-RU" b="0" i="0" dirty="0" smtClean="0">
                <a:solidFill>
                  <a:srgbClr val="4B4B4B"/>
                </a:solidFill>
                <a:effectLst/>
                <a:latin typeface="SegoeUIRegular"/>
              </a:rPr>
              <a:t>.</a:t>
            </a: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ru-RU" b="0" i="0" dirty="0" err="1" smtClean="0">
                <a:solidFill>
                  <a:srgbClr val="4B4B4B"/>
                </a:solidFill>
                <a:effectLst/>
                <a:latin typeface="SegoeUIRegular"/>
              </a:rPr>
              <a:t>Починаючи</a:t>
            </a:r>
            <a:r>
              <a:rPr lang="ru-RU" b="0" i="0" dirty="0" smtClean="0">
                <a:solidFill>
                  <a:srgbClr val="4B4B4B"/>
                </a:solidFill>
                <a:effectLst/>
                <a:latin typeface="SegoeUIRegular"/>
              </a:rPr>
              <a:t> </a:t>
            </a:r>
            <a:r>
              <a:rPr lang="ru-RU" b="0" i="0" dirty="0" err="1" smtClean="0">
                <a:solidFill>
                  <a:srgbClr val="4B4B4B"/>
                </a:solidFill>
                <a:effectLst/>
                <a:latin typeface="SegoeUIRegular"/>
              </a:rPr>
              <a:t>із</a:t>
            </a:r>
            <a:r>
              <a:rPr lang="ru-RU" b="0" i="0" dirty="0" smtClean="0">
                <a:solidFill>
                  <a:srgbClr val="4B4B4B"/>
                </a:solidFill>
                <a:effectLst/>
                <a:latin typeface="SegoeUIRegular"/>
              </a:rPr>
              <a:t> </a:t>
            </a:r>
            <a:r>
              <a:rPr lang="ru-RU" b="0" i="0" dirty="0" err="1" smtClean="0">
                <a:solidFill>
                  <a:srgbClr val="4B4B4B"/>
                </a:solidFill>
                <a:effectLst/>
                <a:latin typeface="SegoeUIRegular"/>
              </a:rPr>
              <a:t>вересня</a:t>
            </a:r>
            <a:r>
              <a:rPr lang="ru-RU" b="0" i="0" dirty="0" smtClean="0">
                <a:solidFill>
                  <a:srgbClr val="4B4B4B"/>
                </a:solidFill>
                <a:effectLst/>
                <a:latin typeface="SegoeUIRegular"/>
              </a:rPr>
              <a:t> 2018 року на </a:t>
            </a:r>
            <a:r>
              <a:rPr lang="ru-RU" b="0" i="0" dirty="0" err="1" smtClean="0">
                <a:solidFill>
                  <a:srgbClr val="4B4B4B"/>
                </a:solidFill>
                <a:effectLst/>
                <a:latin typeface="SegoeUIRegular"/>
              </a:rPr>
              <a:t>базі</a:t>
            </a:r>
            <a:r>
              <a:rPr lang="ru-RU" b="0" i="0" dirty="0" smtClean="0">
                <a:solidFill>
                  <a:srgbClr val="4B4B4B"/>
                </a:solidFill>
                <a:effectLst/>
                <a:latin typeface="SegoeUIRegular"/>
              </a:rPr>
              <a:t> </a:t>
            </a:r>
            <a:r>
              <a:rPr lang="ru-RU" b="0" i="0" dirty="0" err="1" smtClean="0">
                <a:solidFill>
                  <a:srgbClr val="4B4B4B"/>
                </a:solidFill>
                <a:effectLst/>
                <a:latin typeface="SegoeUIRegular"/>
              </a:rPr>
              <a:t>Міністерства</a:t>
            </a:r>
            <a:r>
              <a:rPr lang="ru-RU" b="0" i="0" dirty="0" smtClean="0">
                <a:solidFill>
                  <a:srgbClr val="4B4B4B"/>
                </a:solidFill>
                <a:effectLst/>
                <a:latin typeface="SegoeUIRegular"/>
              </a:rPr>
              <a:t> </a:t>
            </a:r>
            <a:r>
              <a:rPr lang="ru-RU" b="0" i="0" dirty="0" err="1" smtClean="0">
                <a:solidFill>
                  <a:srgbClr val="4B4B4B"/>
                </a:solidFill>
                <a:effectLst/>
                <a:latin typeface="SegoeUIRegular"/>
              </a:rPr>
              <a:t>екології</a:t>
            </a:r>
            <a:r>
              <a:rPr lang="ru-RU" b="0" i="0" dirty="0" smtClean="0">
                <a:solidFill>
                  <a:srgbClr val="4B4B4B"/>
                </a:solidFill>
                <a:effectLst/>
                <a:latin typeface="SegoeUIRegular"/>
              </a:rPr>
              <a:t> та </a:t>
            </a:r>
            <a:r>
              <a:rPr lang="ru-RU" b="0" i="0" dirty="0" err="1" smtClean="0">
                <a:solidFill>
                  <a:srgbClr val="4B4B4B"/>
                </a:solidFill>
                <a:effectLst/>
                <a:latin typeface="SegoeUIRegular"/>
              </a:rPr>
              <a:t>природних</a:t>
            </a:r>
            <a:r>
              <a:rPr lang="ru-RU" b="0" i="0" dirty="0" smtClean="0">
                <a:solidFill>
                  <a:srgbClr val="4B4B4B"/>
                </a:solidFill>
                <a:effectLst/>
                <a:latin typeface="SegoeUIRegular"/>
              </a:rPr>
              <a:t> </a:t>
            </a:r>
            <a:r>
              <a:rPr lang="ru-RU" b="0" i="0" dirty="0" err="1" smtClean="0">
                <a:solidFill>
                  <a:srgbClr val="4B4B4B"/>
                </a:solidFill>
                <a:effectLst/>
                <a:latin typeface="SegoeUIRegular"/>
              </a:rPr>
              <a:t>ресурсів</a:t>
            </a:r>
            <a:r>
              <a:rPr lang="ru-RU" b="0" i="0" dirty="0" smtClean="0">
                <a:solidFill>
                  <a:srgbClr val="4B4B4B"/>
                </a:solidFill>
                <a:effectLst/>
                <a:latin typeface="SegoeUIRegular"/>
              </a:rPr>
              <a:t> </a:t>
            </a:r>
            <a:r>
              <a:rPr lang="ru-RU" b="0" i="0" dirty="0" err="1" smtClean="0">
                <a:solidFill>
                  <a:srgbClr val="4B4B4B"/>
                </a:solidFill>
                <a:effectLst/>
                <a:latin typeface="SegoeUIRegular"/>
              </a:rPr>
              <a:t>України</a:t>
            </a:r>
            <a:r>
              <a:rPr lang="ru-RU" b="0" i="0" dirty="0" smtClean="0">
                <a:solidFill>
                  <a:srgbClr val="4B4B4B"/>
                </a:solidFill>
                <a:effectLst/>
                <a:latin typeface="SegoeUIRegular"/>
              </a:rPr>
              <a:t> </a:t>
            </a:r>
            <a:r>
              <a:rPr lang="ru-RU" b="0" i="0" dirty="0" err="1" smtClean="0">
                <a:solidFill>
                  <a:srgbClr val="4B4B4B"/>
                </a:solidFill>
                <a:effectLst/>
                <a:latin typeface="SegoeUIRegular"/>
              </a:rPr>
              <a:t>працює</a:t>
            </a:r>
            <a:r>
              <a:rPr lang="ru-RU" b="0" i="0" dirty="0" smtClean="0">
                <a:solidFill>
                  <a:srgbClr val="4B4B4B"/>
                </a:solidFill>
                <a:effectLst/>
                <a:latin typeface="SegoeUIRegular"/>
              </a:rPr>
              <a:t> </a:t>
            </a:r>
            <a:r>
              <a:rPr lang="ru-RU" b="0" i="0" dirty="0" err="1" smtClean="0">
                <a:solidFill>
                  <a:srgbClr val="4B4B4B"/>
                </a:solidFill>
                <a:effectLst/>
                <a:latin typeface="SegoeUIRegular"/>
              </a:rPr>
              <a:t>робоча</a:t>
            </a:r>
            <a:r>
              <a:rPr lang="ru-RU" b="0" i="0" dirty="0" smtClean="0">
                <a:solidFill>
                  <a:srgbClr val="4B4B4B"/>
                </a:solidFill>
                <a:effectLst/>
                <a:latin typeface="SegoeUIRegular"/>
              </a:rPr>
              <a:t> </a:t>
            </a:r>
            <a:r>
              <a:rPr lang="ru-RU" b="0" i="0" dirty="0" err="1" smtClean="0">
                <a:solidFill>
                  <a:srgbClr val="4B4B4B"/>
                </a:solidFill>
                <a:effectLst/>
                <a:latin typeface="SegoeUIRegular"/>
              </a:rPr>
              <a:t>група</a:t>
            </a:r>
            <a:r>
              <a:rPr lang="ru-RU" b="0" i="0" dirty="0" smtClean="0">
                <a:solidFill>
                  <a:srgbClr val="4B4B4B"/>
                </a:solidFill>
                <a:effectLst/>
                <a:latin typeface="SegoeUIRegular"/>
              </a:rPr>
              <a:t> </a:t>
            </a:r>
            <a:r>
              <a:rPr lang="ru-RU" b="0" i="0" dirty="0" err="1" smtClean="0">
                <a:solidFill>
                  <a:srgbClr val="4B4B4B"/>
                </a:solidFill>
                <a:effectLst/>
                <a:latin typeface="SegoeUIRegular"/>
              </a:rPr>
              <a:t>із</a:t>
            </a:r>
            <a:r>
              <a:rPr lang="ru-RU" b="0" i="0" dirty="0" smtClean="0">
                <a:solidFill>
                  <a:srgbClr val="4B4B4B"/>
                </a:solidFill>
                <a:effectLst/>
                <a:latin typeface="SegoeUIRegular"/>
              </a:rPr>
              <a:t> </a:t>
            </a:r>
            <a:r>
              <a:rPr lang="ru-RU" b="0" i="0" dirty="0" err="1" smtClean="0">
                <a:solidFill>
                  <a:srgbClr val="4B4B4B"/>
                </a:solidFill>
                <a:effectLst/>
                <a:latin typeface="SegoeUIRegular"/>
              </a:rPr>
              <a:t>залученням</a:t>
            </a:r>
            <a:r>
              <a:rPr lang="ru-RU" b="0" i="0" dirty="0" smtClean="0">
                <a:solidFill>
                  <a:srgbClr val="4B4B4B"/>
                </a:solidFill>
                <a:effectLst/>
                <a:latin typeface="SegoeUIRegular"/>
              </a:rPr>
              <a:t> </a:t>
            </a:r>
            <a:r>
              <a:rPr lang="ru-RU" b="0" i="0" dirty="0" err="1" smtClean="0">
                <a:solidFill>
                  <a:srgbClr val="4B4B4B"/>
                </a:solidFill>
                <a:effectLst/>
                <a:latin typeface="SegoeUIRegular"/>
              </a:rPr>
              <a:t>науковців</a:t>
            </a:r>
            <a:r>
              <a:rPr lang="ru-RU" b="0" i="0" dirty="0" smtClean="0">
                <a:solidFill>
                  <a:srgbClr val="4B4B4B"/>
                </a:solidFill>
                <a:effectLst/>
                <a:latin typeface="SegoeUIRegular"/>
              </a:rPr>
              <a:t> </a:t>
            </a:r>
            <a:r>
              <a:rPr lang="ru-RU" b="0" i="0" dirty="0" err="1" smtClean="0">
                <a:solidFill>
                  <a:srgbClr val="4B4B4B"/>
                </a:solidFill>
                <a:effectLst/>
                <a:latin typeface="SegoeUIRegular"/>
              </a:rPr>
              <a:t>Національної</a:t>
            </a:r>
            <a:r>
              <a:rPr lang="ru-RU" b="0" i="0" dirty="0" smtClean="0">
                <a:solidFill>
                  <a:srgbClr val="4B4B4B"/>
                </a:solidFill>
                <a:effectLst/>
                <a:latin typeface="SegoeUIRegular"/>
              </a:rPr>
              <a:t> </a:t>
            </a:r>
            <a:r>
              <a:rPr lang="ru-RU" b="0" i="0" dirty="0" err="1" smtClean="0">
                <a:solidFill>
                  <a:srgbClr val="4B4B4B"/>
                </a:solidFill>
                <a:effectLst/>
                <a:latin typeface="SegoeUIRegular"/>
              </a:rPr>
              <a:t>академії</a:t>
            </a:r>
            <a:r>
              <a:rPr lang="ru-RU" b="0" i="0" dirty="0" smtClean="0">
                <a:solidFill>
                  <a:srgbClr val="4B4B4B"/>
                </a:solidFill>
                <a:effectLst/>
                <a:latin typeface="SegoeUIRegular"/>
              </a:rPr>
              <a:t> наук </a:t>
            </a:r>
            <a:r>
              <a:rPr lang="ru-RU" b="0" i="0" dirty="0" err="1" smtClean="0">
                <a:solidFill>
                  <a:srgbClr val="4B4B4B"/>
                </a:solidFill>
                <a:effectLst/>
                <a:latin typeface="SegoeUIRegular"/>
              </a:rPr>
              <a:t>України</a:t>
            </a:r>
            <a:r>
              <a:rPr lang="ru-RU" b="0" i="0" dirty="0" smtClean="0">
                <a:solidFill>
                  <a:srgbClr val="4B4B4B"/>
                </a:solidFill>
                <a:effectLst/>
                <a:latin typeface="SegoeUIRegular"/>
              </a:rPr>
              <a:t>, яка </a:t>
            </a:r>
            <a:r>
              <a:rPr lang="ru-RU" b="0" i="0" dirty="0" err="1" smtClean="0">
                <a:solidFill>
                  <a:srgbClr val="4B4B4B"/>
                </a:solidFill>
                <a:effectLst/>
                <a:latin typeface="SegoeUIRegular"/>
              </a:rPr>
              <a:t>має</a:t>
            </a:r>
            <a:r>
              <a:rPr lang="ru-RU" b="0" i="0" dirty="0" smtClean="0">
                <a:solidFill>
                  <a:srgbClr val="4B4B4B"/>
                </a:solidFill>
                <a:effectLst/>
                <a:latin typeface="SegoeUIRegular"/>
              </a:rPr>
              <a:t> </a:t>
            </a:r>
            <a:r>
              <a:rPr lang="ru-RU" b="0" i="0" dirty="0" err="1" smtClean="0">
                <a:solidFill>
                  <a:srgbClr val="4B4B4B"/>
                </a:solidFill>
                <a:effectLst/>
                <a:latin typeface="SegoeUIRegular"/>
              </a:rPr>
              <a:t>розробити</a:t>
            </a:r>
            <a:r>
              <a:rPr lang="ru-RU" b="0" i="0" dirty="0" smtClean="0">
                <a:solidFill>
                  <a:srgbClr val="4B4B4B"/>
                </a:solidFill>
                <a:effectLst/>
                <a:latin typeface="SegoeUIRegular"/>
              </a:rPr>
              <a:t> </a:t>
            </a:r>
            <a:r>
              <a:rPr lang="ru-RU" b="0" i="0" dirty="0" err="1" smtClean="0">
                <a:solidFill>
                  <a:srgbClr val="4B4B4B"/>
                </a:solidFill>
                <a:effectLst/>
                <a:latin typeface="SegoeUIRegular"/>
              </a:rPr>
              <a:t>перші</a:t>
            </a:r>
            <a:r>
              <a:rPr lang="ru-RU" b="0" i="0" dirty="0" smtClean="0">
                <a:solidFill>
                  <a:srgbClr val="4B4B4B"/>
                </a:solidFill>
                <a:effectLst/>
                <a:latin typeface="SegoeUIRegular"/>
              </a:rPr>
              <a:t> </a:t>
            </a:r>
            <a:r>
              <a:rPr lang="ru-RU" b="0" i="0" dirty="0" err="1" smtClean="0">
                <a:solidFill>
                  <a:srgbClr val="4B4B4B"/>
                </a:solidFill>
                <a:effectLst/>
                <a:latin typeface="SegoeUIRegular"/>
              </a:rPr>
              <a:t>переліки</a:t>
            </a:r>
            <a:r>
              <a:rPr lang="ru-RU" b="0" i="0" dirty="0" smtClean="0">
                <a:solidFill>
                  <a:srgbClr val="4B4B4B"/>
                </a:solidFill>
                <a:effectLst/>
                <a:latin typeface="SegoeUIRegular"/>
              </a:rPr>
              <a:t> </a:t>
            </a:r>
            <a:r>
              <a:rPr lang="ru-RU" b="0" i="0" dirty="0" err="1" smtClean="0">
                <a:solidFill>
                  <a:srgbClr val="4B4B4B"/>
                </a:solidFill>
                <a:effectLst/>
                <a:latin typeface="SegoeUIRegular"/>
              </a:rPr>
              <a:t>інвазійних</a:t>
            </a:r>
            <a:r>
              <a:rPr lang="ru-RU" b="0" i="0" dirty="0" smtClean="0">
                <a:solidFill>
                  <a:srgbClr val="4B4B4B"/>
                </a:solidFill>
                <a:effectLst/>
                <a:latin typeface="SegoeUIRegular"/>
              </a:rPr>
              <a:t> </a:t>
            </a:r>
            <a:r>
              <a:rPr lang="ru-RU" b="0" i="0" dirty="0" err="1" smtClean="0">
                <a:solidFill>
                  <a:srgbClr val="4B4B4B"/>
                </a:solidFill>
                <a:effectLst/>
                <a:latin typeface="SegoeUIRegular"/>
              </a:rPr>
              <a:t>видів</a:t>
            </a:r>
            <a:r>
              <a:rPr lang="ru-RU" b="0" i="0" dirty="0" smtClean="0">
                <a:solidFill>
                  <a:srgbClr val="4B4B4B"/>
                </a:solidFill>
                <a:effectLst/>
                <a:latin typeface="SegoeUIRegular"/>
              </a:rPr>
              <a:t> та </a:t>
            </a:r>
            <a:r>
              <a:rPr lang="ru-RU" b="0" i="0" dirty="0" err="1" smtClean="0">
                <a:solidFill>
                  <a:srgbClr val="4B4B4B"/>
                </a:solidFill>
                <a:effectLst/>
                <a:latin typeface="SegoeUIRegular"/>
              </a:rPr>
              <a:t>проекти</a:t>
            </a:r>
            <a:r>
              <a:rPr lang="ru-RU" b="0" i="0" dirty="0" smtClean="0">
                <a:solidFill>
                  <a:srgbClr val="4B4B4B"/>
                </a:solidFill>
                <a:effectLst/>
                <a:latin typeface="SegoeUIRegular"/>
              </a:rPr>
              <a:t> </a:t>
            </a:r>
            <a:r>
              <a:rPr lang="ru-RU" b="0" i="0" dirty="0" err="1" smtClean="0">
                <a:solidFill>
                  <a:srgbClr val="4B4B4B"/>
                </a:solidFill>
                <a:effectLst/>
                <a:latin typeface="SegoeUIRegular"/>
              </a:rPr>
              <a:t>законодавчих</a:t>
            </a:r>
            <a:r>
              <a:rPr lang="ru-RU" b="0" i="0" dirty="0" smtClean="0">
                <a:solidFill>
                  <a:srgbClr val="4B4B4B"/>
                </a:solidFill>
                <a:effectLst/>
                <a:latin typeface="SegoeUIRegular"/>
              </a:rPr>
              <a:t> </a:t>
            </a:r>
            <a:r>
              <a:rPr lang="ru-RU" b="0" i="0" dirty="0" err="1" smtClean="0">
                <a:solidFill>
                  <a:srgbClr val="4B4B4B"/>
                </a:solidFill>
                <a:effectLst/>
                <a:latin typeface="SegoeUIRegular"/>
              </a:rPr>
              <a:t>актів</a:t>
            </a:r>
            <a:r>
              <a:rPr lang="ru-RU" b="0" i="0" dirty="0" smtClean="0">
                <a:solidFill>
                  <a:srgbClr val="4B4B4B"/>
                </a:solidFill>
                <a:effectLst/>
                <a:latin typeface="SegoeUIRegular"/>
              </a:rPr>
              <a:t> для </a:t>
            </a:r>
            <a:r>
              <a:rPr lang="ru-RU" b="0" i="0" dirty="0" err="1" smtClean="0">
                <a:solidFill>
                  <a:srgbClr val="4B4B4B"/>
                </a:solidFill>
                <a:effectLst/>
                <a:latin typeface="SegoeUIRegular"/>
              </a:rPr>
              <a:t>поводження</a:t>
            </a:r>
            <a:r>
              <a:rPr lang="ru-RU" b="0" i="0" dirty="0" smtClean="0">
                <a:solidFill>
                  <a:srgbClr val="4B4B4B"/>
                </a:solidFill>
                <a:effectLst/>
                <a:latin typeface="SegoeUIRegular"/>
              </a:rPr>
              <a:t> з ними.</a:t>
            </a:r>
            <a:endParaRPr lang="ru-RU" b="0" i="0" dirty="0">
              <a:solidFill>
                <a:srgbClr val="4B4B4B"/>
              </a:solidFill>
              <a:effectLst/>
              <a:latin typeface="SegoeUIRegular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74641" y="5915296"/>
            <a:ext cx="109197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4"/>
              </a:rPr>
              <a:t>https://epl.org.ua/human-posts/shho-take-invazijni-vydy-i-yak-vony-vplyvayut-na-bioriznomanittya/</a:t>
            </a:r>
            <a:endParaRPr lang="uk-UA" dirty="0" smtClean="0"/>
          </a:p>
          <a:p>
            <a:r>
              <a:rPr lang="ru-RU" dirty="0"/>
              <a:t>Катерина </a:t>
            </a:r>
            <a:r>
              <a:rPr lang="ru-RU" dirty="0" smtClean="0"/>
              <a:t>Норенко, 2018</a:t>
            </a:r>
            <a:endParaRPr lang="uk-UA" dirty="0" smtClean="0"/>
          </a:p>
        </p:txBody>
      </p:sp>
    </p:spTree>
    <p:extLst>
      <p:ext uri="{BB962C8B-B14F-4D97-AF65-F5344CB8AC3E}">
        <p14:creationId xmlns:p14="http://schemas.microsoft.com/office/powerpoint/2010/main" val="41951521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5513" y="262595"/>
            <a:ext cx="11239165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nux Libertine"/>
              </a:rPr>
              <a:t>ОСНОВНІ ІНВАЗИВНІ ВИДИ НА ТЕРИТОРІЇ УКРАЇНИ</a:t>
            </a:r>
            <a:endParaRPr lang="ru-RU" sz="3200" b="1" i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nux Libertine"/>
            </a:endParaRPr>
          </a:p>
          <a:p>
            <a:r>
              <a:rPr lang="ru-RU" dirty="0" err="1"/>
              <a:t>Серед</a:t>
            </a:r>
            <a:r>
              <a:rPr lang="ru-RU" dirty="0"/>
              <a:t> </a:t>
            </a:r>
            <a:r>
              <a:rPr lang="ru-RU" dirty="0" err="1"/>
              <a:t>рослин</a:t>
            </a:r>
            <a:r>
              <a:rPr lang="ru-RU" dirty="0"/>
              <a:t> в </a:t>
            </a:r>
            <a:r>
              <a:rPr lang="ru-RU" dirty="0" err="1"/>
              <a:t>Україні</a:t>
            </a:r>
            <a:r>
              <a:rPr lang="ru-RU" dirty="0"/>
              <a:t> за </a:t>
            </a:r>
            <a:r>
              <a:rPr lang="ru-RU" dirty="0" err="1"/>
              <a:t>різними</a:t>
            </a:r>
            <a:r>
              <a:rPr lang="ru-RU" dirty="0"/>
              <a:t> </a:t>
            </a:r>
            <a:r>
              <a:rPr lang="ru-RU" dirty="0" err="1"/>
              <a:t>оцінками</a:t>
            </a:r>
            <a:r>
              <a:rPr lang="ru-RU" dirty="0"/>
              <a:t> </a:t>
            </a:r>
            <a:r>
              <a:rPr lang="ru-RU" dirty="0" err="1"/>
              <a:t>налічують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600 до 800 </a:t>
            </a:r>
            <a:r>
              <a:rPr lang="ru-RU" dirty="0" err="1"/>
              <a:t>чужорідних</a:t>
            </a:r>
            <a:r>
              <a:rPr lang="ru-RU" dirty="0"/>
              <a:t> </a:t>
            </a:r>
            <a:r>
              <a:rPr lang="ru-RU" dirty="0" err="1"/>
              <a:t>видів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скаладає</a:t>
            </a:r>
            <a:r>
              <a:rPr lang="ru-RU" dirty="0"/>
              <a:t> до </a:t>
            </a:r>
            <a:r>
              <a:rPr lang="ru-RU" dirty="0">
                <a:hlinkClick r:id="rId2"/>
              </a:rPr>
              <a:t>14 % </a:t>
            </a:r>
            <a:r>
              <a:rPr lang="ru-RU" dirty="0" err="1">
                <a:hlinkClick r:id="rId2"/>
              </a:rPr>
              <a:t>рослинного</a:t>
            </a:r>
            <a:r>
              <a:rPr lang="ru-RU" dirty="0">
                <a:hlinkClick r:id="rId2"/>
              </a:rPr>
              <a:t> </a:t>
            </a:r>
            <a:r>
              <a:rPr lang="ru-RU" dirty="0" err="1">
                <a:hlinkClick r:id="rId2"/>
              </a:rPr>
              <a:t>світу</a:t>
            </a:r>
            <a:r>
              <a:rPr lang="ru-RU" dirty="0"/>
              <a:t>; </a:t>
            </a:r>
            <a:r>
              <a:rPr lang="ru-RU" dirty="0" err="1"/>
              <a:t>із</a:t>
            </a:r>
            <a:r>
              <a:rPr lang="ru-RU" dirty="0"/>
              <a:t> них </a:t>
            </a:r>
            <a:r>
              <a:rPr lang="ru-RU" dirty="0" err="1"/>
              <a:t>близько</a:t>
            </a:r>
            <a:r>
              <a:rPr lang="ru-RU" dirty="0"/>
              <a:t> 50 </a:t>
            </a:r>
            <a:r>
              <a:rPr lang="ru-RU" dirty="0" err="1"/>
              <a:t>видів</a:t>
            </a:r>
            <a:r>
              <a:rPr lang="ru-RU" dirty="0"/>
              <a:t> є </a:t>
            </a:r>
            <a:r>
              <a:rPr lang="ru-RU" dirty="0" err="1"/>
              <a:t>небезпечними</a:t>
            </a:r>
            <a:r>
              <a:rPr lang="ru-RU" dirty="0"/>
              <a:t> </a:t>
            </a:r>
            <a:r>
              <a:rPr lang="ru-RU" dirty="0" err="1"/>
              <a:t>інвазійними</a:t>
            </a:r>
            <a:r>
              <a:rPr lang="ru-RU" dirty="0"/>
              <a:t>.</a:t>
            </a:r>
            <a:endParaRPr lang="ru-RU" sz="2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nux Libertine"/>
            </a:endParaRPr>
          </a:p>
          <a:p>
            <a:pPr algn="ctr"/>
            <a:r>
              <a:rPr lang="ru-RU" sz="32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Інвазійні</a:t>
            </a:r>
            <a:r>
              <a:rPr 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види</a:t>
            </a:r>
            <a:r>
              <a:rPr lang="ru-RU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рослин</a:t>
            </a:r>
            <a:r>
              <a:rPr 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r>
              <a:rPr lang="ru-RU" sz="2400" dirty="0">
                <a:hlinkClick r:id="rId3" tooltip="Айлант найвищий"/>
              </a:rPr>
              <a:t>Айлант </a:t>
            </a:r>
            <a:r>
              <a:rPr lang="ru-RU" sz="2400" dirty="0" err="1" smtClean="0">
                <a:hlinkClick r:id="rId3" tooltip="Айлант найвищий"/>
              </a:rPr>
              <a:t>найвищий</a:t>
            </a:r>
            <a:r>
              <a:rPr lang="ru-RU" sz="2400" dirty="0" smtClean="0"/>
              <a:t>, </a:t>
            </a:r>
            <a:r>
              <a:rPr lang="ru-RU" sz="2400" dirty="0" err="1" smtClean="0">
                <a:hlinkClick r:id="rId4" tooltip="Аралія висока"/>
              </a:rPr>
              <a:t>Аралія</a:t>
            </a:r>
            <a:r>
              <a:rPr lang="ru-RU" sz="2400" dirty="0" smtClean="0">
                <a:hlinkClick r:id="rId4" tooltip="Аралія висока"/>
              </a:rPr>
              <a:t> </a:t>
            </a:r>
            <a:r>
              <a:rPr lang="ru-RU" sz="2400" dirty="0" err="1" smtClean="0">
                <a:hlinkClick r:id="rId4" tooltip="Аралія висока"/>
              </a:rPr>
              <a:t>маньчжурська</a:t>
            </a:r>
            <a:r>
              <a:rPr lang="ru-RU" sz="2400" dirty="0" smtClean="0"/>
              <a:t>, </a:t>
            </a:r>
            <a:r>
              <a:rPr lang="ru-RU" sz="2400" dirty="0" err="1" smtClean="0">
                <a:hlinkClick r:id="rId5" tooltip="Амброзія полинолиста"/>
              </a:rPr>
              <a:t>Амброзія</a:t>
            </a:r>
            <a:r>
              <a:rPr lang="ru-RU" sz="2400" dirty="0" smtClean="0">
                <a:hlinkClick r:id="rId5" tooltip="Амброзія полинолиста"/>
              </a:rPr>
              <a:t> </a:t>
            </a:r>
            <a:r>
              <a:rPr lang="ru-RU" sz="2400" dirty="0" err="1" smtClean="0">
                <a:hlinkClick r:id="rId5" tooltip="Амброзія полинолиста"/>
              </a:rPr>
              <a:t>полинолиста</a:t>
            </a:r>
            <a:r>
              <a:rPr lang="ru-RU" sz="2400" dirty="0" smtClean="0"/>
              <a:t>, </a:t>
            </a:r>
            <a:r>
              <a:rPr lang="ru-RU" sz="2400" dirty="0" err="1" smtClean="0">
                <a:hlinkClick r:id="rId6" tooltip="Аморфа кущова"/>
              </a:rPr>
              <a:t>Аморфа</a:t>
            </a:r>
            <a:r>
              <a:rPr lang="ru-RU" sz="2400" dirty="0" smtClean="0">
                <a:hlinkClick r:id="rId6" tooltip="Аморфа кущова"/>
              </a:rPr>
              <a:t> </a:t>
            </a:r>
            <a:r>
              <a:rPr lang="ru-RU" sz="2400" dirty="0" err="1" smtClean="0">
                <a:hlinkClick r:id="rId6" tooltip="Аморфа кущова"/>
              </a:rPr>
              <a:t>кущова</a:t>
            </a:r>
            <a:r>
              <a:rPr lang="ru-RU" sz="2400" dirty="0" smtClean="0"/>
              <a:t>, </a:t>
            </a:r>
            <a:r>
              <a:rPr lang="ru-RU" sz="2400" dirty="0" err="1" smtClean="0">
                <a:hlinkClick r:id="rId7" tooltip="Борщівник Мантегацці"/>
              </a:rPr>
              <a:t>Борщівник</a:t>
            </a:r>
            <a:r>
              <a:rPr lang="ru-RU" sz="2400" dirty="0" smtClean="0">
                <a:hlinkClick r:id="rId7" tooltip="Борщівник Мантегацці"/>
              </a:rPr>
              <a:t> </a:t>
            </a:r>
            <a:r>
              <a:rPr lang="ru-RU" sz="2400" dirty="0" err="1" smtClean="0">
                <a:hlinkClick r:id="rId7" tooltip="Борщівник Мантегацці"/>
              </a:rPr>
              <a:t>Мантегацці</a:t>
            </a:r>
            <a:r>
              <a:rPr lang="ru-RU" sz="2400" dirty="0" smtClean="0"/>
              <a:t>, </a:t>
            </a:r>
            <a:r>
              <a:rPr lang="ru-RU" sz="2400" dirty="0" err="1" smtClean="0">
                <a:hlinkClick r:id="rId8" tooltip="Борщівник Сосновського"/>
              </a:rPr>
              <a:t>Борщівник</a:t>
            </a:r>
            <a:r>
              <a:rPr lang="ru-RU" sz="2400" dirty="0" smtClean="0">
                <a:hlinkClick r:id="rId8" tooltip="Борщівник Сосновського"/>
              </a:rPr>
              <a:t> </a:t>
            </a:r>
            <a:r>
              <a:rPr lang="ru-RU" sz="2400" dirty="0" err="1" smtClean="0">
                <a:hlinkClick r:id="rId8" tooltip="Борщівник Сосновського"/>
              </a:rPr>
              <a:t>Сосновського</a:t>
            </a:r>
            <a:r>
              <a:rPr lang="ru-RU" sz="2400" dirty="0" smtClean="0"/>
              <a:t>, </a:t>
            </a:r>
            <a:r>
              <a:rPr lang="en-US" sz="2400" dirty="0" err="1" smtClean="0">
                <a:hlinkClick r:id="rId9" tooltip="Bupleurum fruticosum"/>
              </a:rPr>
              <a:t>Bupleurum</a:t>
            </a:r>
            <a:r>
              <a:rPr lang="en-US" sz="2400" dirty="0" smtClean="0">
                <a:hlinkClick r:id="rId9" tooltip="Bupleurum fruticosum"/>
              </a:rPr>
              <a:t> </a:t>
            </a:r>
            <a:r>
              <a:rPr lang="en-US" sz="2400" dirty="0" err="1" smtClean="0">
                <a:hlinkClick r:id="rId9" tooltip="Bupleurum fruticosum"/>
              </a:rPr>
              <a:t>fruticosum</a:t>
            </a:r>
            <a:r>
              <a:rPr lang="uk-UA" sz="2400" dirty="0" smtClean="0"/>
              <a:t>, </a:t>
            </a:r>
            <a:r>
              <a:rPr lang="ru-RU" sz="2400" dirty="0" smtClean="0">
                <a:hlinkClick r:id="rId10" tooltip="Ваточник звичайний"/>
              </a:rPr>
              <a:t>Ваточник </a:t>
            </a:r>
            <a:r>
              <a:rPr lang="ru-RU" sz="2400" dirty="0" err="1" smtClean="0">
                <a:hlinkClick r:id="rId10" tooltip="Ваточник звичайний"/>
              </a:rPr>
              <a:t>звичайний</a:t>
            </a:r>
            <a:r>
              <a:rPr lang="ru-RU" sz="2400" dirty="0" smtClean="0"/>
              <a:t>, </a:t>
            </a:r>
            <a:r>
              <a:rPr lang="ru-RU" sz="2400" dirty="0" err="1" smtClean="0">
                <a:hlinkClick r:id="rId11" tooltip="Вероніка нитковидна"/>
              </a:rPr>
              <a:t>Вероніка</a:t>
            </a:r>
            <a:r>
              <a:rPr lang="ru-RU" sz="2400" dirty="0" smtClean="0">
                <a:hlinkClick r:id="rId11" tooltip="Вероніка нитковидна"/>
              </a:rPr>
              <a:t> </a:t>
            </a:r>
            <a:r>
              <a:rPr lang="ru-RU" sz="2400" dirty="0" err="1" smtClean="0">
                <a:hlinkClick r:id="rId11" tooltip="Вероніка нитковидна"/>
              </a:rPr>
              <a:t>нитковидна</a:t>
            </a:r>
            <a:r>
              <a:rPr lang="ru-RU" sz="2400" dirty="0" smtClean="0"/>
              <a:t>, </a:t>
            </a:r>
            <a:r>
              <a:rPr lang="ru-RU" sz="2400" dirty="0" err="1" smtClean="0">
                <a:hlinkClick r:id="rId12" tooltip="Водяна чума канадська"/>
              </a:rPr>
              <a:t>Водяна</a:t>
            </a:r>
            <a:r>
              <a:rPr lang="ru-RU" sz="2400" dirty="0" smtClean="0">
                <a:hlinkClick r:id="rId12" tooltip="Водяна чума канадська"/>
              </a:rPr>
              <a:t> </a:t>
            </a:r>
            <a:r>
              <a:rPr lang="ru-RU" sz="2400" dirty="0">
                <a:hlinkClick r:id="rId12" tooltip="Водяна чума канадська"/>
              </a:rPr>
              <a:t>чума </a:t>
            </a:r>
            <a:r>
              <a:rPr lang="ru-RU" sz="2400" dirty="0" err="1" smtClean="0">
                <a:hlinkClick r:id="rId12" tooltip="Водяна чума канадська"/>
              </a:rPr>
              <a:t>канадська</a:t>
            </a:r>
            <a:r>
              <a:rPr lang="ru-RU" sz="2400" dirty="0" err="1" smtClean="0"/>
              <a:t>,</a:t>
            </a:r>
            <a:r>
              <a:rPr lang="ru-RU" sz="2400" dirty="0" err="1" smtClean="0">
                <a:hlinkClick r:id="rId13" tooltip="Волошка розлога"/>
              </a:rPr>
              <a:t>Волошка</a:t>
            </a:r>
            <a:r>
              <a:rPr lang="ru-RU" sz="2400" dirty="0" smtClean="0">
                <a:hlinkClick r:id="rId13" tooltip="Волошка розлога"/>
              </a:rPr>
              <a:t> </a:t>
            </a:r>
            <a:r>
              <a:rPr lang="ru-RU" sz="2400" dirty="0" err="1" smtClean="0">
                <a:hlinkClick r:id="rId13" tooltip="Волошка розлога"/>
              </a:rPr>
              <a:t>розлога</a:t>
            </a:r>
            <a:r>
              <a:rPr lang="ru-RU" sz="2400" dirty="0" smtClean="0"/>
              <a:t>, </a:t>
            </a:r>
            <a:r>
              <a:rPr lang="ru-RU" sz="2400" dirty="0" err="1" smtClean="0">
                <a:hlinkClick r:id="rId14" tooltip="В'яз"/>
              </a:rPr>
              <a:t>В'яз</a:t>
            </a:r>
            <a:r>
              <a:rPr lang="ru-RU" sz="2400" dirty="0" smtClean="0">
                <a:hlinkClick r:id="rId14" tooltip="В'яз"/>
              </a:rPr>
              <a:t> </a:t>
            </a:r>
            <a:r>
              <a:rPr lang="ru-RU" sz="2400" dirty="0" err="1" smtClean="0">
                <a:hlinkClick r:id="rId14" tooltip="В'яз"/>
              </a:rPr>
              <a:t>низький</a:t>
            </a:r>
            <a:r>
              <a:rPr lang="ru-RU" sz="2400" dirty="0" smtClean="0"/>
              <a:t>, </a:t>
            </a:r>
            <a:r>
              <a:rPr lang="ru-RU" sz="2400" dirty="0" err="1" smtClean="0">
                <a:hlinkClick r:id="rId15" tooltip="Гледичія колюча"/>
              </a:rPr>
              <a:t>Гледичія</a:t>
            </a:r>
            <a:r>
              <a:rPr lang="ru-RU" sz="2400" dirty="0" smtClean="0">
                <a:hlinkClick r:id="rId15" tooltip="Гледичія колюча"/>
              </a:rPr>
              <a:t> колюча</a:t>
            </a:r>
            <a:r>
              <a:rPr lang="ru-RU" sz="2400" dirty="0" smtClean="0"/>
              <a:t>, </a:t>
            </a:r>
            <a:r>
              <a:rPr lang="ru-RU" sz="2400" dirty="0" err="1" smtClean="0">
                <a:hlinkClick r:id="rId16" tooltip="Горіх чорний"/>
              </a:rPr>
              <a:t>Горіх</a:t>
            </a:r>
            <a:r>
              <a:rPr lang="ru-RU" sz="2400" dirty="0" smtClean="0">
                <a:hlinkClick r:id="rId16" tooltip="Горіх чорний"/>
              </a:rPr>
              <a:t> </a:t>
            </a:r>
            <a:r>
              <a:rPr lang="ru-RU" sz="2400" dirty="0" err="1" smtClean="0">
                <a:hlinkClick r:id="rId16" tooltip="Горіх чорний"/>
              </a:rPr>
              <a:t>чорний</a:t>
            </a:r>
            <a:r>
              <a:rPr lang="ru-RU" sz="2400" dirty="0" smtClean="0"/>
              <a:t>, </a:t>
            </a:r>
            <a:r>
              <a:rPr lang="ru-RU" sz="2400" dirty="0" err="1" smtClean="0">
                <a:hlinkClick r:id="rId17" tooltip="Ґринделія розчепірена"/>
              </a:rPr>
              <a:t>Ґринделія</a:t>
            </a:r>
            <a:r>
              <a:rPr lang="ru-RU" sz="2400" dirty="0" smtClean="0">
                <a:hlinkClick r:id="rId17" tooltip="Ґринделія розчепірена"/>
              </a:rPr>
              <a:t> </a:t>
            </a:r>
            <a:r>
              <a:rPr lang="ru-RU" sz="2400" dirty="0" err="1" smtClean="0">
                <a:hlinkClick r:id="rId17" tooltip="Ґринделія розчепірена"/>
              </a:rPr>
              <a:t>розчепірена</a:t>
            </a:r>
            <a:r>
              <a:rPr lang="ru-RU" sz="2400" dirty="0" smtClean="0"/>
              <a:t>, </a:t>
            </a:r>
            <a:r>
              <a:rPr lang="ru-RU" sz="2400" dirty="0" err="1" smtClean="0">
                <a:hlinkClick r:id="rId18" tooltip="Далекосхідна гречка сахалінська"/>
              </a:rPr>
              <a:t>Далекосхідна</a:t>
            </a:r>
            <a:r>
              <a:rPr lang="ru-RU" sz="2400" dirty="0" smtClean="0">
                <a:hlinkClick r:id="rId18" tooltip="Далекосхідна гречка сахалінська"/>
              </a:rPr>
              <a:t> </a:t>
            </a:r>
            <a:r>
              <a:rPr lang="ru-RU" sz="2400" dirty="0">
                <a:hlinkClick r:id="rId18" tooltip="Далекосхідна гречка сахалінська"/>
              </a:rPr>
              <a:t>гречка </a:t>
            </a:r>
            <a:r>
              <a:rPr lang="ru-RU" sz="2400" dirty="0" err="1" smtClean="0">
                <a:hlinkClick r:id="rId18" tooltip="Далекосхідна гречка сахалінська"/>
              </a:rPr>
              <a:t>сахалінська</a:t>
            </a:r>
            <a:r>
              <a:rPr lang="ru-RU" sz="2400" dirty="0" smtClean="0"/>
              <a:t>, </a:t>
            </a:r>
            <a:r>
              <a:rPr lang="ru-RU" sz="2400" dirty="0" smtClean="0">
                <a:hlinkClick r:id="rId19" tooltip="Дуб червоний"/>
              </a:rPr>
              <a:t>Дуб </a:t>
            </a:r>
            <a:r>
              <a:rPr lang="ru-RU" sz="2400" dirty="0" err="1" smtClean="0">
                <a:hlinkClick r:id="rId19" tooltip="Дуб червоний"/>
              </a:rPr>
              <a:t>червоний</a:t>
            </a:r>
            <a:r>
              <a:rPr lang="ru-RU" sz="2400" dirty="0" smtClean="0"/>
              <a:t>,  </a:t>
            </a:r>
            <a:r>
              <a:rPr lang="ru-RU" sz="2400" dirty="0" smtClean="0">
                <a:hlinkClick r:id="rId20" tooltip="Дикий виноград п'ятилистий"/>
              </a:rPr>
              <a:t>Дикий </a:t>
            </a:r>
            <a:r>
              <a:rPr lang="ru-RU" sz="2400" dirty="0">
                <a:hlinkClick r:id="rId20" tooltip="Дикий виноград п'ятилистий"/>
              </a:rPr>
              <a:t>виноград </a:t>
            </a:r>
            <a:r>
              <a:rPr lang="ru-RU" sz="2400" dirty="0" err="1" smtClean="0">
                <a:hlinkClick r:id="rId20" tooltip="Дикий виноград п'ятилистий"/>
              </a:rPr>
              <a:t>п'ятилистий</a:t>
            </a:r>
            <a:r>
              <a:rPr lang="ru-RU" sz="2400" dirty="0" smtClean="0"/>
              <a:t>, </a:t>
            </a:r>
            <a:r>
              <a:rPr lang="ru-RU" sz="2400" dirty="0" err="1" smtClean="0">
                <a:hlinkClick r:id="rId21" tooltip="Енотера червоночашечкова"/>
              </a:rPr>
              <a:t>Енотера</a:t>
            </a:r>
            <a:r>
              <a:rPr lang="ru-RU" sz="2400" dirty="0" smtClean="0">
                <a:hlinkClick r:id="rId21" tooltip="Енотера червоночашечкова"/>
              </a:rPr>
              <a:t> </a:t>
            </a:r>
            <a:r>
              <a:rPr lang="ru-RU" sz="2400" dirty="0" err="1" smtClean="0">
                <a:hlinkClick r:id="rId21" tooltip="Енотера червоночашечкова"/>
              </a:rPr>
              <a:t>червоночашечкова</a:t>
            </a:r>
            <a:r>
              <a:rPr lang="ru-RU" sz="2400" dirty="0" smtClean="0"/>
              <a:t>,  </a:t>
            </a:r>
            <a:r>
              <a:rPr lang="ru-RU" sz="2400" dirty="0" err="1" smtClean="0">
                <a:hlinkClick r:id="rId22" tooltip="Жовтозільник нечуйвітровий"/>
              </a:rPr>
              <a:t>Жовтозільник</a:t>
            </a:r>
            <a:r>
              <a:rPr lang="ru-RU" sz="2400" dirty="0" smtClean="0">
                <a:hlinkClick r:id="rId22" tooltip="Жовтозільник нечуйвітровий"/>
              </a:rPr>
              <a:t> </a:t>
            </a:r>
            <a:r>
              <a:rPr lang="ru-RU" sz="2400" dirty="0" err="1" smtClean="0">
                <a:hlinkClick r:id="rId22" tooltip="Жовтозільник нечуйвітровий"/>
              </a:rPr>
              <a:t>нечуйвітровий</a:t>
            </a:r>
            <a:r>
              <a:rPr lang="ru-RU" sz="2400" dirty="0" smtClean="0"/>
              <a:t>, </a:t>
            </a:r>
            <a:r>
              <a:rPr lang="ru-RU" sz="2400" dirty="0" err="1" smtClean="0">
                <a:hlinkClick r:id="rId23" tooltip="Золотушник канадський"/>
              </a:rPr>
              <a:t>Золотушник</a:t>
            </a:r>
            <a:r>
              <a:rPr lang="ru-RU" sz="2400" dirty="0" smtClean="0">
                <a:hlinkClick r:id="rId23" tooltip="Золотушник канадський"/>
              </a:rPr>
              <a:t> </a:t>
            </a:r>
            <a:r>
              <a:rPr lang="ru-RU" sz="2400" dirty="0" err="1" smtClean="0">
                <a:hlinkClick r:id="rId23" tooltip="Золотушник канадський"/>
              </a:rPr>
              <a:t>канадський</a:t>
            </a:r>
            <a:r>
              <a:rPr lang="ru-RU" sz="2400" dirty="0" smtClean="0"/>
              <a:t>, </a:t>
            </a:r>
            <a:r>
              <a:rPr lang="ru-RU" sz="2400" dirty="0" err="1" smtClean="0">
                <a:hlinkClick r:id="rId24" tooltip="Злинка канадська"/>
              </a:rPr>
              <a:t>Злинка</a:t>
            </a:r>
            <a:r>
              <a:rPr lang="ru-RU" sz="2400" dirty="0" smtClean="0">
                <a:hlinkClick r:id="rId24" tooltip="Злинка канадська"/>
              </a:rPr>
              <a:t> </a:t>
            </a:r>
            <a:r>
              <a:rPr lang="ru-RU" sz="2400" dirty="0" err="1" smtClean="0">
                <a:hlinkClick r:id="rId24" tooltip="Злинка канадська"/>
              </a:rPr>
              <a:t>канадська</a:t>
            </a:r>
            <a:r>
              <a:rPr lang="ru-RU" sz="2400" dirty="0" smtClean="0"/>
              <a:t>, </a:t>
            </a:r>
            <a:r>
              <a:rPr lang="ru-RU" sz="2400" dirty="0" err="1" smtClean="0">
                <a:hlinkClick r:id="rId25" tooltip="Злинка однорічна"/>
              </a:rPr>
              <a:t>Злинка</a:t>
            </a:r>
            <a:r>
              <a:rPr lang="ru-RU" sz="2400" dirty="0" smtClean="0">
                <a:hlinkClick r:id="rId25" tooltip="Злинка однорічна"/>
              </a:rPr>
              <a:t> </a:t>
            </a:r>
            <a:r>
              <a:rPr lang="ru-RU" sz="2400" dirty="0" err="1" smtClean="0">
                <a:hlinkClick r:id="rId25" tooltip="Злинка однорічна"/>
              </a:rPr>
              <a:t>однорічна</a:t>
            </a:r>
            <a:r>
              <a:rPr lang="ru-RU" sz="2400" dirty="0" smtClean="0"/>
              <a:t>, </a:t>
            </a:r>
            <a:r>
              <a:rPr lang="ru-RU" sz="2400" dirty="0" smtClean="0">
                <a:hlinkClick r:id="rId26" tooltip="Каркас західний (втрачена)"/>
              </a:rPr>
              <a:t>Каркас </a:t>
            </a:r>
            <a:r>
              <a:rPr lang="ru-RU" sz="2400" dirty="0" err="1" smtClean="0">
                <a:hlinkClick r:id="rId26" tooltip="Каркас західний (втрачена)"/>
              </a:rPr>
              <a:t>західний</a:t>
            </a:r>
            <a:r>
              <a:rPr lang="ru-RU" sz="2400" dirty="0" smtClean="0"/>
              <a:t>, </a:t>
            </a:r>
            <a:r>
              <a:rPr lang="ru-RU" sz="2400" dirty="0" err="1" smtClean="0">
                <a:hlinkClick r:id="rId27" tooltip="Коркове дерево амурське"/>
              </a:rPr>
              <a:t>Коркове</a:t>
            </a:r>
            <a:r>
              <a:rPr lang="ru-RU" sz="2400" dirty="0" smtClean="0">
                <a:hlinkClick r:id="rId27" tooltip="Коркове дерево амурське"/>
              </a:rPr>
              <a:t> </a:t>
            </a:r>
            <a:r>
              <a:rPr lang="ru-RU" sz="2400" dirty="0">
                <a:hlinkClick r:id="rId27" tooltip="Коркове дерево амурське"/>
              </a:rPr>
              <a:t>дерево </a:t>
            </a:r>
            <a:r>
              <a:rPr lang="ru-RU" sz="2400" dirty="0" err="1" smtClean="0">
                <a:hlinkClick r:id="rId27" tooltip="Коркове дерево амурське"/>
              </a:rPr>
              <a:t>амурське</a:t>
            </a:r>
            <a:r>
              <a:rPr lang="ru-RU" sz="2400" dirty="0" smtClean="0"/>
              <a:t>, </a:t>
            </a:r>
            <a:r>
              <a:rPr lang="ru-RU" sz="2400" dirty="0" smtClean="0">
                <a:hlinkClick r:id="rId28" tooltip="Клен ясенелистий"/>
              </a:rPr>
              <a:t>Клен </a:t>
            </a:r>
            <a:r>
              <a:rPr lang="ru-RU" sz="2400" dirty="0" err="1" smtClean="0">
                <a:hlinkClick r:id="rId28" tooltip="Клен ясенелистий"/>
              </a:rPr>
              <a:t>ясенелистий</a:t>
            </a:r>
            <a:r>
              <a:rPr lang="ru-RU" sz="2400" dirty="0" smtClean="0"/>
              <a:t>, </a:t>
            </a:r>
            <a:r>
              <a:rPr lang="ru-RU" sz="2400" dirty="0" smtClean="0">
                <a:hlinkClick r:id="rId29" tooltip="Люпин багатолистий"/>
              </a:rPr>
              <a:t>Люпин </a:t>
            </a:r>
            <a:r>
              <a:rPr lang="ru-RU" sz="2400" dirty="0" err="1" smtClean="0">
                <a:hlinkClick r:id="rId29" tooltip="Люпин багатолистий"/>
              </a:rPr>
              <a:t>багатолистий</a:t>
            </a:r>
            <a:r>
              <a:rPr lang="ru-RU" sz="2400" dirty="0" smtClean="0"/>
              <a:t>, </a:t>
            </a:r>
            <a:r>
              <a:rPr lang="ru-RU" sz="2400" dirty="0" err="1" smtClean="0">
                <a:hlinkClick r:id="rId30" tooltip="Маслинка вузьколиста"/>
              </a:rPr>
              <a:t>Маслинка</a:t>
            </a:r>
            <a:r>
              <a:rPr lang="ru-RU" sz="2400" dirty="0" smtClean="0">
                <a:hlinkClick r:id="rId30" tooltip="Маслинка вузьколиста"/>
              </a:rPr>
              <a:t> </a:t>
            </a:r>
            <a:r>
              <a:rPr lang="ru-RU" sz="2400" dirty="0" err="1" smtClean="0">
                <a:hlinkClick r:id="rId30" tooltip="Маслинка вузьколиста"/>
              </a:rPr>
              <a:t>вузьколиста</a:t>
            </a:r>
            <a:r>
              <a:rPr lang="ru-RU" sz="2400" dirty="0" smtClean="0"/>
              <a:t>, </a:t>
            </a:r>
            <a:endParaRPr lang="ru-RU" sz="2400" dirty="0"/>
          </a:p>
          <a:p>
            <a:r>
              <a:rPr lang="ru-RU" sz="2400" dirty="0" err="1">
                <a:hlinkClick r:id="rId31" tooltip="Незбутниця дрібноцвіта"/>
              </a:rPr>
              <a:t>Незбутниця</a:t>
            </a:r>
            <a:r>
              <a:rPr lang="ru-RU" sz="2400" dirty="0">
                <a:hlinkClick r:id="rId31" tooltip="Незбутниця дрібноцвіта"/>
              </a:rPr>
              <a:t> </a:t>
            </a:r>
            <a:r>
              <a:rPr lang="ru-RU" sz="2400" dirty="0" err="1" smtClean="0">
                <a:hlinkClick r:id="rId31" tooltip="Незбутниця дрібноцвіта"/>
              </a:rPr>
              <a:t>дрібноцвітна</a:t>
            </a:r>
            <a:r>
              <a:rPr lang="ru-RU" sz="2400" dirty="0" smtClean="0"/>
              <a:t>, </a:t>
            </a:r>
            <a:r>
              <a:rPr lang="ru-RU" sz="2400" dirty="0" err="1" smtClean="0">
                <a:hlinkClick r:id="rId32" tooltip="Павловнія"/>
              </a:rPr>
              <a:t>Павловнія</a:t>
            </a:r>
            <a:r>
              <a:rPr lang="ru-RU" sz="2400" dirty="0" smtClean="0">
                <a:hlinkClick r:id="rId32" tooltip="Павловнія"/>
              </a:rPr>
              <a:t> </a:t>
            </a:r>
            <a:r>
              <a:rPr lang="ru-RU" sz="2400" dirty="0">
                <a:hlinkClick r:id="rId32" tooltip="Павловнія"/>
              </a:rPr>
              <a:t>(</a:t>
            </a:r>
            <a:r>
              <a:rPr lang="ru-RU" sz="2400" dirty="0" err="1">
                <a:hlinkClick r:id="rId32" tooltip="Павловнія"/>
              </a:rPr>
              <a:t>види</a:t>
            </a:r>
            <a:r>
              <a:rPr lang="ru-RU" sz="2400" dirty="0">
                <a:hlinkClick r:id="rId32" tooltip="Павловнія"/>
              </a:rPr>
              <a:t> та </a:t>
            </a:r>
            <a:r>
              <a:rPr lang="ru-RU" sz="2400" dirty="0" err="1">
                <a:hlinkClick r:id="rId32" tooltip="Павловнія"/>
              </a:rPr>
              <a:t>гібриди</a:t>
            </a:r>
            <a:r>
              <a:rPr lang="ru-RU" sz="2400" dirty="0" smtClean="0">
                <a:hlinkClick r:id="rId32" tooltip="Павловнія"/>
              </a:rPr>
              <a:t>)</a:t>
            </a:r>
            <a:r>
              <a:rPr lang="ru-RU" sz="2400" dirty="0" smtClean="0"/>
              <a:t>, </a:t>
            </a:r>
            <a:r>
              <a:rPr lang="en-US" sz="2400" i="1" dirty="0" err="1" smtClean="0"/>
              <a:t>Echinocystis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lobata</a:t>
            </a:r>
            <a:r>
              <a:rPr lang="uk-UA" sz="2400" i="1" dirty="0" smtClean="0"/>
              <a:t>, </a:t>
            </a:r>
            <a:r>
              <a:rPr lang="ru-RU" sz="2400" dirty="0" err="1" smtClean="0">
                <a:hlinkClick r:id="rId33" tooltip="Робінія звичайна"/>
              </a:rPr>
              <a:t>Робінія</a:t>
            </a:r>
            <a:r>
              <a:rPr lang="ru-RU" sz="2400" dirty="0" smtClean="0">
                <a:hlinkClick r:id="rId33" tooltip="Робінія звичайна"/>
              </a:rPr>
              <a:t> </a:t>
            </a:r>
            <a:r>
              <a:rPr lang="ru-RU" sz="2400" dirty="0" err="1" smtClean="0">
                <a:hlinkClick r:id="rId33" tooltip="Робінія звичайна"/>
              </a:rPr>
              <a:t>звичайна</a:t>
            </a:r>
            <a:r>
              <a:rPr lang="ru-RU" sz="2400" dirty="0" smtClean="0"/>
              <a:t>, </a:t>
            </a:r>
            <a:r>
              <a:rPr lang="en-US" sz="2400" i="1" dirty="0" err="1" smtClean="0"/>
              <a:t>Cyclachaena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xanthiifolia</a:t>
            </a:r>
            <a:r>
              <a:rPr lang="uk-UA" sz="2400" i="1" dirty="0" smtClean="0"/>
              <a:t>, </a:t>
            </a:r>
            <a:r>
              <a:rPr lang="ru-RU" sz="2400" dirty="0" err="1" smtClean="0">
                <a:hlinkClick r:id="rId34" tooltip="Розрив-трава залозиста"/>
              </a:rPr>
              <a:t>Розрив</a:t>
            </a:r>
            <a:r>
              <a:rPr lang="ru-RU" sz="2400" dirty="0" smtClean="0">
                <a:hlinkClick r:id="rId34" tooltip="Розрив-трава залозиста"/>
              </a:rPr>
              <a:t>-трава </a:t>
            </a:r>
            <a:r>
              <a:rPr lang="ru-RU" sz="2400" dirty="0" err="1" smtClean="0">
                <a:hlinkClick r:id="rId34" tooltip="Розрив-трава залозиста"/>
              </a:rPr>
              <a:t>залозиста</a:t>
            </a:r>
            <a:r>
              <a:rPr lang="ru-RU" sz="2400" dirty="0" smtClean="0"/>
              <a:t>, </a:t>
            </a:r>
            <a:r>
              <a:rPr lang="ru-RU" sz="2400" dirty="0" err="1" smtClean="0">
                <a:hlinkClick r:id="rId35" tooltip="Розрив-трава дрібноцвіта"/>
              </a:rPr>
              <a:t>Розрив</a:t>
            </a:r>
            <a:r>
              <a:rPr lang="ru-RU" sz="2400" dirty="0" smtClean="0">
                <a:hlinkClick r:id="rId35" tooltip="Розрив-трава дрібноцвіта"/>
              </a:rPr>
              <a:t>-трава </a:t>
            </a:r>
            <a:r>
              <a:rPr lang="ru-RU" sz="2400" dirty="0" err="1" smtClean="0">
                <a:hlinkClick r:id="rId35" tooltip="Розрив-трава дрібноцвіта"/>
              </a:rPr>
              <a:t>дрібноцвітна</a:t>
            </a:r>
            <a:r>
              <a:rPr lang="ru-RU" sz="2400" dirty="0" smtClean="0"/>
              <a:t>, </a:t>
            </a:r>
            <a:r>
              <a:rPr lang="ru-RU" sz="2400" dirty="0" err="1" smtClean="0">
                <a:hlinkClick r:id="rId36" tooltip="Сухоребрик Льозеля"/>
              </a:rPr>
              <a:t>Сухоребрик</a:t>
            </a:r>
            <a:r>
              <a:rPr lang="ru-RU" sz="2400" dirty="0" smtClean="0">
                <a:hlinkClick r:id="rId36" tooltip="Сухоребрик Льозеля"/>
              </a:rPr>
              <a:t> </a:t>
            </a:r>
            <a:r>
              <a:rPr lang="ru-RU" sz="2400" dirty="0" err="1" smtClean="0">
                <a:hlinkClick r:id="rId36" tooltip="Сухоребрик Льозеля"/>
              </a:rPr>
              <a:t>Льозеля</a:t>
            </a:r>
            <a:r>
              <a:rPr lang="ru-RU" sz="2400" dirty="0" smtClean="0"/>
              <a:t>, </a:t>
            </a:r>
            <a:r>
              <a:rPr lang="ru-RU" sz="2400" dirty="0" smtClean="0">
                <a:hlinkClick r:id="rId37" tooltip="Свербига звичайна"/>
              </a:rPr>
              <a:t>Свербига </a:t>
            </a:r>
            <a:r>
              <a:rPr lang="ru-RU" sz="2400" dirty="0" err="1" smtClean="0">
                <a:hlinkClick r:id="rId37" tooltip="Свербига звичайна"/>
              </a:rPr>
              <a:t>звичайна</a:t>
            </a:r>
            <a:r>
              <a:rPr lang="ru-RU" sz="2400" dirty="0" smtClean="0"/>
              <a:t>, </a:t>
            </a:r>
            <a:endParaRPr lang="ru-RU" sz="2400" dirty="0"/>
          </a:p>
          <a:p>
            <a:r>
              <a:rPr lang="ru-RU" sz="2400" dirty="0" err="1" smtClean="0">
                <a:hlinkClick r:id="rId38" tooltip="Топінамбур"/>
              </a:rPr>
              <a:t>Топінамбур</a:t>
            </a:r>
            <a:r>
              <a:rPr lang="ru-RU" sz="2400" dirty="0" smtClean="0"/>
              <a:t>, </a:t>
            </a:r>
            <a:r>
              <a:rPr lang="ru-RU" sz="2400" dirty="0" smtClean="0">
                <a:hlinkClick r:id="rId39" tooltip="Череда листяна"/>
              </a:rPr>
              <a:t>Череда </a:t>
            </a:r>
            <a:r>
              <a:rPr lang="ru-RU" sz="2400" dirty="0" err="1" smtClean="0">
                <a:hlinkClick r:id="rId39" tooltip="Череда листяна"/>
              </a:rPr>
              <a:t>листяна</a:t>
            </a:r>
            <a:r>
              <a:rPr lang="ru-RU" sz="2400" dirty="0" smtClean="0"/>
              <a:t>, </a:t>
            </a:r>
            <a:r>
              <a:rPr lang="ru-RU" sz="2400" dirty="0" err="1" smtClean="0">
                <a:hlinkClick r:id="rId40" tooltip="Prunus serotina"/>
              </a:rPr>
              <a:t>Черемха</a:t>
            </a:r>
            <a:r>
              <a:rPr lang="ru-RU" sz="2400" dirty="0" smtClean="0">
                <a:hlinkClick r:id="rId40" tooltip="Prunus serotina"/>
              </a:rPr>
              <a:t> </a:t>
            </a:r>
            <a:r>
              <a:rPr lang="ru-RU" sz="2400" dirty="0" err="1" smtClean="0">
                <a:hlinkClick r:id="rId40" tooltip="Prunus serotina"/>
              </a:rPr>
              <a:t>пізня</a:t>
            </a:r>
            <a:r>
              <a:rPr lang="ru-RU" sz="2400" dirty="0" smtClean="0"/>
              <a:t>, </a:t>
            </a:r>
            <a:r>
              <a:rPr lang="ru-RU" sz="2400" dirty="0" err="1" smtClean="0">
                <a:hlinkClick r:id="rId41" tooltip="Щириця біла"/>
              </a:rPr>
              <a:t>Щириця</a:t>
            </a:r>
            <a:r>
              <a:rPr lang="ru-RU" sz="2400" dirty="0" smtClean="0">
                <a:hlinkClick r:id="rId41" tooltip="Щириця біла"/>
              </a:rPr>
              <a:t> </a:t>
            </a:r>
            <a:r>
              <a:rPr lang="ru-RU" sz="2400" dirty="0" err="1" smtClean="0">
                <a:hlinkClick r:id="rId41" tooltip="Щириця біла"/>
              </a:rPr>
              <a:t>біла</a:t>
            </a:r>
            <a:r>
              <a:rPr lang="ru-RU" sz="2400" dirty="0" smtClean="0"/>
              <a:t>, </a:t>
            </a:r>
            <a:r>
              <a:rPr lang="ru-RU" sz="2400" dirty="0" err="1" smtClean="0">
                <a:hlinkClick r:id="rId42" tooltip="Щириця Пауелла"/>
              </a:rPr>
              <a:t>Щириця</a:t>
            </a:r>
            <a:r>
              <a:rPr lang="ru-RU" sz="2400" dirty="0" smtClean="0">
                <a:hlinkClick r:id="rId42" tooltip="Щириця Пауелла"/>
              </a:rPr>
              <a:t> </a:t>
            </a:r>
            <a:r>
              <a:rPr lang="ru-RU" sz="2400" dirty="0" err="1" smtClean="0">
                <a:hlinkClick r:id="rId42" tooltip="Щириця Пауелла"/>
              </a:rPr>
              <a:t>Пауелла</a:t>
            </a:r>
            <a:r>
              <a:rPr lang="ru-RU" sz="2400" dirty="0" smtClean="0"/>
              <a:t>, </a:t>
            </a:r>
            <a:r>
              <a:rPr lang="ru-RU" sz="2400" dirty="0" err="1" smtClean="0">
                <a:hlinkClick r:id="rId43" tooltip="Щириця лободовидна"/>
              </a:rPr>
              <a:t>Щириця</a:t>
            </a:r>
            <a:r>
              <a:rPr lang="ru-RU" sz="2400" dirty="0" smtClean="0">
                <a:hlinkClick r:id="rId43" tooltip="Щириця лободовидна"/>
              </a:rPr>
              <a:t> </a:t>
            </a:r>
            <a:r>
              <a:rPr lang="ru-RU" sz="2400" dirty="0" err="1" smtClean="0">
                <a:hlinkClick r:id="rId43" tooltip="Щириця лободовидна"/>
              </a:rPr>
              <a:t>лободовидна</a:t>
            </a:r>
            <a:r>
              <a:rPr lang="ru-RU" sz="2400" dirty="0" smtClean="0"/>
              <a:t>, </a:t>
            </a:r>
            <a:r>
              <a:rPr lang="ru-RU" sz="2400" dirty="0" err="1" smtClean="0">
                <a:hlinkClick r:id="rId44" tooltip="Щириця загнута"/>
              </a:rPr>
              <a:t>Щириця</a:t>
            </a:r>
            <a:r>
              <a:rPr lang="ru-RU" sz="2400" dirty="0" smtClean="0">
                <a:hlinkClick r:id="rId44" tooltip="Щириця загнута"/>
              </a:rPr>
              <a:t> загнута</a:t>
            </a:r>
            <a:r>
              <a:rPr lang="ru-RU" sz="2400" dirty="0" smtClean="0"/>
              <a:t>, </a:t>
            </a:r>
            <a:r>
              <a:rPr lang="ru-RU" sz="2400" dirty="0" smtClean="0">
                <a:hlinkClick r:id="rId45" tooltip="Ясен пенсильванський"/>
              </a:rPr>
              <a:t>Ясен </a:t>
            </a:r>
            <a:r>
              <a:rPr lang="ru-RU" sz="2400" dirty="0" err="1" smtClean="0">
                <a:hlinkClick r:id="rId45" tooltip="Ясен пенсильванський"/>
              </a:rPr>
              <a:t>пенсильванський</a:t>
            </a:r>
            <a:r>
              <a:rPr lang="ru-RU" sz="2400" dirty="0" smtClean="0"/>
              <a:t>.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37769405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Найбільш інвазивні види рослин у світі.&amp;amp;nbsp;AF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9748" y="336067"/>
            <a:ext cx="6748808" cy="6369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00643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upload.wikimedia.org/wikipedia/commons/thumb/c/cd/Rbk_dolde.jpg/220px-Rbk_dol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105" y="240511"/>
            <a:ext cx="4757531" cy="4087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233100" y="4678036"/>
            <a:ext cx="387135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u="none" strike="noStrike" dirty="0" err="1" smtClean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3" tooltip="Борщівник Мантегацці"/>
              </a:rPr>
              <a:t>Борщівник</a:t>
            </a:r>
            <a:r>
              <a:rPr lang="ru-RU" b="0" i="0" u="none" strike="noStrike" dirty="0" smtClean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3" tooltip="Борщівник Мантегацці"/>
              </a:rPr>
              <a:t> </a:t>
            </a:r>
            <a:r>
              <a:rPr lang="ru-RU" b="0" i="0" u="none" strike="noStrike" dirty="0" err="1" smtClean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3" tooltip="Борщівник Мантегацці"/>
              </a:rPr>
              <a:t>Мантегацці</a:t>
            </a:r>
            <a:r>
              <a:rPr lang="ru-RU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ru-RU" b="0" i="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Злісний</a:t>
            </a:r>
            <a:r>
              <a:rPr lang="ru-RU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бур'ян</a:t>
            </a:r>
            <a:r>
              <a:rPr lang="ru-RU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b="0" i="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який</a:t>
            </a:r>
            <a:r>
              <a:rPr lang="ru-RU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виділяє</a:t>
            </a:r>
            <a:r>
              <a:rPr lang="ru-RU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токсичні</a:t>
            </a:r>
            <a:r>
              <a:rPr lang="ru-RU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фуранокумаріни</a:t>
            </a:r>
            <a:r>
              <a:rPr lang="ru-RU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b="0" i="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які</a:t>
            </a:r>
            <a:r>
              <a:rPr lang="ru-RU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на </a:t>
            </a:r>
            <a:r>
              <a:rPr lang="ru-RU" b="0" i="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сонячному</a:t>
            </a:r>
            <a:r>
              <a:rPr lang="ru-RU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світлі</a:t>
            </a:r>
            <a:r>
              <a:rPr lang="ru-RU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викликають</a:t>
            </a:r>
            <a:r>
              <a:rPr lang="ru-RU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сильні</a:t>
            </a:r>
            <a:r>
              <a:rPr lang="ru-RU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опіки</a:t>
            </a:r>
            <a:r>
              <a:rPr lang="ru-RU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</a:t>
            </a:r>
            <a:endParaRPr lang="ru-RU" dirty="0"/>
          </a:p>
        </p:txBody>
      </p:sp>
      <p:pic>
        <p:nvPicPr>
          <p:cNvPr id="2054" name="Picture 6" descr="https://upload.wikimedia.org/wikipedia/commons/thumb/8/84/Starr_031108-3169_Ambrosia_artemisiifolia.jpg/220px-Starr_031108-3169_Ambrosia_artemisiifoli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478" y="240511"/>
            <a:ext cx="5449697" cy="408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50478" y="4678036"/>
            <a:ext cx="516722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u="none" strike="noStrike" dirty="0" err="1" smtClean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5" tooltip="Амброзія полинолиста"/>
              </a:rPr>
              <a:t>Амброзія</a:t>
            </a:r>
            <a:r>
              <a:rPr lang="ru-RU" b="0" i="0" u="none" strike="noStrike" dirty="0" smtClean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5" tooltip="Амброзія полинолиста"/>
              </a:rPr>
              <a:t> </a:t>
            </a:r>
            <a:r>
              <a:rPr lang="ru-RU" b="0" i="0" u="none" strike="noStrike" dirty="0" err="1" smtClean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5" tooltip="Амброзія полинолиста"/>
              </a:rPr>
              <a:t>полинолиста</a:t>
            </a:r>
            <a:r>
              <a:rPr lang="ru-RU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ru-RU" b="0" i="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Поряд</a:t>
            </a:r>
            <a:r>
              <a:rPr lang="ru-RU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з </a:t>
            </a:r>
            <a:r>
              <a:rPr lang="ru-RU" b="0" i="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високою</a:t>
            </a:r>
            <a:r>
              <a:rPr lang="ru-RU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конкурентоздатністю</a:t>
            </a:r>
            <a:r>
              <a:rPr lang="ru-RU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і </a:t>
            </a:r>
            <a:r>
              <a:rPr lang="ru-RU" b="0" i="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пригніченням</a:t>
            </a:r>
            <a:r>
              <a:rPr lang="ru-RU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сільськогосподарських</a:t>
            </a:r>
            <a:r>
              <a:rPr lang="ru-RU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культур </a:t>
            </a:r>
            <a:r>
              <a:rPr lang="ru-RU" b="0" i="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амброзія</a:t>
            </a:r>
            <a:r>
              <a:rPr lang="ru-RU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полинолиста</a:t>
            </a:r>
            <a:r>
              <a:rPr lang="ru-RU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містить</a:t>
            </a:r>
            <a:r>
              <a:rPr lang="ru-RU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низку </a:t>
            </a:r>
            <a:r>
              <a:rPr lang="ru-RU" b="0" i="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гірких</a:t>
            </a:r>
            <a:r>
              <a:rPr lang="ru-RU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речовин</a:t>
            </a:r>
            <a:r>
              <a:rPr lang="ru-RU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b="0" i="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які</a:t>
            </a:r>
            <a:r>
              <a:rPr lang="ru-RU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погіршують</a:t>
            </a:r>
            <a:r>
              <a:rPr lang="ru-RU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смакові</a:t>
            </a:r>
            <a:r>
              <a:rPr lang="ru-RU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якості</a:t>
            </a:r>
            <a:r>
              <a:rPr lang="ru-RU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молока і </a:t>
            </a:r>
            <a:r>
              <a:rPr lang="ru-RU" b="0" i="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молочних</a:t>
            </a:r>
            <a:r>
              <a:rPr lang="ru-RU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продуктів</a:t>
            </a:r>
            <a:r>
              <a:rPr lang="ru-RU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при </a:t>
            </a:r>
            <a:r>
              <a:rPr lang="ru-RU" b="0" i="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поїданні</a:t>
            </a:r>
            <a:r>
              <a:rPr lang="ru-RU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рослин</a:t>
            </a:r>
            <a:r>
              <a:rPr lang="ru-RU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коровами.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69095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2612_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114" y="927652"/>
            <a:ext cx="4469434" cy="4013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4114" y="5245412"/>
            <a:ext cx="5063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0" i="1" dirty="0" err="1" smtClean="0">
                <a:solidFill>
                  <a:srgbClr val="4B4B4B"/>
                </a:solidFill>
                <a:effectLst/>
                <a:latin typeface="SegoeUIRegular"/>
              </a:rPr>
              <a:t>Червоний</a:t>
            </a:r>
            <a:r>
              <a:rPr lang="ru-RU" b="0" i="1" dirty="0" smtClean="0">
                <a:solidFill>
                  <a:srgbClr val="4B4B4B"/>
                </a:solidFill>
                <a:effectLst/>
                <a:latin typeface="SegoeUIRegular"/>
              </a:rPr>
              <a:t> (</a:t>
            </a:r>
            <a:r>
              <a:rPr lang="ru-RU" b="0" i="1" dirty="0" err="1" smtClean="0">
                <a:solidFill>
                  <a:srgbClr val="4B4B4B"/>
                </a:solidFill>
                <a:effectLst/>
                <a:latin typeface="SegoeUIRegular"/>
              </a:rPr>
              <a:t>північний</a:t>
            </a:r>
            <a:r>
              <a:rPr lang="ru-RU" b="0" i="1" dirty="0" smtClean="0">
                <a:solidFill>
                  <a:srgbClr val="4B4B4B"/>
                </a:solidFill>
                <a:effectLst/>
                <a:latin typeface="SegoeUIRegular"/>
              </a:rPr>
              <a:t>) дуб, </a:t>
            </a:r>
            <a:r>
              <a:rPr lang="ru-RU" b="0" i="1" dirty="0" err="1" smtClean="0">
                <a:solidFill>
                  <a:srgbClr val="4B4B4B"/>
                </a:solidFill>
                <a:effectLst/>
                <a:latin typeface="SegoeUIRegular"/>
              </a:rPr>
              <a:t>інвазійний</a:t>
            </a:r>
            <a:r>
              <a:rPr lang="ru-RU" b="0" i="1" dirty="0" smtClean="0">
                <a:solidFill>
                  <a:srgbClr val="4B4B4B"/>
                </a:solidFill>
                <a:effectLst/>
                <a:latin typeface="SegoeUIRegular"/>
              </a:rPr>
              <a:t> в </a:t>
            </a:r>
            <a:r>
              <a:rPr lang="ru-RU" b="0" i="1" dirty="0" err="1" smtClean="0">
                <a:solidFill>
                  <a:srgbClr val="4B4B4B"/>
                </a:solidFill>
                <a:effectLst/>
                <a:latin typeface="SegoeUIRegular"/>
              </a:rPr>
              <a:t>Україні</a:t>
            </a:r>
            <a:endParaRPr lang="ru-RU" dirty="0"/>
          </a:p>
        </p:txBody>
      </p:sp>
      <p:pic>
        <p:nvPicPr>
          <p:cNvPr id="4100" name="Picture 4" descr="imag2612_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263" y="913468"/>
            <a:ext cx="5370582" cy="4027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22506" y="5093660"/>
            <a:ext cx="53538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1" dirty="0" err="1" smtClean="0">
                <a:solidFill>
                  <a:srgbClr val="4B4B4B"/>
                </a:solidFill>
                <a:effectLst/>
                <a:latin typeface="SegoeUIRegular"/>
              </a:rPr>
              <a:t>Суцільний</a:t>
            </a:r>
            <a:r>
              <a:rPr lang="ru-RU" b="0" i="1" dirty="0" smtClean="0">
                <a:solidFill>
                  <a:srgbClr val="4B4B4B"/>
                </a:solidFill>
                <a:effectLst/>
                <a:latin typeface="SegoeUIRegular"/>
              </a:rPr>
              <a:t> </a:t>
            </a:r>
            <a:r>
              <a:rPr lang="ru-RU" b="0" i="1" dirty="0" err="1" smtClean="0">
                <a:solidFill>
                  <a:srgbClr val="4B4B4B"/>
                </a:solidFill>
                <a:effectLst/>
                <a:latin typeface="SegoeUIRegular"/>
              </a:rPr>
              <a:t>ліс</a:t>
            </a:r>
            <a:r>
              <a:rPr lang="ru-RU" b="0" i="1" dirty="0" smtClean="0">
                <a:solidFill>
                  <a:srgbClr val="4B4B4B"/>
                </a:solidFill>
                <a:effectLst/>
                <a:latin typeface="SegoeUIRegular"/>
              </a:rPr>
              <a:t> </a:t>
            </a:r>
            <a:r>
              <a:rPr lang="ru-RU" b="0" i="1" dirty="0" err="1" smtClean="0">
                <a:solidFill>
                  <a:srgbClr val="4B4B4B"/>
                </a:solidFill>
                <a:effectLst/>
                <a:latin typeface="SegoeUIRegular"/>
              </a:rPr>
              <a:t>із</a:t>
            </a:r>
            <a:r>
              <a:rPr lang="ru-RU" b="0" i="1" dirty="0" smtClean="0">
                <a:solidFill>
                  <a:srgbClr val="4B4B4B"/>
                </a:solidFill>
                <a:effectLst/>
                <a:latin typeface="SegoeUIRegular"/>
              </a:rPr>
              <a:t> дуба </a:t>
            </a:r>
            <a:r>
              <a:rPr lang="ru-RU" b="0" i="1" dirty="0" err="1" smtClean="0">
                <a:solidFill>
                  <a:srgbClr val="4B4B4B"/>
                </a:solidFill>
                <a:effectLst/>
                <a:latin typeface="SegoeUIRegular"/>
              </a:rPr>
              <a:t>червоного</a:t>
            </a:r>
            <a:r>
              <a:rPr lang="ru-RU" b="0" i="1" dirty="0" smtClean="0">
                <a:solidFill>
                  <a:srgbClr val="4B4B4B"/>
                </a:solidFill>
                <a:effectLst/>
                <a:latin typeface="SegoeUIRegular"/>
              </a:rPr>
              <a:t> в НПП “</a:t>
            </a:r>
            <a:r>
              <a:rPr lang="ru-RU" b="0" i="1" dirty="0" err="1" smtClean="0">
                <a:solidFill>
                  <a:srgbClr val="4B4B4B"/>
                </a:solidFill>
                <a:effectLst/>
                <a:latin typeface="SegoeUIRegular"/>
              </a:rPr>
              <a:t>Північне</a:t>
            </a:r>
            <a:r>
              <a:rPr lang="ru-RU" b="0" i="1" dirty="0" smtClean="0">
                <a:solidFill>
                  <a:srgbClr val="4B4B4B"/>
                </a:solidFill>
                <a:effectLst/>
                <a:latin typeface="SegoeUIRegular"/>
              </a:rPr>
              <a:t> </a:t>
            </a:r>
            <a:r>
              <a:rPr lang="ru-RU" b="0" i="1" dirty="0" err="1" smtClean="0">
                <a:solidFill>
                  <a:srgbClr val="4B4B4B"/>
                </a:solidFill>
                <a:effectLst/>
                <a:latin typeface="SegoeUIRegular"/>
              </a:rPr>
              <a:t>Поділля</a:t>
            </a:r>
            <a:r>
              <a:rPr lang="ru-RU" b="0" i="1" dirty="0" smtClean="0">
                <a:solidFill>
                  <a:srgbClr val="4B4B4B"/>
                </a:solidFill>
                <a:effectLst/>
                <a:latin typeface="SegoeUIRegular"/>
              </a:rPr>
              <a:t>”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75861" y="6163269"/>
            <a:ext cx="10668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4"/>
              </a:rPr>
              <a:t>https://epl.org.ua/human-posts/shho-take-invazijni-vydy-i-yak-vony-vplyvayut-na-bioriznomanittya/</a:t>
            </a:r>
            <a:endParaRPr lang="uk-UA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06341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75861" y="6163269"/>
            <a:ext cx="10668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https://epl.org.ua/human-posts/shho-take-invazijni-vydy-i-yak-vony-vplyvayut-na-bioriznomanittya/</a:t>
            </a:r>
            <a:endParaRPr lang="uk-UA" dirty="0" smtClean="0"/>
          </a:p>
          <a:p>
            <a:endParaRPr lang="ru-RU" dirty="0"/>
          </a:p>
        </p:txBody>
      </p:sp>
      <p:pic>
        <p:nvPicPr>
          <p:cNvPr id="6146" name="Picture 2" descr="imag2612_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245" y="365160"/>
            <a:ext cx="5582616" cy="418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75861" y="489487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0" i="1" dirty="0" err="1" smtClean="0">
                <a:solidFill>
                  <a:srgbClr val="4B4B4B"/>
                </a:solidFill>
                <a:effectLst/>
                <a:latin typeface="SegoeUIRegular"/>
              </a:rPr>
              <a:t>Маслинка</a:t>
            </a:r>
            <a:r>
              <a:rPr lang="ru-RU" b="0" i="1" dirty="0" smtClean="0">
                <a:solidFill>
                  <a:srgbClr val="4B4B4B"/>
                </a:solidFill>
                <a:effectLst/>
                <a:latin typeface="SegoeUIRegular"/>
              </a:rPr>
              <a:t> </a:t>
            </a:r>
            <a:r>
              <a:rPr lang="ru-RU" b="0" i="1" dirty="0" err="1" smtClean="0">
                <a:solidFill>
                  <a:srgbClr val="4B4B4B"/>
                </a:solidFill>
                <a:effectLst/>
                <a:latin typeface="SegoeUIRegular"/>
              </a:rPr>
              <a:t>вузьколиста</a:t>
            </a:r>
            <a:r>
              <a:rPr lang="ru-RU" b="0" i="1" dirty="0" smtClean="0">
                <a:solidFill>
                  <a:srgbClr val="4B4B4B"/>
                </a:solidFill>
                <a:effectLst/>
                <a:latin typeface="SegoeUIRegular"/>
              </a:rPr>
              <a:t> на </a:t>
            </a:r>
            <a:r>
              <a:rPr lang="ru-RU" b="0" i="1" dirty="0" err="1" smtClean="0">
                <a:solidFill>
                  <a:srgbClr val="4B4B4B"/>
                </a:solidFill>
                <a:effectLst/>
                <a:latin typeface="SegoeUIRegular"/>
              </a:rPr>
              <a:t>схилі</a:t>
            </a:r>
            <a:r>
              <a:rPr lang="ru-RU" b="0" i="1" dirty="0" smtClean="0">
                <a:solidFill>
                  <a:srgbClr val="4B4B4B"/>
                </a:solidFill>
                <a:effectLst/>
                <a:latin typeface="SegoeUIRegular"/>
              </a:rPr>
              <a:t> </a:t>
            </a:r>
            <a:r>
              <a:rPr lang="ru-RU" b="0" i="1" dirty="0" err="1" smtClean="0">
                <a:solidFill>
                  <a:srgbClr val="4B4B4B"/>
                </a:solidFill>
                <a:effectLst/>
                <a:latin typeface="SegoeUIRegular"/>
              </a:rPr>
              <a:t>поблизу</a:t>
            </a:r>
            <a:r>
              <a:rPr lang="ru-RU" b="0" i="1" dirty="0" smtClean="0">
                <a:solidFill>
                  <a:srgbClr val="4B4B4B"/>
                </a:solidFill>
                <a:effectLst/>
                <a:latin typeface="SegoeUIRegular"/>
              </a:rPr>
              <a:t> Великого </a:t>
            </a:r>
            <a:r>
              <a:rPr lang="ru-RU" b="0" i="1" dirty="0" err="1" smtClean="0">
                <a:solidFill>
                  <a:srgbClr val="4B4B4B"/>
                </a:solidFill>
                <a:effectLst/>
                <a:latin typeface="SegoeUIRegular"/>
              </a:rPr>
              <a:t>Букрина</a:t>
            </a:r>
            <a:endParaRPr lang="ru-RU" dirty="0"/>
          </a:p>
        </p:txBody>
      </p:sp>
      <p:pic>
        <p:nvPicPr>
          <p:cNvPr id="6148" name="Picture 4" descr="https://hutsulshchyna-park.in.ua/wp-content/uploads/2023/02/chereda-lystiana-Tomych-M.-scale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9139" y="365160"/>
            <a:ext cx="5582616" cy="418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7659758" y="4711364"/>
            <a:ext cx="40154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1" dirty="0" smtClean="0">
                <a:effectLst/>
                <a:latin typeface="innerspaceregular"/>
              </a:rPr>
              <a:t>Череда </a:t>
            </a:r>
            <a:r>
              <a:rPr lang="ru-RU" b="0" i="1" dirty="0" err="1" smtClean="0">
                <a:effectLst/>
                <a:latin typeface="innerspaceregular"/>
              </a:rPr>
              <a:t>листяна</a:t>
            </a:r>
            <a:endParaRPr lang="ru-RU" b="0" i="1" dirty="0" smtClean="0">
              <a:effectLst/>
              <a:latin typeface="innerspaceregular"/>
            </a:endParaRPr>
          </a:p>
          <a:p>
            <a:r>
              <a:rPr lang="ru-RU" b="0" i="1" dirty="0" smtClean="0">
                <a:effectLst/>
                <a:latin typeface="innerspaceregular"/>
              </a:rPr>
              <a:t>© Томич М.В.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330235766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703</Words>
  <Application>Microsoft Office PowerPoint</Application>
  <PresentationFormat>Широкоэкранный</PresentationFormat>
  <Paragraphs>83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32" baseType="lpstr">
      <vt:lpstr>Arial</vt:lpstr>
      <vt:lpstr>Calibri</vt:lpstr>
      <vt:lpstr>Calibri Light</vt:lpstr>
      <vt:lpstr>innerspaceregular</vt:lpstr>
      <vt:lpstr>Linux Libertine</vt:lpstr>
      <vt:lpstr>open_sansbold</vt:lpstr>
      <vt:lpstr>open_sansregular</vt:lpstr>
      <vt:lpstr>SegoeUIBold</vt:lpstr>
      <vt:lpstr>SegoeUIRegular</vt:lpstr>
      <vt:lpstr>Times New Roman</vt:lpstr>
      <vt:lpstr>Тема Office</vt:lpstr>
      <vt:lpstr>Навчальна дисципліна ІНВАЗИВНІ ВИДИ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Навчальна дисципліна ІНВАЗИВНІ ВИДИ</dc:title>
  <dc:creator>User</dc:creator>
  <cp:lastModifiedBy>User</cp:lastModifiedBy>
  <cp:revision>10</cp:revision>
  <dcterms:created xsi:type="dcterms:W3CDTF">2024-09-02T08:17:52Z</dcterms:created>
  <dcterms:modified xsi:type="dcterms:W3CDTF">2024-09-02T09:25:12Z</dcterms:modified>
</cp:coreProperties>
</file>