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8" r:id="rId22"/>
    <p:sldId id="279" r:id="rId23"/>
    <p:sldId id="280" r:id="rId24"/>
    <p:sldId id="281" r:id="rId25"/>
    <p:sldId id="282" r:id="rId26"/>
    <p:sldId id="283" r:id="rId27"/>
    <p:sldId id="284" r:id="rId28"/>
    <p:sldId id="285" r:id="rId29"/>
    <p:sldId id="287" r:id="rId30"/>
    <p:sldId id="286" r:id="rId31"/>
    <p:sldId id="288" r:id="rId32"/>
    <p:sldId id="289" r:id="rId33"/>
    <p:sldId id="290" r:id="rId34"/>
    <p:sldId id="291" r:id="rId35"/>
    <p:sldId id="292" r:id="rId36"/>
    <p:sldId id="293" r:id="rId37"/>
    <p:sldId id="294" r:id="rId38"/>
    <p:sldId id="296" r:id="rId39"/>
    <p:sldId id="295" r:id="rId40"/>
    <p:sldId id="299" r:id="rId41"/>
    <p:sldId id="297" r:id="rId42"/>
    <p:sldId id="298" r:id="rId43"/>
    <p:sldId id="300"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0066FF"/>
    <a:srgbClr val="00CC99"/>
    <a:srgbClr val="CC00CC"/>
    <a:srgbClr val="68F6DB"/>
    <a:srgbClr val="0000FF"/>
    <a:srgbClr val="00FF00"/>
    <a:srgbClr val="D60093"/>
    <a:srgbClr val="FAB0A4"/>
    <a:srgbClr val="C5BC0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2AB4A5-7D2A-415D-842F-7B1BAD92D07B}"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uk-UA"/>
        </a:p>
      </dgm:t>
    </dgm:pt>
    <dgm:pt modelId="{62C49C66-0801-4F84-B6E5-4F86CFAF467F}">
      <dgm:prSet phldrT="[Текст]"/>
      <dgm:spPr/>
      <dgm:t>
        <a:bodyPr/>
        <a:lstStyle/>
        <a:p>
          <a:r>
            <a:rPr lang="uk-UA" dirty="0" smtClean="0">
              <a:latin typeface="Times New Roman" pitchFamily="18" charset="0"/>
              <a:cs typeface="Times New Roman" pitchFamily="18" charset="0"/>
            </a:rPr>
            <a:t>Геоморфологічна країна</a:t>
          </a:r>
          <a:endParaRPr lang="uk-UA" dirty="0">
            <a:latin typeface="Times New Roman" pitchFamily="18" charset="0"/>
            <a:cs typeface="Times New Roman" pitchFamily="18" charset="0"/>
          </a:endParaRPr>
        </a:p>
      </dgm:t>
    </dgm:pt>
    <dgm:pt modelId="{DEB380F5-14DB-4ABC-A961-C4BD4ACCD86D}" type="parTrans" cxnId="{9D00C9C5-0965-4B9A-959D-CB2AD66A060B}">
      <dgm:prSet/>
      <dgm:spPr/>
      <dgm:t>
        <a:bodyPr/>
        <a:lstStyle/>
        <a:p>
          <a:endParaRPr lang="uk-UA"/>
        </a:p>
      </dgm:t>
    </dgm:pt>
    <dgm:pt modelId="{7C341DC9-0F69-423E-9801-7BC095320140}" type="sibTrans" cxnId="{9D00C9C5-0965-4B9A-959D-CB2AD66A060B}">
      <dgm:prSet/>
      <dgm:spPr/>
      <dgm:t>
        <a:bodyPr/>
        <a:lstStyle/>
        <a:p>
          <a:endParaRPr lang="uk-UA"/>
        </a:p>
      </dgm:t>
    </dgm:pt>
    <dgm:pt modelId="{E7CF1E2C-CCE2-4433-A3C7-941AD6E9ECF3}">
      <dgm:prSet phldrT="[Текст]"/>
      <dgm:spPr/>
      <dgm:t>
        <a:bodyPr/>
        <a:lstStyle/>
        <a:p>
          <a:r>
            <a:rPr lang="uk-UA" dirty="0" smtClean="0">
              <a:latin typeface="Times New Roman" pitchFamily="18" charset="0"/>
              <a:cs typeface="Times New Roman" pitchFamily="18" charset="0"/>
            </a:rPr>
            <a:t>Геоморфологічна провінція</a:t>
          </a:r>
          <a:endParaRPr lang="uk-UA" dirty="0">
            <a:latin typeface="Times New Roman" pitchFamily="18" charset="0"/>
            <a:cs typeface="Times New Roman" pitchFamily="18" charset="0"/>
          </a:endParaRPr>
        </a:p>
      </dgm:t>
    </dgm:pt>
    <dgm:pt modelId="{23C852C3-0622-4A43-A62A-9D120E6B962D}" type="parTrans" cxnId="{DDCA0BC5-AD2D-4E8B-8976-166BAB75F0F2}">
      <dgm:prSet/>
      <dgm:spPr/>
      <dgm:t>
        <a:bodyPr/>
        <a:lstStyle/>
        <a:p>
          <a:endParaRPr lang="uk-UA"/>
        </a:p>
      </dgm:t>
    </dgm:pt>
    <dgm:pt modelId="{19A199A7-3C96-488C-BC5C-943C64AD436F}" type="sibTrans" cxnId="{DDCA0BC5-AD2D-4E8B-8976-166BAB75F0F2}">
      <dgm:prSet/>
      <dgm:spPr/>
      <dgm:t>
        <a:bodyPr/>
        <a:lstStyle/>
        <a:p>
          <a:endParaRPr lang="uk-UA"/>
        </a:p>
      </dgm:t>
    </dgm:pt>
    <dgm:pt modelId="{49AAB8FC-C829-4B57-BC6A-503D12C66960}">
      <dgm:prSet phldrT="[Текст]"/>
      <dgm:spPr/>
      <dgm:t>
        <a:bodyPr/>
        <a:lstStyle/>
        <a:p>
          <a:r>
            <a:rPr lang="uk-UA" dirty="0" smtClean="0">
              <a:latin typeface="Times New Roman" pitchFamily="18" charset="0"/>
              <a:cs typeface="Times New Roman" pitchFamily="18" charset="0"/>
            </a:rPr>
            <a:t>Геоморфологічна область</a:t>
          </a:r>
          <a:endParaRPr lang="uk-UA" dirty="0">
            <a:latin typeface="Times New Roman" pitchFamily="18" charset="0"/>
            <a:cs typeface="Times New Roman" pitchFamily="18" charset="0"/>
          </a:endParaRPr>
        </a:p>
      </dgm:t>
    </dgm:pt>
    <dgm:pt modelId="{936F1ABA-70DB-4190-AC57-A540A20E1FD7}" type="parTrans" cxnId="{E25B76C8-2867-4716-B401-155F253AAD7A}">
      <dgm:prSet/>
      <dgm:spPr/>
      <dgm:t>
        <a:bodyPr/>
        <a:lstStyle/>
        <a:p>
          <a:endParaRPr lang="uk-UA"/>
        </a:p>
      </dgm:t>
    </dgm:pt>
    <dgm:pt modelId="{1A5C44CD-F2CA-4533-A14B-7B613C9E9BAD}" type="sibTrans" cxnId="{E25B76C8-2867-4716-B401-155F253AAD7A}">
      <dgm:prSet/>
      <dgm:spPr/>
      <dgm:t>
        <a:bodyPr/>
        <a:lstStyle/>
        <a:p>
          <a:endParaRPr lang="uk-UA"/>
        </a:p>
      </dgm:t>
    </dgm:pt>
    <dgm:pt modelId="{D78CDB73-DD8A-4706-89AC-70AC848126F3}" type="pres">
      <dgm:prSet presAssocID="{472AB4A5-7D2A-415D-842F-7B1BAD92D07B}" presName="linear" presStyleCnt="0">
        <dgm:presLayoutVars>
          <dgm:dir/>
          <dgm:animLvl val="lvl"/>
          <dgm:resizeHandles val="exact"/>
        </dgm:presLayoutVars>
      </dgm:prSet>
      <dgm:spPr/>
      <dgm:t>
        <a:bodyPr/>
        <a:lstStyle/>
        <a:p>
          <a:endParaRPr lang="ru-RU"/>
        </a:p>
      </dgm:t>
    </dgm:pt>
    <dgm:pt modelId="{1C209553-027D-42FB-92F7-4E5EE83DF628}" type="pres">
      <dgm:prSet presAssocID="{62C49C66-0801-4F84-B6E5-4F86CFAF467F}" presName="parentLin" presStyleCnt="0"/>
      <dgm:spPr/>
    </dgm:pt>
    <dgm:pt modelId="{37CBC13A-2A6E-49A3-BAEF-E01E05E9BD3B}" type="pres">
      <dgm:prSet presAssocID="{62C49C66-0801-4F84-B6E5-4F86CFAF467F}" presName="parentLeftMargin" presStyleLbl="node1" presStyleIdx="0" presStyleCnt="3"/>
      <dgm:spPr/>
      <dgm:t>
        <a:bodyPr/>
        <a:lstStyle/>
        <a:p>
          <a:endParaRPr lang="ru-RU"/>
        </a:p>
      </dgm:t>
    </dgm:pt>
    <dgm:pt modelId="{F0325972-B98D-44E6-831B-E6E007FD5254}" type="pres">
      <dgm:prSet presAssocID="{62C49C66-0801-4F84-B6E5-4F86CFAF467F}" presName="parentText" presStyleLbl="node1" presStyleIdx="0" presStyleCnt="3">
        <dgm:presLayoutVars>
          <dgm:chMax val="0"/>
          <dgm:bulletEnabled val="1"/>
        </dgm:presLayoutVars>
      </dgm:prSet>
      <dgm:spPr/>
      <dgm:t>
        <a:bodyPr/>
        <a:lstStyle/>
        <a:p>
          <a:endParaRPr lang="uk-UA"/>
        </a:p>
      </dgm:t>
    </dgm:pt>
    <dgm:pt modelId="{454E421F-FDFF-4E12-BC0A-BC2DF2E1F63F}" type="pres">
      <dgm:prSet presAssocID="{62C49C66-0801-4F84-B6E5-4F86CFAF467F}" presName="negativeSpace" presStyleCnt="0"/>
      <dgm:spPr/>
    </dgm:pt>
    <dgm:pt modelId="{5262F50D-A604-48E4-868C-4D9A340C2538}" type="pres">
      <dgm:prSet presAssocID="{62C49C66-0801-4F84-B6E5-4F86CFAF467F}" presName="childText" presStyleLbl="conFgAcc1" presStyleIdx="0" presStyleCnt="3">
        <dgm:presLayoutVars>
          <dgm:bulletEnabled val="1"/>
        </dgm:presLayoutVars>
      </dgm:prSet>
      <dgm:spPr/>
    </dgm:pt>
    <dgm:pt modelId="{3F05537F-6779-4DB1-930C-A53D17AE838A}" type="pres">
      <dgm:prSet presAssocID="{7C341DC9-0F69-423E-9801-7BC095320140}" presName="spaceBetweenRectangles" presStyleCnt="0"/>
      <dgm:spPr/>
    </dgm:pt>
    <dgm:pt modelId="{FD33E6F7-A2EE-479A-A135-477592A7F1E2}" type="pres">
      <dgm:prSet presAssocID="{E7CF1E2C-CCE2-4433-A3C7-941AD6E9ECF3}" presName="parentLin" presStyleCnt="0"/>
      <dgm:spPr/>
    </dgm:pt>
    <dgm:pt modelId="{D3CECC90-3A2E-4D6A-AB7B-A5ABBF5FA59D}" type="pres">
      <dgm:prSet presAssocID="{E7CF1E2C-CCE2-4433-A3C7-941AD6E9ECF3}" presName="parentLeftMargin" presStyleLbl="node1" presStyleIdx="0" presStyleCnt="3"/>
      <dgm:spPr/>
      <dgm:t>
        <a:bodyPr/>
        <a:lstStyle/>
        <a:p>
          <a:endParaRPr lang="ru-RU"/>
        </a:p>
      </dgm:t>
    </dgm:pt>
    <dgm:pt modelId="{074BA7C2-98C4-4509-AB16-AF520D64161B}" type="pres">
      <dgm:prSet presAssocID="{E7CF1E2C-CCE2-4433-A3C7-941AD6E9ECF3}" presName="parentText" presStyleLbl="node1" presStyleIdx="1" presStyleCnt="3">
        <dgm:presLayoutVars>
          <dgm:chMax val="0"/>
          <dgm:bulletEnabled val="1"/>
        </dgm:presLayoutVars>
      </dgm:prSet>
      <dgm:spPr/>
      <dgm:t>
        <a:bodyPr/>
        <a:lstStyle/>
        <a:p>
          <a:endParaRPr lang="ru-RU"/>
        </a:p>
      </dgm:t>
    </dgm:pt>
    <dgm:pt modelId="{A8CC2AAF-100E-4405-A077-F9502040DF5F}" type="pres">
      <dgm:prSet presAssocID="{E7CF1E2C-CCE2-4433-A3C7-941AD6E9ECF3}" presName="negativeSpace" presStyleCnt="0"/>
      <dgm:spPr/>
    </dgm:pt>
    <dgm:pt modelId="{A128E961-3671-4C6C-A2BF-44BD3B41E6F4}" type="pres">
      <dgm:prSet presAssocID="{E7CF1E2C-CCE2-4433-A3C7-941AD6E9ECF3}" presName="childText" presStyleLbl="conFgAcc1" presStyleIdx="1" presStyleCnt="3">
        <dgm:presLayoutVars>
          <dgm:bulletEnabled val="1"/>
        </dgm:presLayoutVars>
      </dgm:prSet>
      <dgm:spPr/>
    </dgm:pt>
    <dgm:pt modelId="{21D89BF6-C39A-4283-AA23-207E68D370B7}" type="pres">
      <dgm:prSet presAssocID="{19A199A7-3C96-488C-BC5C-943C64AD436F}" presName="spaceBetweenRectangles" presStyleCnt="0"/>
      <dgm:spPr/>
    </dgm:pt>
    <dgm:pt modelId="{385FB75A-9570-42D8-918B-D2AD8E52E904}" type="pres">
      <dgm:prSet presAssocID="{49AAB8FC-C829-4B57-BC6A-503D12C66960}" presName="parentLin" presStyleCnt="0"/>
      <dgm:spPr/>
    </dgm:pt>
    <dgm:pt modelId="{48E1D801-60B7-483C-8214-25C45333037F}" type="pres">
      <dgm:prSet presAssocID="{49AAB8FC-C829-4B57-BC6A-503D12C66960}" presName="parentLeftMargin" presStyleLbl="node1" presStyleIdx="1" presStyleCnt="3"/>
      <dgm:spPr/>
      <dgm:t>
        <a:bodyPr/>
        <a:lstStyle/>
        <a:p>
          <a:endParaRPr lang="ru-RU"/>
        </a:p>
      </dgm:t>
    </dgm:pt>
    <dgm:pt modelId="{B6D048B8-1EC5-4A72-A020-C945334B9B8B}" type="pres">
      <dgm:prSet presAssocID="{49AAB8FC-C829-4B57-BC6A-503D12C66960}" presName="parentText" presStyleLbl="node1" presStyleIdx="2" presStyleCnt="3">
        <dgm:presLayoutVars>
          <dgm:chMax val="0"/>
          <dgm:bulletEnabled val="1"/>
        </dgm:presLayoutVars>
      </dgm:prSet>
      <dgm:spPr/>
      <dgm:t>
        <a:bodyPr/>
        <a:lstStyle/>
        <a:p>
          <a:endParaRPr lang="ru-RU"/>
        </a:p>
      </dgm:t>
    </dgm:pt>
    <dgm:pt modelId="{5D9B3513-E758-4F1A-A483-27A9FAB242EE}" type="pres">
      <dgm:prSet presAssocID="{49AAB8FC-C829-4B57-BC6A-503D12C66960}" presName="negativeSpace" presStyleCnt="0"/>
      <dgm:spPr/>
    </dgm:pt>
    <dgm:pt modelId="{95E05D78-B12D-4E6C-9D65-F2624D700C24}" type="pres">
      <dgm:prSet presAssocID="{49AAB8FC-C829-4B57-BC6A-503D12C66960}" presName="childText" presStyleLbl="conFgAcc1" presStyleIdx="2" presStyleCnt="3">
        <dgm:presLayoutVars>
          <dgm:bulletEnabled val="1"/>
        </dgm:presLayoutVars>
      </dgm:prSet>
      <dgm:spPr/>
    </dgm:pt>
  </dgm:ptLst>
  <dgm:cxnLst>
    <dgm:cxn modelId="{9D00C9C5-0965-4B9A-959D-CB2AD66A060B}" srcId="{472AB4A5-7D2A-415D-842F-7B1BAD92D07B}" destId="{62C49C66-0801-4F84-B6E5-4F86CFAF467F}" srcOrd="0" destOrd="0" parTransId="{DEB380F5-14DB-4ABC-A961-C4BD4ACCD86D}" sibTransId="{7C341DC9-0F69-423E-9801-7BC095320140}"/>
    <dgm:cxn modelId="{2A296585-8C39-4D95-88CF-0422D02F1186}" type="presOf" srcId="{49AAB8FC-C829-4B57-BC6A-503D12C66960}" destId="{B6D048B8-1EC5-4A72-A020-C945334B9B8B}" srcOrd="1" destOrd="0" presId="urn:microsoft.com/office/officeart/2005/8/layout/list1"/>
    <dgm:cxn modelId="{DDCA0BC5-AD2D-4E8B-8976-166BAB75F0F2}" srcId="{472AB4A5-7D2A-415D-842F-7B1BAD92D07B}" destId="{E7CF1E2C-CCE2-4433-A3C7-941AD6E9ECF3}" srcOrd="1" destOrd="0" parTransId="{23C852C3-0622-4A43-A62A-9D120E6B962D}" sibTransId="{19A199A7-3C96-488C-BC5C-943C64AD436F}"/>
    <dgm:cxn modelId="{444CDCD0-8769-45A4-9156-3B5ED465E1AA}" type="presOf" srcId="{E7CF1E2C-CCE2-4433-A3C7-941AD6E9ECF3}" destId="{074BA7C2-98C4-4509-AB16-AF520D64161B}" srcOrd="1" destOrd="0" presId="urn:microsoft.com/office/officeart/2005/8/layout/list1"/>
    <dgm:cxn modelId="{755A337D-694B-423F-9AE2-9FB64F0E9570}" type="presOf" srcId="{62C49C66-0801-4F84-B6E5-4F86CFAF467F}" destId="{F0325972-B98D-44E6-831B-E6E007FD5254}" srcOrd="1" destOrd="0" presId="urn:microsoft.com/office/officeart/2005/8/layout/list1"/>
    <dgm:cxn modelId="{F0FE89AA-A100-4DB4-A7C2-96E23C360DE8}" type="presOf" srcId="{62C49C66-0801-4F84-B6E5-4F86CFAF467F}" destId="{37CBC13A-2A6E-49A3-BAEF-E01E05E9BD3B}" srcOrd="0" destOrd="0" presId="urn:microsoft.com/office/officeart/2005/8/layout/list1"/>
    <dgm:cxn modelId="{F4AD1AD7-4CFA-4F97-9A77-DA3D788F48B2}" type="presOf" srcId="{49AAB8FC-C829-4B57-BC6A-503D12C66960}" destId="{48E1D801-60B7-483C-8214-25C45333037F}" srcOrd="0" destOrd="0" presId="urn:microsoft.com/office/officeart/2005/8/layout/list1"/>
    <dgm:cxn modelId="{9B9ED1A2-15E4-4D4A-B8F5-45169FF216BF}" type="presOf" srcId="{E7CF1E2C-CCE2-4433-A3C7-941AD6E9ECF3}" destId="{D3CECC90-3A2E-4D6A-AB7B-A5ABBF5FA59D}" srcOrd="0" destOrd="0" presId="urn:microsoft.com/office/officeart/2005/8/layout/list1"/>
    <dgm:cxn modelId="{E25B76C8-2867-4716-B401-155F253AAD7A}" srcId="{472AB4A5-7D2A-415D-842F-7B1BAD92D07B}" destId="{49AAB8FC-C829-4B57-BC6A-503D12C66960}" srcOrd="2" destOrd="0" parTransId="{936F1ABA-70DB-4190-AC57-A540A20E1FD7}" sibTransId="{1A5C44CD-F2CA-4533-A14B-7B613C9E9BAD}"/>
    <dgm:cxn modelId="{C63D2C30-F791-4A29-80CF-442F2A55EC48}" type="presOf" srcId="{472AB4A5-7D2A-415D-842F-7B1BAD92D07B}" destId="{D78CDB73-DD8A-4706-89AC-70AC848126F3}" srcOrd="0" destOrd="0" presId="urn:microsoft.com/office/officeart/2005/8/layout/list1"/>
    <dgm:cxn modelId="{DE7D596A-6C88-41C5-B160-6ABA6294A26E}" type="presParOf" srcId="{D78CDB73-DD8A-4706-89AC-70AC848126F3}" destId="{1C209553-027D-42FB-92F7-4E5EE83DF628}" srcOrd="0" destOrd="0" presId="urn:microsoft.com/office/officeart/2005/8/layout/list1"/>
    <dgm:cxn modelId="{797B2498-9802-47F7-A804-344B8B0A2D23}" type="presParOf" srcId="{1C209553-027D-42FB-92F7-4E5EE83DF628}" destId="{37CBC13A-2A6E-49A3-BAEF-E01E05E9BD3B}" srcOrd="0" destOrd="0" presId="urn:microsoft.com/office/officeart/2005/8/layout/list1"/>
    <dgm:cxn modelId="{D298ECB0-4F7C-4C64-B853-0203AEF15AA4}" type="presParOf" srcId="{1C209553-027D-42FB-92F7-4E5EE83DF628}" destId="{F0325972-B98D-44E6-831B-E6E007FD5254}" srcOrd="1" destOrd="0" presId="urn:microsoft.com/office/officeart/2005/8/layout/list1"/>
    <dgm:cxn modelId="{B5AB6213-C5F0-4B79-B677-B05ABAE8DC0A}" type="presParOf" srcId="{D78CDB73-DD8A-4706-89AC-70AC848126F3}" destId="{454E421F-FDFF-4E12-BC0A-BC2DF2E1F63F}" srcOrd="1" destOrd="0" presId="urn:microsoft.com/office/officeart/2005/8/layout/list1"/>
    <dgm:cxn modelId="{9DE3286C-5FF2-4742-8284-2F0134CE1837}" type="presParOf" srcId="{D78CDB73-DD8A-4706-89AC-70AC848126F3}" destId="{5262F50D-A604-48E4-868C-4D9A340C2538}" srcOrd="2" destOrd="0" presId="urn:microsoft.com/office/officeart/2005/8/layout/list1"/>
    <dgm:cxn modelId="{14B1EF80-5DA9-4A05-B4A2-0ACFB3AFC10D}" type="presParOf" srcId="{D78CDB73-DD8A-4706-89AC-70AC848126F3}" destId="{3F05537F-6779-4DB1-930C-A53D17AE838A}" srcOrd="3" destOrd="0" presId="urn:microsoft.com/office/officeart/2005/8/layout/list1"/>
    <dgm:cxn modelId="{2DFA30A3-DCE2-4F17-ACF0-C71C51728D0B}" type="presParOf" srcId="{D78CDB73-DD8A-4706-89AC-70AC848126F3}" destId="{FD33E6F7-A2EE-479A-A135-477592A7F1E2}" srcOrd="4" destOrd="0" presId="urn:microsoft.com/office/officeart/2005/8/layout/list1"/>
    <dgm:cxn modelId="{22DE6EBC-D362-41A5-A937-9C08B962BF9C}" type="presParOf" srcId="{FD33E6F7-A2EE-479A-A135-477592A7F1E2}" destId="{D3CECC90-3A2E-4D6A-AB7B-A5ABBF5FA59D}" srcOrd="0" destOrd="0" presId="urn:microsoft.com/office/officeart/2005/8/layout/list1"/>
    <dgm:cxn modelId="{5517F06A-A511-4740-A6F9-D3E8509E4799}" type="presParOf" srcId="{FD33E6F7-A2EE-479A-A135-477592A7F1E2}" destId="{074BA7C2-98C4-4509-AB16-AF520D64161B}" srcOrd="1" destOrd="0" presId="urn:microsoft.com/office/officeart/2005/8/layout/list1"/>
    <dgm:cxn modelId="{F8DE677C-A138-441A-8C37-5B187D512B60}" type="presParOf" srcId="{D78CDB73-DD8A-4706-89AC-70AC848126F3}" destId="{A8CC2AAF-100E-4405-A077-F9502040DF5F}" srcOrd="5" destOrd="0" presId="urn:microsoft.com/office/officeart/2005/8/layout/list1"/>
    <dgm:cxn modelId="{5249D627-FA3D-447B-A170-D27C5EEA5B2F}" type="presParOf" srcId="{D78CDB73-DD8A-4706-89AC-70AC848126F3}" destId="{A128E961-3671-4C6C-A2BF-44BD3B41E6F4}" srcOrd="6" destOrd="0" presId="urn:microsoft.com/office/officeart/2005/8/layout/list1"/>
    <dgm:cxn modelId="{CDCC9E25-8909-4696-B3BB-EE979AF2E45C}" type="presParOf" srcId="{D78CDB73-DD8A-4706-89AC-70AC848126F3}" destId="{21D89BF6-C39A-4283-AA23-207E68D370B7}" srcOrd="7" destOrd="0" presId="urn:microsoft.com/office/officeart/2005/8/layout/list1"/>
    <dgm:cxn modelId="{CB6A7F67-E3CA-46E2-808C-A572EFAA9283}" type="presParOf" srcId="{D78CDB73-DD8A-4706-89AC-70AC848126F3}" destId="{385FB75A-9570-42D8-918B-D2AD8E52E904}" srcOrd="8" destOrd="0" presId="urn:microsoft.com/office/officeart/2005/8/layout/list1"/>
    <dgm:cxn modelId="{3A005EE7-C797-46EF-AC50-B4E8D94123C9}" type="presParOf" srcId="{385FB75A-9570-42D8-918B-D2AD8E52E904}" destId="{48E1D801-60B7-483C-8214-25C45333037F}" srcOrd="0" destOrd="0" presId="urn:microsoft.com/office/officeart/2005/8/layout/list1"/>
    <dgm:cxn modelId="{19C073E6-47F7-49C3-83E2-CF36FA48B92E}" type="presParOf" srcId="{385FB75A-9570-42D8-918B-D2AD8E52E904}" destId="{B6D048B8-1EC5-4A72-A020-C945334B9B8B}" srcOrd="1" destOrd="0" presId="urn:microsoft.com/office/officeart/2005/8/layout/list1"/>
    <dgm:cxn modelId="{FBA49837-B9B0-45D4-9DE4-157A792BB9EF}" type="presParOf" srcId="{D78CDB73-DD8A-4706-89AC-70AC848126F3}" destId="{5D9B3513-E758-4F1A-A483-27A9FAB242EE}" srcOrd="9" destOrd="0" presId="urn:microsoft.com/office/officeart/2005/8/layout/list1"/>
    <dgm:cxn modelId="{2C4A2C58-888A-41FE-8ACB-F2BEAB5047D4}" type="presParOf" srcId="{D78CDB73-DD8A-4706-89AC-70AC848126F3}" destId="{95E05D78-B12D-4E6C-9D65-F2624D700C24}"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262F50D-A604-48E4-868C-4D9A340C2538}">
      <dsp:nvSpPr>
        <dsp:cNvPr id="0" name=""/>
        <dsp:cNvSpPr/>
      </dsp:nvSpPr>
      <dsp:spPr>
        <a:xfrm>
          <a:off x="0" y="543261"/>
          <a:ext cx="8229600" cy="8568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0325972-B98D-44E6-831B-E6E007FD5254}">
      <dsp:nvSpPr>
        <dsp:cNvPr id="0" name=""/>
        <dsp:cNvSpPr/>
      </dsp:nvSpPr>
      <dsp:spPr>
        <a:xfrm>
          <a:off x="411480" y="41421"/>
          <a:ext cx="5760720" cy="10036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uk-UA" sz="3400" kern="1200" dirty="0" smtClean="0">
              <a:latin typeface="Times New Roman" pitchFamily="18" charset="0"/>
              <a:cs typeface="Times New Roman" pitchFamily="18" charset="0"/>
            </a:rPr>
            <a:t>Геоморфологічна країна</a:t>
          </a:r>
          <a:endParaRPr lang="uk-UA" sz="3400" kern="1200" dirty="0">
            <a:latin typeface="Times New Roman" pitchFamily="18" charset="0"/>
            <a:cs typeface="Times New Roman" pitchFamily="18" charset="0"/>
          </a:endParaRPr>
        </a:p>
      </dsp:txBody>
      <dsp:txXfrm>
        <a:off x="411480" y="41421"/>
        <a:ext cx="5760720" cy="1003680"/>
      </dsp:txXfrm>
    </dsp:sp>
    <dsp:sp modelId="{A128E961-3671-4C6C-A2BF-44BD3B41E6F4}">
      <dsp:nvSpPr>
        <dsp:cNvPr id="0" name=""/>
        <dsp:cNvSpPr/>
      </dsp:nvSpPr>
      <dsp:spPr>
        <a:xfrm>
          <a:off x="0" y="2085501"/>
          <a:ext cx="8229600" cy="856800"/>
        </a:xfrm>
        <a:prstGeom prst="rect">
          <a:avLst/>
        </a:prstGeom>
        <a:solidFill>
          <a:schemeClr val="lt1">
            <a:alpha val="90000"/>
            <a:hueOff val="0"/>
            <a:satOff val="0"/>
            <a:lumOff val="0"/>
            <a:alphaOff val="0"/>
          </a:schemeClr>
        </a:solidFill>
        <a:ln w="25400" cap="flat" cmpd="sng" algn="ctr">
          <a:solidFill>
            <a:schemeClr val="accent4">
              <a:hueOff val="-2232385"/>
              <a:satOff val="13449"/>
              <a:lumOff val="1078"/>
              <a:alphaOff val="0"/>
            </a:schemeClr>
          </a:solidFill>
          <a:prstDash val="solid"/>
        </a:ln>
        <a:effectLst/>
      </dsp:spPr>
      <dsp:style>
        <a:lnRef idx="2">
          <a:scrgbClr r="0" g="0" b="0"/>
        </a:lnRef>
        <a:fillRef idx="1">
          <a:scrgbClr r="0" g="0" b="0"/>
        </a:fillRef>
        <a:effectRef idx="0">
          <a:scrgbClr r="0" g="0" b="0"/>
        </a:effectRef>
        <a:fontRef idx="minor"/>
      </dsp:style>
    </dsp:sp>
    <dsp:sp modelId="{074BA7C2-98C4-4509-AB16-AF520D64161B}">
      <dsp:nvSpPr>
        <dsp:cNvPr id="0" name=""/>
        <dsp:cNvSpPr/>
      </dsp:nvSpPr>
      <dsp:spPr>
        <a:xfrm>
          <a:off x="411480" y="1583661"/>
          <a:ext cx="5760720" cy="100368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uk-UA" sz="3400" kern="1200" dirty="0" smtClean="0">
              <a:latin typeface="Times New Roman" pitchFamily="18" charset="0"/>
              <a:cs typeface="Times New Roman" pitchFamily="18" charset="0"/>
            </a:rPr>
            <a:t>Геоморфологічна провінція</a:t>
          </a:r>
          <a:endParaRPr lang="uk-UA" sz="3400" kern="1200" dirty="0">
            <a:latin typeface="Times New Roman" pitchFamily="18" charset="0"/>
            <a:cs typeface="Times New Roman" pitchFamily="18" charset="0"/>
          </a:endParaRPr>
        </a:p>
      </dsp:txBody>
      <dsp:txXfrm>
        <a:off x="411480" y="1583661"/>
        <a:ext cx="5760720" cy="1003680"/>
      </dsp:txXfrm>
    </dsp:sp>
    <dsp:sp modelId="{95E05D78-B12D-4E6C-9D65-F2624D700C24}">
      <dsp:nvSpPr>
        <dsp:cNvPr id="0" name=""/>
        <dsp:cNvSpPr/>
      </dsp:nvSpPr>
      <dsp:spPr>
        <a:xfrm>
          <a:off x="0" y="3627741"/>
          <a:ext cx="8229600" cy="856800"/>
        </a:xfrm>
        <a:prstGeom prst="rect">
          <a:avLst/>
        </a:prstGeom>
        <a:solidFill>
          <a:schemeClr val="lt1">
            <a:alpha val="90000"/>
            <a:hueOff val="0"/>
            <a:satOff val="0"/>
            <a:lumOff val="0"/>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dsp:style>
    </dsp:sp>
    <dsp:sp modelId="{B6D048B8-1EC5-4A72-A020-C945334B9B8B}">
      <dsp:nvSpPr>
        <dsp:cNvPr id="0" name=""/>
        <dsp:cNvSpPr/>
      </dsp:nvSpPr>
      <dsp:spPr>
        <a:xfrm>
          <a:off x="411480" y="3125901"/>
          <a:ext cx="5760720" cy="100368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511300">
            <a:lnSpc>
              <a:spcPct val="90000"/>
            </a:lnSpc>
            <a:spcBef>
              <a:spcPct val="0"/>
            </a:spcBef>
            <a:spcAft>
              <a:spcPct val="35000"/>
            </a:spcAft>
          </a:pPr>
          <a:r>
            <a:rPr lang="uk-UA" sz="3400" kern="1200" dirty="0" smtClean="0">
              <a:latin typeface="Times New Roman" pitchFamily="18" charset="0"/>
              <a:cs typeface="Times New Roman" pitchFamily="18" charset="0"/>
            </a:rPr>
            <a:t>Геоморфологічна область</a:t>
          </a:r>
          <a:endParaRPr lang="uk-UA" sz="3400" kern="1200" dirty="0">
            <a:latin typeface="Times New Roman" pitchFamily="18" charset="0"/>
            <a:cs typeface="Times New Roman" pitchFamily="18" charset="0"/>
          </a:endParaRPr>
        </a:p>
      </dsp:txBody>
      <dsp:txXfrm>
        <a:off x="411480" y="3125901"/>
        <a:ext cx="5760720" cy="100368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02.04.2020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02.04.2020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02.04.2020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02.04.2020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02.04.2020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02.04.2020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02.04.2020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02.04.2020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685800" y="2996952"/>
            <a:ext cx="7772400" cy="1470025"/>
          </a:xfrm>
        </p:spPr>
        <p:txBody>
          <a:bodyPr>
            <a:noAutofit/>
          </a:bodyPr>
          <a:lstStyle/>
          <a:p>
            <a:r>
              <a:rPr lang="uk-UA" sz="5400" dirty="0" smtClean="0">
                <a:solidFill>
                  <a:schemeClr val="bg1"/>
                </a:solidFill>
                <a:latin typeface="Times New Roman" pitchFamily="18" charset="0"/>
                <a:cs typeface="Times New Roman" pitchFamily="18" charset="0"/>
              </a:rPr>
              <a:t>Презентація</a:t>
            </a:r>
            <a:r>
              <a:rPr lang="uk-UA" sz="3600" dirty="0" smtClean="0">
                <a:solidFill>
                  <a:schemeClr val="bg1"/>
                </a:solidFill>
                <a:latin typeface="Times New Roman" pitchFamily="18" charset="0"/>
                <a:cs typeface="Times New Roman" pitchFamily="18" charset="0"/>
              </a:rPr>
              <a:t/>
            </a:r>
            <a:br>
              <a:rPr lang="uk-UA" sz="3600" dirty="0" smtClean="0">
                <a:solidFill>
                  <a:schemeClr val="bg1"/>
                </a:solidFill>
                <a:latin typeface="Times New Roman" pitchFamily="18" charset="0"/>
                <a:cs typeface="Times New Roman" pitchFamily="18" charset="0"/>
              </a:rPr>
            </a:br>
            <a:r>
              <a:rPr lang="uk-UA" sz="3200" dirty="0" smtClean="0">
                <a:solidFill>
                  <a:schemeClr val="bg1"/>
                </a:solidFill>
                <a:latin typeface="Times New Roman" pitchFamily="18" charset="0"/>
                <a:cs typeface="Times New Roman" pitchFamily="18" charset="0"/>
              </a:rPr>
              <a:t>на тему: «Гіпотези про формування і розвиток земної кори. Геоморфологічний етап розвитку землі»</a:t>
            </a:r>
            <a:endParaRPr lang="uk-UA" sz="3200" dirty="0">
              <a:solidFill>
                <a:schemeClr val="bg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p:txBody>
          <a:bodyPr/>
          <a:lstStyle/>
          <a:p>
            <a:r>
              <a:rPr lang="en-US" dirty="0" smtClean="0"/>
              <a:t> </a:t>
            </a:r>
            <a:endParaRPr lang="uk-UA" dirty="0"/>
          </a:p>
        </p:txBody>
      </p:sp>
    </p:spTree>
    <p:extLst>
      <p:ext uri="{BB962C8B-B14F-4D97-AF65-F5344CB8AC3E}">
        <p14:creationId xmlns:p14="http://schemas.microsoft.com/office/powerpoint/2010/main" xmlns="" val="16305628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alpha val="45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Times New Roman" pitchFamily="18" charset="0"/>
                <a:cs typeface="Times New Roman" pitchFamily="18" charset="0"/>
              </a:rPr>
              <a:t>Гіпотези дрейфу континентів</a:t>
            </a:r>
            <a:endParaRPr lang="uk-UA" dirty="0">
              <a:latin typeface="Times New Roman" pitchFamily="18" charset="0"/>
              <a:cs typeface="Times New Roman" pitchFamily="18" charset="0"/>
            </a:endParaRPr>
          </a:p>
        </p:txBody>
      </p:sp>
      <p:sp>
        <p:nvSpPr>
          <p:cNvPr id="3" name="Текст 2"/>
          <p:cNvSpPr>
            <a:spLocks noGrp="1"/>
          </p:cNvSpPr>
          <p:nvPr>
            <p:ph type="body" idx="1"/>
          </p:nvPr>
        </p:nvSpPr>
        <p:spPr>
          <a:xfrm>
            <a:off x="457200" y="1535112"/>
            <a:ext cx="4040188" cy="4630191"/>
          </a:xfrm>
        </p:spPr>
        <p:txBody>
          <a:bodyPr>
            <a:normAutofit fontScale="85000" lnSpcReduction="10000"/>
          </a:bodyPr>
          <a:lstStyle/>
          <a:p>
            <a:r>
              <a:rPr lang="uk-UA" b="0" dirty="0">
                <a:latin typeface="Times New Roman" pitchFamily="18" charset="0"/>
                <a:cs typeface="Times New Roman" pitchFamily="18" charset="0"/>
              </a:rPr>
              <a:t>Щоб уникнути багатьох труднощів, які встають перед гіпотезами, і які визнають незмінність положення континентів на земній поверхні, були запропоновані гіпотези дрейфу континентів. Ці гіпотези швидко втратили свою популярність. Але в останні роки швидкий розвиток палеомагнетизму надало новий поштовх до відродження цих гіпотез. Але вони так і не змогли пояснити походження двох типів кори, не знайдені сили, які викликають подібні переміщення.</a:t>
            </a:r>
          </a:p>
          <a:p>
            <a:endParaRPr lang="uk-UA" dirty="0"/>
          </a:p>
        </p:txBody>
      </p:sp>
      <p:sp>
        <p:nvSpPr>
          <p:cNvPr id="4" name="Объект 3"/>
          <p:cNvSpPr>
            <a:spLocks noGrp="1"/>
          </p:cNvSpPr>
          <p:nvPr>
            <p:ph sz="half" idx="2"/>
          </p:nvPr>
        </p:nvSpPr>
        <p:spPr/>
        <p:txBody>
          <a:bodyPr>
            <a:normAutofit/>
          </a:bodyPr>
          <a:lstStyle/>
          <a:p>
            <a:pPr marL="0" indent="0">
              <a:buNone/>
            </a:pPr>
            <a:r>
              <a:rPr lang="uk-UA" dirty="0" smtClean="0"/>
              <a:t> </a:t>
            </a:r>
            <a:endParaRPr lang="uk-UA" dirty="0"/>
          </a:p>
        </p:txBody>
      </p:sp>
      <p:sp>
        <p:nvSpPr>
          <p:cNvPr id="5" name="Текст 4"/>
          <p:cNvSpPr>
            <a:spLocks noGrp="1"/>
          </p:cNvSpPr>
          <p:nvPr>
            <p:ph type="body" sz="quarter" idx="3"/>
          </p:nvPr>
        </p:nvSpPr>
        <p:spPr/>
        <p:txBody>
          <a:bodyPr/>
          <a:lstStyle/>
          <a:p>
            <a:r>
              <a:rPr lang="uk-UA" b="0" dirty="0" smtClean="0">
                <a:latin typeface="Times New Roman" pitchFamily="18" charset="0"/>
                <a:cs typeface="Times New Roman" pitchFamily="18" charset="0"/>
              </a:rPr>
              <a:t>Схема розпаду </a:t>
            </a:r>
            <a:r>
              <a:rPr lang="uk-UA" b="0" dirty="0" err="1" smtClean="0">
                <a:latin typeface="Times New Roman" pitchFamily="18" charset="0"/>
                <a:cs typeface="Times New Roman" pitchFamily="18" charset="0"/>
              </a:rPr>
              <a:t>Пангеї</a:t>
            </a:r>
            <a:endParaRPr lang="uk-UA" b="0" dirty="0">
              <a:latin typeface="Times New Roman" pitchFamily="18" charset="0"/>
              <a:cs typeface="Times New Roman" pitchFamily="18" charset="0"/>
            </a:endParaRPr>
          </a:p>
        </p:txBody>
      </p:sp>
      <p:pic>
        <p:nvPicPr>
          <p:cNvPr id="7" name="Объект 6"/>
          <p:cNvPicPr>
            <a:picLocks noGrp="1" noChangeAspect="1"/>
          </p:cNvPicPr>
          <p:nvPr>
            <p:ph sz="quarter" idx="4"/>
          </p:nvPr>
        </p:nvPicPr>
        <p:blipFill>
          <a:blip r:embed="rId2" cstate="print">
            <a:extLst>
              <a:ext uri="{28A0092B-C50C-407E-A947-70E740481C1C}">
                <a14:useLocalDpi xmlns:a14="http://schemas.microsoft.com/office/drawing/2010/main" xmlns="" val="0"/>
              </a:ext>
            </a:extLst>
          </a:blip>
          <a:stretch>
            <a:fillRect/>
          </a:stretch>
        </p:blipFill>
        <p:spPr>
          <a:xfrm>
            <a:off x="4860032" y="2204864"/>
            <a:ext cx="3744416" cy="3951288"/>
          </a:xfrm>
        </p:spPr>
      </p:pic>
    </p:spTree>
    <p:extLst>
      <p:ext uri="{BB962C8B-B14F-4D97-AF65-F5344CB8AC3E}">
        <p14:creationId xmlns:p14="http://schemas.microsoft.com/office/powerpoint/2010/main" xmlns="" val="33788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3568" y="2636912"/>
            <a:ext cx="7920880" cy="2880320"/>
          </a:xfrm>
          <a:prstGeom prst="rect">
            <a:avLst/>
          </a:prstGeom>
        </p:spPr>
      </p:pic>
      <p:sp>
        <p:nvSpPr>
          <p:cNvPr id="2" name="Заголовок 1"/>
          <p:cNvSpPr>
            <a:spLocks noGrp="1"/>
          </p:cNvSpPr>
          <p:nvPr>
            <p:ph type="title"/>
          </p:nvPr>
        </p:nvSpPr>
        <p:spPr>
          <a:xfrm>
            <a:off x="440109" y="175191"/>
            <a:ext cx="8229600" cy="1143000"/>
          </a:xfrm>
        </p:spPr>
        <p:txBody>
          <a:bodyPr>
            <a:normAutofit fontScale="90000"/>
          </a:bodyPr>
          <a:lstStyle/>
          <a:p>
            <a:r>
              <a:rPr lang="uk-UA" dirty="0" smtClean="0">
                <a:latin typeface="Times New Roman" pitchFamily="18" charset="0"/>
                <a:cs typeface="Times New Roman" pitchFamily="18" charset="0"/>
              </a:rPr>
              <a:t>Гіпотеза Землі, що розширюється</a:t>
            </a:r>
            <a:endParaRPr lang="uk-UA" dirty="0">
              <a:latin typeface="Times New Roman" pitchFamily="18" charset="0"/>
              <a:cs typeface="Times New Roman" pitchFamily="18" charset="0"/>
            </a:endParaRPr>
          </a:p>
        </p:txBody>
      </p:sp>
      <p:sp>
        <p:nvSpPr>
          <p:cNvPr id="3" name="Объект 2"/>
          <p:cNvSpPr>
            <a:spLocks noGrp="1"/>
          </p:cNvSpPr>
          <p:nvPr>
            <p:ph idx="1"/>
          </p:nvPr>
        </p:nvSpPr>
        <p:spPr>
          <a:xfrm>
            <a:off x="457200" y="1340768"/>
            <a:ext cx="8229600" cy="4968552"/>
          </a:xfrm>
        </p:spPr>
        <p:txBody>
          <a:bodyPr>
            <a:normAutofit/>
          </a:bodyPr>
          <a:lstStyle/>
          <a:p>
            <a:pPr marL="0" indent="0">
              <a:buNone/>
            </a:pPr>
            <a:r>
              <a:rPr lang="uk-UA" sz="1600" dirty="0">
                <a:latin typeface="Times New Roman" pitchFamily="18" charset="0"/>
                <a:cs typeface="Times New Roman" pitchFamily="18" charset="0"/>
              </a:rPr>
              <a:t>За цією гіпотезою, спочатку маленька Земля була вся покрита корою континентального типу. Потім в процесі розширення Землі континентальна кора була розірвана на шматки - континенти, які розійшлися, те, що знайшлося між ними, стало лоном океанів. </a:t>
            </a:r>
            <a:r>
              <a:rPr lang="uk-UA" sz="1600" dirty="0" smtClean="0">
                <a:latin typeface="Times New Roman" pitchFamily="18" charset="0"/>
                <a:cs typeface="Times New Roman" pitchFamily="18" charset="0"/>
              </a:rPr>
              <a:t>Гіпотеза </a:t>
            </a:r>
            <a:r>
              <a:rPr lang="uk-UA" sz="1600" dirty="0">
                <a:latin typeface="Times New Roman" pitchFamily="18" charset="0"/>
                <a:cs typeface="Times New Roman" pitchFamily="18" charset="0"/>
              </a:rPr>
              <a:t>заслуговує на увагу, коли її застосували, наприклад, для пояснення розширення при </a:t>
            </a:r>
            <a:r>
              <a:rPr lang="uk-UA" sz="1600" dirty="0" smtClean="0">
                <a:latin typeface="Times New Roman" pitchFamily="18" charset="0"/>
                <a:cs typeface="Times New Roman" pitchFamily="18" charset="0"/>
              </a:rPr>
              <a:t>розігріві</a:t>
            </a:r>
            <a:r>
              <a:rPr lang="uk-UA"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або</a:t>
            </a:r>
            <a:r>
              <a:rPr lang="ru-RU" sz="1600" dirty="0">
                <a:latin typeface="Times New Roman" pitchFamily="18" charset="0"/>
                <a:cs typeface="Times New Roman" pitchFamily="18" charset="0"/>
              </a:rPr>
              <a:t> до </a:t>
            </a:r>
            <a:r>
              <a:rPr lang="ru-RU" sz="1600" dirty="0" err="1">
                <a:latin typeface="Times New Roman" pitchFamily="18" charset="0"/>
                <a:cs typeface="Times New Roman" pitchFamily="18" charset="0"/>
              </a:rPr>
              <a:t>пояснення</a:t>
            </a:r>
            <a:r>
              <a:rPr lang="ru-RU" sz="1600" dirty="0">
                <a:latin typeface="Times New Roman" pitchFamily="18" charset="0"/>
                <a:cs typeface="Times New Roman" pitchFamily="18" charset="0"/>
              </a:rPr>
              <a:t> ряду </a:t>
            </a:r>
            <a:r>
              <a:rPr lang="ru-RU" sz="1600" dirty="0" err="1">
                <a:latin typeface="Times New Roman" pitchFamily="18" charset="0"/>
                <a:cs typeface="Times New Roman" pitchFamily="18" charset="0"/>
              </a:rPr>
              <a:t>особливостей</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будови</a:t>
            </a:r>
            <a:r>
              <a:rPr lang="ru-RU" sz="1600" dirty="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Землі</a:t>
            </a:r>
            <a:r>
              <a:rPr lang="ru-RU" sz="1600" dirty="0" smtClean="0">
                <a:latin typeface="Times New Roman" pitchFamily="18" charset="0"/>
                <a:cs typeface="Times New Roman" pitchFamily="18" charset="0"/>
              </a:rPr>
              <a:t>.</a:t>
            </a:r>
          </a:p>
          <a:p>
            <a:pPr marL="0" indent="0">
              <a:buNone/>
            </a:pPr>
            <a:endParaRPr lang="ru-RU" sz="1600" dirty="0">
              <a:latin typeface="Times New Roman" pitchFamily="18" charset="0"/>
              <a:cs typeface="Times New Roman" pitchFamily="18" charset="0"/>
            </a:endParaRPr>
          </a:p>
          <a:p>
            <a:pPr marL="0" indent="0">
              <a:buNone/>
            </a:pPr>
            <a:endParaRPr lang="ru-RU" sz="1600" dirty="0" smtClean="0">
              <a:latin typeface="Times New Roman" pitchFamily="18" charset="0"/>
              <a:cs typeface="Times New Roman" pitchFamily="18" charset="0"/>
            </a:endParaRPr>
          </a:p>
          <a:p>
            <a:pPr marL="0" indent="0">
              <a:buNone/>
            </a:pPr>
            <a:endParaRPr lang="ru-RU" sz="1600" dirty="0">
              <a:latin typeface="Times New Roman" pitchFamily="18" charset="0"/>
              <a:cs typeface="Times New Roman" pitchFamily="18" charset="0"/>
            </a:endParaRPr>
          </a:p>
          <a:p>
            <a:pPr marL="0" indent="0">
              <a:buNone/>
            </a:pPr>
            <a:endParaRPr lang="ru-RU" sz="1600" dirty="0" smtClean="0">
              <a:latin typeface="Times New Roman" pitchFamily="18" charset="0"/>
              <a:cs typeface="Times New Roman" pitchFamily="18" charset="0"/>
            </a:endParaRPr>
          </a:p>
          <a:p>
            <a:pPr marL="0" indent="0">
              <a:buNone/>
            </a:pPr>
            <a:endParaRPr lang="ru-RU" sz="1600" dirty="0">
              <a:latin typeface="Times New Roman" pitchFamily="18" charset="0"/>
              <a:cs typeface="Times New Roman" pitchFamily="18" charset="0"/>
            </a:endParaRPr>
          </a:p>
          <a:p>
            <a:pPr marL="0" indent="0">
              <a:buNone/>
            </a:pPr>
            <a:endParaRPr lang="ru-RU" sz="1600" dirty="0" smtClean="0">
              <a:latin typeface="Times New Roman" pitchFamily="18" charset="0"/>
              <a:cs typeface="Times New Roman" pitchFamily="18" charset="0"/>
            </a:endParaRPr>
          </a:p>
          <a:p>
            <a:pPr marL="0" indent="0">
              <a:buNone/>
            </a:pPr>
            <a:endParaRPr lang="ru-RU" sz="1600" dirty="0">
              <a:latin typeface="Times New Roman" pitchFamily="18" charset="0"/>
              <a:cs typeface="Times New Roman" pitchFamily="18" charset="0"/>
            </a:endParaRPr>
          </a:p>
          <a:p>
            <a:pPr marL="0" indent="0">
              <a:buNone/>
            </a:pPr>
            <a:endParaRPr lang="ru-RU" sz="1600" dirty="0" smtClean="0">
              <a:latin typeface="Times New Roman" pitchFamily="18" charset="0"/>
              <a:cs typeface="Times New Roman" pitchFamily="18" charset="0"/>
            </a:endParaRPr>
          </a:p>
          <a:p>
            <a:pPr marL="0" indent="0">
              <a:buNone/>
            </a:pPr>
            <a:endParaRPr lang="ru-RU" sz="1600" dirty="0">
              <a:latin typeface="Times New Roman" pitchFamily="18" charset="0"/>
              <a:cs typeface="Times New Roman" pitchFamily="18" charset="0"/>
            </a:endParaRPr>
          </a:p>
          <a:p>
            <a:pPr marL="0" indent="0">
              <a:buNone/>
            </a:pPr>
            <a:endParaRPr lang="ru-RU" sz="1600" dirty="0" smtClean="0">
              <a:latin typeface="Times New Roman" pitchFamily="18" charset="0"/>
              <a:cs typeface="Times New Roman" pitchFamily="18" charset="0"/>
            </a:endParaRPr>
          </a:p>
          <a:p>
            <a:pPr marL="0" indent="0">
              <a:buNone/>
            </a:pPr>
            <a:r>
              <a:rPr lang="ru-RU" sz="1600" dirty="0" smtClean="0">
                <a:latin typeface="Times New Roman" pitchFamily="18" charset="0"/>
                <a:cs typeface="Times New Roman" pitchFamily="18" charset="0"/>
              </a:rPr>
              <a:t> </a:t>
            </a:r>
            <a:r>
              <a:rPr lang="ru-RU" sz="1600" dirty="0" err="1">
                <a:latin typeface="Times New Roman" pitchFamily="18" charset="0"/>
                <a:cs typeface="Times New Roman" pitchFamily="18" charset="0"/>
              </a:rPr>
              <a:t>Утворення</a:t>
            </a:r>
            <a:r>
              <a:rPr lang="ru-RU" sz="1600" dirty="0">
                <a:latin typeface="Times New Roman" pitchFamily="18" charset="0"/>
                <a:cs typeface="Times New Roman" pitchFamily="18" charset="0"/>
              </a:rPr>
              <a:t> Червоного моря в </a:t>
            </a:r>
            <a:r>
              <a:rPr lang="ru-RU" sz="1600" dirty="0" err="1">
                <a:latin typeface="Times New Roman" pitchFamily="18" charset="0"/>
                <a:cs typeface="Times New Roman" pitchFamily="18" charset="0"/>
              </a:rPr>
              <a:t>результаті</a:t>
            </a:r>
            <a:r>
              <a:rPr lang="ru-RU" sz="1600" dirty="0">
                <a:latin typeface="Times New Roman" pitchFamily="18" charset="0"/>
                <a:cs typeface="Times New Roman" pitchFamily="18" charset="0"/>
              </a:rPr>
              <a:t> </a:t>
            </a:r>
            <a:r>
              <a:rPr lang="ru-RU" sz="1600" dirty="0" err="1">
                <a:latin typeface="Times New Roman" pitchFamily="18" charset="0"/>
                <a:cs typeface="Times New Roman" pitchFamily="18" charset="0"/>
              </a:rPr>
              <a:t>проникнення</a:t>
            </a:r>
            <a:r>
              <a:rPr lang="ru-RU" sz="1600" dirty="0">
                <a:latin typeface="Times New Roman" pitchFamily="18" charset="0"/>
                <a:cs typeface="Times New Roman" pitchFamily="18" charset="0"/>
              </a:rPr>
              <a:t> дайки. Модель </a:t>
            </a:r>
            <a:r>
              <a:rPr lang="ru-RU" sz="1600" dirty="0" err="1">
                <a:latin typeface="Times New Roman" pitchFamily="18" charset="0"/>
                <a:cs typeface="Times New Roman" pitchFamily="18" charset="0"/>
              </a:rPr>
              <a:t>побудована</a:t>
            </a:r>
            <a:r>
              <a:rPr lang="ru-RU" sz="1600" dirty="0">
                <a:latin typeface="Times New Roman" pitchFamily="18" charset="0"/>
                <a:cs typeface="Times New Roman" pitchFamily="18" charset="0"/>
              </a:rPr>
              <a:t> за </a:t>
            </a:r>
            <a:r>
              <a:rPr lang="ru-RU" sz="1600" dirty="0" err="1">
                <a:latin typeface="Times New Roman" pitchFamily="18" charset="0"/>
                <a:cs typeface="Times New Roman" pitchFamily="18" charset="0"/>
              </a:rPr>
              <a:t>геофізичними</a:t>
            </a:r>
            <a:r>
              <a:rPr lang="ru-RU" sz="1600" dirty="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даними</a:t>
            </a:r>
            <a:r>
              <a:rPr lang="ru-RU" sz="1600" dirty="0" smtClean="0">
                <a:latin typeface="Times New Roman" pitchFamily="18" charset="0"/>
                <a:cs typeface="Times New Roman" pitchFamily="18" charset="0"/>
              </a:rPr>
              <a:t>.</a:t>
            </a:r>
            <a:endParaRPr lang="uk-UA" sz="1600" dirty="0">
              <a:latin typeface="Times New Roman" pitchFamily="18" charset="0"/>
              <a:cs typeface="Times New Roman" pitchFamily="18" charset="0"/>
            </a:endParaRPr>
          </a:p>
          <a:p>
            <a:pPr marL="0" indent="0">
              <a:buNone/>
            </a:pPr>
            <a:endParaRPr lang="uk-UA" sz="1600" dirty="0">
              <a:latin typeface="Times New Roman" pitchFamily="18" charset="0"/>
              <a:cs typeface="Times New Roman" pitchFamily="18" charset="0"/>
            </a:endParaRPr>
          </a:p>
        </p:txBody>
      </p:sp>
    </p:spTree>
    <p:extLst>
      <p:ext uri="{BB962C8B-B14F-4D97-AF65-F5344CB8AC3E}">
        <p14:creationId xmlns:p14="http://schemas.microsoft.com/office/powerpoint/2010/main" xmlns="" val="1944410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latin typeface="Times New Roman" pitchFamily="18" charset="0"/>
                <a:cs typeface="Times New Roman" pitchFamily="18" charset="0"/>
              </a:rPr>
              <a:t>Тектоніка плит</a:t>
            </a:r>
          </a:p>
        </p:txBody>
      </p:sp>
      <p:sp>
        <p:nvSpPr>
          <p:cNvPr id="3" name="Объект 2"/>
          <p:cNvSpPr>
            <a:spLocks noGrp="1"/>
          </p:cNvSpPr>
          <p:nvPr>
            <p:ph idx="1"/>
          </p:nvPr>
        </p:nvSpPr>
        <p:spPr/>
        <p:txBody>
          <a:bodyPr>
            <a:normAutofit fontScale="70000" lnSpcReduction="20000"/>
          </a:bodyPr>
          <a:lstStyle/>
          <a:p>
            <a:pPr marL="0" indent="0" algn="just">
              <a:buNone/>
            </a:pPr>
            <a:r>
              <a:rPr lang="uk-UA" dirty="0">
                <a:latin typeface="Times New Roman" pitchFamily="18" charset="0"/>
                <a:cs typeface="Times New Roman" pitchFamily="18" charset="0"/>
              </a:rPr>
              <a:t>Згідно з теорією тектоніки плит, зовнішня оболонка Землі розділена на ряд жорстких плит, які рухаються одна відносно до іншої. Швидкості їх відносного руху за порядком величини складають кілька сантиметрів на рік. Хоча ці швидкості видаються незначними, виявляється, що більша частина всіх </a:t>
            </a:r>
            <a:r>
              <a:rPr lang="uk-UA" dirty="0" smtClean="0">
                <a:latin typeface="Times New Roman" pitchFamily="18" charset="0"/>
                <a:cs typeface="Times New Roman" pitchFamily="18" charset="0"/>
              </a:rPr>
              <a:t>землетрусів, </a:t>
            </a:r>
            <a:r>
              <a:rPr lang="uk-UA" dirty="0">
                <a:latin typeface="Times New Roman" pitchFamily="18" charset="0"/>
                <a:cs typeface="Times New Roman" pitchFamily="18" charset="0"/>
              </a:rPr>
              <a:t>вулканічних вивержень і процесів утворення гір можна віднести за рахунок взаємодії між сусідніми літосферними плитами на їх границях. Плити складені із відносно холодних порід і мають товщину близько 100 км. Вони безперервно утворюються і поглинаються. Поблизу </a:t>
            </a:r>
            <a:r>
              <a:rPr lang="uk-UA" dirty="0" err="1">
                <a:latin typeface="Times New Roman" pitchFamily="18" charset="0"/>
                <a:cs typeface="Times New Roman" pitchFamily="18" charset="0"/>
              </a:rPr>
              <a:t>серединноокеанічних</a:t>
            </a:r>
            <a:r>
              <a:rPr lang="uk-UA" dirty="0">
                <a:latin typeface="Times New Roman" pitchFamily="18" charset="0"/>
                <a:cs typeface="Times New Roman" pitchFamily="18" charset="0"/>
              </a:rPr>
              <a:t> хребтів, де плити розходяться у протилежні сторони, відбувається процес розсування океанічного </a:t>
            </a:r>
            <a:r>
              <a:rPr lang="uk-UA" dirty="0" smtClean="0">
                <a:latin typeface="Times New Roman" pitchFamily="18" charset="0"/>
                <a:cs typeface="Times New Roman" pitchFamily="18" charset="0"/>
              </a:rPr>
              <a:t>дна. </a:t>
            </a:r>
            <a:r>
              <a:rPr lang="uk-UA" dirty="0">
                <a:latin typeface="Times New Roman" pitchFamily="18" charset="0"/>
                <a:cs typeface="Times New Roman" pitchFamily="18" charset="0"/>
              </a:rPr>
              <a:t>У проміжках між ними знизу піднімаються гарячі мантійні породи, які охолоджуються, стають </a:t>
            </a:r>
            <a:r>
              <a:rPr lang="uk-UA" dirty="0" smtClean="0">
                <a:latin typeface="Times New Roman" pitchFamily="18" charset="0"/>
                <a:cs typeface="Times New Roman" pitchFamily="18" charset="0"/>
              </a:rPr>
              <a:t>жорсткими. </a:t>
            </a:r>
            <a:r>
              <a:rPr lang="uk-UA" dirty="0">
                <a:latin typeface="Times New Roman" pitchFamily="18" charset="0"/>
                <a:cs typeface="Times New Roman" pitchFamily="18" charset="0"/>
              </a:rPr>
              <a:t>З цієї причини серединно-океанічні хребти називають також границями нарощування плит.</a:t>
            </a:r>
          </a:p>
        </p:txBody>
      </p:sp>
    </p:spTree>
    <p:extLst>
      <p:ext uri="{BB962C8B-B14F-4D97-AF65-F5344CB8AC3E}">
        <p14:creationId xmlns:p14="http://schemas.microsoft.com/office/powerpoint/2010/main" xmlns="" val="664504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5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143000"/>
          </a:xfrm>
        </p:spPr>
        <p:txBody>
          <a:bodyPr/>
          <a:lstStyle/>
          <a:p>
            <a:r>
              <a:rPr lang="uk-UA" dirty="0" smtClean="0">
                <a:latin typeface="Times New Roman" pitchFamily="18" charset="0"/>
                <a:cs typeface="Times New Roman" pitchFamily="18" charset="0"/>
              </a:rPr>
              <a:t>Тектонічні плити</a:t>
            </a:r>
            <a:endParaRPr lang="uk-UA" dirty="0">
              <a:latin typeface="Times New Roman" pitchFamily="18" charset="0"/>
              <a:cs typeface="Times New Roman" pitchFamily="18" charset="0"/>
            </a:endParaRPr>
          </a:p>
        </p:txBody>
      </p:sp>
      <p:sp>
        <p:nvSpPr>
          <p:cNvPr id="3" name="Объект 2"/>
          <p:cNvSpPr>
            <a:spLocks noGrp="1"/>
          </p:cNvSpPr>
          <p:nvPr>
            <p:ph idx="1"/>
          </p:nvPr>
        </p:nvSpPr>
        <p:spPr>
          <a:xfrm>
            <a:off x="421196" y="1479880"/>
            <a:ext cx="8229600" cy="4525963"/>
          </a:xfrm>
        </p:spPr>
        <p:txBody>
          <a:bodyPr>
            <a:normAutofit/>
          </a:bodyPr>
          <a:lstStyle/>
          <a:p>
            <a:pPr marL="0" indent="0">
              <a:buNone/>
            </a:pPr>
            <a:r>
              <a:rPr lang="uk-UA" sz="2400" dirty="0" smtClean="0">
                <a:latin typeface="Times New Roman" pitchFamily="18" charset="0"/>
                <a:cs typeface="Times New Roman" pitchFamily="18" charset="0"/>
              </a:rPr>
              <a:t>Тектонічні </a:t>
            </a:r>
            <a:r>
              <a:rPr lang="uk-UA" sz="2400" dirty="0">
                <a:latin typeface="Times New Roman" pitchFamily="18" charset="0"/>
                <a:cs typeface="Times New Roman" pitchFamily="18" charset="0"/>
              </a:rPr>
              <a:t>плити (границі платформ), які поховані на стовпах магми, що наштовхуються одна на одну, чим викликають землетруси і горизонтальне зміщення </a:t>
            </a:r>
            <a:r>
              <a:rPr lang="uk-UA" sz="2400" dirty="0" smtClean="0">
                <a:latin typeface="Times New Roman" pitchFamily="18" charset="0"/>
                <a:cs typeface="Times New Roman" pitchFamily="18" charset="0"/>
              </a:rPr>
              <a:t>континентів</a:t>
            </a:r>
            <a:endParaRPr lang="uk-UA" sz="2400" dirty="0">
              <a:latin typeface="Times New Roman" pitchFamily="18" charset="0"/>
              <a:cs typeface="Times New Roman" pitchFamily="18" charset="0"/>
            </a:endParaRPr>
          </a:p>
        </p:txBody>
      </p:sp>
      <p:pic>
        <p:nvPicPr>
          <p:cNvPr id="4" name="Рисунок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71600" y="2708920"/>
            <a:ext cx="7128792" cy="3816424"/>
          </a:xfrm>
          <a:prstGeom prst="rect">
            <a:avLst/>
          </a:prstGeom>
        </p:spPr>
      </p:pic>
    </p:spTree>
    <p:extLst>
      <p:ext uri="{BB962C8B-B14F-4D97-AF65-F5344CB8AC3E}">
        <p14:creationId xmlns:p14="http://schemas.microsoft.com/office/powerpoint/2010/main" xmlns="" val="18161265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5BC05"/>
            </a:gs>
            <a:gs pos="50000">
              <a:srgbClr val="FAB0A4"/>
            </a:gs>
            <a:gs pos="100000">
              <a:schemeClr val="accent2">
                <a:lumMod val="20000"/>
                <a:lumOff val="80000"/>
              </a:schemeClr>
            </a:gs>
          </a:gsLst>
          <a:lin ang="135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Times New Roman" pitchFamily="18" charset="0"/>
                <a:cs typeface="Times New Roman" pitchFamily="18" charset="0"/>
              </a:rPr>
              <a:t>Геологічне картування</a:t>
            </a:r>
            <a:endParaRPr lang="uk-UA"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92500" lnSpcReduction="20000"/>
          </a:bodyPr>
          <a:lstStyle/>
          <a:p>
            <a:pPr marL="0" indent="0" algn="just">
              <a:buNone/>
            </a:pPr>
            <a:r>
              <a:rPr lang="uk-UA" dirty="0">
                <a:latin typeface="Times New Roman" pitchFamily="18" charset="0"/>
                <a:cs typeface="Times New Roman" pitchFamily="18" charset="0"/>
              </a:rPr>
              <a:t>Геологічною картою називається графічне зображення на топографічній або географічній основі за допомогою умовних знаків геологічної будови якої-небудь ділянки земної кори, континенту або земної кулі в цілому. Геологічна карта показує розповсюдження на земній поверхні гірських порід, відмінних по віку, походженню, складу і умовах залягання</a:t>
            </a:r>
            <a:r>
              <a:rPr lang="uk-UA" dirty="0" smtClean="0">
                <a:latin typeface="Times New Roman" pitchFamily="18" charset="0"/>
                <a:cs typeface="Times New Roman" pitchFamily="18" charset="0"/>
              </a:rPr>
              <a:t>.</a:t>
            </a:r>
            <a:r>
              <a:rPr lang="uk-UA" dirty="0">
                <a:latin typeface="Times New Roman" pitchFamily="18" charset="0"/>
                <a:cs typeface="Times New Roman" pitchFamily="18" charset="0"/>
              </a:rPr>
              <a:t> Основою для їх побудови є результати відповідних видів геологічної зйомки, глибокого буріння, геофізичних, геологічних та аерокосмічних досліджень</a:t>
            </a:r>
            <a:r>
              <a:rPr lang="uk-UA"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xmlns="" val="20418060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0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Times New Roman" pitchFamily="18" charset="0"/>
                <a:cs typeface="Times New Roman" pitchFamily="18" charset="0"/>
              </a:rPr>
              <a:t>Класифікація геологічних карт</a:t>
            </a:r>
            <a:endParaRPr lang="uk-UA"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92500" lnSpcReduction="10000"/>
          </a:bodyPr>
          <a:lstStyle/>
          <a:p>
            <a:pPr marL="0" indent="0">
              <a:buNone/>
            </a:pPr>
            <a:r>
              <a:rPr lang="uk-UA" dirty="0">
                <a:latin typeface="Times New Roman" pitchFamily="18" charset="0"/>
                <a:cs typeface="Times New Roman" pitchFamily="18" charset="0"/>
              </a:rPr>
              <a:t>Геологічні карти по змісту і призначенню діляться на такі типи: </a:t>
            </a:r>
            <a:endParaRPr lang="uk-UA" dirty="0" smtClean="0">
              <a:latin typeface="Times New Roman" pitchFamily="18" charset="0"/>
              <a:cs typeface="Times New Roman" pitchFamily="18" charset="0"/>
            </a:endParaRPr>
          </a:p>
          <a:p>
            <a:pPr>
              <a:buFont typeface="Wingdings" pitchFamily="2" charset="2"/>
              <a:buChar char="§"/>
            </a:pPr>
            <a:r>
              <a:rPr lang="uk-UA" dirty="0" smtClean="0">
                <a:latin typeface="Times New Roman" pitchFamily="18" charset="0"/>
                <a:cs typeface="Times New Roman" pitchFamily="18" charset="0"/>
              </a:rPr>
              <a:t>власне геологічні</a:t>
            </a:r>
          </a:p>
          <a:p>
            <a:pPr marL="0" indent="0">
              <a:buNone/>
            </a:pPr>
            <a:r>
              <a:rPr lang="uk-UA" dirty="0" smtClean="0">
                <a:latin typeface="Times New Roman" pitchFamily="18" charset="0"/>
                <a:cs typeface="Times New Roman" pitchFamily="18" charset="0"/>
              </a:rPr>
              <a:t>карти </a:t>
            </a:r>
            <a:r>
              <a:rPr lang="uk-UA" dirty="0">
                <a:latin typeface="Times New Roman" pitchFamily="18" charset="0"/>
                <a:cs typeface="Times New Roman" pitchFamily="18" charset="0"/>
              </a:rPr>
              <a:t>четвертинних </a:t>
            </a:r>
            <a:r>
              <a:rPr lang="uk-UA" dirty="0" smtClean="0">
                <a:latin typeface="Times New Roman" pitchFamily="18" charset="0"/>
                <a:cs typeface="Times New Roman" pitchFamily="18" charset="0"/>
              </a:rPr>
              <a:t>відкладів</a:t>
            </a:r>
          </a:p>
          <a:p>
            <a:pPr>
              <a:buFont typeface="Wingdings" pitchFamily="2" charset="2"/>
              <a:buChar char="§"/>
            </a:pPr>
            <a:r>
              <a:rPr lang="uk-UA" dirty="0">
                <a:latin typeface="Times New Roman" pitchFamily="18" charset="0"/>
                <a:cs typeface="Times New Roman" pitchFamily="18" charset="0"/>
              </a:rPr>
              <a:t>г</a:t>
            </a:r>
            <a:r>
              <a:rPr lang="uk-UA" dirty="0" smtClean="0">
                <a:latin typeface="Times New Roman" pitchFamily="18" charset="0"/>
                <a:cs typeface="Times New Roman" pitchFamily="18" charset="0"/>
              </a:rPr>
              <a:t>еоморфологічні</a:t>
            </a:r>
          </a:p>
          <a:p>
            <a:pPr>
              <a:buFont typeface="Wingdings" pitchFamily="2" charset="2"/>
              <a:buChar char="§"/>
            </a:pPr>
            <a:r>
              <a:rPr lang="uk-UA" dirty="0" smtClean="0">
                <a:latin typeface="Times New Roman" pitchFamily="18" charset="0"/>
                <a:cs typeface="Times New Roman" pitchFamily="18" charset="0"/>
              </a:rPr>
              <a:t>літологічні</a:t>
            </a:r>
          </a:p>
          <a:p>
            <a:pPr>
              <a:buFont typeface="Wingdings" pitchFamily="2" charset="2"/>
              <a:buChar char="§"/>
            </a:pPr>
            <a:r>
              <a:rPr lang="uk-UA" dirty="0">
                <a:latin typeface="Times New Roman" pitchFamily="18" charset="0"/>
                <a:cs typeface="Times New Roman" pitchFamily="18" charset="0"/>
              </a:rPr>
              <a:t>т</a:t>
            </a:r>
            <a:r>
              <a:rPr lang="uk-UA" dirty="0" smtClean="0">
                <a:latin typeface="Times New Roman" pitchFamily="18" charset="0"/>
                <a:cs typeface="Times New Roman" pitchFamily="18" charset="0"/>
              </a:rPr>
              <a:t>ектонічні</a:t>
            </a:r>
          </a:p>
          <a:p>
            <a:pPr>
              <a:buFont typeface="Wingdings" pitchFamily="2" charset="2"/>
              <a:buChar char="§"/>
            </a:pPr>
            <a:r>
              <a:rPr lang="uk-UA" dirty="0" smtClean="0">
                <a:latin typeface="Times New Roman" pitchFamily="18" charset="0"/>
                <a:cs typeface="Times New Roman" pitchFamily="18" charset="0"/>
              </a:rPr>
              <a:t>гідрогеологічні </a:t>
            </a:r>
            <a:r>
              <a:rPr lang="uk-UA" dirty="0">
                <a:latin typeface="Times New Roman" pitchFamily="18" charset="0"/>
                <a:cs typeface="Times New Roman" pitchFamily="18" charset="0"/>
              </a:rPr>
              <a:t>корисних </a:t>
            </a:r>
            <a:r>
              <a:rPr lang="uk-UA" dirty="0" smtClean="0">
                <a:latin typeface="Times New Roman" pitchFamily="18" charset="0"/>
                <a:cs typeface="Times New Roman" pitchFamily="18" charset="0"/>
              </a:rPr>
              <a:t>копалин</a:t>
            </a:r>
          </a:p>
          <a:p>
            <a:pPr>
              <a:buFont typeface="Wingdings" pitchFamily="2" charset="2"/>
              <a:buChar char="§"/>
            </a:pPr>
            <a:r>
              <a:rPr lang="uk-UA" dirty="0" smtClean="0">
                <a:latin typeface="Times New Roman" pitchFamily="18" charset="0"/>
                <a:cs typeface="Times New Roman" pitchFamily="18" charset="0"/>
              </a:rPr>
              <a:t>перспектив </a:t>
            </a:r>
            <a:r>
              <a:rPr lang="uk-UA" dirty="0">
                <a:latin typeface="Times New Roman" pitchFamily="18" charset="0"/>
                <a:cs typeface="Times New Roman" pitchFamily="18" charset="0"/>
              </a:rPr>
              <a:t>нафтогазоносності</a:t>
            </a:r>
          </a:p>
        </p:txBody>
      </p:sp>
    </p:spTree>
    <p:extLst>
      <p:ext uri="{BB962C8B-B14F-4D97-AF65-F5344CB8AC3E}">
        <p14:creationId xmlns:p14="http://schemas.microsoft.com/office/powerpoint/2010/main" xmlns="" val="1162859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Times New Roman" pitchFamily="18" charset="0"/>
                <a:cs typeface="Times New Roman" pitchFamily="18" charset="0"/>
              </a:rPr>
              <a:t>Карти четвертинних відкладів</a:t>
            </a:r>
            <a:endParaRPr lang="uk-UA"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70000" lnSpcReduction="20000"/>
          </a:bodyPr>
          <a:lstStyle/>
          <a:p>
            <a:pPr marL="0" indent="0">
              <a:buNone/>
            </a:pPr>
            <a:r>
              <a:rPr lang="ru-RU" dirty="0" err="1">
                <a:latin typeface="Times New Roman" pitchFamily="18" charset="0"/>
                <a:cs typeface="Times New Roman" pitchFamily="18" charset="0"/>
              </a:rPr>
              <a:t>Власне</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геологічні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карти</a:t>
            </a:r>
            <a:r>
              <a:rPr lang="ru-RU" dirty="0">
                <a:latin typeface="Times New Roman" pitchFamily="18" charset="0"/>
                <a:cs typeface="Times New Roman" pitchFamily="18" charset="0"/>
              </a:rPr>
              <a:t> за </a:t>
            </a:r>
            <a:r>
              <a:rPr lang="ru-RU" dirty="0" err="1">
                <a:latin typeface="Times New Roman" pitchFamily="18" charset="0"/>
                <a:cs typeface="Times New Roman" pitchFamily="18" charset="0"/>
              </a:rPr>
              <a:t>своїм</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змістом</a:t>
            </a:r>
            <a:r>
              <a:rPr lang="ru-RU" dirty="0">
                <a:latin typeface="Times New Roman" pitchFamily="18" charset="0"/>
                <a:cs typeface="Times New Roman" pitchFamily="18" charset="0"/>
              </a:rPr>
              <a:t> є </a:t>
            </a:r>
            <a:r>
              <a:rPr lang="ru-RU" dirty="0" err="1">
                <a:latin typeface="Times New Roman" pitchFamily="18" charset="0"/>
                <a:cs typeface="Times New Roman" pitchFamily="18" charset="0"/>
              </a:rPr>
              <a:t>стратиграфічними</a:t>
            </a:r>
            <a:r>
              <a:rPr lang="ru-RU" dirty="0">
                <a:latin typeface="Times New Roman" pitchFamily="18" charset="0"/>
                <a:cs typeface="Times New Roman" pitchFamily="18" charset="0"/>
              </a:rPr>
              <a:t> картами </a:t>
            </a:r>
            <a:r>
              <a:rPr lang="ru-RU" dirty="0" err="1">
                <a:latin typeface="Times New Roman" pitchFamily="18" charset="0"/>
                <a:cs typeface="Times New Roman" pitchFamily="18" charset="0"/>
              </a:rPr>
              <a:t>дочетвертинних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корінних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порід</a:t>
            </a:r>
            <a:r>
              <a:rPr lang="ru-RU" dirty="0" smtClean="0">
                <a:latin typeface="Times New Roman" pitchFamily="18" charset="0"/>
                <a:cs typeface="Times New Roman" pitchFamily="18" charset="0"/>
              </a:rPr>
              <a:t>. </a:t>
            </a:r>
            <a:r>
              <a:rPr lang="uk-UA" dirty="0">
                <a:latin typeface="Times New Roman" pitchFamily="18" charset="0"/>
                <a:cs typeface="Times New Roman" pitchFamily="18" charset="0"/>
              </a:rPr>
              <a:t>Карти четвертинних відкладів зображують ці відклади з розподілом їх по походженню, віку і складу. Корінні породи показують одним кольором без розчленування. </a:t>
            </a:r>
            <a:endParaRPr lang="uk-UA" dirty="0" smtClean="0">
              <a:latin typeface="Times New Roman" pitchFamily="18" charset="0"/>
              <a:cs typeface="Times New Roman" pitchFamily="18" charset="0"/>
            </a:endParaRPr>
          </a:p>
          <a:p>
            <a:pPr marL="0" indent="457200">
              <a:buNone/>
            </a:pPr>
            <a:r>
              <a:rPr lang="uk-UA" dirty="0" smtClean="0">
                <a:latin typeface="Times New Roman" pitchFamily="18" charset="0"/>
                <a:cs typeface="Times New Roman" pitchFamily="18" charset="0"/>
              </a:rPr>
              <a:t>На </a:t>
            </a:r>
            <a:r>
              <a:rPr lang="uk-UA" dirty="0">
                <a:latin typeface="Times New Roman" pitchFamily="18" charset="0"/>
                <a:cs typeface="Times New Roman" pitchFamily="18" charset="0"/>
              </a:rPr>
              <a:t>літологічних картах крім віку гірських порід зображують їх речовинний склад. </a:t>
            </a:r>
            <a:endParaRPr lang="uk-UA" dirty="0" smtClean="0">
              <a:latin typeface="Times New Roman" pitchFamily="18" charset="0"/>
              <a:cs typeface="Times New Roman" pitchFamily="18" charset="0"/>
            </a:endParaRPr>
          </a:p>
          <a:p>
            <a:pPr marL="0" indent="457200">
              <a:buNone/>
            </a:pPr>
            <a:r>
              <a:rPr lang="uk-UA" dirty="0" smtClean="0">
                <a:latin typeface="Times New Roman" pitchFamily="18" charset="0"/>
                <a:cs typeface="Times New Roman" pitchFamily="18" charset="0"/>
              </a:rPr>
              <a:t>На </a:t>
            </a:r>
            <a:r>
              <a:rPr lang="uk-UA" dirty="0">
                <a:latin typeface="Times New Roman" pitchFamily="18" charset="0"/>
                <a:cs typeface="Times New Roman" pitchFamily="18" charset="0"/>
              </a:rPr>
              <a:t>тектонічних картах показано форми залягання, час і умови утворення структурних елементів земної кори різних порядків. На загальних тектонічних картах виділяють основні структурні елементи з </a:t>
            </a:r>
            <a:r>
              <a:rPr lang="uk-UA" dirty="0" err="1">
                <a:latin typeface="Times New Roman" pitchFamily="18" charset="0"/>
                <a:cs typeface="Times New Roman" pitchFamily="18" charset="0"/>
              </a:rPr>
              <a:t>вказанням</a:t>
            </a:r>
            <a:r>
              <a:rPr lang="uk-UA" dirty="0">
                <a:latin typeface="Times New Roman" pitchFamily="18" charset="0"/>
                <a:cs typeface="Times New Roman" pitchFamily="18" charset="0"/>
              </a:rPr>
              <a:t> тектонічних режимів і часу формування. </a:t>
            </a:r>
            <a:endParaRPr lang="uk-UA" dirty="0" smtClean="0">
              <a:latin typeface="Times New Roman" pitchFamily="18" charset="0"/>
              <a:cs typeface="Times New Roman" pitchFamily="18" charset="0"/>
            </a:endParaRPr>
          </a:p>
          <a:p>
            <a:pPr marL="0" indent="457200">
              <a:buNone/>
            </a:pPr>
            <a:r>
              <a:rPr lang="uk-UA" dirty="0" smtClean="0">
                <a:latin typeface="Times New Roman" pitchFamily="18" charset="0"/>
                <a:cs typeface="Times New Roman" pitchFamily="18" charset="0"/>
              </a:rPr>
              <a:t>На </a:t>
            </a:r>
            <a:r>
              <a:rPr lang="uk-UA" dirty="0">
                <a:latin typeface="Times New Roman" pitchFamily="18" charset="0"/>
                <a:cs typeface="Times New Roman" pitchFamily="18" charset="0"/>
              </a:rPr>
              <a:t>геоморфологічних картах відображують основні типи рельєфу і його окремі елементи з врахуванням їх походження та віку</a:t>
            </a:r>
          </a:p>
        </p:txBody>
      </p:sp>
    </p:spTree>
    <p:extLst>
      <p:ext uri="{BB962C8B-B14F-4D97-AF65-F5344CB8AC3E}">
        <p14:creationId xmlns:p14="http://schemas.microsoft.com/office/powerpoint/2010/main" xmlns="" val="3969160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B050">
            <a:alpha val="50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latin typeface="Times New Roman" pitchFamily="18" charset="0"/>
                <a:cs typeface="Times New Roman" pitchFamily="18" charset="0"/>
              </a:rPr>
              <a:t>Гідрологічні </a:t>
            </a:r>
            <a:r>
              <a:rPr lang="uk-UA" dirty="0" smtClean="0">
                <a:latin typeface="Times New Roman" pitchFamily="18" charset="0"/>
                <a:cs typeface="Times New Roman" pitchFamily="18" charset="0"/>
              </a:rPr>
              <a:t>карти. Карти корисних копалин</a:t>
            </a:r>
            <a:endParaRPr lang="uk-UA" dirty="0">
              <a:latin typeface="Times New Roman" pitchFamily="18" charset="0"/>
              <a:cs typeface="Times New Roman" pitchFamily="18" charset="0"/>
            </a:endParaRPr>
          </a:p>
        </p:txBody>
      </p:sp>
      <p:sp>
        <p:nvSpPr>
          <p:cNvPr id="3" name="Объект 2"/>
          <p:cNvSpPr>
            <a:spLocks noGrp="1"/>
          </p:cNvSpPr>
          <p:nvPr>
            <p:ph idx="1"/>
          </p:nvPr>
        </p:nvSpPr>
        <p:spPr/>
        <p:txBody>
          <a:bodyPr/>
          <a:lstStyle/>
          <a:p>
            <a:pPr marL="0" indent="457200">
              <a:buNone/>
            </a:pPr>
            <a:r>
              <a:rPr lang="uk-UA" b="1" dirty="0">
                <a:latin typeface="Times New Roman" pitchFamily="18" charset="0"/>
                <a:cs typeface="Times New Roman" pitchFamily="18" charset="0"/>
              </a:rPr>
              <a:t>Гідрологічні карти</a:t>
            </a:r>
            <a:r>
              <a:rPr lang="uk-UA" dirty="0">
                <a:latin typeface="Times New Roman" pitchFamily="18" charset="0"/>
                <a:cs typeface="Times New Roman" pitchFamily="18" charset="0"/>
              </a:rPr>
              <a:t> на геологічній основі дають інформацію про водоносні горизонти, умови залягання, розповсюдження, склад, походження і режими підземних вод</a:t>
            </a:r>
            <a:r>
              <a:rPr lang="uk-UA" dirty="0" smtClean="0">
                <a:latin typeface="Times New Roman" pitchFamily="18" charset="0"/>
                <a:cs typeface="Times New Roman" pitchFamily="18" charset="0"/>
              </a:rPr>
              <a:t>.</a:t>
            </a:r>
          </a:p>
          <a:p>
            <a:pPr marL="0" indent="457200">
              <a:buNone/>
            </a:pPr>
            <a:r>
              <a:rPr lang="ru-RU" b="1" dirty="0" err="1">
                <a:latin typeface="Times New Roman" pitchFamily="18" charset="0"/>
                <a:cs typeface="Times New Roman" pitchFamily="18" charset="0"/>
              </a:rPr>
              <a:t>Карти</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корисних</a:t>
            </a:r>
            <a:r>
              <a:rPr lang="ru-RU" b="1" dirty="0">
                <a:latin typeface="Times New Roman" pitchFamily="18" charset="0"/>
                <a:cs typeface="Times New Roman" pitchFamily="18" charset="0"/>
              </a:rPr>
              <a:t> </a:t>
            </a:r>
            <a:r>
              <a:rPr lang="ru-RU" b="1" dirty="0" err="1">
                <a:latin typeface="Times New Roman" pitchFamily="18" charset="0"/>
                <a:cs typeface="Times New Roman" pitchFamily="18" charset="0"/>
              </a:rPr>
              <a:t>копалин</a:t>
            </a:r>
            <a:r>
              <a:rPr lang="ru-RU" b="1" dirty="0">
                <a:latin typeface="Times New Roman" pitchFamily="18" charset="0"/>
                <a:cs typeface="Times New Roman" pitchFamily="18" charset="0"/>
              </a:rPr>
              <a:t> </a:t>
            </a:r>
            <a:r>
              <a:rPr lang="ru-RU" dirty="0" err="1">
                <a:latin typeface="Times New Roman" pitchFamily="18" charset="0"/>
                <a:cs typeface="Times New Roman" pitchFamily="18" charset="0"/>
              </a:rPr>
              <a:t>складаються</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геологічній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основі</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відображають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всі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відомості</a:t>
            </a:r>
            <a:r>
              <a:rPr lang="ru-RU" dirty="0">
                <a:latin typeface="Times New Roman" pitchFamily="18" charset="0"/>
                <a:cs typeface="Times New Roman" pitchFamily="18" charset="0"/>
              </a:rPr>
              <a:t> про </a:t>
            </a:r>
            <a:r>
              <a:rPr lang="ru-RU" dirty="0" err="1">
                <a:latin typeface="Times New Roman" pitchFamily="18" charset="0"/>
                <a:cs typeface="Times New Roman" pitchFamily="18" charset="0"/>
              </a:rPr>
              <a:t>родовища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корисних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копалин</a:t>
            </a:r>
            <a:r>
              <a:rPr lang="ru-RU" dirty="0">
                <a:latin typeface="Times New Roman" pitchFamily="18" charset="0"/>
                <a:cs typeface="Times New Roman" pitchFamily="18" charset="0"/>
              </a:rPr>
              <a:t>, величину </a:t>
            </a:r>
            <a:r>
              <a:rPr lang="ru-RU" dirty="0" err="1">
                <a:latin typeface="Times New Roman" pitchFamily="18" charset="0"/>
                <a:cs typeface="Times New Roman" pitchFamily="18" charset="0"/>
              </a:rPr>
              <a:t>запасів</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походження</a:t>
            </a:r>
            <a:r>
              <a:rPr lang="ru-RU" dirty="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xmlns="" val="8142192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0000">
            <a:alpha val="45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4000" dirty="0">
                <a:latin typeface="Times New Roman" pitchFamily="18" charset="0"/>
                <a:cs typeface="Times New Roman" pitchFamily="18" charset="0"/>
              </a:rPr>
              <a:t>Карти </a:t>
            </a:r>
            <a:r>
              <a:rPr lang="uk-UA" sz="4000" dirty="0" smtClean="0">
                <a:latin typeface="Times New Roman" pitchFamily="18" charset="0"/>
                <a:cs typeface="Times New Roman" pitchFamily="18" charset="0"/>
              </a:rPr>
              <a:t>перспектив нафтогазоносності</a:t>
            </a:r>
            <a:endParaRPr lang="uk-UA" sz="4000"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0" indent="0">
              <a:buNone/>
            </a:pPr>
            <a:r>
              <a:rPr lang="uk-UA" sz="4000" dirty="0">
                <a:latin typeface="Times New Roman" pitchFamily="18" charset="0"/>
                <a:cs typeface="Times New Roman" pitchFamily="18" charset="0"/>
              </a:rPr>
              <a:t>Карти перспектив нафтогазоносності показують закономірності розташування відомих нафтогазових родовищ і вказують перспективні площі для пошуків нових родовищ нафти і газу.</a:t>
            </a:r>
          </a:p>
        </p:txBody>
      </p:sp>
    </p:spTree>
    <p:extLst>
      <p:ext uri="{BB962C8B-B14F-4D97-AF65-F5344CB8AC3E}">
        <p14:creationId xmlns:p14="http://schemas.microsoft.com/office/powerpoint/2010/main" xmlns="" val="1473045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5BC05"/>
            </a:gs>
            <a:gs pos="50000">
              <a:srgbClr val="FAB0A4"/>
            </a:gs>
            <a:gs pos="100000">
              <a:srgbClr val="FFFF00">
                <a:alpha val="45000"/>
              </a:srgb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Times New Roman" pitchFamily="18" charset="0"/>
                <a:cs typeface="Times New Roman" pitchFamily="18" charset="0"/>
              </a:rPr>
              <a:t>Класифікація карт за масштабом</a:t>
            </a:r>
            <a:endParaRPr lang="uk-UA" dirty="0">
              <a:latin typeface="Times New Roman" pitchFamily="18" charset="0"/>
              <a:cs typeface="Times New Roman" pitchFamily="18" charset="0"/>
            </a:endParaRPr>
          </a:p>
        </p:txBody>
      </p:sp>
      <p:sp>
        <p:nvSpPr>
          <p:cNvPr id="3" name="Объект 2"/>
          <p:cNvSpPr>
            <a:spLocks noGrp="1"/>
          </p:cNvSpPr>
          <p:nvPr>
            <p:ph idx="1"/>
          </p:nvPr>
        </p:nvSpPr>
        <p:spPr/>
        <p:txBody>
          <a:bodyPr>
            <a:noAutofit/>
          </a:bodyPr>
          <a:lstStyle/>
          <a:p>
            <a:pPr marL="0" indent="0" algn="just">
              <a:buNone/>
            </a:pPr>
            <a:r>
              <a:rPr lang="uk-UA" sz="1800" dirty="0">
                <a:latin typeface="Times New Roman" pitchFamily="18" charset="0"/>
                <a:cs typeface="Times New Roman" pitchFamily="18" charset="0"/>
              </a:rPr>
              <a:t>В залежності від масштабу власне геологічні карти діляться на такі види: оглядові, дрібномасштабні, середньомасштабні, </a:t>
            </a:r>
            <a:r>
              <a:rPr lang="uk-UA" sz="1800" dirty="0" err="1">
                <a:latin typeface="Times New Roman" pitchFamily="18" charset="0"/>
                <a:cs typeface="Times New Roman" pitchFamily="18" charset="0"/>
              </a:rPr>
              <a:t>крупномасштабні</a:t>
            </a:r>
            <a:r>
              <a:rPr lang="uk-UA" sz="1800" dirty="0">
                <a:latin typeface="Times New Roman" pitchFamily="18" charset="0"/>
                <a:cs typeface="Times New Roman" pitchFamily="18" charset="0"/>
              </a:rPr>
              <a:t> і </a:t>
            </a:r>
            <a:r>
              <a:rPr lang="uk-UA" sz="1800" dirty="0" smtClean="0">
                <a:latin typeface="Times New Roman" pitchFamily="18" charset="0"/>
                <a:cs typeface="Times New Roman" pitchFamily="18" charset="0"/>
              </a:rPr>
              <a:t>детальні.</a:t>
            </a:r>
          </a:p>
          <a:p>
            <a:pPr marL="0" indent="457200" algn="just">
              <a:buNone/>
            </a:pPr>
            <a:r>
              <a:rPr lang="uk-UA" sz="1800" dirty="0" smtClean="0">
                <a:latin typeface="Times New Roman" pitchFamily="18" charset="0"/>
                <a:cs typeface="Times New Roman" pitchFamily="18" charset="0"/>
              </a:rPr>
              <a:t>Оглядові </a:t>
            </a:r>
            <a:r>
              <a:rPr lang="uk-UA" sz="1800" dirty="0">
                <a:latin typeface="Times New Roman" pitchFamily="18" charset="0"/>
                <a:cs typeface="Times New Roman" pitchFamily="18" charset="0"/>
              </a:rPr>
              <a:t>карти (масштаб менше 1:1000000) на географічній основі дають загальне уявлення про геологію великих регіонів або материків земної </a:t>
            </a:r>
            <a:r>
              <a:rPr lang="uk-UA" sz="1800" dirty="0" smtClean="0">
                <a:latin typeface="Times New Roman" pitchFamily="18" charset="0"/>
                <a:cs typeface="Times New Roman" pitchFamily="18" charset="0"/>
              </a:rPr>
              <a:t>кулі.</a:t>
            </a:r>
          </a:p>
          <a:p>
            <a:pPr marL="0" indent="457200" algn="just">
              <a:buNone/>
            </a:pPr>
            <a:r>
              <a:rPr lang="uk-UA" sz="1800" dirty="0" smtClean="0">
                <a:latin typeface="Times New Roman" pitchFamily="18" charset="0"/>
                <a:cs typeface="Times New Roman" pitchFamily="18" charset="0"/>
              </a:rPr>
              <a:t>Дрібномасштабні </a:t>
            </a:r>
            <a:r>
              <a:rPr lang="uk-UA" sz="1800" dirty="0">
                <a:latin typeface="Times New Roman" pitchFamily="18" charset="0"/>
                <a:cs typeface="Times New Roman" pitchFamily="18" charset="0"/>
              </a:rPr>
              <a:t>карти (масштаб 1:1000000, 1:5000000) на спрощеній топографічній основі характеризують геологічну будову великих регіонів або </a:t>
            </a:r>
            <a:r>
              <a:rPr lang="uk-UA" sz="1800" dirty="0" smtClean="0">
                <a:latin typeface="Times New Roman" pitchFamily="18" charset="0"/>
                <a:cs typeface="Times New Roman" pitchFamily="18" charset="0"/>
              </a:rPr>
              <a:t>держав.</a:t>
            </a:r>
          </a:p>
          <a:p>
            <a:pPr marL="0" indent="457200" algn="just">
              <a:buNone/>
            </a:pPr>
            <a:r>
              <a:rPr lang="uk-UA" sz="1800" dirty="0" smtClean="0">
                <a:latin typeface="Times New Roman" pitchFamily="18" charset="0"/>
                <a:cs typeface="Times New Roman" pitchFamily="18" charset="0"/>
              </a:rPr>
              <a:t>Середньомасштабні </a:t>
            </a:r>
            <a:r>
              <a:rPr lang="uk-UA" sz="1800" dirty="0">
                <a:latin typeface="Times New Roman" pitchFamily="18" charset="0"/>
                <a:cs typeface="Times New Roman" pitchFamily="18" charset="0"/>
              </a:rPr>
              <a:t>карти (масштаб 1:200000, 1:100000) будуються на топографічній основі з розрідженою сіткою горизонталей. Вони містять основні риси геології </a:t>
            </a:r>
            <a:r>
              <a:rPr lang="uk-UA" sz="1800" dirty="0" smtClean="0">
                <a:latin typeface="Times New Roman" pitchFamily="18" charset="0"/>
                <a:cs typeface="Times New Roman" pitchFamily="18" charset="0"/>
              </a:rPr>
              <a:t>території.</a:t>
            </a:r>
          </a:p>
          <a:p>
            <a:pPr marL="0" indent="457200" algn="just">
              <a:buNone/>
            </a:pPr>
            <a:r>
              <a:rPr lang="uk-UA" sz="1800" dirty="0" err="1" smtClean="0">
                <a:latin typeface="Times New Roman" pitchFamily="18" charset="0"/>
                <a:cs typeface="Times New Roman" pitchFamily="18" charset="0"/>
              </a:rPr>
              <a:t>Крупномасштабні</a:t>
            </a:r>
            <a:r>
              <a:rPr lang="uk-UA" sz="1800" dirty="0" smtClean="0">
                <a:latin typeface="Times New Roman" pitchFamily="18" charset="0"/>
                <a:cs typeface="Times New Roman" pitchFamily="18" charset="0"/>
              </a:rPr>
              <a:t> </a:t>
            </a:r>
            <a:r>
              <a:rPr lang="uk-UA" sz="1800" dirty="0">
                <a:latin typeface="Times New Roman" pitchFamily="18" charset="0"/>
                <a:cs typeface="Times New Roman" pitchFamily="18" charset="0"/>
              </a:rPr>
              <a:t>карти (масштаб 1:50000, 1:25000) складаються на точній топографічній основі і достатньо виразно зображують геологічну будову району як поверхневих, так і глибинних </a:t>
            </a:r>
            <a:r>
              <a:rPr lang="uk-UA" sz="1800" dirty="0" smtClean="0">
                <a:latin typeface="Times New Roman" pitchFamily="18" charset="0"/>
                <a:cs typeface="Times New Roman" pitchFamily="18" charset="0"/>
              </a:rPr>
              <a:t>частин.</a:t>
            </a:r>
          </a:p>
          <a:p>
            <a:pPr marL="0" indent="457200" algn="just">
              <a:buNone/>
            </a:pPr>
            <a:r>
              <a:rPr lang="uk-UA" sz="1800" dirty="0" smtClean="0">
                <a:latin typeface="Times New Roman" pitchFamily="18" charset="0"/>
                <a:cs typeface="Times New Roman" pitchFamily="18" charset="0"/>
              </a:rPr>
              <a:t>Детальні </a:t>
            </a:r>
            <a:r>
              <a:rPr lang="uk-UA" sz="1800" dirty="0">
                <a:latin typeface="Times New Roman" pitchFamily="18" charset="0"/>
                <a:cs typeface="Times New Roman" pitchFamily="18" charset="0"/>
              </a:rPr>
              <a:t>геологічні карти (масштаб 1:10000, 1:5000, 1:2000 і крупніші) дають детальну геологічну характеристику окремих родовищ корисних копалин, районів цивільного або промислового </a:t>
            </a:r>
            <a:r>
              <a:rPr lang="uk-UA" sz="1800" dirty="0" smtClean="0">
                <a:latin typeface="Times New Roman" pitchFamily="18" charset="0"/>
                <a:cs typeface="Times New Roman" pitchFamily="18" charset="0"/>
              </a:rPr>
              <a:t>будівництва.</a:t>
            </a:r>
            <a:endParaRPr lang="uk-UA" sz="1800" dirty="0">
              <a:latin typeface="Times New Roman" pitchFamily="18" charset="0"/>
              <a:cs typeface="Times New Roman" pitchFamily="18" charset="0"/>
            </a:endParaRPr>
          </a:p>
        </p:txBody>
      </p:sp>
    </p:spTree>
    <p:extLst>
      <p:ext uri="{BB962C8B-B14F-4D97-AF65-F5344CB8AC3E}">
        <p14:creationId xmlns:p14="http://schemas.microsoft.com/office/powerpoint/2010/main" xmlns="" val="3661153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tx2"/>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Times New Roman" pitchFamily="18" charset="0"/>
                <a:cs typeface="Times New Roman" pitchFamily="18" charset="0"/>
              </a:rPr>
              <a:t>План:</a:t>
            </a:r>
            <a:endParaRPr lang="uk-UA"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92500"/>
          </a:bodyPr>
          <a:lstStyle/>
          <a:p>
            <a:pPr marL="514350" indent="-514350">
              <a:buAutoNum type="arabicPeriod"/>
            </a:pPr>
            <a:r>
              <a:rPr lang="uk-UA" dirty="0" smtClean="0">
                <a:latin typeface="Times New Roman" pitchFamily="18" charset="0"/>
                <a:cs typeface="Times New Roman" pitchFamily="18" charset="0"/>
              </a:rPr>
              <a:t>Гіпотези </a:t>
            </a:r>
            <a:r>
              <a:rPr lang="uk-UA" dirty="0">
                <a:latin typeface="Times New Roman" pitchFamily="18" charset="0"/>
                <a:cs typeface="Times New Roman" pitchFamily="18" charset="0"/>
              </a:rPr>
              <a:t>про формування і розвиток земної кори. </a:t>
            </a:r>
            <a:endParaRPr lang="uk-UA" dirty="0" smtClean="0">
              <a:latin typeface="Times New Roman" pitchFamily="18" charset="0"/>
              <a:cs typeface="Times New Roman" pitchFamily="18" charset="0"/>
            </a:endParaRPr>
          </a:p>
          <a:p>
            <a:pPr marL="0" indent="0">
              <a:buNone/>
            </a:pPr>
            <a:r>
              <a:rPr lang="uk-UA" dirty="0" smtClean="0">
                <a:latin typeface="Times New Roman" pitchFamily="18" charset="0"/>
                <a:cs typeface="Times New Roman" pitchFamily="18" charset="0"/>
              </a:rPr>
              <a:t>2</a:t>
            </a:r>
            <a:r>
              <a:rPr lang="uk-UA" dirty="0">
                <a:latin typeface="Times New Roman" pitchFamily="18" charset="0"/>
                <a:cs typeface="Times New Roman" pitchFamily="18" charset="0"/>
              </a:rPr>
              <a:t>. Геологічне картування. </a:t>
            </a:r>
            <a:endParaRPr lang="uk-UA" dirty="0" smtClean="0">
              <a:latin typeface="Times New Roman" pitchFamily="18" charset="0"/>
              <a:cs typeface="Times New Roman" pitchFamily="18" charset="0"/>
            </a:endParaRPr>
          </a:p>
          <a:p>
            <a:pPr marL="0" indent="0">
              <a:buNone/>
            </a:pPr>
            <a:r>
              <a:rPr lang="uk-UA" dirty="0" smtClean="0">
                <a:latin typeface="Times New Roman" pitchFamily="18" charset="0"/>
                <a:cs typeface="Times New Roman" pitchFamily="18" charset="0"/>
              </a:rPr>
              <a:t>3</a:t>
            </a:r>
            <a:r>
              <a:rPr lang="uk-UA" dirty="0">
                <a:latin typeface="Times New Roman" pitchFamily="18" charset="0"/>
                <a:cs typeface="Times New Roman" pitchFamily="18" charset="0"/>
              </a:rPr>
              <a:t>. Оформлення і умовні знаки геологічних карт. </a:t>
            </a:r>
            <a:endParaRPr lang="uk-UA" dirty="0" smtClean="0">
              <a:latin typeface="Times New Roman" pitchFamily="18" charset="0"/>
              <a:cs typeface="Times New Roman" pitchFamily="18" charset="0"/>
            </a:endParaRPr>
          </a:p>
          <a:p>
            <a:pPr marL="0" indent="0">
              <a:buNone/>
            </a:pPr>
            <a:r>
              <a:rPr lang="uk-UA" dirty="0" smtClean="0">
                <a:latin typeface="Times New Roman" pitchFamily="18" charset="0"/>
                <a:cs typeface="Times New Roman" pitchFamily="18" charset="0"/>
              </a:rPr>
              <a:t>4</a:t>
            </a:r>
            <a:r>
              <a:rPr lang="uk-UA" dirty="0">
                <a:latin typeface="Times New Roman" pitchFamily="18" charset="0"/>
                <a:cs typeface="Times New Roman" pitchFamily="18" charset="0"/>
              </a:rPr>
              <a:t>. Геологічні розрізи та їх побудова. </a:t>
            </a:r>
            <a:endParaRPr lang="uk-UA" dirty="0" smtClean="0">
              <a:latin typeface="Times New Roman" pitchFamily="18" charset="0"/>
              <a:cs typeface="Times New Roman" pitchFamily="18" charset="0"/>
            </a:endParaRPr>
          </a:p>
          <a:p>
            <a:pPr marL="0" indent="0">
              <a:buNone/>
            </a:pPr>
            <a:r>
              <a:rPr lang="uk-UA" dirty="0" smtClean="0">
                <a:latin typeface="Times New Roman" pitchFamily="18" charset="0"/>
                <a:cs typeface="Times New Roman" pitchFamily="18" charset="0"/>
              </a:rPr>
              <a:t>5</a:t>
            </a:r>
            <a:r>
              <a:rPr lang="uk-UA" dirty="0">
                <a:latin typeface="Times New Roman" pitchFamily="18" charset="0"/>
                <a:cs typeface="Times New Roman" pitchFamily="18" charset="0"/>
              </a:rPr>
              <a:t>. Стратиграфічна колонка та її побудова. </a:t>
            </a:r>
            <a:endParaRPr lang="uk-UA" dirty="0" smtClean="0">
              <a:latin typeface="Times New Roman" pitchFamily="18" charset="0"/>
              <a:cs typeface="Times New Roman" pitchFamily="18" charset="0"/>
            </a:endParaRPr>
          </a:p>
          <a:p>
            <a:pPr marL="0" indent="0">
              <a:buNone/>
            </a:pPr>
            <a:r>
              <a:rPr lang="uk-UA" dirty="0" smtClean="0">
                <a:latin typeface="Times New Roman" pitchFamily="18" charset="0"/>
                <a:cs typeface="Times New Roman" pitchFamily="18" charset="0"/>
              </a:rPr>
              <a:t>6</a:t>
            </a:r>
            <a:r>
              <a:rPr lang="uk-UA" dirty="0">
                <a:latin typeface="Times New Roman" pitchFamily="18" charset="0"/>
                <a:cs typeface="Times New Roman" pitchFamily="18" charset="0"/>
              </a:rPr>
              <a:t>. Геоморфологічні ландшафти. </a:t>
            </a:r>
            <a:endParaRPr lang="uk-UA" dirty="0" smtClean="0">
              <a:latin typeface="Times New Roman" pitchFamily="18" charset="0"/>
              <a:cs typeface="Times New Roman" pitchFamily="18" charset="0"/>
            </a:endParaRPr>
          </a:p>
          <a:p>
            <a:pPr marL="0" indent="0">
              <a:buNone/>
            </a:pPr>
            <a:r>
              <a:rPr lang="uk-UA" dirty="0" smtClean="0">
                <a:latin typeface="Times New Roman" pitchFamily="18" charset="0"/>
                <a:cs typeface="Times New Roman" pitchFamily="18" charset="0"/>
              </a:rPr>
              <a:t>7</a:t>
            </a:r>
            <a:r>
              <a:rPr lang="uk-UA" dirty="0">
                <a:latin typeface="Times New Roman" pitchFamily="18" charset="0"/>
                <a:cs typeface="Times New Roman" pitchFamily="18" charset="0"/>
              </a:rPr>
              <a:t>. Геоморфологічні </a:t>
            </a:r>
            <a:r>
              <a:rPr lang="uk-UA" dirty="0" smtClean="0">
                <a:latin typeface="Times New Roman" pitchFamily="18" charset="0"/>
                <a:cs typeface="Times New Roman" pitchFamily="18" charset="0"/>
              </a:rPr>
              <a:t>карти.</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xmlns="" val="38432601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B0F0">
            <a:alpha val="40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latin typeface="Times New Roman" pitchFamily="18" charset="0"/>
                <a:cs typeface="Times New Roman" pitchFamily="18" charset="0"/>
              </a:rPr>
              <a:t>Оформлення</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умовні</a:t>
            </a:r>
            <a:r>
              <a:rPr lang="ru-RU" dirty="0">
                <a:latin typeface="Times New Roman" pitchFamily="18" charset="0"/>
                <a:cs typeface="Times New Roman" pitchFamily="18" charset="0"/>
              </a:rPr>
              <a:t> знаки </a:t>
            </a:r>
            <a:r>
              <a:rPr lang="ru-RU" dirty="0" err="1">
                <a:latin typeface="Times New Roman" pitchFamily="18" charset="0"/>
                <a:cs typeface="Times New Roman" pitchFamily="18" charset="0"/>
              </a:rPr>
              <a:t>геологічних</a:t>
            </a:r>
            <a:r>
              <a:rPr lang="ru-RU" dirty="0">
                <a:latin typeface="Times New Roman" pitchFamily="18" charset="0"/>
                <a:cs typeface="Times New Roman" pitchFamily="18" charset="0"/>
              </a:rPr>
              <a:t> карт</a:t>
            </a:r>
            <a:endParaRPr lang="uk-UA"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85000" lnSpcReduction="20000"/>
          </a:bodyPr>
          <a:lstStyle/>
          <a:p>
            <a:pPr marL="0" indent="0" algn="just">
              <a:buNone/>
            </a:pPr>
            <a:r>
              <a:rPr lang="uk-UA" dirty="0">
                <a:latin typeface="Times New Roman" pitchFamily="18" charset="0"/>
                <a:cs typeface="Times New Roman" pitchFamily="18" charset="0"/>
              </a:rPr>
              <a:t>Існують стандартні правила складання та оформлення карт. Геологічна карта супроводжується умовними позначеннями (легендою), геологічними розрізами, стратиграфічною колонкою, які виносяться за рамку карти. Зліва розташовують стратиграфічну колонку, справа – легенду, внизу – геологічні розрізи. Підписи на карті розміщують над її північною і південною рамками. Кожна картка супроводжується числовим і графічним (лінійним) масштабом. Для показу складу, часу формування і умов залягання гірських порід на геологічних картах застосовують особливі умовні знаки, які можуть бути кольоровими, літерними, цифровими або штриховими.</a:t>
            </a:r>
          </a:p>
        </p:txBody>
      </p:sp>
    </p:spTree>
    <p:extLst>
      <p:ext uri="{BB962C8B-B14F-4D97-AF65-F5344CB8AC3E}">
        <p14:creationId xmlns:p14="http://schemas.microsoft.com/office/powerpoint/2010/main" xmlns="" val="5870241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latin typeface="Times New Roman" pitchFamily="18" charset="0"/>
                <a:cs typeface="Times New Roman" pitchFamily="18" charset="0"/>
              </a:rPr>
              <a:t>Індекси</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кольори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геохронологічної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шкали</a:t>
            </a:r>
            <a:endParaRPr lang="uk-UA" dirty="0"/>
          </a:p>
        </p:txBody>
      </p:sp>
      <p:sp>
        <p:nvSpPr>
          <p:cNvPr id="3" name="Объект 2"/>
          <p:cNvSpPr>
            <a:spLocks noGrp="1"/>
          </p:cNvSpPr>
          <p:nvPr>
            <p:ph sz="half" idx="1"/>
          </p:nvPr>
        </p:nvSpPr>
        <p:spPr/>
        <p:txBody>
          <a:bodyPr>
            <a:noAutofit/>
          </a:bodyPr>
          <a:lstStyle/>
          <a:p>
            <a:pPr marL="0" indent="0" algn="just">
              <a:buNone/>
            </a:pPr>
            <a:r>
              <a:rPr lang="uk-UA" sz="1600" dirty="0">
                <a:latin typeface="Times New Roman" pitchFamily="18" charset="0"/>
                <a:cs typeface="Times New Roman" pitchFamily="18" charset="0"/>
              </a:rPr>
              <a:t>Кольорові знаки застосовуються для позначення віку осадових і вулканічних порід, а також складу інтрузивних і нових вулканічних порід. Кожній системі надано певний колір і літерний </a:t>
            </a:r>
            <a:r>
              <a:rPr lang="uk-UA" sz="1600" dirty="0" smtClean="0">
                <a:latin typeface="Times New Roman" pitchFamily="18" charset="0"/>
                <a:cs typeface="Times New Roman" pitchFamily="18" charset="0"/>
              </a:rPr>
              <a:t>індекс.</a:t>
            </a:r>
          </a:p>
          <a:p>
            <a:pPr marL="0" indent="0" algn="just">
              <a:buNone/>
            </a:pPr>
            <a:r>
              <a:rPr lang="uk-UA" sz="1600" dirty="0" smtClean="0">
                <a:latin typeface="Times New Roman" pitchFamily="18" charset="0"/>
                <a:cs typeface="Times New Roman" pitchFamily="18" charset="0"/>
              </a:rPr>
              <a:t>Індекси </a:t>
            </a:r>
            <a:r>
              <a:rPr lang="uk-UA" sz="1600" dirty="0">
                <a:latin typeface="Times New Roman" pitchFamily="18" charset="0"/>
                <a:cs typeface="Times New Roman" pitchFamily="18" charset="0"/>
              </a:rPr>
              <a:t>являють собою літерні і цифрові позначення зображених на геологічній карті товщ порід різного віку. Поряд із зображенням вони значно полегшують читання геологічної карти. Загальноприйняті індекси і стандартні кольори для позначення порід різного </a:t>
            </a:r>
            <a:r>
              <a:rPr lang="uk-UA" sz="1600" dirty="0" smtClean="0">
                <a:latin typeface="Times New Roman" pitchFamily="18" charset="0"/>
                <a:cs typeface="Times New Roman" pitchFamily="18" charset="0"/>
              </a:rPr>
              <a:t>віку. </a:t>
            </a:r>
            <a:r>
              <a:rPr lang="uk-UA" sz="1600" dirty="0">
                <a:latin typeface="Times New Roman" pitchFamily="18" charset="0"/>
                <a:cs typeface="Times New Roman" pitchFamily="18" charset="0"/>
              </a:rPr>
              <a:t>Відділам та іншим більш дрібним стратиграфічним підрозділам відповідають різної інтенсивності кольори відповідної системи. При цьому, чим давніший відділ, тим інтенсивніше, густіше забарвлення.</a:t>
            </a:r>
          </a:p>
        </p:txBody>
      </p:sp>
      <p:pic>
        <p:nvPicPr>
          <p:cNvPr id="5" name="Объект 4"/>
          <p:cNvPicPr>
            <a:picLocks noGrp="1" noChangeAspect="1"/>
          </p:cNvPicPr>
          <p:nvPr>
            <p:ph sz="half" idx="2"/>
          </p:nvPr>
        </p:nvPicPr>
        <p:blipFill rotWithShape="1">
          <a:blip r:embed="rId3" cstate="print">
            <a:extLst>
              <a:ext uri="{28A0092B-C50C-407E-A947-70E740481C1C}">
                <a14:useLocalDpi xmlns:a14="http://schemas.microsoft.com/office/drawing/2010/main" xmlns="" val="0"/>
              </a:ext>
            </a:extLst>
          </a:blip>
          <a:srcRect l="-1" r="17992"/>
          <a:stretch/>
        </p:blipFill>
        <p:spPr>
          <a:xfrm>
            <a:off x="4648200" y="1556792"/>
            <a:ext cx="4028256" cy="4536504"/>
          </a:xfrm>
        </p:spPr>
      </p:pic>
    </p:spTree>
    <p:extLst>
      <p:ext uri="{BB962C8B-B14F-4D97-AF65-F5344CB8AC3E}">
        <p14:creationId xmlns:p14="http://schemas.microsoft.com/office/powerpoint/2010/main" xmlns="" val="24162202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85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latin typeface="Times New Roman" pitchFamily="18" charset="0"/>
                <a:cs typeface="Times New Roman" pitchFamily="18" charset="0"/>
              </a:rPr>
              <a:t>Геологічні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розрізи</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їх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побудова</a:t>
            </a:r>
            <a:endParaRPr lang="uk-UA"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85000" lnSpcReduction="20000"/>
          </a:bodyPr>
          <a:lstStyle/>
          <a:p>
            <a:pPr marL="0" indent="0" algn="just">
              <a:buNone/>
            </a:pPr>
            <a:r>
              <a:rPr lang="uk-UA" dirty="0">
                <a:latin typeface="Times New Roman" pitchFamily="18" charset="0"/>
                <a:cs typeface="Times New Roman" pitchFamily="18" charset="0"/>
              </a:rPr>
              <a:t>Геологічні розрізи являють собою зображення залягання порід на площині вертикального перерізу земної кори від її поверхні на ту або іншу глибину. На відміну від геологічних карт вони дозволяють скласти наявне представлення про умови залягання порід на глибині. Вони будуються на основі геологічної карти, даних буріння свердловин, геофізичних та інших матеріалів. Переважно їх будують навхрест розтягання пластів порід, тобто в напрямку перпендикулярному до лінії простягання пластів. Необхідність такого підходу до побудови геологічного розрізу диктується тим, щоб звести до мінімуму можливі спотворення дійсних кутів падіння пластів та їх товщини.</a:t>
            </a:r>
          </a:p>
        </p:txBody>
      </p:sp>
    </p:spTree>
    <p:extLst>
      <p:ext uri="{BB962C8B-B14F-4D97-AF65-F5344CB8AC3E}">
        <p14:creationId xmlns:p14="http://schemas.microsoft.com/office/powerpoint/2010/main" xmlns="" val="10151361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alpha val="30000"/>
              </a:srgbClr>
            </a:gs>
            <a:gs pos="21001">
              <a:srgbClr val="0819FB">
                <a:alpha val="30000"/>
              </a:srgbClr>
            </a:gs>
            <a:gs pos="35001">
              <a:srgbClr val="1A8D48">
                <a:alpha val="30000"/>
              </a:srgbClr>
            </a:gs>
            <a:gs pos="52000">
              <a:srgbClr val="FFFF00">
                <a:alpha val="30000"/>
              </a:srgbClr>
            </a:gs>
            <a:gs pos="73000">
              <a:srgbClr val="EE3F17">
                <a:alpha val="30000"/>
              </a:srgbClr>
            </a:gs>
            <a:gs pos="88000">
              <a:srgbClr val="E81766">
                <a:alpha val="30000"/>
              </a:srgbClr>
            </a:gs>
            <a:gs pos="100000">
              <a:srgbClr val="A603AB">
                <a:alpha val="30000"/>
              </a:srgb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latin typeface="Times New Roman" pitchFamily="18" charset="0"/>
                <a:cs typeface="Times New Roman" pitchFamily="18" charset="0"/>
              </a:rPr>
              <a:t>Принцип побудови геологічного розрізу</a:t>
            </a:r>
            <a:endParaRPr lang="uk-UA"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85000" lnSpcReduction="20000"/>
          </a:bodyPr>
          <a:lstStyle/>
          <a:p>
            <a:pPr marL="0" indent="0" algn="just">
              <a:buNone/>
            </a:pPr>
            <a:r>
              <a:rPr lang="uk-UA" dirty="0">
                <a:latin typeface="Times New Roman" pitchFamily="18" charset="0"/>
                <a:cs typeface="Times New Roman" pitchFamily="18" charset="0"/>
              </a:rPr>
              <a:t>Спочатку за даними про висоту місцевості над рівнем моря, вказаних на геологічній карті, будують криву рельєфу, яка відповідає рельєфу місцевості. Потім з геологічної карти наносять на цей профіль границі пластів, пересічених лінією напрямку розрізу, використовуючи дані про елементи залягання пластів, вказаних на карті, проводять побудову розрізу шляхом трасування границь пластів на глибину із врахуванням їх товщини. При наявності опорних або інших свердловин розрізи слід проводити через них. На кінцях ліній розрізу і в місцях їх злому ставлять літерні букви у алфавітному </a:t>
            </a:r>
            <a:r>
              <a:rPr lang="uk-UA" dirty="0" smtClean="0">
                <a:latin typeface="Times New Roman" pitchFamily="18" charset="0"/>
                <a:cs typeface="Times New Roman" pitchFamily="18" charset="0"/>
              </a:rPr>
              <a:t>порядку.</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xmlns="" val="37189743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rgbClr val="FF3399">
                <a:alpha val="40000"/>
              </a:srgbClr>
            </a:gs>
            <a:gs pos="25000">
              <a:srgbClr val="FF6633">
                <a:alpha val="40000"/>
              </a:srgbClr>
            </a:gs>
            <a:gs pos="50000">
              <a:srgbClr val="FFFF00">
                <a:alpha val="40000"/>
              </a:srgbClr>
            </a:gs>
            <a:gs pos="75000">
              <a:srgbClr val="01A78F">
                <a:alpha val="40000"/>
              </a:srgbClr>
            </a:gs>
            <a:gs pos="100000">
              <a:srgbClr val="3366FF">
                <a:alpha val="40000"/>
              </a:srgb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Times New Roman" pitchFamily="18" charset="0"/>
                <a:cs typeface="Times New Roman" pitchFamily="18" charset="0"/>
              </a:rPr>
              <a:t>Приклад геологічного розрізу</a:t>
            </a:r>
            <a:endParaRPr lang="uk-UA" dirty="0">
              <a:latin typeface="Times New Roman" pitchFamily="18" charset="0"/>
              <a:cs typeface="Times New Roman"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827584" y="1600200"/>
            <a:ext cx="7488832" cy="4637112"/>
          </a:xfrm>
        </p:spPr>
      </p:pic>
    </p:spTree>
    <p:extLst>
      <p:ext uri="{BB962C8B-B14F-4D97-AF65-F5344CB8AC3E}">
        <p14:creationId xmlns:p14="http://schemas.microsoft.com/office/powerpoint/2010/main" xmlns="" val="18662937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rgbClr val="DDEBCF">
                <a:alpha val="85000"/>
              </a:srgbClr>
            </a:gs>
            <a:gs pos="50000">
              <a:srgbClr val="9CB86E">
                <a:alpha val="80000"/>
              </a:srgbClr>
            </a:gs>
            <a:gs pos="100000">
              <a:srgbClr val="156B13">
                <a:alpha val="80000"/>
              </a:srgb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latin typeface="Times New Roman" pitchFamily="18" charset="0"/>
                <a:cs typeface="Times New Roman" pitchFamily="18" charset="0"/>
              </a:rPr>
              <a:t>Стратиграфічна</a:t>
            </a:r>
            <a:r>
              <a:rPr lang="ru-RU" dirty="0">
                <a:latin typeface="Times New Roman" pitchFamily="18" charset="0"/>
                <a:cs typeface="Times New Roman" pitchFamily="18" charset="0"/>
              </a:rPr>
              <a:t> колонка та </a:t>
            </a:r>
            <a:r>
              <a:rPr lang="ru-RU" dirty="0" err="1">
                <a:latin typeface="Times New Roman" pitchFamily="18" charset="0"/>
                <a:cs typeface="Times New Roman" pitchFamily="18" charset="0"/>
              </a:rPr>
              <a:t>її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побудова</a:t>
            </a:r>
            <a:endParaRPr lang="uk-UA" dirty="0">
              <a:latin typeface="Times New Roman" pitchFamily="18" charset="0"/>
              <a:cs typeface="Times New Roman" pitchFamily="18" charset="0"/>
            </a:endParaRPr>
          </a:p>
        </p:txBody>
      </p:sp>
      <p:sp>
        <p:nvSpPr>
          <p:cNvPr id="3" name="Объект 2"/>
          <p:cNvSpPr>
            <a:spLocks noGrp="1"/>
          </p:cNvSpPr>
          <p:nvPr>
            <p:ph sz="half" idx="1"/>
          </p:nvPr>
        </p:nvSpPr>
        <p:spPr>
          <a:xfrm>
            <a:off x="251520" y="1628800"/>
            <a:ext cx="4038600" cy="4525963"/>
          </a:xfrm>
        </p:spPr>
        <p:txBody>
          <a:bodyPr>
            <a:normAutofit fontScale="70000" lnSpcReduction="20000"/>
          </a:bodyPr>
          <a:lstStyle/>
          <a:p>
            <a:pPr marL="0" indent="0" algn="just">
              <a:buNone/>
            </a:pPr>
            <a:r>
              <a:rPr lang="uk-UA" dirty="0">
                <a:latin typeface="Times New Roman" pitchFamily="18" charset="0"/>
                <a:cs typeface="Times New Roman" pitchFamily="18" charset="0"/>
              </a:rPr>
              <a:t>Стратиграфічна колонка являє собою графічне зображення літологічного складу пластів, послідовність їх залягання, товщину і вік порід в межах ділянки геологічної карти. Породи в колонці діляться у відповідності із виділеними на карті стратиграфічними підрозділами. Зліва від колонки вказується стратиграфічне положення порід (система, відділ, ярус) і індекс; справа – товщина (м) і склад порід. В останній графі приводяться всі більш дрібні стратиграфічні підрозділи, які вказані на карті (серії, світи, горизонти та ін.).</a:t>
            </a: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4427984" y="1772816"/>
            <a:ext cx="4464496" cy="3744416"/>
          </a:xfrm>
        </p:spPr>
      </p:pic>
    </p:spTree>
    <p:extLst>
      <p:ext uri="{BB962C8B-B14F-4D97-AF65-F5344CB8AC3E}">
        <p14:creationId xmlns:p14="http://schemas.microsoft.com/office/powerpoint/2010/main" xmlns="" val="3483644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rgbClr val="FFEFD1">
                <a:alpha val="90000"/>
              </a:srgbClr>
            </a:gs>
            <a:gs pos="64999">
              <a:srgbClr val="F0EBD5"/>
            </a:gs>
            <a:gs pos="100000">
              <a:srgbClr val="D1C39F">
                <a:alpha val="85000"/>
              </a:srgb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latin typeface="Times New Roman" pitchFamily="18" charset="0"/>
                <a:cs typeface="Times New Roman" pitchFamily="18" charset="0"/>
              </a:rPr>
              <a:t>Геоморфологічні карти</a:t>
            </a:r>
          </a:p>
        </p:txBody>
      </p:sp>
      <p:sp>
        <p:nvSpPr>
          <p:cNvPr id="3" name="Объект 2"/>
          <p:cNvSpPr>
            <a:spLocks noGrp="1"/>
          </p:cNvSpPr>
          <p:nvPr>
            <p:ph idx="1"/>
          </p:nvPr>
        </p:nvSpPr>
        <p:spPr/>
        <p:txBody>
          <a:bodyPr>
            <a:normAutofit fontScale="70000" lnSpcReduction="20000"/>
          </a:bodyPr>
          <a:lstStyle/>
          <a:p>
            <a:pPr marL="0" indent="0" algn="just">
              <a:buNone/>
            </a:pPr>
            <a:r>
              <a:rPr lang="uk-UA" dirty="0">
                <a:latin typeface="Times New Roman" pitchFamily="18" charset="0"/>
                <a:cs typeface="Times New Roman" pitchFamily="18" charset="0"/>
              </a:rPr>
              <a:t>Рельєф - сукупність форм земної поверхні різних за розмірами, походженням, віком і історією розвитку, що формуються в результаті впливу на земну поверхню постійно взаємодіючих ендогенних та екзогенних геологічних процесів. </a:t>
            </a:r>
            <a:endParaRPr lang="uk-UA" dirty="0" smtClean="0">
              <a:latin typeface="Times New Roman" pitchFamily="18" charset="0"/>
              <a:cs typeface="Times New Roman" pitchFamily="18" charset="0"/>
            </a:endParaRPr>
          </a:p>
          <a:p>
            <a:pPr marL="0" indent="0" algn="just">
              <a:buNone/>
            </a:pPr>
            <a:r>
              <a:rPr lang="uk-UA" dirty="0">
                <a:latin typeface="Times New Roman" pitchFamily="18" charset="0"/>
                <a:cs typeface="Times New Roman" pitchFamily="18" charset="0"/>
              </a:rPr>
              <a:t>Форми рельєфу являють собою морфологічно відокремлені частини поверхні Землі, які утворилися внаслідок відповідних фізико-геологічних процесів, а в деяких випадках - під впливом геологічної структури. Це є тіла, складені породами, або порожнини, які створені в них</a:t>
            </a:r>
            <a:r>
              <a:rPr lang="uk-UA" dirty="0" smtClean="0">
                <a:latin typeface="Times New Roman" pitchFamily="18" charset="0"/>
                <a:cs typeface="Times New Roman" pitchFamily="18" charset="0"/>
              </a:rPr>
              <a:t>.</a:t>
            </a:r>
          </a:p>
          <a:p>
            <a:pPr marL="0" indent="0" algn="just">
              <a:buNone/>
            </a:pPr>
            <a:r>
              <a:rPr lang="uk-UA" dirty="0">
                <a:latin typeface="Times New Roman" pitchFamily="18" charset="0"/>
                <a:cs typeface="Times New Roman" pitchFamily="18" charset="0"/>
              </a:rPr>
              <a:t>Форми рельєфу поділяють на позитивні та від’ємні (випуклі та ввігнуті) плоскі, замкнуті і незамкнуті</a:t>
            </a:r>
            <a:r>
              <a:rPr lang="uk-UA" dirty="0" smtClean="0">
                <a:latin typeface="Times New Roman" pitchFamily="18" charset="0"/>
                <a:cs typeface="Times New Roman" pitchFamily="18" charset="0"/>
              </a:rPr>
              <a:t>.</a:t>
            </a:r>
          </a:p>
          <a:p>
            <a:pPr marL="0" indent="0" algn="just">
              <a:buNone/>
            </a:pPr>
            <a:r>
              <a:rPr lang="uk-UA" dirty="0">
                <a:latin typeface="Times New Roman" pitchFamily="18" charset="0"/>
                <a:cs typeface="Times New Roman" pitchFamily="18" charset="0"/>
              </a:rPr>
              <a:t>Стосовно діяльності екзогенних агентів розрізняють акумулятивні форми рельєфу, що сформувались за рахунок нагромадження матеріалу (моренний горб, бархан) і денудаційні, що утворились за рахунок виносу матеріалу (яр).</a:t>
            </a:r>
          </a:p>
        </p:txBody>
      </p:sp>
    </p:spTree>
    <p:extLst>
      <p:ext uri="{BB962C8B-B14F-4D97-AF65-F5344CB8AC3E}">
        <p14:creationId xmlns:p14="http://schemas.microsoft.com/office/powerpoint/2010/main" xmlns="" val="42644581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rgbClr val="03D4A8">
                <a:alpha val="60000"/>
              </a:srgbClr>
            </a:gs>
            <a:gs pos="25000">
              <a:srgbClr val="21D6E0">
                <a:alpha val="60000"/>
              </a:srgbClr>
            </a:gs>
            <a:gs pos="75000">
              <a:srgbClr val="0087E6">
                <a:alpha val="60000"/>
              </a:srgbClr>
            </a:gs>
            <a:gs pos="100000">
              <a:srgbClr val="005CBF">
                <a:alpha val="60000"/>
              </a:srgb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latin typeface="Times New Roman" pitchFamily="18" charset="0"/>
                <a:cs typeface="Times New Roman" pitchFamily="18" charset="0"/>
              </a:rPr>
              <a:t>Класифікації форм рельєфу</a:t>
            </a:r>
          </a:p>
        </p:txBody>
      </p:sp>
      <p:sp>
        <p:nvSpPr>
          <p:cNvPr id="3" name="Объект 2"/>
          <p:cNvSpPr>
            <a:spLocks noGrp="1"/>
          </p:cNvSpPr>
          <p:nvPr>
            <p:ph idx="1"/>
          </p:nvPr>
        </p:nvSpPr>
        <p:spPr/>
        <p:txBody>
          <a:bodyPr>
            <a:normAutofit fontScale="77500" lnSpcReduction="20000"/>
          </a:bodyPr>
          <a:lstStyle/>
          <a:p>
            <a:pPr marL="0" indent="0" algn="just">
              <a:buNone/>
            </a:pPr>
            <a:r>
              <a:rPr lang="uk-UA" dirty="0">
                <a:latin typeface="Times New Roman" pitchFamily="18" charset="0"/>
                <a:cs typeface="Times New Roman" pitchFamily="18" charset="0"/>
              </a:rPr>
              <a:t>Загальна класифікація, яка може бути використана для дешифрування форм рельєфу в учбових цілях, заснована на </a:t>
            </a:r>
            <a:r>
              <a:rPr lang="uk-UA" dirty="0" err="1">
                <a:latin typeface="Times New Roman" pitchFamily="18" charset="0"/>
                <a:cs typeface="Times New Roman" pitchFamily="18" charset="0"/>
              </a:rPr>
              <a:t>морфометричному</a:t>
            </a:r>
            <a:r>
              <a:rPr lang="uk-UA" dirty="0">
                <a:latin typeface="Times New Roman" pitchFamily="18" charset="0"/>
                <a:cs typeface="Times New Roman" pitchFamily="18" charset="0"/>
              </a:rPr>
              <a:t> принципі. За розмірами виділяють: </a:t>
            </a:r>
            <a:endParaRPr lang="uk-UA" dirty="0" smtClean="0">
              <a:latin typeface="Times New Roman" pitchFamily="18" charset="0"/>
              <a:cs typeface="Times New Roman" pitchFamily="18" charset="0"/>
            </a:endParaRPr>
          </a:p>
          <a:p>
            <a:pPr algn="just">
              <a:buFont typeface="Wingdings" pitchFamily="2" charset="2"/>
              <a:buChar char="§"/>
            </a:pPr>
            <a:r>
              <a:rPr lang="uk-UA" dirty="0" smtClean="0">
                <a:latin typeface="Times New Roman" pitchFamily="18" charset="0"/>
                <a:cs typeface="Times New Roman" pitchFamily="18" charset="0"/>
              </a:rPr>
              <a:t>планетарні </a:t>
            </a:r>
            <a:r>
              <a:rPr lang="uk-UA" dirty="0">
                <a:latin typeface="Times New Roman" pitchFamily="18" charset="0"/>
                <a:cs typeface="Times New Roman" pitchFamily="18" charset="0"/>
              </a:rPr>
              <a:t>форми - материки та з</a:t>
            </a:r>
            <a:r>
              <a:rPr lang="en-US" dirty="0">
                <a:latin typeface="Times New Roman" pitchFamily="18" charset="0"/>
                <a:cs typeface="Times New Roman" pitchFamily="18" charset="0"/>
              </a:rPr>
              <a:t>a</a:t>
            </a:r>
            <a:r>
              <a:rPr lang="uk-UA" dirty="0">
                <a:latin typeface="Times New Roman" pitchFamily="18" charset="0"/>
                <a:cs typeface="Times New Roman" pitchFamily="18" charset="0"/>
              </a:rPr>
              <a:t>падини океанів; </a:t>
            </a:r>
            <a:endParaRPr lang="uk-UA" dirty="0" smtClean="0">
              <a:latin typeface="Times New Roman" pitchFamily="18" charset="0"/>
              <a:cs typeface="Times New Roman" pitchFamily="18" charset="0"/>
            </a:endParaRPr>
          </a:p>
          <a:p>
            <a:pPr algn="just">
              <a:buFont typeface="Wingdings" pitchFamily="2" charset="2"/>
              <a:buChar char="§"/>
            </a:pPr>
            <a:r>
              <a:rPr lang="uk-UA" dirty="0" smtClean="0">
                <a:latin typeface="Times New Roman" pitchFamily="18" charset="0"/>
                <a:cs typeface="Times New Roman" pitchFamily="18" charset="0"/>
              </a:rPr>
              <a:t>мегарельєф </a:t>
            </a:r>
            <a:r>
              <a:rPr lang="uk-UA" dirty="0">
                <a:latin typeface="Times New Roman" pitchFamily="18" charset="0"/>
                <a:cs typeface="Times New Roman" pitchFamily="18" charset="0"/>
              </a:rPr>
              <a:t>- гірські системи, рівнини, западини морів, серединно-океанічні хребти; </a:t>
            </a:r>
            <a:endParaRPr lang="uk-UA" dirty="0" smtClean="0">
              <a:latin typeface="Times New Roman" pitchFamily="18" charset="0"/>
              <a:cs typeface="Times New Roman" pitchFamily="18" charset="0"/>
            </a:endParaRPr>
          </a:p>
          <a:p>
            <a:pPr algn="just">
              <a:buFont typeface="Wingdings" pitchFamily="2" charset="2"/>
              <a:buChar char="§"/>
            </a:pPr>
            <a:r>
              <a:rPr lang="uk-UA" dirty="0" smtClean="0">
                <a:latin typeface="Times New Roman" pitchFamily="18" charset="0"/>
                <a:cs typeface="Times New Roman" pitchFamily="18" charset="0"/>
              </a:rPr>
              <a:t>макрорельєф </a:t>
            </a:r>
            <a:r>
              <a:rPr lang="uk-UA" dirty="0">
                <a:latin typeface="Times New Roman" pitchFamily="18" charset="0"/>
                <a:cs typeface="Times New Roman" pitchFamily="18" charset="0"/>
              </a:rPr>
              <a:t>- гірські хребти, підвищення, </a:t>
            </a:r>
            <a:r>
              <a:rPr lang="uk-UA" dirty="0" err="1">
                <a:latin typeface="Times New Roman" pitchFamily="18" charset="0"/>
                <a:cs typeface="Times New Roman" pitchFamily="18" charset="0"/>
              </a:rPr>
              <a:t>найкр</a:t>
            </a:r>
            <a:r>
              <a:rPr lang="en-US" dirty="0">
                <a:latin typeface="Times New Roman" pitchFamily="18" charset="0"/>
                <a:cs typeface="Times New Roman" pitchFamily="18" charset="0"/>
              </a:rPr>
              <a:t>y</a:t>
            </a:r>
            <a:r>
              <a:rPr lang="uk-UA" dirty="0" err="1">
                <a:latin typeface="Times New Roman" pitchFamily="18" charset="0"/>
                <a:cs typeface="Times New Roman" pitchFamily="18" charset="0"/>
              </a:rPr>
              <a:t>пніші</a:t>
            </a:r>
            <a:r>
              <a:rPr lang="uk-UA" dirty="0">
                <a:latin typeface="Times New Roman" pitchFamily="18" charset="0"/>
                <a:cs typeface="Times New Roman" pitchFamily="18" charset="0"/>
              </a:rPr>
              <a:t> долини; </a:t>
            </a:r>
            <a:endParaRPr lang="uk-UA" dirty="0" smtClean="0">
              <a:latin typeface="Times New Roman" pitchFamily="18" charset="0"/>
              <a:cs typeface="Times New Roman" pitchFamily="18" charset="0"/>
            </a:endParaRPr>
          </a:p>
          <a:p>
            <a:pPr algn="just">
              <a:buFont typeface="Wingdings" pitchFamily="2" charset="2"/>
              <a:buChar char="§"/>
            </a:pPr>
            <a:r>
              <a:rPr lang="uk-UA" dirty="0" smtClean="0">
                <a:latin typeface="Times New Roman" pitchFamily="18" charset="0"/>
                <a:cs typeface="Times New Roman" pitchFamily="18" charset="0"/>
              </a:rPr>
              <a:t>мезорельєф </a:t>
            </a:r>
            <a:r>
              <a:rPr lang="uk-UA" dirty="0">
                <a:latin typeface="Times New Roman" pitchFamily="18" charset="0"/>
                <a:cs typeface="Times New Roman" pitchFamily="18" charset="0"/>
              </a:rPr>
              <a:t>- пасма, горби, долини; </a:t>
            </a:r>
            <a:endParaRPr lang="uk-UA" dirty="0" smtClean="0">
              <a:latin typeface="Times New Roman" pitchFamily="18" charset="0"/>
              <a:cs typeface="Times New Roman" pitchFamily="18" charset="0"/>
            </a:endParaRPr>
          </a:p>
          <a:p>
            <a:pPr algn="just">
              <a:buFont typeface="Wingdings" pitchFamily="2" charset="2"/>
              <a:buChar char="§"/>
            </a:pPr>
            <a:r>
              <a:rPr lang="uk-UA" dirty="0" smtClean="0">
                <a:latin typeface="Times New Roman" pitchFamily="18" charset="0"/>
                <a:cs typeface="Times New Roman" pitchFamily="18" charset="0"/>
              </a:rPr>
              <a:t>мікрорельєф </a:t>
            </a:r>
            <a:r>
              <a:rPr lang="uk-UA" dirty="0">
                <a:latin typeface="Times New Roman" pitchFamily="18" charset="0"/>
                <a:cs typeface="Times New Roman" pitchFamily="18" charset="0"/>
              </a:rPr>
              <a:t>- дрібні дюни, яри, тераси; </a:t>
            </a:r>
            <a:endParaRPr lang="uk-UA" dirty="0" smtClean="0">
              <a:latin typeface="Times New Roman" pitchFamily="18" charset="0"/>
              <a:cs typeface="Times New Roman" pitchFamily="18" charset="0"/>
            </a:endParaRPr>
          </a:p>
          <a:p>
            <a:pPr algn="just">
              <a:buFont typeface="Wingdings" pitchFamily="2" charset="2"/>
              <a:buChar char="§"/>
            </a:pPr>
            <a:r>
              <a:rPr lang="uk-UA" dirty="0" smtClean="0">
                <a:latin typeface="Times New Roman" pitchFamily="18" charset="0"/>
                <a:cs typeface="Times New Roman" pitchFamily="18" charset="0"/>
              </a:rPr>
              <a:t>нанорельєф </a:t>
            </a:r>
            <a:r>
              <a:rPr lang="uk-UA" dirty="0">
                <a:latin typeface="Times New Roman" pitchFamily="18" charset="0"/>
                <a:cs typeface="Times New Roman" pitchFamily="18" charset="0"/>
              </a:rPr>
              <a:t>- ритвини, дрібні пагорби.</a:t>
            </a:r>
          </a:p>
        </p:txBody>
      </p:sp>
    </p:spTree>
    <p:extLst>
      <p:ext uri="{BB962C8B-B14F-4D97-AF65-F5344CB8AC3E}">
        <p14:creationId xmlns:p14="http://schemas.microsoft.com/office/powerpoint/2010/main" xmlns="" val="1095102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92D050">
            <a:alpha val="70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Times New Roman" pitchFamily="18" charset="0"/>
                <a:cs typeface="Times New Roman" pitchFamily="18" charset="0"/>
              </a:rPr>
              <a:t>Види геоморфологічних карт</a:t>
            </a:r>
            <a:endParaRPr lang="uk-UA" dirty="0">
              <a:latin typeface="Times New Roman" pitchFamily="18" charset="0"/>
              <a:cs typeface="Times New Roman" pitchFamily="18" charset="0"/>
            </a:endParaRPr>
          </a:p>
        </p:txBody>
      </p:sp>
      <p:sp>
        <p:nvSpPr>
          <p:cNvPr id="3" name="Объект 2"/>
          <p:cNvSpPr>
            <a:spLocks noGrp="1"/>
          </p:cNvSpPr>
          <p:nvPr>
            <p:ph idx="1"/>
          </p:nvPr>
        </p:nvSpPr>
        <p:spPr/>
        <p:txBody>
          <a:bodyPr/>
          <a:lstStyle/>
          <a:p>
            <a:pPr marL="0" indent="0" algn="just">
              <a:buNone/>
            </a:pPr>
            <a:r>
              <a:rPr lang="ru-RU" dirty="0" err="1">
                <a:latin typeface="Times New Roman" pitchFamily="18" charset="0"/>
                <a:cs typeface="Times New Roman" pitchFamily="18" charset="0"/>
              </a:rPr>
              <a:t>Загальні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геоморфологічні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карти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поділяються</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аналітичні</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синтетичні</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аналітичних</a:t>
            </a:r>
            <a:r>
              <a:rPr lang="ru-RU" dirty="0">
                <a:latin typeface="Times New Roman" pitchFamily="18" charset="0"/>
                <a:cs typeface="Times New Roman" pitchFamily="18" charset="0"/>
              </a:rPr>
              <a:t> картах </a:t>
            </a:r>
            <a:r>
              <a:rPr lang="ru-RU" dirty="0" err="1">
                <a:latin typeface="Times New Roman" pitchFamily="18" charset="0"/>
                <a:cs typeface="Times New Roman" pitchFamily="18" charset="0"/>
              </a:rPr>
              <a:t>виділяють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елементи</a:t>
            </a:r>
            <a:r>
              <a:rPr lang="ru-RU" dirty="0">
                <a:latin typeface="Times New Roman" pitchFamily="18" charset="0"/>
                <a:cs typeface="Times New Roman" pitchFamily="18" charset="0"/>
              </a:rPr>
              <a:t> та </a:t>
            </a:r>
            <a:r>
              <a:rPr lang="ru-RU" dirty="0" err="1">
                <a:latin typeface="Times New Roman" pitchFamily="18" charset="0"/>
                <a:cs typeface="Times New Roman" pitchFamily="18" charset="0"/>
              </a:rPr>
              <a:t>форми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рельєфу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відображаються</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умовних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позначеннях</a:t>
            </a:r>
            <a:r>
              <a:rPr lang="ru-RU" dirty="0">
                <a:latin typeface="Times New Roman" pitchFamily="18" charset="0"/>
                <a:cs typeface="Times New Roman" pitchFamily="18" charset="0"/>
              </a:rPr>
              <a:t>. На </a:t>
            </a:r>
            <a:r>
              <a:rPr lang="ru-RU" dirty="0" err="1">
                <a:latin typeface="Times New Roman" pitchFamily="18" charset="0"/>
                <a:cs typeface="Times New Roman" pitchFamily="18" charset="0"/>
              </a:rPr>
              <a:t>синтетичних</a:t>
            </a:r>
            <a:r>
              <a:rPr lang="ru-RU" dirty="0">
                <a:latin typeface="Times New Roman" pitchFamily="18" charset="0"/>
                <a:cs typeface="Times New Roman" pitchFamily="18" charset="0"/>
              </a:rPr>
              <a:t> картах </a:t>
            </a:r>
            <a:r>
              <a:rPr lang="ru-RU" dirty="0" err="1">
                <a:latin typeface="Times New Roman" pitchFamily="18" charset="0"/>
                <a:cs typeface="Times New Roman" pitchFamily="18" charset="0"/>
              </a:rPr>
              <a:t>показують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комплекси</a:t>
            </a:r>
            <a:r>
              <a:rPr lang="ru-RU" dirty="0">
                <a:latin typeface="Times New Roman" pitchFamily="18" charset="0"/>
                <a:cs typeface="Times New Roman" pitchFamily="18" charset="0"/>
              </a:rPr>
              <a:t> форм </a:t>
            </a:r>
            <a:r>
              <a:rPr lang="ru-RU" dirty="0" err="1">
                <a:latin typeface="Times New Roman" pitchFamily="18" charset="0"/>
                <a:cs typeface="Times New Roman" pitchFamily="18" charset="0"/>
              </a:rPr>
              <a:t>рельєфу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основними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умовними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позначеннями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декількох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геоморфологічних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ознак</a:t>
            </a:r>
            <a:r>
              <a:rPr lang="ru-RU" dirty="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xmlns="" val="21231996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0">
              <a:srgbClr val="000000">
                <a:alpha val="50000"/>
              </a:srgbClr>
            </a:gs>
            <a:gs pos="20000">
              <a:srgbClr val="000040">
                <a:alpha val="50000"/>
              </a:srgbClr>
            </a:gs>
            <a:gs pos="50000">
              <a:srgbClr val="400040">
                <a:alpha val="50000"/>
              </a:srgbClr>
            </a:gs>
            <a:gs pos="75000">
              <a:srgbClr val="8F0040">
                <a:alpha val="50000"/>
              </a:srgbClr>
            </a:gs>
            <a:gs pos="89999">
              <a:srgbClr val="F27300">
                <a:alpha val="50000"/>
              </a:srgbClr>
            </a:gs>
            <a:gs pos="100000">
              <a:srgbClr val="FFBF00">
                <a:alpha val="50000"/>
              </a:srgb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latin typeface="Times New Roman" pitchFamily="18" charset="0"/>
                <a:cs typeface="Times New Roman" pitchFamily="18" charset="0"/>
              </a:rPr>
              <a:t>Порівняння синтетичних та аналітичних карт</a:t>
            </a:r>
            <a:endParaRPr lang="uk-UA" dirty="0">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r>
              <a:rPr lang="uk-UA" dirty="0" smtClean="0">
                <a:latin typeface="Times New Roman" pitchFamily="18" charset="0"/>
                <a:cs typeface="Times New Roman" pitchFamily="18" charset="0"/>
              </a:rPr>
              <a:t>Аналітичні карти</a:t>
            </a:r>
            <a:endParaRPr lang="uk-UA" dirty="0">
              <a:latin typeface="Times New Roman" pitchFamily="18" charset="0"/>
              <a:cs typeface="Times New Roman" pitchFamily="18" charset="0"/>
            </a:endParaRPr>
          </a:p>
        </p:txBody>
      </p:sp>
      <p:sp>
        <p:nvSpPr>
          <p:cNvPr id="4" name="Объект 3"/>
          <p:cNvSpPr>
            <a:spLocks noGrp="1"/>
          </p:cNvSpPr>
          <p:nvPr>
            <p:ph sz="half" idx="2"/>
          </p:nvPr>
        </p:nvSpPr>
        <p:spPr/>
        <p:txBody>
          <a:bodyPr>
            <a:normAutofit fontScale="92500" lnSpcReduction="20000"/>
          </a:bodyPr>
          <a:lstStyle/>
          <a:p>
            <a:pPr marL="0" indent="0" algn="just">
              <a:buNone/>
            </a:pPr>
            <a:r>
              <a:rPr lang="ru-RU" dirty="0">
                <a:latin typeface="Times New Roman" pitchFamily="18" charset="0"/>
                <a:cs typeface="Times New Roman" pitchFamily="18" charset="0"/>
              </a:rPr>
              <a:t>На </a:t>
            </a:r>
            <a:r>
              <a:rPr lang="ru-RU" dirty="0" err="1">
                <a:latin typeface="Times New Roman" pitchFamily="18" charset="0"/>
                <a:cs typeface="Times New Roman" pitchFamily="18" charset="0"/>
              </a:rPr>
              <a:t>аналітичних</a:t>
            </a:r>
            <a:r>
              <a:rPr lang="ru-RU" dirty="0">
                <a:latin typeface="Times New Roman" pitchFamily="18" charset="0"/>
                <a:cs typeface="Times New Roman" pitchFamily="18" charset="0"/>
              </a:rPr>
              <a:t> картах характеристика </a:t>
            </a:r>
            <a:r>
              <a:rPr lang="ru-RU" dirty="0" err="1">
                <a:latin typeface="Times New Roman" pitchFamily="18" charset="0"/>
                <a:cs typeface="Times New Roman" pitchFamily="18" charset="0"/>
              </a:rPr>
              <a:t>рельєфу</a:t>
            </a:r>
            <a:r>
              <a:rPr lang="ru-RU" dirty="0">
                <a:latin typeface="Times New Roman" pitchFamily="18" charset="0"/>
                <a:cs typeface="Times New Roman" pitchFamily="18" charset="0"/>
              </a:rPr>
              <a:t> (генезис, </a:t>
            </a:r>
            <a:r>
              <a:rPr lang="ru-RU" dirty="0" err="1">
                <a:latin typeface="Times New Roman" pitchFamily="18" charset="0"/>
                <a:cs typeface="Times New Roman" pitchFamily="18" charset="0"/>
              </a:rPr>
              <a:t>морфологія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подається</a:t>
            </a:r>
            <a:r>
              <a:rPr lang="ru-RU" dirty="0">
                <a:latin typeface="Times New Roman" pitchFamily="18" charset="0"/>
                <a:cs typeface="Times New Roman" pitchFamily="18" charset="0"/>
              </a:rPr>
              <a:t> шляхом </a:t>
            </a:r>
            <a:r>
              <a:rPr lang="ru-RU" dirty="0" err="1">
                <a:latin typeface="Times New Roman" pitchFamily="18" charset="0"/>
                <a:cs typeface="Times New Roman" pitchFamily="18" charset="0"/>
              </a:rPr>
              <a:t>сполучення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декількох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умовних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позначень</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кольорового</a:t>
            </a:r>
            <a:r>
              <a:rPr lang="ru-RU" dirty="0">
                <a:latin typeface="Times New Roman" pitchFamily="18" charset="0"/>
                <a:cs typeface="Times New Roman" pitchFamily="18" charset="0"/>
              </a:rPr>
              <a:t> фону, штриховки, </a:t>
            </a:r>
            <a:r>
              <a:rPr lang="ru-RU" dirty="0" err="1">
                <a:latin typeface="Times New Roman" pitchFamily="18" charset="0"/>
                <a:cs typeface="Times New Roman" pitchFamily="18" charset="0"/>
              </a:rPr>
              <a:t>значків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індексів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ізоліній</a:t>
            </a:r>
            <a:r>
              <a:rPr lang="ru-RU" dirty="0" smtClean="0">
                <a:latin typeface="Times New Roman" pitchFamily="18" charset="0"/>
                <a:cs typeface="Times New Roman" pitchFamily="18" charset="0"/>
              </a:rPr>
              <a:t>. За </a:t>
            </a:r>
            <a:r>
              <a:rPr lang="ru-RU" dirty="0" err="1">
                <a:latin typeface="Times New Roman" pitchFamily="18" charset="0"/>
                <a:cs typeface="Times New Roman" pitchFamily="18" charset="0"/>
              </a:rPr>
              <a:t>Спиридоновим</a:t>
            </a:r>
            <a:r>
              <a:rPr lang="ru-RU" dirty="0">
                <a:latin typeface="Times New Roman" pitchFamily="18" charset="0"/>
                <a:cs typeface="Times New Roman" pitchFamily="18" charset="0"/>
              </a:rPr>
              <a:t> А.І. для </a:t>
            </a:r>
            <a:r>
              <a:rPr lang="ru-RU" dirty="0" err="1">
                <a:latin typeface="Times New Roman" pitchFamily="18" charset="0"/>
                <a:cs typeface="Times New Roman" pitchFamily="18" charset="0"/>
              </a:rPr>
              <a:t>побудови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загальних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геоморфологічних</a:t>
            </a:r>
            <a:r>
              <a:rPr lang="ru-RU" dirty="0">
                <a:latin typeface="Times New Roman" pitchFamily="18" charset="0"/>
                <a:cs typeface="Times New Roman" pitchFamily="18" charset="0"/>
              </a:rPr>
              <a:t> карт </a:t>
            </a:r>
            <a:r>
              <a:rPr lang="ru-RU" dirty="0" err="1">
                <a:latin typeface="Times New Roman" pitchFamily="18" charset="0"/>
                <a:cs typeface="Times New Roman" pitchFamily="18" charset="0"/>
              </a:rPr>
              <a:t>карт</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аналітичного</a:t>
            </a:r>
            <a:r>
              <a:rPr lang="ru-RU" dirty="0">
                <a:latin typeface="Times New Roman" pitchFamily="18" charset="0"/>
                <a:cs typeface="Times New Roman" pitchFamily="18" charset="0"/>
              </a:rPr>
              <a:t> типу </a:t>
            </a:r>
            <a:r>
              <a:rPr lang="ru-RU" dirty="0" err="1">
                <a:latin typeface="Times New Roman" pitchFamily="18" charset="0"/>
                <a:cs typeface="Times New Roman" pitchFamily="18" charset="0"/>
              </a:rPr>
              <a:t>необхідно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використовувати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незалежні</a:t>
            </a:r>
            <a:r>
              <a:rPr lang="ru-RU" dirty="0">
                <a:latin typeface="Times New Roman" pitchFamily="18" charset="0"/>
                <a:cs typeface="Times New Roman" pitchFamily="18" charset="0"/>
              </a:rPr>
              <a:t> одна </a:t>
            </a:r>
            <a:r>
              <a:rPr lang="ru-RU" dirty="0" err="1">
                <a:latin typeface="Times New Roman" pitchFamily="18" charset="0"/>
                <a:cs typeface="Times New Roman" pitchFamily="18" charset="0"/>
              </a:rPr>
              <a:t>від</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одної</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системи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умовних</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позначень</a:t>
            </a:r>
            <a:r>
              <a:rPr lang="ru-RU" dirty="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sp>
        <p:nvSpPr>
          <p:cNvPr id="5" name="Текст 4"/>
          <p:cNvSpPr>
            <a:spLocks noGrp="1"/>
          </p:cNvSpPr>
          <p:nvPr>
            <p:ph type="body" sz="quarter" idx="3"/>
          </p:nvPr>
        </p:nvSpPr>
        <p:spPr/>
        <p:txBody>
          <a:bodyPr/>
          <a:lstStyle/>
          <a:p>
            <a:r>
              <a:rPr lang="uk-UA" dirty="0" smtClean="0">
                <a:latin typeface="Times New Roman" pitchFamily="18" charset="0"/>
                <a:cs typeface="Times New Roman" pitchFamily="18" charset="0"/>
              </a:rPr>
              <a:t>Синтетичні карти</a:t>
            </a:r>
            <a:endParaRPr lang="uk-UA" dirty="0">
              <a:latin typeface="Times New Roman" pitchFamily="18" charset="0"/>
              <a:cs typeface="Times New Roman" pitchFamily="18" charset="0"/>
            </a:endParaRPr>
          </a:p>
        </p:txBody>
      </p:sp>
      <p:sp>
        <p:nvSpPr>
          <p:cNvPr id="6" name="Объект 5"/>
          <p:cNvSpPr>
            <a:spLocks noGrp="1"/>
          </p:cNvSpPr>
          <p:nvPr>
            <p:ph sz="quarter" idx="4"/>
          </p:nvPr>
        </p:nvSpPr>
        <p:spPr/>
        <p:txBody>
          <a:bodyPr>
            <a:normAutofit lnSpcReduction="10000"/>
          </a:bodyPr>
          <a:lstStyle/>
          <a:p>
            <a:pPr marL="0" indent="0" algn="just">
              <a:buNone/>
            </a:pPr>
            <a:r>
              <a:rPr lang="uk-UA" dirty="0">
                <a:latin typeface="Times New Roman" pitchFamily="18" charset="0"/>
                <a:cs typeface="Times New Roman" pitchFamily="18" charset="0"/>
              </a:rPr>
              <a:t>На синтетичних картах, як вказує А.І. </a:t>
            </a:r>
            <a:r>
              <a:rPr lang="uk-UA" dirty="0" err="1">
                <a:latin typeface="Times New Roman" pitchFamily="18" charset="0"/>
                <a:cs typeface="Times New Roman" pitchFamily="18" charset="0"/>
              </a:rPr>
              <a:t>Спиридонов</a:t>
            </a:r>
            <a:r>
              <a:rPr lang="uk-UA" dirty="0">
                <a:latin typeface="Times New Roman" pitchFamily="18" charset="0"/>
                <a:cs typeface="Times New Roman" pitchFamily="18" charset="0"/>
              </a:rPr>
              <a:t>, виділяють морфологічні комплекси (типи рельєфу), які являють собою природне угрупування форм, об’єднаних загальними ознаками: зовнішньою формою, геологічною будовою, походженням та розвитком.</a:t>
            </a:r>
          </a:p>
        </p:txBody>
      </p:sp>
    </p:spTree>
    <p:extLst>
      <p:ext uri="{BB962C8B-B14F-4D97-AF65-F5344CB8AC3E}">
        <p14:creationId xmlns:p14="http://schemas.microsoft.com/office/powerpoint/2010/main" xmlns="" val="35173269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gs>
            <a:gs pos="50000">
              <a:schemeClr val="bg1"/>
            </a:gs>
            <a:gs pos="100000">
              <a:schemeClr val="bg1"/>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latin typeface="Times New Roman" pitchFamily="18" charset="0"/>
                <a:cs typeface="Times New Roman" pitchFamily="18" charset="0"/>
              </a:rPr>
              <a:t>Гіпотези</a:t>
            </a:r>
            <a:r>
              <a:rPr lang="ru-RU" dirty="0">
                <a:latin typeface="Times New Roman" pitchFamily="18" charset="0"/>
                <a:cs typeface="Times New Roman" pitchFamily="18" charset="0"/>
              </a:rPr>
              <a:t> про </a:t>
            </a:r>
            <a:r>
              <a:rPr lang="ru-RU" dirty="0" err="1">
                <a:latin typeface="Times New Roman" pitchFamily="18" charset="0"/>
                <a:cs typeface="Times New Roman" pitchFamily="18" charset="0"/>
              </a:rPr>
              <a:t>формування</a:t>
            </a:r>
            <a:r>
              <a:rPr lang="ru-RU" dirty="0">
                <a:latin typeface="Times New Roman" pitchFamily="18" charset="0"/>
                <a:cs typeface="Times New Roman" pitchFamily="18" charset="0"/>
              </a:rPr>
              <a:t> і </a:t>
            </a:r>
            <a:r>
              <a:rPr lang="ru-RU" dirty="0" err="1">
                <a:latin typeface="Times New Roman" pitchFamily="18" charset="0"/>
                <a:cs typeface="Times New Roman" pitchFamily="18" charset="0"/>
              </a:rPr>
              <a:t>розвиток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земної</a:t>
            </a:r>
            <a:r>
              <a:rPr lang="ru-RU" dirty="0">
                <a:latin typeface="Times New Roman" pitchFamily="18" charset="0"/>
                <a:cs typeface="Times New Roman" pitchFamily="18" charset="0"/>
              </a:rPr>
              <a:t> кори.</a:t>
            </a:r>
            <a:endParaRPr lang="uk-UA"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85000" lnSpcReduction="20000"/>
          </a:bodyPr>
          <a:lstStyle/>
          <a:p>
            <a:pPr marL="0" indent="0">
              <a:buNone/>
            </a:pPr>
            <a:r>
              <a:rPr lang="uk-UA" dirty="0">
                <a:latin typeface="Times New Roman" pitchFamily="18" charset="0"/>
                <a:cs typeface="Times New Roman" pitchFamily="18" charset="0"/>
              </a:rPr>
              <a:t>Геологічні та геофізичні дані свідчать про наявність суттєвих, принципових відмінностей в особливостях будови і розвитку земної </a:t>
            </a:r>
            <a:r>
              <a:rPr lang="uk-UA" dirty="0" smtClean="0">
                <a:latin typeface="Times New Roman" pitchFamily="18" charset="0"/>
                <a:cs typeface="Times New Roman" pitchFamily="18" charset="0"/>
              </a:rPr>
              <a:t>кори </a:t>
            </a:r>
            <a:r>
              <a:rPr lang="uk-UA" dirty="0">
                <a:latin typeface="Times New Roman" pitchFamily="18" charset="0"/>
                <a:cs typeface="Times New Roman" pitchFamily="18" charset="0"/>
              </a:rPr>
              <a:t>різних ділянок нашої планети. В динамічному плані літосфера характеризується розповсюдженням процесів розтягнення і стискування. Одночасне їх проявлення на одній ділянці земної кори суттєво ускладнює пояснення їх рушійних сил</a:t>
            </a:r>
            <a:r>
              <a:rPr lang="uk-UA" dirty="0" smtClean="0">
                <a:latin typeface="Times New Roman" pitchFamily="18" charset="0"/>
                <a:cs typeface="Times New Roman" pitchFamily="18" charset="0"/>
              </a:rPr>
              <a:t>. Незворотність </a:t>
            </a:r>
            <a:r>
              <a:rPr lang="uk-UA" dirty="0">
                <a:latin typeface="Times New Roman" pitchFamily="18" charset="0"/>
                <a:cs typeface="Times New Roman" pitchFamily="18" charset="0"/>
              </a:rPr>
              <a:t>процесу геотектонічного розвитку і періодичність етапів орогенезу також ускладнюють вивчення рушійних сил, які контролюють стадійність формування земної кори</a:t>
            </a:r>
            <a:r>
              <a:rPr lang="uk-UA"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xmlns="" val="4034357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rgbClr val="8488C4">
                <a:alpha val="81000"/>
              </a:srgbClr>
            </a:gs>
            <a:gs pos="53000">
              <a:srgbClr val="D4DEFF"/>
            </a:gs>
            <a:gs pos="83000">
              <a:srgbClr val="D4DEFF"/>
            </a:gs>
            <a:gs pos="100000">
              <a:srgbClr val="96AB94">
                <a:alpha val="90000"/>
              </a:srgb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Times New Roman" pitchFamily="18" charset="0"/>
                <a:cs typeface="Times New Roman" pitchFamily="18" charset="0"/>
              </a:rPr>
              <a:t>Геоморфологічні ландшафти</a:t>
            </a:r>
            <a:endParaRPr lang="uk-UA"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85000" lnSpcReduction="20000"/>
          </a:bodyPr>
          <a:lstStyle/>
          <a:p>
            <a:pPr marL="0" indent="0">
              <a:buNone/>
            </a:pPr>
            <a:r>
              <a:rPr lang="uk-UA" dirty="0">
                <a:latin typeface="Times New Roman" pitchFamily="18" charset="0"/>
                <a:cs typeface="Times New Roman" pitchFamily="18" charset="0"/>
              </a:rPr>
              <a:t>Геоморфологічний ландшафт являє собою природний або антропогенний територіальний чи </a:t>
            </a:r>
            <a:r>
              <a:rPr lang="uk-UA" dirty="0" err="1">
                <a:latin typeface="Times New Roman" pitchFamily="18" charset="0"/>
                <a:cs typeface="Times New Roman" pitchFamily="18" charset="0"/>
              </a:rPr>
              <a:t>акваторіальний</a:t>
            </a:r>
            <a:r>
              <a:rPr lang="uk-UA" dirty="0">
                <a:latin typeface="Times New Roman" pitchFamily="18" charset="0"/>
                <a:cs typeface="Times New Roman" pitchFamily="18" charset="0"/>
              </a:rPr>
              <a:t> комплекс. Це генетично однорідна ділянка ландшафтної сфери з екзогенним геологічним фундаментом, однотипним рельєфом, </a:t>
            </a:r>
            <a:r>
              <a:rPr lang="uk-UA" dirty="0" err="1">
                <a:latin typeface="Times New Roman" pitchFamily="18" charset="0"/>
                <a:cs typeface="Times New Roman" pitchFamily="18" charset="0"/>
              </a:rPr>
              <a:t>гідрокліматичним</a:t>
            </a:r>
            <a:r>
              <a:rPr lang="uk-UA" dirty="0">
                <a:latin typeface="Times New Roman" pitchFamily="18" charset="0"/>
                <a:cs typeface="Times New Roman" pitchFamily="18" charset="0"/>
              </a:rPr>
              <a:t> режимом і характерною морфологічною структурою. Головними типами геоморфологічних ландшафтів на континентах є гірські та рівнинні країни. Для морських та океанічних просторів геоморфологічними одиницями є підводні гірські системи і рівнини. Всі вони за своєю природою надзвичайно різноманітні і поділяються на ряд геоморфологічних провінцій та областей.</a:t>
            </a:r>
          </a:p>
        </p:txBody>
      </p:sp>
    </p:spTree>
    <p:extLst>
      <p:ext uri="{BB962C8B-B14F-4D97-AF65-F5344CB8AC3E}">
        <p14:creationId xmlns:p14="http://schemas.microsoft.com/office/powerpoint/2010/main" xmlns="" val="39085651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5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latin typeface="Times New Roman" pitchFamily="18" charset="0"/>
                <a:cs typeface="Times New Roman" pitchFamily="18" charset="0"/>
              </a:rPr>
              <a:t>Таксономічні одиниці геоморфологічного районування</a:t>
            </a:r>
            <a:endParaRPr lang="uk-UA" dirty="0">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36046641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52528948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60093">
            <a:alpha val="35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Times New Roman" pitchFamily="18" charset="0"/>
                <a:cs typeface="Times New Roman" pitchFamily="18" charset="0"/>
              </a:rPr>
              <a:t>Геоморфологічна країна</a:t>
            </a:r>
            <a:endParaRPr lang="uk-UA"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92500" lnSpcReduction="20000"/>
          </a:bodyPr>
          <a:lstStyle/>
          <a:p>
            <a:pPr marL="0" indent="0" algn="just">
              <a:buNone/>
            </a:pPr>
            <a:r>
              <a:rPr lang="uk-UA" dirty="0">
                <a:latin typeface="Times New Roman" pitchFamily="18" charset="0"/>
                <a:cs typeface="Times New Roman" pitchFamily="18" charset="0"/>
              </a:rPr>
              <a:t>Геоморфологічна країна – таксономічна одиниця геоморфологічного районування суходолу, що відповідає </a:t>
            </a:r>
            <a:r>
              <a:rPr lang="uk-UA" dirty="0" err="1">
                <a:latin typeface="Times New Roman" pitchFamily="18" charset="0"/>
                <a:cs typeface="Times New Roman" pitchFamily="18" charset="0"/>
              </a:rPr>
              <a:t>платформовій</a:t>
            </a:r>
            <a:r>
              <a:rPr lang="uk-UA" dirty="0">
                <a:latin typeface="Times New Roman" pitchFamily="18" charset="0"/>
                <a:cs typeface="Times New Roman" pitchFamily="18" charset="0"/>
              </a:rPr>
              <a:t> або геосинклінальній структурі. Вона чітко відокремлена, характеризується певним типом рельєфу, спрямованістю екзогенних </a:t>
            </a:r>
            <a:r>
              <a:rPr lang="uk-UA" dirty="0" err="1">
                <a:latin typeface="Times New Roman" pitchFamily="18" charset="0"/>
                <a:cs typeface="Times New Roman" pitchFamily="18" charset="0"/>
              </a:rPr>
              <a:t>рельєфотворних</a:t>
            </a:r>
            <a:r>
              <a:rPr lang="uk-UA" dirty="0">
                <a:latin typeface="Times New Roman" pitchFamily="18" charset="0"/>
                <a:cs typeface="Times New Roman" pitchFamily="18" charset="0"/>
              </a:rPr>
              <a:t> процесів і неотектонічним режимом. </a:t>
            </a:r>
            <a:endParaRPr lang="uk-UA" dirty="0" smtClean="0">
              <a:latin typeface="Times New Roman" pitchFamily="18" charset="0"/>
              <a:cs typeface="Times New Roman" pitchFamily="18" charset="0"/>
            </a:endParaRPr>
          </a:p>
          <a:p>
            <a:pPr marL="0" indent="0" algn="just">
              <a:buNone/>
            </a:pPr>
            <a:r>
              <a:rPr lang="uk-UA" dirty="0" smtClean="0">
                <a:latin typeface="Times New Roman" pitchFamily="18" charset="0"/>
                <a:cs typeface="Times New Roman" pitchFamily="18" charset="0"/>
              </a:rPr>
              <a:t>Територія </a:t>
            </a:r>
            <a:r>
              <a:rPr lang="uk-UA" dirty="0">
                <a:latin typeface="Times New Roman" pitchFamily="18" charset="0"/>
                <a:cs typeface="Times New Roman" pitchFamily="18" charset="0"/>
              </a:rPr>
              <a:t>України розташована в межах трьох геоморфологічних країн - Східноєвропейської рівнини, Кримсько-Кавказької та Карпатської гірських </a:t>
            </a:r>
            <a:r>
              <a:rPr lang="uk-UA" dirty="0" smtClean="0">
                <a:latin typeface="Times New Roman" pitchFamily="18" charset="0"/>
                <a:cs typeface="Times New Roman" pitchFamily="18" charset="0"/>
              </a:rPr>
              <a:t>країн.</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xmlns="" val="24805936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FF00">
            <a:alpha val="35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Times New Roman" pitchFamily="18" charset="0"/>
                <a:cs typeface="Times New Roman" pitchFamily="18" charset="0"/>
              </a:rPr>
              <a:t>Геоморфологічна провінція</a:t>
            </a:r>
            <a:endParaRPr lang="uk-UA"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77500" lnSpcReduction="20000"/>
          </a:bodyPr>
          <a:lstStyle/>
          <a:p>
            <a:pPr marL="0" indent="0" algn="just">
              <a:buNone/>
            </a:pPr>
            <a:r>
              <a:rPr lang="uk-UA" dirty="0">
                <a:latin typeface="Times New Roman" pitchFamily="18" charset="0"/>
                <a:cs typeface="Times New Roman" pitchFamily="18" charset="0"/>
              </a:rPr>
              <a:t>Геоморфологічна провінція - це частина геоморфологічної країни, що відповідає геоструктурам більш низького порядку. Вони відрізняються будовою геологічного субстрату, інтенсивністю, спрямованістю або часом прояву </a:t>
            </a:r>
            <a:r>
              <a:rPr lang="uk-UA" dirty="0" err="1">
                <a:latin typeface="Times New Roman" pitchFamily="18" charset="0"/>
                <a:cs typeface="Times New Roman" pitchFamily="18" charset="0"/>
              </a:rPr>
              <a:t>рельєфотворних</a:t>
            </a:r>
            <a:r>
              <a:rPr lang="uk-UA" dirty="0">
                <a:latin typeface="Times New Roman" pitchFamily="18" charset="0"/>
                <a:cs typeface="Times New Roman" pitchFamily="18" charset="0"/>
              </a:rPr>
              <a:t> рухів земної кори; інтенсивністю проявів екзогенних процесів. </a:t>
            </a:r>
            <a:endParaRPr lang="uk-UA" dirty="0" smtClean="0">
              <a:latin typeface="Times New Roman" pitchFamily="18" charset="0"/>
              <a:cs typeface="Times New Roman" pitchFamily="18" charset="0"/>
            </a:endParaRPr>
          </a:p>
          <a:p>
            <a:pPr marL="0" indent="0" algn="just">
              <a:buNone/>
            </a:pPr>
            <a:r>
              <a:rPr lang="uk-UA" dirty="0" smtClean="0">
                <a:latin typeface="Times New Roman" pitchFamily="18" charset="0"/>
                <a:cs typeface="Times New Roman" pitchFamily="18" charset="0"/>
              </a:rPr>
              <a:t>Згідно </a:t>
            </a:r>
            <a:r>
              <a:rPr lang="uk-UA" dirty="0">
                <a:latin typeface="Times New Roman" pitchFamily="18" charset="0"/>
                <a:cs typeface="Times New Roman" pitchFamily="18" charset="0"/>
              </a:rPr>
              <a:t>з геоморфологічним районуванням рівнинна частина України міститься здебільшого в межах </a:t>
            </a:r>
            <a:r>
              <a:rPr lang="uk-UA" dirty="0" err="1">
                <a:latin typeface="Times New Roman" pitchFamily="18" charset="0"/>
                <a:cs typeface="Times New Roman" pitchFamily="18" charset="0"/>
              </a:rPr>
              <a:t>Середньоруської</a:t>
            </a:r>
            <a:r>
              <a:rPr lang="uk-UA" dirty="0">
                <a:latin typeface="Times New Roman" pitchFamily="18" charset="0"/>
                <a:cs typeface="Times New Roman" pitchFamily="18" charset="0"/>
              </a:rPr>
              <a:t> провінції. В гірській частині виділяють Карпатську геоморфологічну провінцію, що на території України збігається з Карпатською геоморфологічною країною, і Кримську геоморфологічну провінцію, яка є частиною Кримсько-Кавказької геоморфологічної країни.</a:t>
            </a:r>
          </a:p>
        </p:txBody>
      </p:sp>
    </p:spTree>
    <p:extLst>
      <p:ext uri="{BB962C8B-B14F-4D97-AF65-F5344CB8AC3E}">
        <p14:creationId xmlns:p14="http://schemas.microsoft.com/office/powerpoint/2010/main" xmlns="" val="488582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FF">
            <a:alpha val="30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latin typeface="Times New Roman" pitchFamily="18" charset="0"/>
                <a:cs typeface="Times New Roman" pitchFamily="18" charset="0"/>
              </a:rPr>
              <a:t>Геоморфологічна область</a:t>
            </a:r>
            <a:endParaRPr lang="uk-UA"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77500" lnSpcReduction="20000"/>
          </a:bodyPr>
          <a:lstStyle/>
          <a:p>
            <a:pPr marL="0" indent="0" algn="just">
              <a:buNone/>
            </a:pPr>
            <a:r>
              <a:rPr lang="uk-UA" dirty="0">
                <a:latin typeface="Times New Roman" pitchFamily="18" charset="0"/>
                <a:cs typeface="Times New Roman" pitchFamily="18" charset="0"/>
              </a:rPr>
              <a:t>Геоморфологічна область являє собою частину геоморфологічної провінції або геоморфологічної країни. </a:t>
            </a:r>
            <a:r>
              <a:rPr lang="uk-UA" dirty="0" err="1">
                <a:latin typeface="Times New Roman" pitchFamily="18" charset="0"/>
                <a:cs typeface="Times New Roman" pitchFamily="18" charset="0"/>
              </a:rPr>
              <a:t>Орографічно</a:t>
            </a:r>
            <a:r>
              <a:rPr lang="uk-UA" dirty="0">
                <a:latin typeface="Times New Roman" pitchFamily="18" charset="0"/>
                <a:cs typeface="Times New Roman" pitchFamily="18" charset="0"/>
              </a:rPr>
              <a:t> становить цілісні угруповання форм рельєфу, які представлені височинами, кряжами, низовинами і гірськими масивами. Серед гірських областей виділяють: геоморфологічну область денудаційно-тектонічних гір Українських Карпат; </a:t>
            </a:r>
            <a:r>
              <a:rPr lang="uk-UA" dirty="0" err="1">
                <a:latin typeface="Times New Roman" pitchFamily="18" charset="0"/>
                <a:cs typeface="Times New Roman" pitchFamily="18" charset="0"/>
              </a:rPr>
              <a:t>Передкарпатську</a:t>
            </a:r>
            <a:r>
              <a:rPr lang="uk-UA" dirty="0">
                <a:latin typeface="Times New Roman" pitchFamily="18" charset="0"/>
                <a:cs typeface="Times New Roman" pitchFamily="18" charset="0"/>
              </a:rPr>
              <a:t> область передгірних пластово-денудаційних височин та пластово-акумулятивних підвищених рівнин; Закарпатську область акумулятивних та </a:t>
            </a:r>
            <a:r>
              <a:rPr lang="uk-UA" dirty="0" err="1">
                <a:latin typeface="Times New Roman" pitchFamily="18" charset="0"/>
                <a:cs typeface="Times New Roman" pitchFamily="18" charset="0"/>
              </a:rPr>
              <a:t>пластоводенудаційних</a:t>
            </a:r>
            <a:r>
              <a:rPr lang="uk-UA" dirty="0">
                <a:latin typeface="Times New Roman" pitchFamily="18" charset="0"/>
                <a:cs typeface="Times New Roman" pitchFamily="18" charset="0"/>
              </a:rPr>
              <a:t> рівнин; геоморфологічну область структурно-денудаційних гір Гірського Криму; Керченсько-Таманську область пластово-денудаційних та акумулятивних рівнин.</a:t>
            </a:r>
          </a:p>
        </p:txBody>
      </p:sp>
    </p:spTree>
    <p:extLst>
      <p:ext uri="{BB962C8B-B14F-4D97-AF65-F5344CB8AC3E}">
        <p14:creationId xmlns:p14="http://schemas.microsoft.com/office/powerpoint/2010/main" xmlns="" val="19261544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FFFF">
            <a:alpha val="60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latin typeface="Times New Roman" pitchFamily="18" charset="0"/>
                <a:cs typeface="Times New Roman" pitchFamily="18" charset="0"/>
              </a:rPr>
              <a:t>Геоморфологічне районування України</a:t>
            </a:r>
            <a:endParaRPr lang="uk-UA" dirty="0">
              <a:latin typeface="Times New Roman" pitchFamily="18" charset="0"/>
              <a:cs typeface="Times New Roman" pitchFamily="18" charset="0"/>
            </a:endParaRPr>
          </a:p>
        </p:txBody>
      </p:sp>
      <p:pic>
        <p:nvPicPr>
          <p:cNvPr id="4" name="Объект 3"/>
          <p:cNvPicPr>
            <a:picLocks noGrp="1" noChangeAspect="1"/>
          </p:cNvPicPr>
          <p:nvPr>
            <p:ph idx="1"/>
          </p:nvPr>
        </p:nvPicPr>
        <p:blipFill rotWithShape="1">
          <a:blip r:embed="rId2" cstate="print">
            <a:extLst>
              <a:ext uri="{28A0092B-C50C-407E-A947-70E740481C1C}">
                <a14:useLocalDpi xmlns:a14="http://schemas.microsoft.com/office/drawing/2010/main" xmlns="" val="0"/>
              </a:ext>
            </a:extLst>
          </a:blip>
          <a:srcRect l="-1" t="6438" r="12" b="-6438"/>
          <a:stretch/>
        </p:blipFill>
        <p:spPr>
          <a:xfrm>
            <a:off x="539552" y="1628800"/>
            <a:ext cx="8064000" cy="5060328"/>
          </a:xfrm>
        </p:spPr>
      </p:pic>
    </p:spTree>
    <p:extLst>
      <p:ext uri="{BB962C8B-B14F-4D97-AF65-F5344CB8AC3E}">
        <p14:creationId xmlns:p14="http://schemas.microsoft.com/office/powerpoint/2010/main" xmlns="" val="13917340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latin typeface="Times New Roman" pitchFamily="18" charset="0"/>
                <a:cs typeface="Times New Roman" pitchFamily="18" charset="0"/>
              </a:rPr>
              <a:t>Порівняння гірських країн з рівнинними</a:t>
            </a:r>
            <a:endParaRPr lang="uk-UA" dirty="0">
              <a:latin typeface="Times New Roman" pitchFamily="18" charset="0"/>
              <a:cs typeface="Times New Roman" pitchFamily="18" charset="0"/>
            </a:endParaRPr>
          </a:p>
        </p:txBody>
      </p:sp>
      <p:sp>
        <p:nvSpPr>
          <p:cNvPr id="3" name="Текст 2"/>
          <p:cNvSpPr>
            <a:spLocks noGrp="1"/>
          </p:cNvSpPr>
          <p:nvPr>
            <p:ph type="body" idx="1"/>
          </p:nvPr>
        </p:nvSpPr>
        <p:spPr/>
        <p:txBody>
          <a:bodyPr/>
          <a:lstStyle/>
          <a:p>
            <a:r>
              <a:rPr lang="uk-UA" dirty="0" smtClean="0"/>
              <a:t>Гірські країни </a:t>
            </a:r>
            <a:endParaRPr lang="uk-UA" dirty="0"/>
          </a:p>
        </p:txBody>
      </p:sp>
      <p:sp>
        <p:nvSpPr>
          <p:cNvPr id="4" name="Объект 3"/>
          <p:cNvSpPr>
            <a:spLocks noGrp="1"/>
          </p:cNvSpPr>
          <p:nvPr>
            <p:ph sz="half" idx="2"/>
          </p:nvPr>
        </p:nvSpPr>
        <p:spPr/>
        <p:txBody>
          <a:bodyPr>
            <a:noAutofit/>
          </a:bodyPr>
          <a:lstStyle/>
          <a:p>
            <a:pPr marL="0" indent="0" algn="just">
              <a:buNone/>
            </a:pPr>
            <a:r>
              <a:rPr lang="uk-UA" sz="1800" dirty="0">
                <a:latin typeface="Times New Roman" pitchFamily="18" charset="0"/>
                <a:cs typeface="Times New Roman" pitchFamily="18" charset="0"/>
              </a:rPr>
              <a:t>Під гірськими країнами розуміють підвищення з висотами понад 500 м над рівнем моря, з різко розчленованим рельєфом і з перевищенням вершин над долинами не менше 200-500 м. За характером простягання розрізняють гірські пасма, масиви і хребти. Важливими елементами гір є їх вершинні поверхні, перевали, поверхні вирівнювання, </a:t>
            </a:r>
            <a:r>
              <a:rPr lang="uk-UA" sz="1800" dirty="0" err="1">
                <a:latin typeface="Times New Roman" pitchFamily="18" charset="0"/>
                <a:cs typeface="Times New Roman" pitchFamily="18" charset="0"/>
              </a:rPr>
              <a:t>міжгірські</a:t>
            </a:r>
            <a:r>
              <a:rPr lang="uk-UA" sz="1800" dirty="0">
                <a:latin typeface="Times New Roman" pitchFamily="18" charset="0"/>
                <a:cs typeface="Times New Roman" pitchFamily="18" charset="0"/>
              </a:rPr>
              <a:t> улоговини. За морфологічними ознаками гори поділяються на високі (понад 2000 м над рівнем моря), </a:t>
            </a:r>
            <a:r>
              <a:rPr lang="uk-UA" sz="1800" dirty="0" err="1">
                <a:latin typeface="Times New Roman" pitchFamily="18" charset="0"/>
                <a:cs typeface="Times New Roman" pitchFamily="18" charset="0"/>
              </a:rPr>
              <a:t>середньовисокі</a:t>
            </a:r>
            <a:r>
              <a:rPr lang="uk-UA" sz="1800" dirty="0">
                <a:latin typeface="Times New Roman" pitchFamily="18" charset="0"/>
                <a:cs typeface="Times New Roman" pitchFamily="18" charset="0"/>
              </a:rPr>
              <a:t> (від 1000 до 2000 м) і низькі (від 600 до 1000 м).</a:t>
            </a:r>
          </a:p>
        </p:txBody>
      </p:sp>
      <p:sp>
        <p:nvSpPr>
          <p:cNvPr id="5" name="Текст 4"/>
          <p:cNvSpPr>
            <a:spLocks noGrp="1"/>
          </p:cNvSpPr>
          <p:nvPr>
            <p:ph type="body" sz="quarter" idx="3"/>
          </p:nvPr>
        </p:nvSpPr>
        <p:spPr/>
        <p:txBody>
          <a:bodyPr/>
          <a:lstStyle/>
          <a:p>
            <a:r>
              <a:rPr lang="uk-UA" dirty="0" smtClean="0"/>
              <a:t>Рівнинні країни</a:t>
            </a:r>
            <a:endParaRPr lang="uk-UA" dirty="0"/>
          </a:p>
        </p:txBody>
      </p:sp>
      <p:sp>
        <p:nvSpPr>
          <p:cNvPr id="6" name="Объект 5"/>
          <p:cNvSpPr>
            <a:spLocks noGrp="1"/>
          </p:cNvSpPr>
          <p:nvPr>
            <p:ph sz="quarter" idx="4"/>
          </p:nvPr>
        </p:nvSpPr>
        <p:spPr/>
        <p:txBody>
          <a:bodyPr>
            <a:noAutofit/>
          </a:bodyPr>
          <a:lstStyle/>
          <a:p>
            <a:pPr marL="0" indent="0" algn="just">
              <a:buNone/>
            </a:pPr>
            <a:r>
              <a:rPr lang="uk-UA" sz="1800" dirty="0">
                <a:latin typeface="Times New Roman" pitchFamily="18" charset="0"/>
                <a:cs typeface="Times New Roman" pitchFamily="18" charset="0"/>
              </a:rPr>
              <a:t>Під рівнинними країнами суші мають на увазі відносно рівні ділянки земної поверхні, однорідні за походженням і геологічною будовою, часто значної площі, з невеликим (до 200 м) коливанням висот і малим (до 50 ) нахилом. Всі великі рівнини суші розвинуті в межах континентальних платформ. На материкових платформах вони переважно мають двоярусну будову. В основі </a:t>
            </a:r>
            <a:r>
              <a:rPr lang="uk-UA" sz="1800" dirty="0" smtClean="0">
                <a:latin typeface="Times New Roman" pitchFamily="18" charset="0"/>
                <a:cs typeface="Times New Roman" pitchFamily="18" charset="0"/>
              </a:rPr>
              <a:t>рівнини </a:t>
            </a:r>
            <a:r>
              <a:rPr lang="uk-UA" sz="1800" dirty="0">
                <a:latin typeface="Times New Roman" pitchFamily="18" charset="0"/>
                <a:cs typeface="Times New Roman" pitchFamily="18" charset="0"/>
              </a:rPr>
              <a:t>залягає кристалічний або складчастий фундамент, який іноді виходить на поверхню у вигляді щитів. Вище над фундаментом з різким неузгодженням залягає </a:t>
            </a:r>
            <a:r>
              <a:rPr lang="uk-UA" sz="1800" dirty="0" err="1">
                <a:latin typeface="Times New Roman" pitchFamily="18" charset="0"/>
                <a:cs typeface="Times New Roman" pitchFamily="18" charset="0"/>
              </a:rPr>
              <a:t>платформовий</a:t>
            </a:r>
            <a:r>
              <a:rPr lang="uk-UA" sz="1800" dirty="0">
                <a:latin typeface="Times New Roman" pitchFamily="18" charset="0"/>
                <a:cs typeface="Times New Roman" pitchFamily="18" charset="0"/>
              </a:rPr>
              <a:t> чохол. </a:t>
            </a:r>
          </a:p>
        </p:txBody>
      </p:sp>
    </p:spTree>
    <p:extLst>
      <p:ext uri="{BB962C8B-B14F-4D97-AF65-F5344CB8AC3E}">
        <p14:creationId xmlns:p14="http://schemas.microsoft.com/office/powerpoint/2010/main" xmlns="" val="24379174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0">
              <a:srgbClr val="68F6DB">
                <a:alpha val="80000"/>
              </a:srgbClr>
            </a:gs>
            <a:gs pos="39999">
              <a:srgbClr val="85C2FF">
                <a:alpha val="80000"/>
              </a:srgbClr>
            </a:gs>
            <a:gs pos="70000">
              <a:srgbClr val="C4D6EB">
                <a:alpha val="90000"/>
              </a:srgbClr>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latin typeface="Times New Roman" pitchFamily="18" charset="0"/>
                <a:cs typeface="Times New Roman" pitchFamily="18" charset="0"/>
              </a:rPr>
              <a:t>Класифікація гірських країн за походженням</a:t>
            </a:r>
            <a:endParaRPr lang="uk-UA"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62500" lnSpcReduction="20000"/>
          </a:bodyPr>
          <a:lstStyle/>
          <a:p>
            <a:pPr marL="0" indent="457200" algn="just">
              <a:buNone/>
            </a:pPr>
            <a:r>
              <a:rPr lang="uk-UA" b="1" dirty="0">
                <a:latin typeface="Times New Roman" pitchFamily="18" charset="0"/>
                <a:cs typeface="Times New Roman" pitchFamily="18" charset="0"/>
              </a:rPr>
              <a:t>Вулканічні гори</a:t>
            </a:r>
            <a:r>
              <a:rPr lang="uk-UA" dirty="0">
                <a:latin typeface="Times New Roman" pitchFamily="18" charset="0"/>
                <a:cs typeface="Times New Roman" pitchFamily="18" charset="0"/>
              </a:rPr>
              <a:t> утворюються при виверженні вулканів. Порівняно з тектонічними горами вони мають локальне поширення, часто зустрічаються у вигляді ізольованих форм, хоча можуть утворювати великі вулканічні нагір'я. </a:t>
            </a:r>
            <a:endParaRPr lang="uk-UA" dirty="0" smtClean="0">
              <a:latin typeface="Times New Roman" pitchFamily="18" charset="0"/>
              <a:cs typeface="Times New Roman" pitchFamily="18" charset="0"/>
            </a:endParaRPr>
          </a:p>
          <a:p>
            <a:pPr marL="0" indent="457200" algn="just">
              <a:buNone/>
            </a:pPr>
            <a:r>
              <a:rPr lang="uk-UA" b="1" dirty="0" smtClean="0">
                <a:latin typeface="Times New Roman" pitchFamily="18" charset="0"/>
                <a:cs typeface="Times New Roman" pitchFamily="18" charset="0"/>
              </a:rPr>
              <a:t>Складчасті </a:t>
            </a:r>
            <a:r>
              <a:rPr lang="uk-UA" b="1" dirty="0">
                <a:latin typeface="Times New Roman" pitchFamily="18" charset="0"/>
                <a:cs typeface="Times New Roman" pitchFamily="18" charset="0"/>
              </a:rPr>
              <a:t>гори</a:t>
            </a:r>
            <a:r>
              <a:rPr lang="uk-UA" dirty="0">
                <a:latin typeface="Times New Roman" pitchFamily="18" charset="0"/>
                <a:cs typeface="Times New Roman" pitchFamily="18" charset="0"/>
              </a:rPr>
              <a:t> виникають в результаті утворення великих складчастих </a:t>
            </a:r>
            <a:r>
              <a:rPr lang="uk-UA" dirty="0" err="1">
                <a:latin typeface="Times New Roman" pitchFamily="18" charset="0"/>
                <a:cs typeface="Times New Roman" pitchFamily="18" charset="0"/>
              </a:rPr>
              <a:t>піднять</a:t>
            </a:r>
            <a:r>
              <a:rPr lang="uk-UA" dirty="0">
                <a:latin typeface="Times New Roman" pitchFamily="18" charset="0"/>
                <a:cs typeface="Times New Roman" pitchFamily="18" charset="0"/>
              </a:rPr>
              <a:t>, які сформовані із системи лінійних поєднаних складок помірного </a:t>
            </a:r>
            <a:r>
              <a:rPr lang="uk-UA" dirty="0" smtClean="0">
                <a:latin typeface="Times New Roman" pitchFamily="18" charset="0"/>
                <a:cs typeface="Times New Roman" pitchFamily="18" charset="0"/>
              </a:rPr>
              <a:t>стиснення. </a:t>
            </a:r>
            <a:r>
              <a:rPr lang="uk-UA" dirty="0">
                <a:latin typeface="Times New Roman" pitchFamily="18" charset="0"/>
                <a:cs typeface="Times New Roman" pitchFamily="18" charset="0"/>
              </a:rPr>
              <a:t>Переважно складчасті гори характеризуються розривно-складчастою </a:t>
            </a:r>
            <a:r>
              <a:rPr lang="uk-UA" dirty="0" smtClean="0">
                <a:latin typeface="Times New Roman" pitchFamily="18" charset="0"/>
                <a:cs typeface="Times New Roman" pitchFamily="18" charset="0"/>
              </a:rPr>
              <a:t>структурою. </a:t>
            </a:r>
            <a:r>
              <a:rPr lang="uk-UA" dirty="0">
                <a:latin typeface="Times New Roman" pitchFamily="18" charset="0"/>
                <a:cs typeface="Times New Roman" pitchFamily="18" charset="0"/>
              </a:rPr>
              <a:t>Прикладом таких гірських систем є гори Криму і Великого Кавказу. </a:t>
            </a:r>
            <a:endParaRPr lang="uk-UA" dirty="0" smtClean="0">
              <a:latin typeface="Times New Roman" pitchFamily="18" charset="0"/>
              <a:cs typeface="Times New Roman" pitchFamily="18" charset="0"/>
            </a:endParaRPr>
          </a:p>
          <a:p>
            <a:pPr marL="0" indent="457200" algn="just">
              <a:buNone/>
            </a:pPr>
            <a:r>
              <a:rPr lang="en-US" b="1" dirty="0" err="1" smtClean="0">
                <a:latin typeface="Times New Roman" pitchFamily="18" charset="0"/>
                <a:cs typeface="Times New Roman" pitchFamily="18" charset="0"/>
              </a:rPr>
              <a:t>Hac</a:t>
            </a:r>
            <a:r>
              <a:rPr lang="uk-UA" b="1" dirty="0" err="1">
                <a:latin typeface="Times New Roman" pitchFamily="18" charset="0"/>
                <a:cs typeface="Times New Roman" pitchFamily="18" charset="0"/>
              </a:rPr>
              <a:t>увні</a:t>
            </a:r>
            <a:r>
              <a:rPr lang="uk-UA" b="1" dirty="0">
                <a:latin typeface="Times New Roman" pitchFamily="18" charset="0"/>
                <a:cs typeface="Times New Roman" pitchFamily="18" charset="0"/>
              </a:rPr>
              <a:t> гори</a:t>
            </a:r>
            <a:r>
              <a:rPr lang="uk-UA" dirty="0">
                <a:latin typeface="Times New Roman" pitchFamily="18" charset="0"/>
                <a:cs typeface="Times New Roman" pitchFamily="18" charset="0"/>
              </a:rPr>
              <a:t> характеризуються надзвичайно складною складчастою структурою із перевернутими і лежачими лінійними складками. Вони доповнені численними насувами і тектонічними покривами великих амплітуд (до 120 км). Це найбільш розповсюджений тип гірських споруд. До нього належать Альпи, Карпати, Кавказ, Гімалаї, Анди та ін. Гори характеризуються найбільш складним рельєфом, особливо у випадку значної висоти і розвитку в верхній зоні морозного вивітрювання, сніжників і льодовиків. </a:t>
            </a:r>
            <a:endParaRPr lang="uk-UA"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1165076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C00CC">
            <a:alpha val="30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latin typeface="Times New Roman" pitchFamily="18" charset="0"/>
                <a:cs typeface="Times New Roman" pitchFamily="18" charset="0"/>
              </a:rPr>
              <a:t>Класифікація гірських країн за </a:t>
            </a:r>
            <a:r>
              <a:rPr lang="uk-UA" dirty="0" smtClean="0">
                <a:latin typeface="Times New Roman" pitchFamily="18" charset="0"/>
                <a:cs typeface="Times New Roman" pitchFamily="18" charset="0"/>
              </a:rPr>
              <a:t>походженням. Продовження</a:t>
            </a:r>
            <a:endParaRPr lang="uk-UA" dirty="0"/>
          </a:p>
        </p:txBody>
      </p:sp>
      <p:sp>
        <p:nvSpPr>
          <p:cNvPr id="3" name="Объект 2"/>
          <p:cNvSpPr>
            <a:spLocks noGrp="1"/>
          </p:cNvSpPr>
          <p:nvPr>
            <p:ph idx="1"/>
          </p:nvPr>
        </p:nvSpPr>
        <p:spPr/>
        <p:txBody>
          <a:bodyPr>
            <a:normAutofit fontScale="70000" lnSpcReduction="20000"/>
          </a:bodyPr>
          <a:lstStyle/>
          <a:p>
            <a:pPr marL="0" indent="457200" algn="just">
              <a:buNone/>
            </a:pPr>
            <a:r>
              <a:rPr lang="uk-UA" b="1" dirty="0" err="1">
                <a:latin typeface="Times New Roman" pitchFamily="18" charset="0"/>
                <a:cs typeface="Times New Roman" pitchFamily="18" charset="0"/>
              </a:rPr>
              <a:t>Складчасто-брилові</a:t>
            </a:r>
            <a:r>
              <a:rPr lang="uk-UA" b="1" dirty="0">
                <a:latin typeface="Times New Roman" pitchFamily="18" charset="0"/>
                <a:cs typeface="Times New Roman" pitchFamily="18" charset="0"/>
              </a:rPr>
              <a:t> гори</a:t>
            </a:r>
            <a:r>
              <a:rPr lang="uk-UA" dirty="0">
                <a:latin typeface="Times New Roman" pitchFamily="18" charset="0"/>
                <a:cs typeface="Times New Roman" pitchFamily="18" charset="0"/>
              </a:rPr>
              <a:t> утворюються на складчастому субстраті, який зазнав раніше консолідації протягом </a:t>
            </a:r>
            <a:r>
              <a:rPr lang="uk-UA" dirty="0" err="1">
                <a:latin typeface="Times New Roman" pitchFamily="18" charset="0"/>
                <a:cs typeface="Times New Roman" pitchFamily="18" charset="0"/>
              </a:rPr>
              <a:t>платформового</a:t>
            </a:r>
            <a:r>
              <a:rPr lang="uk-UA" dirty="0">
                <a:latin typeface="Times New Roman" pitchFamily="18" charset="0"/>
                <a:cs typeface="Times New Roman" pitchFamily="18" charset="0"/>
              </a:rPr>
              <a:t> етапу розвитку. Вони являють собою розбиту розривними порушеннями складчасту країну, різні частини якої </a:t>
            </a:r>
            <a:r>
              <a:rPr lang="uk-UA" dirty="0" err="1">
                <a:latin typeface="Times New Roman" pitchFamily="18" charset="0"/>
                <a:cs typeface="Times New Roman" pitchFamily="18" charset="0"/>
              </a:rPr>
              <a:t>припідняті</a:t>
            </a:r>
            <a:r>
              <a:rPr lang="uk-UA" dirty="0">
                <a:latin typeface="Times New Roman" pitchFamily="18" charset="0"/>
                <a:cs typeface="Times New Roman" pitchFamily="18" charset="0"/>
              </a:rPr>
              <a:t> на різну висоту. Розвиток скидів і </a:t>
            </a:r>
            <a:r>
              <a:rPr lang="uk-UA" dirty="0" err="1">
                <a:latin typeface="Times New Roman" pitchFamily="18" charset="0"/>
                <a:cs typeface="Times New Roman" pitchFamily="18" charset="0"/>
              </a:rPr>
              <a:t>глибових</a:t>
            </a:r>
            <a:r>
              <a:rPr lang="uk-UA" dirty="0">
                <a:latin typeface="Times New Roman" pitchFamily="18" charset="0"/>
                <a:cs typeface="Times New Roman" pitchFamily="18" charset="0"/>
              </a:rPr>
              <a:t> </a:t>
            </a:r>
            <a:r>
              <a:rPr lang="uk-UA" dirty="0" err="1">
                <a:latin typeface="Times New Roman" pitchFamily="18" charset="0"/>
                <a:cs typeface="Times New Roman" pitchFamily="18" charset="0"/>
              </a:rPr>
              <a:t>піднять</a:t>
            </a:r>
            <a:r>
              <a:rPr lang="uk-UA" dirty="0">
                <a:latin typeface="Times New Roman" pitchFamily="18" charset="0"/>
                <a:cs typeface="Times New Roman" pitchFamily="18" charset="0"/>
              </a:rPr>
              <a:t> може відбуватись одночасно з утворенням складок або розвиватися значно пізніше. Класичним прикладом таких гір є хребти Тянь-Шаню, на багатьох з яких збереглися релікти давньої </a:t>
            </a:r>
            <a:r>
              <a:rPr lang="uk-UA" dirty="0" err="1">
                <a:latin typeface="Times New Roman" pitchFamily="18" charset="0"/>
                <a:cs typeface="Times New Roman" pitchFamily="18" charset="0"/>
              </a:rPr>
              <a:t>платформової</a:t>
            </a:r>
            <a:r>
              <a:rPr lang="uk-UA" dirty="0">
                <a:latin typeface="Times New Roman" pitchFamily="18" charset="0"/>
                <a:cs typeface="Times New Roman" pitchFamily="18" charset="0"/>
              </a:rPr>
              <a:t> рівнини. </a:t>
            </a:r>
          </a:p>
          <a:p>
            <a:pPr marL="0" indent="457200" algn="just">
              <a:buNone/>
            </a:pPr>
            <a:r>
              <a:rPr lang="uk-UA" b="1" dirty="0" err="1">
                <a:latin typeface="Times New Roman" pitchFamily="18" charset="0"/>
                <a:cs typeface="Times New Roman" pitchFamily="18" charset="0"/>
              </a:rPr>
              <a:t>Брилові</a:t>
            </a:r>
            <a:r>
              <a:rPr lang="uk-UA" b="1" dirty="0">
                <a:latin typeface="Times New Roman" pitchFamily="18" charset="0"/>
                <a:cs typeface="Times New Roman" pitchFamily="18" charset="0"/>
              </a:rPr>
              <a:t> гори</a:t>
            </a:r>
            <a:r>
              <a:rPr lang="uk-UA" dirty="0">
                <a:latin typeface="Times New Roman" pitchFamily="18" charset="0"/>
                <a:cs typeface="Times New Roman" pitchFamily="18" charset="0"/>
              </a:rPr>
              <a:t> формуються під час руху тектонічних блоків по розривах з мінімальною їх внутрішньою деформацією. В результаті утворюються системи ступінчастих горстів, розділених грабенами. Гори такого типу можуть виникати переважно на складчастій основі, яка зазнала вже </a:t>
            </a:r>
            <a:r>
              <a:rPr lang="uk-UA" dirty="0" err="1">
                <a:latin typeface="Times New Roman" pitchFamily="18" charset="0"/>
                <a:cs typeface="Times New Roman" pitchFamily="18" charset="0"/>
              </a:rPr>
              <a:t>платформової</a:t>
            </a:r>
            <a:r>
              <a:rPr lang="uk-UA" dirty="0">
                <a:latin typeface="Times New Roman" pitchFamily="18" charset="0"/>
                <a:cs typeface="Times New Roman" pitchFamily="18" charset="0"/>
              </a:rPr>
              <a:t> консолідації. До них належать Алтай та гори </a:t>
            </a:r>
            <a:r>
              <a:rPr lang="uk-UA" dirty="0" smtClean="0">
                <a:latin typeface="Times New Roman" pitchFamily="18" charset="0"/>
                <a:cs typeface="Times New Roman" pitchFamily="18" charset="0"/>
              </a:rPr>
              <a:t>Прибайкалля.</a:t>
            </a:r>
            <a:endParaRPr lang="uk-UA" dirty="0">
              <a:latin typeface="Times New Roman" pitchFamily="18" charset="0"/>
              <a:cs typeface="Times New Roman" pitchFamily="18" charset="0"/>
            </a:endParaRPr>
          </a:p>
          <a:p>
            <a:pPr marL="0" indent="0">
              <a:buNone/>
            </a:pPr>
            <a:endParaRPr lang="uk-UA" dirty="0"/>
          </a:p>
        </p:txBody>
      </p:sp>
    </p:spTree>
    <p:extLst>
      <p:ext uri="{BB962C8B-B14F-4D97-AF65-F5344CB8AC3E}">
        <p14:creationId xmlns:p14="http://schemas.microsoft.com/office/powerpoint/2010/main" xmlns="" val="24803208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CC99">
            <a:alpha val="40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latin typeface="Times New Roman" pitchFamily="18" charset="0"/>
                <a:cs typeface="Times New Roman" pitchFamily="18" charset="0"/>
              </a:rPr>
              <a:t>Класифікація </a:t>
            </a:r>
            <a:r>
              <a:rPr lang="uk-UA" dirty="0" smtClean="0">
                <a:latin typeface="Times New Roman" pitchFamily="18" charset="0"/>
                <a:cs typeface="Times New Roman" pitchFamily="18" charset="0"/>
              </a:rPr>
              <a:t>рівнинних </a:t>
            </a:r>
            <a:r>
              <a:rPr lang="uk-UA" dirty="0">
                <a:latin typeface="Times New Roman" pitchFamily="18" charset="0"/>
                <a:cs typeface="Times New Roman" pitchFamily="18" charset="0"/>
              </a:rPr>
              <a:t>країн за походженням</a:t>
            </a:r>
            <a:endParaRPr lang="uk-UA" dirty="0"/>
          </a:p>
        </p:txBody>
      </p:sp>
      <p:sp>
        <p:nvSpPr>
          <p:cNvPr id="3" name="Объект 2"/>
          <p:cNvSpPr>
            <a:spLocks noGrp="1"/>
          </p:cNvSpPr>
          <p:nvPr>
            <p:ph idx="1"/>
          </p:nvPr>
        </p:nvSpPr>
        <p:spPr/>
        <p:txBody>
          <a:bodyPr>
            <a:normAutofit fontScale="70000" lnSpcReduction="20000"/>
          </a:bodyPr>
          <a:lstStyle/>
          <a:p>
            <a:pPr marL="0" indent="457200" algn="just">
              <a:buNone/>
            </a:pPr>
            <a:r>
              <a:rPr lang="uk-UA" b="1" dirty="0">
                <a:latin typeface="Times New Roman" pitchFamily="18" charset="0"/>
                <a:cs typeface="Times New Roman" pitchFamily="18" charset="0"/>
              </a:rPr>
              <a:t>Денудаційна рівнина </a:t>
            </a:r>
            <a:r>
              <a:rPr lang="uk-UA" dirty="0">
                <a:latin typeface="Times New Roman" pitchFamily="18" charset="0"/>
                <a:cs typeface="Times New Roman" pitchFamily="18" charset="0"/>
              </a:rPr>
              <a:t>- це вирівняна поверхня, яка сформувалась в результаті впливу агентів денудації на тектонічно </a:t>
            </a:r>
            <a:r>
              <a:rPr lang="uk-UA" dirty="0" err="1">
                <a:latin typeface="Times New Roman" pitchFamily="18" charset="0"/>
                <a:cs typeface="Times New Roman" pitchFamily="18" charset="0"/>
              </a:rPr>
              <a:t>припідняту</a:t>
            </a:r>
            <a:r>
              <a:rPr lang="uk-UA" dirty="0">
                <a:latin typeface="Times New Roman" pitchFamily="18" charset="0"/>
                <a:cs typeface="Times New Roman" pitchFamily="18" charset="0"/>
              </a:rPr>
              <a:t> місцевість в умовах тимчасового або тривалого переважання денудаційних процесів над тектонічними. </a:t>
            </a:r>
            <a:r>
              <a:rPr lang="uk-UA" dirty="0" smtClean="0">
                <a:latin typeface="Times New Roman" pitchFamily="18" charset="0"/>
                <a:cs typeface="Times New Roman" pitchFamily="18" charset="0"/>
              </a:rPr>
              <a:t> </a:t>
            </a:r>
          </a:p>
          <a:p>
            <a:pPr marL="0" indent="457200" algn="just">
              <a:buNone/>
            </a:pPr>
            <a:r>
              <a:rPr lang="uk-UA" b="1" dirty="0" err="1" smtClean="0">
                <a:latin typeface="Times New Roman" pitchFamily="18" charset="0"/>
                <a:cs typeface="Times New Roman" pitchFamily="18" charset="0"/>
              </a:rPr>
              <a:t>Педиплен</a:t>
            </a:r>
            <a:r>
              <a:rPr lang="uk-UA" dirty="0" smtClean="0">
                <a:latin typeface="Times New Roman" pitchFamily="18" charset="0"/>
                <a:cs typeface="Times New Roman" pitchFamily="18" charset="0"/>
              </a:rPr>
              <a:t> </a:t>
            </a:r>
            <a:r>
              <a:rPr lang="uk-UA" dirty="0">
                <a:latin typeface="Times New Roman" pitchFamily="18" charset="0"/>
                <a:cs typeface="Times New Roman" pitchFamily="18" charset="0"/>
              </a:rPr>
              <a:t>являє собою вирівняну </a:t>
            </a:r>
            <a:r>
              <a:rPr lang="uk-UA" dirty="0" err="1">
                <a:latin typeface="Times New Roman" pitchFamily="18" charset="0"/>
                <a:cs typeface="Times New Roman" pitchFamily="18" charset="0"/>
              </a:rPr>
              <a:t>слабонахилену</a:t>
            </a:r>
            <a:r>
              <a:rPr lang="uk-UA" dirty="0">
                <a:latin typeface="Times New Roman" pitchFamily="18" charset="0"/>
                <a:cs typeface="Times New Roman" pitchFamily="18" charset="0"/>
              </a:rPr>
              <a:t> </a:t>
            </a:r>
            <a:r>
              <a:rPr lang="uk-UA" dirty="0" smtClean="0">
                <a:latin typeface="Times New Roman" pitchFamily="18" charset="0"/>
                <a:cs typeface="Times New Roman" pitchFamily="18" charset="0"/>
              </a:rPr>
              <a:t> </a:t>
            </a:r>
            <a:r>
              <a:rPr lang="uk-UA" dirty="0">
                <a:latin typeface="Times New Roman" pitchFamily="18" charset="0"/>
                <a:cs typeface="Times New Roman" pitchFamily="18" charset="0"/>
              </a:rPr>
              <a:t>поверхню по периферії гір і підвищених рівнин. Вона утворилась в результаті нетривалої комплексної денудації тектонічних підвищень переважно потоковим змивом та ріками відносно базису денудації, який протягом тривалого часу перебуває в стабільному стані. </a:t>
            </a:r>
            <a:endParaRPr lang="uk-UA" dirty="0" smtClean="0">
              <a:latin typeface="Times New Roman" pitchFamily="18" charset="0"/>
              <a:cs typeface="Times New Roman" pitchFamily="18" charset="0"/>
            </a:endParaRPr>
          </a:p>
          <a:p>
            <a:pPr marL="0" indent="457200" algn="just">
              <a:buNone/>
            </a:pPr>
            <a:r>
              <a:rPr lang="uk-UA" b="1" dirty="0" err="1" smtClean="0">
                <a:latin typeface="Times New Roman" pitchFamily="18" charset="0"/>
                <a:cs typeface="Times New Roman" pitchFamily="18" charset="0"/>
              </a:rPr>
              <a:t>Пенеплен</a:t>
            </a:r>
            <a:r>
              <a:rPr lang="uk-UA" dirty="0" smtClean="0">
                <a:latin typeface="Times New Roman" pitchFamily="18" charset="0"/>
                <a:cs typeface="Times New Roman" pitchFamily="18" charset="0"/>
              </a:rPr>
              <a:t> </a:t>
            </a:r>
            <a:r>
              <a:rPr lang="uk-UA" dirty="0">
                <a:latin typeface="Times New Roman" pitchFamily="18" charset="0"/>
                <a:cs typeface="Times New Roman" pitchFamily="18" charset="0"/>
              </a:rPr>
              <a:t>являє собою залишкову або граничну рівнину, утворену в результаті тривалої комплексної денудації тектонічних підвищень в умовах тривалої стабілізації земної кори та незначних </a:t>
            </a:r>
            <a:r>
              <a:rPr lang="uk-UA" dirty="0" err="1">
                <a:latin typeface="Times New Roman" pitchFamily="18" charset="0"/>
                <a:cs typeface="Times New Roman" pitchFamily="18" charset="0"/>
              </a:rPr>
              <a:t>піднять</a:t>
            </a:r>
            <a:r>
              <a:rPr lang="uk-UA" dirty="0">
                <a:latin typeface="Times New Roman" pitchFamily="18" charset="0"/>
                <a:cs typeface="Times New Roman" pitchFamily="18" charset="0"/>
              </a:rPr>
              <a:t>. Залежно від будови області знесення, денудаційна рівнина може утворюватись дислокованими породами виступів фундаменту або горизонтально </a:t>
            </a:r>
            <a:r>
              <a:rPr lang="uk-UA" dirty="0" err="1">
                <a:latin typeface="Times New Roman" pitchFamily="18" charset="0"/>
                <a:cs typeface="Times New Roman" pitchFamily="18" charset="0"/>
              </a:rPr>
              <a:t>залягаючими</a:t>
            </a:r>
            <a:r>
              <a:rPr lang="uk-UA" dirty="0">
                <a:latin typeface="Times New Roman" pitchFamily="18" charset="0"/>
                <a:cs typeface="Times New Roman" pitchFamily="18" charset="0"/>
              </a:rPr>
              <a:t> гірськими породами осадового чохла. </a:t>
            </a:r>
            <a:endParaRPr lang="uk-UA"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33818291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50"/>
            </a:gs>
            <a:gs pos="50000">
              <a:srgbClr val="92D050"/>
            </a:gs>
            <a:gs pos="100000">
              <a:schemeClr val="bg1"/>
            </a:gs>
          </a:gsLst>
          <a:lin ang="27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smtClean="0">
                <a:latin typeface="Times New Roman" pitchFamily="18" charset="0"/>
                <a:cs typeface="Times New Roman" pitchFamily="18" charset="0"/>
              </a:rPr>
              <a:t>Гіпотези за характером рушійних сил</a:t>
            </a:r>
            <a:endParaRPr lang="uk-UA" dirty="0">
              <a:latin typeface="Times New Roman" pitchFamily="18" charset="0"/>
              <a:cs typeface="Times New Roman" pitchFamily="18" charset="0"/>
            </a:endParaRPr>
          </a:p>
        </p:txBody>
      </p:sp>
      <p:sp>
        <p:nvSpPr>
          <p:cNvPr id="3" name="Объект 2"/>
          <p:cNvSpPr>
            <a:spLocks noGrp="1"/>
          </p:cNvSpPr>
          <p:nvPr>
            <p:ph idx="1"/>
          </p:nvPr>
        </p:nvSpPr>
        <p:spPr/>
        <p:txBody>
          <a:bodyPr/>
          <a:lstStyle/>
          <a:p>
            <a:pPr marL="0" indent="0">
              <a:buNone/>
            </a:pPr>
            <a:r>
              <a:rPr lang="uk-UA" dirty="0">
                <a:latin typeface="Times New Roman" pitchFamily="18" charset="0"/>
                <a:cs typeface="Times New Roman" pitchFamily="18" charset="0"/>
              </a:rPr>
              <a:t>За характером основних рушійних сил, які пропонуються для пояснення механізму геотектонічних процесів, гіпотези можуть бути розділені на три групи: </a:t>
            </a:r>
            <a:endParaRPr lang="uk-UA" dirty="0" smtClean="0">
              <a:latin typeface="Times New Roman" pitchFamily="18" charset="0"/>
              <a:cs typeface="Times New Roman" pitchFamily="18" charset="0"/>
            </a:endParaRPr>
          </a:p>
          <a:p>
            <a:pPr>
              <a:buFontTx/>
              <a:buChar char="-"/>
            </a:pPr>
            <a:r>
              <a:rPr lang="uk-UA" dirty="0" smtClean="0">
                <a:latin typeface="Times New Roman" pitchFamily="18" charset="0"/>
                <a:cs typeface="Times New Roman" pitchFamily="18" charset="0"/>
              </a:rPr>
              <a:t>зміни </a:t>
            </a:r>
            <a:r>
              <a:rPr lang="uk-UA" dirty="0">
                <a:latin typeface="Times New Roman" pitchFamily="18" charset="0"/>
                <a:cs typeface="Times New Roman" pitchFamily="18" charset="0"/>
              </a:rPr>
              <a:t>об’єму Землі; </a:t>
            </a:r>
            <a:endParaRPr lang="uk-UA" dirty="0" smtClean="0">
              <a:latin typeface="Times New Roman" pitchFamily="18" charset="0"/>
              <a:cs typeface="Times New Roman" pitchFamily="18" charset="0"/>
            </a:endParaRPr>
          </a:p>
          <a:p>
            <a:pPr>
              <a:buFontTx/>
              <a:buChar char="-"/>
            </a:pPr>
            <a:r>
              <a:rPr lang="uk-UA" dirty="0" smtClean="0">
                <a:latin typeface="Times New Roman" pitchFamily="18" charset="0"/>
                <a:cs typeface="Times New Roman" pitchFamily="18" charset="0"/>
              </a:rPr>
              <a:t>зміни </a:t>
            </a:r>
            <a:r>
              <a:rPr lang="uk-UA" dirty="0">
                <a:latin typeface="Times New Roman" pitchFamily="18" charset="0"/>
                <a:cs typeface="Times New Roman" pitchFamily="18" charset="0"/>
              </a:rPr>
              <a:t>горизонтального дрейфу континентів</a:t>
            </a:r>
            <a:r>
              <a:rPr lang="uk-UA" dirty="0" smtClean="0">
                <a:latin typeface="Times New Roman" pitchFamily="18" charset="0"/>
                <a:cs typeface="Times New Roman" pitchFamily="18" charset="0"/>
              </a:rPr>
              <a:t>;</a:t>
            </a:r>
          </a:p>
          <a:p>
            <a:pPr marL="0" indent="0">
              <a:buNone/>
            </a:pPr>
            <a:r>
              <a:rPr lang="uk-UA" dirty="0" smtClean="0">
                <a:latin typeface="Times New Roman" pitchFamily="18" charset="0"/>
                <a:cs typeface="Times New Roman" pitchFamily="18" charset="0"/>
              </a:rPr>
              <a:t>- </a:t>
            </a:r>
            <a:r>
              <a:rPr lang="uk-UA" dirty="0">
                <a:latin typeface="Times New Roman" pitchFamily="18" charset="0"/>
                <a:cs typeface="Times New Roman" pitchFamily="18" charset="0"/>
              </a:rPr>
              <a:t>радіологічні гіпотези.</a:t>
            </a:r>
          </a:p>
        </p:txBody>
      </p:sp>
    </p:spTree>
    <p:extLst>
      <p:ext uri="{BB962C8B-B14F-4D97-AF65-F5344CB8AC3E}">
        <p14:creationId xmlns:p14="http://schemas.microsoft.com/office/powerpoint/2010/main" xmlns="" val="25434570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66FF">
            <a:alpha val="40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latin typeface="Times New Roman" pitchFamily="18" charset="0"/>
                <a:cs typeface="Times New Roman" pitchFamily="18" charset="0"/>
              </a:rPr>
              <a:t>Класифікація рівнинних країн за походженням. Продовження</a:t>
            </a:r>
            <a:endParaRPr lang="uk-UA" dirty="0"/>
          </a:p>
        </p:txBody>
      </p:sp>
      <p:sp>
        <p:nvSpPr>
          <p:cNvPr id="3" name="Объект 2"/>
          <p:cNvSpPr>
            <a:spLocks noGrp="1"/>
          </p:cNvSpPr>
          <p:nvPr>
            <p:ph idx="1"/>
          </p:nvPr>
        </p:nvSpPr>
        <p:spPr/>
        <p:txBody>
          <a:bodyPr>
            <a:normAutofit fontScale="70000" lnSpcReduction="20000"/>
          </a:bodyPr>
          <a:lstStyle/>
          <a:p>
            <a:pPr marL="0" indent="457200" algn="just">
              <a:buNone/>
            </a:pPr>
            <a:r>
              <a:rPr lang="uk-UA" b="1" dirty="0">
                <a:latin typeface="Times New Roman" pitchFamily="18" charset="0"/>
                <a:cs typeface="Times New Roman" pitchFamily="18" charset="0"/>
              </a:rPr>
              <a:t>Цокольні рівнини </a:t>
            </a:r>
            <a:r>
              <a:rPr lang="uk-UA" dirty="0">
                <a:latin typeface="Times New Roman" pitchFamily="18" charset="0"/>
                <a:cs typeface="Times New Roman" pitchFamily="18" charset="0"/>
              </a:rPr>
              <a:t>формуються на території з </a:t>
            </a:r>
            <a:r>
              <a:rPr lang="uk-UA" dirty="0" err="1">
                <a:latin typeface="Times New Roman" pitchFamily="18" charset="0"/>
                <a:cs typeface="Times New Roman" pitchFamily="18" charset="0"/>
              </a:rPr>
              <a:t>гіпсометрично</a:t>
            </a:r>
            <a:r>
              <a:rPr lang="uk-UA" dirty="0">
                <a:latin typeface="Times New Roman" pitchFamily="18" charset="0"/>
                <a:cs typeface="Times New Roman" pitchFamily="18" charset="0"/>
              </a:rPr>
              <a:t> високим заляганням порід фундаменту та відносно невеликою товщиною осадової товщі. </a:t>
            </a:r>
          </a:p>
          <a:p>
            <a:pPr marL="0" indent="457200" algn="just">
              <a:buNone/>
            </a:pPr>
            <a:r>
              <a:rPr lang="uk-UA" b="1" dirty="0">
                <a:latin typeface="Times New Roman" pitchFamily="18" charset="0"/>
                <a:cs typeface="Times New Roman" pitchFamily="18" charset="0"/>
              </a:rPr>
              <a:t>Пластові рівнини </a:t>
            </a:r>
            <a:r>
              <a:rPr lang="uk-UA" dirty="0">
                <a:latin typeface="Times New Roman" pitchFamily="18" charset="0"/>
                <a:cs typeface="Times New Roman" pitchFamily="18" charset="0"/>
              </a:rPr>
              <a:t>переважно складені </a:t>
            </a:r>
            <a:r>
              <a:rPr lang="uk-UA" dirty="0" err="1">
                <a:latin typeface="Times New Roman" pitchFamily="18" charset="0"/>
                <a:cs typeface="Times New Roman" pitchFamily="18" charset="0"/>
              </a:rPr>
              <a:t>недислокованими</a:t>
            </a:r>
            <a:r>
              <a:rPr lang="uk-UA" dirty="0">
                <a:latin typeface="Times New Roman" pitchFamily="18" charset="0"/>
                <a:cs typeface="Times New Roman" pitchFamily="18" charset="0"/>
              </a:rPr>
              <a:t> або </a:t>
            </a:r>
            <a:r>
              <a:rPr lang="uk-UA" dirty="0" err="1">
                <a:latin typeface="Times New Roman" pitchFamily="18" charset="0"/>
                <a:cs typeface="Times New Roman" pitchFamily="18" charset="0"/>
              </a:rPr>
              <a:t>слабодислокованими</a:t>
            </a:r>
            <a:r>
              <a:rPr lang="uk-UA" dirty="0">
                <a:latin typeface="Times New Roman" pitchFamily="18" charset="0"/>
                <a:cs typeface="Times New Roman" pitchFamily="18" charset="0"/>
              </a:rPr>
              <a:t> породами осадового чохла чи пластовими інтрузіями та </a:t>
            </a:r>
            <a:r>
              <a:rPr lang="uk-UA" dirty="0" err="1">
                <a:latin typeface="Times New Roman" pitchFamily="18" charset="0"/>
                <a:cs typeface="Times New Roman" pitchFamily="18" charset="0"/>
              </a:rPr>
              <a:t>ефузивами</a:t>
            </a:r>
            <a:r>
              <a:rPr lang="uk-UA" dirty="0">
                <a:latin typeface="Times New Roman" pitchFamily="18" charset="0"/>
                <a:cs typeface="Times New Roman" pitchFamily="18" charset="0"/>
              </a:rPr>
              <a:t>. На території України до пластових рівнин належать Подільська, Приазовська, </a:t>
            </a:r>
            <a:r>
              <a:rPr lang="en-US" dirty="0" err="1">
                <a:latin typeface="Times New Roman" pitchFamily="18" charset="0"/>
                <a:cs typeface="Times New Roman" pitchFamily="18" charset="0"/>
              </a:rPr>
              <a:t>Tapxa</a:t>
            </a:r>
            <a:r>
              <a:rPr lang="uk-UA" dirty="0" err="1">
                <a:latin typeface="Times New Roman" pitchFamily="18" charset="0"/>
                <a:cs typeface="Times New Roman" pitchFamily="18" charset="0"/>
              </a:rPr>
              <a:t>нкутська</a:t>
            </a:r>
            <a:r>
              <a:rPr lang="uk-UA" dirty="0">
                <a:latin typeface="Times New Roman" pitchFamily="18" charset="0"/>
                <a:cs typeface="Times New Roman" pitchFamily="18" charset="0"/>
              </a:rPr>
              <a:t>, Волинська, Донецька і Придніпровська височини. </a:t>
            </a:r>
          </a:p>
          <a:p>
            <a:pPr marL="0" indent="457200" algn="just">
              <a:buNone/>
            </a:pPr>
            <a:r>
              <a:rPr lang="uk-UA" b="1" dirty="0">
                <a:latin typeface="Times New Roman" pitchFamily="18" charset="0"/>
                <a:cs typeface="Times New Roman" pitchFamily="18" charset="0"/>
              </a:rPr>
              <a:t>Пластово-денудаційні рівнини </a:t>
            </a:r>
            <a:r>
              <a:rPr lang="uk-UA" dirty="0">
                <a:latin typeface="Times New Roman" pitchFamily="18" charset="0"/>
                <a:cs typeface="Times New Roman" pitchFamily="18" charset="0"/>
              </a:rPr>
              <a:t>мають вирівняну поверхню внаслідок диференційованих новітніх </a:t>
            </a:r>
            <a:r>
              <a:rPr lang="uk-UA" dirty="0" err="1">
                <a:latin typeface="Times New Roman" pitchFamily="18" charset="0"/>
                <a:cs typeface="Times New Roman" pitchFamily="18" charset="0"/>
              </a:rPr>
              <a:t>піднять</a:t>
            </a:r>
            <a:r>
              <a:rPr lang="uk-UA" dirty="0">
                <a:latin typeface="Times New Roman" pitchFamily="18" charset="0"/>
                <a:cs typeface="Times New Roman" pitchFamily="18" charset="0"/>
              </a:rPr>
              <a:t>. За співвідношенням сучасного рельєфу з </a:t>
            </a:r>
            <a:r>
              <a:rPr lang="uk-UA" dirty="0" err="1">
                <a:latin typeface="Times New Roman" pitchFamily="18" charset="0"/>
                <a:cs typeface="Times New Roman" pitchFamily="18" charset="0"/>
              </a:rPr>
              <a:t>однопорядковими</a:t>
            </a:r>
            <a:r>
              <a:rPr lang="uk-UA" dirty="0">
                <a:latin typeface="Times New Roman" pitchFamily="18" charset="0"/>
                <a:cs typeface="Times New Roman" pitchFamily="18" charset="0"/>
              </a:rPr>
              <a:t> давніми або новітніми структурами та ступенем </a:t>
            </a:r>
            <a:r>
              <a:rPr lang="uk-UA" dirty="0" err="1">
                <a:latin typeface="Times New Roman" pitchFamily="18" charset="0"/>
                <a:cs typeface="Times New Roman" pitchFamily="18" charset="0"/>
              </a:rPr>
              <a:t>денудованості</a:t>
            </a:r>
            <a:r>
              <a:rPr lang="uk-UA" dirty="0">
                <a:latin typeface="Times New Roman" pitchFamily="18" charset="0"/>
                <a:cs typeface="Times New Roman" pitchFamily="18" charset="0"/>
              </a:rPr>
              <a:t> розрізняють структурно-денудаційні і денудаційні пластові рівнини. </a:t>
            </a:r>
          </a:p>
          <a:p>
            <a:pPr marL="0" indent="0">
              <a:buNone/>
            </a:pPr>
            <a:endParaRPr lang="uk-UA" dirty="0"/>
          </a:p>
        </p:txBody>
      </p:sp>
    </p:spTree>
    <p:extLst>
      <p:ext uri="{BB962C8B-B14F-4D97-AF65-F5344CB8AC3E}">
        <p14:creationId xmlns:p14="http://schemas.microsoft.com/office/powerpoint/2010/main" xmlns="" val="19305052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gradFill>
          <a:gsLst>
            <a:gs pos="0">
              <a:srgbClr val="FFF200">
                <a:alpha val="45000"/>
              </a:srgbClr>
            </a:gs>
            <a:gs pos="45000">
              <a:srgbClr val="FF7A00">
                <a:alpha val="60000"/>
              </a:srgbClr>
            </a:gs>
            <a:gs pos="70000">
              <a:srgbClr val="FF0300">
                <a:alpha val="60000"/>
              </a:srgbClr>
            </a:gs>
            <a:gs pos="100000">
              <a:srgbClr val="4D0808">
                <a:alpha val="70000"/>
              </a:srgbClr>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latin typeface="Times New Roman" pitchFamily="18" charset="0"/>
                <a:cs typeface="Times New Roman" pitchFamily="18" charset="0"/>
              </a:rPr>
              <a:t>Класифікація рівнинних країн за </a:t>
            </a:r>
            <a:r>
              <a:rPr lang="uk-UA" dirty="0" smtClean="0">
                <a:latin typeface="Times New Roman" pitchFamily="18" charset="0"/>
                <a:cs typeface="Times New Roman" pitchFamily="18" charset="0"/>
              </a:rPr>
              <a:t>походженням. Продовження</a:t>
            </a:r>
            <a:endParaRPr lang="uk-UA" dirty="0"/>
          </a:p>
        </p:txBody>
      </p:sp>
      <p:sp>
        <p:nvSpPr>
          <p:cNvPr id="3" name="Объект 2"/>
          <p:cNvSpPr>
            <a:spLocks noGrp="1"/>
          </p:cNvSpPr>
          <p:nvPr>
            <p:ph idx="1"/>
          </p:nvPr>
        </p:nvSpPr>
        <p:spPr/>
        <p:txBody>
          <a:bodyPr>
            <a:normAutofit/>
          </a:bodyPr>
          <a:lstStyle/>
          <a:p>
            <a:pPr marL="0" indent="457200" algn="just">
              <a:buNone/>
            </a:pPr>
            <a:r>
              <a:rPr lang="uk-UA" sz="2000" b="1" dirty="0">
                <a:latin typeface="Times New Roman" pitchFamily="18" charset="0"/>
                <a:cs typeface="Times New Roman" pitchFamily="18" charset="0"/>
              </a:rPr>
              <a:t>Пластово-акумулятивні рівнини </a:t>
            </a:r>
            <a:r>
              <a:rPr lang="uk-UA" sz="2000" dirty="0">
                <a:latin typeface="Times New Roman" pitchFamily="18" charset="0"/>
                <a:cs typeface="Times New Roman" pitchFamily="18" charset="0"/>
              </a:rPr>
              <a:t>поширені більш широко, ніж денудаційні. Серед них виділяють багато генетичних типів, які суттєво відрізняються за своєю морфологією.</a:t>
            </a:r>
          </a:p>
          <a:p>
            <a:pPr marL="0" indent="457200" algn="just">
              <a:buNone/>
            </a:pPr>
            <a:r>
              <a:rPr lang="uk-UA" sz="2000" b="1" dirty="0">
                <a:latin typeface="Times New Roman" pitchFamily="18" charset="0"/>
                <a:cs typeface="Times New Roman" pitchFamily="18" charset="0"/>
              </a:rPr>
              <a:t>Алювіальні рівнини </a:t>
            </a:r>
            <a:r>
              <a:rPr lang="uk-UA" sz="2000" dirty="0">
                <a:latin typeface="Times New Roman" pitchFamily="18" charset="0"/>
                <a:cs typeface="Times New Roman" pitchFamily="18" charset="0"/>
              </a:rPr>
              <a:t>- один із найбільш поширених типів акумулятивних рівнин, які являють собою широку річкову акумулятивну терасу або сукупність терас і заплавин. </a:t>
            </a:r>
          </a:p>
          <a:p>
            <a:pPr marL="0" indent="457200" algn="just">
              <a:buNone/>
            </a:pPr>
            <a:r>
              <a:rPr lang="uk-UA" sz="2000" b="1" dirty="0">
                <a:latin typeface="Times New Roman" pitchFamily="18" charset="0"/>
                <a:cs typeface="Times New Roman" pitchFamily="18" charset="0"/>
              </a:rPr>
              <a:t>Пролювіальні рівнини </a:t>
            </a:r>
            <a:r>
              <a:rPr lang="uk-UA" sz="2000" dirty="0">
                <a:latin typeface="Times New Roman" pitchFamily="18" charset="0"/>
                <a:cs typeface="Times New Roman" pitchFamily="18" charset="0"/>
              </a:rPr>
              <a:t>широко поширені в </a:t>
            </a:r>
            <a:r>
              <a:rPr lang="uk-UA" sz="2000" dirty="0" err="1">
                <a:latin typeface="Times New Roman" pitchFamily="18" charset="0"/>
                <a:cs typeface="Times New Roman" pitchFamily="18" charset="0"/>
              </a:rPr>
              <a:t>арідних</a:t>
            </a:r>
            <a:r>
              <a:rPr lang="uk-UA" sz="2000" dirty="0">
                <a:latin typeface="Times New Roman" pitchFamily="18" charset="0"/>
                <a:cs typeface="Times New Roman" pitchFamily="18" charset="0"/>
              </a:rPr>
              <a:t> і </a:t>
            </a:r>
            <a:r>
              <a:rPr lang="uk-UA" sz="2000" dirty="0" err="1">
                <a:latin typeface="Times New Roman" pitchFamily="18" charset="0"/>
                <a:cs typeface="Times New Roman" pitchFamily="18" charset="0"/>
              </a:rPr>
              <a:t>семиарідних</a:t>
            </a:r>
            <a:r>
              <a:rPr lang="uk-UA" sz="2000" dirty="0">
                <a:latin typeface="Times New Roman" pitchFamily="18" charset="0"/>
                <a:cs typeface="Times New Roman" pitchFamily="18" charset="0"/>
              </a:rPr>
              <a:t> умовах біля підніжжя гір. Тут великі пролювіальні наземні дельти утворюють суцільний пролювіальний шлейф, морфологічно виражений у вигляді пологої передгірської рівнини. </a:t>
            </a:r>
          </a:p>
          <a:p>
            <a:pPr marL="0" indent="457200" algn="just">
              <a:buNone/>
            </a:pPr>
            <a:r>
              <a:rPr lang="uk-UA" sz="2000" b="1" dirty="0">
                <a:latin typeface="Times New Roman" pitchFamily="18" charset="0"/>
                <a:cs typeface="Times New Roman" pitchFamily="18" charset="0"/>
              </a:rPr>
              <a:t>Моренні рівнини </a:t>
            </a:r>
            <a:r>
              <a:rPr lang="uk-UA" sz="2000" dirty="0">
                <a:latin typeface="Times New Roman" pitchFamily="18" charset="0"/>
                <a:cs typeface="Times New Roman" pitchFamily="18" charset="0"/>
              </a:rPr>
              <a:t>широко поширені на континентах північної півкулі в межах давніх, особливо </a:t>
            </a:r>
            <a:r>
              <a:rPr lang="uk-UA" sz="2000" dirty="0" err="1">
                <a:latin typeface="Times New Roman" pitchFamily="18" charset="0"/>
                <a:cs typeface="Times New Roman" pitchFamily="18" charset="0"/>
              </a:rPr>
              <a:t>пізньочетвертинних</a:t>
            </a:r>
            <a:r>
              <a:rPr lang="uk-UA" sz="2000" dirty="0">
                <a:latin typeface="Times New Roman" pitchFamily="18" charset="0"/>
                <a:cs typeface="Times New Roman" pitchFamily="18" charset="0"/>
              </a:rPr>
              <a:t> материкових зледенінь</a:t>
            </a:r>
            <a:r>
              <a:rPr lang="uk-UA" sz="2000" dirty="0" smtClean="0">
                <a:latin typeface="Times New Roman" pitchFamily="18" charset="0"/>
                <a:cs typeface="Times New Roman" pitchFamily="18" charset="0"/>
              </a:rPr>
              <a:t>.</a:t>
            </a:r>
            <a:endParaRPr lang="uk-UA"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29037893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gradFill>
          <a:gsLst>
            <a:gs pos="0">
              <a:srgbClr val="00FFFF">
                <a:alpha val="74000"/>
              </a:srgbClr>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latin typeface="Times New Roman" pitchFamily="18" charset="0"/>
                <a:cs typeface="Times New Roman" pitchFamily="18" charset="0"/>
              </a:rPr>
              <a:t>Класифікація рівнинних країн за </a:t>
            </a:r>
            <a:r>
              <a:rPr lang="uk-UA" dirty="0" smtClean="0">
                <a:latin typeface="Times New Roman" pitchFamily="18" charset="0"/>
                <a:cs typeface="Times New Roman" pitchFamily="18" charset="0"/>
              </a:rPr>
              <a:t>походженням. Продовження</a:t>
            </a:r>
            <a:endParaRPr lang="uk-UA" dirty="0"/>
          </a:p>
        </p:txBody>
      </p:sp>
      <p:sp>
        <p:nvSpPr>
          <p:cNvPr id="3" name="Объект 2"/>
          <p:cNvSpPr>
            <a:spLocks noGrp="1"/>
          </p:cNvSpPr>
          <p:nvPr>
            <p:ph idx="1"/>
          </p:nvPr>
        </p:nvSpPr>
        <p:spPr/>
        <p:txBody>
          <a:bodyPr>
            <a:noAutofit/>
          </a:bodyPr>
          <a:lstStyle/>
          <a:p>
            <a:pPr marL="0" indent="457200" algn="just">
              <a:buNone/>
            </a:pPr>
            <a:r>
              <a:rPr lang="uk-UA" sz="2000" b="1" dirty="0">
                <a:latin typeface="Times New Roman" pitchFamily="18" charset="0"/>
                <a:cs typeface="Times New Roman" pitchFamily="18" charset="0"/>
              </a:rPr>
              <a:t>Флювіогляціальні рівнини </a:t>
            </a:r>
            <a:r>
              <a:rPr lang="uk-UA" sz="2000" dirty="0">
                <a:latin typeface="Times New Roman" pitchFamily="18" charset="0"/>
                <a:cs typeface="Times New Roman" pitchFamily="18" charset="0"/>
              </a:rPr>
              <a:t>тісно пов'язані з моренними. Це піщані </a:t>
            </a:r>
            <a:r>
              <a:rPr lang="uk-UA" sz="2000" dirty="0" err="1">
                <a:latin typeface="Times New Roman" pitchFamily="18" charset="0"/>
                <a:cs typeface="Times New Roman" pitchFamily="18" charset="0"/>
              </a:rPr>
              <a:t>зандрові</a:t>
            </a:r>
            <a:r>
              <a:rPr lang="uk-UA" sz="2000" dirty="0">
                <a:latin typeface="Times New Roman" pitchFamily="18" charset="0"/>
                <a:cs typeface="Times New Roman" pitchFamily="18" charset="0"/>
              </a:rPr>
              <a:t> рівнини, які утворилися під час танення льодовиків. </a:t>
            </a:r>
          </a:p>
          <a:p>
            <a:pPr marL="0" indent="457200" algn="just">
              <a:buNone/>
            </a:pPr>
            <a:r>
              <a:rPr lang="uk-UA" sz="2000" b="1" dirty="0">
                <a:latin typeface="Times New Roman" pitchFamily="18" charset="0"/>
                <a:cs typeface="Times New Roman" pitchFamily="18" charset="0"/>
              </a:rPr>
              <a:t>Озерні рівнини </a:t>
            </a:r>
            <a:r>
              <a:rPr lang="uk-UA" sz="2000" dirty="0">
                <a:latin typeface="Times New Roman" pitchFamily="18" charset="0"/>
                <a:cs typeface="Times New Roman" pitchFamily="18" charset="0"/>
              </a:rPr>
              <a:t>утворюються на місці великих озерних </a:t>
            </a:r>
            <a:r>
              <a:rPr lang="uk-UA" sz="2000" dirty="0" err="1">
                <a:latin typeface="Times New Roman" pitchFamily="18" charset="0"/>
                <a:cs typeface="Times New Roman" pitchFamily="18" charset="0"/>
              </a:rPr>
              <a:t>палеодепресій</a:t>
            </a:r>
            <a:r>
              <a:rPr lang="uk-UA" sz="2000" dirty="0">
                <a:latin typeface="Times New Roman" pitchFamily="18" charset="0"/>
                <a:cs typeface="Times New Roman" pitchFamily="18" charset="0"/>
              </a:rPr>
              <a:t> або в результаті злиття декількох дрібних озерних западин, наповнених типовими озерними осадами. </a:t>
            </a:r>
          </a:p>
          <a:p>
            <a:pPr marL="0" indent="457200" algn="just">
              <a:buNone/>
            </a:pPr>
            <a:r>
              <a:rPr lang="uk-UA" sz="2000" b="1" dirty="0">
                <a:latin typeface="Times New Roman" pitchFamily="18" charset="0"/>
                <a:cs typeface="Times New Roman" pitchFamily="18" charset="0"/>
              </a:rPr>
              <a:t>Еолові рівнини </a:t>
            </a:r>
            <a:r>
              <a:rPr lang="uk-UA" sz="2000" dirty="0">
                <a:latin typeface="Times New Roman" pitchFamily="18" charset="0"/>
                <a:cs typeface="Times New Roman" pitchFamily="18" charset="0"/>
              </a:rPr>
              <a:t>широко поширені в </a:t>
            </a:r>
            <a:r>
              <a:rPr lang="uk-UA" sz="2000" dirty="0" err="1">
                <a:latin typeface="Times New Roman" pitchFamily="18" charset="0"/>
                <a:cs typeface="Times New Roman" pitchFamily="18" charset="0"/>
              </a:rPr>
              <a:t>арідній</a:t>
            </a:r>
            <a:r>
              <a:rPr lang="uk-UA" sz="2000" dirty="0">
                <a:latin typeface="Times New Roman" pitchFamily="18" charset="0"/>
                <a:cs typeface="Times New Roman" pitchFamily="18" charset="0"/>
              </a:rPr>
              <a:t> і </a:t>
            </a:r>
            <a:r>
              <a:rPr lang="uk-UA" sz="2000" dirty="0" err="1">
                <a:latin typeface="Times New Roman" pitchFamily="18" charset="0"/>
                <a:cs typeface="Times New Roman" pitchFamily="18" charset="0"/>
              </a:rPr>
              <a:t>семиарідній</a:t>
            </a:r>
            <a:r>
              <a:rPr lang="uk-UA" sz="2000" dirty="0">
                <a:latin typeface="Times New Roman" pitchFamily="18" charset="0"/>
                <a:cs typeface="Times New Roman" pitchFamily="18" charset="0"/>
              </a:rPr>
              <a:t> зонах. Головна їх особливість полягає в широкому розповсюдженні піщаних пагорбів і гряд. Вони, в умовах відсутності рослинності, постійно переміщуються, утворюючи характерні морфологічні ландшафти піщаних пустель. </a:t>
            </a:r>
          </a:p>
          <a:p>
            <a:pPr marL="0" indent="457200" algn="just">
              <a:buNone/>
            </a:pPr>
            <a:r>
              <a:rPr lang="uk-UA" sz="2000" b="1" dirty="0">
                <a:latin typeface="Times New Roman" pitchFamily="18" charset="0"/>
                <a:cs typeface="Times New Roman" pitchFamily="18" charset="0"/>
              </a:rPr>
              <a:t>Вулканічні рівнини </a:t>
            </a:r>
            <a:r>
              <a:rPr lang="uk-UA" sz="2000" dirty="0">
                <a:latin typeface="Times New Roman" pitchFamily="18" charset="0"/>
                <a:cs typeface="Times New Roman" pitchFamily="18" charset="0"/>
              </a:rPr>
              <a:t>утворюються при виливі на поверхню по тріщинах базальтових лав та акумуляції мас попелу при вулканічних викидах</a:t>
            </a:r>
            <a:r>
              <a:rPr lang="uk-UA" sz="2000" dirty="0" smtClean="0">
                <a:latin typeface="Times New Roman" pitchFamily="18" charset="0"/>
                <a:cs typeface="Times New Roman" pitchFamily="18" charset="0"/>
              </a:rPr>
              <a:t>. </a:t>
            </a:r>
            <a:r>
              <a:rPr lang="uk-UA" sz="2000" dirty="0">
                <a:latin typeface="Times New Roman" pitchFamily="18" charset="0"/>
                <a:cs typeface="Times New Roman" pitchFamily="18" charset="0"/>
              </a:rPr>
              <a:t>Більша частина вулканічних рівнин в сучасному рельєфі являє собою високо </a:t>
            </a:r>
            <a:r>
              <a:rPr lang="uk-UA" sz="2000" dirty="0" err="1">
                <a:latin typeface="Times New Roman" pitchFamily="18" charset="0"/>
                <a:cs typeface="Times New Roman" pitchFamily="18" charset="0"/>
              </a:rPr>
              <a:t>припідняті</a:t>
            </a:r>
            <a:r>
              <a:rPr lang="uk-UA" sz="2000" dirty="0">
                <a:latin typeface="Times New Roman" pitchFamily="18" charset="0"/>
                <a:cs typeface="Times New Roman" pitchFamily="18" charset="0"/>
              </a:rPr>
              <a:t> сильно розчленовані ущелинами плато</a:t>
            </a:r>
            <a:r>
              <a:rPr lang="uk-UA" sz="2000" dirty="0" smtClean="0">
                <a:latin typeface="Times New Roman" pitchFamily="18" charset="0"/>
                <a:cs typeface="Times New Roman" pitchFamily="18" charset="0"/>
              </a:rPr>
              <a:t>.</a:t>
            </a:r>
            <a:endParaRPr lang="uk-UA"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26313749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2" name="Заголовок 1"/>
          <p:cNvSpPr>
            <a:spLocks noGrp="1"/>
          </p:cNvSpPr>
          <p:nvPr>
            <p:ph type="ctrTitle"/>
          </p:nvPr>
        </p:nvSpPr>
        <p:spPr>
          <a:xfrm>
            <a:off x="685800" y="2636912"/>
            <a:ext cx="7772400" cy="1470025"/>
          </a:xfrm>
        </p:spPr>
        <p:txBody>
          <a:bodyPr>
            <a:normAutofit/>
          </a:bodyPr>
          <a:lstStyle/>
          <a:p>
            <a:r>
              <a:rPr lang="uk-UA" sz="5400" dirty="0" smtClean="0">
                <a:solidFill>
                  <a:schemeClr val="bg1"/>
                </a:solidFill>
                <a:latin typeface="Times New Roman" pitchFamily="18" charset="0"/>
                <a:cs typeface="Times New Roman" pitchFamily="18" charset="0"/>
              </a:rPr>
              <a:t>Дякую за увагу!</a:t>
            </a:r>
            <a:endParaRPr lang="uk-UA" sz="5400" dirty="0">
              <a:solidFill>
                <a:schemeClr val="bg1"/>
              </a:solidFill>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371600" y="4581128"/>
            <a:ext cx="6400800" cy="1752600"/>
          </a:xfrm>
        </p:spPr>
        <p:txBody>
          <a:bodyPr>
            <a:normAutofit/>
          </a:bodyPr>
          <a:lstStyle/>
          <a:p>
            <a:pPr algn="r"/>
            <a:endParaRPr lang="uk-UA"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4255468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B050">
                <a:alpha val="75000"/>
              </a:srgbClr>
            </a:gs>
            <a:gs pos="50000">
              <a:srgbClr val="FFFF00">
                <a:alpha val="56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Times New Roman" pitchFamily="18" charset="0"/>
                <a:cs typeface="Times New Roman" pitchFamily="18" charset="0"/>
              </a:rPr>
              <a:t>Геотектонічні гіпотези</a:t>
            </a:r>
            <a:endParaRPr lang="uk-UA" dirty="0">
              <a:latin typeface="Times New Roman" pitchFamily="18" charset="0"/>
              <a:cs typeface="Times New Roman" pitchFamily="18" charset="0"/>
            </a:endParaRPr>
          </a:p>
        </p:txBody>
      </p:sp>
      <p:sp>
        <p:nvSpPr>
          <p:cNvPr id="3" name="Объект 2"/>
          <p:cNvSpPr>
            <a:spLocks noGrp="1"/>
          </p:cNvSpPr>
          <p:nvPr>
            <p:ph idx="1"/>
          </p:nvPr>
        </p:nvSpPr>
        <p:spPr/>
        <p:txBody>
          <a:bodyPr/>
          <a:lstStyle/>
          <a:p>
            <a:pPr marL="0" indent="0">
              <a:buNone/>
            </a:pPr>
            <a:r>
              <a:rPr lang="uk-UA" dirty="0">
                <a:latin typeface="Times New Roman" pitchFamily="18" charset="0"/>
                <a:cs typeface="Times New Roman" pitchFamily="18" charset="0"/>
              </a:rPr>
              <a:t>Спроби пояснення сучасної морфології нашої планети і будови земної кори невід’ємні від уявлень про походження Землі. З них існують п'ять основних геотектонічних </a:t>
            </a:r>
            <a:r>
              <a:rPr lang="uk-UA" dirty="0" smtClean="0">
                <a:latin typeface="Times New Roman" pitchFamily="18" charset="0"/>
                <a:cs typeface="Times New Roman" pitchFamily="18" charset="0"/>
              </a:rPr>
              <a:t>гіпотез:</a:t>
            </a:r>
          </a:p>
          <a:p>
            <a:pPr>
              <a:buFont typeface="Wingdings" pitchFamily="2" charset="2"/>
              <a:buChar char="§"/>
            </a:pPr>
            <a:r>
              <a:rPr lang="uk-UA" dirty="0" smtClean="0">
                <a:latin typeface="Times New Roman" pitchFamily="18" charset="0"/>
                <a:cs typeface="Times New Roman" pitchFamily="18" charset="0"/>
              </a:rPr>
              <a:t>контракції</a:t>
            </a:r>
          </a:p>
          <a:p>
            <a:pPr>
              <a:buFont typeface="Wingdings" pitchFamily="2" charset="2"/>
              <a:buChar char="§"/>
            </a:pPr>
            <a:r>
              <a:rPr lang="uk-UA" dirty="0" smtClean="0">
                <a:latin typeface="Times New Roman" pitchFamily="18" charset="0"/>
                <a:cs typeface="Times New Roman" pitchFamily="18" charset="0"/>
              </a:rPr>
              <a:t>дрейфу континентів</a:t>
            </a:r>
          </a:p>
          <a:p>
            <a:pPr>
              <a:buFont typeface="Wingdings" pitchFamily="2" charset="2"/>
              <a:buChar char="§"/>
            </a:pPr>
            <a:r>
              <a:rPr lang="uk-UA" dirty="0" smtClean="0">
                <a:latin typeface="Times New Roman" pitchFamily="18" charset="0"/>
                <a:cs typeface="Times New Roman" pitchFamily="18" charset="0"/>
              </a:rPr>
              <a:t>гіпотеза землі, що розширюється</a:t>
            </a:r>
          </a:p>
          <a:p>
            <a:pPr>
              <a:buFont typeface="Wingdings" pitchFamily="2" charset="2"/>
              <a:buChar char="§"/>
            </a:pPr>
            <a:r>
              <a:rPr lang="uk-UA" dirty="0" smtClean="0">
                <a:latin typeface="Times New Roman" pitchFamily="18" charset="0"/>
                <a:cs typeface="Times New Roman" pitchFamily="18" charset="0"/>
              </a:rPr>
              <a:t>два різновиди гіпотези диференціації.</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xmlns="" val="10194270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70C0">
                <a:alpha val="93000"/>
              </a:srgbClr>
            </a:gs>
            <a:gs pos="50000">
              <a:srgbClr val="FFFF00">
                <a:alpha val="56000"/>
              </a:srgbClr>
            </a:gs>
            <a:gs pos="100000">
              <a:schemeClr val="bg1"/>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err="1" smtClean="0">
                <a:latin typeface="Times New Roman" pitchFamily="18" charset="0"/>
                <a:cs typeface="Times New Roman" pitchFamily="18" charset="0"/>
              </a:rPr>
              <a:t>Контракційна</a:t>
            </a:r>
            <a:r>
              <a:rPr lang="uk-UA" dirty="0" smtClean="0">
                <a:latin typeface="Times New Roman" pitchFamily="18" charset="0"/>
                <a:cs typeface="Times New Roman" pitchFamily="18" charset="0"/>
              </a:rPr>
              <a:t> гіпотеза</a:t>
            </a:r>
            <a:endParaRPr lang="uk-UA"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0" indent="0">
              <a:buNone/>
            </a:pPr>
            <a:r>
              <a:rPr lang="uk-UA" dirty="0">
                <a:latin typeface="Times New Roman" pitchFamily="18" charset="0"/>
                <a:cs typeface="Times New Roman" pitchFamily="18" charset="0"/>
              </a:rPr>
              <a:t>Найстаріша гіпотеза - </a:t>
            </a:r>
            <a:r>
              <a:rPr lang="uk-UA" dirty="0" err="1">
                <a:latin typeface="Times New Roman" pitchFamily="18" charset="0"/>
                <a:cs typeface="Times New Roman" pitchFamily="18" charset="0"/>
              </a:rPr>
              <a:t>контракційна</a:t>
            </a:r>
            <a:r>
              <a:rPr lang="uk-UA" dirty="0">
                <a:latin typeface="Times New Roman" pitchFamily="18" charset="0"/>
                <a:cs typeface="Times New Roman" pitchFamily="18" charset="0"/>
              </a:rPr>
              <a:t>. Але всупереч неодноразовим критичним зауваженням на її адресу, ця гіпотеза досі користується певним визнанням. Ймовірно, що вона найкраще пояснює виникнення сил горизонтального стискування, які можуть бути причиною виникнення складчастості та насувів. Але вона не вирішує основної проблеми про походження двох типів </a:t>
            </a:r>
            <a:r>
              <a:rPr lang="uk-UA" dirty="0" smtClean="0">
                <a:latin typeface="Times New Roman" pitchFamily="18" charset="0"/>
                <a:cs typeface="Times New Roman" pitchFamily="18" charset="0"/>
              </a:rPr>
              <a:t>кори.</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xmlns="" val="15813014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2060">
                <a:alpha val="50000"/>
              </a:srgbClr>
            </a:gs>
            <a:gs pos="50000">
              <a:srgbClr val="0070C0">
                <a:alpha val="50000"/>
              </a:srgbClr>
            </a:gs>
            <a:gs pos="100000">
              <a:srgbClr val="00B0F0">
                <a:alpha val="50000"/>
              </a:srgbClr>
            </a:gs>
          </a:gsLst>
          <a:lin ang="2700000" scaled="1"/>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Times New Roman" pitchFamily="18" charset="0"/>
                <a:cs typeface="Times New Roman" pitchFamily="18" charset="0"/>
              </a:rPr>
              <a:t>Гіпотеза диференціації</a:t>
            </a:r>
            <a:endParaRPr lang="uk-UA"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fontScale="92500" lnSpcReduction="20000"/>
          </a:bodyPr>
          <a:lstStyle/>
          <a:p>
            <a:pPr marL="0" indent="0">
              <a:buNone/>
            </a:pPr>
            <a:r>
              <a:rPr lang="uk-UA" dirty="0">
                <a:latin typeface="Times New Roman" pitchFamily="18" charset="0"/>
                <a:cs typeface="Times New Roman" pitchFamily="18" charset="0"/>
              </a:rPr>
              <a:t>Гіпотез диференціації досить багато, але коли не торкатися деталей, можна розрізнити дві основні групи: поступового розростання океанів і розростання континентів. Ці дві групи гіпотез визнають в якості головної ведучої причини тектонічного розвитку Землі фізичні та фізико-хімічні процеси в її надрах. Земна кора вважається такою, що виділилася з надр Землі шляхом </a:t>
            </a:r>
            <a:r>
              <a:rPr lang="uk-UA" dirty="0" err="1">
                <a:latin typeface="Times New Roman" pitchFamily="18" charset="0"/>
                <a:cs typeface="Times New Roman" pitchFamily="18" charset="0"/>
              </a:rPr>
              <a:t>виплавлення</a:t>
            </a:r>
            <a:r>
              <a:rPr lang="uk-UA" dirty="0">
                <a:latin typeface="Times New Roman" pitchFamily="18" charset="0"/>
                <a:cs typeface="Times New Roman" pitchFamily="18" charset="0"/>
              </a:rPr>
              <a:t> і підняття вверх найбільш легкоплавких і легких компонент речовини оболонки.</a:t>
            </a:r>
          </a:p>
        </p:txBody>
      </p:sp>
    </p:spTree>
    <p:extLst>
      <p:ext uri="{BB962C8B-B14F-4D97-AF65-F5344CB8AC3E}">
        <p14:creationId xmlns:p14="http://schemas.microsoft.com/office/powerpoint/2010/main" xmlns="" val="16694506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C000">
                <a:alpha val="50000"/>
              </a:srgbClr>
            </a:gs>
            <a:gs pos="50000">
              <a:srgbClr val="FFFF00">
                <a:alpha val="50000"/>
              </a:srgbClr>
            </a:gs>
            <a:gs pos="100000">
              <a:srgbClr val="92D050">
                <a:alpha val="50000"/>
              </a:srgbClr>
            </a:gs>
          </a:gsLst>
          <a:lin ang="81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latin typeface="Times New Roman" pitchFamily="18" charset="0"/>
                <a:cs typeface="Times New Roman" pitchFamily="18" charset="0"/>
              </a:rPr>
              <a:t>Гіпотези розростання океанів</a:t>
            </a:r>
            <a:endParaRPr lang="uk-UA" dirty="0">
              <a:latin typeface="Times New Roman" pitchFamily="18" charset="0"/>
              <a:cs typeface="Times New Roman" pitchFamily="18" charset="0"/>
            </a:endParaRPr>
          </a:p>
        </p:txBody>
      </p:sp>
      <p:sp>
        <p:nvSpPr>
          <p:cNvPr id="3" name="Объект 2"/>
          <p:cNvSpPr>
            <a:spLocks noGrp="1"/>
          </p:cNvSpPr>
          <p:nvPr>
            <p:ph idx="1"/>
          </p:nvPr>
        </p:nvSpPr>
        <p:spPr/>
        <p:txBody>
          <a:bodyPr>
            <a:normAutofit/>
          </a:bodyPr>
          <a:lstStyle/>
          <a:p>
            <a:pPr marL="0" indent="0">
              <a:buNone/>
            </a:pPr>
            <a:r>
              <a:rPr lang="uk-UA" dirty="0">
                <a:latin typeface="Times New Roman" pitchFamily="18" charset="0"/>
                <a:cs typeface="Times New Roman" pitchFamily="18" charset="0"/>
              </a:rPr>
              <a:t>Гіпотези розростання океанів виходять з уявлень, що по всій Землі виділилася земна кора континентального типу. </a:t>
            </a:r>
            <a:r>
              <a:rPr lang="ru-RU" dirty="0">
                <a:latin typeface="Times New Roman" pitchFamily="18" charset="0"/>
                <a:cs typeface="Times New Roman" pitchFamily="18" charset="0"/>
              </a:rPr>
              <a:t>На </a:t>
            </a:r>
            <a:r>
              <a:rPr lang="ru-RU" dirty="0" err="1">
                <a:latin typeface="Times New Roman" pitchFamily="18" charset="0"/>
                <a:cs typeface="Times New Roman" pitchFamily="18" charset="0"/>
              </a:rPr>
              <a:t>Землі</a:t>
            </a:r>
            <a:r>
              <a:rPr lang="ru-RU" dirty="0">
                <a:latin typeface="Times New Roman" pitchFamily="18" charset="0"/>
                <a:cs typeface="Times New Roman" pitchFamily="18" charset="0"/>
              </a:rPr>
              <a:t> почали </a:t>
            </a:r>
            <a:r>
              <a:rPr lang="ru-RU" dirty="0" err="1">
                <a:latin typeface="Times New Roman" pitchFamily="18" charset="0"/>
                <a:cs typeface="Times New Roman" pitchFamily="18" charset="0"/>
              </a:rPr>
              <a:t>утворюватися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океани</a:t>
            </a:r>
            <a:r>
              <a:rPr lang="ru-RU" dirty="0">
                <a:latin typeface="Times New Roman" pitchFamily="18" charset="0"/>
                <a:cs typeface="Times New Roman" pitchFamily="18" charset="0"/>
              </a:rPr>
              <a:t> шляхом </a:t>
            </a:r>
            <a:r>
              <a:rPr lang="ru-RU" dirty="0" err="1">
                <a:latin typeface="Times New Roman" pitchFamily="18" charset="0"/>
                <a:cs typeface="Times New Roman" pitchFamily="18" charset="0"/>
              </a:rPr>
              <a:t>переробки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континентальної</a:t>
            </a:r>
            <a:r>
              <a:rPr lang="ru-RU" dirty="0">
                <a:latin typeface="Times New Roman" pitchFamily="18" charset="0"/>
                <a:cs typeface="Times New Roman" pitchFamily="18" charset="0"/>
              </a:rPr>
              <a:t> кори в кору </a:t>
            </a:r>
            <a:r>
              <a:rPr lang="ru-RU" dirty="0" err="1">
                <a:latin typeface="Times New Roman" pitchFamily="18" charset="0"/>
                <a:cs typeface="Times New Roman" pitchFamily="18" charset="0"/>
              </a:rPr>
              <a:t>океанічного</a:t>
            </a:r>
            <a:r>
              <a:rPr lang="ru-RU" dirty="0">
                <a:latin typeface="Times New Roman" pitchFamily="18" charset="0"/>
                <a:cs typeface="Times New Roman" pitchFamily="18" charset="0"/>
              </a:rPr>
              <a:t> типу, яка, таким чином, є </a:t>
            </a:r>
            <a:r>
              <a:rPr lang="ru-RU" dirty="0" err="1">
                <a:latin typeface="Times New Roman" pitchFamily="18" charset="0"/>
                <a:cs typeface="Times New Roman" pitchFamily="18" charset="0"/>
              </a:rPr>
              <a:t>вторинною</a:t>
            </a:r>
            <a:r>
              <a:rPr lang="ru-RU" dirty="0">
                <a:latin typeface="Times New Roman" pitchFamily="18" charset="0"/>
                <a:cs typeface="Times New Roman" pitchFamily="18" charset="0"/>
              </a:rPr>
              <a:t>. При </a:t>
            </a:r>
            <a:r>
              <a:rPr lang="ru-RU" dirty="0" err="1">
                <a:latin typeface="Times New Roman" pitchFamily="18" charset="0"/>
                <a:cs typeface="Times New Roman" pitchFamily="18" charset="0"/>
              </a:rPr>
              <a:t>використанні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гіпотез</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розростання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океанів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труднощі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полягають</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неможливості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пояснення</a:t>
            </a:r>
            <a:r>
              <a:rPr lang="ru-RU" dirty="0">
                <a:latin typeface="Times New Roman" pitchFamily="18" charset="0"/>
                <a:cs typeface="Times New Roman" pitchFamily="18" charset="0"/>
              </a:rPr>
              <a:t>, де до </a:t>
            </a:r>
            <a:r>
              <a:rPr lang="ru-RU" dirty="0" err="1">
                <a:latin typeface="Times New Roman" pitchFamily="18" charset="0"/>
                <a:cs typeface="Times New Roman" pitchFamily="18" charset="0"/>
              </a:rPr>
              <a:t>утворення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океанів</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була</a:t>
            </a:r>
            <a:r>
              <a:rPr lang="ru-RU" dirty="0">
                <a:latin typeface="Times New Roman" pitchFamily="18" charset="0"/>
                <a:cs typeface="Times New Roman" pitchFamily="18" charset="0"/>
              </a:rPr>
              <a:t> вода.</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xmlns="" val="28651607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75000"/>
              </a:schemeClr>
            </a:gs>
            <a:gs pos="50000">
              <a:schemeClr val="accent2">
                <a:lumMod val="40000"/>
                <a:lumOff val="60000"/>
              </a:schemeClr>
            </a:gs>
            <a:gs pos="100000">
              <a:schemeClr val="accent2">
                <a:lumMod val="20000"/>
                <a:lumOff val="8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latin typeface="Times New Roman" pitchFamily="18" charset="0"/>
                <a:cs typeface="Times New Roman" pitchFamily="18" charset="0"/>
              </a:rPr>
              <a:t>Гіпотези розростання континентів</a:t>
            </a:r>
          </a:p>
        </p:txBody>
      </p:sp>
      <p:sp>
        <p:nvSpPr>
          <p:cNvPr id="3" name="Объект 2"/>
          <p:cNvSpPr>
            <a:spLocks noGrp="1"/>
          </p:cNvSpPr>
          <p:nvPr>
            <p:ph idx="1"/>
          </p:nvPr>
        </p:nvSpPr>
        <p:spPr/>
        <p:txBody>
          <a:bodyPr>
            <a:normAutofit fontScale="92500" lnSpcReduction="20000"/>
          </a:bodyPr>
          <a:lstStyle/>
          <a:p>
            <a:pPr marL="0" indent="0">
              <a:buNone/>
            </a:pPr>
            <a:r>
              <a:rPr lang="uk-UA" dirty="0">
                <a:latin typeface="Times New Roman" pitchFamily="18" charset="0"/>
                <a:cs typeface="Times New Roman" pitchFamily="18" charset="0"/>
              </a:rPr>
              <a:t>Гіпотези розростання континентів добре узгоджуються і з середнім темпом поступлення речовини з надр </a:t>
            </a:r>
            <a:r>
              <a:rPr lang="uk-UA" dirty="0" smtClean="0">
                <a:latin typeface="Times New Roman" pitchFamily="18" charset="0"/>
                <a:cs typeface="Times New Roman" pitchFamily="18" charset="0"/>
              </a:rPr>
              <a:t>Землі. </a:t>
            </a:r>
            <a:r>
              <a:rPr lang="uk-UA" dirty="0">
                <a:latin typeface="Times New Roman" pitchFamily="18" charset="0"/>
                <a:cs typeface="Times New Roman" pitchFamily="18" charset="0"/>
              </a:rPr>
              <a:t>Саме виділення легкої і легкоплавкої компонент з оболонки при розігріві Землі та її підняття вверх не </a:t>
            </a:r>
            <a:r>
              <a:rPr lang="uk-UA" dirty="0" smtClean="0">
                <a:latin typeface="Times New Roman" pitchFamily="18" charset="0"/>
                <a:cs typeface="Times New Roman" pitchFamily="18" charset="0"/>
              </a:rPr>
              <a:t>зустріч</a:t>
            </a:r>
            <a:r>
              <a:rPr lang="uk-UA" dirty="0">
                <a:latin typeface="Times New Roman" pitchFamily="18" charset="0"/>
                <a:cs typeface="Times New Roman" pitchFamily="18" charset="0"/>
              </a:rPr>
              <a:t>ає труднощів при </a:t>
            </a:r>
            <a:r>
              <a:rPr lang="uk-UA" dirty="0" smtClean="0">
                <a:latin typeface="Times New Roman" pitchFamily="18" charset="0"/>
                <a:cs typeface="Times New Roman" pitchFamily="18" charset="0"/>
              </a:rPr>
              <a:t>поясненні. </a:t>
            </a:r>
            <a:r>
              <a:rPr lang="ru-RU" dirty="0" err="1" smtClean="0">
                <a:latin typeface="Times New Roman" pitchFamily="18" charset="0"/>
                <a:cs typeface="Times New Roman" pitchFamily="18" charset="0"/>
              </a:rPr>
              <a:t>Навпаки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прибічники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процесу</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океанізації</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континентальної</a:t>
            </a:r>
            <a:r>
              <a:rPr lang="ru-RU" dirty="0">
                <a:latin typeface="Times New Roman" pitchFamily="18" charset="0"/>
                <a:cs typeface="Times New Roman" pitchFamily="18" charset="0"/>
              </a:rPr>
              <a:t> кори до </a:t>
            </a:r>
            <a:r>
              <a:rPr lang="ru-RU" dirty="0" err="1">
                <a:latin typeface="Times New Roman" pitchFamily="18" charset="0"/>
                <a:cs typeface="Times New Roman" pitchFamily="18" charset="0"/>
              </a:rPr>
              <a:t>тепер</a:t>
            </a:r>
            <a:r>
              <a:rPr lang="ru-RU" dirty="0">
                <a:latin typeface="Times New Roman" pitchFamily="18" charset="0"/>
                <a:cs typeface="Times New Roman" pitchFamily="18" charset="0"/>
              </a:rPr>
              <a:t> не </a:t>
            </a:r>
            <a:r>
              <a:rPr lang="ru-RU" dirty="0" err="1">
                <a:latin typeface="Times New Roman" pitchFamily="18" charset="0"/>
                <a:cs typeface="Times New Roman" pitchFamily="18" charset="0"/>
              </a:rPr>
              <a:t>запропонували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достатнього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фізико-хімічного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пояснення</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Надзвичайно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важко</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зрозуміти</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яким</a:t>
            </a:r>
            <a:r>
              <a:rPr lang="ru-RU" dirty="0">
                <a:latin typeface="Times New Roman" pitchFamily="18" charset="0"/>
                <a:cs typeface="Times New Roman" pitchFamily="18" charset="0"/>
              </a:rPr>
              <a:t> чином </a:t>
            </a:r>
            <a:r>
              <a:rPr lang="ru-RU" dirty="0" err="1">
                <a:latin typeface="Times New Roman" pitchFamily="18" charset="0"/>
                <a:cs typeface="Times New Roman" pitchFamily="18" charset="0"/>
              </a:rPr>
              <a:t>малощільна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речовина</a:t>
            </a:r>
            <a:r>
              <a:rPr lang="ru-RU" dirty="0">
                <a:latin typeface="Times New Roman" pitchFamily="18" charset="0"/>
                <a:cs typeface="Times New Roman" pitchFamily="18" charset="0"/>
              </a:rPr>
              <a:t> кори могла </a:t>
            </a:r>
            <a:r>
              <a:rPr lang="ru-RU" dirty="0" err="1">
                <a:latin typeface="Times New Roman" pitchFamily="18" charset="0"/>
                <a:cs typeface="Times New Roman" pitchFamily="18" charset="0"/>
              </a:rPr>
              <a:t>зануритися</a:t>
            </a:r>
            <a:r>
              <a:rPr lang="ru-RU" dirty="0">
                <a:latin typeface="Times New Roman" pitchFamily="18" charset="0"/>
                <a:cs typeface="Times New Roman" pitchFamily="18" charset="0"/>
              </a:rPr>
              <a:t> в </a:t>
            </a:r>
            <a:r>
              <a:rPr lang="ru-RU" dirty="0" err="1">
                <a:latin typeface="Times New Roman" pitchFamily="18" charset="0"/>
                <a:cs typeface="Times New Roman" pitchFamily="18" charset="0"/>
              </a:rPr>
              <a:t>гравітаційне</a:t>
            </a:r>
            <a:r>
              <a:rPr lang="ru-RU" dirty="0">
                <a:latin typeface="Times New Roman" pitchFamily="18" charset="0"/>
                <a:cs typeface="Times New Roman" pitchFamily="18" charset="0"/>
              </a:rPr>
              <a:t> поле в </a:t>
            </a:r>
            <a:r>
              <a:rPr lang="ru-RU" dirty="0" err="1">
                <a:latin typeface="Times New Roman" pitchFamily="18" charset="0"/>
                <a:cs typeface="Times New Roman" pitchFamily="18" charset="0"/>
              </a:rPr>
              <a:t>щільну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речовину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мантії</a:t>
            </a:r>
            <a:r>
              <a:rPr lang="ru-RU" dirty="0" smtClean="0">
                <a:latin typeface="Times New Roman" pitchFamily="18" charset="0"/>
                <a:cs typeface="Times New Roman" pitchFamily="18" charset="0"/>
              </a:rPr>
              <a:t>.</a:t>
            </a:r>
            <a:endParaRPr lang="uk-UA" dirty="0">
              <a:latin typeface="Times New Roman" pitchFamily="18" charset="0"/>
              <a:cs typeface="Times New Roman" pitchFamily="18" charset="0"/>
            </a:endParaRPr>
          </a:p>
        </p:txBody>
      </p:sp>
    </p:spTree>
    <p:extLst>
      <p:ext uri="{BB962C8B-B14F-4D97-AF65-F5344CB8AC3E}">
        <p14:creationId xmlns:p14="http://schemas.microsoft.com/office/powerpoint/2010/main" xmlns="" val="741214349"/>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701</TotalTime>
  <Words>3261</Words>
  <Application>Microsoft Office PowerPoint</Application>
  <PresentationFormat>Экран (4:3)</PresentationFormat>
  <Paragraphs>158</Paragraphs>
  <Slides>43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Тема Office</vt:lpstr>
      <vt:lpstr>Презентація на тему: «Гіпотези про формування і розвиток земної кори. Геоморфологічний етап розвитку землі»</vt:lpstr>
      <vt:lpstr>План:</vt:lpstr>
      <vt:lpstr>Гіпотези про формування і розвиток земної кори.</vt:lpstr>
      <vt:lpstr>Гіпотези за характером рушійних сил</vt:lpstr>
      <vt:lpstr>Геотектонічні гіпотези</vt:lpstr>
      <vt:lpstr>Контракційна гіпотеза</vt:lpstr>
      <vt:lpstr>Гіпотеза диференціації</vt:lpstr>
      <vt:lpstr>Гіпотези розростання океанів</vt:lpstr>
      <vt:lpstr>Гіпотези розростання континентів</vt:lpstr>
      <vt:lpstr>Гіпотези дрейфу континентів</vt:lpstr>
      <vt:lpstr>Гіпотеза Землі, що розширюється</vt:lpstr>
      <vt:lpstr>Тектоніка плит</vt:lpstr>
      <vt:lpstr>Тектонічні плити</vt:lpstr>
      <vt:lpstr>Геологічне картування</vt:lpstr>
      <vt:lpstr>Класифікація геологічних карт</vt:lpstr>
      <vt:lpstr>Карти четвертинних відкладів</vt:lpstr>
      <vt:lpstr>Гідрологічні карти. Карти корисних копалин</vt:lpstr>
      <vt:lpstr>Карти перспектив нафтогазоносності</vt:lpstr>
      <vt:lpstr>Класифікація карт за масштабом</vt:lpstr>
      <vt:lpstr>Оформлення і умовні знаки геологічних карт</vt:lpstr>
      <vt:lpstr>Індекси і кольори геохронологічної шкали</vt:lpstr>
      <vt:lpstr>Геологічні розрізи та їх побудова</vt:lpstr>
      <vt:lpstr>Принцип побудови геологічного розрізу</vt:lpstr>
      <vt:lpstr>Приклад геологічного розрізу</vt:lpstr>
      <vt:lpstr>Стратиграфічна колонка та її побудова</vt:lpstr>
      <vt:lpstr>Геоморфологічні карти</vt:lpstr>
      <vt:lpstr>Класифікації форм рельєфу</vt:lpstr>
      <vt:lpstr>Види геоморфологічних карт</vt:lpstr>
      <vt:lpstr>Порівняння синтетичних та аналітичних карт</vt:lpstr>
      <vt:lpstr>Геоморфологічні ландшафти</vt:lpstr>
      <vt:lpstr>Таксономічні одиниці геоморфологічного районування</vt:lpstr>
      <vt:lpstr>Геоморфологічна країна</vt:lpstr>
      <vt:lpstr>Геоморфологічна провінція</vt:lpstr>
      <vt:lpstr>Геоморфологічна область</vt:lpstr>
      <vt:lpstr>Геоморфологічне районування України</vt:lpstr>
      <vt:lpstr>Порівняння гірських країн з рівнинними</vt:lpstr>
      <vt:lpstr>Класифікація гірських країн за походженням</vt:lpstr>
      <vt:lpstr>Класифікація гірських країн за походженням. Продовження</vt:lpstr>
      <vt:lpstr>Класифікація рівнинних країн за походженням</vt:lpstr>
      <vt:lpstr>Класифікація рівнинних країн за походженням. Продовження</vt:lpstr>
      <vt:lpstr>Класифікація рівнинних країн за походженням. Продовження</vt:lpstr>
      <vt:lpstr>Класифікація рівнинних країн за походженням. Продовження</vt:lpstr>
      <vt:lpstr>Дякую за увагу!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на тему: «Гіпотези про формування і розвиток земної кори. Геоморфологічний етап розвитку землі»</dc:title>
  <dc:creator>Гарбуз</dc:creator>
  <cp:lastModifiedBy>Пользователь Windows</cp:lastModifiedBy>
  <cp:revision>56</cp:revision>
  <dcterms:created xsi:type="dcterms:W3CDTF">2019-05-22T15:35:52Z</dcterms:created>
  <dcterms:modified xsi:type="dcterms:W3CDTF">2020-04-02T12:45:48Z</dcterms:modified>
</cp:coreProperties>
</file>