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6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Класифікація галузевих ринків.</a:t>
            </a:r>
            <a:br>
              <a:rPr lang="uk-UA" sz="3200" dirty="0" smtClean="0"/>
            </a:br>
            <a:r>
              <a:rPr lang="uk-UA" sz="3200" dirty="0" smtClean="0"/>
              <a:t>2. Типи та головні ознаки структури галузевих ринків.</a:t>
            </a:r>
            <a:br>
              <a:rPr lang="uk-UA" sz="3200" dirty="0" smtClean="0"/>
            </a:br>
            <a:r>
              <a:rPr lang="uk-UA" sz="3200" dirty="0" smtClean="0"/>
              <a:t>3. Кон'юнктура ринків як об'єкт економічного аналізу.</a:t>
            </a:r>
            <a:endParaRPr lang="uk-UA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2. </a:t>
            </a:r>
            <a:r>
              <a:rPr lang="uk-UA" b="1" dirty="0" smtClean="0"/>
              <a:t>Класифікація та ознаки галузевих ринків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913" y="817563"/>
            <a:ext cx="6988175" cy="522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4764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Дослідження кон'юнктури товарних ринків має здійснюватися у визначеній послідовності</a:t>
            </a: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1. Виявлення основних рис й особливостей ринку. 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2. Збирання й накопичення кон'юнктурної інформації, тобто економічних показників та окремих фактів, що характеризують стан товарних ринків. 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3. Аналіз і прогноз кон'юнктури, що є основними етапами кон'юнктурного дослідження.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4. На закінчення формулюються висновки, в яких дається атрибутивна оцінка ситуації та якісна градація стану і типу ринку.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9519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48680"/>
            <a:ext cx="6400800" cy="1008112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chemeClr val="tx1"/>
                </a:solidFill>
              </a:rPr>
              <a:t>Таблиця 1</a:t>
            </a:r>
          </a:p>
          <a:p>
            <a:r>
              <a:rPr lang="uk-UA" sz="2600" b="1" dirty="0" smtClean="0">
                <a:solidFill>
                  <a:schemeClr val="tx1"/>
                </a:solidFill>
              </a:rPr>
              <a:t>Класифікація галузевих ринків</a:t>
            </a:r>
          </a:p>
          <a:p>
            <a:endParaRPr lang="ru-RU" sz="45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927" y="1700808"/>
            <a:ext cx="6965950" cy="431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Існують сучасні міжнародні статистичні класифікації видів діяльності та товарів, зокрема</a:t>
            </a:r>
            <a:r>
              <a:rPr lang="uk-UA" sz="2100" b="1" dirty="0" smtClean="0"/>
              <a:t>: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/>
              <a:t>Міжнародна стандартна галузева класифікація всіх видів економічної діяльності – </a:t>
            </a:r>
            <a:r>
              <a:rPr lang="en-US" sz="2100" b="1" dirty="0"/>
              <a:t>ISIC (International Standard Industrial Classification) – </a:t>
            </a:r>
            <a:r>
              <a:rPr lang="uk-UA" sz="2100" dirty="0"/>
              <a:t>це класифікація об'єкта за видом економічної діяльності, яку він здійснює. Вид діяльності визначається тим виробництвом, яке здійснює статистична одиниця, це база для розробки класифікацій видів економічної діяльності багатонаціонального та національного рівнів. </a:t>
            </a:r>
            <a:r>
              <a:rPr lang="en-US" sz="2100" dirty="0"/>
              <a:t>ISIC </a:t>
            </a:r>
            <a:r>
              <a:rPr lang="uk-UA" sz="2100" dirty="0"/>
              <a:t>не класифікує галузі або продукцію та послуги.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Центральна </a:t>
            </a:r>
            <a:r>
              <a:rPr lang="uk-UA" sz="2100" b="1" dirty="0"/>
              <a:t>класифікація продукції – СРС (</a:t>
            </a:r>
            <a:r>
              <a:rPr lang="en-US" sz="2100" b="1" dirty="0"/>
              <a:t>Central Product Classification) </a:t>
            </a:r>
            <a:r>
              <a:rPr lang="uk-UA" sz="2100" dirty="0"/>
              <a:t>призначена для огляду економіки з позицій виробленої і спожитої продукції, наданих та отриманих послуг. Термін "продукція" означає товари, які підлягають транспортуванню, що не підлягають транспортуванню та послуги. Мета класифікації – створення основ для міжнародного зіставлення різних статистичних даних, пов'язаних із продукцією, послугами й майновими цінностями.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Гармонізована </a:t>
            </a:r>
            <a:r>
              <a:rPr lang="uk-UA" sz="2100" b="1" dirty="0"/>
              <a:t>система опису та кодування товарів – </a:t>
            </a:r>
            <a:r>
              <a:rPr lang="en-US" sz="2100" b="1" dirty="0"/>
              <a:t>HS (Harmonized Commodity Description and Coding System) </a:t>
            </a:r>
            <a:r>
              <a:rPr lang="uk-UA" sz="2100" dirty="0"/>
              <a:t>впроваджена Радою митного співробітництва у 1983 р. для митних тарифів (набула чинності з 1.01.1988), але використовується багатьма країнами і для статистичного спостереження в галузі зовнішньої торгівлі, а також для проведення міжнародних порівнянь, ліцензування і квотування товарів. Об'єкти класифікації – всі рухомі товари, але не послуги. Структура: група, товарна позиція, товарна субпозиція.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Міжнародна </a:t>
            </a:r>
            <a:r>
              <a:rPr lang="uk-UA" sz="2100" b="1" dirty="0"/>
              <a:t>стандартна торгова класифікація – </a:t>
            </a:r>
            <a:r>
              <a:rPr lang="en-US" sz="2100" b="1" dirty="0"/>
              <a:t>SITC (Standard International Trade Classification) </a:t>
            </a:r>
            <a:r>
              <a:rPr lang="en-US" sz="2100" dirty="0"/>
              <a:t>– </a:t>
            </a:r>
            <a:r>
              <a:rPr lang="uk-UA" sz="2100" dirty="0"/>
              <a:t>міжнародна класифікація товарів ООН для зовнішньої торгівлі. Набула чинності одночасно з </a:t>
            </a:r>
            <a:r>
              <a:rPr lang="en-US" sz="2100" dirty="0"/>
              <a:t>HS, </a:t>
            </a:r>
            <a:r>
              <a:rPr lang="uk-UA" sz="2100" dirty="0"/>
              <a:t>спочатку була визначальною, але після переходу до </a:t>
            </a:r>
            <a:r>
              <a:rPr lang="en-US" sz="2100" dirty="0"/>
              <a:t>HS </a:t>
            </a:r>
            <a:r>
              <a:rPr lang="uk-UA" sz="2100" dirty="0"/>
              <a:t>припинила бути такою. Надається розділ, підрозділ, група, підгрупа.</a:t>
            </a:r>
          </a:p>
          <a:p>
            <a:pPr marL="0" indent="0" algn="just">
              <a:buNone/>
            </a:pPr>
            <a:endParaRPr lang="uk-UA" sz="2100" dirty="0"/>
          </a:p>
          <a:p>
            <a:pPr marL="0" indent="0" algn="just">
              <a:buNone/>
            </a:pPr>
            <a:endParaRPr lang="uk-UA" sz="2100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До статистичних класифікацій ЄС належать: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1</a:t>
            </a:r>
            <a:r>
              <a:rPr lang="uk-UA" sz="2100" b="1" dirty="0"/>
              <a:t>. Класифікація видів економічної діяльності Європейського Союзу – </a:t>
            </a:r>
            <a:r>
              <a:rPr lang="en-US" sz="2100" b="1" dirty="0"/>
              <a:t>NACE </a:t>
            </a:r>
            <a:r>
              <a:rPr lang="uk-UA" sz="2100" dirty="0"/>
              <a:t>призначена для опису юридичних одиниць за їхньою основною класифікаційною ознакою – видом економічної діяльності; здійснює деталізацію кодових позицій </a:t>
            </a:r>
            <a:r>
              <a:rPr lang="en-US" sz="2100" dirty="0"/>
              <a:t>ISIC. </a:t>
            </a:r>
            <a:r>
              <a:rPr lang="uk-UA" sz="2100" dirty="0"/>
              <a:t>Структура коду </a:t>
            </a:r>
            <a:r>
              <a:rPr lang="en-US" sz="2100" dirty="0"/>
              <a:t>NACE </a:t>
            </a:r>
            <a:r>
              <a:rPr lang="uk-UA" sz="2100" dirty="0"/>
              <a:t>має чотири рівні: перший складається з рубрик, які позначаються літерним кодом (секції); другий – з рубрик, що позначаються двозначним цифровим кодом (розділи); третій – з рубрик, які позначаються тризначним цифровим кодом (групи); четвертий – з рубрик, що позначаються чотиризначним цифровим кодом (класи).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2</a:t>
            </a:r>
            <a:r>
              <a:rPr lang="uk-UA" sz="2100" b="1" dirty="0"/>
              <a:t>. Класифікація продукції за видами діяльності – СРА </a:t>
            </a:r>
            <a:r>
              <a:rPr lang="uk-UA" sz="2100" dirty="0"/>
              <a:t>призначена для опису економіки країн ЄС за продукцією та послугами, що виробляються та надаються. Структура коду має шість рівнів: перший складається з рубрик, позначається літерним кодом (21 секція); другий – з рубрик, позначається двозначним цифровим кодом (88 розділів); третій – з рубрик, позначається тризначним цифровим кодом (261 група); четвертий – з рубрик, позначається чотиризначним цифровим кодом (575 класів); п'ятий – з рубрик, позначається п'ятизначним цифровим кодом (1 342 категорії); шостий – з рубрик, позначається шестизначним цифровим кодом (3 142 </a:t>
            </a:r>
            <a:r>
              <a:rPr lang="uk-UA" sz="2100" dirty="0" err="1"/>
              <a:t>підкатегорії</a:t>
            </a:r>
            <a:r>
              <a:rPr lang="uk-UA" sz="2100" dirty="0"/>
              <a:t>).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3</a:t>
            </a:r>
            <a:r>
              <a:rPr lang="uk-UA" sz="2100" b="1" dirty="0"/>
              <a:t>. На базі СРА розроблено Класифікатор видів промислової продукції – </a:t>
            </a:r>
            <a:r>
              <a:rPr lang="en-US" sz="2100" dirty="0"/>
              <a:t>PRODCOM </a:t>
            </a:r>
            <a:r>
              <a:rPr lang="uk-UA" sz="2100" dirty="0"/>
              <a:t>для проведення вибіркових статистичних спостережень економіки у країнах ЄС щодо виробленої продукції і наданих послуг у промисловості. </a:t>
            </a:r>
            <a:r>
              <a:rPr lang="en-US" sz="2100" dirty="0"/>
              <a:t>PRODCOM </a:t>
            </a:r>
            <a:r>
              <a:rPr lang="uk-UA" sz="2100" dirty="0"/>
              <a:t>містить виключно промислову продукцію добувної та переробної галузей промисловості.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4</a:t>
            </a:r>
            <a:r>
              <a:rPr lang="uk-UA" sz="2100" b="1" dirty="0"/>
              <a:t>. Комбінована номенклатура – </a:t>
            </a:r>
            <a:r>
              <a:rPr lang="en-US" sz="2100" b="1" dirty="0"/>
              <a:t>CN </a:t>
            </a:r>
            <a:r>
              <a:rPr lang="uk-UA" sz="2100" dirty="0"/>
              <a:t>використовується в ЄС для зовнішньої торгівлі, є набагато детальнішою, ніж </a:t>
            </a:r>
            <a:r>
              <a:rPr lang="en-US" sz="2100" dirty="0"/>
              <a:t>HS. </a:t>
            </a:r>
            <a:r>
              <a:rPr lang="uk-UA" sz="2100" dirty="0"/>
              <a:t>Структури </a:t>
            </a:r>
            <a:r>
              <a:rPr lang="en-US" sz="2100" dirty="0"/>
              <a:t>HS/CN, </a:t>
            </a:r>
            <a:r>
              <a:rPr lang="uk-UA" sz="2100" dirty="0"/>
              <a:t>що складаються з 21 секції, відрізняються від структури </a:t>
            </a:r>
            <a:r>
              <a:rPr lang="en-US" sz="2100" dirty="0"/>
              <a:t>CPA. </a:t>
            </a:r>
            <a:r>
              <a:rPr lang="uk-UA" sz="2100" dirty="0"/>
              <a:t>У </a:t>
            </a:r>
            <a:r>
              <a:rPr lang="en-US" sz="2100" dirty="0"/>
              <a:t>HS/CN </a:t>
            </a:r>
            <a:r>
              <a:rPr lang="uk-UA" sz="2100" dirty="0"/>
              <a:t>продукцію розподілено за матеріалами, з яких її виготовлено, за функціями, які вона виконує, і за ступенем її оброблення (перероблення). </a:t>
            </a:r>
          </a:p>
          <a:p>
            <a:pPr marL="0" indent="0" algn="just">
              <a:buNone/>
            </a:pPr>
            <a:endParaRPr lang="uk-UA" sz="2100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До статистичних класифікацій України належать</a:t>
            </a:r>
            <a:r>
              <a:rPr lang="uk-UA" sz="2100" b="1" dirty="0" smtClean="0"/>
              <a:t>: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dirty="0" smtClean="0"/>
              <a:t> </a:t>
            </a:r>
            <a:r>
              <a:rPr lang="uk-UA" sz="2100" dirty="0"/>
              <a:t>Класифікація видів економічної діяльності (КВЕД</a:t>
            </a:r>
            <a:r>
              <a:rPr lang="uk-UA" sz="2100" dirty="0" smtClean="0"/>
              <a:t>);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dirty="0" smtClean="0"/>
              <a:t> </a:t>
            </a:r>
            <a:r>
              <a:rPr lang="uk-UA" sz="2100" dirty="0"/>
              <a:t>Статистична класифікація продукції (СКП</a:t>
            </a:r>
            <a:r>
              <a:rPr lang="uk-UA" sz="2100" dirty="0" smtClean="0"/>
              <a:t>);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dirty="0" smtClean="0"/>
              <a:t> </a:t>
            </a:r>
            <a:r>
              <a:rPr lang="uk-UA" sz="2100" dirty="0"/>
              <a:t>Перелік продукції промисловості (ППП); </a:t>
            </a:r>
            <a:endParaRPr lang="uk-UA" sz="2100" dirty="0" smtClean="0"/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dirty="0" smtClean="0"/>
              <a:t>Українська </a:t>
            </a:r>
            <a:r>
              <a:rPr lang="uk-UA" sz="2100" dirty="0"/>
              <a:t>класифікація товарів зовнішньоекономічної діяльності (УКТЗЕД).</a:t>
            </a:r>
            <a:endParaRPr lang="uk-UA" sz="2100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96300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Структура галузевого ринку характеризується:</a:t>
            </a:r>
          </a:p>
          <a:p>
            <a:pPr marL="0" indent="0" algn="just">
              <a:buNone/>
            </a:pPr>
            <a:r>
              <a:rPr lang="uk-UA" sz="2100" dirty="0"/>
              <a:t>- чисельністю та розподілом продавців та покупців;</a:t>
            </a:r>
          </a:p>
          <a:p>
            <a:pPr marL="0" indent="0" algn="just">
              <a:buNone/>
            </a:pPr>
            <a:r>
              <a:rPr lang="uk-UA" sz="2100" dirty="0"/>
              <a:t>- рівнем диференціації;</a:t>
            </a:r>
          </a:p>
          <a:p>
            <a:pPr marL="0" indent="0" algn="just">
              <a:buNone/>
            </a:pPr>
            <a:r>
              <a:rPr lang="uk-UA" sz="2100" dirty="0"/>
              <a:t>- наявністю або відсутністю бар'єрів входження на ринок нових фірм;</a:t>
            </a:r>
          </a:p>
          <a:p>
            <a:pPr marL="0" indent="0" algn="just">
              <a:buNone/>
            </a:pPr>
            <a:r>
              <a:rPr lang="uk-UA" sz="2100" dirty="0"/>
              <a:t>- рівнем вертикальної інтеграції підприємств;</a:t>
            </a:r>
          </a:p>
          <a:p>
            <a:pPr marL="0" indent="0" algn="just">
              <a:buNone/>
            </a:pPr>
            <a:r>
              <a:rPr lang="uk-UA" sz="2100" dirty="0"/>
              <a:t> ступенем диверсифікації виробництва фірми.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Для </a:t>
            </a:r>
            <a:r>
              <a:rPr lang="uk-UA" sz="2100" b="1" dirty="0"/>
              <a:t>оцінки структури галузевих ринків використовуються такі показники:</a:t>
            </a:r>
          </a:p>
          <a:p>
            <a:pPr marL="0" indent="0" algn="just">
              <a:buNone/>
            </a:pPr>
            <a:r>
              <a:rPr lang="uk-UA" sz="2100" dirty="0"/>
              <a:t>- концентрації, серед яких загальний рівень активності великих підприємств, рівень домінування на ринку одного або декількох продавців, рівень монопольної влади, масштаби фірм, крива концентрації, індекси концентрації</a:t>
            </a:r>
            <a:r>
              <a:rPr lang="uk-UA" sz="2100" dirty="0" smtClean="0"/>
              <a:t>;</a:t>
            </a:r>
            <a:endParaRPr lang="uk-UA" sz="2100" dirty="0"/>
          </a:p>
          <a:p>
            <a:pPr marL="0" indent="0" algn="just">
              <a:buNone/>
            </a:pPr>
            <a:r>
              <a:rPr lang="uk-UA" sz="2100" dirty="0"/>
              <a:t>- види та рівень бар'єрів входження на ринок нових фірм;</a:t>
            </a:r>
          </a:p>
          <a:p>
            <a:pPr marL="0" indent="0" algn="just">
              <a:buNone/>
            </a:pPr>
            <a:r>
              <a:rPr lang="uk-UA" sz="2100" dirty="0"/>
              <a:t>- рівень диверсифікації фірм за продуктовими лініями</a:t>
            </a:r>
            <a:r>
              <a:rPr lang="uk-UA" sz="2100" dirty="0" smtClean="0"/>
              <a:t>;</a:t>
            </a:r>
            <a:endParaRPr lang="uk-UA" sz="2100" dirty="0"/>
          </a:p>
          <a:p>
            <a:pPr marL="0" indent="0" algn="just">
              <a:buNone/>
            </a:pPr>
            <a:r>
              <a:rPr lang="uk-UA" sz="2100" dirty="0"/>
              <a:t>- рівень вертикальної інтеграції фірм</a:t>
            </a:r>
            <a:r>
              <a:rPr lang="uk-UA" sz="2100" dirty="0" smtClean="0"/>
              <a:t>.</a:t>
            </a:r>
            <a:endParaRPr lang="uk-UA" sz="2100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75884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025" y="1124744"/>
            <a:ext cx="6965950" cy="439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2123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463" y="1124744"/>
            <a:ext cx="7299969" cy="38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1902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7500" lnSpcReduction="2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Під кон'юнктурою ринку (ринковою кон'юнктурою) 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найчастіше розуміють конкретну економічну ситуацію, що склалася на ринку на даний момент або за обмежений відрізок часу під впливом сукупності чинників і умов, це комплексна характеристика ринкових процесів і явищ.</a:t>
            </a:r>
            <a:endParaRPr lang="ru-RU" sz="1600" dirty="0">
              <a:latin typeface="Times New Roman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endParaRPr lang="uk-UA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Характеристика 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ринкової ситуації має такі ознаки:</a:t>
            </a:r>
            <a:endParaRPr lang="ru-RU" sz="1600" dirty="0">
              <a:latin typeface="Times New Roman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- ступінь збалансованості ринку (співвідношення попиту і пропозиції), що сформувалася, намітилася або змінилася;</a:t>
            </a:r>
            <a:endParaRPr lang="ru-RU" sz="1600" dirty="0">
              <a:latin typeface="Times New Roman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- тенденції розвитку ринку;</a:t>
            </a:r>
            <a:endParaRPr lang="ru-RU" sz="1600" dirty="0">
              <a:latin typeface="Times New Roman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- сила і розмах конкурентної боротьби;</a:t>
            </a:r>
            <a:endParaRPr lang="ru-RU" sz="1600" dirty="0">
              <a:latin typeface="Times New Roman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- рівень усталеності або змінюваності основних параметрів ринку;</a:t>
            </a:r>
            <a:endParaRPr lang="ru-RU" sz="1600" dirty="0">
              <a:latin typeface="Times New Roman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- масштаби ринкових операцій і ступінь ділової активності;</a:t>
            </a:r>
            <a:endParaRPr lang="ru-RU" sz="1600" dirty="0">
              <a:latin typeface="Times New Roman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- рівень комерційного (ринкового) ризику;</a:t>
            </a:r>
            <a:endParaRPr lang="ru-RU" sz="1600" dirty="0">
              <a:latin typeface="Times New Roman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- положення ринку у визначеній точці економічного або сезонного циклу.</a:t>
            </a:r>
            <a:endParaRPr lang="ru-RU" sz="16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uk-UA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 algn="ctr">
              <a:buNone/>
            </a:pP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Як 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інструменти виміру й оцінки кон'юнктури ринку використовуються кон'юнктурні показники та індикатори: ціни, обсяги виробництва, продажів, експорту, імпорту, товарні запаси, показники ділової активності тощо, а також специфічні якісні й атрибутивні кон'юнктурні оцінки, що базуються на досвіді та думках фахівців.</a:t>
            </a: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654078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973</Words>
  <Application>Microsoft Office PowerPoint</Application>
  <PresentationFormat>Экран (4:3)</PresentationFormat>
  <Paragraphs>93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1. Класифікація галузевих ринків. 2. Типи та головні ознаки структури галузевих ринків. 3. Кон'юнктура ринків як об'єкт економічного аналізу.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19</cp:revision>
  <dcterms:created xsi:type="dcterms:W3CDTF">2020-08-26T06:53:27Z</dcterms:created>
  <dcterms:modified xsi:type="dcterms:W3CDTF">2022-09-07T07:51:02Z</dcterms:modified>
</cp:coreProperties>
</file>