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03.09.2024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dirty="0"/>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dirty="0"/>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5" name="Footer Placeholder 4"/>
          <p:cNvSpPr>
            <a:spLocks noGrp="1"/>
          </p:cNvSpPr>
          <p:nvPr>
            <p:ph type="ftr" sz="quarter" idx="11"/>
          </p:nvPr>
        </p:nvSpPr>
        <p:spPr>
          <a:xfrm>
            <a:off x="2416500" y="329307"/>
            <a:ext cx="4973915" cy="309201"/>
          </a:xfrm>
        </p:spPr>
        <p:txBody>
          <a:bodyPr/>
          <a:lstStyle/>
          <a:p>
            <a:endParaRPr lang="ru-RU" dirty="0"/>
          </a:p>
        </p:txBody>
      </p:sp>
      <p:sp>
        <p:nvSpPr>
          <p:cNvPr id="6" name="Slide Number Placeholder 5"/>
          <p:cNvSpPr>
            <a:spLocks noGrp="1"/>
          </p:cNvSpPr>
          <p:nvPr>
            <p:ph type="sldNum" sz="quarter" idx="12"/>
          </p:nvPr>
        </p:nvSpPr>
        <p:spPr>
          <a:xfrm>
            <a:off x="1437664" y="798973"/>
            <a:ext cx="811019" cy="503578"/>
          </a:xfrm>
        </p:spPr>
        <p:txBody>
          <a:bodyPr/>
          <a:lstStyle/>
          <a:p>
            <a:fld id="{F4E73523-02A4-4411-9157-805C7BA735E6}" type="slidenum">
              <a:rPr lang="ru-RU" smtClean="0"/>
              <a:t>‹#›</a:t>
            </a:fld>
            <a:endParaRPr lang="ru-RU"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816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8747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0217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67750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720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188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6913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8784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dirty="0"/>
          </a:p>
        </p:txBody>
      </p:sp>
    </p:spTree>
    <p:extLst>
      <p:ext uri="{BB962C8B-B14F-4D97-AF65-F5344CB8AC3E}">
        <p14:creationId xmlns:p14="http://schemas.microsoft.com/office/powerpoint/2010/main" val="3024496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03.09.2024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6366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002B8BD-2B3B-44F9-8BA4-97D2EDCA0B41}" type="datetimeFigureOut">
              <a:rPr lang="ru-RU" smtClean="0"/>
              <a:t>03.09.2024</a:t>
            </a:fld>
            <a:endParaRPr lang="ru-RU" dirty="0"/>
          </a:p>
        </p:txBody>
      </p:sp>
      <p:sp>
        <p:nvSpPr>
          <p:cNvPr id="6" name="Footer Placeholder 5"/>
          <p:cNvSpPr>
            <a:spLocks noGrp="1"/>
          </p:cNvSpPr>
          <p:nvPr>
            <p:ph type="ftr" sz="quarter" idx="11"/>
          </p:nvPr>
        </p:nvSpPr>
        <p:spPr>
          <a:xfrm>
            <a:off x="1447382" y="318640"/>
            <a:ext cx="5541004" cy="320931"/>
          </a:xfrm>
        </p:spPr>
        <p:txBody>
          <a:bodyPr/>
          <a:lstStyle/>
          <a:p>
            <a:endParaRPr lang="ru-RU" dirty="0"/>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42492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03.09.2024</a:t>
            </a:fld>
            <a:endParaRPr lang="ru-RU"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20"/>
            <a:ext cx="10271083" cy="2106632"/>
          </a:xfrm>
        </p:spPr>
        <p:txBody>
          <a:bodyPr>
            <a:normAutofit fontScale="90000"/>
          </a:bodyPr>
          <a:lstStyle/>
          <a:p>
            <a:r>
              <a:rPr lang="uk-UA" sz="6600" dirty="0">
                <a:latin typeface="Times New Roman" panose="02020603050405020304" pitchFamily="18" charset="0"/>
                <a:cs typeface="Times New Roman" panose="02020603050405020304" pitchFamily="18" charset="0"/>
              </a:rPr>
              <a:t>Тема 1</a:t>
            </a:r>
            <a:br>
              <a:rPr lang="uk-UA" sz="6600" dirty="0">
                <a:latin typeface="Times New Roman" panose="02020603050405020304" pitchFamily="18" charset="0"/>
                <a:cs typeface="Times New Roman" panose="02020603050405020304" pitchFamily="18" charset="0"/>
              </a:rPr>
            </a:br>
            <a:br>
              <a:rPr lang="uk-UA" sz="6600" dirty="0">
                <a:latin typeface="Times New Roman" panose="02020603050405020304" pitchFamily="18" charset="0"/>
                <a:cs typeface="Times New Roman" panose="02020603050405020304" pitchFamily="18" charset="0"/>
              </a:rPr>
            </a:br>
            <a:r>
              <a:rPr lang="uk-UA" sz="6600" dirty="0">
                <a:latin typeface="Times New Roman" panose="02020603050405020304" pitchFamily="18" charset="0"/>
                <a:cs typeface="Times New Roman" panose="02020603050405020304" pitchFamily="18" charset="0"/>
              </a:rPr>
              <a:t>соціологія як наука</a:t>
            </a: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1CD425-8F4C-40A7-9B5F-2B8037A71A44}"/>
              </a:ext>
            </a:extLst>
          </p:cNvPr>
          <p:cNvSpPr>
            <a:spLocks noGrp="1"/>
          </p:cNvSpPr>
          <p:nvPr>
            <p:ph type="title"/>
          </p:nvPr>
        </p:nvSpPr>
        <p:spPr>
          <a:xfrm>
            <a:off x="205273" y="804519"/>
            <a:ext cx="11681927" cy="5045775"/>
          </a:xfrm>
        </p:spPr>
        <p:txBody>
          <a:bodyPr>
            <a:normAutofit/>
          </a:bodyPr>
          <a:lstStyle/>
          <a:p>
            <a:r>
              <a:rPr lang="uk-UA" b="1" dirty="0">
                <a:latin typeface="Times New Roman" panose="02020603050405020304" pitchFamily="18" charset="0"/>
                <a:cs typeface="Times New Roman" panose="02020603050405020304" pitchFamily="18" charset="0"/>
              </a:rPr>
              <a:t>Питання 4</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«Курс позитивної філософії»</a:t>
            </a: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Принципи, покладені в основу соціології:</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істинність</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проблемність</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обґрунтованість</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достовірність</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можливість перевірки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067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2EE1E8-5556-4E83-B282-D2E475EB28AE}"/>
              </a:ext>
            </a:extLst>
          </p:cNvPr>
          <p:cNvSpPr>
            <a:spLocks noGrp="1"/>
          </p:cNvSpPr>
          <p:nvPr>
            <p:ph type="title"/>
          </p:nvPr>
        </p:nvSpPr>
        <p:spPr>
          <a:xfrm>
            <a:off x="205273" y="804519"/>
            <a:ext cx="11719249" cy="5176403"/>
          </a:xfrm>
        </p:spPr>
        <p:txBody>
          <a:bodyPr>
            <a:normAutofit fontScale="90000"/>
          </a:bodyPr>
          <a:lstStyle/>
          <a:p>
            <a:r>
              <a:rPr lang="uk-UA" dirty="0"/>
              <a:t>	</a:t>
            </a:r>
            <a:r>
              <a:rPr lang="uk-UA" dirty="0">
                <a:latin typeface="Times New Roman" panose="02020603050405020304" pitchFamily="18" charset="0"/>
                <a:cs typeface="Times New Roman" panose="02020603050405020304" pitchFamily="18" charset="0"/>
              </a:rPr>
              <a:t>Кожна наука прагне до позитивного знання </a:t>
            </a: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Чим простішим є об’єкт її вивчення, тим раднішим є її виникнення. </a:t>
            </a: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Класифікація наук</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математика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астрономія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фізика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хімія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біологія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6) соціологія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61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166FC6-F1E1-439C-AAAA-E84107298B3D}"/>
              </a:ext>
            </a:extLst>
          </p:cNvPr>
          <p:cNvSpPr>
            <a:spLocks noGrp="1"/>
          </p:cNvSpPr>
          <p:nvPr>
            <p:ph type="title"/>
          </p:nvPr>
        </p:nvSpPr>
        <p:spPr>
          <a:xfrm>
            <a:off x="494522" y="804519"/>
            <a:ext cx="11206065" cy="5307032"/>
          </a:xfrm>
        </p:spPr>
        <p:txBody>
          <a:bodyPr>
            <a:normAutofit fontScale="90000"/>
          </a:bodyPr>
          <a:lstStyle/>
          <a:p>
            <a:r>
              <a:rPr lang="uk-UA" dirty="0"/>
              <a:t>	</a:t>
            </a:r>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Закон трьох стадій розвитку суспільства</a:t>
            </a: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a:t>
            </a:r>
            <a:r>
              <a:rPr lang="uk-UA" b="1" dirty="0">
                <a:latin typeface="Times New Roman" panose="02020603050405020304" pitchFamily="18" charset="0"/>
                <a:cs typeface="Times New Roman" panose="02020603050405020304" pitchFamily="18" charset="0"/>
              </a:rPr>
              <a:t>теологічна</a:t>
            </a:r>
            <a:r>
              <a:rPr lang="uk-UA" dirty="0">
                <a:latin typeface="Times New Roman" panose="02020603050405020304" pitchFamily="18" charset="0"/>
                <a:cs typeface="Times New Roman" panose="02020603050405020304" pitchFamily="18" charset="0"/>
              </a:rPr>
              <a:t> (фіктивна) – людина прагне до пізнання першопричина всього сущого та знаходить її у надприродних силах. Етапи: фетишизм, політеїзм, монотеїзм;</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a:t>
            </a:r>
            <a:r>
              <a:rPr lang="uk-UA" b="1" dirty="0">
                <a:latin typeface="Times New Roman" panose="02020603050405020304" pitchFamily="18" charset="0"/>
                <a:cs typeface="Times New Roman" panose="02020603050405020304" pitchFamily="18" charset="0"/>
              </a:rPr>
              <a:t>метафізична</a:t>
            </a:r>
            <a:r>
              <a:rPr lang="uk-UA" dirty="0">
                <a:latin typeface="Times New Roman" panose="02020603050405020304" pitchFamily="18" charset="0"/>
                <a:cs typeface="Times New Roman" panose="02020603050405020304" pitchFamily="18" charset="0"/>
              </a:rPr>
              <a:t> (абстрактна) – людина пояснює природу явищ за допомогою абстрактних понять (теорія суспільного договору);</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a:t>
            </a:r>
            <a:r>
              <a:rPr lang="uk-UA" b="1" dirty="0">
                <a:latin typeface="Times New Roman" panose="02020603050405020304" pitchFamily="18" charset="0"/>
                <a:cs typeface="Times New Roman" panose="02020603050405020304" pitchFamily="18" charset="0"/>
              </a:rPr>
              <a:t>позитивна </a:t>
            </a:r>
            <a:r>
              <a:rPr lang="uk-UA" dirty="0">
                <a:latin typeface="Times New Roman" panose="02020603050405020304" pitchFamily="18" charset="0"/>
                <a:cs typeface="Times New Roman" panose="02020603050405020304" pitchFamily="18" charset="0"/>
              </a:rPr>
              <a:t>(наукова) – пізнання законів, за допомогою яких здійснюється раціональне передбачення майбутнього.</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622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CC595F-7A00-40A8-BA5E-B85FEE69673A}"/>
              </a:ext>
            </a:extLst>
          </p:cNvPr>
          <p:cNvSpPr>
            <a:spLocks noGrp="1"/>
          </p:cNvSpPr>
          <p:nvPr>
            <p:ph type="title"/>
          </p:nvPr>
        </p:nvSpPr>
        <p:spPr>
          <a:xfrm>
            <a:off x="1460909" y="869833"/>
            <a:ext cx="9603275" cy="1049235"/>
          </a:xfrm>
        </p:spPr>
        <p:txBody>
          <a:bodyPr>
            <a:normAutofit fontScale="90000"/>
          </a:bodyPr>
          <a:lstStyle/>
          <a:p>
            <a:r>
              <a:rPr lang="uk-UA" b="1" dirty="0">
                <a:latin typeface="Times New Roman" panose="02020603050405020304" pitchFamily="18" charset="0"/>
                <a:cs typeface="Times New Roman" panose="02020603050405020304" pitchFamily="18" charset="0"/>
              </a:rPr>
              <a:t>Методи соціології</a:t>
            </a: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індукція та дедукція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спостереження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експеримент: прямий та опосередкований (вивчення патологічних станів суспільства)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порівняння</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а) людського суспільства та біологічних організмів;</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б) станів  розвитку людського суспільства у різних містах планети</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в) історичне</a:t>
            </a:r>
            <a:br>
              <a:rPr lang="ru-RU" dirty="0"/>
            </a:br>
            <a:endParaRPr lang="ru-RU" dirty="0"/>
          </a:p>
        </p:txBody>
      </p:sp>
    </p:spTree>
    <p:extLst>
      <p:ext uri="{BB962C8B-B14F-4D97-AF65-F5344CB8AC3E}">
        <p14:creationId xmlns:p14="http://schemas.microsoft.com/office/powerpoint/2010/main" val="30810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3"/>
            <a:ext cx="11150082" cy="1033612"/>
          </a:xfrm>
        </p:spPr>
        <p:txBody>
          <a:bodyPr>
            <a:normAutofit fontScale="90000"/>
          </a:bodyPr>
          <a:lstStyle/>
          <a:p>
            <a:pPr indent="450215">
              <a:spcAft>
                <a:spcPts val="0"/>
              </a:spcAft>
            </a:pPr>
            <a:br>
              <a:rPr lang="uk-UA" dirty="0">
                <a:latin typeface="Times New Roman" panose="02020603050405020304" pitchFamily="18" charset="0"/>
                <a:ea typeface="Times New Roman" panose="02020603050405020304" pitchFamily="18" charset="0"/>
              </a:rPr>
            </a:br>
            <a:r>
              <a:rPr lang="uk-UA" b="1" dirty="0">
                <a:latin typeface="Times New Roman" panose="02020603050405020304" pitchFamily="18" charset="0"/>
                <a:ea typeface="Times New Roman" panose="02020603050405020304" pitchFamily="18" charset="0"/>
              </a:rPr>
              <a:t>План.</a:t>
            </a:r>
            <a:br>
              <a:rPr lang="uk-UA" dirty="0">
                <a:latin typeface="Times New Roman" panose="02020603050405020304" pitchFamily="18" charset="0"/>
                <a:ea typeface="Times New Roman" panose="02020603050405020304" pitchFamily="18" charset="0"/>
              </a:rPr>
            </a:br>
            <a:br>
              <a:rPr lang="uk-UA"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1. Основні поняття курсу.</a:t>
            </a:r>
            <a:br>
              <a:rPr lang="ru-RU" sz="2800"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2. </a:t>
            </a:r>
            <a:r>
              <a:rPr lang="uk-UA" noProof="1">
                <a:latin typeface="Times New Roman" panose="02020603050405020304" pitchFamily="18" charset="0"/>
                <a:ea typeface="Times New Roman" panose="02020603050405020304" pitchFamily="18" charset="0"/>
              </a:rPr>
              <a:t>Об</a:t>
            </a:r>
            <a:r>
              <a:rPr lang="ru-RU"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єкт, предмет та функції соціології.</a:t>
            </a:r>
            <a:br>
              <a:rPr lang="ru-RU" sz="2800"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3.Структура сучасного соціологічного знання.</a:t>
            </a:r>
            <a:br>
              <a:rPr lang="ru-RU" sz="2800" dirty="0">
                <a:latin typeface="Times New Roman" panose="02020603050405020304" pitchFamily="18" charset="0"/>
                <a:ea typeface="Times New Roman" panose="02020603050405020304" pitchFamily="18" charset="0"/>
              </a:rPr>
            </a:br>
            <a:r>
              <a:rPr lang="uk-UA" sz="2800" dirty="0">
                <a:latin typeface="Times New Roman" panose="02020603050405020304" pitchFamily="18" charset="0"/>
                <a:ea typeface="Times New Roman" panose="02020603050405020304" pitchFamily="18" charset="0"/>
              </a:rPr>
              <a:t>4</a:t>
            </a:r>
            <a:r>
              <a:rPr lang="uk-UA" dirty="0">
                <a:latin typeface="Times New Roman" panose="02020603050405020304" pitchFamily="18" charset="0"/>
                <a:ea typeface="Times New Roman" panose="02020603050405020304" pitchFamily="18" charset="0"/>
              </a:rPr>
              <a:t>. Огюст Конт та виникнення позитивістської соціології.</a:t>
            </a:r>
            <a:endParaRPr lang="ru-RU" dirty="0"/>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EC93F2-D592-401F-B2CD-4F3A15E6468E}"/>
              </a:ext>
            </a:extLst>
          </p:cNvPr>
          <p:cNvSpPr>
            <a:spLocks noGrp="1"/>
          </p:cNvSpPr>
          <p:nvPr>
            <p:ph type="title"/>
          </p:nvPr>
        </p:nvSpPr>
        <p:spPr>
          <a:xfrm>
            <a:off x="177281" y="356649"/>
            <a:ext cx="11374016" cy="5055105"/>
          </a:xfrm>
        </p:spPr>
        <p:txBody>
          <a:bodyPr>
            <a:normAutofit fontScale="90000"/>
          </a:bodyPr>
          <a:lstStyle/>
          <a:p>
            <a:r>
              <a:rPr lang="uk-UA" b="1" dirty="0">
                <a:latin typeface="Times New Roman" panose="02020603050405020304" pitchFamily="18" charset="0"/>
                <a:cs typeface="Times New Roman" panose="02020603050405020304" pitchFamily="18" charset="0"/>
              </a:rPr>
              <a:t>Питання 1.</a:t>
            </a:r>
            <a:br>
              <a:rPr lang="uk-UA"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Термін соціологія був введений у науковий обіг О.Контом у 1839р.</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Суспільство</a:t>
            </a:r>
            <a:r>
              <a:rPr lang="uk-UA" dirty="0">
                <a:latin typeface="Times New Roman" panose="02020603050405020304" pitchFamily="18" charset="0"/>
                <a:cs typeface="Times New Roman" panose="02020603050405020304" pitchFamily="18" charset="0"/>
              </a:rPr>
              <a:t> – відносно стійка система соціальних зв’язків та відносин між людьми, яка складалась в процесі їх історичного розвитку як результат сумісної діяльності, спрямованої на відтворення умов існування.</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Соціальна реальність </a:t>
            </a:r>
            <a:r>
              <a:rPr lang="uk-UA" dirty="0">
                <a:latin typeface="Times New Roman" panose="02020603050405020304" pitchFamily="18" charset="0"/>
                <a:cs typeface="Times New Roman" panose="02020603050405020304" pitchFamily="18" charset="0"/>
              </a:rPr>
              <a:t>– особлива форма існування людської реальності, специфіку якої визначають сумісне буття індивідів в організованих соціальних формах.</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6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33B29-A48D-4C85-84AB-692CB44572D4}"/>
              </a:ext>
            </a:extLst>
          </p:cNvPr>
          <p:cNvSpPr>
            <a:spLocks noGrp="1"/>
          </p:cNvSpPr>
          <p:nvPr>
            <p:ph type="title"/>
          </p:nvPr>
        </p:nvSpPr>
        <p:spPr>
          <a:xfrm>
            <a:off x="0" y="-74645"/>
            <a:ext cx="11952513" cy="6932646"/>
          </a:xfrm>
        </p:spPr>
        <p:txBody>
          <a:bodyPr>
            <a:normAutofit fontScale="90000"/>
          </a:bodyPr>
          <a:lstStyle/>
          <a:p>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Держава</a:t>
            </a:r>
            <a:r>
              <a:rPr lang="uk-UA" dirty="0">
                <a:latin typeface="Times New Roman" panose="02020603050405020304" pitchFamily="18" charset="0"/>
                <a:cs typeface="Times New Roman" panose="02020603050405020304" pitchFamily="18" charset="0"/>
              </a:rPr>
              <a:t> – політична форма організації суспільства. </a:t>
            </a: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Ознаки держави:</a:t>
            </a: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наявність території;</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наявність органів управління;</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наявність права;</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 суверенітет.</a:t>
            </a:r>
            <a:br>
              <a:rPr lang="ru-RU" sz="2700" dirty="0"/>
            </a:br>
            <a:r>
              <a:rPr lang="uk-UA" sz="2700" dirty="0">
                <a:latin typeface="Times New Roman" panose="02020603050405020304" pitchFamily="18" charset="0"/>
                <a:cs typeface="Times New Roman" panose="02020603050405020304" pitchFamily="18" charset="0"/>
              </a:rPr>
              <a:t>	</a:t>
            </a:r>
            <a:r>
              <a:rPr lang="uk-UA" sz="2700" b="1" dirty="0">
                <a:latin typeface="Times New Roman" panose="02020603050405020304" pitchFamily="18" charset="0"/>
                <a:cs typeface="Times New Roman" panose="02020603050405020304" pitchFamily="18" charset="0"/>
              </a:rPr>
              <a:t>Спільнота</a:t>
            </a:r>
            <a:r>
              <a:rPr lang="uk-UA" sz="2700" dirty="0">
                <a:latin typeface="Times New Roman" panose="02020603050405020304" pitchFamily="18" charset="0"/>
                <a:cs typeface="Times New Roman" panose="02020603050405020304" pitchFamily="18" charset="0"/>
              </a:rPr>
              <a:t> – 1) сукупність декількох суспільств; 2) сукупність індивідів, пов’язаних між собою спільними інтересами, цінностями, мовою тощо.</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	</a:t>
            </a:r>
            <a:r>
              <a:rPr lang="uk-UA" sz="2700" b="1" dirty="0">
                <a:latin typeface="Times New Roman" panose="02020603050405020304" pitchFamily="18" charset="0"/>
                <a:cs typeface="Times New Roman" panose="02020603050405020304" pitchFamily="18" charset="0"/>
              </a:rPr>
              <a:t>Соціальне</a:t>
            </a:r>
            <a:r>
              <a:rPr lang="uk-UA" sz="2700" dirty="0">
                <a:latin typeface="Times New Roman" panose="02020603050405020304" pitchFamily="18" charset="0"/>
                <a:cs typeface="Times New Roman" panose="02020603050405020304" pitchFamily="18" charset="0"/>
              </a:rPr>
              <a:t> – категорія, яка обумовлює будь-яку взаємодію між людьми  в рамках суспільства. Виникає тоді, коли дія однієї людини знаходиться в залежності від дій інших людей.</a:t>
            </a: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32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A481A-03CF-4664-BA9D-0D88FE4ACFB5}"/>
              </a:ext>
            </a:extLst>
          </p:cNvPr>
          <p:cNvSpPr>
            <a:spLocks noGrp="1"/>
          </p:cNvSpPr>
          <p:nvPr>
            <p:ph type="title"/>
          </p:nvPr>
        </p:nvSpPr>
        <p:spPr>
          <a:xfrm>
            <a:off x="65314" y="335902"/>
            <a:ext cx="12008497" cy="5477069"/>
          </a:xfrm>
        </p:spPr>
        <p:txBody>
          <a:bodyPr>
            <a:normAutofit fontScale="90000"/>
          </a:bodyPr>
          <a:lstStyle/>
          <a:p>
            <a:r>
              <a:rPr lang="uk-UA" b="1" dirty="0">
                <a:latin typeface="Times New Roman" panose="02020603050405020304" pitchFamily="18" charset="0"/>
                <a:cs typeface="Times New Roman" panose="02020603050405020304" pitchFamily="18" charset="0"/>
              </a:rPr>
              <a:t>Питання 2</a:t>
            </a:r>
            <a:br>
              <a:rPr lang="uk-UA" b="1"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Соціологія</a:t>
            </a:r>
            <a:r>
              <a:rPr lang="uk-UA" sz="3000" dirty="0">
                <a:latin typeface="Times New Roman" panose="02020603050405020304" pitchFamily="18" charset="0"/>
                <a:cs typeface="Times New Roman" panose="02020603050405020304" pitchFamily="18" charset="0"/>
              </a:rPr>
              <a:t> – наука про становлення, розвиток та функціонування суспільства, його елементів, соціальних відносин та соціальних процесів, механізмах та принципах їх взаємодії.</a:t>
            </a:r>
            <a:br>
              <a:rPr lang="uk-UA" sz="3000"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Наукове знання: </a:t>
            </a:r>
            <a:r>
              <a:rPr lang="uk-UA" sz="3000" dirty="0">
                <a:latin typeface="Times New Roman" panose="02020603050405020304" pitchFamily="18" charset="0"/>
                <a:cs typeface="Times New Roman" panose="02020603050405020304" pitchFamily="18" charset="0"/>
              </a:rPr>
              <a:t>об</a:t>
            </a:r>
            <a:r>
              <a:rPr lang="ru-RU" sz="3000" dirty="0">
                <a:latin typeface="Times New Roman" panose="02020603050405020304" pitchFamily="18" charset="0"/>
                <a:cs typeface="Times New Roman" panose="02020603050405020304" pitchFamily="18" charset="0"/>
              </a:rPr>
              <a:t>’</a:t>
            </a:r>
            <a:r>
              <a:rPr lang="uk-UA" sz="3000" dirty="0">
                <a:latin typeface="Times New Roman" panose="02020603050405020304" pitchFamily="18" charset="0"/>
                <a:cs typeface="Times New Roman" panose="02020603050405020304" pitchFamily="18" charset="0"/>
              </a:rPr>
              <a:t>єкт, предмет, метод, закон.</a:t>
            </a:r>
            <a:br>
              <a:rPr lang="ru-RU" sz="3000"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Об</a:t>
            </a:r>
            <a:r>
              <a:rPr lang="ru-RU" sz="3000" b="1" dirty="0">
                <a:latin typeface="Times New Roman" panose="02020603050405020304" pitchFamily="18" charset="0"/>
                <a:cs typeface="Times New Roman" panose="02020603050405020304" pitchFamily="18" charset="0"/>
              </a:rPr>
              <a:t>’</a:t>
            </a:r>
            <a:r>
              <a:rPr lang="uk-UA" sz="3000" b="1" dirty="0">
                <a:latin typeface="Times New Roman" panose="02020603050405020304" pitchFamily="18" charset="0"/>
                <a:cs typeface="Times New Roman" panose="02020603050405020304" pitchFamily="18" charset="0"/>
              </a:rPr>
              <a:t>єкт </a:t>
            </a:r>
            <a:r>
              <a:rPr lang="uk-UA" sz="3000" dirty="0">
                <a:latin typeface="Times New Roman" panose="02020603050405020304" pitchFamily="18" charset="0"/>
                <a:cs typeface="Times New Roman" panose="02020603050405020304" pitchFamily="18" charset="0"/>
              </a:rPr>
              <a:t>– фрагмент реальності, на який спрямована увага дослідника.</a:t>
            </a:r>
            <a:br>
              <a:rPr lang="ru-RU" sz="3000"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Предмет </a:t>
            </a:r>
            <a:r>
              <a:rPr lang="uk-UA" sz="3000" dirty="0">
                <a:latin typeface="Times New Roman" panose="02020603050405020304" pitchFamily="18" charset="0"/>
                <a:cs typeface="Times New Roman" panose="02020603050405020304" pitchFamily="18" charset="0"/>
              </a:rPr>
              <a:t>– особливі характеристики та властивості об</a:t>
            </a:r>
            <a:r>
              <a:rPr lang="ru-RU" sz="3000" dirty="0">
                <a:latin typeface="Times New Roman" panose="02020603050405020304" pitchFamily="18" charset="0"/>
                <a:cs typeface="Times New Roman" panose="02020603050405020304" pitchFamily="18" charset="0"/>
              </a:rPr>
              <a:t>’</a:t>
            </a:r>
            <a:r>
              <a:rPr lang="uk-UA" sz="3000" dirty="0">
                <a:latin typeface="Times New Roman" panose="02020603050405020304" pitchFamily="18" charset="0"/>
                <a:cs typeface="Times New Roman" panose="02020603050405020304" pitchFamily="18" charset="0"/>
              </a:rPr>
              <a:t>єкта, які досліджує дана наука.</a:t>
            </a:r>
            <a:br>
              <a:rPr lang="ru-RU" sz="3000" dirty="0">
                <a:latin typeface="Times New Roman" panose="02020603050405020304" pitchFamily="18" charset="0"/>
                <a:cs typeface="Times New Roman" panose="02020603050405020304" pitchFamily="18" charset="0"/>
              </a:rPr>
            </a:br>
            <a:r>
              <a:rPr lang="uk-UA" sz="3000" b="1" dirty="0">
                <a:latin typeface="Times New Roman" panose="02020603050405020304" pitchFamily="18" charset="0"/>
                <a:cs typeface="Times New Roman" panose="02020603050405020304" pitchFamily="18" charset="0"/>
              </a:rPr>
              <a:t>Метод </a:t>
            </a:r>
            <a:r>
              <a:rPr lang="uk-UA" sz="3000" dirty="0">
                <a:latin typeface="Times New Roman" panose="02020603050405020304" pitchFamily="18" charset="0"/>
                <a:cs typeface="Times New Roman" panose="02020603050405020304" pitchFamily="18" charset="0"/>
              </a:rPr>
              <a:t>– система прийомів та принципів, що регулюють пізнавальну діяльність людей.</a:t>
            </a:r>
            <a:br>
              <a:rPr lang="ru-RU" sz="3000" dirty="0">
                <a:latin typeface="Times New Roman" panose="02020603050405020304" pitchFamily="18" charset="0"/>
                <a:cs typeface="Times New Roman" panose="02020603050405020304" pitchFamily="18" charset="0"/>
              </a:rPr>
            </a:b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3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CEE99F-DA60-4EB3-887B-AA9EC0826AF3}"/>
              </a:ext>
            </a:extLst>
          </p:cNvPr>
          <p:cNvSpPr>
            <a:spLocks noGrp="1"/>
          </p:cNvSpPr>
          <p:nvPr>
            <p:ph type="title"/>
          </p:nvPr>
        </p:nvSpPr>
        <p:spPr>
          <a:xfrm>
            <a:off x="167951" y="114053"/>
            <a:ext cx="12024049" cy="6053481"/>
          </a:xfrm>
        </p:spPr>
        <p:txBody>
          <a:bodyPr>
            <a:normAutofit/>
          </a:bodyPr>
          <a:lstStyle/>
          <a:p>
            <a:r>
              <a:rPr lang="uk-UA" b="1" dirty="0">
                <a:latin typeface="Times New Roman" panose="02020603050405020304" pitchFamily="18" charset="0"/>
                <a:cs typeface="Times New Roman" panose="02020603050405020304" pitchFamily="18" charset="0"/>
              </a:rPr>
              <a:t>Об</a:t>
            </a:r>
            <a:r>
              <a:rPr lang="ru-RU" b="1" dirty="0">
                <a:latin typeface="Times New Roman" panose="02020603050405020304" pitchFamily="18" charset="0"/>
                <a:cs typeface="Times New Roman" panose="02020603050405020304" pitchFamily="18" charset="0"/>
              </a:rPr>
              <a:t>’</a:t>
            </a:r>
            <a:r>
              <a:rPr lang="uk-UA" b="1" dirty="0">
                <a:latin typeface="Times New Roman" panose="02020603050405020304" pitchFamily="18" charset="0"/>
                <a:cs typeface="Times New Roman" panose="02020603050405020304" pitchFamily="18" charset="0"/>
              </a:rPr>
              <a:t>єкт соціології</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 суспільство</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 соціальна реальність</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Предмет соціології</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суспільство в його цілісності, основу якого складає загальна згода (О.Конт)</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суспільство як соціальний організм (Г.Спенсер)</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суспільство як органічна система (К.Маркс)</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суспільство як об’єктивна сукупність інститутів, що визначають тип солідарності (Е.Дюркгейм)</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037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02981D-12C5-4FC8-A6EB-D3FBD0C24552}"/>
              </a:ext>
            </a:extLst>
          </p:cNvPr>
          <p:cNvSpPr>
            <a:spLocks noGrp="1"/>
          </p:cNvSpPr>
          <p:nvPr>
            <p:ph type="title"/>
          </p:nvPr>
        </p:nvSpPr>
        <p:spPr>
          <a:xfrm>
            <a:off x="765111" y="804519"/>
            <a:ext cx="10289744" cy="4672550"/>
          </a:xfrm>
        </p:spPr>
        <p:txBody>
          <a:bodyPr>
            <a:normAutofit fontScale="90000"/>
          </a:bodyPr>
          <a:lstStyle/>
          <a:p>
            <a:r>
              <a:rPr lang="uk-UA" b="1" dirty="0">
                <a:latin typeface="Times New Roman" panose="02020603050405020304" pitchFamily="18" charset="0"/>
                <a:cs typeface="Times New Roman" panose="02020603050405020304" pitchFamily="18" charset="0"/>
              </a:rPr>
              <a:t>Функції соціології</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світоглядна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пізнавальна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критична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прогностична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теоретична</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6) інформаційна</a:t>
            </a:r>
            <a:br>
              <a:rPr lang="ru-RU" dirty="0"/>
            </a:br>
            <a:r>
              <a:rPr lang="uk-UA" dirty="0"/>
              <a:t> </a:t>
            </a:r>
            <a:br>
              <a:rPr lang="ru-RU" dirty="0"/>
            </a:br>
            <a:endParaRPr lang="ru-RU" dirty="0"/>
          </a:p>
        </p:txBody>
      </p:sp>
    </p:spTree>
    <p:extLst>
      <p:ext uri="{BB962C8B-B14F-4D97-AF65-F5344CB8AC3E}">
        <p14:creationId xmlns:p14="http://schemas.microsoft.com/office/powerpoint/2010/main" val="140025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1DD745-301B-40DD-BC8F-791A36136830}"/>
              </a:ext>
            </a:extLst>
          </p:cNvPr>
          <p:cNvSpPr>
            <a:spLocks noGrp="1"/>
          </p:cNvSpPr>
          <p:nvPr>
            <p:ph type="title"/>
          </p:nvPr>
        </p:nvSpPr>
        <p:spPr>
          <a:xfrm>
            <a:off x="214604" y="804519"/>
            <a:ext cx="11644603" cy="6053481"/>
          </a:xfrm>
        </p:spPr>
        <p:txBody>
          <a:bodyPr>
            <a:normAutofit/>
          </a:bodyPr>
          <a:lstStyle/>
          <a:p>
            <a:r>
              <a:rPr lang="uk-UA" b="1" dirty="0">
                <a:latin typeface="Times New Roman" panose="02020603050405020304" pitchFamily="18" charset="0"/>
                <a:cs typeface="Times New Roman" panose="02020603050405020304" pitchFamily="18" charset="0"/>
              </a:rPr>
              <a:t>3.Структура сучасного соціологічного знання.</a:t>
            </a:r>
            <a:br>
              <a:rPr lang="uk-UA" b="1" dirty="0">
                <a:latin typeface="Times New Roman" panose="02020603050405020304" pitchFamily="18" charset="0"/>
                <a:cs typeface="Times New Roman" panose="02020603050405020304" pitchFamily="18" charset="0"/>
              </a:rPr>
            </a:br>
            <a:br>
              <a:rPr lang="uk-UA" b="1"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І. </a:t>
            </a:r>
            <a:r>
              <a:rPr lang="uk-UA" dirty="0">
                <a:latin typeface="Times New Roman" panose="02020603050405020304" pitchFamily="18" charset="0"/>
                <a:cs typeface="Times New Roman" panose="02020603050405020304" pitchFamily="18" charset="0"/>
              </a:rPr>
              <a:t>Загальні соціологічні (фундаментальні) теорії</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До фундаментальних теорій відносять:</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позитивізм (О.Конт)</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марксизм (к.маркс)</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теорія соціальної дії (Т.Парсонс)</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 символічний інтеракціонізм (Ч.Х.Кулі, Д.Г.Мід)</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5) теорія соціального конфлікту (Л.Козер, Р.Дарендорф);</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6) етнометодологія (Г.Гарфінкель)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12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2117BC-0A13-47FA-8B5F-885E6D471D96}"/>
              </a:ext>
            </a:extLst>
          </p:cNvPr>
          <p:cNvSpPr>
            <a:spLocks noGrp="1"/>
          </p:cNvSpPr>
          <p:nvPr>
            <p:ph type="title"/>
          </p:nvPr>
        </p:nvSpPr>
        <p:spPr>
          <a:xfrm>
            <a:off x="466531" y="804519"/>
            <a:ext cx="11402008" cy="5017783"/>
          </a:xfrm>
        </p:spPr>
        <p:txBody>
          <a:bodyPr>
            <a:normAutofit fontScale="90000"/>
          </a:bodyPr>
          <a:lstStyle/>
          <a:p>
            <a:r>
              <a:rPr lang="uk-UA" b="1" dirty="0">
                <a:latin typeface="Times New Roman" panose="02020603050405020304" pitchFamily="18" charset="0"/>
                <a:cs typeface="Times New Roman" panose="02020603050405020304" pitchFamily="18" charset="0"/>
              </a:rPr>
              <a:t>ІІ. </a:t>
            </a:r>
            <a:r>
              <a:rPr lang="uk-UA" dirty="0">
                <a:latin typeface="Times New Roman" panose="02020603050405020304" pitchFamily="18" charset="0"/>
                <a:cs typeface="Times New Roman" panose="02020603050405020304" pitchFamily="18" charset="0"/>
              </a:rPr>
              <a:t>Теорії середнього рівня.</a:t>
            </a: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Спеціальні соціологічні теорії </a:t>
            </a:r>
            <a:r>
              <a:rPr lang="uk-UA" dirty="0">
                <a:latin typeface="Times New Roman" panose="02020603050405020304" pitchFamily="18" charset="0"/>
                <a:cs typeface="Times New Roman" panose="02020603050405020304" pitchFamily="18" charset="0"/>
              </a:rPr>
              <a:t>– вивчають соціальні спільноти (соціологія групи, молоді).</a:t>
            </a: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Галузеві соціологічні теорії </a:t>
            </a:r>
            <a:r>
              <a:rPr lang="uk-UA" dirty="0">
                <a:latin typeface="Times New Roman" panose="02020603050405020304" pitchFamily="18" charset="0"/>
                <a:cs typeface="Times New Roman" panose="02020603050405020304" pitchFamily="18" charset="0"/>
              </a:rPr>
              <a:t>– вивчають окрему сферу суспільного життя (соціологія релігії, соціологія спорту, соціологія економіки, соціологія освіти).</a:t>
            </a:r>
            <a:br>
              <a:rPr lang="ru-RU"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ІІІ. </a:t>
            </a:r>
            <a:r>
              <a:rPr lang="uk-UA" dirty="0">
                <a:latin typeface="Times New Roman" panose="02020603050405020304" pitchFamily="18" charset="0"/>
                <a:cs typeface="Times New Roman" panose="02020603050405020304" pitchFamily="18" charset="0"/>
              </a:rPr>
              <a:t>Прикладні (емпіричні) соціологічні дослідження.</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9551184"/>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227</TotalTime>
  <Words>801</Words>
  <Application>Microsoft Office PowerPoint</Application>
  <PresentationFormat>Широкоэкранный</PresentationFormat>
  <Paragraphs>14</Paragraphs>
  <Slides>13</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Gill Sans MT</vt:lpstr>
      <vt:lpstr>Times New Roman</vt:lpstr>
      <vt:lpstr>Галерея</vt:lpstr>
      <vt:lpstr>Тема 1  соціологія як наука</vt:lpstr>
      <vt:lpstr> План.  1. Основні поняття курсу. 2. Об’єкт, предмет та функції соціології. 3.Структура сучасного соціологічного знання. 4. Огюст Конт та виникнення позитивістської соціології.</vt:lpstr>
      <vt:lpstr>Питання 1. Термін соціологія був введений у науковий обіг О.Контом у 1839р.   Суспільство – відносно стійка система соціальних зв’язків та відносин між людьми, яка складалась в процесі їх історичного розвитку як результат сумісної діяльності, спрямованої на відтворення умов існування. Соціальна реальність – особлива форма існування людської реальності, специфіку якої визначають сумісне буття індивідів в організованих соціальних формах. </vt:lpstr>
      <vt:lpstr>  Держава – політична форма організації суспільства.    Ознаки держави: 1 – наявність території; 2 – наявність органів управління; 3 – наявність права; 4 – суверенітет.  Спільнота – 1) сукупність декількох суспільств; 2) сукупність індивідів, пов’язаних між собою спільними інтересами, цінностями, мовою тощо.  Соціальне – категорія, яка обумовлює будь-яку взаємодію між людьми  в рамках суспільства. Виникає тоді, коли дія однієї людини знаходиться в залежності від дій інших людей. </vt:lpstr>
      <vt:lpstr>Питання 2    Соціологія – наука про становлення, розвиток та функціонування суспільства, його елементів, соціальних відносин та соціальних процесів, механізмах та принципах їх взаємодії. Наукове знання: об’єкт, предмет, метод, закон. Об’єкт – фрагмент реальності, на який спрямована увага дослідника. Предмет – особливі характеристики та властивості об’єкта, які досліджує дана наука. Метод – система прийомів та принципів, що регулюють пізнавальну діяльність людей. </vt:lpstr>
      <vt:lpstr>Об’єкт соціології 1 – суспільство 2 – соціальна реальність    Предмет соціології 1)  суспільство в його цілісності, основу якого складає загальна згода (О.Конт) 2) суспільство як соціальний організм (Г.Спенсер) 3) суспільство як органічна система (К.Маркс) 4) суспільство як об’єктивна сукупність інститутів, що визначають тип солідарності (Е.Дюркгейм) </vt:lpstr>
      <vt:lpstr>Функції соціології   1) світоглядна 2) пізнавальна 3) критична 4) прогностична 5) теоретична 6) інформаційна   </vt:lpstr>
      <vt:lpstr>3.Структура сучасного соціологічного знання.  І. Загальні соціологічні (фундаментальні) теорії До фундаментальних теорій відносять: 1) позитивізм (О.Конт) 2) марксизм (к.маркс) 3) теорія соціальної дії (Т.Парсонс) 4) символічний інтеракціонізм (Ч.Х.Кулі, Д.Г.Мід) 5) теорія соціального конфлікту (Л.Козер, Р.Дарендорф); 6) етнометодологія (Г.Гарфінкель) </vt:lpstr>
      <vt:lpstr>ІІ. Теорії середнього рівня.   Спеціальні соціологічні теорії – вивчають соціальні спільноти (соціологія групи, молоді). Галузеві соціологічні теорії – вивчають окрему сферу суспільного життя (соціологія релігії, соціологія спорту, соціологія економіки, соціологія освіти).  ІІІ. Прикладні (емпіричні) соціологічні дослідження. </vt:lpstr>
      <vt:lpstr>Питання 4 «Курс позитивної філософії»   Принципи, покладені в основу соціології: 1) істинність 2) проблемність 3) обґрунтованість 4) достовірність 5) можливість перевірки</vt:lpstr>
      <vt:lpstr> Кожна наука прагне до позитивного знання    Чим простішим є об’єкт її вивчення, тим раднішим є її виникнення.  Класифікація наук 1) математика 2) астрономія 3) фізика 4) хімія 5) біологія 6) соціологія    </vt:lpstr>
      <vt:lpstr>  Закон трьох стадій розвитку суспільства   1) теологічна (фіктивна) – людина прагне до пізнання першопричина всього сущого та знаходить її у надприродних силах. Етапи: фетишизм, політеїзм, монотеїзм; 2) метафізична (абстрактна) – людина пояснює природу явищ за допомогою абстрактних понять (теорія суспільного договору); 3) позитивна (наукова) – пізнання законів, за допомогою яких здійснюється раціональне передбачення майбутнього. </vt:lpstr>
      <vt:lpstr>Методи соціології   1) індукція та дедукція 2) спостереження  3) експеримент: прямий та опосередкований (вивчення патологічних станів суспільства) 4) порівняння а) людського суспільства та біологічних організмів; б) станів  розвитку людського суспільства у різних містах планети в) історичне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9</cp:revision>
  <dcterms:created xsi:type="dcterms:W3CDTF">2019-01-24T09:36:20Z</dcterms:created>
  <dcterms:modified xsi:type="dcterms:W3CDTF">2024-09-03T19:11:37Z</dcterms:modified>
</cp:coreProperties>
</file>