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70" r:id="rId2"/>
    <p:sldId id="271" r:id="rId3"/>
    <p:sldId id="297" r:id="rId4"/>
    <p:sldId id="279" r:id="rId5"/>
    <p:sldId id="301" r:id="rId6"/>
    <p:sldId id="283" r:id="rId7"/>
    <p:sldId id="284" r:id="rId8"/>
    <p:sldId id="285" r:id="rId9"/>
    <p:sldId id="299" r:id="rId10"/>
    <p:sldId id="286" r:id="rId11"/>
    <p:sldId id="281" r:id="rId12"/>
    <p:sldId id="300" r:id="rId13"/>
    <p:sldId id="296" r:id="rId14"/>
    <p:sldId id="282" r:id="rId15"/>
    <p:sldId id="298" r:id="rId16"/>
    <p:sldId id="280" r:id="rId17"/>
    <p:sldId id="288" r:id="rId18"/>
    <p:sldId id="272" r:id="rId19"/>
    <p:sldId id="287" r:id="rId20"/>
    <p:sldId id="273" r:id="rId21"/>
    <p:sldId id="289" r:id="rId22"/>
  </p:sldIdLst>
  <p:sldSz cx="18288000" cy="10287000"/>
  <p:notesSz cx="6858000" cy="9144000"/>
  <p:embeddedFontLst>
    <p:embeddedFont>
      <p:font typeface="Bookman Old Style" panose="02050604050505020204" pitchFamily="18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Lora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514"/>
    <a:srgbClr val="FF1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7" autoAdjust="0"/>
    <p:restoredTop sz="94651" autoAdjust="0"/>
  </p:normalViewPr>
  <p:slideViewPr>
    <p:cSldViewPr>
      <p:cViewPr varScale="1">
        <p:scale>
          <a:sx n="73" d="100"/>
          <a:sy n="73" d="100"/>
        </p:scale>
        <p:origin x="64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1:56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3:12.24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15 0 16383,'-8'0'0,"2"0"0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2:25.99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3:02.8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3:03.45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3:12.24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15 0 16383,'-8'0'0,"2"0"0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1:56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2:25.99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3:02.8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3:03.45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53D65-A64F-6341-A867-EE4926E0CA3E}" type="datetimeFigureOut">
              <a:rPr lang="ru-UA" smtClean="0"/>
              <a:t>05.02.2025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0568A-8D3C-4D46-AB8E-5E5D58FECE0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5069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.tiff"/><Relationship Id="rId7" Type="http://schemas.openxmlformats.org/officeDocument/2006/relationships/customXml" Target="../ink/ink3.xml"/><Relationship Id="rId12" Type="http://schemas.openxmlformats.org/officeDocument/2006/relationships/image" Target="../media/image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customXml" Target="../ink/ink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42.tif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3.tif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customXml" Target="../ink/ink10.xml"/><Relationship Id="rId4" Type="http://schemas.openxmlformats.org/officeDocument/2006/relationships/customXml" Target="../ink/ink7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1000"/>
          </a:blip>
          <a:srcRect l="2815" r="1322" b="2588"/>
          <a:stretch>
            <a:fillRect/>
          </a:stretch>
        </p:blipFill>
        <p:spPr>
          <a:xfrm>
            <a:off x="0" y="-150795"/>
            <a:ext cx="18288000" cy="1042146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2400" y="7658100"/>
            <a:ext cx="17602200" cy="7635827"/>
            <a:chOff x="0" y="-3281736"/>
            <a:chExt cx="23469600" cy="10181103"/>
          </a:xfrm>
        </p:grpSpPr>
        <p:sp>
          <p:nvSpPr>
            <p:cNvPr id="4" name="TextBox 4"/>
            <p:cNvSpPr txBox="1"/>
            <p:nvPr/>
          </p:nvSpPr>
          <p:spPr>
            <a:xfrm>
              <a:off x="0" y="5507992"/>
              <a:ext cx="22517263" cy="1391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04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0" y="-3281736"/>
              <a:ext cx="22453600" cy="363526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softEdge rad="127000"/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375"/>
                </a:lnSpc>
              </a:pPr>
              <a:r>
                <a:rPr lang="en-US" sz="5400" b="1" spc="985" dirty="0">
                  <a:solidFill>
                    <a:srgbClr val="FF0000"/>
                  </a:solidFill>
                  <a:latin typeface="Lora"/>
                </a:rPr>
                <a:t>ГЕОПОЛІТИЧНИЙСТАТУС </a:t>
              </a:r>
              <a:r>
                <a:rPr lang="uk-UA" sz="5400" b="1" spc="985" dirty="0">
                  <a:solidFill>
                    <a:srgbClr val="FF0000"/>
                  </a:solidFill>
                  <a:latin typeface="Lora"/>
                </a:rPr>
                <a:t>ТА ГЕОПОЛІТИЧНА МІЦЬ </a:t>
              </a:r>
              <a:r>
                <a:rPr lang="en-US" sz="5400" b="1" spc="985" dirty="0">
                  <a:solidFill>
                    <a:srgbClr val="FF0000"/>
                  </a:solidFill>
                  <a:latin typeface="Lora"/>
                </a:rPr>
                <a:t>ДЕРЖАВИ</a:t>
              </a:r>
              <a:endParaRPr lang="uk-UA" sz="5400" b="1" spc="985" dirty="0">
                <a:solidFill>
                  <a:srgbClr val="FF0000"/>
                </a:solidFill>
                <a:latin typeface="Lora"/>
              </a:endParaRPr>
            </a:p>
            <a:p>
              <a:pPr algn="r">
                <a:lnSpc>
                  <a:spcPts val="7375"/>
                </a:lnSpc>
              </a:pPr>
              <a:r>
                <a:rPr lang="uk-UA" sz="4000" b="1" i="1" spc="985" dirty="0">
                  <a:solidFill>
                    <a:srgbClr val="2610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к. політ.н. Н.В.Лепська </a:t>
              </a:r>
              <a:endParaRPr lang="en-US" sz="4000" b="1" i="1" spc="985" dirty="0">
                <a:solidFill>
                  <a:srgbClr val="26107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2440632" cy="1484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83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183693" y="856128"/>
            <a:ext cx="8198141" cy="8554573"/>
            <a:chOff x="-183595" y="730913"/>
            <a:chExt cx="12428176" cy="10746239"/>
          </a:xfrm>
        </p:grpSpPr>
        <p:sp>
          <p:nvSpPr>
            <p:cNvPr id="6" name="TextBox 6"/>
            <p:cNvSpPr txBox="1"/>
            <p:nvPr/>
          </p:nvSpPr>
          <p:spPr>
            <a:xfrm>
              <a:off x="-160904" y="730913"/>
              <a:ext cx="12405485" cy="73409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43"/>
                </a:lnSpc>
              </a:pPr>
              <a:r>
                <a:rPr lang="uk-UA" sz="3869" b="1" u="sng" spc="143" dirty="0">
                  <a:solidFill>
                    <a:srgbClr val="FF0000"/>
                  </a:solidFill>
                  <a:latin typeface="Lora"/>
                </a:rPr>
                <a:t>Г</a:t>
              </a:r>
              <a:r>
                <a:rPr lang="uk-UA" sz="2800" b="1" u="sng" spc="143" dirty="0">
                  <a:solidFill>
                    <a:srgbClr val="FF0000"/>
                  </a:solidFill>
                  <a:latin typeface="Lora"/>
                </a:rPr>
                <a:t>еополітичний статус держави у сучасному розумінні </a:t>
              </a:r>
              <a:r>
                <a:rPr lang="uk-UA" sz="2800" b="1" i="0" spc="143" dirty="0">
                  <a:solidFill>
                    <a:srgbClr val="FF0000"/>
                  </a:solidFill>
                  <a:latin typeface="Lora"/>
                </a:rPr>
                <a:t>-</a:t>
              </a:r>
            </a:p>
            <a:p>
              <a:pPr>
                <a:lnSpc>
                  <a:spcPts val="4643"/>
                </a:lnSpc>
              </a:pPr>
              <a:r>
                <a:rPr lang="uk-UA" sz="2800" b="1" i="0" spc="143" dirty="0">
                  <a:solidFill>
                    <a:srgbClr val="002060"/>
                  </a:solidFill>
                  <a:latin typeface="Lora"/>
                </a:rPr>
                <a:t>політико-правове становище держави, її </a:t>
              </a:r>
              <a:r>
                <a:rPr lang="uk-UA" sz="2800" b="1" spc="143" dirty="0">
                  <a:solidFill>
                    <a:srgbClr val="002060"/>
                  </a:solidFill>
                  <a:latin typeface="Lora"/>
                </a:rPr>
                <a:t>рольова позиція в межах глобальної просторово-геополітичної системи </a:t>
              </a:r>
              <a:r>
                <a:rPr lang="uk-UA" sz="2800" b="1" i="0" spc="143" dirty="0">
                  <a:solidFill>
                    <a:srgbClr val="002060"/>
                  </a:solidFill>
                  <a:latin typeface="Lora"/>
                </a:rPr>
                <a:t>певної історичної епохи, що визначаються сукупною міццю, геополітичною суб'єктністю цієї держави і масштабом освоєння </a:t>
              </a:r>
              <a:r>
                <a:rPr lang="uk-UA" sz="2800" b="1" spc="143" dirty="0">
                  <a:solidFill>
                    <a:srgbClr val="002060"/>
                  </a:solidFill>
                  <a:latin typeface="Lora"/>
                </a:rPr>
                <a:t>нею </a:t>
              </a:r>
              <a:r>
                <a:rPr lang="uk-UA" sz="2800" b="1" i="0" spc="143" dirty="0">
                  <a:solidFill>
                    <a:srgbClr val="002060"/>
                  </a:solidFill>
                  <a:latin typeface="Lora"/>
                </a:rPr>
                <a:t>геополітичного простору (експансії)</a:t>
              </a:r>
              <a:endParaRPr lang="en-US" sz="2800" b="1" i="0" spc="143" dirty="0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83595" y="8770753"/>
              <a:ext cx="12342084" cy="2706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uk-UA" sz="2800" b="1" spc="404" dirty="0">
                  <a:solidFill>
                    <a:srgbClr val="FF0000"/>
                  </a:solidFill>
                  <a:latin typeface="Lora"/>
                </a:rPr>
                <a:t>!!! В межах глобальних відносин найбільш потужна держава проникає у простір супротивника в найбільшому масштабі і закріплюється там міцніше</a:t>
              </a:r>
              <a:endParaRPr lang="en-US" sz="2800" b="1" i="0" spc="404" dirty="0">
                <a:solidFill>
                  <a:srgbClr val="FF0000"/>
                </a:solidFill>
                <a:latin typeface="Lora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32C763-0AB8-A04F-BB9B-7B612655E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3" r="9547"/>
          <a:stretch/>
        </p:blipFill>
        <p:spPr>
          <a:xfrm>
            <a:off x="8395364" y="419100"/>
            <a:ext cx="9841849" cy="899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4277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tx2">
                <a:lumMod val="20000"/>
                <a:lumOff val="80000"/>
              </a:schemeClr>
            </a:gs>
            <a:gs pos="33000">
              <a:schemeClr val="accent2">
                <a:lumMod val="20000"/>
                <a:lumOff val="80000"/>
              </a:schemeClr>
            </a:gs>
            <a:gs pos="77000">
              <a:schemeClr val="accent3">
                <a:lumMod val="20000"/>
                <a:lumOff val="80000"/>
              </a:schemeClr>
            </a:gs>
            <a:gs pos="89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26613" y="918636"/>
            <a:ext cx="9679387" cy="8760958"/>
            <a:chOff x="0" y="-9525"/>
            <a:chExt cx="12905849" cy="11681276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342084" cy="7078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3"/>
                </a:lnSpc>
              </a:pPr>
              <a:r>
                <a:rPr lang="uk-UA" sz="3869" b="1" i="0" spc="143" dirty="0">
                  <a:solidFill>
                    <a:srgbClr val="FF0000"/>
                  </a:solidFill>
                  <a:latin typeface="Lora"/>
                </a:rPr>
                <a:t>Геополітичний статус залежить </a:t>
              </a:r>
              <a:r>
                <a:rPr lang="uk-UA" sz="3869" b="1" i="0" spc="143" dirty="0">
                  <a:solidFill>
                    <a:srgbClr val="512260"/>
                  </a:solidFill>
                  <a:latin typeface="Lora"/>
                </a:rPr>
                <a:t>від того, як держава</a:t>
              </a:r>
            </a:p>
            <a:p>
              <a:pPr marL="571500" indent="-571500">
                <a:lnSpc>
                  <a:spcPts val="4643"/>
                </a:lnSpc>
                <a:buFont typeface="Arial" panose="020B0604020202020204" pitchFamily="34" charset="0"/>
                <a:buChar char="•"/>
              </a:pPr>
              <a:r>
                <a:rPr lang="uk-UA" sz="3869" b="1" i="0" spc="143" dirty="0">
                  <a:solidFill>
                    <a:srgbClr val="512260"/>
                  </a:solidFill>
                  <a:latin typeface="Lora"/>
                </a:rPr>
                <a:t>здатна </a:t>
              </a:r>
              <a:r>
                <a:rPr lang="uk-UA" sz="3869" b="1" i="0" spc="143" dirty="0">
                  <a:solidFill>
                    <a:srgbClr val="FF0000"/>
                  </a:solidFill>
                  <a:latin typeface="Lora"/>
                </a:rPr>
                <a:t>розпоряджатися</a:t>
              </a:r>
              <a:r>
                <a:rPr lang="uk-UA" sz="3869" b="1" i="0" spc="143" dirty="0">
                  <a:solidFill>
                    <a:srgbClr val="512260"/>
                  </a:solidFill>
                  <a:latin typeface="Lora"/>
                </a:rPr>
                <a:t> своїми ресурсами, </a:t>
              </a:r>
            </a:p>
            <a:p>
              <a:pPr marL="571500" indent="-571500">
                <a:lnSpc>
                  <a:spcPts val="4643"/>
                </a:lnSpc>
                <a:buFont typeface="Arial" panose="020B0604020202020204" pitchFamily="34" charset="0"/>
                <a:buChar char="•"/>
              </a:pPr>
              <a:r>
                <a:rPr lang="uk-UA" sz="3869" b="1" i="0" spc="143" dirty="0">
                  <a:solidFill>
                    <a:srgbClr val="512260"/>
                  </a:solidFill>
                  <a:latin typeface="Lora"/>
                </a:rPr>
                <a:t>їх </a:t>
              </a:r>
              <a:r>
                <a:rPr lang="uk-UA" sz="3869" b="1" i="0" spc="143" dirty="0">
                  <a:solidFill>
                    <a:srgbClr val="FF0000"/>
                  </a:solidFill>
                  <a:latin typeface="Lora"/>
                </a:rPr>
                <a:t>розвивати</a:t>
              </a:r>
              <a:r>
                <a:rPr lang="uk-UA" sz="3869" b="1" i="0" spc="143" dirty="0">
                  <a:solidFill>
                    <a:srgbClr val="512260"/>
                  </a:solidFill>
                  <a:latin typeface="Lora"/>
                </a:rPr>
                <a:t>,</a:t>
              </a:r>
            </a:p>
            <a:p>
              <a:pPr marL="571500" indent="-571500">
                <a:lnSpc>
                  <a:spcPts val="4643"/>
                </a:lnSpc>
                <a:buFont typeface="Arial" panose="020B0604020202020204" pitchFamily="34" charset="0"/>
                <a:buChar char="•"/>
              </a:pPr>
              <a:r>
                <a:rPr lang="uk-UA" sz="3869" b="1" i="0" spc="143" dirty="0">
                  <a:solidFill>
                    <a:srgbClr val="FF0000"/>
                  </a:solidFill>
                  <a:latin typeface="Lora"/>
                </a:rPr>
                <a:t>нарощувати</a:t>
              </a:r>
              <a:r>
                <a:rPr lang="uk-UA" sz="3869" b="1" i="0" spc="143" dirty="0">
                  <a:solidFill>
                    <a:srgbClr val="512260"/>
                  </a:solidFill>
                  <a:latin typeface="Lora"/>
                </a:rPr>
                <a:t> свою потужність в усіх рівнях простору,</a:t>
              </a:r>
            </a:p>
            <a:p>
              <a:pPr marL="571500" indent="-571500">
                <a:lnSpc>
                  <a:spcPts val="4643"/>
                </a:lnSpc>
                <a:buFont typeface="Arial" panose="020B0604020202020204" pitchFamily="34" charset="0"/>
                <a:buChar char="•"/>
              </a:pPr>
              <a:r>
                <a:rPr lang="uk-UA" sz="3869" b="1" spc="143" dirty="0">
                  <a:solidFill>
                    <a:srgbClr val="512260"/>
                  </a:solidFill>
                  <a:latin typeface="Lora"/>
                </a:rPr>
                <a:t>а також мати </a:t>
              </a:r>
              <a:r>
                <a:rPr lang="uk-UA" sz="3869" b="1" spc="143" dirty="0">
                  <a:solidFill>
                    <a:srgbClr val="FF0000"/>
                  </a:solidFill>
                  <a:latin typeface="Lora"/>
                </a:rPr>
                <a:t>можливість контролювати </a:t>
              </a:r>
              <a:r>
                <a:rPr lang="uk-UA" sz="3869" b="1" spc="143" dirty="0">
                  <a:solidFill>
                    <a:srgbClr val="512260"/>
                  </a:solidFill>
                  <a:latin typeface="Lora"/>
                </a:rPr>
                <a:t>сировину інших</a:t>
              </a:r>
              <a:endParaRPr lang="en-US" sz="3869" b="1" i="0" spc="143" dirty="0">
                <a:solidFill>
                  <a:srgbClr val="512260"/>
                </a:solidFill>
                <a:latin typeface="Lora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858826"/>
              <a:ext cx="12905849" cy="38129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93"/>
                </a:lnSpc>
              </a:pPr>
              <a:r>
                <a:rPr lang="uk-UA" sz="4800" b="1" spc="404" dirty="0">
                  <a:solidFill>
                    <a:srgbClr val="FF0000"/>
                  </a:solidFill>
                  <a:latin typeface="Lora"/>
                </a:rPr>
                <a:t>!!!</a:t>
              </a:r>
              <a:r>
                <a:rPr lang="uk-UA" sz="3186" b="1" spc="404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3869" b="1" spc="143" dirty="0">
                  <a:solidFill>
                    <a:srgbClr val="512260"/>
                  </a:solidFill>
                  <a:latin typeface="Lora"/>
                </a:rPr>
                <a:t>Ф. Ратцель: для держави </a:t>
              </a:r>
            </a:p>
            <a:p>
              <a:pPr>
                <a:lnSpc>
                  <a:spcPts val="4493"/>
                </a:lnSpc>
              </a:pPr>
              <a:r>
                <a:rPr lang="uk-UA" sz="3869" b="1" spc="143" dirty="0">
                  <a:solidFill>
                    <a:srgbClr val="512260"/>
                  </a:solidFill>
                  <a:latin typeface="Lora"/>
                </a:rPr>
                <a:t>«важливо, яку </a:t>
              </a:r>
              <a:r>
                <a:rPr lang="uk-UA" sz="3600" b="1" u="sng" spc="404" dirty="0" err="1">
                  <a:solidFill>
                    <a:srgbClr val="FF0000"/>
                  </a:solidFill>
                  <a:latin typeface="Lora"/>
                </a:rPr>
                <a:t>життєвопросторову</a:t>
              </a:r>
              <a:r>
                <a:rPr lang="uk-UA" sz="3600" b="1" u="sng" spc="404" dirty="0">
                  <a:solidFill>
                    <a:srgbClr val="FF0000"/>
                  </a:solidFill>
                  <a:latin typeface="Lora"/>
                </a:rPr>
                <a:t> концепцію</a:t>
              </a:r>
              <a:r>
                <a:rPr lang="uk-UA" sz="3186" b="1" spc="404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3869" b="1" spc="143" dirty="0">
                  <a:solidFill>
                    <a:srgbClr val="512260"/>
                  </a:solidFill>
                  <a:latin typeface="Lora"/>
                </a:rPr>
                <a:t>вона розробила і як вона </a:t>
              </a:r>
              <a:r>
                <a:rPr lang="uk-UA" sz="3600" b="1" u="sng" spc="404" dirty="0">
                  <a:solidFill>
                    <a:srgbClr val="FF0000"/>
                  </a:solidFill>
                  <a:latin typeface="Lora"/>
                </a:rPr>
                <a:t>розширює свій життєвий простір</a:t>
              </a:r>
              <a:r>
                <a:rPr lang="uk-UA" sz="3600" b="1" spc="404" dirty="0">
                  <a:solidFill>
                    <a:srgbClr val="FF0000"/>
                  </a:solidFill>
                  <a:latin typeface="Lora"/>
                </a:rPr>
                <a:t>»</a:t>
              </a:r>
              <a:endParaRPr lang="en-US" sz="3600" b="1" spc="404" dirty="0">
                <a:solidFill>
                  <a:srgbClr val="FF0000"/>
                </a:solidFill>
                <a:latin typeface="Lora"/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ABABA5-3BC0-3242-9203-4934D915A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383774"/>
            <a:ext cx="9144000" cy="951945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96776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tx2">
                <a:lumMod val="20000"/>
                <a:lumOff val="80000"/>
              </a:schemeClr>
            </a:gs>
            <a:gs pos="33000">
              <a:schemeClr val="accent2">
                <a:lumMod val="20000"/>
                <a:lumOff val="80000"/>
              </a:schemeClr>
            </a:gs>
            <a:gs pos="77000">
              <a:schemeClr val="accent3">
                <a:lumMod val="20000"/>
                <a:lumOff val="80000"/>
              </a:schemeClr>
            </a:gs>
            <a:gs pos="89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990600" y="5715001"/>
            <a:ext cx="9467850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93"/>
              </a:lnSpc>
            </a:pPr>
            <a:r>
              <a:rPr lang="uk-UA" sz="4800" b="1" spc="404" dirty="0">
                <a:solidFill>
                  <a:srgbClr val="FF0000"/>
                </a:solidFill>
                <a:latin typeface="Lora"/>
              </a:rPr>
              <a:t>!!!</a:t>
            </a:r>
            <a:r>
              <a:rPr lang="uk-UA" sz="3186" b="1" spc="404" dirty="0">
                <a:solidFill>
                  <a:srgbClr val="FF0000"/>
                </a:solidFill>
                <a:latin typeface="Lora"/>
              </a:rPr>
              <a:t> </a:t>
            </a:r>
            <a:r>
              <a:rPr lang="uk-UA" sz="3869" b="1" spc="143" dirty="0">
                <a:solidFill>
                  <a:srgbClr val="512260"/>
                </a:solidFill>
                <a:latin typeface="Lora"/>
              </a:rPr>
              <a:t>Джон </a:t>
            </a:r>
            <a:r>
              <a:rPr lang="uk-UA" sz="3869" b="1" spc="143" dirty="0" err="1">
                <a:solidFill>
                  <a:srgbClr val="512260"/>
                </a:solidFill>
                <a:latin typeface="Lora"/>
              </a:rPr>
              <a:t>Міршаймер</a:t>
            </a:r>
            <a:r>
              <a:rPr lang="uk-UA" sz="3869" b="1" spc="143" dirty="0">
                <a:solidFill>
                  <a:srgbClr val="512260"/>
                </a:solidFill>
                <a:latin typeface="Lora"/>
              </a:rPr>
              <a:t>: Держави раціональні, однак у кожної держави своя міра здатності раціонально оцінити своє оточення і відповідним чином скоригувати свою стратегію»</a:t>
            </a:r>
            <a:endParaRPr lang="en-US" sz="3600" b="1" spc="404" dirty="0">
              <a:solidFill>
                <a:srgbClr val="FF0000"/>
              </a:solidFill>
              <a:latin typeface="Lora"/>
            </a:endParaRPr>
          </a:p>
        </p:txBody>
      </p:sp>
      <p:pic>
        <p:nvPicPr>
          <p:cNvPr id="2050" name="Picture 2" descr="John Mearsheimer (USA) – Consilium – Presented by The Centre for Independent Studies">
            <a:extLst>
              <a:ext uri="{FF2B5EF4-FFF2-40B4-BE49-F238E27FC236}">
                <a16:creationId xmlns:a16="http://schemas.microsoft.com/office/drawing/2014/main" id="{2C6C61E4-31CB-7E4C-8D64-CD11C717A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5300"/>
            <a:ext cx="6959600" cy="4038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2" name="Picture 4" descr="Глобализация ЕГЭ по обществознанию: описание процесса, задания">
            <a:extLst>
              <a:ext uri="{FF2B5EF4-FFF2-40B4-BE49-F238E27FC236}">
                <a16:creationId xmlns:a16="http://schemas.microsoft.com/office/drawing/2014/main" id="{02ACF70A-8AA6-DF4E-8FA0-FCA9F0D2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95300"/>
            <a:ext cx="8001000" cy="8001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C6F1A2-3189-1B46-8258-4E1DDC43DA49}"/>
              </a:ext>
            </a:extLst>
          </p:cNvPr>
          <p:cNvSpPr txBox="1"/>
          <p:nvPr/>
        </p:nvSpPr>
        <p:spPr>
          <a:xfrm>
            <a:off x="2743200" y="4750336"/>
            <a:ext cx="441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spc="143" dirty="0">
                <a:solidFill>
                  <a:srgbClr val="FF0000"/>
                </a:solidFill>
                <a:latin typeface="Bookman Old Style" panose="02050604050505020204" pitchFamily="18" charset="0"/>
              </a:rPr>
              <a:t>Джон </a:t>
            </a:r>
            <a:r>
              <a:rPr lang="uk-UA" sz="2000" b="1" spc="143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Міршаймер</a:t>
            </a:r>
            <a:endParaRPr lang="uk-UA" sz="2000" b="1" spc="143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uk-UA" sz="2000" b="1" spc="143" dirty="0">
                <a:solidFill>
                  <a:srgbClr val="FF0000"/>
                </a:solidFill>
                <a:latin typeface="Bookman Old Style" panose="02050604050505020204" pitchFamily="18" charset="0"/>
              </a:rPr>
              <a:t>нар.</a:t>
            </a:r>
            <a:r>
              <a:rPr lang="uk-UA" sz="2000" b="1" i="0" spc="143" dirty="0">
                <a:solidFill>
                  <a:srgbClr val="FF0000"/>
                </a:solidFill>
                <a:latin typeface="Bookman Old Style" panose="02050604050505020204" pitchFamily="18" charset="0"/>
              </a:rPr>
              <a:t>1947</a:t>
            </a:r>
            <a:endParaRPr lang="uk-UA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023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tx2">
                <a:lumMod val="20000"/>
                <a:lumOff val="80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77000">
              <a:schemeClr val="accent3">
                <a:lumMod val="60000"/>
                <a:lumOff val="40000"/>
              </a:schemeClr>
            </a:gs>
            <a:gs pos="89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914400" y="120716"/>
            <a:ext cx="15927787" cy="4719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43"/>
              </a:lnSpc>
            </a:pPr>
            <a:r>
              <a:rPr lang="uk-UA" sz="3869" b="1" i="0" spc="143" dirty="0">
                <a:solidFill>
                  <a:schemeClr val="tx2">
                    <a:lumMod val="75000"/>
                  </a:schemeClr>
                </a:solidFill>
                <a:latin typeface="Lora"/>
              </a:rPr>
              <a:t>Велика кількість сировини може слугувати </a:t>
            </a:r>
            <a:r>
              <a:rPr lang="uk-UA" sz="3869" b="1" i="0" spc="143" dirty="0">
                <a:solidFill>
                  <a:srgbClr val="FF0000"/>
                </a:solidFill>
                <a:latin typeface="Lora"/>
              </a:rPr>
              <a:t>як зміцненню, так і послабленню </a:t>
            </a:r>
            <a:r>
              <a:rPr lang="uk-UA" sz="3869" b="1" i="0" spc="143" dirty="0">
                <a:solidFill>
                  <a:schemeClr val="tx2">
                    <a:lumMod val="75000"/>
                  </a:schemeClr>
                </a:solidFill>
                <a:latin typeface="Lora"/>
              </a:rPr>
              <a:t>геополітичного становища конкретної держави. Йдеться про те, що </a:t>
            </a:r>
            <a:r>
              <a:rPr lang="uk-UA" sz="3869" b="1" i="0" spc="143" dirty="0">
                <a:solidFill>
                  <a:srgbClr val="FF0000"/>
                </a:solidFill>
                <a:latin typeface="Lora"/>
              </a:rPr>
              <a:t>сировинний достаток провокує екстенсивний тип економічного розвитку </a:t>
            </a:r>
            <a:r>
              <a:rPr lang="uk-UA" sz="3869" b="1" i="0" spc="143" dirty="0">
                <a:solidFill>
                  <a:schemeClr val="tx2">
                    <a:lumMod val="75000"/>
                  </a:schemeClr>
                </a:solidFill>
                <a:latin typeface="Lora"/>
              </a:rPr>
              <a:t>з неминучою стагнацією виробництва. До того ж домінування видобувних галузей робить </a:t>
            </a:r>
            <a:r>
              <a:rPr lang="uk-UA" sz="3869" b="1" i="0" spc="143" dirty="0">
                <a:solidFill>
                  <a:srgbClr val="FF0000"/>
                </a:solidFill>
                <a:latin typeface="Lora"/>
              </a:rPr>
              <a:t>економіку надзвичайно вразливою </a:t>
            </a:r>
            <a:r>
              <a:rPr lang="uk-UA" sz="3869" b="1" i="0" spc="143" dirty="0">
                <a:solidFill>
                  <a:schemeClr val="tx2">
                    <a:lumMod val="75000"/>
                  </a:schemeClr>
                </a:solidFill>
                <a:latin typeface="Lora"/>
              </a:rPr>
              <a:t>і залежною від зміни цін на сировину на світових ринках</a:t>
            </a:r>
            <a:endParaRPr lang="en-US" sz="3869" b="1" i="0" spc="143" dirty="0">
              <a:solidFill>
                <a:schemeClr val="tx2">
                  <a:lumMod val="75000"/>
                </a:schemeClr>
              </a:solidFill>
              <a:latin typeface="Lor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7E2A6C-DE25-C542-8D4B-A0EB5F2E2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6218"/>
            <a:ext cx="9874965" cy="55252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ED6C82-A83F-6D48-854B-A38F66DE5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485" y="4839957"/>
            <a:ext cx="8382555" cy="544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07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226613" y="918636"/>
            <a:ext cx="9256563" cy="8210746"/>
            <a:chOff x="0" y="-9525"/>
            <a:chExt cx="12342084" cy="10947662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342084" cy="5473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3"/>
                </a:lnSpc>
              </a:pPr>
              <a:r>
                <a:rPr lang="en-US" sz="3869" b="1" i="0" spc="143" dirty="0">
                  <a:solidFill>
                    <a:srgbClr val="FF0000"/>
                  </a:solidFill>
                  <a:latin typeface="Lora"/>
                </a:rPr>
                <a:t>Масштаб експансії</a:t>
              </a:r>
              <a:r>
                <a:rPr lang="en-US" sz="3869" b="1" i="0" spc="143" dirty="0">
                  <a:solidFill>
                    <a:srgbClr val="512260"/>
                  </a:solidFill>
                  <a:latin typeface="Lora"/>
                </a:rPr>
                <a:t>, який може здійснити держава, є </a:t>
              </a:r>
              <a:r>
                <a:rPr lang="en-US" sz="3869" b="1" i="0" spc="143" dirty="0">
                  <a:solidFill>
                    <a:srgbClr val="DD320C"/>
                  </a:solidFill>
                  <a:latin typeface="Lora"/>
                </a:rPr>
                <a:t>основним критерієм геополітичного статусу</a:t>
              </a:r>
              <a:r>
                <a:rPr lang="en-US" sz="3869" b="1" i="0" spc="143" dirty="0">
                  <a:solidFill>
                    <a:srgbClr val="512260"/>
                  </a:solidFill>
                  <a:latin typeface="Lora"/>
                </a:rPr>
                <a:t> держави, оскільки саме експансія  - основна </a:t>
              </a:r>
              <a:r>
                <a:rPr lang="en-US" sz="3869" b="1" i="0" spc="143" dirty="0">
                  <a:solidFill>
                    <a:srgbClr val="DD320C"/>
                  </a:solidFill>
                  <a:latin typeface="Lora"/>
                </a:rPr>
                <a:t>мета</a:t>
              </a:r>
              <a:r>
                <a:rPr lang="en-US" sz="3869" b="1" i="0" spc="143" dirty="0">
                  <a:solidFill>
                    <a:srgbClr val="512260"/>
                  </a:solidFill>
                  <a:latin typeface="Lora"/>
                </a:rPr>
                <a:t> та основний </a:t>
              </a:r>
              <a:r>
                <a:rPr lang="en-US" sz="3869" b="1" i="0" spc="143" dirty="0">
                  <a:solidFill>
                    <a:srgbClr val="DD320C"/>
                  </a:solidFill>
                  <a:latin typeface="Lora"/>
                </a:rPr>
                <a:t>тип геополітичної поведінки</a:t>
              </a:r>
              <a:r>
                <a:rPr lang="en-US" sz="3869" b="1" i="0" spc="143" dirty="0">
                  <a:solidFill>
                    <a:srgbClr val="512260"/>
                  </a:solidFill>
                  <a:latin typeface="Lora"/>
                </a:rPr>
                <a:t> акторів будь-якої природи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912778"/>
              <a:ext cx="12342084" cy="3025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93"/>
                </a:lnSpc>
              </a:pPr>
              <a:r>
                <a:rPr lang="en-US" sz="3186" b="1" i="0" spc="404" dirty="0">
                  <a:solidFill>
                    <a:srgbClr val="512260"/>
                  </a:solidFill>
                  <a:latin typeface="Bookman Old Style" panose="02050604050505020204" pitchFamily="18" charset="0"/>
                </a:rPr>
                <a:t>ОСНОВНИЙ </a:t>
              </a:r>
              <a:r>
                <a:rPr lang="uk-UA" sz="3186" b="1" spc="404" dirty="0">
                  <a:solidFill>
                    <a:srgbClr val="512260"/>
                  </a:solidFill>
                  <a:latin typeface="Bookman Old Style" panose="02050604050505020204" pitchFamily="18" charset="0"/>
                </a:rPr>
                <a:t>ФАКТОР</a:t>
              </a:r>
              <a:r>
                <a:rPr lang="en-US" sz="3186" b="1" i="0" spc="404" dirty="0">
                  <a:solidFill>
                    <a:srgbClr val="512260"/>
                  </a:solidFill>
                  <a:latin typeface="Bookman Old Style" panose="02050604050505020204" pitchFamily="18" charset="0"/>
                </a:rPr>
                <a:t> ВИЗНАЧЕННЯ МАСШТАБУ ТА МОЖЛИВОСТЕЙ ГЕОПОЛІТИЧНОЇ ЕКСПАНСІЇ - </a:t>
              </a:r>
              <a:r>
                <a:rPr lang="en-US" sz="3186" b="1" i="0" spc="404" dirty="0">
                  <a:solidFill>
                    <a:srgbClr val="DD320C"/>
                  </a:solidFill>
                  <a:latin typeface="Bookman Old Style" panose="02050604050505020204" pitchFamily="18" charset="0"/>
                </a:rPr>
                <a:t>ОБСЯГ СУКУПНОЇ МІЦІ</a:t>
              </a:r>
              <a:r>
                <a:rPr lang="en-US" sz="3186" b="1" i="0" spc="404" dirty="0">
                  <a:solidFill>
                    <a:srgbClr val="512260"/>
                  </a:solidFill>
                  <a:latin typeface="Bookman Old Style" panose="02050604050505020204" pitchFamily="18" charset="0"/>
                </a:rPr>
                <a:t> (ПОТУГИ)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5EA4A2-D939-894C-9460-1760421D0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8" b="1422"/>
          <a:stretch/>
        </p:blipFill>
        <p:spPr>
          <a:xfrm>
            <a:off x="9397598" y="285750"/>
            <a:ext cx="8870186" cy="971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92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18E0AD-9260-C647-AD5B-D70D08560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0" y="-15688"/>
            <a:ext cx="8269182" cy="10172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C5C0D3-06FA-8A48-921E-B42165DECAE5}"/>
              </a:ext>
            </a:extLst>
          </p:cNvPr>
          <p:cNvSpPr txBox="1"/>
          <p:nvPr/>
        </p:nvSpPr>
        <p:spPr>
          <a:xfrm>
            <a:off x="1295400" y="1977507"/>
            <a:ext cx="682138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Карикатура 1890 року (!) в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американському</a:t>
            </a:r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журналі</a:t>
            </a:r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"</a:t>
            </a:r>
            <a:r>
              <a:rPr lang="en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Life"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зображує</a:t>
            </a:r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цивілізацію</a:t>
            </a:r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в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образі</a:t>
            </a:r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Афіни</a:t>
            </a:r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, яка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миє</a:t>
            </a:r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земну</a:t>
            </a:r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кулю і говорить з нею:</a:t>
            </a:r>
          </a:p>
          <a:p>
            <a:endParaRPr lang="ru-RU" sz="3600" b="1" dirty="0">
              <a:solidFill>
                <a:srgbClr val="002060"/>
              </a:solidFill>
              <a:effectLst/>
              <a:latin typeface="Bookman Old Style" panose="02050604050505020204" pitchFamily="18" charset="0"/>
            </a:endParaRPr>
          </a:p>
          <a:p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- 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Яка </a:t>
            </a:r>
            <a:r>
              <a:rPr lang="ru-RU" sz="3600" b="1" dirty="0" err="1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огидна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пляма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! </a:t>
            </a:r>
            <a:r>
              <a:rPr lang="ru-RU" sz="3600" b="1" dirty="0" err="1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Ніяк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 не </a:t>
            </a:r>
            <a:r>
              <a:rPr lang="ru-RU" sz="3600" b="1" dirty="0" err="1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можу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її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відтерти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!</a:t>
            </a:r>
          </a:p>
          <a:p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Земна куля </a:t>
            </a:r>
            <a:r>
              <a:rPr lang="ru-RU" sz="3600" b="1" dirty="0" err="1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відповідає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:</a:t>
            </a:r>
          </a:p>
          <a:p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- О, </a:t>
            </a:r>
            <a:r>
              <a:rPr lang="ru-RU" sz="3600" b="1" dirty="0" err="1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це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 ж </a:t>
            </a:r>
            <a:r>
              <a:rPr lang="ru-RU" sz="3600" b="1" dirty="0" err="1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росія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684903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chemeClr val="tx2">
                <a:lumMod val="20000"/>
                <a:lumOff val="80000"/>
              </a:schemeClr>
            </a:gs>
            <a:gs pos="26000">
              <a:schemeClr val="accent2">
                <a:lumMod val="20000"/>
                <a:lumOff val="80000"/>
              </a:schemeClr>
            </a:gs>
            <a:gs pos="60000">
              <a:schemeClr val="accent3">
                <a:lumMod val="20000"/>
                <a:lumOff val="80000"/>
              </a:schemeClr>
            </a:gs>
            <a:gs pos="89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7481" y="10044950"/>
            <a:ext cx="19102962" cy="76400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-667942" y="-240044"/>
            <a:ext cx="19538585" cy="246655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/>
          <p:nvPr/>
        </p:nvGrpSpPr>
        <p:grpSpPr>
          <a:xfrm>
            <a:off x="9376905" y="801202"/>
            <a:ext cx="8973118" cy="8319690"/>
            <a:chOff x="0" y="-911993"/>
            <a:chExt cx="17611941" cy="11080337"/>
          </a:xfrm>
        </p:grpSpPr>
        <p:sp>
          <p:nvSpPr>
            <p:cNvPr id="5" name="TextBox 5"/>
            <p:cNvSpPr txBox="1"/>
            <p:nvPr/>
          </p:nvSpPr>
          <p:spPr>
            <a:xfrm>
              <a:off x="0" y="1433219"/>
              <a:ext cx="17611939" cy="873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3600" b="1" i="0" spc="254" dirty="0">
                  <a:solidFill>
                    <a:srgbClr val="512260"/>
                  </a:solidFill>
                  <a:latin typeface="Lora"/>
                </a:rPr>
                <a:t>інтегральне поняття, що означає </a:t>
              </a:r>
              <a:r>
                <a:rPr lang="en-US" sz="3600" b="1" i="0" spc="254" dirty="0">
                  <a:solidFill>
                    <a:srgbClr val="A83C24"/>
                  </a:solidFill>
                  <a:latin typeface="Lora"/>
                </a:rPr>
                <a:t>конкурентні можливості</a:t>
              </a:r>
              <a:r>
                <a:rPr lang="en-US" sz="3600" b="1" i="0" spc="254" dirty="0">
                  <a:solidFill>
                    <a:srgbClr val="512260"/>
                  </a:solidFill>
                  <a:latin typeface="Lora"/>
                </a:rPr>
                <a:t> певної держави у геополітичному суперництві з іншими державами, тобто реальна </a:t>
              </a:r>
              <a:r>
                <a:rPr lang="en-US" sz="3600" b="1" i="0" spc="254" dirty="0">
                  <a:solidFill>
                    <a:srgbClr val="FF0000"/>
                  </a:solidFill>
                  <a:latin typeface="Lora"/>
                </a:rPr>
                <a:t>здатність до геополітичного розширення </a:t>
              </a:r>
              <a:r>
                <a:rPr lang="en-US" sz="3600" b="1" i="0" spc="254" dirty="0">
                  <a:solidFill>
                    <a:srgbClr val="512260"/>
                  </a:solidFill>
                  <a:latin typeface="Lora"/>
                </a:rPr>
                <a:t>в усіх рівнях геопростору</a:t>
              </a:r>
              <a:r>
                <a:rPr lang="en-US" sz="3600" b="0" i="0" spc="254" dirty="0">
                  <a:solidFill>
                    <a:srgbClr val="512260"/>
                  </a:solidFill>
                  <a:latin typeface="Lora"/>
                </a:rPr>
                <a:t>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11993"/>
              <a:ext cx="17611941" cy="2288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</a:pPr>
              <a:r>
                <a:rPr lang="en-US" sz="5600" b="1" i="0" spc="207" dirty="0">
                  <a:solidFill>
                    <a:srgbClr val="FF0000"/>
                  </a:solidFill>
                  <a:latin typeface="Lora"/>
                </a:rPr>
                <a:t>Геополітична міць</a:t>
              </a:r>
              <a:r>
                <a:rPr lang="uk-UA" sz="5600" b="1" i="0" spc="207" dirty="0">
                  <a:solidFill>
                    <a:srgbClr val="FF0000"/>
                  </a:solidFill>
                  <a:latin typeface="Lora"/>
                </a:rPr>
                <a:t> (=</a:t>
              </a:r>
              <a:r>
                <a:rPr lang="en-US" sz="5600" b="1" i="0" spc="207" dirty="0">
                  <a:solidFill>
                    <a:srgbClr val="FF0000"/>
                  </a:solidFill>
                  <a:latin typeface="Lora"/>
                </a:rPr>
                <a:t> потуга</a:t>
              </a:r>
              <a:r>
                <a:rPr lang="uk-UA" sz="5600" b="1" spc="207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5600" b="1" i="0" spc="207" dirty="0">
                  <a:solidFill>
                    <a:srgbClr val="FF0000"/>
                  </a:solidFill>
                  <a:latin typeface="Lora"/>
                </a:rPr>
                <a:t>=сила = </a:t>
              </a:r>
              <a:r>
                <a:rPr lang="en-US" sz="5600" b="1" i="0" spc="207" dirty="0">
                  <a:solidFill>
                    <a:srgbClr val="FF0000"/>
                  </a:solidFill>
                  <a:latin typeface="Lora"/>
                </a:rPr>
                <a:t>power</a:t>
              </a:r>
              <a:r>
                <a:rPr lang="uk-UA" sz="5600" b="1" i="0" spc="207" dirty="0">
                  <a:solidFill>
                    <a:srgbClr val="FF0000"/>
                  </a:solidFill>
                  <a:latin typeface="Lora"/>
                </a:rPr>
                <a:t>)</a:t>
              </a:r>
              <a:endParaRPr lang="en-US" sz="5600" b="1" i="0" spc="207" dirty="0">
                <a:solidFill>
                  <a:srgbClr val="FF0000"/>
                </a:solidFill>
                <a:latin typeface="Lora"/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438574-D4F4-8C4E-8D6D-F77985E9B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41" r="41667"/>
          <a:stretch/>
        </p:blipFill>
        <p:spPr>
          <a:xfrm>
            <a:off x="4445999" y="2494968"/>
            <a:ext cx="4655351" cy="4145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 descr="Холодна війна | Тест на 10 запитань. Всесвітня історія">
            <a:extLst>
              <a:ext uri="{FF2B5EF4-FFF2-40B4-BE49-F238E27FC236}">
                <a16:creationId xmlns:a16="http://schemas.microsoft.com/office/drawing/2014/main" id="{683C3E62-6049-5F45-B5BA-30442E9C4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10300"/>
            <a:ext cx="5288749" cy="3662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резентація &quot;Формування біполярного світу&quot; | Презентація. Всесвітня історія">
            <a:extLst>
              <a:ext uri="{FF2B5EF4-FFF2-40B4-BE49-F238E27FC236}">
                <a16:creationId xmlns:a16="http://schemas.microsoft.com/office/drawing/2014/main" id="{C995D0E2-A3F0-ED41-8F38-88FC7A125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4001"/>
            <a:ext cx="5288749" cy="3086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631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43000">
              <a:schemeClr val="accent6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7481" y="10044950"/>
            <a:ext cx="19102962" cy="76400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-667942" y="-240044"/>
            <a:ext cx="19538585" cy="246655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B36075C8-78CC-B04B-9662-14115B570202}"/>
              </a:ext>
            </a:extLst>
          </p:cNvPr>
          <p:cNvGrpSpPr/>
          <p:nvPr/>
        </p:nvGrpSpPr>
        <p:grpSpPr>
          <a:xfrm>
            <a:off x="5814088" y="1495209"/>
            <a:ext cx="13208955" cy="2027739"/>
            <a:chOff x="0" y="0"/>
            <a:chExt cx="17611940" cy="2703652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CD61381F-E463-8E4B-864B-834E60074EE3}"/>
                </a:ext>
              </a:extLst>
            </p:cNvPr>
            <p:cNvSpPr txBox="1"/>
            <p:nvPr/>
          </p:nvSpPr>
          <p:spPr>
            <a:xfrm>
              <a:off x="0" y="1433219"/>
              <a:ext cx="17611940" cy="1270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223"/>
                </a:lnSpc>
              </a:pPr>
              <a:endParaRPr lang="en-US" sz="4983" b="0" i="0" spc="254" dirty="0">
                <a:solidFill>
                  <a:srgbClr val="512260"/>
                </a:solidFill>
                <a:latin typeface="Lora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AC395955-1D75-3C4F-B3E7-199666E78877}"/>
                </a:ext>
              </a:extLst>
            </p:cNvPr>
            <p:cNvSpPr txBox="1"/>
            <p:nvPr/>
          </p:nvSpPr>
          <p:spPr>
            <a:xfrm>
              <a:off x="0" y="0"/>
              <a:ext cx="17611940" cy="114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</a:pPr>
              <a:endParaRPr lang="en-US" sz="5600" b="1" i="0" spc="207" dirty="0">
                <a:solidFill>
                  <a:srgbClr val="224B2F"/>
                </a:solidFill>
                <a:latin typeface="Lora"/>
              </a:endParaRP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945BD7A-DF73-5443-9385-FC64752A352C}"/>
              </a:ext>
            </a:extLst>
          </p:cNvPr>
          <p:cNvSpPr/>
          <p:nvPr/>
        </p:nvSpPr>
        <p:spPr>
          <a:xfrm>
            <a:off x="10744200" y="222315"/>
            <a:ext cx="7081948" cy="2599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47"/>
              </a:lnSpc>
            </a:pPr>
            <a:r>
              <a:rPr lang="en-US" sz="4000" b="1" spc="355" dirty="0">
                <a:solidFill>
                  <a:srgbClr val="DD320C"/>
                </a:solidFill>
                <a:latin typeface="Lora"/>
              </a:rPr>
              <a:t>КЛАСИЧНА ГЕОПОЛІТИКА</a:t>
            </a:r>
            <a:r>
              <a:rPr lang="uk-UA" sz="4000" b="1" spc="355" dirty="0">
                <a:solidFill>
                  <a:srgbClr val="DD320C"/>
                </a:solidFill>
                <a:latin typeface="Lora"/>
              </a:rPr>
              <a:t> </a:t>
            </a:r>
            <a:r>
              <a:rPr lang="uk-UA" sz="4000" b="1" spc="123" dirty="0">
                <a:solidFill>
                  <a:srgbClr val="512260"/>
                </a:solidFill>
                <a:latin typeface="Lora"/>
              </a:rPr>
              <a:t>трактувала</a:t>
            </a:r>
            <a:r>
              <a:rPr lang="uk-UA" sz="4000" b="1" spc="355" dirty="0">
                <a:solidFill>
                  <a:srgbClr val="DD320C"/>
                </a:solidFill>
                <a:latin typeface="Lora"/>
              </a:rPr>
              <a:t> </a:t>
            </a:r>
            <a:r>
              <a:rPr lang="uk-UA" sz="4400" b="1" spc="355" dirty="0">
                <a:solidFill>
                  <a:srgbClr val="DD320C"/>
                </a:solidFill>
                <a:latin typeface="Lora"/>
              </a:rPr>
              <a:t>геополітичну міць як військову міць</a:t>
            </a:r>
            <a:r>
              <a:rPr lang="uk-UA" sz="4000" b="1" spc="355" dirty="0">
                <a:solidFill>
                  <a:srgbClr val="DD320C"/>
                </a:solidFill>
                <a:latin typeface="Lora"/>
              </a:rPr>
              <a:t>,</a:t>
            </a:r>
            <a:endParaRPr lang="en-US" sz="4000" b="1" spc="355" dirty="0">
              <a:solidFill>
                <a:srgbClr val="DD320C"/>
              </a:solidFill>
              <a:latin typeface="Lora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CA293769-C6F3-4C44-B8F6-CF486E6E861E}"/>
              </a:ext>
            </a:extLst>
          </p:cNvPr>
          <p:cNvSpPr txBox="1"/>
          <p:nvPr/>
        </p:nvSpPr>
        <p:spPr>
          <a:xfrm>
            <a:off x="11811000" y="3243689"/>
            <a:ext cx="5741304" cy="6364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4171" lvl="1">
              <a:lnSpc>
                <a:spcPct val="150000"/>
              </a:lnSpc>
            </a:pPr>
            <a:r>
              <a:rPr lang="uk-UA" sz="4000" b="1" i="0" spc="123" dirty="0">
                <a:solidFill>
                  <a:srgbClr val="512260"/>
                </a:solidFill>
                <a:latin typeface="Lora"/>
              </a:rPr>
              <a:t>а </a:t>
            </a:r>
            <a:r>
              <a:rPr lang="en-US" sz="4000" b="1" i="0" spc="123" dirty="0">
                <a:solidFill>
                  <a:srgbClr val="512260"/>
                </a:solidFill>
                <a:latin typeface="Lora"/>
              </a:rPr>
              <a:t>основний засіб геополітичного розширення - </a:t>
            </a:r>
            <a:r>
              <a:rPr lang="en-US" sz="4000" b="1" i="0" spc="123" dirty="0">
                <a:solidFill>
                  <a:srgbClr val="FF0000"/>
                </a:solidFill>
                <a:latin typeface="Lora"/>
              </a:rPr>
              <a:t>силове </a:t>
            </a:r>
            <a:r>
              <a:rPr lang="uk-UA" sz="4000" b="1" i="0" spc="123" dirty="0">
                <a:solidFill>
                  <a:srgbClr val="FF0000"/>
                </a:solidFill>
                <a:latin typeface="Lora"/>
              </a:rPr>
              <a:t>(мілітарне) </a:t>
            </a:r>
            <a:r>
              <a:rPr lang="en-US" sz="4000" b="1" i="0" spc="123" dirty="0">
                <a:solidFill>
                  <a:srgbClr val="FF0000"/>
                </a:solidFill>
                <a:latin typeface="Lora"/>
              </a:rPr>
              <a:t>захоплення географічного простору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F0BD16-FE1B-194E-B21E-8FF814AE8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73547"/>
            <a:ext cx="7219141" cy="4069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5A14EE-659E-0946-B321-6128D2C01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927" y="3203525"/>
            <a:ext cx="7158148" cy="4383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5BEA538-2E31-B34F-99FE-476E76836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102352"/>
            <a:ext cx="7529267" cy="3942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3656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53000">
              <a:schemeClr val="accent4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7481" y="10044950"/>
            <a:ext cx="19102962" cy="76400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-667942" y="-240044"/>
            <a:ext cx="19538585" cy="246655"/>
          </a:xfrm>
          <a:prstGeom prst="rect">
            <a:avLst/>
          </a:prstGeom>
          <a:solidFill>
            <a:srgbClr val="FFFFFF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3AF01120-0BF5-2946-8DD6-52114AF3FF87}"/>
                  </a:ext>
                </a:extLst>
              </p:cNvPr>
              <p:cNvSpPr/>
              <p:nvPr/>
            </p:nvSpPr>
            <p:spPr>
              <a:xfrm>
                <a:off x="9144001" y="334958"/>
                <a:ext cx="8815310" cy="92018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uk-UA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!!!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Цікаво, у 70-х р.р. ХХ ст. був виведений так званий </a:t>
                </a:r>
                <a:r>
                  <a:rPr lang="uk-UA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індекс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CINC 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Composite Index of National Capability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), який застосовувався для </a:t>
                </a:r>
                <a:r>
                  <a:rPr lang="uk-UA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розрахунку військової сили 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будь-якої держави «Х»:</a:t>
                </a:r>
                <a:endParaRPr lang="ru-UA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endParaRPr lang="ru-UA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UA" sz="2800" b="1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sz="28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𝑪𝑰𝑵𝑪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sub>
                      </m:sSub>
                      <m:r>
                        <a:rPr lang="uk-UA" sz="2800" b="1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UA" sz="2800" b="1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UA" sz="2800" b="1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𝑻𝑷𝑹</m:t>
                              </m:r>
                            </m:e>
                            <m:sub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sub>
                          </m:sSub>
                          <m:r>
                            <a:rPr lang="uk-UA" sz="28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+</m:t>
                          </m:r>
                          <m:sSub>
                            <m:sSubPr>
                              <m:ctrlPr>
                                <a:rPr lang="ru-UA" sz="2800" b="1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𝑼𝑷𝑹</m:t>
                              </m:r>
                            </m:e>
                            <m:sub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sub>
                          </m:sSub>
                          <m:r>
                            <a:rPr lang="uk-UA" sz="28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UA" sz="2800" b="1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𝑰𝑺𝑹</m:t>
                              </m:r>
                            </m:e>
                            <m:sub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sub>
                          </m:sSub>
                          <m:r>
                            <a:rPr lang="uk-UA" sz="28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UA" sz="2800" b="1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𝑬𝑪𝑹</m:t>
                              </m:r>
                            </m:e>
                            <m:sub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sub>
                          </m:sSub>
                          <m:r>
                            <a:rPr lang="uk-UA" sz="28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UA" sz="2800" b="1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𝑴𝑷𝑹</m:t>
                              </m:r>
                            </m:e>
                            <m:sub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sub>
                          </m:sSub>
                          <m:r>
                            <a:rPr lang="uk-UA" sz="28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UA" sz="2800" b="1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𝑴𝑬𝑹</m:t>
                              </m:r>
                            </m:e>
                            <m:sub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sub>
                          </m:sSub>
                        </m:num>
                        <m:den>
                          <m:r>
                            <a:rPr lang="uk-UA" sz="28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ru-UA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де враховуються</a:t>
                </a:r>
                <a:r>
                  <a:rPr lang="ru-RU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параметр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ів</a:t>
                </a:r>
                <a:r>
                  <a:rPr lang="ru-RU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ru-UA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arenR"/>
                </a:pP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TPR = total population ratio (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чисельність населення держави</a:t>
                </a: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);</a:t>
                </a:r>
                <a:endParaRPr lang="ru-UA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arenR"/>
                </a:pP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UPR = urban population ratio (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чисельність міського населення)</a:t>
                </a: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ru-UA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arenR"/>
                </a:pP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ISR = iron and steel production ratio (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виробництво чавуну та сталі</a:t>
                </a: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);</a:t>
                </a:r>
                <a:endParaRPr lang="ru-UA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arenR"/>
                </a:pP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ECR = energy consumption ratio 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(споживання енергоресурсів</a:t>
                </a: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);</a:t>
                </a:r>
                <a:endParaRPr lang="ru-UA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arenR"/>
                </a:pP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MPR = military personnel ratio (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чисельність збройних сил</a:t>
                </a: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);</a:t>
                </a:r>
                <a:endParaRPr lang="ru-UA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6) </a:t>
                </a: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MER = military expenditure ratio (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обсяг військових витрат).</a:t>
                </a:r>
                <a:r>
                  <a:rPr lang="ru-UA" sz="2800" b="1" dirty="0">
                    <a:solidFill>
                      <a:schemeClr val="tx2">
                        <a:lumMod val="75000"/>
                      </a:schemeClr>
                    </a:solidFill>
                    <a:effectLst/>
                  </a:rPr>
                  <a:t> </a:t>
                </a:r>
                <a:endParaRPr lang="ru-UA" sz="28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3AF01120-0BF5-2946-8DD6-52114AF3FF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1" y="334958"/>
                <a:ext cx="8815310" cy="9201814"/>
              </a:xfrm>
              <a:prstGeom prst="rect">
                <a:avLst/>
              </a:prstGeom>
              <a:blipFill>
                <a:blip r:embed="rId2"/>
                <a:stretch>
                  <a:fillRect l="-2161" t="-826" r="-1441" b="-826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2467E5F-6A6C-F944-B8B8-38C1CC9DCD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98"/>
          <a:stretch/>
        </p:blipFill>
        <p:spPr>
          <a:xfrm>
            <a:off x="169561" y="5977021"/>
            <a:ext cx="8684156" cy="3943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790C090-F1C5-4C40-BD3C-209A8A51C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209081"/>
            <a:ext cx="7122984" cy="3453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88A8947-AB20-E54D-AD2F-53A8DB48D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120905"/>
            <a:ext cx="5744033" cy="3943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accent1">
                <a:lumMod val="20000"/>
                <a:lumOff val="80000"/>
              </a:schemeClr>
            </a:gs>
            <a:gs pos="37000">
              <a:schemeClr val="accent6">
                <a:lumMod val="20000"/>
                <a:lumOff val="80000"/>
              </a:schemeClr>
            </a:gs>
            <a:gs pos="68000">
              <a:schemeClr val="accent5">
                <a:lumMod val="20000"/>
                <a:lumOff val="80000"/>
              </a:schemeClr>
            </a:gs>
            <a:gs pos="94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B36075C8-78CC-B04B-9662-14115B570202}"/>
              </a:ext>
            </a:extLst>
          </p:cNvPr>
          <p:cNvGrpSpPr/>
          <p:nvPr/>
        </p:nvGrpSpPr>
        <p:grpSpPr>
          <a:xfrm>
            <a:off x="5814088" y="1495209"/>
            <a:ext cx="13208955" cy="2027739"/>
            <a:chOff x="0" y="0"/>
            <a:chExt cx="17611940" cy="2703652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CD61381F-E463-8E4B-864B-834E60074EE3}"/>
                </a:ext>
              </a:extLst>
            </p:cNvPr>
            <p:cNvSpPr txBox="1"/>
            <p:nvPr/>
          </p:nvSpPr>
          <p:spPr>
            <a:xfrm>
              <a:off x="0" y="1433219"/>
              <a:ext cx="17611940" cy="1270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223"/>
                </a:lnSpc>
              </a:pPr>
              <a:endParaRPr lang="en-US" sz="4983" b="0" i="0" spc="254" dirty="0">
                <a:solidFill>
                  <a:srgbClr val="512260"/>
                </a:solidFill>
                <a:latin typeface="Lora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AC395955-1D75-3C4F-B3E7-199666E78877}"/>
                </a:ext>
              </a:extLst>
            </p:cNvPr>
            <p:cNvSpPr txBox="1"/>
            <p:nvPr/>
          </p:nvSpPr>
          <p:spPr>
            <a:xfrm>
              <a:off x="0" y="0"/>
              <a:ext cx="17611940" cy="114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</a:pPr>
              <a:endParaRPr lang="en-US" sz="5600" b="1" i="0" spc="207" dirty="0">
                <a:solidFill>
                  <a:srgbClr val="224B2F"/>
                </a:solidFill>
                <a:latin typeface="Lora"/>
              </a:endParaRPr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1A8838-0CB2-EF44-BC19-4178FB74F583}"/>
              </a:ext>
            </a:extLst>
          </p:cNvPr>
          <p:cNvSpPr/>
          <p:nvPr/>
        </p:nvSpPr>
        <p:spPr>
          <a:xfrm>
            <a:off x="8229600" y="58969"/>
            <a:ext cx="9791317" cy="10064294"/>
          </a:xfrm>
          <a:prstGeom prst="rect">
            <a:avLst/>
          </a:prstGeom>
          <a:gradFill>
            <a:gsLst>
              <a:gs pos="6000">
                <a:schemeClr val="accent5">
                  <a:lumMod val="20000"/>
                  <a:lumOff val="80000"/>
                </a:schemeClr>
              </a:gs>
              <a:gs pos="37000">
                <a:schemeClr val="accent6">
                  <a:lumMod val="20000"/>
                  <a:lumOff val="80000"/>
                </a:schemeClr>
              </a:gs>
              <a:gs pos="68000">
                <a:schemeClr val="accent5">
                  <a:lumMod val="20000"/>
                  <a:lumOff val="80000"/>
                </a:schemeClr>
              </a:gs>
              <a:gs pos="9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 Шапталов: «Не можна розуміти силу одномірно, у вигляді грубих мілітаристських м’язів, адже </a:t>
            </a: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сила різноманітна у своїх проявах</a:t>
            </a: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 економічна сила, сила культури та ідеології не менш потужні, ніж сила зброї»</a:t>
            </a:r>
          </a:p>
          <a:p>
            <a:pPr algn="just">
              <a:spcAft>
                <a:spcPts val="0"/>
              </a:spcAft>
            </a:pP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Геополітична міць та загальна сила держави наразі визначається не тільки військовою силою, а й фінансовою, нормативною, інформаційною, ідеологічною, медійною, когнітивною тощо</a:t>
            </a:r>
            <a:r>
              <a:rPr lang="uk-UA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Вони мають </a:t>
            </a: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ненасильницький</a:t>
            </a: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(як в традиційному військово-примусовому аспекті) характер, проте </a:t>
            </a: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 використання (або окремо, або будь-яких комбінацій) за певних умов може забезпечити державі топ-позиції щодо геополітичної конкурентоспроможності в процесі розподілу, перерозподілу та освоєння сфер впливу</a:t>
            </a: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36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62AF5F-BC3B-904E-A82E-05AC7E39A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00" y="1909735"/>
            <a:ext cx="7864997" cy="7864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6">
            <a:extLst>
              <a:ext uri="{FF2B5EF4-FFF2-40B4-BE49-F238E27FC236}">
                <a16:creationId xmlns:a16="http://schemas.microsoft.com/office/drawing/2014/main" id="{897ECB88-AD09-7641-895D-D5E7CE652731}"/>
              </a:ext>
            </a:extLst>
          </p:cNvPr>
          <p:cNvSpPr txBox="1"/>
          <p:nvPr/>
        </p:nvSpPr>
        <p:spPr>
          <a:xfrm>
            <a:off x="0" y="502046"/>
            <a:ext cx="8229599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41"/>
              </a:lnSpc>
            </a:pPr>
            <a:r>
              <a:rPr lang="uk-UA" sz="3600" b="1" spc="355" dirty="0">
                <a:solidFill>
                  <a:srgbClr val="DD320C"/>
                </a:solidFill>
                <a:latin typeface="Lora"/>
              </a:rPr>
              <a:t>!!! ПОСТКЛАСИЧНА </a:t>
            </a:r>
            <a:r>
              <a:rPr lang="en-US" sz="3600" b="1" i="0" spc="355" dirty="0">
                <a:solidFill>
                  <a:srgbClr val="DD320C"/>
                </a:solidFill>
                <a:latin typeface="Lora"/>
              </a:rPr>
              <a:t>СУЧАСНА</a:t>
            </a:r>
          </a:p>
          <a:p>
            <a:pPr algn="ctr">
              <a:lnSpc>
                <a:spcPts val="3941"/>
              </a:lnSpc>
            </a:pPr>
            <a:r>
              <a:rPr lang="en-US" sz="3600" b="1" i="0" spc="355" dirty="0">
                <a:solidFill>
                  <a:srgbClr val="DD320C"/>
                </a:solidFill>
                <a:latin typeface="Lora"/>
              </a:rPr>
              <a:t>ГЕПОЛІТИКА</a:t>
            </a:r>
          </a:p>
        </p:txBody>
      </p:sp>
      <p:sp>
        <p:nvSpPr>
          <p:cNvPr id="6" name="Стрелка вправо 5">
            <a:extLst>
              <a:ext uri="{FF2B5EF4-FFF2-40B4-BE49-F238E27FC236}">
                <a16:creationId xmlns:a16="http://schemas.microsoft.com/office/drawing/2014/main" id="{9CB47D66-EF8C-B649-B5B2-A1229DD0ADEB}"/>
              </a:ext>
            </a:extLst>
          </p:cNvPr>
          <p:cNvSpPr/>
          <p:nvPr/>
        </p:nvSpPr>
        <p:spPr>
          <a:xfrm>
            <a:off x="6313946" y="955020"/>
            <a:ext cx="1415796" cy="6662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84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359230" y="876300"/>
            <a:ext cx="7870370" cy="6125217"/>
            <a:chOff x="-405524" y="-9525"/>
            <a:chExt cx="12747608" cy="4598216"/>
          </a:xfrm>
        </p:grpSpPr>
        <p:sp>
          <p:nvSpPr>
            <p:cNvPr id="6" name="TextBox 6"/>
            <p:cNvSpPr txBox="1"/>
            <p:nvPr/>
          </p:nvSpPr>
          <p:spPr>
            <a:xfrm>
              <a:off x="1" y="-9525"/>
              <a:ext cx="12342083" cy="442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43"/>
                </a:lnSpc>
              </a:pPr>
              <a:r>
                <a:rPr lang="uk-UA" sz="3869" b="1" i="0" spc="143" dirty="0">
                  <a:solidFill>
                    <a:srgbClr val="FF0000"/>
                  </a:solidFill>
                  <a:latin typeface="Lora"/>
                </a:rPr>
                <a:t>ПЛАН</a:t>
              </a:r>
              <a:endParaRPr lang="en-US" sz="3869" b="1" i="0" spc="143" dirty="0">
                <a:solidFill>
                  <a:srgbClr val="FF0000"/>
                </a:solidFill>
                <a:latin typeface="Lora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405524" y="1585685"/>
              <a:ext cx="12342083" cy="3003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4350" indent="-514350">
                <a:lnSpc>
                  <a:spcPts val="4493"/>
                </a:lnSpc>
                <a:buAutoNum type="arabicPeriod"/>
              </a:pPr>
              <a:r>
                <a:rPr lang="uk-UA" sz="3186" b="1" i="0" spc="404" dirty="0">
                  <a:solidFill>
                    <a:srgbClr val="512260"/>
                  </a:solidFill>
                  <a:latin typeface="Lora"/>
                </a:rPr>
                <a:t>Феномен геополітичного статусу держави</a:t>
              </a:r>
            </a:p>
            <a:p>
              <a:pPr marL="514350" indent="-514350">
                <a:lnSpc>
                  <a:spcPts val="4493"/>
                </a:lnSpc>
                <a:buAutoNum type="arabicPeriod"/>
              </a:pPr>
              <a:r>
                <a:rPr lang="uk-UA" sz="3186" b="1" spc="404" dirty="0">
                  <a:solidFill>
                    <a:srgbClr val="512260"/>
                  </a:solidFill>
                  <a:latin typeface="Lora"/>
                </a:rPr>
                <a:t>Поняття геополітичної </a:t>
              </a:r>
              <a:r>
                <a:rPr lang="uk-UA" sz="3186" b="1" spc="404" dirty="0" err="1">
                  <a:solidFill>
                    <a:srgbClr val="512260"/>
                  </a:solidFill>
                  <a:latin typeface="Lora"/>
                </a:rPr>
                <a:t>міці</a:t>
              </a:r>
              <a:r>
                <a:rPr lang="uk-UA" sz="3186" b="1" spc="404" dirty="0">
                  <a:solidFill>
                    <a:srgbClr val="512260"/>
                  </a:solidFill>
                  <a:latin typeface="Lora"/>
                </a:rPr>
                <a:t> (=сили, могутності, потуги, потужності) держави</a:t>
              </a:r>
            </a:p>
            <a:p>
              <a:pPr marL="514350" indent="-514350">
                <a:lnSpc>
                  <a:spcPts val="4493"/>
                </a:lnSpc>
                <a:buAutoNum type="arabicPeriod"/>
              </a:pPr>
              <a:r>
                <a:rPr lang="uk-UA" sz="3186" b="1" i="0" spc="404" dirty="0">
                  <a:solidFill>
                    <a:srgbClr val="512260"/>
                  </a:solidFill>
                  <a:latin typeface="Lora"/>
                </a:rPr>
                <a:t>Типологія геополітичних статусів держави</a:t>
              </a:r>
              <a:endParaRPr lang="en-US" sz="3186" b="1" i="0" spc="404" dirty="0">
                <a:solidFill>
                  <a:srgbClr val="512260"/>
                </a:solidFill>
                <a:latin typeface="Lora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56FBE501-7043-404D-BEF6-50EAF164DEFD}"/>
                  </a:ext>
                </a:extLst>
              </p14:cNvPr>
              <p14:cNvContentPartPr/>
              <p14:nvPr/>
            </p14:nvContentPartPr>
            <p14:xfrm>
              <a:off x="4413332" y="2090537"/>
              <a:ext cx="360" cy="36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56FBE501-7043-404D-BEF6-50EAF164DE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04692" y="208153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698540BA-100B-F642-8EB5-ED504E953BB3}"/>
                  </a:ext>
                </a:extLst>
              </p14:cNvPr>
              <p14:cNvContentPartPr/>
              <p14:nvPr/>
            </p14:nvContentPartPr>
            <p14:xfrm>
              <a:off x="3113012" y="1654937"/>
              <a:ext cx="360" cy="3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698540BA-100B-F642-8EB5-ED504E953B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5372" y="1546937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E7A367E2-9AC1-2649-A2EB-BD00E9F5EF0E}"/>
                  </a:ext>
                </a:extLst>
              </p14:cNvPr>
              <p14:cNvContentPartPr/>
              <p14:nvPr/>
            </p14:nvContentPartPr>
            <p14:xfrm>
              <a:off x="7110812" y="-961543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E7A367E2-9AC1-2649-A2EB-BD00E9F5EF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92812" y="-106918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7F32D2B2-1EE9-B747-9D88-43150E3AFE64}"/>
                  </a:ext>
                </a:extLst>
              </p14:cNvPr>
              <p14:cNvContentPartPr/>
              <p14:nvPr/>
            </p14:nvContentPartPr>
            <p14:xfrm>
              <a:off x="5218652" y="1955177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7F32D2B2-1EE9-B747-9D88-43150E3AFE6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1012" y="1847537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AC75D21D-A925-4F4B-BF77-A27FBD46C142}"/>
                  </a:ext>
                </a:extLst>
              </p14:cNvPr>
              <p14:cNvContentPartPr/>
              <p14:nvPr/>
            </p14:nvContentPartPr>
            <p14:xfrm>
              <a:off x="2352332" y="946097"/>
              <a:ext cx="5760" cy="36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AC75D21D-A925-4F4B-BF77-A27FBD46C14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34692" y="838097"/>
                <a:ext cx="414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445A99-3515-9346-BC09-BE792B7723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1371" y="125185"/>
            <a:ext cx="10036629" cy="10036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4">
                <a:lumMod val="20000"/>
                <a:lumOff val="80000"/>
              </a:schemeClr>
            </a:gs>
            <a:gs pos="43000">
              <a:schemeClr val="accent6">
                <a:lumMod val="40000"/>
                <a:lumOff val="60000"/>
              </a:schemeClr>
            </a:gs>
            <a:gs pos="75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88000"/>
          </a:blip>
          <a:srcRect l="11598" t="13934" b="13934"/>
          <a:stretch>
            <a:fillRect/>
          </a:stretch>
        </p:blipFill>
        <p:spPr>
          <a:xfrm>
            <a:off x="219469" y="326092"/>
            <a:ext cx="10829738" cy="4401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3"/>
          <p:cNvGrpSpPr/>
          <p:nvPr/>
        </p:nvGrpSpPr>
        <p:grpSpPr>
          <a:xfrm>
            <a:off x="6477000" y="4758544"/>
            <a:ext cx="13441632" cy="757220"/>
            <a:chOff x="0" y="0"/>
            <a:chExt cx="18278874" cy="2506187"/>
          </a:xfrm>
        </p:grpSpPr>
        <p:sp>
          <p:nvSpPr>
            <p:cNvPr id="14" name="TextBox 14"/>
            <p:cNvSpPr txBox="1"/>
            <p:nvPr/>
          </p:nvSpPr>
          <p:spPr>
            <a:xfrm>
              <a:off x="0" y="0"/>
              <a:ext cx="18278870" cy="1479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85"/>
                </a:lnSpc>
              </a:pPr>
              <a:r>
                <a:rPr lang="en-US" sz="7237" b="1" i="0" spc="144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Геополітична  міць 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768180"/>
              <a:ext cx="18278874" cy="738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90"/>
                </a:lnSpc>
              </a:pPr>
              <a:endParaRPr/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53045F2-2AF3-7D45-9946-CD01CF03DAC4}"/>
              </a:ext>
            </a:extLst>
          </p:cNvPr>
          <p:cNvSpPr/>
          <p:nvPr/>
        </p:nvSpPr>
        <p:spPr>
          <a:xfrm>
            <a:off x="7729614" y="5692018"/>
            <a:ext cx="10210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має комплементарний характер, 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адже військові засоби хоча і не втрачають своєї актуальності, однак, набуваючи кардинальних технічних новацій, </a:t>
            </a:r>
            <a:r>
              <a:rPr lang="uk-UA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доповнюються й іншими формами силових ресурсів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тим самим утворюючи складноструктуровану комбінаторну силу.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A6F312-F858-9D41-861C-9FFC15A9F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2960">
            <a:off x="5951941" y="606432"/>
            <a:ext cx="6023341" cy="3818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E3D9DDC-9CF8-7144-A640-005E8BE94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70" y="3477198"/>
            <a:ext cx="5433168" cy="3631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2782A-AD80-5F49-A3FF-E3A3F9AD3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6684" y="310566"/>
            <a:ext cx="5640316" cy="4230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3433101-45A9-714F-AB6E-E48B722C9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29925">
            <a:off x="555103" y="6426254"/>
            <a:ext cx="51435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23C023E-0D9A-244A-AE9D-506747C367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1604">
            <a:off x="4315377" y="4377565"/>
            <a:ext cx="3014826" cy="4401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6">
                <a:lumMod val="20000"/>
                <a:lumOff val="80000"/>
              </a:schemeClr>
            </a:gs>
            <a:gs pos="35000">
              <a:schemeClr val="accent5">
                <a:lumMod val="20000"/>
                <a:lumOff val="80000"/>
              </a:schemeClr>
            </a:gs>
            <a:gs pos="72000">
              <a:schemeClr val="accent5">
                <a:lumMod val="20000"/>
                <a:lumOff val="80000"/>
              </a:schemeClr>
            </a:gs>
            <a:gs pos="9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756B80-5C74-AE41-9D91-8C72EE96E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8" t="2658" r="-1" b="12407"/>
          <a:stretch/>
        </p:blipFill>
        <p:spPr>
          <a:xfrm>
            <a:off x="-613053" y="129279"/>
            <a:ext cx="10899344" cy="7401516"/>
          </a:xfrm>
          <a:prstGeom prst="roundRect">
            <a:avLst>
              <a:gd name="adj" fmla="val 362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9"/>
          <p:cNvSpPr txBox="1"/>
          <p:nvPr/>
        </p:nvSpPr>
        <p:spPr>
          <a:xfrm>
            <a:off x="7775448" y="7093936"/>
            <a:ext cx="6096000" cy="465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01867" lvl="8">
              <a:lnSpc>
                <a:spcPts val="3953"/>
              </a:lnSpc>
            </a:pPr>
            <a:r>
              <a:rPr lang="en-US" sz="2440" b="1" i="0" spc="122" dirty="0">
                <a:solidFill>
                  <a:srgbClr val="512260"/>
                </a:solidFill>
                <a:latin typeface="Lora"/>
              </a:rPr>
              <a:t>інформаційна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865482" y="7732318"/>
            <a:ext cx="5398364" cy="1277981"/>
            <a:chOff x="0" y="-76200"/>
            <a:chExt cx="4904372" cy="1703974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76200"/>
              <a:ext cx="4901595" cy="746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7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8787"/>
              <a:ext cx="4904372" cy="668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21026" lvl="1">
                <a:lnSpc>
                  <a:spcPts val="4337"/>
                </a:lnSpc>
              </a:pPr>
              <a:r>
                <a:rPr lang="en-US" sz="2677" b="1" i="0" spc="133" dirty="0">
                  <a:solidFill>
                    <a:srgbClr val="512260"/>
                  </a:solidFill>
                  <a:latin typeface="Lora"/>
                </a:rPr>
                <a:t>культурно-ідеологічна</a:t>
              </a:r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53045F2-2AF3-7D45-9946-CD01CF03DAC4}"/>
              </a:ext>
            </a:extLst>
          </p:cNvPr>
          <p:cNvSpPr/>
          <p:nvPr/>
        </p:nvSpPr>
        <p:spPr>
          <a:xfrm>
            <a:off x="10322867" y="392354"/>
            <a:ext cx="7893611" cy="5816977"/>
          </a:xfrm>
          <a:prstGeom prst="rect">
            <a:avLst/>
          </a:prstGeom>
          <a:gradFill>
            <a:gsLst>
              <a:gs pos="12000">
                <a:schemeClr val="accent6">
                  <a:lumMod val="20000"/>
                  <a:lumOff val="80000"/>
                </a:schemeClr>
              </a:gs>
              <a:gs pos="44000">
                <a:schemeClr val="accent5">
                  <a:lumMod val="20000"/>
                  <a:lumOff val="80000"/>
                </a:schemeClr>
              </a:gs>
              <a:gs pos="7700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Комплементарність (від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Complementary</a:t>
            </a: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відповідність, взаємодоповнюваність, взаємодія, гармонія. </a:t>
            </a:r>
          </a:p>
          <a:p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 загальному сенсі це філософське поняття, за допомогою якого різні, навіть протилежні, теорії, явища, думки, сутності тощо можна представити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у</a:t>
            </a: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вигляді несуперечливої моделі, де кожний елемент органічно доповнює інший і узгоджений з ним</a:t>
            </a:r>
            <a:endParaRPr lang="ru-UA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BA7F052B-47D5-8748-9E3A-67453889A4E2}"/>
              </a:ext>
            </a:extLst>
          </p:cNvPr>
          <p:cNvSpPr txBox="1"/>
          <p:nvPr/>
        </p:nvSpPr>
        <p:spPr>
          <a:xfrm>
            <a:off x="2438400" y="7658100"/>
            <a:ext cx="75438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01867" lvl="8" algn="ctr">
              <a:lnSpc>
                <a:spcPts val="3953"/>
              </a:lnSpc>
            </a:pPr>
            <a:r>
              <a:rPr lang="uk-UA" sz="3600" b="1" i="0" spc="122" dirty="0">
                <a:solidFill>
                  <a:srgbClr val="FF0000"/>
                </a:solidFill>
                <a:latin typeface="Lora"/>
              </a:rPr>
              <a:t>ГЕОПОЛІТИЧНА МІЦЬ</a:t>
            </a:r>
            <a:endParaRPr lang="en-US" sz="3600" b="1" i="0" spc="122" dirty="0">
              <a:solidFill>
                <a:srgbClr val="FF0000"/>
              </a:solidFill>
              <a:latin typeface="Lora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CE98C2A1-8585-B14D-8327-4A71A96CB5B7}"/>
              </a:ext>
            </a:extLst>
          </p:cNvPr>
          <p:cNvSpPr txBox="1"/>
          <p:nvPr/>
        </p:nvSpPr>
        <p:spPr>
          <a:xfrm>
            <a:off x="7775448" y="6394218"/>
            <a:ext cx="6639109" cy="465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01867" lvl="8">
              <a:lnSpc>
                <a:spcPts val="3953"/>
              </a:lnSpc>
            </a:pPr>
            <a:r>
              <a:rPr lang="uk-UA" sz="2440" b="1" i="0" spc="122" dirty="0">
                <a:solidFill>
                  <a:srgbClr val="512260"/>
                </a:solidFill>
                <a:latin typeface="Lora"/>
              </a:rPr>
              <a:t>військова</a:t>
            </a:r>
            <a:endParaRPr lang="en-US" sz="2440" b="1" i="0" spc="122" dirty="0">
              <a:solidFill>
                <a:srgbClr val="512260"/>
              </a:solidFill>
              <a:latin typeface="Lora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4011E35C-981C-0140-A0F4-7F419DD5E47B}"/>
              </a:ext>
            </a:extLst>
          </p:cNvPr>
          <p:cNvSpPr txBox="1"/>
          <p:nvPr/>
        </p:nvSpPr>
        <p:spPr>
          <a:xfrm>
            <a:off x="10896600" y="7732318"/>
            <a:ext cx="5943599" cy="465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467" lvl="1">
              <a:lnSpc>
                <a:spcPts val="3953"/>
              </a:lnSpc>
            </a:pPr>
            <a:r>
              <a:rPr lang="en-US" sz="2440" b="1" i="0" spc="122" dirty="0">
                <a:solidFill>
                  <a:srgbClr val="512260"/>
                </a:solidFill>
                <a:latin typeface="Lora"/>
              </a:rPr>
              <a:t>інформаційно-кібернетична 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C289D622-FB4F-2746-8AF3-8BD01F3FFE02}"/>
              </a:ext>
            </a:extLst>
          </p:cNvPr>
          <p:cNvSpPr txBox="1"/>
          <p:nvPr/>
        </p:nvSpPr>
        <p:spPr>
          <a:xfrm>
            <a:off x="7775448" y="9264910"/>
            <a:ext cx="5638799" cy="465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01867" lvl="8">
              <a:lnSpc>
                <a:spcPts val="3953"/>
              </a:lnSpc>
            </a:pPr>
            <a:r>
              <a:rPr lang="uk-UA" sz="2440" b="1" i="0" spc="122" dirty="0">
                <a:solidFill>
                  <a:srgbClr val="512260"/>
                </a:solidFill>
                <a:latin typeface="Lora"/>
              </a:rPr>
              <a:t>економічна</a:t>
            </a:r>
            <a:endParaRPr lang="en-US" sz="2440" b="1" i="0" spc="122" dirty="0">
              <a:solidFill>
                <a:srgbClr val="512260"/>
              </a:solidFill>
              <a:latin typeface="Lora"/>
            </a:endParaRPr>
          </a:p>
        </p:txBody>
      </p:sp>
      <p:sp>
        <p:nvSpPr>
          <p:cNvPr id="2" name="Открывающая фигурная скобка 1">
            <a:extLst>
              <a:ext uri="{FF2B5EF4-FFF2-40B4-BE49-F238E27FC236}">
                <a16:creationId xmlns:a16="http://schemas.microsoft.com/office/drawing/2014/main" id="{AF15BA5C-6C7D-D24A-868C-B7FDF87B40AF}"/>
              </a:ext>
            </a:extLst>
          </p:cNvPr>
          <p:cNvSpPr/>
          <p:nvPr/>
        </p:nvSpPr>
        <p:spPr>
          <a:xfrm>
            <a:off x="10055352" y="6212668"/>
            <a:ext cx="841248" cy="3916785"/>
          </a:xfrm>
          <a:prstGeom prst="leftBrac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UA" b="1" dirty="0"/>
          </a:p>
        </p:txBody>
      </p:sp>
    </p:spTree>
    <p:extLst>
      <p:ext uri="{BB962C8B-B14F-4D97-AF65-F5344CB8AC3E}">
        <p14:creationId xmlns:p14="http://schemas.microsoft.com/office/powerpoint/2010/main" val="1479710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762001" y="1638608"/>
            <a:ext cx="8381999" cy="7091338"/>
            <a:chOff x="1" y="-9525"/>
            <a:chExt cx="13576291" cy="5323484"/>
          </a:xfrm>
        </p:grpSpPr>
        <p:sp>
          <p:nvSpPr>
            <p:cNvPr id="6" name="TextBox 6"/>
            <p:cNvSpPr txBox="1"/>
            <p:nvPr/>
          </p:nvSpPr>
          <p:spPr>
            <a:xfrm>
              <a:off x="1" y="-9525"/>
              <a:ext cx="12342083" cy="2214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3"/>
                </a:lnSpc>
              </a:pPr>
              <a:r>
                <a:rPr lang="uk-UA" sz="3869" b="1" i="0" spc="143" dirty="0">
                  <a:solidFill>
                    <a:srgbClr val="FF0000"/>
                  </a:solidFill>
                  <a:latin typeface="Lora"/>
                </a:rPr>
                <a:t>СИЛЬНІ РОБЛЯТЬ ВСЕ, ЩО ЗАХОЧУТЬ, А НА ДОЛЮ СЛАБКИХ ВИПАДАЮТЬ СТРАЖДАННЯ</a:t>
              </a:r>
            </a:p>
            <a:p>
              <a:pPr algn="r">
                <a:lnSpc>
                  <a:spcPts val="4643"/>
                </a:lnSpc>
              </a:pPr>
              <a:r>
                <a:rPr lang="uk-UA" sz="3869" b="1" spc="143" dirty="0">
                  <a:solidFill>
                    <a:srgbClr val="002060"/>
                  </a:solidFill>
                  <a:latin typeface="Lora"/>
                </a:rPr>
                <a:t>(ФУКІДИД)</a:t>
              </a:r>
              <a:endParaRPr lang="en-US" sz="3869" b="1" i="0" spc="143" dirty="0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5263" y="2281447"/>
              <a:ext cx="13541029" cy="3032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93"/>
                </a:lnSpc>
              </a:pPr>
              <a:endParaRPr lang="uk-UA" sz="3186" b="1" i="0" spc="404" dirty="0">
                <a:solidFill>
                  <a:srgbClr val="512260"/>
                </a:solidFill>
                <a:latin typeface="Lora"/>
              </a:endParaRPr>
            </a:p>
            <a:p>
              <a:pPr>
                <a:lnSpc>
                  <a:spcPts val="4493"/>
                </a:lnSpc>
              </a:pPr>
              <a:endParaRPr lang="uk-UA" sz="3186" b="1" spc="404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  <a:p>
              <a:pPr>
                <a:lnSpc>
                  <a:spcPts val="4493"/>
                </a:lnSpc>
              </a:pPr>
              <a:r>
                <a:rPr lang="uk-UA" sz="3869" b="1" spc="143" dirty="0">
                  <a:solidFill>
                    <a:srgbClr val="FF0000"/>
                  </a:solidFill>
                  <a:latin typeface="Lora"/>
                </a:rPr>
                <a:t>СИЛЬНІ СТАЮТЬ СЛАБШИМИ ЧЕРЕЗ ДОКОРИ СУМЛІННЯ, А СЛАБКІ СТАЮТЬ СИЛЬНИМИ ЧЕРЕЗ ЗУХВАЛІСТЬ</a:t>
              </a:r>
            </a:p>
            <a:p>
              <a:pPr algn="r">
                <a:lnSpc>
                  <a:spcPts val="4493"/>
                </a:lnSpc>
              </a:pPr>
              <a:r>
                <a:rPr lang="uk-UA" sz="3869" b="1" spc="143" dirty="0">
                  <a:solidFill>
                    <a:srgbClr val="002060"/>
                  </a:solidFill>
                  <a:latin typeface="Lora"/>
                </a:rPr>
                <a:t>(БІСМАРК)</a:t>
              </a:r>
              <a:endParaRPr lang="en-US" sz="3869" b="1" spc="143" dirty="0">
                <a:solidFill>
                  <a:srgbClr val="002060"/>
                </a:solidFill>
                <a:latin typeface="Lora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56FBE501-7043-404D-BEF6-50EAF164DEFD}"/>
                  </a:ext>
                </a:extLst>
              </p14:cNvPr>
              <p14:cNvContentPartPr/>
              <p14:nvPr/>
            </p14:nvContentPartPr>
            <p14:xfrm>
              <a:off x="4413332" y="2090537"/>
              <a:ext cx="360" cy="36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56FBE501-7043-404D-BEF6-50EAF164DE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04332" y="208153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698540BA-100B-F642-8EB5-ED504E953BB3}"/>
                  </a:ext>
                </a:extLst>
              </p14:cNvPr>
              <p14:cNvContentPartPr/>
              <p14:nvPr/>
            </p14:nvContentPartPr>
            <p14:xfrm>
              <a:off x="3113012" y="1654937"/>
              <a:ext cx="360" cy="3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698540BA-100B-F642-8EB5-ED504E953B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95012" y="1546937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E7A367E2-9AC1-2649-A2EB-BD00E9F5EF0E}"/>
                  </a:ext>
                </a:extLst>
              </p14:cNvPr>
              <p14:cNvContentPartPr/>
              <p14:nvPr/>
            </p14:nvContentPartPr>
            <p14:xfrm>
              <a:off x="7110812" y="-961543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E7A367E2-9AC1-2649-A2EB-BD00E9F5EF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2812" y="-106954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7F32D2B2-1EE9-B747-9D88-43150E3AFE64}"/>
                  </a:ext>
                </a:extLst>
              </p14:cNvPr>
              <p14:cNvContentPartPr/>
              <p14:nvPr/>
            </p14:nvContentPartPr>
            <p14:xfrm>
              <a:off x="5218652" y="1955177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7F32D2B2-1EE9-B747-9D88-43150E3AFE6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00652" y="1847177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AC75D21D-A925-4F4B-BF77-A27FBD46C142}"/>
                  </a:ext>
                </a:extLst>
              </p14:cNvPr>
              <p14:cNvContentPartPr/>
              <p14:nvPr/>
            </p14:nvContentPartPr>
            <p14:xfrm>
              <a:off x="2352332" y="946097"/>
              <a:ext cx="5760" cy="36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AC75D21D-A925-4F4B-BF77-A27FBD46C14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33132" y="838097"/>
                <a:ext cx="43776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1CE174-7959-5841-9717-789890D7F1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69920" y="-82523"/>
            <a:ext cx="8084730" cy="1028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8160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tx2">
                <a:lumMod val="20000"/>
                <a:lumOff val="80000"/>
              </a:schemeClr>
            </a:gs>
            <a:gs pos="41000">
              <a:schemeClr val="accent6">
                <a:lumMod val="20000"/>
                <a:lumOff val="80000"/>
              </a:schemeClr>
            </a:gs>
            <a:gs pos="70000">
              <a:schemeClr val="accent3">
                <a:lumMod val="20000"/>
                <a:lumOff val="80000"/>
              </a:schemeClr>
            </a:gs>
            <a:gs pos="94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304800" y="266700"/>
            <a:ext cx="14782800" cy="9756258"/>
            <a:chOff x="0" y="-9525"/>
            <a:chExt cx="22410354" cy="12255792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5017248" cy="66693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43"/>
                </a:lnSpc>
              </a:pPr>
              <a:r>
                <a:rPr lang="uk-UA" sz="3869" b="1" i="0" spc="143" dirty="0">
                  <a:solidFill>
                    <a:srgbClr val="FF0000"/>
                  </a:solidFill>
                  <a:latin typeface="Lora"/>
                </a:rPr>
                <a:t>Класики геополітики –</a:t>
              </a:r>
            </a:p>
            <a:p>
              <a:pPr>
                <a:lnSpc>
                  <a:spcPts val="4643"/>
                </a:lnSpc>
              </a:pPr>
              <a:r>
                <a:rPr lang="uk-UA" sz="3869" b="1" spc="143" dirty="0">
                  <a:solidFill>
                    <a:schemeClr val="accent4">
                      <a:lumMod val="75000"/>
                    </a:schemeClr>
                  </a:solidFill>
                  <a:latin typeface="Lora"/>
                </a:rPr>
                <a:t>приділяли увагу проблемі </a:t>
              </a:r>
              <a:r>
                <a:rPr lang="uk-UA" sz="3869" b="1" i="1" u="sng" spc="143" dirty="0">
                  <a:solidFill>
                    <a:srgbClr val="FF0000"/>
                  </a:solidFill>
                  <a:latin typeface="Lora"/>
                </a:rPr>
                <a:t>геополітичного становища (а не власне </a:t>
              </a:r>
              <a:r>
                <a:rPr lang="uk-UA" sz="3869" b="1" i="1" u="sng" spc="143" dirty="0" err="1">
                  <a:solidFill>
                    <a:srgbClr val="FF0000"/>
                  </a:solidFill>
                  <a:latin typeface="Lora"/>
                </a:rPr>
                <a:t>статуса</a:t>
              </a:r>
              <a:r>
                <a:rPr lang="uk-UA" sz="3869" b="1" i="1" u="sng" spc="143" dirty="0">
                  <a:solidFill>
                    <a:srgbClr val="FF0000"/>
                  </a:solidFill>
                  <a:latin typeface="Lora"/>
                </a:rPr>
                <a:t>) </a:t>
              </a:r>
              <a:r>
                <a:rPr lang="uk-UA" sz="3869" b="1" spc="143" dirty="0">
                  <a:solidFill>
                    <a:schemeClr val="accent4">
                      <a:lumMod val="75000"/>
                    </a:schemeClr>
                  </a:solidFill>
                  <a:latin typeface="Lora"/>
                </a:rPr>
                <a:t>д-ви, тобто в традиційній геополітиці йшлося передусім про </a:t>
              </a:r>
              <a:r>
                <a:rPr lang="uk-UA" sz="3869" b="1" i="1" u="sng" spc="143" dirty="0">
                  <a:solidFill>
                    <a:srgbClr val="FF0000"/>
                  </a:solidFill>
                  <a:latin typeface="Lora"/>
                </a:rPr>
                <a:t>географічну детермінацію </a:t>
              </a:r>
              <a:r>
                <a:rPr lang="uk-UA" sz="3869" b="1" spc="143" dirty="0">
                  <a:solidFill>
                    <a:schemeClr val="accent4">
                      <a:lumMod val="75000"/>
                    </a:schemeClr>
                  </a:solidFill>
                  <a:latin typeface="Lora"/>
                </a:rPr>
                <a:t>геополітичної потуги д-ви, і загальної світової архітектури міждержавних відносин</a:t>
              </a:r>
              <a:endParaRPr lang="en-US" sz="3869" b="1" i="0" spc="143" dirty="0">
                <a:solidFill>
                  <a:schemeClr val="accent4">
                    <a:lumMod val="75000"/>
                  </a:schemeClr>
                </a:solidFill>
                <a:latin typeface="Lora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317245" y="7203990"/>
              <a:ext cx="14093109" cy="50422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93"/>
                </a:lnSpc>
              </a:pPr>
              <a:r>
                <a:rPr lang="uk-UA" sz="3600" b="1" spc="404" dirty="0">
                  <a:solidFill>
                    <a:srgbClr val="FF0000"/>
                  </a:solidFill>
                  <a:latin typeface="Lora"/>
                </a:rPr>
                <a:t>Ф. Ратцель(1844 – 1904): </a:t>
              </a:r>
              <a:r>
                <a:rPr lang="uk-UA" sz="3600" b="1" spc="404" dirty="0">
                  <a:solidFill>
                    <a:srgbClr val="512260"/>
                  </a:solidFill>
                  <a:latin typeface="Lora"/>
                </a:rPr>
                <a:t>зауважував, що сутнісні характеристики д-ви визначені її територією, місцем розташування, можливостями держави пристосовуватися до умов середовища</a:t>
              </a:r>
              <a:endParaRPr lang="en-US" sz="3600" b="1" i="0" spc="404" dirty="0">
                <a:solidFill>
                  <a:srgbClr val="512260"/>
                </a:solidFill>
                <a:latin typeface="Lora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F40BE-759B-AB42-9FFF-9D6127E6C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1" y="0"/>
            <a:ext cx="8153400" cy="6522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6E9D38-0C90-7C4F-AC18-721F57C10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0" y="5561166"/>
            <a:ext cx="3404878" cy="4672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9300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tx2">
                <a:lumMod val="20000"/>
                <a:lumOff val="80000"/>
              </a:schemeClr>
            </a:gs>
            <a:gs pos="41000">
              <a:schemeClr val="accent6">
                <a:lumMod val="20000"/>
                <a:lumOff val="80000"/>
              </a:schemeClr>
            </a:gs>
            <a:gs pos="70000">
              <a:schemeClr val="accent3">
                <a:lumMod val="20000"/>
                <a:lumOff val="80000"/>
              </a:schemeClr>
            </a:gs>
            <a:gs pos="94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169791" y="93167"/>
            <a:ext cx="17974235" cy="10068613"/>
            <a:chOff x="-204670" y="-227517"/>
            <a:chExt cx="27248489" cy="12648172"/>
          </a:xfrm>
        </p:grpSpPr>
        <p:sp>
          <p:nvSpPr>
            <p:cNvPr id="6" name="TextBox 6"/>
            <p:cNvSpPr txBox="1"/>
            <p:nvPr/>
          </p:nvSpPr>
          <p:spPr>
            <a:xfrm>
              <a:off x="-204670" y="-227517"/>
              <a:ext cx="15272489" cy="66693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43"/>
                </a:lnSpc>
              </a:pPr>
              <a:r>
                <a:rPr lang="uk-UA" sz="2800" b="1" spc="143" dirty="0" err="1">
                  <a:solidFill>
                    <a:srgbClr val="FF0000"/>
                  </a:solidFill>
                  <a:latin typeface="Bookman Old Style" panose="02050604050505020204" pitchFamily="18" charset="0"/>
                </a:rPr>
                <a:t>Р.Челлен</a:t>
              </a:r>
              <a:r>
                <a:rPr lang="uk-UA" sz="2800" b="1" spc="143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 </a:t>
              </a:r>
              <a:r>
                <a:rPr lang="uk-UA" sz="2800" b="1" spc="4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(1864 – 1922): </a:t>
              </a:r>
              <a:r>
                <a:rPr lang="uk-UA" sz="2800" b="1" spc="143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с</a:t>
              </a:r>
              <a:r>
                <a:rPr lang="uk-UA" sz="2800" b="1" i="0" spc="143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творив систему наук про державу, в якій особливе місце посідає ідея про «силу» держави</a:t>
              </a:r>
              <a:endParaRPr lang="uk-UA" sz="2800" b="1" i="0" spc="143" dirty="0">
                <a:solidFill>
                  <a:srgbClr val="002060"/>
                </a:solidFill>
                <a:latin typeface="Bookman Old Style" panose="02050604050505020204" pitchFamily="18" charset="0"/>
              </a:endParaRPr>
            </a:p>
            <a:p>
              <a:pPr>
                <a:lnSpc>
                  <a:spcPts val="4643"/>
                </a:lnSpc>
              </a:pPr>
              <a:r>
                <a:rPr lang="uk-UA" sz="2800" b="1" spc="143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Держава постійно спрямована на своє розширення, задля чого веде боротьбу за своє існування</a:t>
              </a:r>
            </a:p>
            <a:p>
              <a:pPr>
                <a:lnSpc>
                  <a:spcPts val="4643"/>
                </a:lnSpc>
              </a:pPr>
              <a:r>
                <a:rPr lang="uk-UA" sz="2800" b="1" i="0" spc="143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Успішність цієї боротьби залежить від могутності (сили) держави</a:t>
              </a:r>
            </a:p>
            <a:p>
              <a:pPr>
                <a:lnSpc>
                  <a:spcPts val="4643"/>
                </a:lnSpc>
              </a:pPr>
              <a:endParaRPr lang="en-US" sz="3869" b="1" i="0" spc="143" dirty="0">
                <a:solidFill>
                  <a:schemeClr val="accent4">
                    <a:lumMod val="75000"/>
                  </a:schemeClr>
                </a:solidFill>
                <a:latin typeface="Lora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660759" y="6570969"/>
              <a:ext cx="21383060" cy="58496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43"/>
                </a:lnSpc>
              </a:pPr>
              <a:r>
                <a:rPr lang="uk-UA" sz="2800" b="1" i="1" spc="143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Сила держави </a:t>
              </a:r>
              <a:r>
                <a:rPr lang="uk-UA" sz="2800" b="1" spc="143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проявляє себе як функція 5-ти її фундаментальних властивостей: 1) держава як народ; 2) держава як суспільство (соціум); 3) держава як географічний простір; 4) держава як господарство (економіка); 5) держава як управління</a:t>
              </a:r>
            </a:p>
            <a:p>
              <a:pPr>
                <a:lnSpc>
                  <a:spcPts val="4643"/>
                </a:lnSpc>
              </a:pPr>
              <a:r>
                <a:rPr lang="uk-UA" sz="2800" b="1" i="1" spc="143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Стратегічний потенціал держави </a:t>
              </a:r>
              <a:r>
                <a:rPr lang="uk-UA" sz="2800" b="1" spc="143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визначається комбінацією 3-х просторових чинників: 1) розширення простору; 2) територіальна монолітність; 3) свобода пересування</a:t>
              </a:r>
              <a:endParaRPr lang="en-US" sz="2800" b="1" spc="143" dirty="0">
                <a:solidFill>
                  <a:srgbClr val="002060"/>
                </a:solidFill>
                <a:latin typeface="Bookman Old Style" panose="02050604050505020204" pitchFamily="18" charset="0"/>
              </a:endParaRPr>
            </a:p>
          </p:txBody>
        </p:sp>
      </p:grpSp>
      <p:pic>
        <p:nvPicPr>
          <p:cNvPr id="4098" name="Picture 2" descr="Челлен Рудольф. Большая российская энциклопедия">
            <a:extLst>
              <a:ext uri="{FF2B5EF4-FFF2-40B4-BE49-F238E27FC236}">
                <a16:creationId xmlns:a16="http://schemas.microsoft.com/office/drawing/2014/main" id="{7840E658-46E8-0D42-B7B3-4C04FED59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1" y="4888452"/>
            <a:ext cx="3750924" cy="52315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Ещё о глобализации. — DRIVE2">
            <a:extLst>
              <a:ext uri="{FF2B5EF4-FFF2-40B4-BE49-F238E27FC236}">
                <a16:creationId xmlns:a16="http://schemas.microsoft.com/office/drawing/2014/main" id="{5F8CA454-9AB3-844C-B5CE-929A241D2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" r="8550"/>
          <a:stretch/>
        </p:blipFill>
        <p:spPr bwMode="auto">
          <a:xfrm>
            <a:off x="10235194" y="125220"/>
            <a:ext cx="7908832" cy="5231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786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tx2">
                <a:lumMod val="20000"/>
                <a:lumOff val="80000"/>
              </a:schemeClr>
            </a:gs>
            <a:gs pos="37000">
              <a:schemeClr val="accent3">
                <a:lumMod val="20000"/>
                <a:lumOff val="80000"/>
              </a:schemeClr>
            </a:gs>
            <a:gs pos="63000">
              <a:schemeClr val="accent3">
                <a:lumMod val="20000"/>
                <a:lumOff val="80000"/>
              </a:schemeClr>
            </a:gs>
            <a:gs pos="89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133949" y="1114550"/>
            <a:ext cx="8830693" cy="7078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43"/>
              </a:lnSpc>
            </a:pPr>
            <a:r>
              <a:rPr lang="uk-UA" sz="4400" b="1" i="0" spc="143" dirty="0">
                <a:solidFill>
                  <a:srgbClr val="FF0000"/>
                </a:solidFill>
                <a:latin typeface="Lora"/>
              </a:rPr>
              <a:t>Х. Маккіндер (1861 – 1947) – </a:t>
            </a:r>
            <a:r>
              <a:rPr lang="uk-UA" sz="4400" b="1" i="0" spc="143" dirty="0">
                <a:solidFill>
                  <a:schemeClr val="accent4">
                    <a:lumMod val="75000"/>
                  </a:schemeClr>
                </a:solidFill>
                <a:latin typeface="Lora"/>
              </a:rPr>
              <a:t>ввів поняття </a:t>
            </a:r>
            <a:r>
              <a:rPr lang="uk-UA" sz="4400" b="1" i="0" spc="143" dirty="0">
                <a:solidFill>
                  <a:srgbClr val="FF0000"/>
                </a:solidFill>
                <a:latin typeface="Lora"/>
              </a:rPr>
              <a:t>«Хартленд» </a:t>
            </a:r>
            <a:r>
              <a:rPr lang="uk-UA" sz="4400" b="1" i="0" spc="143" dirty="0">
                <a:solidFill>
                  <a:schemeClr val="accent4">
                    <a:lumMod val="75000"/>
                  </a:schemeClr>
                </a:solidFill>
                <a:latin typeface="Lora"/>
              </a:rPr>
              <a:t>(серцевинна земля) як найбільш </a:t>
            </a:r>
            <a:r>
              <a:rPr lang="uk-UA" sz="4400" b="1" i="0" spc="143" dirty="0">
                <a:solidFill>
                  <a:srgbClr val="FF0000"/>
                </a:solidFill>
                <a:latin typeface="Lora"/>
              </a:rPr>
              <a:t>сприятливий плацдарм для контролю над усім світом;</a:t>
            </a:r>
          </a:p>
          <a:p>
            <a:pPr>
              <a:lnSpc>
                <a:spcPts val="4643"/>
              </a:lnSpc>
            </a:pPr>
            <a:r>
              <a:rPr lang="uk-UA" sz="4400" b="1" spc="143" dirty="0">
                <a:solidFill>
                  <a:srgbClr val="FF0000"/>
                </a:solidFill>
                <a:latin typeface="Lora"/>
              </a:rPr>
              <a:t>саме Хартленд визначає першорядне становище д-ви </a:t>
            </a:r>
            <a:r>
              <a:rPr lang="uk-UA" sz="4400" b="1" spc="143" dirty="0">
                <a:solidFill>
                  <a:schemeClr val="accent4">
                    <a:lumMod val="75000"/>
                  </a:schemeClr>
                </a:solidFill>
                <a:latin typeface="Lora"/>
              </a:rPr>
              <a:t>та визнання її провідної ролі у стратегічному сенсі, що є зрештою ключовою ознакою геополітичної міці д-ви</a:t>
            </a:r>
            <a:endParaRPr lang="en-US" sz="4400" b="1" i="0" spc="143" dirty="0">
              <a:solidFill>
                <a:schemeClr val="accent4">
                  <a:lumMod val="75000"/>
                </a:schemeClr>
              </a:solidFill>
              <a:latin typeface="Lora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E24AFB-A764-F74E-894F-A7188AD8B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038" y="103209"/>
            <a:ext cx="3863278" cy="4848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F858C2-3AB0-6B42-99B0-7B5F2AA5E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251" y="4965624"/>
            <a:ext cx="9067800" cy="52598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DA5BF8-7F9A-4449-81C2-54FF2AFDE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133" r="72462" b="15038"/>
          <a:stretch/>
        </p:blipFill>
        <p:spPr>
          <a:xfrm>
            <a:off x="14097000" y="166385"/>
            <a:ext cx="3593053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89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tx2">
                <a:lumMod val="20000"/>
                <a:lumOff val="80000"/>
              </a:schemeClr>
            </a:gs>
            <a:gs pos="37000">
              <a:schemeClr val="accent3">
                <a:lumMod val="20000"/>
                <a:lumOff val="80000"/>
              </a:schemeClr>
            </a:gs>
            <a:gs pos="63000">
              <a:schemeClr val="accent3">
                <a:lumMod val="20000"/>
                <a:lumOff val="80000"/>
              </a:schemeClr>
            </a:gs>
            <a:gs pos="89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304800" y="266700"/>
            <a:ext cx="8141351" cy="1002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3"/>
              </a:lnSpc>
            </a:pPr>
            <a:r>
              <a:rPr lang="uk-UA" sz="3869" b="1" i="0" spc="143" dirty="0">
                <a:solidFill>
                  <a:srgbClr val="FF0000"/>
                </a:solidFill>
                <a:latin typeface="Lora"/>
              </a:rPr>
              <a:t>А. Мехен (1840-1914) – висунув критерії, що визначають геополітичну міць д-ви:</a:t>
            </a:r>
          </a:p>
          <a:p>
            <a:pPr>
              <a:lnSpc>
                <a:spcPts val="4643"/>
              </a:lnSpc>
            </a:pPr>
            <a:r>
              <a:rPr lang="uk-UA" sz="3869" b="1" spc="143" dirty="0">
                <a:solidFill>
                  <a:srgbClr val="002060"/>
                </a:solidFill>
                <a:latin typeface="Lora"/>
              </a:rPr>
              <a:t>- географічне положення</a:t>
            </a:r>
          </a:p>
          <a:p>
            <a:pPr>
              <a:lnSpc>
                <a:spcPts val="4643"/>
              </a:lnSpc>
            </a:pPr>
            <a:r>
              <a:rPr lang="uk-UA" sz="3869" b="1" spc="143" dirty="0">
                <a:solidFill>
                  <a:srgbClr val="002060"/>
                </a:solidFill>
                <a:latin typeface="Lora"/>
              </a:rPr>
              <a:t>- в</a:t>
            </a:r>
            <a:r>
              <a:rPr lang="uk-UA" sz="3869" b="1" i="0" spc="143" dirty="0">
                <a:solidFill>
                  <a:srgbClr val="002060"/>
                </a:solidFill>
                <a:latin typeface="Lora"/>
              </a:rPr>
              <a:t>ідкритість морів</a:t>
            </a:r>
          </a:p>
          <a:p>
            <a:pPr>
              <a:lnSpc>
                <a:spcPts val="4643"/>
              </a:lnSpc>
            </a:pPr>
            <a:r>
              <a:rPr lang="uk-UA" sz="3869" b="1" spc="143" dirty="0">
                <a:solidFill>
                  <a:srgbClr val="002060"/>
                </a:solidFill>
                <a:latin typeface="Lora"/>
              </a:rPr>
              <a:t>- конфігурація морського узбережжя</a:t>
            </a:r>
          </a:p>
          <a:p>
            <a:pPr>
              <a:lnSpc>
                <a:spcPts val="4643"/>
              </a:lnSpc>
            </a:pPr>
            <a:r>
              <a:rPr lang="uk-UA" sz="3869" b="1" spc="143" dirty="0">
                <a:solidFill>
                  <a:srgbClr val="002060"/>
                </a:solidFill>
                <a:latin typeface="Lora"/>
              </a:rPr>
              <a:t>- к</a:t>
            </a:r>
            <a:r>
              <a:rPr lang="uk-UA" sz="3869" b="1" i="0" spc="143" dirty="0">
                <a:solidFill>
                  <a:srgbClr val="002060"/>
                </a:solidFill>
                <a:latin typeface="Lora"/>
              </a:rPr>
              <a:t>ількість портів, від яких залежить процвітання торгівлі та стратегічна захищеність</a:t>
            </a:r>
          </a:p>
          <a:p>
            <a:pPr>
              <a:lnSpc>
                <a:spcPts val="4643"/>
              </a:lnSpc>
            </a:pPr>
            <a:r>
              <a:rPr lang="uk-UA" sz="3869" b="1" spc="143" dirty="0">
                <a:solidFill>
                  <a:srgbClr val="002060"/>
                </a:solidFill>
                <a:latin typeface="Lora"/>
              </a:rPr>
              <a:t>- протяжність території</a:t>
            </a:r>
          </a:p>
          <a:p>
            <a:pPr>
              <a:lnSpc>
                <a:spcPts val="4643"/>
              </a:lnSpc>
            </a:pPr>
            <a:r>
              <a:rPr lang="uk-UA" sz="3869" b="1" spc="143" dirty="0">
                <a:solidFill>
                  <a:srgbClr val="002060"/>
                </a:solidFill>
                <a:latin typeface="Lora"/>
              </a:rPr>
              <a:t>- к</a:t>
            </a:r>
            <a:r>
              <a:rPr lang="uk-UA" sz="3869" b="1" i="0" spc="143" dirty="0">
                <a:solidFill>
                  <a:srgbClr val="002060"/>
                </a:solidFill>
                <a:latin typeface="Lora"/>
              </a:rPr>
              <a:t>ількість населення</a:t>
            </a:r>
          </a:p>
          <a:p>
            <a:pPr>
              <a:lnSpc>
                <a:spcPts val="4643"/>
              </a:lnSpc>
            </a:pPr>
            <a:r>
              <a:rPr lang="uk-UA" sz="3869" b="1" spc="143" dirty="0">
                <a:solidFill>
                  <a:srgbClr val="002060"/>
                </a:solidFill>
                <a:latin typeface="Lora"/>
              </a:rPr>
              <a:t>- національний і політичний характер правління д-ви</a:t>
            </a:r>
          </a:p>
          <a:p>
            <a:pPr>
              <a:lnSpc>
                <a:spcPts val="4643"/>
              </a:lnSpc>
            </a:pPr>
            <a:r>
              <a:rPr lang="uk-UA" sz="3869" b="1" i="0" spc="143" dirty="0">
                <a:solidFill>
                  <a:srgbClr val="FF0000"/>
                </a:solidFill>
                <a:latin typeface="Lora"/>
              </a:rPr>
              <a:t>!!! найкращі геополітичні позиції – у морських держав</a:t>
            </a:r>
            <a:endParaRPr lang="en-US" sz="3869" b="1" i="0" spc="143" dirty="0">
              <a:solidFill>
                <a:srgbClr val="512260"/>
              </a:solidFill>
              <a:latin typeface="Lor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C03C57-0D9D-FE47-B797-F2AC2239E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646" y="123768"/>
            <a:ext cx="2701055" cy="41635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49FB4C-D899-FD4E-AA49-1B880CB1E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192819"/>
            <a:ext cx="8839200" cy="536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67D8E8FA-5D2F-0A46-9BDA-7151701F61F2}"/>
              </a:ext>
            </a:extLst>
          </p:cNvPr>
          <p:cNvSpPr txBox="1"/>
          <p:nvPr/>
        </p:nvSpPr>
        <p:spPr>
          <a:xfrm>
            <a:off x="9525000" y="9532157"/>
            <a:ext cx="8454302" cy="536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43"/>
              </a:lnSpc>
            </a:pPr>
            <a:r>
              <a:rPr lang="ru-RU" sz="2800" dirty="0"/>
              <a:t>Сучасний ракетный есмінець </a:t>
            </a:r>
            <a:r>
              <a:rPr lang="en" sz="2800" dirty="0"/>
              <a:t>USS «Mahan» (DDG 72)</a:t>
            </a:r>
            <a:endParaRPr lang="en-US" sz="2800" b="1" i="0" spc="143" dirty="0">
              <a:solidFill>
                <a:srgbClr val="512260"/>
              </a:solidFill>
              <a:latin typeface="Lor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1BA21F-279B-824E-A5D1-44C01E39D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4316" y="104253"/>
            <a:ext cx="3070431" cy="4163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5094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tx2">
                <a:lumMod val="20000"/>
                <a:lumOff val="80000"/>
              </a:schemeClr>
            </a:gs>
            <a:gs pos="37000">
              <a:schemeClr val="accent6">
                <a:lumMod val="20000"/>
                <a:lumOff val="80000"/>
              </a:schemeClr>
            </a:gs>
            <a:gs pos="63000">
              <a:schemeClr val="accent3">
                <a:lumMod val="20000"/>
                <a:lumOff val="80000"/>
              </a:schemeClr>
            </a:gs>
            <a:gs pos="89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304800" y="266700"/>
            <a:ext cx="8164387" cy="9376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43"/>
              </a:lnSpc>
            </a:pPr>
            <a:r>
              <a:rPr lang="uk-UA" sz="3869" b="1" i="0" spc="143" dirty="0">
                <a:solidFill>
                  <a:srgbClr val="FF0000"/>
                </a:solidFill>
                <a:latin typeface="Lora"/>
              </a:rPr>
              <a:t>Н. Спайкмен (1893 – 1943) – визначив 10 критеріїв геополітичної могутності держави: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поверхня території (розмір)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якість кордонів (природні, штучні, сухопутні, морські)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кількість населення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потенціал корисних копалин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економічний і технологічний розвиток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фінансова міць д-ви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етнічна однорідність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рівень соціальної інтеграції та згуртованості суспільства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політична стабільність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сила національного духу</a:t>
            </a:r>
          </a:p>
          <a:p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Держава має мати високий індекс за всіма цими критеріями, щоб виступати самостійним актором в геополітичних відносинах. Якщо ж низький рівень індексу основних показників, тоді їй необхідно вступати у різноманітні альянси, поступаючись частиною свого суверенітету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543269-D078-FC46-BF7D-192848E0E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685" y="266700"/>
            <a:ext cx="3771900" cy="5133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218CD0-639B-B041-B804-7E7C9CED99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9" r="2372"/>
          <a:stretch/>
        </p:blipFill>
        <p:spPr>
          <a:xfrm>
            <a:off x="11664475" y="541760"/>
            <a:ext cx="6553200" cy="45001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1792DA3-08FA-F94F-9909-224362F49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468" y="5066444"/>
            <a:ext cx="9100785" cy="5117854"/>
          </a:xfrm>
          <a:prstGeom prst="snip2DiagRect">
            <a:avLst>
              <a:gd name="adj1" fmla="val 1786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7428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tx2">
                <a:lumMod val="20000"/>
                <a:lumOff val="80000"/>
              </a:schemeClr>
            </a:gs>
            <a:gs pos="37000">
              <a:schemeClr val="accent6">
                <a:lumMod val="20000"/>
                <a:lumOff val="80000"/>
              </a:schemeClr>
            </a:gs>
            <a:gs pos="63000">
              <a:schemeClr val="accent3">
                <a:lumMod val="20000"/>
                <a:lumOff val="80000"/>
              </a:schemeClr>
            </a:gs>
            <a:gs pos="89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304800" y="266700"/>
            <a:ext cx="8363880" cy="102643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43"/>
              </a:lnSpc>
            </a:pPr>
            <a:r>
              <a:rPr lang="uk-UA" sz="3869" b="1" i="0" spc="143" dirty="0">
                <a:solidFill>
                  <a:srgbClr val="FF0000"/>
                </a:solidFill>
                <a:latin typeface="Lora"/>
              </a:rPr>
              <a:t>Г. </a:t>
            </a:r>
            <a:r>
              <a:rPr lang="uk-UA" sz="3869" b="1" i="0" spc="143" dirty="0" err="1">
                <a:solidFill>
                  <a:srgbClr val="FF0000"/>
                </a:solidFill>
                <a:latin typeface="Lora"/>
              </a:rPr>
              <a:t>Моргентау</a:t>
            </a:r>
            <a:r>
              <a:rPr lang="uk-UA" sz="3869" b="1" i="0" spc="143" dirty="0">
                <a:solidFill>
                  <a:srgbClr val="FF0000"/>
                </a:solidFill>
                <a:latin typeface="Lora"/>
              </a:rPr>
              <a:t> (1904 – 1980) – визначив 6 принципів політичного реалізму </a:t>
            </a:r>
          </a:p>
          <a:p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Основоположним є поняття національного інтересу. Згідно з концепцією політ. реалізму суттю </a:t>
            </a:r>
            <a:r>
              <a:rPr lang="uk-UA" sz="2400" b="1" spc="143" dirty="0" err="1">
                <a:solidFill>
                  <a:srgbClr val="002060"/>
                </a:solidFill>
                <a:latin typeface="Lora"/>
              </a:rPr>
              <a:t>міжнар</a:t>
            </a: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. відносин є боротьба за владу, у процесі якої відбувається боротьба за реалізацію </a:t>
            </a:r>
            <a:r>
              <a:rPr lang="uk-UA" sz="2400" b="1" spc="143" dirty="0" err="1">
                <a:solidFill>
                  <a:srgbClr val="002060"/>
                </a:solidFill>
                <a:latin typeface="Lora"/>
              </a:rPr>
              <a:t>націон</a:t>
            </a: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. інтересів, де кожна держава посідає своє місце, яке відповідає її силі. Отже, концепція інтересу визначається в термінах влади/сили – це об'єктивна, універсально обґрунтована категорія, але не тому, що вона нібито встановлена раз і назавжди; зміст і  спосіб владарювання обумовлені політичним і культурним контекстом.  </a:t>
            </a:r>
          </a:p>
          <a:p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Національна сила держави має такі складові: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географічне положення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природно-ресурсний потенціал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кількість населення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національний характер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національна мораль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промисловий потенціал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військовий потенціал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якість влади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якість дипломатії</a:t>
            </a:r>
          </a:p>
        </p:txBody>
      </p:sp>
      <p:pic>
        <p:nvPicPr>
          <p:cNvPr id="1026" name="Picture 2" descr="Ганс Иоахим Моргентау (Hans Morgenthau) (1904-1980) - СОЦИОЛОГИЯ  МЕЖДУНАРОДНЫХ ОТНОШЕНИЙ. ВЕДУЩИЕ ПРЕДСТАВИТЕЛИ">
            <a:extLst>
              <a:ext uri="{FF2B5EF4-FFF2-40B4-BE49-F238E27FC236}">
                <a16:creationId xmlns:a16="http://schemas.microsoft.com/office/drawing/2014/main" id="{7747E789-AEB3-B542-8E79-9E5056539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624" y="20171"/>
            <a:ext cx="4429089" cy="498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ражПол_книга Ганс Моргентау &quot;Политические отношения между нациями. Борьба  за власть и мир&quot; (&quot;Politics among.. | ВКонтакте">
            <a:extLst>
              <a:ext uri="{FF2B5EF4-FFF2-40B4-BE49-F238E27FC236}">
                <a16:creationId xmlns:a16="http://schemas.microsoft.com/office/drawing/2014/main" id="{216F8B2F-2288-2E4E-B691-9BD32EEA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524" y="0"/>
            <a:ext cx="3262002" cy="497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C267A0-BF06-984E-8251-5F69B0646BF7}"/>
              </a:ext>
            </a:extLst>
          </p:cNvPr>
          <p:cNvSpPr txBox="1"/>
          <p:nvPr/>
        </p:nvSpPr>
        <p:spPr>
          <a:xfrm>
            <a:off x="9208617" y="5157540"/>
            <a:ext cx="836388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"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Національні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інтереси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об'єктивні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оскільки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вони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пов'язані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із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незмінною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людською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природою,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географічними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умовами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соціокультурними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й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історичними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традиціями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народу. Вони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мають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дві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складові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: одну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постійну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-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це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імператив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виживання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непорушний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закон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природи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;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іншу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змінну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що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є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конкретною формою, яку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ці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інтереси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приймають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у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часі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та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просторі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.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Визначення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цієї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форми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належить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державі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що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володіє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монополією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на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зв'язок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із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зовнішнім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світом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. Основа ж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національного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інтересу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що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відбиває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мову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народу,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його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культуру,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природні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умови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його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існування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залишається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постійною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» (Г.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Моргентау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)</a:t>
            </a:r>
            <a:endParaRPr lang="uk-UA" sz="24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707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17791</TotalTime>
  <Words>1354</Words>
  <Application>Microsoft Macintosh PowerPoint</Application>
  <PresentationFormat>Произвольный</PresentationFormat>
  <Paragraphs>107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Lora</vt:lpstr>
      <vt:lpstr>Bookman Old Style</vt:lpstr>
      <vt:lpstr>Times New Roman</vt:lpstr>
      <vt:lpstr>Calibri</vt:lpstr>
      <vt:lpstr>Cambria Math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Company Overview</dc:title>
  <dc:creator>user</dc:creator>
  <cp:lastModifiedBy>Microsoft Office User</cp:lastModifiedBy>
  <cp:revision>77</cp:revision>
  <dcterms:created xsi:type="dcterms:W3CDTF">2006-08-16T00:00:00Z</dcterms:created>
  <dcterms:modified xsi:type="dcterms:W3CDTF">2025-02-05T00:43:09Z</dcterms:modified>
  <dc:identifier>DADXYsyJLYc</dc:identifier>
</cp:coreProperties>
</file>