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0D7F9-8CC7-4406-BFA0-82476F45688D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1B874-B747-42C1-936C-E7E15B689C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Презентація проєкту квіткового салону </a:t>
            </a:r>
            <a:br>
              <a:rPr lang="uk-UA" dirty="0" smtClean="0"/>
            </a:br>
            <a:r>
              <a:rPr lang="uk-UA" dirty="0" smtClean="0"/>
              <a:t>“</a:t>
            </a:r>
            <a:r>
              <a:rPr lang="en-US" dirty="0" smtClean="0">
                <a:latin typeface="Lucida Calligraphy" pitchFamily="66" charset="0"/>
              </a:rPr>
              <a:t>Game Flower</a:t>
            </a:r>
            <a:r>
              <a:rPr lang="uk-UA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437112"/>
            <a:ext cx="6908304" cy="165618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cs typeface="Times New Roman" pitchFamily="18" charset="0"/>
              </a:rPr>
              <a:t>Підготували проєкт: студентки 4 курсу</a:t>
            </a:r>
          </a:p>
          <a:p>
            <a:r>
              <a:rPr lang="uk-UA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cs typeface="Times New Roman" pitchFamily="18" charset="0"/>
              </a:rPr>
              <a:t>групи 6.0730-Зед-с</a:t>
            </a:r>
          </a:p>
          <a:p>
            <a:r>
              <a:rPr lang="uk-UA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cs typeface="Times New Roman" pitchFamily="18" charset="0"/>
              </a:rPr>
              <a:t>Іванова Євгенія </a:t>
            </a:r>
          </a:p>
          <a:p>
            <a:r>
              <a:rPr lang="uk-UA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cs typeface="Times New Roman" pitchFamily="18" charset="0"/>
              </a:rPr>
              <a:t>Шепель Анастасія</a:t>
            </a:r>
            <a:endParaRPr lang="ru-RU" sz="24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7920880" cy="99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пуфика-трансформери + 1 пуф-стіл – 2800 гривень.</a:t>
            </a:r>
            <a:endParaRPr lang="ru-RU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1680112995 (6)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252028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hoto1680112996 (1)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4" y="1988840"/>
            <a:ext cx="374441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74693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ctr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касовий апарат – 16046 гривень.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hoto1680112995 (8)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252028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004048" y="69269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кавомашина – 2400 гривень.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photo1680112995 (7)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096" y="1772816"/>
            <a:ext cx="280831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1680112995 (10).jpeg"/>
          <p:cNvPicPr/>
          <p:nvPr/>
        </p:nvPicPr>
        <p:blipFill>
          <a:blip r:embed="rId2" cstate="print"/>
          <a:srcRect r="2857" b="5153"/>
          <a:stretch>
            <a:fillRect/>
          </a:stretch>
        </p:blipFill>
        <p:spPr>
          <a:xfrm>
            <a:off x="3347864" y="1772816"/>
            <a:ext cx="266429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90872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кава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Lavazza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кг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 гривень.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692696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ctr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стіки цукру (200 штук) – 30 гривень.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hoto1680112996.jpeg"/>
          <p:cNvPicPr/>
          <p:nvPr/>
        </p:nvPicPr>
        <p:blipFill>
          <a:blip r:embed="rId2" cstate="print"/>
          <a:srcRect r="5062" b="5078"/>
          <a:stretch>
            <a:fillRect/>
          </a:stretch>
        </p:blipFill>
        <p:spPr>
          <a:xfrm>
            <a:off x="1331640" y="1772816"/>
            <a:ext cx="237626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788024" y="692696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ctr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стаканчики одноразові для кави 100 штук – 100 гривень.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photo1680112995 (9).jpeg"/>
          <p:cNvPicPr/>
          <p:nvPr/>
        </p:nvPicPr>
        <p:blipFill>
          <a:blip r:embed="rId3" cstate="print"/>
          <a:srcRect r="3333"/>
          <a:stretch>
            <a:fillRect/>
          </a:stretch>
        </p:blipFill>
        <p:spPr>
          <a:xfrm>
            <a:off x="5580112" y="2564904"/>
            <a:ext cx="230425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d604066-b433-4a74-b445-db2cd47625bf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1484784"/>
            <a:ext cx="316835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76470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вази для квітів 25 штук – 500 гривень.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бумага градієнт для пакування квітів та композицій –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видів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одному рулону – 742 гривні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3dcbf2cd-c3ae-49be-9b27-c229a61fd23a.jpg"/>
          <p:cNvPicPr/>
          <p:nvPr/>
        </p:nvPicPr>
        <p:blipFill>
          <a:blip r:embed="rId2" cstate="print"/>
          <a:srcRect r="3968" b="50703"/>
          <a:stretch>
            <a:fillRect/>
          </a:stretch>
        </p:blipFill>
        <p:spPr>
          <a:xfrm>
            <a:off x="1331640" y="2276872"/>
            <a:ext cx="201622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47d650fd-22ad-4d8c-bfe4-e493ff70a568.jpg"/>
          <p:cNvPicPr/>
          <p:nvPr/>
        </p:nvPicPr>
        <p:blipFill>
          <a:blip r:embed="rId3" cstate="print"/>
          <a:srcRect t="1852" b="54062"/>
          <a:stretch>
            <a:fillRect/>
          </a:stretch>
        </p:blipFill>
        <p:spPr>
          <a:xfrm>
            <a:off x="3707904" y="2276872"/>
            <a:ext cx="201622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589be5b-2014-4cff-88f7-1cabcc0c2da5 (1).jpg"/>
          <p:cNvPicPr/>
          <p:nvPr/>
        </p:nvPicPr>
        <p:blipFill>
          <a:blip r:embed="rId4" cstate="print"/>
          <a:srcRect r="2795" b="50446"/>
          <a:stretch>
            <a:fillRect/>
          </a:stretch>
        </p:blipFill>
        <p:spPr>
          <a:xfrm>
            <a:off x="6228184" y="2276872"/>
            <a:ext cx="201622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a6ab55e2-05a5-4ac5-9982-115226545600.jpg"/>
          <p:cNvPicPr/>
          <p:nvPr/>
        </p:nvPicPr>
        <p:blipFill>
          <a:blip r:embed="rId5" cstate="print"/>
          <a:srcRect b="57383"/>
          <a:stretch>
            <a:fillRect/>
          </a:stretch>
        </p:blipFill>
        <p:spPr>
          <a:xfrm>
            <a:off x="539552" y="3933056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9a11237d-e3df-4a9c-98a7-7a21d2653007.jpg"/>
          <p:cNvPicPr/>
          <p:nvPr/>
        </p:nvPicPr>
        <p:blipFill>
          <a:blip r:embed="rId6" cstate="print"/>
          <a:srcRect b="54773"/>
          <a:stretch>
            <a:fillRect/>
          </a:stretch>
        </p:blipFill>
        <p:spPr>
          <a:xfrm>
            <a:off x="2627784" y="3933056"/>
            <a:ext cx="1944216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56de9b8d-f00b-4767-86a3-36a99d570359.jpg"/>
          <p:cNvPicPr/>
          <p:nvPr/>
        </p:nvPicPr>
        <p:blipFill>
          <a:blip r:embed="rId7" cstate="print"/>
          <a:srcRect r="6061" b="51190"/>
          <a:stretch>
            <a:fillRect/>
          </a:stretch>
        </p:blipFill>
        <p:spPr>
          <a:xfrm>
            <a:off x="4716016" y="3933056"/>
            <a:ext cx="1944216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7096fc13-1c3d-4386-9c8b-8236a84b2210.jpg"/>
          <p:cNvPicPr/>
          <p:nvPr/>
        </p:nvPicPr>
        <p:blipFill>
          <a:blip r:embed="rId8" cstate="print"/>
          <a:srcRect r="4412"/>
          <a:stretch>
            <a:fillRect/>
          </a:stretch>
        </p:blipFill>
        <p:spPr>
          <a:xfrm>
            <a:off x="6876256" y="3933056"/>
            <a:ext cx="1584176" cy="1440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76470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інструменти для флориста – 1506 гривень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4d529124-99f5-42da-96b4-0beffac68cf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172819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3367bbb-f412-476c-8a60-403fe46fc0a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1700808"/>
            <a:ext cx="180020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a9c74321-97a4-4adb-a248-a7b9b0ef1272.jpg"/>
          <p:cNvPicPr/>
          <p:nvPr/>
        </p:nvPicPr>
        <p:blipFill>
          <a:blip r:embed="rId4" cstate="print"/>
          <a:srcRect r="4444"/>
          <a:stretch>
            <a:fillRect/>
          </a:stretch>
        </p:blipFill>
        <p:spPr>
          <a:xfrm>
            <a:off x="6804248" y="1628800"/>
            <a:ext cx="172819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7992cf5a-c589-452e-a399-087bd4beabd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9712" y="3861048"/>
            <a:ext cx="172819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418e480-202c-4d40-8271-8ccb2a4df837.jpg"/>
          <p:cNvPicPr/>
          <p:nvPr/>
        </p:nvPicPr>
        <p:blipFill>
          <a:blip r:embed="rId6" cstate="print"/>
          <a:srcRect r="4167"/>
          <a:stretch>
            <a:fillRect/>
          </a:stretch>
        </p:blipFill>
        <p:spPr>
          <a:xfrm>
            <a:off x="5508104" y="3861048"/>
            <a:ext cx="165618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548680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сухоцвіти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697 гривень (два набори по 147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300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пшениця вибілена − 20 шт. 40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пшениця кольорова – 20 шт. 40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льон − 2 пучка 50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кермек – 20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ковила натуральна – 60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Рисунок 9" descr="1cdadb27-7457-4612-b113-6cb4dcdd25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2780928"/>
            <a:ext cx="165618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fe8793d-8e47-4a38-a162-7fd83de57c1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808" y="2780928"/>
            <a:ext cx="158417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99a5f901-ea8a-4d72-92ce-13d67a98d8cc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8" y="2780928"/>
            <a:ext cx="129614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75e20e2a-662f-447a-924b-ea2ea4eb801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592" y="4581128"/>
            <a:ext cx="161925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6a9d31bc-bb0c-4238-ae22-e92c055173d7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3808" y="4581128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b1bb5ce3-4b97-4dcf-b5bf-ce789ba67dc8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4168" y="2924944"/>
            <a:ext cx="2352675" cy="14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e7c6afb6-7277-4b55-8d17-cadda0216369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44009" y="4581128"/>
            <a:ext cx="1296143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7e8531ae-83d7-4a31-b01b-e618214a9761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84168" y="4581128"/>
            <a:ext cx="115212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0fa84244-eaae-4656-bb74-3b57c13f9f93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80312" y="4581128"/>
            <a:ext cx="122413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ctr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підживлення для квітів – 500 гривень.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cf63ecd-b506-41c4-82e2-3cee460859d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252028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283968" y="836712"/>
            <a:ext cx="41764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стрічки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395 гривень (10 стрічок за 320 гривень, 5 стрічок за 75 гривень)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photo1680812727 (1)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2708920"/>
            <a:ext cx="194421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photo1680812727.jpeg"/>
          <p:cNvPicPr/>
          <p:nvPr/>
        </p:nvPicPr>
        <p:blipFill>
          <a:blip r:embed="rId4" cstate="print"/>
          <a:srcRect r="4526"/>
          <a:stretch>
            <a:fillRect/>
          </a:stretch>
        </p:blipFill>
        <p:spPr>
          <a:xfrm>
            <a:off x="6588224" y="2708920"/>
            <a:ext cx="194421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9208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ctr">
              <a:buFont typeface="Wingdings" pitchFamily="2" charset="2"/>
              <a:buChar char="ü"/>
            </a:pPr>
            <a:r>
              <a:rPr lang="uk-UA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Асортимент квітів: троянди, </a:t>
            </a:r>
            <a:r>
              <a:rPr lang="uk-UA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піони</a:t>
            </a:r>
            <a:r>
              <a:rPr lang="uk-UA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гіпсофіла</a:t>
            </a:r>
            <a:r>
              <a:rPr lang="uk-UA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ромашки, </a:t>
            </a:r>
            <a:r>
              <a:rPr lang="uk-UA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гербери</a:t>
            </a:r>
            <a:r>
              <a:rPr lang="uk-UA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астрометрія, тюльпани, </a:t>
            </a:r>
            <a:r>
              <a:rPr lang="uk-UA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ранункулюс</a:t>
            </a:r>
            <a:r>
              <a:rPr lang="uk-UA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i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еустома</a:t>
            </a:r>
            <a:r>
              <a:rPr lang="ru-RU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>
              <a:buFont typeface="Wingdings" pitchFamily="2" charset="2"/>
              <a:buChar char="§"/>
            </a:pP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Троянди ( Гран </a:t>
            </a: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Прі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Наомі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Ігл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Ель Торо) – 3900 гривень (300 штук, договірна ціна – 13 гривень 1 штука)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>
              <a:buFont typeface="Wingdings" pitchFamily="2" charset="2"/>
              <a:buChar char="§"/>
            </a:pP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Піони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6000 гривень (50 штук, договірна ціна – 120 гривень)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>
              <a:buFont typeface="Wingdings" pitchFamily="2" charset="2"/>
              <a:buChar char="§"/>
            </a:pP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Гіпсофіла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600 гривень (50 штук, 1 шт. 12 гривень)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>
              <a:buFont typeface="Wingdings" pitchFamily="2" charset="2"/>
              <a:buChar char="§"/>
            </a:pP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Ромашки – 1000 гривень (50 штук, 1 шт. 20 гривень)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>
              <a:buFont typeface="Wingdings" pitchFamily="2" charset="2"/>
              <a:buChar char="§"/>
            </a:pP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Гербера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1199,6 гривень (2 види по 20 шт., 1 штука – 29,99 грн.)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>
              <a:buFont typeface="Wingdings" pitchFamily="2" charset="2"/>
              <a:buChar char="§"/>
            </a:pP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Астромерія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600 гривень (50 штук, договірна ціна – 12 гривень)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>
              <a:buFont typeface="Wingdings" pitchFamily="2" charset="2"/>
              <a:buChar char="§"/>
            </a:pP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Тюльпани (</a:t>
            </a: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Голандські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– 2625 гривень (150 шт., 1 </a:t>
            </a: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17,5 грн.)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>
              <a:buFont typeface="Wingdings" pitchFamily="2" charset="2"/>
              <a:buChar char="§"/>
            </a:pP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Ранункулюс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600 гривень (45 штук, 3 шт. − 40 грн.)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>
              <a:buFont typeface="Wingdings" pitchFamily="2" charset="2"/>
              <a:buChar char="§"/>
            </a:pP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Еустома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600 гривень (40 штук, 1 шт. – 15 гривень)</a:t>
            </a:r>
            <a:b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/>
            <a:r>
              <a:rPr lang="uk-UA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Всього: 17 124,6 гривень </a:t>
            </a:r>
            <a:endParaRPr lang="ru-RU" sz="2000" b="1" i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pPr algn="ctr"/>
            <a:r>
              <a:rPr lang="uk-UA" i="1" u="sng" dirty="0" smtClean="0">
                <a:solidFill>
                  <a:srgbClr val="000000"/>
                </a:solidFill>
              </a:rPr>
              <a:t>Логотип нашого салону</a:t>
            </a:r>
            <a:endParaRPr lang="ru-RU" i="1" u="sng" dirty="0">
              <a:solidFill>
                <a:srgbClr val="000000"/>
              </a:solidFill>
            </a:endParaRPr>
          </a:p>
        </p:txBody>
      </p:sp>
      <p:pic>
        <p:nvPicPr>
          <p:cNvPr id="4" name="Содержимое 3" descr="msg496779498-167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710161" cy="3597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sg496779498-1688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1" y="548680"/>
            <a:ext cx="136815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45fbbbe2-1bb6-4907-9685-a7df9a426f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44" y="548680"/>
            <a:ext cx="122413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hoto168070227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912" y="548680"/>
            <a:ext cx="129614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72d6c677-552a-4743-9f76-2a9efc3d8a9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4088" y="548680"/>
            <a:ext cx="129614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b698555-b2d2-41d6-9a74-614512d1eaac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48264" y="548680"/>
            <a:ext cx="144016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9ec64fd6-e659-4835-8938-796922786a18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5736" y="2852936"/>
            <a:ext cx="136815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e13d683-fa32-49e8-b8a7-eee6b026e0a9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79912" y="2852936"/>
            <a:ext cx="136815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3d3e66d-a7a7-4e38-8d2e-6cf71cf46d44.jpg"/>
          <p:cNvPicPr/>
          <p:nvPr/>
        </p:nvPicPr>
        <p:blipFill>
          <a:blip r:embed="rId9" cstate="print"/>
          <a:srcRect r="5000"/>
          <a:stretch>
            <a:fillRect/>
          </a:stretch>
        </p:blipFill>
        <p:spPr>
          <a:xfrm>
            <a:off x="611560" y="2852936"/>
            <a:ext cx="1368152" cy="208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81646c04-cd09-4407-b26d-d0b358fa1789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64088" y="2852936"/>
            <a:ext cx="136815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aeb56532-0689-4fd5-9ec0-4fe0899083aa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48264" y="2852936"/>
            <a:ext cx="1476375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0ccc83b5-a845-43ed-ba12-4697556fc733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75656" y="5013176"/>
            <a:ext cx="122413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e723c605-0a36-48f7-8ab5-01e58bfd61e6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72200" y="5085184"/>
            <a:ext cx="1152128" cy="1576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268760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Найманий працівник (флорист) – Ніна, 25 років, стаж роботи – 3 роки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Заробітн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плата 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місяць – 10 000 гривень. Графік (3/3).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 algn="just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Найманий працівник (флорист) – Владислав, 24 років, стаж роботи – 4 роки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Заробітн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плата 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місяць – 10 000 гривень. Графік (3/3).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000" algn="just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Рекламний бюджет – 10 000 гривень (реклама у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блогера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таргетована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реклама)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76470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Отже, бюджет на відкриття бізнесу становить </a:t>
            </a:r>
            <a:r>
              <a:rPr lang="uk-UA" sz="32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87 035,6 гривень</a:t>
            </a:r>
            <a:r>
              <a:rPr lang="uk-UA" b="1" u="sng" dirty="0" smtClean="0"/>
              <a:t>. </a:t>
            </a:r>
            <a:endParaRPr lang="ru-RU" dirty="0" smtClean="0"/>
          </a:p>
        </p:txBody>
      </p:sp>
      <p:pic>
        <p:nvPicPr>
          <p:cNvPr id="6" name="Рисунок 5" descr="Accountancy_templat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4536504" cy="453650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728" y="5486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000000"/>
                </a:solidFill>
              </a:rPr>
              <a:t>SWOT</a:t>
            </a:r>
            <a:r>
              <a:rPr lang="uk-UA" sz="2800" b="1" i="1" u="sng" dirty="0" err="1" smtClean="0">
                <a:solidFill>
                  <a:srgbClr val="000000"/>
                </a:solidFill>
              </a:rPr>
              <a:t>-аналіз</a:t>
            </a:r>
            <a:endParaRPr 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05273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u="sng" dirty="0" smtClean="0">
                <a:solidFill>
                  <a:srgbClr val="000000"/>
                </a:solidFill>
                <a:cs typeface="Times New Roman" pitchFamily="18" charset="0"/>
              </a:rPr>
              <a:t>Паспорт </a:t>
            </a:r>
            <a:r>
              <a:rPr lang="uk-UA" sz="2400" i="1" u="sng" dirty="0" err="1" smtClean="0">
                <a:solidFill>
                  <a:srgbClr val="000000"/>
                </a:solidFill>
                <a:cs typeface="Times New Roman" pitchFamily="18" charset="0"/>
              </a:rPr>
              <a:t>проєктної</a:t>
            </a:r>
            <a:r>
              <a:rPr lang="uk-UA" sz="2400" i="1" u="sng" dirty="0" smtClean="0">
                <a:solidFill>
                  <a:srgbClr val="000000"/>
                </a:solidFill>
                <a:cs typeface="Times New Roman" pitchFamily="18" charset="0"/>
              </a:rPr>
              <a:t> ідеї:</a:t>
            </a:r>
            <a:endParaRPr lang="ru-RU" sz="2400" i="1" u="sng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556792"/>
          <a:ext cx="8208912" cy="4375041"/>
        </p:xfrm>
        <a:graphic>
          <a:graphicData uri="http://schemas.openxmlformats.org/drawingml/2006/table">
            <a:tbl>
              <a:tblPr/>
              <a:tblGrid>
                <a:gridCol w="2088232"/>
                <a:gridCol w="6120680"/>
              </a:tblGrid>
              <a:tr h="290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Ідея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сутність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проєкту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Організація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квіткового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салону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Game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Flower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»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середній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ціновий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рівень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).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Проблема, яку ми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хочемо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вирішити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Оскільки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квіти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завжди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є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ходовим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товаром, а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святкові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дні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відбувається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різке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збільшення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попиту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Даний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вид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продукції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створення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такого салону буде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актуальним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Користь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реалізації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ідеї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Дарувати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людям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позитивні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емоції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 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також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задовольняти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потреби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споживача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квітах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різних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квіткових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композиціях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Орієнтована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потреба у ресурсах (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людські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ресурси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обладнання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приміщення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тощо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Приміщення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–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приміщення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центрі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міста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Трудові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ресурси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– флорист, бухгалтер,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маркетолог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продавець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Обладнання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–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холодильна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камера,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касовий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апарат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меблі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кавомашина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флористичне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обладнання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реалістичності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нашого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проєкту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Реалізація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вимагатиме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певних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зусиль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оскільки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квіти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є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товаром,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що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швидко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псується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може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бути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бракований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товар,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має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сезонність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(добре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продаються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у свята 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влітку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взимку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спад), 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також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можуть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виникнути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проблеми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логістикою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та поставкою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продукції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зв’язку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воєнним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станом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країні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проєкту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Іванова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Є.С.,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Шепель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А.С.</a:t>
                      </a: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0000"/>
                </a:solidFill>
              </a:rPr>
              <a:t>SMART – </a:t>
            </a:r>
            <a:r>
              <a:rPr lang="ru-RU" sz="2400" b="1" i="1" u="sng" dirty="0" err="1" smtClean="0">
                <a:solidFill>
                  <a:srgbClr val="000000"/>
                </a:solidFill>
              </a:rPr>
              <a:t>аналіз</a:t>
            </a:r>
            <a:r>
              <a:rPr lang="ru-RU" sz="2400" b="1" i="1" u="sng" dirty="0" smtClean="0">
                <a:solidFill>
                  <a:srgbClr val="00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0000"/>
                </a:solidFill>
              </a:rPr>
              <a:t>квіткового</a:t>
            </a:r>
            <a:r>
              <a:rPr lang="ru-RU" sz="2400" b="1" i="1" u="sng" dirty="0" smtClean="0">
                <a:solidFill>
                  <a:srgbClr val="000000"/>
                </a:solidFill>
              </a:rPr>
              <a:t> салону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397000"/>
          <a:ext cx="7704855" cy="4392105"/>
        </p:xfrm>
        <a:graphic>
          <a:graphicData uri="http://schemas.openxmlformats.org/drawingml/2006/table">
            <a:tbl>
              <a:tblPr/>
              <a:tblGrid>
                <a:gridCol w="2448272"/>
                <a:gridCol w="5256583"/>
              </a:tblGrid>
              <a:tr h="1950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 –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Specific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специфічність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У даній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галузі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багато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конкурентів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для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отримання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прибутку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необхідно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залучити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найбільше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покупців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Для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цього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потрібне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оригінальне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оформлення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квітів та композицій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ввічливе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обслуговування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 чистота приміщення тощо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Безперечною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перевагою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є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робота флориста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перед клієнтом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перспективі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можливе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проведення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різноманітних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акцій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також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знижки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студентам 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постійним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клієнтам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 –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Measurable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вимірюваність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Головна мета для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підприємц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створенні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такого магазину: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щоб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бізнес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окупився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 приносив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надалі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прибуток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Загальна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сума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початкових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інвестицій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становить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близько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150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тисяч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гривень. Тому щомісяця потрібно складати графік доходів у тому, щоб дізнатися, чи принесе даний бізнес прибуток (дохід – мінімум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тисяч гривень на місяць).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Оскільки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піки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продажів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квітів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наступають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певні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року, то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оцінка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прибутковості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має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відбуватися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протягом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усього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року.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548680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0000"/>
                </a:solidFill>
              </a:rPr>
              <a:t>SMART – </a:t>
            </a:r>
            <a:r>
              <a:rPr lang="ru-RU" sz="2400" b="1" i="1" u="sng" dirty="0" err="1" smtClean="0">
                <a:solidFill>
                  <a:srgbClr val="000000"/>
                </a:solidFill>
              </a:rPr>
              <a:t>аналіз</a:t>
            </a:r>
            <a:r>
              <a:rPr lang="ru-RU" sz="2400" b="1" i="1" u="sng" dirty="0" smtClean="0">
                <a:solidFill>
                  <a:srgbClr val="00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0000"/>
                </a:solidFill>
              </a:rPr>
              <a:t>квіткового</a:t>
            </a:r>
            <a:r>
              <a:rPr lang="ru-RU" sz="2400" b="1" i="1" u="sng" dirty="0" smtClean="0">
                <a:solidFill>
                  <a:srgbClr val="000000"/>
                </a:solidFill>
              </a:rPr>
              <a:t> салону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343406"/>
          <a:ext cx="7704855" cy="4133357"/>
        </p:xfrm>
        <a:graphic>
          <a:graphicData uri="http://schemas.openxmlformats.org/drawingml/2006/table">
            <a:tbl>
              <a:tblPr/>
              <a:tblGrid>
                <a:gridCol w="3837989"/>
                <a:gridCol w="3866866"/>
              </a:tblGrid>
              <a:tr h="143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 –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Appropriate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доречність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доречна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 актуальна, тому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що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квіти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часто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купуються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подарунок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особливо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святкові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Наприклад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за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кілька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днів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березня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можна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отримати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приблизно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10℅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річного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обороту.</a:t>
                      </a:r>
                      <a:endParaRPr lang="ru-RU" sz="11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R-Realistic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реалістичність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Мета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реалістична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оскільки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квітковий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бізнес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потребує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невеликого стартового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капіталу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Співробітників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працює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небагато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а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квіти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велика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націнка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тому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вкладені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кошти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швидко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окупляться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 – Time bound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обмеженість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часі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Квіткові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салони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відкриваються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дуже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часто,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але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часто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розоряються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Не треба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одразу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розраховувати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успіх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середньому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термін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окупності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становитиме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err="1" smtClean="0">
                <a:solidFill>
                  <a:srgbClr val="000000"/>
                </a:solidFill>
              </a:rPr>
              <a:t>Матриця</a:t>
            </a:r>
            <a:r>
              <a:rPr lang="ru-RU" sz="2400" b="1" i="1" u="sng" dirty="0" smtClean="0">
                <a:solidFill>
                  <a:srgbClr val="00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000000"/>
                </a:solidFill>
              </a:rPr>
              <a:t>SWOT-аналізу</a:t>
            </a:r>
            <a:r>
              <a:rPr lang="ru-RU" sz="2400" b="1" i="1" u="sng" dirty="0" smtClean="0">
                <a:solidFill>
                  <a:srgbClr val="000000"/>
                </a:solidFill>
              </a:rPr>
              <a:t> для </a:t>
            </a:r>
            <a:r>
              <a:rPr lang="ru-RU" sz="2400" b="1" i="1" u="sng" dirty="0" err="1" smtClean="0">
                <a:solidFill>
                  <a:srgbClr val="000000"/>
                </a:solidFill>
              </a:rPr>
              <a:t>квіткового</a:t>
            </a:r>
            <a:r>
              <a:rPr lang="ru-RU" sz="2400" b="1" i="1" u="sng" dirty="0" smtClean="0">
                <a:solidFill>
                  <a:srgbClr val="000000"/>
                </a:solidFill>
              </a:rPr>
              <a:t> салону</a:t>
            </a:r>
          </a:p>
          <a:p>
            <a:endParaRPr lang="ru-RU" b="1" i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340768"/>
          <a:ext cx="8136903" cy="4301385"/>
        </p:xfrm>
        <a:graphic>
          <a:graphicData uri="http://schemas.openxmlformats.org/drawingml/2006/table">
            <a:tbl>
              <a:tblPr/>
              <a:tblGrid>
                <a:gridCol w="2952328"/>
                <a:gridCol w="2952328"/>
                <a:gridCol w="2232247"/>
              </a:tblGrid>
              <a:tr h="1182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Зовнішнє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середовище</a:t>
                      </a:r>
                      <a:endParaRPr lang="ru-RU" sz="1400" b="1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Внутрішнє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середовище</a:t>
                      </a:r>
                      <a:endParaRPr lang="ru-RU" sz="1400" b="1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Opportunity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Можливості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Зайняти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на ринку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певну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нішу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сегмент.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Зацікавлення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споживачів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наявність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постійних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клієнтів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Прибуток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реалізації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Threat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Загрози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4. Велика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конкуренція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5.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Податки+оренда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6.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Проблеми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із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постачальниками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Strength</a:t>
                      </a:r>
                      <a:r>
                        <a:rPr lang="ru-RU" sz="1400" b="1" i="1" u="sng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400" b="1" i="1" u="sng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Сильні</a:t>
                      </a:r>
                      <a:r>
                        <a:rPr lang="ru-RU" sz="1400" b="1" i="1" u="sng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u="sng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сторони</a:t>
                      </a:r>
                      <a:r>
                        <a:rPr lang="ru-RU" sz="1400" b="1" i="1" u="sng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а. Великий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різноманітний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асортимент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продукції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б. Велика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націнка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Ввічливе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приємне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обслуговування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2.а.+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3.б.+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2.в.+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4.в.+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4.а.+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4.б.-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Weakness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Слабкі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сторони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товар,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що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швидко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псується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Сезонність</a:t>
                      </a:r>
                      <a:endParaRPr lang="ru-RU" sz="14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Є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бракований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товар.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3.д.+-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1.г.-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1.е.-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4.г.-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4.е.-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u="sng" dirty="0" smtClean="0">
                <a:solidFill>
                  <a:srgbClr val="000000"/>
                </a:solidFill>
              </a:rPr>
              <a:t/>
            </a:r>
            <a:br>
              <a:rPr lang="uk-UA" i="1" u="sng" dirty="0" smtClean="0">
                <a:solidFill>
                  <a:srgbClr val="000000"/>
                </a:solidFill>
              </a:rPr>
            </a:br>
            <a:r>
              <a:rPr lang="uk-UA" i="1" u="sng" dirty="0" smtClean="0">
                <a:solidFill>
                  <a:srgbClr val="000000"/>
                </a:solidFill>
              </a:rPr>
              <a:t/>
            </a:r>
            <a:br>
              <a:rPr lang="uk-UA" i="1" u="sng" dirty="0" smtClean="0">
                <a:solidFill>
                  <a:srgbClr val="000000"/>
                </a:solidFill>
              </a:rPr>
            </a:br>
            <a:r>
              <a:rPr lang="uk-UA" i="1" u="sng" dirty="0" smtClean="0">
                <a:solidFill>
                  <a:srgbClr val="000000"/>
                </a:solidFill>
              </a:rPr>
              <a:t>Організація квіткового салону «</a:t>
            </a:r>
            <a:r>
              <a:rPr lang="en-US" i="1" u="sng" dirty="0" smtClean="0">
                <a:solidFill>
                  <a:srgbClr val="000000"/>
                </a:solidFill>
              </a:rPr>
              <a:t>Game Flower</a:t>
            </a:r>
            <a:r>
              <a:rPr lang="uk-UA" i="1" u="sng" dirty="0" smtClean="0">
                <a:solidFill>
                  <a:srgbClr val="000000"/>
                </a:solidFill>
              </a:rPr>
              <a:t>».</a:t>
            </a:r>
            <a:r>
              <a:rPr lang="ru-RU" i="1" u="sng" dirty="0" smtClean="0">
                <a:solidFill>
                  <a:srgbClr val="000000"/>
                </a:solidFill>
              </a:rPr>
              <a:t/>
            </a:r>
            <a:br>
              <a:rPr lang="ru-RU" i="1" u="sng" dirty="0" smtClean="0">
                <a:solidFill>
                  <a:srgbClr val="000000"/>
                </a:solidFill>
              </a:rPr>
            </a:br>
            <a:endParaRPr lang="ru-RU" i="1" u="sng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183880" cy="418795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i="1" u="sng" dirty="0" smtClean="0">
                <a:solidFill>
                  <a:srgbClr val="000000"/>
                </a:solidFill>
              </a:rPr>
              <a:t>В </a:t>
            </a:r>
            <a:r>
              <a:rPr lang="ru-RU" i="1" u="sng" dirty="0" err="1" smtClean="0">
                <a:solidFill>
                  <a:srgbClr val="000000"/>
                </a:solidFill>
              </a:rPr>
              <a:t>основі</a:t>
            </a:r>
            <a:r>
              <a:rPr lang="ru-RU" i="1" u="sng" dirty="0" smtClean="0">
                <a:solidFill>
                  <a:srgbClr val="000000"/>
                </a:solidFill>
              </a:rPr>
              <a:t> лежать </a:t>
            </a:r>
            <a:r>
              <a:rPr lang="ru-RU" i="1" u="sng" dirty="0" err="1" smtClean="0">
                <a:solidFill>
                  <a:srgbClr val="000000"/>
                </a:solidFill>
              </a:rPr>
              <a:t>такі</a:t>
            </a:r>
            <a:r>
              <a:rPr lang="ru-RU" i="1" u="sng" dirty="0" smtClean="0">
                <a:solidFill>
                  <a:srgbClr val="000000"/>
                </a:solidFill>
              </a:rPr>
              <a:t> </a:t>
            </a:r>
            <a:r>
              <a:rPr lang="ru-RU" i="1" u="sng" dirty="0" err="1" smtClean="0">
                <a:solidFill>
                  <a:srgbClr val="000000"/>
                </a:solidFill>
              </a:rPr>
              <a:t>організаційні</a:t>
            </a:r>
            <a:r>
              <a:rPr lang="ru-RU" i="1" u="sng" dirty="0" smtClean="0">
                <a:solidFill>
                  <a:srgbClr val="000000"/>
                </a:solidFill>
              </a:rPr>
              <a:t> заходи: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uk-UA" i="1" dirty="0" smtClean="0">
                <a:solidFill>
                  <a:srgbClr val="000000"/>
                </a:solidFill>
              </a:rPr>
              <a:t>1. Вибір місця для салону.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uk-UA" i="1" dirty="0" smtClean="0">
                <a:solidFill>
                  <a:srgbClr val="000000"/>
                </a:solidFill>
              </a:rPr>
              <a:t>2. Закупівля обладнання.</a:t>
            </a:r>
            <a:endParaRPr lang="ru-RU" i="1" dirty="0" smtClean="0">
              <a:solidFill>
                <a:srgbClr val="000000"/>
              </a:solidFill>
            </a:endParaRP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uk-UA" i="1" dirty="0" smtClean="0">
                <a:solidFill>
                  <a:srgbClr val="000000"/>
                </a:solidFill>
              </a:rPr>
              <a:t>3. Підбір персоналу.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uk-UA" i="1" dirty="0" smtClean="0">
                <a:solidFill>
                  <a:srgbClr val="000000"/>
                </a:solidFill>
              </a:rPr>
              <a:t>4. </a:t>
            </a:r>
            <a:r>
              <a:rPr lang="uk-UA" i="1" dirty="0" smtClean="0">
                <a:solidFill>
                  <a:srgbClr val="000000"/>
                </a:solidFill>
              </a:rPr>
              <a:t>Закупівля товарів.</a:t>
            </a:r>
            <a:endParaRPr lang="ru-RU" i="1" dirty="0" smtClean="0">
              <a:solidFill>
                <a:srgbClr val="0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uk-UA" i="1" dirty="0" smtClean="0">
                <a:solidFill>
                  <a:srgbClr val="000000"/>
                </a:solidFill>
              </a:rPr>
              <a:t>5. Реєстрація.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u="sng" dirty="0" smtClean="0">
                <a:solidFill>
                  <a:srgbClr val="000000"/>
                </a:solidFill>
              </a:rPr>
              <a:t>Маркетингова кампанія </a:t>
            </a:r>
            <a:br>
              <a:rPr lang="uk-UA" i="1" u="sng" dirty="0" smtClean="0">
                <a:solidFill>
                  <a:srgbClr val="000000"/>
                </a:solidFill>
              </a:rPr>
            </a:br>
            <a:r>
              <a:rPr lang="uk-UA" i="1" u="sng" dirty="0" smtClean="0">
                <a:solidFill>
                  <a:srgbClr val="000000"/>
                </a:solidFill>
              </a:rPr>
              <a:t>«</a:t>
            </a:r>
            <a:r>
              <a:rPr lang="en-US" i="1" u="sng" dirty="0" smtClean="0">
                <a:solidFill>
                  <a:srgbClr val="000000"/>
                </a:solidFill>
              </a:rPr>
              <a:t>Game Flower</a:t>
            </a:r>
            <a:r>
              <a:rPr lang="uk-UA" i="1" u="sng" dirty="0" smtClean="0">
                <a:solidFill>
                  <a:srgbClr val="000000"/>
                </a:solidFill>
              </a:rPr>
              <a:t>»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i="1" u="sng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uk-UA" i="1" u="sng" dirty="0" smtClean="0">
                <a:solidFill>
                  <a:srgbClr val="000000"/>
                </a:solidFill>
              </a:rPr>
              <a:t>Бюджет рекламної кампанії </a:t>
            </a:r>
          </a:p>
          <a:p>
            <a:pPr algn="ctr">
              <a:buNone/>
            </a:pPr>
            <a:r>
              <a:rPr lang="uk-UA" i="1" u="sng" dirty="0" smtClean="0">
                <a:solidFill>
                  <a:srgbClr val="000000"/>
                </a:solidFill>
              </a:rPr>
              <a:t>(10 000 гривень):</a:t>
            </a:r>
          </a:p>
          <a:p>
            <a:pPr algn="just">
              <a:buNone/>
            </a:pPr>
            <a:endParaRPr lang="ru-RU" i="1" u="sng" dirty="0" smtClean="0">
              <a:solidFill>
                <a:srgbClr val="000000"/>
              </a:solidFill>
            </a:endParaRPr>
          </a:p>
          <a:p>
            <a:pPr algn="ctr">
              <a:buClrTx/>
              <a:buFont typeface="Wingdings" pitchFamily="2" charset="2"/>
              <a:buChar char="ü"/>
            </a:pPr>
            <a:r>
              <a:rPr lang="uk-UA" sz="2400" i="1" dirty="0" err="1" smtClean="0">
                <a:solidFill>
                  <a:srgbClr val="000000"/>
                </a:solidFill>
              </a:rPr>
              <a:t>Таргетована</a:t>
            </a:r>
            <a:r>
              <a:rPr lang="uk-UA" sz="2400" i="1" dirty="0" smtClean="0">
                <a:solidFill>
                  <a:srgbClr val="000000"/>
                </a:solidFill>
              </a:rPr>
              <a:t> реклама – 2500 тисячі гривень.</a:t>
            </a:r>
            <a:endParaRPr lang="ru-RU" sz="2400" i="1" dirty="0" smtClean="0">
              <a:solidFill>
                <a:srgbClr val="000000"/>
              </a:solidFill>
            </a:endParaRPr>
          </a:p>
          <a:p>
            <a:pPr algn="ctr">
              <a:buClrTx/>
              <a:buFont typeface="Wingdings" pitchFamily="2" charset="2"/>
              <a:buChar char="ü"/>
            </a:pPr>
            <a:r>
              <a:rPr lang="uk-UA" sz="2400" i="1" dirty="0" err="1" smtClean="0">
                <a:solidFill>
                  <a:srgbClr val="000000"/>
                </a:solidFill>
              </a:rPr>
              <a:t>Блогер</a:t>
            </a:r>
            <a:r>
              <a:rPr lang="uk-UA" sz="2400" i="1" dirty="0" smtClean="0">
                <a:solidFill>
                  <a:srgbClr val="000000"/>
                </a:solidFill>
              </a:rPr>
              <a:t> – 6 тисяч гривень.</a:t>
            </a:r>
            <a:endParaRPr lang="ru-RU" sz="2400" i="1" dirty="0" smtClean="0">
              <a:solidFill>
                <a:srgbClr val="000000"/>
              </a:solidFill>
            </a:endParaRPr>
          </a:p>
          <a:p>
            <a:pPr algn="ctr">
              <a:buClrTx/>
              <a:buFont typeface="Wingdings" pitchFamily="2" charset="2"/>
              <a:buChar char="ü"/>
            </a:pPr>
            <a:r>
              <a:rPr lang="uk-UA" sz="2400" i="1" dirty="0" smtClean="0">
                <a:solidFill>
                  <a:srgbClr val="000000"/>
                </a:solidFill>
              </a:rPr>
              <a:t>Подарунок переможцю – 1500 гривень (букет).</a:t>
            </a:r>
            <a:endParaRPr lang="ru-RU" sz="2400" i="1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u="sng" dirty="0" smtClean="0">
                <a:solidFill>
                  <a:srgbClr val="000000"/>
                </a:solidFill>
              </a:rPr>
              <a:t>ЗАГАЛЬНОВИРОБНИЧІ (</a:t>
            </a:r>
            <a:r>
              <a:rPr lang="ru-RU" i="1" u="sng" dirty="0" smtClean="0">
                <a:solidFill>
                  <a:srgbClr val="000000"/>
                </a:solidFill>
              </a:rPr>
              <a:t>ПОСТІЙНІ</a:t>
            </a:r>
            <a:r>
              <a:rPr lang="uk-UA" i="1" u="sng" dirty="0" smtClean="0">
                <a:solidFill>
                  <a:srgbClr val="000000"/>
                </a:solidFill>
              </a:rPr>
              <a:t>)</a:t>
            </a:r>
            <a:r>
              <a:rPr lang="ru-RU" i="1" u="sng" dirty="0" smtClean="0">
                <a:solidFill>
                  <a:srgbClr val="000000"/>
                </a:solidFill>
              </a:rPr>
              <a:t> ВИТРАТИ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2060847"/>
          <a:ext cx="7632847" cy="3528393"/>
        </p:xfrm>
        <a:graphic>
          <a:graphicData uri="http://schemas.openxmlformats.org/drawingml/2006/table">
            <a:tbl>
              <a:tblPr/>
              <a:tblGrid>
                <a:gridCol w="3816025"/>
                <a:gridCol w="3816822"/>
              </a:tblGrid>
              <a:tr h="43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Зарплата найманим працівникам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2∙10 000 = 20 000 гривень</a:t>
                      </a:r>
                      <a:endParaRPr lang="ru-RU" sz="1800" i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Оренда приміщення (водопостачання, електроенергія, опалення)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8 500 гривень</a:t>
                      </a:r>
                      <a:endParaRPr lang="ru-RU" sz="1800" i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Податки (мінімальний ЄСВ, єдиний податок)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Єдиний податок - 1340 грн./на місяць. Мінімальний ЄСВ - 1474 грн./на місяць = 0 гривень (воєнний стан)</a:t>
                      </a:r>
                      <a:endParaRPr lang="ru-RU" sz="18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Всього:</a:t>
                      </a:r>
                      <a:endParaRPr lang="ru-RU" sz="1100" i="1" u="sng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u="sng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31 314 гривень</a:t>
                      </a:r>
                      <a:endParaRPr lang="ru-RU" sz="1100" i="1" u="sng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u="sng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Всього без податку:</a:t>
                      </a:r>
                      <a:endParaRPr lang="ru-RU" sz="1100" i="1" u="sng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u="sng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28 500 гривень</a:t>
                      </a:r>
                      <a:endParaRPr lang="ru-RU" sz="1100" i="1" u="sng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pPr algn="ctr"/>
            <a:r>
              <a:rPr lang="uk-UA" i="1" u="sng" dirty="0" smtClean="0">
                <a:solidFill>
                  <a:srgbClr val="000000"/>
                </a:solidFill>
              </a:rPr>
              <a:t>Мета проєкту: </a:t>
            </a:r>
            <a:endParaRPr lang="ru-RU" i="1" u="sng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55888" cy="4187952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uk-UA" i="1" dirty="0" smtClean="0">
                <a:solidFill>
                  <a:srgbClr val="000000"/>
                </a:solidFill>
              </a:rPr>
              <a:t>Створення ідеальних авторських букетів та композицій, враховуючи індивідуальність кожного клієнта, а також поєднання унікальних екзотичних квітів та штучних прикрас. Ретельний аналіз кожного замовлення та увага до запитів покупця – це допомагає виконати послугу якнайкраще та розширювати базу клієнтів. </a:t>
            </a:r>
            <a:endParaRPr lang="ru-RU" i="1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u="sng" dirty="0" smtClean="0">
                <a:solidFill>
                  <a:srgbClr val="000000"/>
                </a:solidFill>
              </a:rPr>
              <a:t>ЗМІННІ ВИТРАТИ </a:t>
            </a:r>
            <a:br>
              <a:rPr lang="uk-UA" i="1" u="sng" dirty="0" smtClean="0">
                <a:solidFill>
                  <a:srgbClr val="000000"/>
                </a:solidFill>
              </a:rPr>
            </a:br>
            <a:r>
              <a:rPr lang="uk-UA" i="1" u="sng" dirty="0" smtClean="0">
                <a:solidFill>
                  <a:srgbClr val="000000"/>
                </a:solidFill>
              </a:rPr>
              <a:t>(ціни на перший місяць)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628802"/>
          <a:ext cx="7560839" cy="4137369"/>
        </p:xfrm>
        <a:graphic>
          <a:graphicData uri="http://schemas.openxmlformats.org/drawingml/2006/table">
            <a:tbl>
              <a:tblPr/>
              <a:tblGrid>
                <a:gridCol w="3780025"/>
                <a:gridCol w="3780814"/>
              </a:tblGrid>
              <a:tr h="38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Ремонт обладнання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1500 гривень</a:t>
                      </a:r>
                      <a:endParaRPr lang="ru-RU" sz="1600" i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Кава, </a:t>
                      </a:r>
                      <a:r>
                        <a:rPr lang="uk-UA" sz="1600" i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стіки</a:t>
                      </a: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цукру, одноразові стаканчики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270+30+100 = 400 гривень</a:t>
                      </a:r>
                      <a:endParaRPr lang="ru-RU" sz="1600" i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Пакування для букетів та композицій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395+742 = 1137 гривень</a:t>
                      </a:r>
                      <a:endParaRPr lang="ru-RU" sz="1600" i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Рекламний бюджет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10 000 гривень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Сухоцвіти </a:t>
                      </a:r>
                      <a:endParaRPr lang="ru-RU" sz="1600" i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697 гривень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Підживлення для квітів</a:t>
                      </a:r>
                      <a:endParaRPr lang="ru-RU" sz="1600" i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500 гривень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Асортимент квітів </a:t>
                      </a:r>
                      <a:endParaRPr lang="ru-RU" sz="1600" i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17 124, 6 гривень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Витрати на паливо та ремонт</a:t>
                      </a:r>
                      <a:endParaRPr lang="ru-RU" sz="1600" i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5000 гривень</a:t>
                      </a:r>
                      <a:endParaRPr lang="ru-RU" sz="1600" i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u="sng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Всього:</a:t>
                      </a:r>
                      <a:endParaRPr lang="ru-RU" sz="1600" i="1" u="sng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u="sng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36 358, 6 гривень</a:t>
                      </a:r>
                      <a:endParaRPr lang="ru-RU" sz="1600" i="1" u="sng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f41a44e0c4e42ff3bfa780c6dbb26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816425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fee45e29c60f607b1cd74c5bd344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6672"/>
            <a:ext cx="4197761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4800" i="1" u="sng" dirty="0" smtClean="0">
                <a:solidFill>
                  <a:srgbClr val="000000"/>
                </a:solidFill>
              </a:rPr>
              <a:t>ДЯКУЄМО ЗА УВАГУ!</a:t>
            </a:r>
            <a:endParaRPr lang="ru-RU" sz="4800" i="1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pPr algn="ctr"/>
            <a:r>
              <a:rPr lang="uk-UA" i="1" u="sng" dirty="0" smtClean="0">
                <a:solidFill>
                  <a:srgbClr val="000000"/>
                </a:solidFill>
              </a:rPr>
              <a:t>Місія проєкту:</a:t>
            </a:r>
            <a:endParaRPr lang="ru-RU" i="1" u="sng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187952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uk-UA" i="1" dirty="0" smtClean="0">
                <a:solidFill>
                  <a:srgbClr val="000000"/>
                </a:solidFill>
              </a:rPr>
              <a:t>Неповторність букетів та композицій для відчуття унікальності. Флорист нашого салону має креативне мислення і творчо підходить до сучасного флористичного оформлення та декорування, вкладає частинку своєї душі у створення букета чи композиції. Ми пропонуємо лише нові ідеї з огляду на всі особливості замовлення.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pPr algn="ctr"/>
            <a:r>
              <a:rPr lang="uk-UA" i="1" u="sng" dirty="0" smtClean="0">
                <a:solidFill>
                  <a:srgbClr val="000000"/>
                </a:solidFill>
              </a:rPr>
              <a:t>Завдання проєкту:</a:t>
            </a:r>
            <a:endParaRPr lang="ru-RU" i="1" u="sng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rmAutofit fontScale="92500"/>
          </a:bodyPr>
          <a:lstStyle/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i="1" dirty="0" smtClean="0">
                <a:solidFill>
                  <a:srgbClr val="000000"/>
                </a:solidFill>
              </a:rPr>
              <a:t>Надання професійних та індивідуальних послуг при виборі квітів та композицій. 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i="1" dirty="0" smtClean="0">
                <a:solidFill>
                  <a:srgbClr val="000000"/>
                </a:solidFill>
              </a:rPr>
              <a:t>Салон «</a:t>
            </a:r>
            <a:r>
              <a:rPr lang="en-US" i="1" dirty="0" smtClean="0">
                <a:solidFill>
                  <a:srgbClr val="000000"/>
                </a:solidFill>
              </a:rPr>
              <a:t>Game Flower</a:t>
            </a:r>
            <a:r>
              <a:rPr lang="uk-UA" i="1" dirty="0" smtClean="0">
                <a:solidFill>
                  <a:srgbClr val="000000"/>
                </a:solidFill>
              </a:rPr>
              <a:t>» працює для задоволення запиту клієнта. Ми вислуховуємо бажання клієнтів, виконуємо їх, а також супроводжуємо та консультуємо у тому, як правильно доглядати за квітами. Турбота про клієнта – одне з пріоритетних завдань компанії.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i="1" u="sng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Аналіз конкурентів на ринку</a:t>
            </a:r>
            <a:endParaRPr lang="ru-RU" i="1" u="sng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291580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21-04-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717032"/>
            <a:ext cx="3588990" cy="202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msg834978484-169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484784"/>
            <a:ext cx="2713409" cy="3522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pPr algn="ctr"/>
            <a:r>
              <a:rPr lang="uk-UA" i="1" u="sng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Бізнес-план</a:t>
            </a:r>
            <a:endParaRPr lang="ru-RU" i="1" u="sng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183880" cy="4464496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ClrTx/>
              <a:buFont typeface="Wingdings" pitchFamily="2" charset="2"/>
              <a:buChar char="ü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Оренда комерційного приміщення на проспекті Соборний 159, площа 11 кв.м. – ціна 8 500 гривень, 227 доларів.</a:t>
            </a:r>
            <a:endParaRPr 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sg496779498-1680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367240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sg496779498-168041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622923" cy="348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ctr">
              <a:spcBef>
                <a:spcPts val="0"/>
              </a:spcBef>
              <a:buClrTx/>
              <a:buNone/>
            </a:pPr>
            <a:r>
              <a:rPr lang="uk-UA" b="1" i="1" u="sng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Обладнання для салону:</a:t>
            </a:r>
            <a:endParaRPr lang="ru-RU" b="1" i="1" u="sng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ClrTx/>
              <a:buFont typeface="Wingdings" pitchFamily="2" charset="2"/>
              <a:buChar char="ü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холодильна камера для зберігання квітів – 1000 гривень.</a:t>
            </a:r>
            <a:endParaRPr 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hoto1680112995 (2)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2592288" cy="1945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hoto1680112995 (1)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4005064"/>
            <a:ext cx="3024336" cy="184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hoto168011299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136" y="2060848"/>
            <a:ext cx="2880320" cy="1848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48680"/>
            <a:ext cx="35283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ctr">
              <a:buClrTx/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стійка для продавця – 1579 гривень.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hoto1680112995 (5)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266429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Рисунок 9" descr="photo1680112995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19931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932040" y="548680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ctr">
              <a:buFont typeface="Wingdings" pitchFamily="2" charset="2"/>
              <a:buChar char="ü"/>
            </a:pP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стіл для флориста – 2846 гривень.</a:t>
            </a:r>
            <a:endParaRPr lang="ru-RU" sz="2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5">
      <a:dk1>
        <a:srgbClr val="F7DCDC"/>
      </a:dk1>
      <a:lt1>
        <a:sysClr val="window" lastClr="FFFFFF"/>
      </a:lt1>
      <a:dk2>
        <a:srgbClr val="F0BABA"/>
      </a:dk2>
      <a:lt2>
        <a:srgbClr val="EAEBDE"/>
      </a:lt2>
      <a:accent1>
        <a:srgbClr val="E99797"/>
      </a:accent1>
      <a:accent2>
        <a:srgbClr val="DFEADF"/>
      </a:accent2>
      <a:accent3>
        <a:srgbClr val="CAE0E6"/>
      </a:accent3>
      <a:accent4>
        <a:srgbClr val="F7DCDC"/>
      </a:accent4>
      <a:accent5>
        <a:srgbClr val="F7DCDC"/>
      </a:accent5>
      <a:accent6>
        <a:srgbClr val="F0BABA"/>
      </a:accent6>
      <a:hlink>
        <a:srgbClr val="F0BABA"/>
      </a:hlink>
      <a:folHlink>
        <a:srgbClr val="E8979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148</TotalTime>
  <Words>1198</Words>
  <Application>Microsoft Office PowerPoint</Application>
  <PresentationFormat>Экран (4:3)</PresentationFormat>
  <Paragraphs>151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Презентація проєкту квіткового салону  “Game Flower”</vt:lpstr>
      <vt:lpstr>Логотип нашого салону</vt:lpstr>
      <vt:lpstr>Мета проєкту: </vt:lpstr>
      <vt:lpstr>Місія проєкту:</vt:lpstr>
      <vt:lpstr>Завдання проєкту:</vt:lpstr>
      <vt:lpstr>Аналіз конкурентів на ринку</vt:lpstr>
      <vt:lpstr>Бізнес-план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Організація квіткового салону «Game Flower». </vt:lpstr>
      <vt:lpstr>Маркетингова кампанія  «Game Flower» </vt:lpstr>
      <vt:lpstr>ЗАГАЛЬНОВИРОБНИЧІ (ПОСТІЙНІ) ВИТРАТИ </vt:lpstr>
      <vt:lpstr>ЗМІННІ ВИТРАТИ  (ціни на перший місяць) 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проєкту квіткового салону  “Game Flower”</dc:title>
  <dc:creator>admin</dc:creator>
  <cp:lastModifiedBy>admin</cp:lastModifiedBy>
  <cp:revision>22</cp:revision>
  <dcterms:created xsi:type="dcterms:W3CDTF">2023-04-07T20:40:01Z</dcterms:created>
  <dcterms:modified xsi:type="dcterms:W3CDTF">2023-04-08T08:24:05Z</dcterms:modified>
</cp:coreProperties>
</file>