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4" r:id="rId3"/>
    <p:sldId id="265" r:id="rId4"/>
    <p:sldId id="266" r:id="rId5"/>
    <p:sldId id="270" r:id="rId6"/>
    <p:sldId id="26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8" r:id="rId21"/>
    <p:sldId id="269" r:id="rId22"/>
    <p:sldId id="257" r:id="rId23"/>
    <p:sldId id="258" r:id="rId24"/>
    <p:sldId id="259" r:id="rId25"/>
    <p:sldId id="260" r:id="rId26"/>
    <p:sldId id="261" r:id="rId27"/>
    <p:sldId id="262" r:id="rId28"/>
    <p:sldId id="26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63932-DB48-4BC1-9D5B-9FFB17ED4128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779CD-5014-4B87-998F-1FCD334F45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79CD-5014-4B87-998F-1FCD334F451C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2F47AA-1DDF-4FE1-8253-089B745C9F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09D34B-39E7-4F8E-B114-E3FADA9169A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uk-ua.nina.az/%D0%90%D0%B2%D1%82%D0%BE%D1%85%D1%82%D0%BE%D0%BD%D0%BD%D1%96_%D0%B2%D0%B8%D0%B4%D0%B8.html" TargetMode="External"/><Relationship Id="rId2" Type="http://schemas.openxmlformats.org/officeDocument/2006/relationships/hyperlink" Target="https://www.wikidata.uk-ua.nina.az/%D0%86%D0%BD%D1%82%D1%80%D0%BE%D0%B4%D1%83%D0%BA%D0%BE%D0%B2%D0%B0%D0%BD%D1%96_%D0%B2%D0%B8%D0%B4%D0%B8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www.wikidata.uk-ua.nina.az/%D0%91%D1%96%D0%BE%D1%80%D1%96%D0%B7%D0%BD%D0%BE%D0%BC%D0%B0%D0%BD%D1%96%D1%82%D1%82%D1%8F.html" TargetMode="External"/><Relationship Id="rId4" Type="http://schemas.openxmlformats.org/officeDocument/2006/relationships/hyperlink" Target="https://www.wikidata.uk-ua.nina.az/%D0%95%D0%BA%D0%BE%D0%BB%D0%BE%D0%B3%D1%96%D1%87%D0%BD%D0%B0_%D0%BD%D1%96%D1%88%D0%B0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data.uk-ua.nina.az/Muntiacus_reevesi.html" TargetMode="External"/><Relationship Id="rId13" Type="http://schemas.openxmlformats.org/officeDocument/2006/relationships/hyperlink" Target="https://www.wikidata.uk-ua.nina.az/Oxyura_jamaicensis.html" TargetMode="External"/><Relationship Id="rId18" Type="http://schemas.openxmlformats.org/officeDocument/2006/relationships/hyperlink" Target="https://www.wikidata.uk-ua.nina.az/Sciurus_niger.html" TargetMode="External"/><Relationship Id="rId26" Type="http://schemas.openxmlformats.org/officeDocument/2006/relationships/hyperlink" Target="https://www.wikidata.uk-ua.nina.az/%D0%9A%D0%BE%D0%BB%D0%BE%D1%80%D0%B0%D0%B4%D1%81%D1%8C%D0%BA%D0%B8%D0%B9_%D0%B6%D1%83%D0%BA.html" TargetMode="External"/><Relationship Id="rId3" Type="http://schemas.openxmlformats.org/officeDocument/2006/relationships/hyperlink" Target="https://www.wikidata.uk-ua.nina.az/Callosciurus_erythraeus.html" TargetMode="External"/><Relationship Id="rId21" Type="http://schemas.openxmlformats.org/officeDocument/2006/relationships/hyperlink" Target="https://www.wikidata.uk-ua.nina.az/Trachemys_scripta.html" TargetMode="External"/><Relationship Id="rId7" Type="http://schemas.openxmlformats.org/officeDocument/2006/relationships/hyperlink" Target="https://www.wikidata.uk-ua.nina.az/Lithobates_catesbeianus.html" TargetMode="External"/><Relationship Id="rId12" Type="http://schemas.openxmlformats.org/officeDocument/2006/relationships/hyperlink" Target="https://www.wikidata.uk-ua.nina.az/Ondatra_zibethicus.html" TargetMode="External"/><Relationship Id="rId17" Type="http://schemas.openxmlformats.org/officeDocument/2006/relationships/hyperlink" Target="https://www.wikidata.uk-ua.nina.az/Sciurus_carolinensis.html" TargetMode="External"/><Relationship Id="rId25" Type="http://schemas.openxmlformats.org/officeDocument/2006/relationships/hyperlink" Target="https://www.wikidata.uk-ua.nina.az/%D0%84%D0%BD%D0%BE%D1%82_%D1%83%D1%81%D1%81%D1%83%D1%80%D1%96%D0%B9%D1%81%D1%8C%D0%BA%D0%B8%D0%B9.html" TargetMode="External"/><Relationship Id="rId33" Type="http://schemas.openxmlformats.org/officeDocument/2006/relationships/hyperlink" Target="https://www.wikidata.uk-ua.nina.az/%D0%A0%D1%96%D1%87%D0%BA%D0%BE%D0%B2%D0%B0_%D0%BA%D1%80%D0%B5%D0%B2%D0%B5%D1%82%D0%BA%D0%B0_%D1%8F%D0%BF%D0%BE%D0%BD%D1%81%D1%8C%D0%BA%D0%B0.html" TargetMode="External"/><Relationship Id="rId2" Type="http://schemas.openxmlformats.org/officeDocument/2006/relationships/hyperlink" Target="https://www.wikidata.uk-ua.nina.az/Alopochen_aegyptiacus.html" TargetMode="External"/><Relationship Id="rId16" Type="http://schemas.openxmlformats.org/officeDocument/2006/relationships/hyperlink" Target="https://www.wikidata.uk-ua.nina.az/Pseudorasbora_parva.html" TargetMode="External"/><Relationship Id="rId20" Type="http://schemas.openxmlformats.org/officeDocument/2006/relationships/hyperlink" Target="https://www.wikidata.uk-ua.nina.az/Threskiornis_aethiopicus.html" TargetMode="External"/><Relationship Id="rId29" Type="http://schemas.openxmlformats.org/officeDocument/2006/relationships/hyperlink" Target="https://www.wikidata.uk-ua.nina.az/%D0%9C%D0%BD%D0%B5%D0%BC%D1%96%D0%BE%D0%BF%D1%81%D1%96%D1%8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kidata.uk-ua.nina.az/Herpestes_javanicus.html" TargetMode="External"/><Relationship Id="rId11" Type="http://schemas.openxmlformats.org/officeDocument/2006/relationships/hyperlink" Target="https://www.wikidata.uk-ua.nina.az/Nyctereutes_procyonoides.html" TargetMode="External"/><Relationship Id="rId24" Type="http://schemas.openxmlformats.org/officeDocument/2006/relationships/hyperlink" Target="https://www.wikidata.uk-ua.nina.az/%D0%9E%D0%BD%D0%B4%D0%B0%D1%82%D1%80%D0%B0.html" TargetMode="External"/><Relationship Id="rId32" Type="http://schemas.openxmlformats.org/officeDocument/2006/relationships/hyperlink" Target="https://www.wikidata.uk-ua.nina.az/%D0%A0%D0%B0%D0%BF%D0%B0%D0%BD%D0%B0_%D0%B2%D0%B5%D0%BD%D0%BE%D0%B7%D0%BD%D0%B0.html" TargetMode="External"/><Relationship Id="rId5" Type="http://schemas.openxmlformats.org/officeDocument/2006/relationships/hyperlink" Target="https://www.wikidata.uk-ua.nina.az/Eriocheir_sinensis.html" TargetMode="External"/><Relationship Id="rId15" Type="http://schemas.openxmlformats.org/officeDocument/2006/relationships/hyperlink" Target="https://www.wikidata.uk-ua.nina.az/Procyon_lotor.html" TargetMode="External"/><Relationship Id="rId23" Type="http://schemas.openxmlformats.org/officeDocument/2006/relationships/hyperlink" Target="https://www.wikidata.uk-ua.nina.az/%D0%9F%D0%B0%D1%86%D1%8E%D0%BA_%D0%BC%D0%B0%D0%BD%D0%B4%D1%80%D1%96%D0%B2%D0%BD%D0%B8%D0%B9.html" TargetMode="External"/><Relationship Id="rId28" Type="http://schemas.openxmlformats.org/officeDocument/2006/relationships/hyperlink" Target="https://www.wikidata.uk-ua.nina.az/%D0%91%D0%B0%D0%BB%D0%B0%D1%81%D1%82%D0%BD%D1%96_%D0%B2%D0%BE%D0%B4%D0%B8.html" TargetMode="External"/><Relationship Id="rId10" Type="http://schemas.openxmlformats.org/officeDocument/2006/relationships/hyperlink" Target="https://www.wikidata.uk-ua.nina.az/Nasua_nasua.html" TargetMode="External"/><Relationship Id="rId19" Type="http://schemas.openxmlformats.org/officeDocument/2006/relationships/hyperlink" Target="https://www.wikidata.uk-ua.nina.az/Tamias_sibiricus.html" TargetMode="External"/><Relationship Id="rId31" Type="http://schemas.openxmlformats.org/officeDocument/2006/relationships/hyperlink" Target="https://www.wikidata.uk-ua.nina.az/%D0%9C%D0%BE%D1%85%D0%BD%D0%BE%D1%80%D1%83%D0%BA%D0%B8%D0%B9_%D0%BA%D1%80%D0%B0%D0%B1_%D0%BA%D0%B8%D1%82%D0%B0%D0%B9%D1%81%D1%8C%D0%BA%D0%B8%D0%B9.html" TargetMode="External"/><Relationship Id="rId4" Type="http://schemas.openxmlformats.org/officeDocument/2006/relationships/hyperlink" Target="https://www.wikidata.uk-ua.nina.az/Corvus_splendens.html" TargetMode="External"/><Relationship Id="rId9" Type="http://schemas.openxmlformats.org/officeDocument/2006/relationships/hyperlink" Target="https://www.wikidata.uk-ua.nina.az/Myocastor_coypus.html" TargetMode="External"/><Relationship Id="rId14" Type="http://schemas.openxmlformats.org/officeDocument/2006/relationships/hyperlink" Target="https://www.wikidata.uk-ua.nina.az/Pacifastacus_leniusculus.html" TargetMode="External"/><Relationship Id="rId22" Type="http://schemas.openxmlformats.org/officeDocument/2006/relationships/hyperlink" Target="https://www.wikidata.uk-ua.nina.az/%D0%9D%D0%BE%D0%B2%D0%B0_%D0%97%D0%B5%D0%BB%D0%B0%D0%BD%D0%B4%D1%96%D1%8F.html" TargetMode="External"/><Relationship Id="rId27" Type="http://schemas.openxmlformats.org/officeDocument/2006/relationships/hyperlink" Target="https://www.wikidata.uk-ua.nina.az/%D0%9A%D0%B0%D1%80%D0%B0%D1%81%D1%8C_%D1%81%D1%80%D1%96%D0%B1%D0%BB%D1%8F%D1%81%D1%82%D0%B8%D0%B9.html" TargetMode="External"/><Relationship Id="rId30" Type="http://schemas.openxmlformats.org/officeDocument/2006/relationships/hyperlink" Target="https://www.wikidata.uk-ua.nina.az/%D0%9A%D1%80%D0%B0%D0%B1_%D0%B3%D0%BE%D0%BB%D0%BB%D0%B0%D0%BD%D0%B4%D1%81%D1%8C%D0%BA%D0%B8%D0%B9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data.uk-ua.nina.az/%D0%94%D1%8F%D1%82%D0%B5%D0%BB_%D0%B2%D0%B5%D0%BB%D0%B8%D0%BA%D0%B8%D0%B9_%D1%81%D1%82%D1%80%D0%BE%D0%BA%D0%B0%D1%82%D0%B8%D0%B9.html" TargetMode="External"/><Relationship Id="rId3" Type="http://schemas.openxmlformats.org/officeDocument/2006/relationships/hyperlink" Target="https://www.wikidata.uk-ua.nina.az/%D0%A1%D0%BE%D0%B2%D0%B0_%D0%B1%D1%96%D0%BB%D0%B0.html" TargetMode="External"/><Relationship Id="rId7" Type="http://schemas.openxmlformats.org/officeDocument/2006/relationships/hyperlink" Target="https://www.wikidata.uk-ua.nina.az/%D0%A7%D0%B5%D1%87%D1%96%D1%82%D0%BA%D0%B0_%D0%B7%D0%B2%D0%B8%D1%87%D0%B0%D0%B9%D0%BD%D0%B0.html" TargetMode="External"/><Relationship Id="rId2" Type="http://schemas.openxmlformats.org/officeDocument/2006/relationships/hyperlink" Target="https://www.wikidata.uk-ua.nina.az/%D0%A3%D0%BA%D1%80%D0%B0%D1%97%D0%BD%D0%B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kidata.uk-ua.nina.az/%D0%A7%D0%B8%D0%B6.html" TargetMode="External"/><Relationship Id="rId5" Type="http://schemas.openxmlformats.org/officeDocument/2006/relationships/hyperlink" Target="https://www.wikidata.uk-ua.nina.az/%D0%A8%D0%B8%D1%88%D0%BA%D0%B0%D1%80_%D1%8F%D0%BB%D0%B8%D0%BD%D0%BE%D0%B2%D0%B8%D0%B9.html" TargetMode="External"/><Relationship Id="rId10" Type="http://schemas.openxmlformats.org/officeDocument/2006/relationships/hyperlink" Target="https://www.wikidata.uk-ua.nina.az/%D0%A1%D0%BE%D0%B9%D0%BA%D0%B0.html" TargetMode="External"/><Relationship Id="rId4" Type="http://schemas.openxmlformats.org/officeDocument/2006/relationships/hyperlink" Target="https://www.wikidata.uk-ua.nina.az/%D0%93%D0%BE%D1%80%D1%96%D1%85%D1%96%D0%B2%D0%BA%D0%B0_(%D0%BF%D1%82%D0%B0%D1%85).html" TargetMode="External"/><Relationship Id="rId9" Type="http://schemas.openxmlformats.org/officeDocument/2006/relationships/hyperlink" Target="https://www.wikidata.uk-ua.nina.az/%D0%9E%D0%BC%D0%B5%D0%BB%D1%8E%D1%85_%D0%B7%D0%B2%D0%B8%D1%87%D0%B0%D0%B9%D0%BD%D0%B8%D0%B9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llenniumassessment.org/en/index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nbuv.gov.ua/bitstream/handle/123456789/30075/02-Mosyakin.pdf?sequence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epl.org.ua/human-posts/shho-take-invazijni-vydy-i-yak-vony-vplyvayut-na-bioriznomanittya/imag2612_9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pl.org.ua/about-us-posts/7324/" TargetMode="External"/><Relationship Id="rId2" Type="http://schemas.openxmlformats.org/officeDocument/2006/relationships/hyperlink" Target="http://www.botany.kiev.ua/doc/shevera38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pl.org.ua/announces/vidbuvsia-svitovyi-konhres-okhorony-pryrody-msop-2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pl.org.ua/human-posts/shho-take-invazijni-vydy-i-yak-vony-vplyvayut-na-bioriznomanitty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nature/invasivealien/index_en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.europa.eu/environment/nature/invasivealien/list/index_en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uk-ua.nina.az/%D0%97%D0%B0%D0%B3%D0%BE%D1%80%D0%BE%D0%B4%D0%BD%D1%8E%D0%BA_%D0%86%D0%B3%D0%BE%D1%80_%D0%92%D0%BE%D0%BB%D0%BE%D0%B4%D0%B8%D0%BC%D0%B8%D1%80%D0%BE%D0%B2%D0%B8%D1%87.html" TargetMode="External"/><Relationship Id="rId2" Type="http://schemas.openxmlformats.org/officeDocument/2006/relationships/hyperlink" Target="https://www.wikidata.uk-ua.nina.az/Wayback_Machin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ikidata.uk-ua.nina.az/%D0%A3%D0%BD%D1%96%D0%B2%D0%B5%D1%80%D1%81%D0%B8%D1%82%D0%B5%D1%82_%D0%94%D0%B6%D0%BE%D1%80%D0%B4%D0%B6%D1%96%D1%97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data.uk-ua.nina.az/Elodea_nuttallii.html" TargetMode="External"/><Relationship Id="rId13" Type="http://schemas.openxmlformats.org/officeDocument/2006/relationships/hyperlink" Target="https://www.wikidata.uk-ua.nina.az/%D0%91%D0%BE%D1%80%D1%89%D1%96%D0%B2%D0%BD%D0%B8%D0%BA_%D0%A1%D0%BE%D1%81%D0%BD%D0%BE%D0%B2%D1%81%D1%8C%D0%BA%D0%BE%D0%B3%D0%BE.html" TargetMode="External"/><Relationship Id="rId18" Type="http://schemas.openxmlformats.org/officeDocument/2006/relationships/hyperlink" Target="https://www.wikidata.uk-ua.nina.az/%D0%92%D0%B0%D1%82%D0%BE%D1%87%D0%BD%D0%B8%D0%BA_%D1%81%D0%B8%D1%80%D1%96%D0%B9%D1%81%D1%8C%D0%BA%D0%B8%D0%B9.html" TargetMode="External"/><Relationship Id="rId3" Type="http://schemas.openxmlformats.org/officeDocument/2006/relationships/hyperlink" Target="https://www.wikidata.uk-ua.nina.az/%D0%97%D0%BE%D0%BE%D1%85%D0%BE%D1%80%D1%96%D1%8F.html" TargetMode="External"/><Relationship Id="rId7" Type="http://schemas.openxmlformats.org/officeDocument/2006/relationships/hyperlink" Target="https://www.wikidata.uk-ua.nina.az/Eichhornia_crassipes.html" TargetMode="External"/><Relationship Id="rId12" Type="http://schemas.openxmlformats.org/officeDocument/2006/relationships/hyperlink" Target="https://www.wikidata.uk-ua.nina.az/Pueraria_lobata.html" TargetMode="External"/><Relationship Id="rId17" Type="http://schemas.openxmlformats.org/officeDocument/2006/relationships/hyperlink" Target="https://www.wikidata.uk-ua.nina.az/%D0%90%D0%BC%D0%B1%D1%80%D0%BE%D0%B7%D1%96%D1%8F_%D0%BF%D0%BE%D0%BB%D0%B8%D0%BD%D0%BE%D0%BB%D0%B8%D1%81%D1%82%D0%B0.html" TargetMode="External"/><Relationship Id="rId2" Type="http://schemas.openxmlformats.org/officeDocument/2006/relationships/hyperlink" Target="https://www.wikidata.uk-ua.nina.az/%D0%90%D0%BD%D1%82%D1%80%D0%BE%D0%BF%D0%BE%D1%85%D0%BE%D1%80%D1%96%D1%8F.html" TargetMode="External"/><Relationship Id="rId16" Type="http://schemas.openxmlformats.org/officeDocument/2006/relationships/hyperlink" Target="https://www.wikidata.uk-ua.nina.az/%D0%94%D1%83%D0%B1_%D1%87%D0%B5%D1%80%D0%B2%D0%BE%D0%BD%D0%B8%D0%B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kidata.uk-ua.nina.az/Asclepias_syriaca.html" TargetMode="External"/><Relationship Id="rId11" Type="http://schemas.openxmlformats.org/officeDocument/2006/relationships/hyperlink" Target="https://www.wikidata.uk-ua.nina.az/Impatiens_glandulifera.html" TargetMode="External"/><Relationship Id="rId5" Type="http://schemas.openxmlformats.org/officeDocument/2006/relationships/hyperlink" Target="https://www.wikidata.uk-ua.nina.az/%D0%90%D0%BB%D0%B5%D0%BB%D0%BE%D0%BF%D0%B0%D1%82%D1%96%D1%8F.html" TargetMode="External"/><Relationship Id="rId15" Type="http://schemas.openxmlformats.org/officeDocument/2006/relationships/hyperlink" Target="https://www.wikidata.uk-ua.nina.az/%D0%9A%D0%BB%D0%B5%D0%BD_%D0%B0%D0%BC%D0%B5%D1%80%D0%B8%D0%BA%D0%B0%D0%BD%D1%81%D1%8C%D0%BA%D0%B8%D0%B9.html" TargetMode="External"/><Relationship Id="rId10" Type="http://schemas.openxmlformats.org/officeDocument/2006/relationships/hyperlink" Target="https://www.wikidata.uk-ua.nina.az/Heracleum_sosnowskyi.html" TargetMode="External"/><Relationship Id="rId19" Type="http://schemas.openxmlformats.org/officeDocument/2006/relationships/hyperlink" Target="https://www.wikidata.uk-ua.nina.az/%D0%9C%D0%B0%D1%81%D0%BB%D0%B8%D0%BD%D0%BA%D0%B0_%D0%B2%D1%83%D0%B7%D1%8C%D0%BA%D0%BE%D0%BB%D0%B8%D1%81%D1%82%D0%B0.html" TargetMode="External"/><Relationship Id="rId4" Type="http://schemas.openxmlformats.org/officeDocument/2006/relationships/hyperlink" Target="https://www.wikidata.uk-ua.nina.az/%D0%A7%D0%B0%D1%80%D0%BB%D0%B7_%D0%94%D0%B0%D1%80%D0%B2%D1%96%D0%BD.html" TargetMode="External"/><Relationship Id="rId9" Type="http://schemas.openxmlformats.org/officeDocument/2006/relationships/hyperlink" Target="https://www.wikidata.uk-ua.nina.az/Heracleum_mantegazzianum.html" TargetMode="External"/><Relationship Id="rId14" Type="http://schemas.openxmlformats.org/officeDocument/2006/relationships/hyperlink" Target="https://www.wikidata.uk-ua.nina.az/%D0%97%D0%BE%D0%BB%D0%BE%D1%82%D1%83%D1%88%D0%BD%D0%B8%D0%BA_%D0%BA%D0%B0%D0%BD%D0%B0%D0%B4%D1%81%D1%8C%D0%BA%D0%B8%D0%B9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інвазійний</a:t>
            </a:r>
            <a:r>
              <a:rPr lang="ru-RU" dirty="0" smtClean="0"/>
              <a:t> вид,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Лекція 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Боротьба з повитицею досить склад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2754306" cy="2880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="1" dirty="0" err="1" smtClean="0">
                <a:effectLst/>
              </a:rPr>
              <a:t>Боротьба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з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повитицею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досить</a:t>
            </a:r>
            <a:r>
              <a:rPr lang="ru-RU" b="1" dirty="0" smtClean="0">
                <a:effectLst/>
              </a:rPr>
              <a:t> складна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51639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dirty="0" err="1" smtClean="0"/>
              <a:t>Боротьба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повитицею</a:t>
            </a:r>
            <a:r>
              <a:rPr lang="ru-RU" sz="1200" dirty="0" smtClean="0"/>
              <a:t> </a:t>
            </a:r>
            <a:r>
              <a:rPr lang="ru-RU" sz="1200" dirty="0" err="1" smtClean="0"/>
              <a:t>досить</a:t>
            </a:r>
            <a:r>
              <a:rPr lang="ru-RU" sz="1200" dirty="0" smtClean="0"/>
              <a:t> складна: </a:t>
            </a:r>
            <a:r>
              <a:rPr lang="ru-RU" sz="1200" dirty="0" err="1" smtClean="0"/>
              <a:t>якщо</a:t>
            </a:r>
            <a:r>
              <a:rPr lang="ru-RU" sz="1200" dirty="0" smtClean="0"/>
              <a:t> вона </a:t>
            </a:r>
            <a:r>
              <a:rPr lang="ru-RU" sz="1200" dirty="0" err="1" smtClean="0"/>
              <a:t>вже</a:t>
            </a:r>
            <a:r>
              <a:rPr lang="ru-RU" sz="1200" dirty="0" smtClean="0"/>
              <a:t> </a:t>
            </a:r>
            <a:r>
              <a:rPr lang="ru-RU" sz="1200" dirty="0" err="1" smtClean="0"/>
              <a:t>уразила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культурні</a:t>
            </a:r>
            <a:r>
              <a:rPr lang="ru-RU" sz="1200" dirty="0" smtClean="0"/>
              <a:t> </a:t>
            </a:r>
            <a:r>
              <a:rPr lang="ru-RU" sz="1200" dirty="0" err="1" smtClean="0"/>
              <a:t>рослини</a:t>
            </a:r>
            <a:r>
              <a:rPr lang="ru-RU" sz="1200" dirty="0" smtClean="0"/>
              <a:t>, то </a:t>
            </a:r>
            <a:r>
              <a:rPr lang="ru-RU" sz="1200" dirty="0" err="1" smtClean="0"/>
              <a:t>знищити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її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можна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переважно</a:t>
            </a:r>
            <a:r>
              <a:rPr lang="ru-RU" sz="1200" dirty="0" smtClean="0"/>
              <a:t> </a:t>
            </a:r>
            <a:r>
              <a:rPr lang="ru-RU" sz="1200" dirty="0" err="1" smtClean="0"/>
              <a:t>лише</a:t>
            </a:r>
            <a:r>
              <a:rPr lang="ru-RU" sz="1200" dirty="0" smtClean="0"/>
              <a:t> разом </a:t>
            </a:r>
            <a:r>
              <a:rPr lang="ru-RU" sz="1200" dirty="0" err="1" smtClean="0"/>
              <a:t>із</a:t>
            </a:r>
            <a:r>
              <a:rPr lang="ru-RU" sz="1200" dirty="0" smtClean="0"/>
              <a:t> ними. </a:t>
            </a:r>
            <a:r>
              <a:rPr lang="ru-RU" sz="1200" dirty="0" err="1" smtClean="0"/>
              <a:t>Найефективніший</a:t>
            </a:r>
            <a:r>
              <a:rPr lang="ru-RU" sz="1200" dirty="0" smtClean="0"/>
              <a:t> метод </a:t>
            </a:r>
            <a:r>
              <a:rPr lang="ru-RU" sz="1200" dirty="0" err="1" smtClean="0"/>
              <a:t>боротьби</a:t>
            </a:r>
            <a:r>
              <a:rPr lang="ru-RU" sz="1200" dirty="0" smtClean="0"/>
              <a:t> — </a:t>
            </a:r>
            <a:r>
              <a:rPr lang="ru-RU" sz="1200" dirty="0" err="1" smtClean="0"/>
              <a:t>профілактика</a:t>
            </a:r>
            <a:r>
              <a:rPr lang="ru-RU" sz="1200" dirty="0" smtClean="0"/>
              <a:t>. </a:t>
            </a:r>
            <a:r>
              <a:rPr lang="ru-RU" sz="1200" dirty="0" err="1" smtClean="0"/>
              <a:t>Зокрема</a:t>
            </a:r>
            <a:r>
              <a:rPr lang="ru-RU" sz="1200" dirty="0" smtClean="0"/>
              <a:t>,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</a:t>
            </a:r>
            <a:r>
              <a:rPr lang="ru-RU" sz="1200" dirty="0" err="1" smtClean="0"/>
              <a:t>ретельно</a:t>
            </a:r>
            <a:r>
              <a:rPr lang="ru-RU" sz="1200" dirty="0" smtClean="0"/>
              <a:t> </a:t>
            </a:r>
            <a:r>
              <a:rPr lang="ru-RU" sz="1200" dirty="0" err="1" smtClean="0"/>
              <a:t>дотримуватися</a:t>
            </a:r>
            <a:r>
              <a:rPr lang="ru-RU" sz="1200" dirty="0" smtClean="0"/>
              <a:t> правил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обмежень</a:t>
            </a:r>
            <a:r>
              <a:rPr lang="ru-RU" sz="1200" dirty="0" smtClean="0"/>
              <a:t> </a:t>
            </a:r>
            <a:r>
              <a:rPr lang="ru-RU" sz="1200" dirty="0" err="1" smtClean="0"/>
              <a:t>поширення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карантинних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об’єктів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насамперед</a:t>
            </a:r>
            <a:r>
              <a:rPr lang="ru-RU" sz="1200" dirty="0" smtClean="0"/>
              <a:t> — </a:t>
            </a:r>
            <a:r>
              <a:rPr lang="ru-RU" sz="1200" dirty="0" err="1" smtClean="0"/>
              <a:t>ретельно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перевіряти</a:t>
            </a:r>
            <a:r>
              <a:rPr lang="ru-RU" sz="1200" dirty="0" smtClean="0"/>
              <a:t> </a:t>
            </a:r>
            <a:r>
              <a:rPr lang="ru-RU" sz="1200" dirty="0" err="1" smtClean="0"/>
              <a:t>насіннєвий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</a:t>
            </a:r>
            <a:r>
              <a:rPr lang="ru-RU" sz="1200" dirty="0" smtClean="0"/>
              <a:t>. За </a:t>
            </a:r>
            <a:r>
              <a:rPr lang="ru-RU" sz="1200" dirty="0" err="1" smtClean="0"/>
              <a:t>виявлення</a:t>
            </a:r>
            <a:r>
              <a:rPr lang="ru-RU" sz="1200" dirty="0" smtClean="0"/>
              <a:t> в </a:t>
            </a:r>
            <a:r>
              <a:rPr lang="ru-RU" sz="1200" dirty="0" err="1" smtClean="0"/>
              <a:t>ньому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насіння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іншого</a:t>
            </a:r>
            <a:r>
              <a:rPr lang="ru-RU" sz="1200" dirty="0" smtClean="0"/>
              <a:t> карантинного </a:t>
            </a:r>
            <a:r>
              <a:rPr lang="ru-RU" sz="1200" dirty="0" err="1" smtClean="0"/>
              <a:t>бур’яну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обов’язково</a:t>
            </a:r>
            <a:r>
              <a:rPr lang="ru-RU" sz="1200" dirty="0" smtClean="0"/>
              <a:t> </a:t>
            </a:r>
            <a:r>
              <a:rPr lang="ru-RU" sz="1200" dirty="0" err="1" smtClean="0"/>
              <a:t>потрібно</a:t>
            </a:r>
            <a:r>
              <a:rPr lang="ru-RU" sz="1200" dirty="0" smtClean="0"/>
              <a:t> </a:t>
            </a:r>
            <a:r>
              <a:rPr lang="ru-RU" sz="1200" dirty="0" err="1" smtClean="0"/>
              <a:t>очистити</a:t>
            </a:r>
            <a:r>
              <a:rPr lang="ru-RU" sz="1200" dirty="0" smtClean="0"/>
              <a:t>. В </a:t>
            </a:r>
            <a:r>
              <a:rPr lang="ru-RU" sz="1200" dirty="0" err="1" smtClean="0"/>
              <a:t>окремих</a:t>
            </a:r>
            <a:r>
              <a:rPr lang="ru-RU" sz="1200" dirty="0" smtClean="0"/>
              <a:t> </a:t>
            </a:r>
            <a:r>
              <a:rPr lang="ru-RU" sz="1200" dirty="0" err="1" smtClean="0"/>
              <a:t>випадках</a:t>
            </a:r>
            <a:r>
              <a:rPr lang="ru-RU" sz="1200" dirty="0" smtClean="0"/>
              <a:t> </a:t>
            </a:r>
            <a:r>
              <a:rPr lang="ru-RU" sz="1200" dirty="0" err="1" smtClean="0"/>
              <a:t>насіннєвий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</a:t>
            </a:r>
            <a:r>
              <a:rPr lang="ru-RU" sz="1200" dirty="0" smtClean="0"/>
              <a:t> </a:t>
            </a:r>
            <a:r>
              <a:rPr lang="ru-RU" sz="1200" dirty="0" err="1" smtClean="0"/>
              <a:t>потрібно</a:t>
            </a:r>
            <a:r>
              <a:rPr lang="ru-RU" sz="1200" dirty="0" smtClean="0"/>
              <a:t> </a:t>
            </a:r>
            <a:r>
              <a:rPr lang="ru-RU" sz="1200" dirty="0" err="1" smtClean="0"/>
              <a:t>знищити</a:t>
            </a:r>
            <a:r>
              <a:rPr lang="ru-RU" sz="1200" dirty="0" smtClean="0"/>
              <a:t>.</a:t>
            </a:r>
          </a:p>
          <a:p>
            <a:r>
              <a:rPr lang="ru-RU" sz="1200" dirty="0" err="1" smtClean="0"/>
              <a:t>Звісно</a:t>
            </a:r>
            <a:r>
              <a:rPr lang="ru-RU" sz="1200" dirty="0" smtClean="0"/>
              <a:t>,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</a:t>
            </a:r>
            <a:r>
              <a:rPr lang="ru-RU" sz="1200" dirty="0" err="1" smtClean="0"/>
              <a:t>дотримуватись</a:t>
            </a:r>
            <a:r>
              <a:rPr lang="ru-RU" sz="1200" dirty="0" smtClean="0"/>
              <a:t> </a:t>
            </a:r>
            <a:r>
              <a:rPr lang="ru-RU" sz="1200" dirty="0" err="1" smtClean="0"/>
              <a:t>сівозміни</a:t>
            </a:r>
            <a:r>
              <a:rPr lang="ru-RU" sz="1200" dirty="0" smtClean="0"/>
              <a:t>: </a:t>
            </a:r>
            <a:r>
              <a:rPr lang="ru-RU" sz="1200" dirty="0" err="1" smtClean="0"/>
              <a:t>чергувати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культури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не </a:t>
            </a:r>
            <a:r>
              <a:rPr lang="ru-RU" sz="1200" dirty="0" err="1" smtClean="0"/>
              <a:t>піддаються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слабко</a:t>
            </a:r>
            <a:r>
              <a:rPr lang="ru-RU" sz="1200" dirty="0" smtClean="0"/>
              <a:t> </a:t>
            </a:r>
            <a:r>
              <a:rPr lang="ru-RU" sz="1200" dirty="0" err="1" smtClean="0"/>
              <a:t>піддаються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ураженню</a:t>
            </a:r>
            <a:r>
              <a:rPr lang="ru-RU" sz="1200" dirty="0" smtClean="0"/>
              <a:t> </a:t>
            </a:r>
            <a:r>
              <a:rPr lang="ru-RU" sz="1200" dirty="0" err="1" smtClean="0"/>
              <a:t>цим</a:t>
            </a:r>
            <a:r>
              <a:rPr lang="ru-RU" sz="1200" dirty="0" smtClean="0"/>
              <a:t> </a:t>
            </a:r>
            <a:r>
              <a:rPr lang="ru-RU" sz="1200" dirty="0" err="1" smtClean="0"/>
              <a:t>бур’яном</a:t>
            </a:r>
            <a:r>
              <a:rPr lang="ru-RU" sz="1200" dirty="0" smtClean="0"/>
              <a:t> (</a:t>
            </a:r>
            <a:r>
              <a:rPr lang="ru-RU" sz="1200" dirty="0" err="1" smtClean="0"/>
              <a:t>усі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види</a:t>
            </a:r>
            <a:r>
              <a:rPr lang="ru-RU" sz="1200" dirty="0" smtClean="0"/>
              <a:t> </a:t>
            </a:r>
            <a:r>
              <a:rPr lang="ru-RU" sz="1200" dirty="0" err="1" smtClean="0"/>
              <a:t>зернових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соняшник</a:t>
            </a:r>
            <a:r>
              <a:rPr lang="ru-RU" sz="1200" dirty="0" smtClean="0"/>
              <a:t>). </a:t>
            </a:r>
            <a:r>
              <a:rPr lang="ru-RU" sz="1200" dirty="0" err="1" smtClean="0"/>
              <a:t>Життєздатність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насіння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досить</a:t>
            </a:r>
            <a:r>
              <a:rPr lang="ru-RU" sz="1200" dirty="0" smtClean="0"/>
              <a:t> </a:t>
            </a:r>
            <a:r>
              <a:rPr lang="ru-RU" sz="1200" dirty="0" err="1" smtClean="0"/>
              <a:t>висока</a:t>
            </a:r>
            <a:r>
              <a:rPr lang="ru-RU" sz="1200" dirty="0" smtClean="0"/>
              <a:t>, тому </a:t>
            </a:r>
            <a:r>
              <a:rPr lang="ru-RU" sz="1200" dirty="0" err="1" smtClean="0"/>
              <a:t>розміщувати</a:t>
            </a:r>
            <a:r>
              <a:rPr lang="ru-RU" sz="1200" dirty="0" smtClean="0"/>
              <a:t> у </a:t>
            </a:r>
            <a:r>
              <a:rPr lang="ru-RU" sz="1200" dirty="0" err="1" smtClean="0"/>
              <a:t>сівозміні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сприйнятливі</a:t>
            </a:r>
            <a:r>
              <a:rPr lang="ru-RU" sz="1200" dirty="0" smtClean="0"/>
              <a:t> до </a:t>
            </a:r>
            <a:r>
              <a:rPr lang="ru-RU" sz="1200" dirty="0" err="1" smtClean="0"/>
              <a:t>неї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культури</a:t>
            </a:r>
            <a:r>
              <a:rPr lang="ru-RU" sz="1200" dirty="0" smtClean="0"/>
              <a:t> </a:t>
            </a:r>
            <a:r>
              <a:rPr lang="ru-RU" sz="1200" dirty="0" err="1" smtClean="0"/>
              <a:t>варто</a:t>
            </a:r>
            <a:r>
              <a:rPr lang="ru-RU" sz="1200" dirty="0" smtClean="0"/>
              <a:t> не </a:t>
            </a:r>
            <a:r>
              <a:rPr lang="ru-RU" sz="1200" dirty="0" err="1" smtClean="0"/>
              <a:t>раніше</a:t>
            </a:r>
            <a:r>
              <a:rPr lang="ru-RU" sz="1200" dirty="0" smtClean="0"/>
              <a:t> </a:t>
            </a:r>
            <a:r>
              <a:rPr lang="ru-RU" sz="1200" dirty="0" err="1" smtClean="0"/>
              <a:t>ніж</a:t>
            </a:r>
            <a:r>
              <a:rPr lang="ru-RU" sz="1200" dirty="0" smtClean="0"/>
              <a:t> </a:t>
            </a:r>
            <a:r>
              <a:rPr lang="ru-RU" sz="1200" dirty="0" err="1" smtClean="0"/>
              <a:t>мінімум</a:t>
            </a:r>
            <a:r>
              <a:rPr lang="ru-RU" sz="1200" dirty="0" smtClean="0"/>
              <a:t> через </a:t>
            </a:r>
            <a:r>
              <a:rPr lang="ru-RU" sz="1200" dirty="0" err="1" smtClean="0"/>
              <a:t>шість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років</a:t>
            </a:r>
            <a:r>
              <a:rPr lang="ru-RU" sz="1200" dirty="0" smtClean="0"/>
              <a:t>. У </a:t>
            </a:r>
            <a:r>
              <a:rPr lang="ru-RU" sz="1200" dirty="0" err="1" smtClean="0"/>
              <a:t>сівозміні</a:t>
            </a:r>
            <a:r>
              <a:rPr lang="ru-RU" sz="1200" dirty="0" smtClean="0"/>
              <a:t> рекомендовано </a:t>
            </a:r>
            <a:r>
              <a:rPr lang="ru-RU" sz="1200" dirty="0" err="1" smtClean="0"/>
              <a:t>використовувати</a:t>
            </a:r>
            <a:r>
              <a:rPr lang="ru-RU" sz="1200" dirty="0" smtClean="0"/>
              <a:t> поля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чорним</a:t>
            </a:r>
            <a:r>
              <a:rPr lang="ru-RU" sz="1200" dirty="0" smtClean="0"/>
              <a:t> паром. Сходи паразита </a:t>
            </a:r>
            <a:r>
              <a:rPr lang="ru-RU" sz="1200" dirty="0" err="1" smtClean="0"/>
              <a:t>проростають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ґрунту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глибини</a:t>
            </a:r>
            <a:r>
              <a:rPr lang="ru-RU" sz="1200" dirty="0" smtClean="0"/>
              <a:t> до 3–5 см, тому </a:t>
            </a:r>
            <a:r>
              <a:rPr lang="ru-RU" sz="1200" dirty="0" err="1" smtClean="0"/>
              <a:t>засмічені</a:t>
            </a:r>
            <a:r>
              <a:rPr lang="ru-RU" sz="1200" dirty="0" smtClean="0"/>
              <a:t> ним поля </a:t>
            </a:r>
            <a:r>
              <a:rPr lang="ru-RU" sz="1200" dirty="0" err="1" smtClean="0"/>
              <a:t>необхідно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обов’язково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переорювати</a:t>
            </a:r>
            <a:r>
              <a:rPr lang="ru-RU" sz="1200" dirty="0" smtClean="0"/>
              <a:t> на </a:t>
            </a:r>
            <a:r>
              <a:rPr lang="ru-RU" sz="1200" dirty="0" err="1" smtClean="0"/>
              <a:t>глибину</a:t>
            </a:r>
            <a:r>
              <a:rPr lang="ru-RU" sz="1200" dirty="0" smtClean="0"/>
              <a:t> </a:t>
            </a:r>
            <a:r>
              <a:rPr lang="ru-RU" sz="1200" dirty="0" err="1" smtClean="0"/>
              <a:t>орного</a:t>
            </a:r>
            <a:r>
              <a:rPr lang="ru-RU" sz="1200" dirty="0" smtClean="0"/>
              <a:t> шару,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сприятиме</a:t>
            </a:r>
            <a:r>
              <a:rPr lang="ru-RU" sz="1200" dirty="0" smtClean="0"/>
              <a:t> </a:t>
            </a:r>
            <a:r>
              <a:rPr lang="ru-RU" sz="1200" dirty="0" err="1" smtClean="0"/>
              <a:t>загибелі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проростків</a:t>
            </a:r>
            <a:r>
              <a:rPr lang="ru-RU" sz="1200" dirty="0" smtClean="0"/>
              <a:t>. Перед </a:t>
            </a:r>
            <a:r>
              <a:rPr lang="ru-RU" sz="1200" dirty="0" err="1" smtClean="0"/>
              <a:t>висівом</a:t>
            </a:r>
            <a:r>
              <a:rPr lang="ru-RU" sz="1200" dirty="0" smtClean="0"/>
              <a:t> </a:t>
            </a:r>
            <a:r>
              <a:rPr lang="ru-RU" sz="1200" dirty="0" err="1" smtClean="0"/>
              <a:t>навесні</a:t>
            </a:r>
            <a:r>
              <a:rPr lang="ru-RU" sz="1200" dirty="0" smtClean="0"/>
              <a:t> </a:t>
            </a:r>
            <a:r>
              <a:rPr lang="ru-RU" sz="1200" dirty="0" err="1" smtClean="0"/>
              <a:t>потрібно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проводити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дві-три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культивації</a:t>
            </a:r>
            <a:r>
              <a:rPr lang="ru-RU" sz="1200" dirty="0" smtClean="0"/>
              <a:t>. </a:t>
            </a:r>
            <a:r>
              <a:rPr lang="ru-RU" sz="1200" dirty="0" err="1" smtClean="0"/>
              <a:t>Якщо</a:t>
            </a:r>
            <a:r>
              <a:rPr lang="ru-RU" sz="1200" dirty="0" smtClean="0"/>
              <a:t> </a:t>
            </a:r>
            <a:r>
              <a:rPr lang="ru-RU" sz="1200" dirty="0" err="1" smtClean="0"/>
              <a:t>ваші</a:t>
            </a:r>
            <a:r>
              <a:rPr lang="ru-RU" sz="1200" dirty="0" smtClean="0"/>
              <a:t> поля </a:t>
            </a:r>
            <a:r>
              <a:rPr lang="ru-RU" sz="1200" dirty="0" err="1" smtClean="0"/>
              <a:t>розташовані</a:t>
            </a:r>
            <a:r>
              <a:rPr lang="ru-RU" sz="1200" dirty="0" smtClean="0"/>
              <a:t> в </a:t>
            </a:r>
            <a:r>
              <a:rPr lang="ru-RU" sz="1200" dirty="0" err="1" smtClean="0"/>
              <a:t>районі</a:t>
            </a:r>
            <a:r>
              <a:rPr lang="ru-RU" sz="1200" dirty="0" smtClean="0"/>
              <a:t> </a:t>
            </a:r>
            <a:r>
              <a:rPr lang="ru-RU" sz="1200" dirty="0" err="1" smtClean="0"/>
              <a:t>зрошуваного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землеробства</a:t>
            </a:r>
            <a:r>
              <a:rPr lang="ru-RU" sz="1200" dirty="0" smtClean="0"/>
              <a:t>, </a:t>
            </a:r>
            <a:r>
              <a:rPr lang="ru-RU" sz="1200" dirty="0" err="1" smtClean="0"/>
              <a:t>поєднайте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культивацію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провокаційними</a:t>
            </a:r>
            <a:r>
              <a:rPr lang="ru-RU" sz="1200" dirty="0" smtClean="0"/>
              <a:t> поливами.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проводити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боронування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посівів</a:t>
            </a:r>
            <a:r>
              <a:rPr lang="ru-RU" sz="1200" dirty="0" smtClean="0"/>
              <a:t> до та </a:t>
            </a:r>
            <a:r>
              <a:rPr lang="ru-RU" sz="1200" dirty="0" err="1" smtClean="0"/>
              <a:t>після</a:t>
            </a:r>
            <a:r>
              <a:rPr lang="ru-RU" sz="1200" dirty="0" smtClean="0"/>
              <a:t> </a:t>
            </a:r>
            <a:r>
              <a:rPr lang="ru-RU" sz="1200" dirty="0" err="1" smtClean="0"/>
              <a:t>появи</a:t>
            </a:r>
            <a:r>
              <a:rPr lang="ru-RU" sz="1200" dirty="0" smtClean="0"/>
              <a:t> </a:t>
            </a:r>
            <a:r>
              <a:rPr lang="ru-RU" sz="1200" dirty="0" err="1" smtClean="0"/>
              <a:t>сходів</a:t>
            </a:r>
            <a:r>
              <a:rPr lang="ru-RU" sz="1200" dirty="0" smtClean="0"/>
              <a:t>, </a:t>
            </a:r>
            <a:r>
              <a:rPr lang="ru-RU" sz="1200" dirty="0" err="1" smtClean="0"/>
              <a:t>міжрядні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обробітки</a:t>
            </a:r>
            <a:r>
              <a:rPr lang="ru-RU" sz="1200" dirty="0" smtClean="0"/>
              <a:t>, а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</a:t>
            </a:r>
            <a:r>
              <a:rPr lang="ru-RU" sz="1200" dirty="0" err="1" smtClean="0"/>
              <a:t>знищувати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окремі</a:t>
            </a:r>
            <a:r>
              <a:rPr lang="ru-RU" sz="1200" dirty="0" smtClean="0"/>
              <a:t> </a:t>
            </a:r>
            <a:r>
              <a:rPr lang="ru-RU" sz="1200" dirty="0" err="1" smtClean="0"/>
              <a:t>уражені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бур’яном</a:t>
            </a:r>
            <a:r>
              <a:rPr lang="ru-RU" sz="1200" dirty="0" smtClean="0"/>
              <a:t> </a:t>
            </a:r>
            <a:r>
              <a:rPr lang="ru-RU" sz="1200" dirty="0" err="1" smtClean="0"/>
              <a:t>рослини</a:t>
            </a:r>
            <a:r>
              <a:rPr lang="ru-RU" sz="1200" dirty="0" smtClean="0"/>
              <a:t>. За </a:t>
            </a:r>
            <a:r>
              <a:rPr lang="ru-RU" sz="1200" dirty="0" err="1" smtClean="0"/>
              <a:t>інтенсивного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поширення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бур’яну</a:t>
            </a:r>
            <a:r>
              <a:rPr lang="ru-RU" sz="1200" dirty="0" smtClean="0"/>
              <a:t> в </a:t>
            </a:r>
            <a:r>
              <a:rPr lang="ru-RU" sz="1200" dirty="0" err="1" smtClean="0"/>
              <a:t>посіві</a:t>
            </a:r>
            <a:r>
              <a:rPr lang="ru-RU" sz="1200" dirty="0" smtClean="0"/>
              <a:t>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</a:t>
            </a:r>
            <a:r>
              <a:rPr lang="ru-RU" sz="1200" dirty="0" err="1" smtClean="0"/>
              <a:t>скошувати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уражені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ділянки</a:t>
            </a:r>
            <a:r>
              <a:rPr lang="ru-RU" sz="1200" dirty="0" smtClean="0"/>
              <a:t> до </a:t>
            </a:r>
            <a:r>
              <a:rPr lang="ru-RU" sz="1200" dirty="0" err="1" smtClean="0"/>
              <a:t>цвітіння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повитиці</a:t>
            </a:r>
            <a:r>
              <a:rPr lang="ru-RU" sz="1200" dirty="0" smtClean="0"/>
              <a:t>, </a:t>
            </a:r>
            <a:r>
              <a:rPr lang="ru-RU" sz="1200" dirty="0" err="1" smtClean="0"/>
              <a:t>захоплюючи</a:t>
            </a:r>
            <a:r>
              <a:rPr lang="ru-RU" sz="1200" dirty="0" smtClean="0"/>
              <a:t> при </a:t>
            </a:r>
            <a:r>
              <a:rPr lang="ru-RU" sz="1200" dirty="0" err="1" smtClean="0"/>
              <a:t>цьому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додаткову</a:t>
            </a:r>
            <a:r>
              <a:rPr lang="ru-RU" sz="1200" dirty="0" smtClean="0"/>
              <a:t> зону в 1,5 м </a:t>
            </a:r>
            <a:r>
              <a:rPr lang="ru-RU" sz="1200" dirty="0" err="1" smtClean="0"/>
              <a:t>навколо</a:t>
            </a:r>
            <a:r>
              <a:rPr lang="ru-RU" sz="1200" dirty="0" smtClean="0"/>
              <a:t>. </a:t>
            </a:r>
            <a:r>
              <a:rPr lang="ru-RU" sz="1200" dirty="0" err="1" smtClean="0"/>
              <a:t>Скошені</a:t>
            </a:r>
            <a:r>
              <a:rPr lang="ru-RU" sz="1200" dirty="0" smtClean="0"/>
              <a:t> </a:t>
            </a:r>
            <a:r>
              <a:rPr lang="ru-RU" sz="1200" dirty="0" err="1" smtClean="0"/>
              <a:t>рослини</a:t>
            </a:r>
            <a:r>
              <a:rPr lang="ru-RU" sz="1200" dirty="0" smtClean="0"/>
              <a:t> </a:t>
            </a:r>
            <a:r>
              <a:rPr lang="ru-RU" sz="1200" dirty="0" err="1" smtClean="0"/>
              <a:t>виносять</a:t>
            </a:r>
            <a:r>
              <a:rPr lang="ru-RU" sz="1200" dirty="0" smtClean="0"/>
              <a:t> за </a:t>
            </a:r>
            <a:r>
              <a:rPr lang="ru-RU" sz="1200" dirty="0" err="1" smtClean="0"/>
              <a:t>межі</a:t>
            </a:r>
            <a:r>
              <a:rPr lang="ru-RU" sz="1200" dirty="0" smtClean="0"/>
              <a:t> поля та </a:t>
            </a:r>
            <a:r>
              <a:rPr lang="ru-RU" sz="1200" dirty="0" err="1" smtClean="0"/>
              <a:t>знищують</a:t>
            </a:r>
            <a:r>
              <a:rPr lang="ru-RU" sz="1200" dirty="0" smtClean="0"/>
              <a:t>. </a:t>
            </a:r>
            <a:r>
              <a:rPr lang="ru-RU" sz="1200" dirty="0" err="1" smtClean="0"/>
              <a:t>Вогнища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утримують</a:t>
            </a:r>
            <a:r>
              <a:rPr lang="ru-RU" sz="1200" dirty="0" smtClean="0"/>
              <a:t> у </a:t>
            </a:r>
            <a:r>
              <a:rPr lang="ru-RU" sz="1200" dirty="0" err="1" smtClean="0"/>
              <a:t>стані</a:t>
            </a:r>
            <a:r>
              <a:rPr lang="ru-RU" sz="1200" dirty="0" smtClean="0"/>
              <a:t> </a:t>
            </a:r>
            <a:r>
              <a:rPr lang="ru-RU" sz="1200" dirty="0" err="1" smtClean="0"/>
              <a:t>чорного</a:t>
            </a:r>
            <a:r>
              <a:rPr lang="ru-RU" sz="1200" dirty="0" smtClean="0"/>
              <a:t> пару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обробляють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гербіцидами</a:t>
            </a:r>
            <a:r>
              <a:rPr lang="ru-RU" sz="1200" dirty="0" smtClean="0"/>
              <a:t> </a:t>
            </a:r>
            <a:r>
              <a:rPr lang="ru-RU" sz="1200" dirty="0" err="1" smtClean="0"/>
              <a:t>суцільної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дії</a:t>
            </a:r>
            <a:r>
              <a:rPr lang="ru-RU" sz="1200" dirty="0" smtClean="0"/>
              <a:t>. </a:t>
            </a:r>
            <a:r>
              <a:rPr lang="ru-RU" sz="1200" dirty="0" err="1" smtClean="0"/>
              <a:t>Бур’ян</a:t>
            </a:r>
            <a:r>
              <a:rPr lang="ru-RU" sz="1200" dirty="0" smtClean="0"/>
              <a:t> </a:t>
            </a:r>
            <a:r>
              <a:rPr lang="ru-RU" sz="1200" dirty="0" err="1" smtClean="0"/>
              <a:t>цього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польового</a:t>
            </a:r>
            <a:r>
              <a:rPr lang="ru-RU" sz="1200" dirty="0" smtClean="0"/>
              <a:t> паразита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</a:t>
            </a:r>
            <a:r>
              <a:rPr lang="ru-RU" sz="1200" dirty="0" err="1" smtClean="0"/>
              <a:t>скошувати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низько</a:t>
            </a:r>
            <a:r>
              <a:rPr lang="ru-RU" sz="1200" dirty="0" smtClean="0"/>
              <a:t> та </a:t>
            </a:r>
            <a:r>
              <a:rPr lang="ru-RU" sz="1200" dirty="0" err="1" smtClean="0"/>
              <a:t>якомога</a:t>
            </a:r>
            <a:r>
              <a:rPr lang="ru-RU" sz="1200" dirty="0" smtClean="0"/>
              <a:t> </a:t>
            </a:r>
            <a:r>
              <a:rPr lang="ru-RU" sz="1200" dirty="0" err="1" smtClean="0"/>
              <a:t>частіше</a:t>
            </a:r>
            <a:r>
              <a:rPr lang="ru-RU" sz="1200" dirty="0" smtClean="0"/>
              <a:t> до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цвітіння</a:t>
            </a:r>
            <a:r>
              <a:rPr lang="ru-RU" sz="1200" dirty="0" smtClean="0"/>
              <a:t> у </a:t>
            </a:r>
            <a:r>
              <a:rPr lang="ru-RU" sz="1200" dirty="0" err="1" smtClean="0"/>
              <a:t>посівах</a:t>
            </a:r>
            <a:r>
              <a:rPr lang="ru-RU" sz="1200" dirty="0" smtClean="0"/>
              <a:t> </a:t>
            </a:r>
            <a:r>
              <a:rPr lang="ru-RU" sz="1200" dirty="0" err="1" smtClean="0"/>
              <a:t>багаторічних</a:t>
            </a:r>
            <a:r>
              <a:rPr lang="ru-RU" sz="1200" dirty="0" smtClean="0"/>
              <a:t> трав </a:t>
            </a:r>
            <a:r>
              <a:rPr lang="ru-RU" sz="1200" dirty="0" err="1" smtClean="0"/>
              <a:t>і</a:t>
            </a:r>
            <a:r>
              <a:rPr lang="ru-RU" sz="1200" dirty="0" smtClean="0"/>
              <a:t> на </a:t>
            </a:r>
            <a:r>
              <a:rPr lang="ru-RU" sz="1200" dirty="0" err="1" smtClean="0"/>
              <a:t>ділянках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не </a:t>
            </a:r>
            <a:r>
              <a:rPr lang="ru-RU" sz="1200" dirty="0" err="1" smtClean="0"/>
              <a:t>обробляються</a:t>
            </a:r>
            <a:r>
              <a:rPr lang="ru-RU" sz="1200" dirty="0" smtClean="0"/>
              <a:t>. </a:t>
            </a:r>
            <a:r>
              <a:rPr lang="ru-RU" sz="1200" dirty="0" err="1" smtClean="0"/>
              <a:t>Повитиця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польова</a:t>
            </a:r>
            <a:r>
              <a:rPr lang="ru-RU" sz="1200" dirty="0" smtClean="0"/>
              <a:t> любить </a:t>
            </a:r>
            <a:r>
              <a:rPr lang="ru-RU" sz="1200" dirty="0" err="1" smtClean="0"/>
              <a:t>світло</a:t>
            </a:r>
            <a:r>
              <a:rPr lang="ru-RU" sz="1200" dirty="0" smtClean="0"/>
              <a:t>, тому </a:t>
            </a:r>
            <a:r>
              <a:rPr lang="ru-RU" sz="1200" dirty="0" err="1" smtClean="0"/>
              <a:t>основна</a:t>
            </a:r>
            <a:r>
              <a:rPr lang="ru-RU" sz="1200" dirty="0" smtClean="0"/>
              <a:t> </a:t>
            </a:r>
            <a:r>
              <a:rPr lang="ru-RU" sz="1200" dirty="0" err="1" smtClean="0"/>
              <a:t>частка</a:t>
            </a:r>
            <a:r>
              <a:rPr lang="ru-RU" sz="1200" dirty="0" smtClean="0"/>
              <a:t> </a:t>
            </a:r>
            <a:r>
              <a:rPr lang="ru-RU" sz="1200" dirty="0" err="1" smtClean="0"/>
              <a:t>цього</a:t>
            </a:r>
            <a:r>
              <a:rPr lang="ru-RU" sz="1200" dirty="0" smtClean="0"/>
              <a:t> паразита </a:t>
            </a:r>
            <a:r>
              <a:rPr lang="ru-RU" sz="1200" dirty="0" err="1" smtClean="0"/>
              <a:t>розташовується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висоті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понад</a:t>
            </a:r>
            <a:r>
              <a:rPr lang="ru-RU" sz="1200" dirty="0" smtClean="0"/>
              <a:t> 10 см,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варто</a:t>
            </a:r>
            <a:r>
              <a:rPr lang="ru-RU" sz="1200" dirty="0" smtClean="0"/>
              <a:t> </a:t>
            </a:r>
            <a:r>
              <a:rPr lang="ru-RU" sz="1200" dirty="0" err="1" smtClean="0"/>
              <a:t>враховувати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скошування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Скошене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обов’язково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видаляють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із</a:t>
            </a:r>
            <a:r>
              <a:rPr lang="ru-RU" sz="1200" dirty="0" smtClean="0"/>
              <a:t> поля та </a:t>
            </a:r>
            <a:r>
              <a:rPr lang="ru-RU" sz="1200" dirty="0" err="1" smtClean="0"/>
              <a:t>знищують</a:t>
            </a:r>
            <a:r>
              <a:rPr lang="ru-RU" sz="1200" dirty="0" smtClean="0"/>
              <a:t>. А </a:t>
            </a:r>
            <a:r>
              <a:rPr lang="ru-RU" sz="1200" dirty="0" err="1" smtClean="0"/>
              <a:t>решток</a:t>
            </a:r>
            <a:r>
              <a:rPr lang="ru-RU" sz="1200" dirty="0" smtClean="0"/>
              <a:t> </a:t>
            </a:r>
            <a:r>
              <a:rPr lang="ru-RU" sz="1200" dirty="0" err="1" smtClean="0"/>
              <a:t>бур’яну</a:t>
            </a:r>
            <a:r>
              <a:rPr lang="ru-RU" sz="1200" dirty="0" smtClean="0"/>
              <a:t> в </a:t>
            </a:r>
            <a:r>
              <a:rPr lang="ru-RU" sz="1200" dirty="0" err="1" smtClean="0"/>
              <a:t>стерні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позбуваються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хімічними</a:t>
            </a:r>
            <a:r>
              <a:rPr lang="ru-RU" sz="1200" dirty="0" smtClean="0"/>
              <a:t> методами. На </a:t>
            </a:r>
            <a:r>
              <a:rPr lang="ru-RU" sz="1200" dirty="0" err="1" smtClean="0"/>
              <a:t>посівах</a:t>
            </a:r>
            <a:r>
              <a:rPr lang="ru-RU" sz="1200" dirty="0" smtClean="0"/>
              <a:t> </a:t>
            </a:r>
            <a:r>
              <a:rPr lang="ru-RU" sz="1200" dirty="0" err="1" smtClean="0"/>
              <a:t>культурних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рослин</a:t>
            </a:r>
            <a:r>
              <a:rPr lang="ru-RU" sz="1200" dirty="0" smtClean="0"/>
              <a:t> </a:t>
            </a:r>
            <a:r>
              <a:rPr lang="ru-RU" sz="1200" dirty="0" err="1" smtClean="0"/>
              <a:t>вогнища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польової</a:t>
            </a:r>
            <a:r>
              <a:rPr lang="ru-RU" sz="1200" dirty="0" smtClean="0"/>
              <a:t>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</a:t>
            </a:r>
            <a:r>
              <a:rPr lang="ru-RU" sz="1200" dirty="0" err="1" smtClean="0"/>
              <a:t>скошувати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збирати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окремо</a:t>
            </a:r>
            <a:r>
              <a:rPr lang="ru-RU" sz="1200" dirty="0" smtClean="0"/>
              <a:t>. </a:t>
            </a:r>
            <a:r>
              <a:rPr lang="ru-RU" sz="1200" dirty="0" err="1" smtClean="0"/>
              <a:t>Засмічений</a:t>
            </a:r>
            <a:r>
              <a:rPr lang="ru-RU" sz="1200" dirty="0" smtClean="0"/>
              <a:t> урожай </a:t>
            </a:r>
            <a:r>
              <a:rPr lang="ru-RU" sz="1200" dirty="0" err="1" smtClean="0"/>
              <a:t>потрібно</a:t>
            </a:r>
            <a:r>
              <a:rPr lang="ru-RU" sz="1200" dirty="0" smtClean="0"/>
              <a:t> </a:t>
            </a:r>
            <a:r>
              <a:rPr lang="ru-RU" sz="1200" dirty="0" err="1" smtClean="0"/>
              <a:t>зберігати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окремо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чистого. </a:t>
            </a:r>
            <a:r>
              <a:rPr lang="ru-RU" sz="1200" dirty="0" err="1" smtClean="0"/>
              <a:t>Знищувати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повитицю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можна</a:t>
            </a:r>
            <a:r>
              <a:rPr lang="ru-RU" sz="1200" dirty="0" smtClean="0"/>
              <a:t> </a:t>
            </a:r>
            <a:r>
              <a:rPr lang="ru-RU" sz="1200" dirty="0" err="1" smtClean="0"/>
              <a:t>гербіцидами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після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підсихання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стерні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скошених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багаторічних</a:t>
            </a:r>
            <a:r>
              <a:rPr lang="ru-RU" sz="1200" dirty="0" smtClean="0"/>
              <a:t> трав.</a:t>
            </a:r>
          </a:p>
          <a:p>
            <a:r>
              <a:rPr lang="ru-RU" sz="1200" dirty="0" smtClean="0"/>
              <a:t>Для </a:t>
            </a:r>
            <a:r>
              <a:rPr lang="ru-RU" sz="1200" dirty="0" err="1" smtClean="0"/>
              <a:t>боротьби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повитицею</a:t>
            </a:r>
            <a:r>
              <a:rPr lang="ru-RU" sz="1200" dirty="0" smtClean="0"/>
              <a:t> </a:t>
            </a:r>
            <a:r>
              <a:rPr lang="ru-RU" sz="1200" dirty="0" err="1" smtClean="0"/>
              <a:t>застосовують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біологічний</a:t>
            </a:r>
            <a:r>
              <a:rPr lang="ru-RU" sz="1200" dirty="0" smtClean="0"/>
              <a:t> метод —</a:t>
            </a:r>
            <a:r>
              <a:rPr lang="ru-RU" sz="1200" b="1" dirty="0"/>
              <a:t> </a:t>
            </a:r>
            <a:r>
              <a:rPr lang="ru-RU" sz="1200" b="1" dirty="0" err="1"/>
              <a:t>уражають</a:t>
            </a:r>
            <a:r>
              <a:rPr lang="ru-RU" sz="1200" b="1" dirty="0"/>
              <a:t> </a:t>
            </a:r>
            <a:r>
              <a:rPr lang="ru-RU" sz="1200" b="1" dirty="0" err="1"/>
              <a:t>її</a:t>
            </a:r>
            <a:r>
              <a:rPr lang="ru-RU" sz="1200" b="1" dirty="0"/>
              <a:t> грибом </a:t>
            </a:r>
            <a:r>
              <a:rPr lang="ru-RU" sz="1200" b="1" dirty="0" err="1"/>
              <a:t>альтернарією</a:t>
            </a:r>
            <a:r>
              <a:rPr lang="ru-RU" sz="1200" dirty="0" smtClean="0"/>
              <a:t>. Але </a:t>
            </a:r>
            <a:r>
              <a:rPr lang="ru-RU" sz="1200" dirty="0" err="1" smtClean="0"/>
              <a:t>найкращий</a:t>
            </a:r>
            <a:r>
              <a:rPr lang="ru-RU" sz="1200" dirty="0" smtClean="0"/>
              <a:t> метод </a:t>
            </a:r>
            <a:r>
              <a:rPr lang="ru-RU" sz="1200" dirty="0" err="1" smtClean="0"/>
              <a:t>боротьби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повитицею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польовою</a:t>
            </a:r>
            <a:r>
              <a:rPr lang="ru-RU" sz="1200" dirty="0" smtClean="0"/>
              <a:t> — не </a:t>
            </a:r>
            <a:r>
              <a:rPr lang="ru-RU" sz="1200" dirty="0" err="1" smtClean="0"/>
              <a:t>допустити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потрапляння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цього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бур’яну</a:t>
            </a:r>
            <a:r>
              <a:rPr lang="ru-RU" sz="1200" dirty="0" smtClean="0"/>
              <a:t> на поле, </a:t>
            </a:r>
            <a:r>
              <a:rPr lang="ru-RU" sz="1200" dirty="0" err="1" smtClean="0"/>
              <a:t>адже</a:t>
            </a:r>
            <a:r>
              <a:rPr lang="ru-RU" sz="1200" dirty="0" smtClean="0"/>
              <a:t> </a:t>
            </a:r>
            <a:r>
              <a:rPr lang="ru-RU" sz="1200" dirty="0" err="1" smtClean="0"/>
              <a:t>боротьба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нею </a:t>
            </a:r>
            <a:r>
              <a:rPr lang="ru-RU" sz="1200" dirty="0" err="1" smtClean="0"/>
              <a:t>досить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затратна</a:t>
            </a:r>
            <a:r>
              <a:rPr lang="ru-RU" sz="1200" dirty="0" smtClean="0"/>
              <a:t> та </a:t>
            </a:r>
            <a:r>
              <a:rPr lang="ru-RU" sz="1200" dirty="0" err="1" smtClean="0"/>
              <a:t>тривала</a:t>
            </a:r>
            <a:r>
              <a:rPr lang="ru-RU" sz="1200" dirty="0" smtClean="0"/>
              <a:t>.</a:t>
            </a:r>
          </a:p>
          <a:p>
            <a:r>
              <a:rPr lang="ru-RU" sz="1200" dirty="0" err="1" smtClean="0"/>
              <a:t>Досить</a:t>
            </a:r>
            <a:r>
              <a:rPr lang="ru-RU" sz="1200" dirty="0" smtClean="0"/>
              <a:t> </a:t>
            </a:r>
            <a:r>
              <a:rPr lang="ru-RU" sz="1200" dirty="0" err="1" smtClean="0"/>
              <a:t>поширені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шкодочинні</a:t>
            </a:r>
            <a:r>
              <a:rPr lang="ru-RU" sz="1200" dirty="0" smtClean="0"/>
              <a:t> </a:t>
            </a:r>
            <a:r>
              <a:rPr lang="ru-RU" sz="1200" dirty="0" err="1" smtClean="0"/>
              <a:t>інвазійні</a:t>
            </a:r>
            <a:r>
              <a:rPr lang="ru-RU" sz="1200" dirty="0" smtClean="0"/>
              <a:t> </a:t>
            </a:r>
            <a:r>
              <a:rPr lang="ru-RU" sz="1200" dirty="0" err="1" smtClean="0"/>
              <a:t>хвороби</a:t>
            </a:r>
            <a:r>
              <a:rPr lang="ru-RU" sz="1200" dirty="0" smtClean="0"/>
              <a:t> </a:t>
            </a:r>
            <a:r>
              <a:rPr lang="ru-RU" sz="1200" dirty="0" err="1" smtClean="0"/>
              <a:t>агророслин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спричинені</a:t>
            </a:r>
            <a:r>
              <a:rPr lang="ru-RU" sz="1200" dirty="0" smtClean="0"/>
              <a:t> </a:t>
            </a:r>
            <a:r>
              <a:rPr lang="ru-RU" sz="1200" b="1" dirty="0" err="1"/>
              <a:t>борошнисторосяними</a:t>
            </a:r>
            <a:r>
              <a:rPr lang="ru-RU" sz="1200" b="1" dirty="0"/>
              <a:t>, </a:t>
            </a:r>
            <a:r>
              <a:rPr lang="ru-RU" sz="1200" b="1" dirty="0" err="1"/>
              <a:t>фітофторовими</a:t>
            </a:r>
            <a:r>
              <a:rPr lang="ru-RU" sz="1200" b="1" dirty="0"/>
              <a:t> грибами, </a:t>
            </a:r>
            <a:r>
              <a:rPr lang="ru-RU" sz="1200" b="1" dirty="0" err="1"/>
              <a:t>різними</a:t>
            </a:r>
            <a:r>
              <a:rPr lang="ru-RU" sz="1200" b="1" dirty="0"/>
              <a:t> видами гнилей, </a:t>
            </a:r>
            <a:r>
              <a:rPr lang="ru-RU" sz="1200" b="1" dirty="0" err="1"/>
              <a:t>збудниками</a:t>
            </a:r>
            <a:r>
              <a:rPr lang="ru-RU" sz="1200" b="1" dirty="0"/>
              <a:t> </a:t>
            </a:r>
            <a:r>
              <a:rPr lang="ru-RU" sz="1200" b="1" dirty="0" err="1"/>
              <a:t>бактеріальних</a:t>
            </a:r>
            <a:r>
              <a:rPr lang="ru-RU" sz="1200" b="1" dirty="0"/>
              <a:t> </a:t>
            </a:r>
            <a:r>
              <a:rPr lang="ru-RU" sz="1200" b="1" dirty="0" err="1"/>
              <a:t>і</a:t>
            </a:r>
            <a:r>
              <a:rPr lang="ru-RU" sz="1200" b="1" dirty="0"/>
              <a:t> </a:t>
            </a:r>
            <a:r>
              <a:rPr lang="ru-RU" sz="1200" b="1" dirty="0" err="1"/>
              <a:t>вірусних</a:t>
            </a:r>
            <a:r>
              <a:rPr lang="ru-RU" sz="1200" b="1" dirty="0"/>
              <a:t> хвороб</a:t>
            </a:r>
            <a:r>
              <a:rPr lang="ru-RU" sz="1200" dirty="0" smtClean="0"/>
              <a:t>. </a:t>
            </a:r>
            <a:r>
              <a:rPr lang="ru-RU" sz="1200" dirty="0" err="1" smtClean="0"/>
              <a:t>Зупинимося</a:t>
            </a:r>
            <a:r>
              <a:rPr lang="ru-RU" sz="1200" dirty="0" smtClean="0"/>
              <a:t> </a:t>
            </a:r>
            <a:r>
              <a:rPr lang="ru-RU" sz="1200" dirty="0" err="1" smtClean="0"/>
              <a:t>детальніше</a:t>
            </a:r>
            <a:r>
              <a:rPr lang="ru-RU" sz="1200" dirty="0" smtClean="0"/>
              <a:t> на </a:t>
            </a:r>
            <a:r>
              <a:rPr lang="ru-RU" sz="1200" dirty="0" err="1" smtClean="0"/>
              <a:t>інвазійних</a:t>
            </a:r>
            <a:r>
              <a:rPr lang="ru-RU" sz="1200" dirty="0" smtClean="0"/>
              <a:t> хворобах,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протягом</a:t>
            </a:r>
            <a:r>
              <a:rPr lang="ru-RU" sz="1200" dirty="0" smtClean="0"/>
              <a:t> </a:t>
            </a:r>
            <a:r>
              <a:rPr lang="ru-RU" sz="1200" dirty="0" err="1" smtClean="0"/>
              <a:t>останніх</a:t>
            </a:r>
            <a:r>
              <a:rPr lang="ru-RU" sz="1200" dirty="0" smtClean="0"/>
              <a:t> </a:t>
            </a:r>
            <a:r>
              <a:rPr lang="ru-RU" sz="1200" dirty="0" err="1" smtClean="0"/>
              <a:t>сторіч</a:t>
            </a:r>
            <a:r>
              <a:rPr lang="ru-RU" sz="1200" dirty="0" smtClean="0"/>
              <a:t> </a:t>
            </a:r>
            <a:r>
              <a:rPr lang="ru-RU" sz="1200" dirty="0" err="1" smtClean="0"/>
              <a:t>значно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перешкоджають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вирощуванню</a:t>
            </a:r>
            <a:r>
              <a:rPr lang="ru-RU" sz="1200" dirty="0" smtClean="0"/>
              <a:t> винограду та </a:t>
            </a:r>
            <a:r>
              <a:rPr lang="ru-RU" sz="1200" dirty="0" err="1" smtClean="0"/>
              <a:t>впливають</a:t>
            </a:r>
            <a:r>
              <a:rPr lang="ru-RU" sz="1200" dirty="0" smtClean="0"/>
              <a:t> на </a:t>
            </a:r>
            <a:r>
              <a:rPr lang="ru-RU" sz="1200" dirty="0" err="1" smtClean="0"/>
              <a:t>якість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кількість</a:t>
            </a:r>
            <a:r>
              <a:rPr lang="ru-RU" sz="1200" dirty="0" smtClean="0"/>
              <a:t> урожаю </a:t>
            </a:r>
            <a:r>
              <a:rPr lang="ru-RU" sz="1200" dirty="0" err="1" smtClean="0"/>
              <a:t>й</a:t>
            </a:r>
            <a:r>
              <a:rPr lang="ru-RU" sz="1200" dirty="0" smtClean="0"/>
              <a:t> вина, </a:t>
            </a:r>
            <a:r>
              <a:rPr lang="ru-RU" sz="1200" dirty="0" err="1" smtClean="0"/>
              <a:t>виготовленого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нього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У </a:t>
            </a:r>
            <a:r>
              <a:rPr lang="ru-RU" sz="1200" dirty="0" err="1" smtClean="0"/>
              <a:t>виноградарських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господарствах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встановлення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реальної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картини</a:t>
            </a:r>
            <a:r>
              <a:rPr lang="ru-RU" sz="1200" dirty="0" smtClean="0"/>
              <a:t> </a:t>
            </a:r>
            <a:r>
              <a:rPr lang="ru-RU" sz="1200" dirty="0" err="1" smtClean="0"/>
              <a:t>фітосанітарного</a:t>
            </a:r>
            <a:r>
              <a:rPr lang="ru-RU" sz="1200" dirty="0" smtClean="0"/>
              <a:t> стану </a:t>
            </a:r>
            <a:r>
              <a:rPr lang="ru-RU" sz="1200" dirty="0" err="1" smtClean="0"/>
              <a:t>насаджень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у </a:t>
            </a:r>
            <a:r>
              <a:rPr lang="ru-RU" sz="1200" dirty="0" err="1" smtClean="0"/>
              <a:t>березні</a:t>
            </a:r>
            <a:r>
              <a:rPr lang="ru-RU" sz="1200" dirty="0" smtClean="0"/>
              <a:t> (як </a:t>
            </a:r>
            <a:r>
              <a:rPr lang="ru-RU" sz="1200" dirty="0" err="1" smtClean="0"/>
              <a:t>тільки</a:t>
            </a:r>
            <a:r>
              <a:rPr lang="ru-RU" sz="1200" dirty="0" smtClean="0"/>
              <a:t> дозволить погода) провести </a:t>
            </a:r>
            <a:r>
              <a:rPr lang="ru-RU" sz="1200" dirty="0" err="1" smtClean="0"/>
              <a:t>ретельне</a:t>
            </a:r>
            <a:r>
              <a:rPr lang="ru-RU" sz="1200" dirty="0" smtClean="0"/>
              <a:t> </a:t>
            </a:r>
            <a:r>
              <a:rPr lang="ru-RU" sz="1200" dirty="0" err="1" smtClean="0"/>
              <a:t>обстеження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виноградників</a:t>
            </a:r>
            <a:r>
              <a:rPr lang="ru-RU" sz="1200" dirty="0" smtClean="0"/>
              <a:t>.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цього</a:t>
            </a:r>
            <a:r>
              <a:rPr lang="ru-RU" sz="1200" dirty="0" smtClean="0"/>
              <a:t> заходу </a:t>
            </a:r>
            <a:r>
              <a:rPr lang="ru-RU" sz="1200" dirty="0" err="1" smtClean="0"/>
              <a:t>потрібно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відібрати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зразки</a:t>
            </a:r>
            <a:r>
              <a:rPr lang="ru-RU" sz="1200" dirty="0" smtClean="0"/>
              <a:t> </a:t>
            </a:r>
            <a:r>
              <a:rPr lang="ru-RU" sz="1200" dirty="0" err="1" smtClean="0"/>
              <a:t>багаторічної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деревини</a:t>
            </a:r>
            <a:r>
              <a:rPr lang="ru-RU" sz="1200" dirty="0" smtClean="0"/>
              <a:t>, </a:t>
            </a:r>
            <a:r>
              <a:rPr lang="ru-RU" sz="1200" dirty="0" err="1" smtClean="0"/>
              <a:t>тогорічних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рослинних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решток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виконати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детальний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мікробіологічний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аналіз</a:t>
            </a:r>
            <a:r>
              <a:rPr lang="ru-RU" sz="1200" dirty="0" smtClean="0"/>
              <a:t> на </a:t>
            </a:r>
            <a:r>
              <a:rPr lang="ru-RU" sz="1200" dirty="0" err="1" smtClean="0"/>
              <a:t>наявність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зимуючих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збудників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грибних</a:t>
            </a:r>
            <a:r>
              <a:rPr lang="ru-RU" sz="1200" dirty="0" smtClean="0"/>
              <a:t> хвороб.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</a:t>
            </a:r>
            <a:r>
              <a:rPr lang="ru-RU" sz="1200" dirty="0" err="1" smtClean="0"/>
              <a:t>варто</a:t>
            </a:r>
            <a:r>
              <a:rPr lang="ru-RU" sz="1200" dirty="0" smtClean="0"/>
              <a:t> </a:t>
            </a:r>
            <a:r>
              <a:rPr lang="ru-RU" sz="1200" dirty="0" err="1" smtClean="0"/>
              <a:t>обстежити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кущі</a:t>
            </a:r>
            <a:r>
              <a:rPr lang="ru-RU" sz="1200" dirty="0" smtClean="0"/>
              <a:t> на </a:t>
            </a:r>
            <a:r>
              <a:rPr lang="ru-RU" sz="1200" dirty="0" err="1" smtClean="0"/>
              <a:t>наявність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зимуючих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стадій</a:t>
            </a:r>
            <a:r>
              <a:rPr lang="ru-RU" sz="1200" dirty="0" smtClean="0"/>
              <a:t> </a:t>
            </a:r>
            <a:r>
              <a:rPr lang="ru-RU" sz="1200" dirty="0" err="1" smtClean="0"/>
              <a:t>шкідників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зберігаються</a:t>
            </a:r>
            <a:r>
              <a:rPr lang="ru-RU" sz="1200" dirty="0" smtClean="0"/>
              <a:t> в </a:t>
            </a:r>
            <a:r>
              <a:rPr lang="ru-RU" sz="1200" dirty="0" err="1" smtClean="0"/>
              <a:t>розщелинах</a:t>
            </a:r>
            <a:r>
              <a:rPr lang="ru-RU" sz="1200" dirty="0" smtClean="0"/>
              <a:t> </a:t>
            </a:r>
            <a:r>
              <a:rPr lang="ru-RU" sz="1200" dirty="0" err="1" smtClean="0"/>
              <a:t>штамбів</a:t>
            </a:r>
            <a:r>
              <a:rPr lang="ru-RU" sz="1200" dirty="0" smtClean="0"/>
              <a:t>,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корою, </a:t>
            </a:r>
            <a:r>
              <a:rPr lang="ru-RU" sz="1200" dirty="0" err="1" smtClean="0"/>
              <a:t>відібрати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зразки</a:t>
            </a:r>
            <a:r>
              <a:rPr lang="ru-RU" sz="1200" dirty="0" smtClean="0"/>
              <a:t> </a:t>
            </a:r>
            <a:r>
              <a:rPr lang="ru-RU" sz="1200" dirty="0" err="1" smtClean="0"/>
              <a:t>бруньок</a:t>
            </a:r>
            <a:r>
              <a:rPr lang="ru-RU" sz="1200" dirty="0" smtClean="0"/>
              <a:t> та кори для лабораторного </a:t>
            </a:r>
            <a:r>
              <a:rPr lang="ru-RU" sz="1200" dirty="0" err="1" smtClean="0"/>
              <a:t>визначення</a:t>
            </a:r>
            <a:r>
              <a:rPr lang="ru-RU" sz="1200" dirty="0" smtClean="0"/>
              <a:t> видового складу та </a:t>
            </a:r>
            <a:r>
              <a:rPr lang="ru-RU" sz="1200" dirty="0" err="1" smtClean="0"/>
              <a:t>кількісного</a:t>
            </a:r>
            <a:r>
              <a:rPr lang="ru-RU" sz="1200" dirty="0" smtClean="0"/>
              <a:t> запасу </a:t>
            </a:r>
            <a:r>
              <a:rPr lang="ru-RU" sz="1200" dirty="0" err="1" smtClean="0"/>
              <a:t>зимуючих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стадій</a:t>
            </a:r>
            <a:r>
              <a:rPr lang="ru-RU" sz="1200" dirty="0" smtClean="0"/>
              <a:t> </a:t>
            </a:r>
            <a:r>
              <a:rPr lang="ru-RU" sz="1200" dirty="0" err="1" smtClean="0"/>
              <a:t>кліщів</a:t>
            </a:r>
            <a:r>
              <a:rPr lang="ru-RU" sz="1200" dirty="0" smtClean="0"/>
              <a:t>. Провести </a:t>
            </a:r>
            <a:r>
              <a:rPr lang="ru-RU" sz="1200" dirty="0" err="1" smtClean="0"/>
              <a:t>ґрунтові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розкопки</a:t>
            </a:r>
            <a:r>
              <a:rPr lang="ru-RU" sz="1200" dirty="0" smtClean="0"/>
              <a:t> на </a:t>
            </a:r>
            <a:r>
              <a:rPr lang="ru-RU" sz="1200" dirty="0" err="1" smtClean="0"/>
              <a:t>наявність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зимуючих</a:t>
            </a:r>
            <a:r>
              <a:rPr lang="ru-RU" sz="1200" dirty="0" smtClean="0"/>
              <a:t> </a:t>
            </a:r>
            <a:r>
              <a:rPr lang="ru-RU" sz="1200" dirty="0" err="1" smtClean="0"/>
              <a:t>стадій</a:t>
            </a:r>
            <a:r>
              <a:rPr lang="ru-RU" sz="1200" dirty="0" smtClean="0"/>
              <a:t> </a:t>
            </a:r>
            <a:r>
              <a:rPr lang="ru-RU" sz="1200" dirty="0" err="1" smtClean="0"/>
              <a:t>шкідників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зимують</a:t>
            </a:r>
            <a:r>
              <a:rPr lang="ru-RU" sz="1200" dirty="0" smtClean="0"/>
              <a:t> у </a:t>
            </a:r>
            <a:r>
              <a:rPr lang="ru-RU" sz="1200" dirty="0" err="1" smtClean="0"/>
              <a:t>ґрунті</a:t>
            </a:r>
            <a:r>
              <a:rPr lang="ru-RU" sz="1200" dirty="0" smtClean="0"/>
              <a:t>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кущами.</a:t>
            </a:r>
          </a:p>
          <a:p>
            <a:r>
              <a:rPr lang="ru-RU" sz="1200" dirty="0" smtClean="0"/>
              <a:t>За результатами </a:t>
            </a:r>
            <a:r>
              <a:rPr lang="ru-RU" sz="1200" dirty="0" err="1" smtClean="0"/>
              <a:t>проведених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обстежень</a:t>
            </a:r>
            <a:r>
              <a:rPr lang="ru-RU" sz="1200" dirty="0" smtClean="0"/>
              <a:t> на виноградниках,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були</a:t>
            </a:r>
            <a:r>
              <a:rPr lang="ru-RU" sz="1200" dirty="0" smtClean="0"/>
              <a:t> </a:t>
            </a:r>
            <a:r>
              <a:rPr lang="ru-RU" sz="1200" dirty="0" err="1" smtClean="0"/>
              <a:t>уражені</a:t>
            </a:r>
            <a:r>
              <a:rPr lang="ru-RU" sz="1200" dirty="0" smtClean="0"/>
              <a:t> </a:t>
            </a:r>
            <a:r>
              <a:rPr lang="ru-RU" sz="1200" b="1" dirty="0" err="1"/>
              <a:t>мілдью</a:t>
            </a:r>
            <a:r>
              <a:rPr lang="ru-RU" sz="1200" dirty="0" smtClean="0"/>
              <a:t> в </a:t>
            </a:r>
            <a:r>
              <a:rPr lang="ru-RU" sz="1200" dirty="0" err="1" smtClean="0"/>
              <a:t>попередньому</a:t>
            </a:r>
            <a:r>
              <a:rPr lang="ru-RU" sz="1200" dirty="0" smtClean="0"/>
              <a:t> </a:t>
            </a:r>
            <a:r>
              <a:rPr lang="ru-RU" sz="1200" dirty="0" err="1" smtClean="0"/>
              <a:t>сезоні</a:t>
            </a:r>
            <a:r>
              <a:rPr lang="ru-RU" sz="1200" dirty="0" smtClean="0"/>
              <a:t>, </a:t>
            </a:r>
            <a:r>
              <a:rPr lang="ru-RU" sz="1200" dirty="0" err="1" smtClean="0"/>
              <a:t>виявлено</a:t>
            </a:r>
            <a:r>
              <a:rPr lang="ru-RU" sz="1200" dirty="0" smtClean="0"/>
              <a:t> </a:t>
            </a:r>
            <a:r>
              <a:rPr lang="ru-RU" sz="1200" dirty="0" err="1" smtClean="0"/>
              <a:t>наявність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чималої</a:t>
            </a:r>
            <a:r>
              <a:rPr lang="ru-RU" sz="1200" dirty="0" smtClean="0"/>
              <a:t> </a:t>
            </a:r>
            <a:r>
              <a:rPr lang="ru-RU" sz="1200" dirty="0" err="1" smtClean="0"/>
              <a:t>маси</a:t>
            </a:r>
            <a:r>
              <a:rPr lang="ru-RU" sz="1200" dirty="0" smtClean="0"/>
              <a:t> </a:t>
            </a:r>
            <a:r>
              <a:rPr lang="ru-RU" sz="1200" dirty="0" err="1" smtClean="0"/>
              <a:t>зимуючих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ооспор</a:t>
            </a:r>
            <a:r>
              <a:rPr lang="ru-RU" sz="1200" dirty="0" smtClean="0"/>
              <a:t> </a:t>
            </a:r>
            <a:r>
              <a:rPr lang="ru-RU" sz="1200" dirty="0" err="1" smtClean="0"/>
              <a:t>цього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захворювання</a:t>
            </a:r>
            <a:r>
              <a:rPr lang="ru-RU" sz="1200" dirty="0" smtClean="0"/>
              <a:t>. </a:t>
            </a:r>
            <a:r>
              <a:rPr lang="ru-RU" sz="1200" dirty="0" err="1" smtClean="0"/>
              <a:t>Збудник</a:t>
            </a:r>
            <a:r>
              <a:rPr lang="ru-RU" sz="1200" dirty="0" smtClean="0"/>
              <a:t> </a:t>
            </a:r>
            <a:r>
              <a:rPr lang="ru-RU" sz="1200" dirty="0" err="1" smtClean="0"/>
              <a:t>хвороби</a:t>
            </a:r>
            <a:r>
              <a:rPr lang="ru-RU" sz="1200" dirty="0" smtClean="0"/>
              <a:t> — гриб </a:t>
            </a:r>
            <a:r>
              <a:rPr lang="en-US" sz="1200" i="1" dirty="0" err="1" smtClean="0"/>
              <a:t>Plasmopara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viticola</a:t>
            </a:r>
            <a:r>
              <a:rPr lang="en-US" sz="1200" i="1" dirty="0" smtClean="0"/>
              <a:t> </a:t>
            </a:r>
            <a:r>
              <a:rPr lang="en-US" sz="1200" dirty="0" err="1" smtClean="0"/>
              <a:t>Berl</a:t>
            </a:r>
            <a:r>
              <a:rPr lang="en-US" sz="1200" dirty="0" smtClean="0"/>
              <a:t>. et Toni — </a:t>
            </a:r>
            <a:r>
              <a:rPr lang="ru-RU" sz="1200" dirty="0" err="1" smtClean="0"/>
              <a:t>зимує</a:t>
            </a:r>
            <a:r>
              <a:rPr lang="ru-RU" sz="1200" dirty="0" smtClean="0"/>
              <a:t> в </a:t>
            </a:r>
            <a:r>
              <a:rPr lang="ru-RU" sz="1200" dirty="0" err="1" smtClean="0"/>
              <a:t>рослинних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рештках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ґрунті</a:t>
            </a:r>
            <a:r>
              <a:rPr lang="ru-RU" sz="1200" dirty="0" smtClean="0"/>
              <a:t>. До </a:t>
            </a:r>
            <a:r>
              <a:rPr lang="ru-RU" sz="1200" dirty="0" err="1" smtClean="0"/>
              <a:t>речі</a:t>
            </a:r>
            <a:r>
              <a:rPr lang="ru-RU" sz="1200" dirty="0" smtClean="0"/>
              <a:t>, </a:t>
            </a:r>
            <a:r>
              <a:rPr lang="ru-RU" sz="1200" dirty="0" err="1" smtClean="0"/>
              <a:t>мілдью</a:t>
            </a:r>
            <a:r>
              <a:rPr lang="ru-RU" sz="1200" dirty="0" smtClean="0"/>
              <a:t>,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несправжня</a:t>
            </a:r>
            <a:r>
              <a:rPr lang="ru-RU" sz="1200" dirty="0" smtClean="0"/>
              <a:t> </a:t>
            </a:r>
            <a:r>
              <a:rPr lang="ru-RU" sz="1200" dirty="0" err="1" smtClean="0"/>
              <a:t>борошниста</a:t>
            </a:r>
            <a:r>
              <a:rPr lang="ru-RU" sz="1200" dirty="0" smtClean="0"/>
              <a:t> роса, </a:t>
            </a:r>
            <a:r>
              <a:rPr lang="ru-RU" sz="1200" dirty="0" err="1" smtClean="0"/>
              <a:t>залишається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найнебезпечнішою</a:t>
            </a:r>
            <a:r>
              <a:rPr lang="ru-RU" sz="1200" dirty="0" smtClean="0"/>
              <a:t> грибною хворобою </a:t>
            </a:r>
            <a:r>
              <a:rPr lang="ru-RU" sz="1200" dirty="0" err="1" smtClean="0"/>
              <a:t>європейських</a:t>
            </a:r>
            <a:r>
              <a:rPr lang="ru-RU" sz="1200" dirty="0" smtClean="0"/>
              <a:t> </a:t>
            </a:r>
            <a:r>
              <a:rPr lang="ru-RU" sz="1200" dirty="0" err="1" smtClean="0"/>
              <a:t>сортів</a:t>
            </a:r>
            <a:r>
              <a:rPr lang="ru-RU" sz="1200" dirty="0" smtClean="0"/>
              <a:t> виноград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Мілдью залишається найнебезпечнішою грибною хворобою європейських сортів виногра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323528"/>
            <a:ext cx="6000750" cy="4495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Мілдью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найнебезпечнішою</a:t>
            </a:r>
            <a:r>
              <a:rPr lang="ru-RU" dirty="0"/>
              <a:t> грибною хворобою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smtClean="0"/>
              <a:t>винограду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25689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err="1" smtClean="0"/>
              <a:t>Життєздатність</a:t>
            </a:r>
            <a:r>
              <a:rPr lang="ru-RU" dirty="0" smtClean="0"/>
              <a:t> </a:t>
            </a:r>
            <a:r>
              <a:rPr lang="ru-RU" dirty="0" err="1" smtClean="0"/>
              <a:t>збудника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до </a:t>
            </a:r>
            <a:r>
              <a:rPr lang="ru-RU" dirty="0" err="1" smtClean="0"/>
              <a:t>п’яти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У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мілдью</a:t>
            </a:r>
            <a:r>
              <a:rPr lang="ru-RU" dirty="0" smtClean="0"/>
              <a:t> </a:t>
            </a:r>
            <a:r>
              <a:rPr lang="ru-RU" dirty="0" err="1" smtClean="0"/>
              <a:t>важливо</a:t>
            </a:r>
            <a:r>
              <a:rPr lang="ru-RU" dirty="0" smtClean="0"/>
              <a:t> </a:t>
            </a:r>
            <a:r>
              <a:rPr lang="ru-RU" dirty="0" err="1" smtClean="0"/>
              <a:t>дотримуватись</a:t>
            </a:r>
            <a:r>
              <a:rPr lang="ru-RU" dirty="0" smtClean="0"/>
              <a:t> </a:t>
            </a:r>
            <a:r>
              <a:rPr lang="ru-RU" dirty="0" err="1" smtClean="0"/>
              <a:t>строків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захисних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. Особливо </a:t>
            </a:r>
            <a:r>
              <a:rPr lang="ru-RU" dirty="0" err="1" smtClean="0"/>
              <a:t>важливий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превентивності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перший строк </a:t>
            </a:r>
            <a:r>
              <a:rPr lang="ru-RU" dirty="0" err="1" smtClean="0"/>
              <a:t>фунгіцидних</a:t>
            </a:r>
            <a:r>
              <a:rPr lang="ru-RU" dirty="0" smtClean="0"/>
              <a:t> </a:t>
            </a:r>
            <a:r>
              <a:rPr lang="ru-RU" dirty="0" err="1" smtClean="0"/>
              <a:t>обробок</a:t>
            </a:r>
            <a:r>
              <a:rPr lang="ru-RU" dirty="0" smtClean="0"/>
              <a:t> </a:t>
            </a:r>
            <a:r>
              <a:rPr lang="ru-RU" dirty="0" err="1" smtClean="0"/>
              <a:t>виноградних</a:t>
            </a:r>
            <a:r>
              <a:rPr lang="ru-RU" dirty="0" smtClean="0"/>
              <a:t> </a:t>
            </a:r>
            <a:r>
              <a:rPr lang="ru-RU" dirty="0" err="1" smtClean="0"/>
              <a:t>насаджень</a:t>
            </a:r>
            <a:r>
              <a:rPr lang="ru-RU" dirty="0" smtClean="0"/>
              <a:t>. Гриб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облігатним</a:t>
            </a:r>
            <a:r>
              <a:rPr lang="ru-RU" dirty="0" smtClean="0"/>
              <a:t> паразитом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уражує</a:t>
            </a:r>
            <a:r>
              <a:rPr lang="ru-RU" dirty="0" smtClean="0"/>
              <a:t> </a:t>
            </a: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куща: </a:t>
            </a:r>
            <a:r>
              <a:rPr lang="ru-RU" dirty="0" err="1" smtClean="0"/>
              <a:t>листя</a:t>
            </a:r>
            <a:r>
              <a:rPr lang="ru-RU" dirty="0" smtClean="0"/>
              <a:t>, </a:t>
            </a:r>
            <a:r>
              <a:rPr lang="ru-RU" dirty="0" err="1" smtClean="0"/>
              <a:t>пагони</a:t>
            </a:r>
            <a:r>
              <a:rPr lang="ru-RU" dirty="0" smtClean="0"/>
              <a:t>, </a:t>
            </a:r>
            <a:r>
              <a:rPr lang="ru-RU" dirty="0" err="1" smtClean="0"/>
              <a:t>вусики</a:t>
            </a:r>
            <a:r>
              <a:rPr lang="ru-RU" dirty="0" smtClean="0"/>
              <a:t>, </a:t>
            </a:r>
            <a:r>
              <a:rPr lang="ru-RU" dirty="0" err="1" smtClean="0"/>
              <a:t>суцвіття</a:t>
            </a:r>
            <a:r>
              <a:rPr lang="ru-RU" dirty="0" smtClean="0"/>
              <a:t>, </a:t>
            </a:r>
            <a:r>
              <a:rPr lang="ru-RU" dirty="0" err="1" smtClean="0"/>
              <a:t>гребені</a:t>
            </a:r>
            <a:r>
              <a:rPr lang="ru-RU" dirty="0" smtClean="0"/>
              <a:t> та </a:t>
            </a:r>
            <a:r>
              <a:rPr lang="ru-RU" dirty="0" err="1" smtClean="0"/>
              <a:t>молоді</a:t>
            </a:r>
            <a:r>
              <a:rPr lang="ru-RU" dirty="0" smtClean="0"/>
              <a:t> </a:t>
            </a:r>
            <a:r>
              <a:rPr lang="ru-RU" dirty="0" err="1" smtClean="0"/>
              <a:t>ягоди</a:t>
            </a:r>
            <a:r>
              <a:rPr lang="ru-RU" dirty="0" smtClean="0"/>
              <a:t> винограду.</a:t>
            </a:r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насаджень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мілдью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 </a:t>
            </a:r>
            <a:r>
              <a:rPr lang="ru-RU" dirty="0" err="1" smtClean="0"/>
              <a:t>висаджування</a:t>
            </a:r>
            <a:r>
              <a:rPr lang="ru-RU" dirty="0" smtClean="0"/>
              <a:t> </a:t>
            </a:r>
            <a:r>
              <a:rPr lang="ru-RU" dirty="0" err="1" smtClean="0"/>
              <a:t>стійких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умовно</a:t>
            </a:r>
            <a:r>
              <a:rPr lang="ru-RU" dirty="0" smtClean="0"/>
              <a:t> </a:t>
            </a:r>
            <a:r>
              <a:rPr lang="ru-RU" dirty="0" err="1" smtClean="0"/>
              <a:t>стійких</a:t>
            </a:r>
            <a:r>
              <a:rPr lang="ru-RU" dirty="0" smtClean="0"/>
              <a:t> до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винограду, </a:t>
            </a:r>
            <a:r>
              <a:rPr lang="ru-RU" dirty="0" err="1" smtClean="0"/>
              <a:t>агротехнічні</a:t>
            </a:r>
            <a:r>
              <a:rPr lang="ru-RU" dirty="0" smtClean="0"/>
              <a:t> заходи </a:t>
            </a:r>
            <a:r>
              <a:rPr lang="ru-RU" dirty="0" err="1" smtClean="0"/>
              <a:t>з</a:t>
            </a:r>
            <a:r>
              <a:rPr lang="ru-RU" dirty="0" smtClean="0"/>
              <a:t> догляду за виноградниками, </a:t>
            </a:r>
            <a:r>
              <a:rPr lang="ru-RU" dirty="0" err="1" smtClean="0"/>
              <a:t>вчасний</a:t>
            </a:r>
            <a:r>
              <a:rPr lang="ru-RU" dirty="0" smtClean="0"/>
              <a:t> </a:t>
            </a:r>
            <a:r>
              <a:rPr lang="ru-RU" dirty="0" err="1" smtClean="0"/>
              <a:t>обробіток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виламування</a:t>
            </a:r>
            <a:r>
              <a:rPr lang="ru-RU" dirty="0" smtClean="0"/>
              <a:t> </a:t>
            </a:r>
            <a:r>
              <a:rPr lang="ru-RU" dirty="0" err="1" smtClean="0"/>
              <a:t>зайвих</a:t>
            </a:r>
            <a:r>
              <a:rPr lang="ru-RU" dirty="0" smtClean="0"/>
              <a:t> </a:t>
            </a:r>
            <a:r>
              <a:rPr lang="ru-RU" dirty="0" err="1" smtClean="0"/>
              <a:t>пагонів</a:t>
            </a:r>
            <a:r>
              <a:rPr lang="ru-RU" dirty="0" smtClean="0"/>
              <a:t>, </a:t>
            </a:r>
            <a:r>
              <a:rPr lang="ru-RU" dirty="0" err="1" smtClean="0"/>
              <a:t>проведення</a:t>
            </a:r>
            <a:r>
              <a:rPr lang="ru-RU" dirty="0" smtClean="0"/>
              <a:t> сухого та зеленого </a:t>
            </a:r>
            <a:r>
              <a:rPr lang="ru-RU" dirty="0" err="1" smtClean="0"/>
              <a:t>підв’язування</a:t>
            </a:r>
            <a:r>
              <a:rPr lang="ru-RU" dirty="0" smtClean="0"/>
              <a:t> </a:t>
            </a:r>
            <a:r>
              <a:rPr lang="ru-RU" dirty="0" err="1" smtClean="0"/>
              <a:t>лози</a:t>
            </a:r>
            <a:r>
              <a:rPr lang="ru-RU" dirty="0" smtClean="0"/>
              <a:t>. Але </a:t>
            </a:r>
            <a:r>
              <a:rPr lang="ru-RU" dirty="0" err="1" smtClean="0"/>
              <a:t>основними</a:t>
            </a:r>
            <a:r>
              <a:rPr lang="ru-RU" dirty="0" smtClean="0"/>
              <a:t> заходами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насаджень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препаратами. </a:t>
            </a:r>
            <a:r>
              <a:rPr lang="ru-RU" dirty="0" err="1" smtClean="0"/>
              <a:t>Це</a:t>
            </a:r>
            <a:r>
              <a:rPr lang="ru-RU" dirty="0" smtClean="0"/>
              <a:t>, </a:t>
            </a:r>
            <a:r>
              <a:rPr lang="ru-RU" dirty="0" err="1" smtClean="0"/>
              <a:t>передусім</a:t>
            </a:r>
            <a:r>
              <a:rPr lang="ru-RU" dirty="0" smtClean="0"/>
              <a:t>, </a:t>
            </a:r>
            <a:r>
              <a:rPr lang="ru-RU" dirty="0" err="1" smtClean="0"/>
              <a:t>профілактичні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, а за потреби — </a:t>
            </a:r>
            <a:r>
              <a:rPr lang="ru-RU" dirty="0" err="1" smtClean="0"/>
              <a:t>лікувальні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Є </a:t>
            </a:r>
            <a:r>
              <a:rPr lang="ru-RU" dirty="0" err="1" smtClean="0"/>
              <a:t>загальноприйнята</a:t>
            </a:r>
            <a:r>
              <a:rPr lang="ru-RU" dirty="0" smtClean="0"/>
              <a:t> система </a:t>
            </a:r>
            <a:r>
              <a:rPr lang="ru-RU" dirty="0" err="1" smtClean="0"/>
              <a:t>захисних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яка </a:t>
            </a:r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дотриманні</a:t>
            </a:r>
            <a:r>
              <a:rPr lang="ru-RU" dirty="0" smtClean="0"/>
              <a:t> </a:t>
            </a:r>
            <a:r>
              <a:rPr lang="ru-RU" dirty="0" err="1" smtClean="0"/>
              <a:t>своєчасних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 </a:t>
            </a:r>
            <a:r>
              <a:rPr lang="ru-RU" dirty="0" err="1" smtClean="0"/>
              <a:t>обробок</a:t>
            </a:r>
            <a:r>
              <a:rPr lang="ru-RU" dirty="0" smtClean="0"/>
              <a:t>, </a:t>
            </a:r>
            <a:r>
              <a:rPr lang="ru-RU" dirty="0" err="1" smtClean="0"/>
              <a:t>зниженні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зараження</a:t>
            </a:r>
            <a:r>
              <a:rPr lang="ru-RU" dirty="0" smtClean="0"/>
              <a:t> </a:t>
            </a:r>
            <a:r>
              <a:rPr lang="ru-RU" dirty="0" err="1" smtClean="0"/>
              <a:t>насаджень</a:t>
            </a:r>
            <a:r>
              <a:rPr lang="ru-RU" dirty="0" smtClean="0"/>
              <a:t>, </a:t>
            </a:r>
            <a:r>
              <a:rPr lang="ru-RU" dirty="0" err="1" smtClean="0"/>
              <a:t>підборі</a:t>
            </a:r>
            <a:r>
              <a:rPr lang="ru-RU" dirty="0" smtClean="0"/>
              <a:t> </a:t>
            </a:r>
            <a:r>
              <a:rPr lang="ru-RU" dirty="0" err="1" smtClean="0"/>
              <a:t>ефективних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 Як правило,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стратегії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насаджень</a:t>
            </a:r>
            <a:r>
              <a:rPr lang="ru-RU" dirty="0" smtClean="0"/>
              <a:t> у кожному </a:t>
            </a:r>
            <a:r>
              <a:rPr lang="ru-RU" dirty="0" err="1" smtClean="0"/>
              <a:t>господарстві</a:t>
            </a:r>
            <a:r>
              <a:rPr lang="ru-RU" dirty="0" smtClean="0"/>
              <a:t> </a:t>
            </a:r>
            <a:r>
              <a:rPr lang="ru-RU" dirty="0" err="1" smtClean="0"/>
              <a:t>спеціалісти-виноградарі</a:t>
            </a:r>
            <a:r>
              <a:rPr lang="ru-RU" dirty="0" smtClean="0"/>
              <a:t> </a:t>
            </a:r>
            <a:r>
              <a:rPr lang="ru-RU" dirty="0" err="1" smtClean="0"/>
              <a:t>орієнтуються</a:t>
            </a:r>
            <a:r>
              <a:rPr lang="ru-RU" dirty="0" smtClean="0"/>
              <a:t> на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патогену</a:t>
            </a:r>
            <a:r>
              <a:rPr lang="ru-RU" dirty="0" smtClean="0"/>
              <a:t> в </a:t>
            </a:r>
            <a:r>
              <a:rPr lang="ru-RU" dirty="0" err="1" smtClean="0"/>
              <a:t>конкретних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,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та на </a:t>
            </a:r>
            <a:r>
              <a:rPr lang="ru-RU" dirty="0" err="1" smtClean="0"/>
              <a:t>матеріальні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кожного </a:t>
            </a:r>
            <a:r>
              <a:rPr lang="ru-RU" dirty="0" err="1" smtClean="0"/>
              <a:t>окремого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Останніми</a:t>
            </a:r>
            <a:r>
              <a:rPr lang="ru-RU" dirty="0" smtClean="0"/>
              <a:t> роками </a:t>
            </a:r>
            <a:r>
              <a:rPr lang="ru-RU" dirty="0" err="1" smtClean="0"/>
              <a:t>виноградним</a:t>
            </a:r>
            <a:r>
              <a:rPr lang="ru-RU" dirty="0" smtClean="0"/>
              <a:t> </a:t>
            </a:r>
            <a:r>
              <a:rPr lang="ru-RU" dirty="0" err="1" smtClean="0"/>
              <a:t>насадженням</a:t>
            </a:r>
            <a:r>
              <a:rPr lang="ru-RU" dirty="0" smtClean="0"/>
              <a:t> </a:t>
            </a:r>
            <a:r>
              <a:rPr lang="ru-RU" dirty="0" err="1" smtClean="0"/>
              <a:t>дошкуляє</a:t>
            </a:r>
            <a:r>
              <a:rPr lang="ru-RU" dirty="0" smtClean="0"/>
              <a:t> </a:t>
            </a:r>
            <a:r>
              <a:rPr lang="ru-RU" b="1" dirty="0" err="1"/>
              <a:t>оїдіум</a:t>
            </a:r>
            <a:r>
              <a:rPr lang="ru-RU" b="1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Останніми роками дошкуляє виноградним насадженням — оїді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4000" y="260649"/>
            <a:ext cx="3836527" cy="2952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2915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Останніми</a:t>
            </a:r>
            <a:r>
              <a:rPr lang="ru-RU" dirty="0"/>
              <a:t> роками </a:t>
            </a:r>
            <a:r>
              <a:rPr lang="ru-RU" dirty="0" err="1"/>
              <a:t>дошкуляє</a:t>
            </a:r>
            <a:r>
              <a:rPr lang="ru-RU" dirty="0"/>
              <a:t> </a:t>
            </a:r>
            <a:r>
              <a:rPr lang="ru-RU" dirty="0" err="1"/>
              <a:t>виноградним</a:t>
            </a:r>
            <a:r>
              <a:rPr lang="ru-RU" dirty="0"/>
              <a:t> </a:t>
            </a:r>
            <a:r>
              <a:rPr lang="ru-RU" dirty="0" err="1"/>
              <a:t>насадженням</a:t>
            </a:r>
            <a:r>
              <a:rPr lang="ru-RU" dirty="0"/>
              <a:t> — </a:t>
            </a:r>
            <a:r>
              <a:rPr lang="ru-RU" dirty="0" err="1" smtClean="0"/>
              <a:t>оїдіум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635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легко </a:t>
            </a:r>
            <a:r>
              <a:rPr lang="ru-RU" sz="1600" dirty="0" err="1" smtClean="0"/>
              <a:t>діагностувати</a:t>
            </a:r>
            <a:r>
              <a:rPr lang="ru-RU" sz="1600" dirty="0" smtClean="0"/>
              <a:t> за </a:t>
            </a:r>
            <a:r>
              <a:rPr lang="ru-RU" sz="1600" dirty="0" err="1" smtClean="0"/>
              <a:t>характерним</a:t>
            </a:r>
            <a:r>
              <a:rPr lang="ru-RU" sz="1600" dirty="0" smtClean="0"/>
              <a:t> «</a:t>
            </a:r>
            <a:r>
              <a:rPr lang="ru-RU" sz="1600" dirty="0" err="1" smtClean="0"/>
              <a:t>зірчастим</a:t>
            </a:r>
            <a:r>
              <a:rPr lang="ru-RU" sz="1600" dirty="0" smtClean="0"/>
              <a:t>» </a:t>
            </a:r>
            <a:r>
              <a:rPr lang="ru-RU" sz="1600" dirty="0" err="1" smtClean="0"/>
              <a:t>проявом</a:t>
            </a:r>
            <a:r>
              <a:rPr lang="ru-RU" sz="1600" dirty="0" smtClean="0"/>
              <a:t> </a:t>
            </a:r>
            <a:r>
              <a:rPr lang="ru-RU" sz="1600" dirty="0" err="1" smtClean="0"/>
              <a:t>міцелію</a:t>
            </a:r>
            <a:r>
              <a:rPr lang="ru-RU" sz="1600" dirty="0" smtClean="0"/>
              <a:t> на одно- та </a:t>
            </a:r>
            <a:r>
              <a:rPr lang="ru-RU" sz="1600" dirty="0" err="1" smtClean="0"/>
              <a:t>дворічній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деревині</a:t>
            </a:r>
            <a:r>
              <a:rPr lang="ru-RU" sz="1600" dirty="0" smtClean="0"/>
              <a:t>. </a:t>
            </a:r>
            <a:r>
              <a:rPr lang="ru-RU" sz="1600" dirty="0" err="1" smtClean="0"/>
              <a:t>Наразі</a:t>
            </a:r>
            <a:r>
              <a:rPr lang="ru-RU" sz="1600" dirty="0" smtClean="0"/>
              <a:t> </a:t>
            </a:r>
            <a:r>
              <a:rPr lang="ru-RU" sz="1600" dirty="0" err="1" smtClean="0"/>
              <a:t>оїдіум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поширений</a:t>
            </a:r>
            <a:r>
              <a:rPr lang="ru-RU" sz="1600" dirty="0" smtClean="0"/>
              <a:t> у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зонах виноградарства, </a:t>
            </a:r>
            <a:r>
              <a:rPr lang="ru-RU" sz="1600" dirty="0" err="1" smtClean="0"/>
              <a:t>однак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місцях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вирощування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неоднакова</a:t>
            </a:r>
            <a:r>
              <a:rPr lang="ru-RU" sz="1600" dirty="0" smtClean="0"/>
              <a:t>.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потепління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клімату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хвороби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зросла</a:t>
            </a:r>
            <a:r>
              <a:rPr lang="ru-RU" sz="1600" dirty="0" smtClean="0"/>
              <a:t> </a:t>
            </a:r>
            <a:r>
              <a:rPr lang="ru-RU" sz="1600" dirty="0" err="1" smtClean="0"/>
              <a:t>втричі-вчетверо</a:t>
            </a:r>
            <a:r>
              <a:rPr lang="ru-RU" sz="1600" dirty="0" smtClean="0"/>
              <a:t>, а частота </a:t>
            </a:r>
            <a:r>
              <a:rPr lang="ru-RU" sz="1600" dirty="0" err="1" smtClean="0"/>
              <a:t>епіфітотій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збільшилась</a:t>
            </a:r>
            <a:r>
              <a:rPr lang="ru-RU" sz="1600" dirty="0" smtClean="0"/>
              <a:t> до семи-восьми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. 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Півдня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захворювання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до 15 </a:t>
            </a:r>
            <a:r>
              <a:rPr lang="ru-RU" sz="1600" dirty="0" err="1" smtClean="0"/>
              <a:t>інкубаційних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періодів</a:t>
            </a:r>
            <a:r>
              <a:rPr lang="ru-RU" sz="1600" dirty="0" smtClean="0"/>
              <a:t>. Як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мілдью</a:t>
            </a:r>
            <a:r>
              <a:rPr lang="ru-RU" sz="1600" dirty="0" smtClean="0"/>
              <a:t>, </a:t>
            </a:r>
            <a:r>
              <a:rPr lang="ru-RU" sz="1600" dirty="0" err="1" smtClean="0"/>
              <a:t>збудник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облігатним</a:t>
            </a:r>
            <a:r>
              <a:rPr lang="ru-RU" sz="1600" dirty="0" smtClean="0"/>
              <a:t> паразитом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дві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стадії</a:t>
            </a:r>
            <a:r>
              <a:rPr lang="ru-RU" sz="1600" dirty="0" smtClean="0"/>
              <a:t> — </a:t>
            </a:r>
            <a:r>
              <a:rPr lang="ru-RU" sz="1600" dirty="0" err="1" smtClean="0"/>
              <a:t>сумчасту</a:t>
            </a:r>
            <a:r>
              <a:rPr lang="ru-RU" sz="1600" dirty="0" smtClean="0"/>
              <a:t> (</a:t>
            </a:r>
            <a:r>
              <a:rPr lang="en-US" sz="1600" i="1" dirty="0" err="1" smtClean="0"/>
              <a:t>Uncinula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necator</a:t>
            </a:r>
            <a:r>
              <a:rPr lang="en-US" sz="1600" dirty="0" smtClean="0"/>
              <a:t> (</a:t>
            </a:r>
            <a:r>
              <a:rPr lang="en-US" sz="1600" dirty="0" err="1" smtClean="0"/>
              <a:t>Schwein</a:t>
            </a:r>
            <a:r>
              <a:rPr lang="en-US" sz="1600" dirty="0" smtClean="0"/>
              <a:t>.) </a:t>
            </a:r>
            <a:r>
              <a:rPr lang="en-US" sz="1600" dirty="0" err="1" smtClean="0"/>
              <a:t>Burril</a:t>
            </a:r>
            <a:r>
              <a:rPr lang="en-US" sz="1600" dirty="0" smtClean="0"/>
              <a:t>.)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конідіальну</a:t>
            </a:r>
            <a:r>
              <a:rPr lang="ru-RU" sz="1600" dirty="0" smtClean="0"/>
              <a:t> (</a:t>
            </a:r>
            <a:r>
              <a:rPr lang="en-US" sz="1600" i="1" dirty="0" err="1" smtClean="0"/>
              <a:t>Oidium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tuckeri</a:t>
            </a:r>
            <a:r>
              <a:rPr lang="en-US" sz="1600" dirty="0" smtClean="0"/>
              <a:t> </a:t>
            </a:r>
            <a:r>
              <a:rPr lang="en-US" sz="1600" dirty="0" err="1" smtClean="0"/>
              <a:t>Berkl</a:t>
            </a:r>
            <a:r>
              <a:rPr lang="en-US" sz="1600" dirty="0" smtClean="0"/>
              <a:t>.). </a:t>
            </a:r>
            <a:r>
              <a:rPr lang="ru-RU" sz="1600" dirty="0" err="1" smtClean="0"/>
              <a:t>Зимує</a:t>
            </a:r>
            <a:r>
              <a:rPr lang="ru-RU" sz="1600" dirty="0" smtClean="0"/>
              <a:t> </a:t>
            </a:r>
            <a:r>
              <a:rPr lang="ru-RU" sz="1600" dirty="0" err="1" smtClean="0"/>
              <a:t>міцелій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однорічних</a:t>
            </a:r>
            <a:r>
              <a:rPr lang="ru-RU" sz="1600" dirty="0" smtClean="0"/>
              <a:t> пагонах,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лусочками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бруньок</a:t>
            </a:r>
            <a:r>
              <a:rPr lang="ru-RU" sz="1600" dirty="0" smtClean="0"/>
              <a:t>. </a:t>
            </a:r>
            <a:r>
              <a:rPr lang="ru-RU" sz="1600" dirty="0" err="1" smtClean="0"/>
              <a:t>Первинне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інфекції</a:t>
            </a:r>
            <a:r>
              <a:rPr lang="ru-RU" sz="1600" dirty="0" smtClean="0"/>
              <a:t> — </a:t>
            </a:r>
            <a:r>
              <a:rPr lang="ru-RU" sz="1600" dirty="0" err="1" smtClean="0"/>
              <a:t>борошнистий</a:t>
            </a:r>
            <a:r>
              <a:rPr lang="ru-RU" sz="1600" dirty="0" smtClean="0"/>
              <a:t> </a:t>
            </a:r>
            <a:r>
              <a:rPr lang="ru-RU" sz="1600" dirty="0" err="1" smtClean="0"/>
              <a:t>наліт</a:t>
            </a:r>
            <a:r>
              <a:rPr lang="ru-RU" sz="1600" dirty="0" smtClean="0"/>
              <a:t>. </a:t>
            </a:r>
            <a:r>
              <a:rPr lang="ru-RU" sz="1600" dirty="0" err="1" smtClean="0"/>
              <a:t>Збудник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уражує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зелені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органи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рослини</a:t>
            </a:r>
            <a:r>
              <a:rPr lang="ru-RU" sz="1600" dirty="0" smtClean="0"/>
              <a:t>. На листках </a:t>
            </a:r>
            <a:r>
              <a:rPr lang="ru-RU" sz="1600" dirty="0" err="1" smtClean="0"/>
              <a:t>насамперед</a:t>
            </a:r>
            <a:r>
              <a:rPr lang="ru-RU" sz="1600" dirty="0" smtClean="0"/>
              <a:t> </a:t>
            </a:r>
            <a:r>
              <a:rPr lang="ru-RU" sz="1600" dirty="0" err="1" smtClean="0"/>
              <a:t>з’являються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блискучі</a:t>
            </a:r>
            <a:r>
              <a:rPr lang="ru-RU" sz="1600" dirty="0" smtClean="0"/>
              <a:t> </a:t>
            </a:r>
            <a:r>
              <a:rPr lang="ru-RU" sz="1600" dirty="0" err="1" smtClean="0"/>
              <a:t>плями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часом </a:t>
            </a:r>
            <a:r>
              <a:rPr lang="ru-RU" sz="1600" dirty="0" err="1" smtClean="0"/>
              <a:t>укриваються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білим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борошнистим</a:t>
            </a:r>
            <a:r>
              <a:rPr lang="ru-RU" sz="1600" dirty="0" smtClean="0"/>
              <a:t> </a:t>
            </a:r>
            <a:r>
              <a:rPr lang="ru-RU" sz="1600" dirty="0" err="1" smtClean="0"/>
              <a:t>нальотом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поступово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перетворюється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попелясто-сірий</a:t>
            </a:r>
            <a:r>
              <a:rPr lang="ru-RU" sz="1600" dirty="0" smtClean="0"/>
              <a:t>, за </a:t>
            </a:r>
            <a:r>
              <a:rPr lang="ru-RU" sz="1600" dirty="0" err="1" smtClean="0"/>
              <a:t>це</a:t>
            </a:r>
            <a:r>
              <a:rPr lang="ru-RU" sz="1600" dirty="0" smtClean="0"/>
              <a:t> хворобу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називають</a:t>
            </a:r>
            <a:r>
              <a:rPr lang="ru-RU" sz="1600" dirty="0" smtClean="0"/>
              <a:t> «</a:t>
            </a:r>
            <a:r>
              <a:rPr lang="ru-RU" sz="1600" dirty="0" err="1" smtClean="0"/>
              <a:t>попелицею</a:t>
            </a:r>
            <a:r>
              <a:rPr lang="ru-RU" sz="1600" dirty="0" smtClean="0"/>
              <a:t>». </a:t>
            </a:r>
            <a:r>
              <a:rPr lang="ru-RU" sz="1600" dirty="0" err="1" smtClean="0"/>
              <a:t>Дрібні</a:t>
            </a:r>
            <a:r>
              <a:rPr lang="ru-RU" sz="1600" dirty="0" smtClean="0"/>
              <a:t> </a:t>
            </a:r>
            <a:r>
              <a:rPr lang="ru-RU" sz="1600" dirty="0" err="1" smtClean="0"/>
              <a:t>ягоди</a:t>
            </a:r>
            <a:r>
              <a:rPr lang="ru-RU" sz="1600" dirty="0" smtClean="0"/>
              <a:t>, </a:t>
            </a:r>
            <a:r>
              <a:rPr lang="ru-RU" sz="1600" dirty="0" err="1" smtClean="0"/>
              <a:t>уражені</a:t>
            </a:r>
            <a:r>
              <a:rPr lang="ru-RU" sz="1600" dirty="0" smtClean="0"/>
              <a:t> хворобою, </a:t>
            </a:r>
            <a:r>
              <a:rPr lang="ru-RU" sz="1600" dirty="0" err="1" smtClean="0"/>
              <a:t>припиняють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ріст</a:t>
            </a:r>
            <a:r>
              <a:rPr lang="ru-RU" sz="1600" dirty="0" smtClean="0"/>
              <a:t>, </a:t>
            </a:r>
            <a:r>
              <a:rPr lang="ru-RU" sz="1600" dirty="0" err="1" smtClean="0"/>
              <a:t>буріють</a:t>
            </a:r>
            <a:r>
              <a:rPr lang="ru-RU" sz="1600" dirty="0" smtClean="0"/>
              <a:t>. </a:t>
            </a:r>
            <a:r>
              <a:rPr lang="ru-RU" sz="1600" dirty="0" err="1" smtClean="0"/>
              <a:t>Великі</a:t>
            </a:r>
            <a:r>
              <a:rPr lang="ru-RU" sz="1600" dirty="0" smtClean="0"/>
              <a:t> </a:t>
            </a:r>
            <a:r>
              <a:rPr lang="ru-RU" sz="1600" dirty="0" err="1" smtClean="0"/>
              <a:t>ягоди</a:t>
            </a:r>
            <a:r>
              <a:rPr lang="ru-RU" sz="1600" dirty="0" smtClean="0"/>
              <a:t> — </a:t>
            </a:r>
            <a:r>
              <a:rPr lang="ru-RU" sz="1600" dirty="0" err="1" smtClean="0"/>
              <a:t>розтріскуються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їхнє</a:t>
            </a:r>
            <a:r>
              <a:rPr lang="ru-RU" sz="1600" dirty="0" smtClean="0"/>
              <a:t> </a:t>
            </a:r>
            <a:r>
              <a:rPr lang="ru-RU" sz="1600" dirty="0" err="1" smtClean="0"/>
              <a:t>насіння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оголюється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м’якоть</a:t>
            </a:r>
            <a:r>
              <a:rPr lang="ru-RU" sz="1600" dirty="0" smtClean="0"/>
              <a:t> </a:t>
            </a:r>
            <a:r>
              <a:rPr lang="ru-RU" sz="1600" dirty="0" err="1" smtClean="0"/>
              <a:t>ягід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висихає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ягоди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цілі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грона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буре </a:t>
            </a:r>
            <a:r>
              <a:rPr lang="ru-RU" sz="1600" dirty="0" err="1" smtClean="0"/>
              <a:t>забарвлення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Листя</a:t>
            </a:r>
            <a:r>
              <a:rPr lang="ru-RU" sz="1600" dirty="0" smtClean="0"/>
              <a:t> за сильного </a:t>
            </a:r>
            <a:r>
              <a:rPr lang="ru-RU" sz="1600" dirty="0" err="1" smtClean="0"/>
              <a:t>ураження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деформується</a:t>
            </a:r>
            <a:r>
              <a:rPr lang="ru-RU" sz="1600" dirty="0" smtClean="0"/>
              <a:t>, </a:t>
            </a:r>
            <a:r>
              <a:rPr lang="ru-RU" sz="1600" dirty="0" err="1" smtClean="0"/>
              <a:t>засихає</a:t>
            </a:r>
            <a:r>
              <a:rPr lang="ru-RU" sz="1600" dirty="0" smtClean="0"/>
              <a:t>. </a:t>
            </a:r>
            <a:r>
              <a:rPr lang="ru-RU" sz="1600" dirty="0" err="1" smtClean="0"/>
              <a:t>Уражені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пагони</a:t>
            </a:r>
            <a:r>
              <a:rPr lang="ru-RU" sz="1600" dirty="0" smtClean="0"/>
              <a:t> слабо </a:t>
            </a:r>
            <a:r>
              <a:rPr lang="ru-RU" sz="1600" dirty="0" err="1" smtClean="0"/>
              <a:t>визрівають</a:t>
            </a:r>
            <a:r>
              <a:rPr lang="ru-RU" sz="1600" dirty="0" smtClean="0"/>
              <a:t>, погано </a:t>
            </a:r>
            <a:r>
              <a:rPr lang="ru-RU" sz="1600" dirty="0" err="1" smtClean="0"/>
              <a:t>витримують</a:t>
            </a:r>
            <a:r>
              <a:rPr lang="ru-RU" sz="1600" dirty="0" smtClean="0"/>
              <a:t> зиму. </a:t>
            </a:r>
            <a:r>
              <a:rPr lang="ru-RU" sz="1600" dirty="0" err="1" smtClean="0"/>
              <a:t>Захисні</a:t>
            </a:r>
            <a:r>
              <a:rPr lang="ru-RU" sz="1600" dirty="0" smtClean="0"/>
              <a:t> заходи </a:t>
            </a:r>
            <a:r>
              <a:rPr lang="ru-RU" sz="1600" dirty="0" err="1" smtClean="0"/>
              <a:t>проводять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специфічними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фунгіцидами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урахуванням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інтенсивності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патогену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погодних</a:t>
            </a:r>
            <a:r>
              <a:rPr lang="ru-RU" sz="1600" dirty="0" smtClean="0"/>
              <a:t> умов поточного </a:t>
            </a:r>
            <a:r>
              <a:rPr lang="ru-RU" sz="1600" dirty="0" err="1" smtClean="0"/>
              <a:t>вегетаційного</a:t>
            </a:r>
            <a:r>
              <a:rPr lang="ru-RU" sz="1600" dirty="0" smtClean="0"/>
              <a:t> сезону.</a:t>
            </a:r>
          </a:p>
          <a:p>
            <a:r>
              <a:rPr lang="ru-RU" sz="1600" dirty="0" err="1" smtClean="0"/>
              <a:t>Останнім</a:t>
            </a:r>
            <a:r>
              <a:rPr lang="ru-RU" sz="1600" dirty="0" smtClean="0"/>
              <a:t> часом на виноградниках </a:t>
            </a:r>
            <a:r>
              <a:rPr lang="ru-RU" sz="1600" dirty="0" err="1" smtClean="0"/>
              <a:t>господарського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набувають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рівнокрилих</a:t>
            </a:r>
            <a:r>
              <a:rPr lang="ru-RU" sz="1600" dirty="0" smtClean="0"/>
              <a:t> комах, </a:t>
            </a:r>
            <a:r>
              <a:rPr lang="ru-RU" sz="1600" dirty="0" err="1" smtClean="0"/>
              <a:t>зокрема</a:t>
            </a:r>
            <a:r>
              <a:rPr lang="ru-RU" sz="1600" dirty="0" smtClean="0"/>
              <a:t> цикад</a:t>
            </a:r>
          </a:p>
          <a:p>
            <a:r>
              <a:rPr lang="ru-RU" sz="1600" b="1" dirty="0" err="1"/>
              <a:t>Цикадка-буйвол</a:t>
            </a:r>
            <a:r>
              <a:rPr lang="ru-RU" sz="1600" dirty="0" smtClean="0"/>
              <a:t> (</a:t>
            </a:r>
            <a:r>
              <a:rPr lang="en-US" sz="1600" i="1" dirty="0" err="1" smtClean="0"/>
              <a:t>Stictocephala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bubalus</a:t>
            </a:r>
            <a:r>
              <a:rPr lang="en-US" sz="1600" i="1" dirty="0" smtClean="0"/>
              <a:t> </a:t>
            </a:r>
            <a:r>
              <a:rPr lang="en-US" sz="1600" dirty="0" smtClean="0"/>
              <a:t>F.) </a:t>
            </a:r>
            <a:r>
              <a:rPr lang="ru-RU" sz="1600" dirty="0" smtClean="0"/>
              <a:t>живиться на </a:t>
            </a:r>
            <a:r>
              <a:rPr lang="ru-RU" sz="1600" dirty="0" err="1" smtClean="0"/>
              <a:t>зелених</a:t>
            </a:r>
            <a:r>
              <a:rPr lang="ru-RU" sz="1600" dirty="0" smtClean="0"/>
              <a:t> пагонах, </a:t>
            </a:r>
            <a:r>
              <a:rPr lang="ru-RU" sz="1600" dirty="0" err="1" smtClean="0"/>
              <a:t>завдає</a:t>
            </a:r>
            <a:r>
              <a:rPr lang="ru-RU" sz="1600" dirty="0" smtClean="0"/>
              <a:t> </a:t>
            </a:r>
            <a:r>
              <a:rPr lang="ru-RU" sz="1600" dirty="0" err="1" smtClean="0"/>
              <a:t>їм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характерні</a:t>
            </a:r>
            <a:r>
              <a:rPr lang="ru-RU" sz="1600" dirty="0" smtClean="0"/>
              <a:t> уколи,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спричинює</a:t>
            </a:r>
            <a:r>
              <a:rPr lang="ru-RU" sz="1600" dirty="0" smtClean="0"/>
              <a:t> </a:t>
            </a:r>
            <a:r>
              <a:rPr lang="ru-RU" sz="1600" dirty="0" err="1" smtClean="0"/>
              <a:t>появу</a:t>
            </a:r>
            <a:r>
              <a:rPr lang="ru-RU" sz="1600" dirty="0" smtClean="0"/>
              <a:t> </a:t>
            </a:r>
            <a:r>
              <a:rPr lang="ru-RU" sz="1600" dirty="0" err="1" smtClean="0"/>
              <a:t>некрозів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епідермісу</a:t>
            </a:r>
            <a:r>
              <a:rPr lang="ru-RU" sz="1600" dirty="0" smtClean="0"/>
              <a:t> та кори,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порушується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припиняється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рух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поживних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</a:t>
            </a:r>
            <a:r>
              <a:rPr lang="ru-RU" sz="1600" dirty="0" err="1" smtClean="0"/>
              <a:t>ураженими</a:t>
            </a:r>
            <a:r>
              <a:rPr lang="ru-RU" sz="1600" dirty="0" smtClean="0"/>
              <a:t> тканинами.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цикадка</a:t>
            </a:r>
            <a:r>
              <a:rPr lang="ru-RU" sz="1600" dirty="0" smtClean="0"/>
              <a:t> зелена (</a:t>
            </a:r>
            <a:r>
              <a:rPr lang="en-US" sz="1600" i="1" dirty="0" err="1" smtClean="0"/>
              <a:t>Cicadella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viridis</a:t>
            </a:r>
            <a:r>
              <a:rPr lang="en-US" sz="1600" i="1" dirty="0" smtClean="0"/>
              <a:t> </a:t>
            </a:r>
            <a:r>
              <a:rPr lang="en-US" sz="1600" dirty="0" smtClean="0"/>
              <a:t>L.), </a:t>
            </a:r>
            <a:r>
              <a:rPr lang="ru-RU" sz="1600" dirty="0" err="1" smtClean="0"/>
              <a:t>цикадка</a:t>
            </a:r>
            <a:r>
              <a:rPr lang="ru-RU" sz="1600" dirty="0" smtClean="0"/>
              <a:t> </a:t>
            </a:r>
            <a:r>
              <a:rPr lang="ru-RU" sz="1600" dirty="0" err="1" smtClean="0"/>
              <a:t>жовта</a:t>
            </a:r>
            <a:r>
              <a:rPr lang="ru-RU" sz="1600" dirty="0" smtClean="0"/>
              <a:t> (</a:t>
            </a:r>
            <a:r>
              <a:rPr lang="en-US" sz="1600" i="1" dirty="0" err="1" smtClean="0"/>
              <a:t>Empoasca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pteridis</a:t>
            </a:r>
            <a:r>
              <a:rPr lang="en-US" sz="1600" i="1" dirty="0" smtClean="0"/>
              <a:t> </a:t>
            </a:r>
            <a:r>
              <a:rPr lang="en-US" sz="1600" dirty="0" err="1" smtClean="0"/>
              <a:t>Dhlb</a:t>
            </a:r>
            <a:r>
              <a:rPr lang="en-US" sz="1600" dirty="0" smtClean="0"/>
              <a:t>.), </a:t>
            </a:r>
            <a:r>
              <a:rPr lang="ru-RU" sz="1600" dirty="0" err="1" smtClean="0"/>
              <a:t>цикадка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виноградна</a:t>
            </a:r>
            <a:r>
              <a:rPr lang="ru-RU" sz="1600" dirty="0" smtClean="0"/>
              <a:t> (</a:t>
            </a:r>
            <a:r>
              <a:rPr lang="en-US" sz="1600" i="1" dirty="0" err="1" smtClean="0"/>
              <a:t>Empoasca</a:t>
            </a:r>
            <a:r>
              <a:rPr lang="en-US" sz="1600" dirty="0" smtClean="0"/>
              <a:t> </a:t>
            </a:r>
            <a:r>
              <a:rPr lang="en-US" sz="1600" dirty="0" err="1" smtClean="0"/>
              <a:t>vitis</a:t>
            </a:r>
            <a:r>
              <a:rPr lang="en-US" sz="1600" dirty="0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Цикадка-буйвол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4512501" cy="3384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28498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Зокрема</a:t>
            </a:r>
            <a:r>
              <a:rPr lang="ru-RU" dirty="0"/>
              <a:t>, </a:t>
            </a:r>
            <a:r>
              <a:rPr lang="ru-RU" b="1" dirty="0" err="1"/>
              <a:t>цикадка</a:t>
            </a:r>
            <a:r>
              <a:rPr lang="ru-RU" b="1" dirty="0"/>
              <a:t> </a:t>
            </a:r>
            <a:r>
              <a:rPr lang="ru-RU" b="1" dirty="0" err="1"/>
              <a:t>виноградна</a:t>
            </a:r>
            <a:r>
              <a:rPr lang="ru-RU" dirty="0"/>
              <a:t> живиться соком виноградного листка,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структуру </a:t>
            </a:r>
            <a:r>
              <a:rPr lang="ru-RU" dirty="0" err="1"/>
              <a:t>листкової</a:t>
            </a:r>
            <a:r>
              <a:rPr lang="ru-RU" dirty="0"/>
              <a:t> </a:t>
            </a:r>
            <a:r>
              <a:rPr lang="ru-RU" dirty="0" err="1"/>
              <a:t>флоеми</a:t>
            </a:r>
            <a:r>
              <a:rPr lang="ru-RU" dirty="0"/>
              <a:t>, </a:t>
            </a:r>
            <a:r>
              <a:rPr lang="ru-RU" dirty="0" err="1"/>
              <a:t>ксилеми</a:t>
            </a:r>
            <a:r>
              <a:rPr lang="ru-RU" dirty="0"/>
              <a:t> та </a:t>
            </a:r>
            <a:r>
              <a:rPr lang="ru-RU" dirty="0" err="1"/>
              <a:t>паренхіми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азотистих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вологи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шкідливий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комахи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росту та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. Особливо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виноградним</a:t>
            </a:r>
            <a:r>
              <a:rPr lang="ru-RU" dirty="0"/>
              <a:t> </a:t>
            </a:r>
            <a:r>
              <a:rPr lang="ru-RU" dirty="0" err="1"/>
              <a:t>саджанцям</a:t>
            </a:r>
            <a:r>
              <a:rPr lang="ru-RU" dirty="0"/>
              <a:t> </a:t>
            </a:r>
            <a:r>
              <a:rPr lang="ru-RU" dirty="0" err="1"/>
              <a:t>завдають</a:t>
            </a:r>
            <a:r>
              <a:rPr lang="ru-RU" dirty="0"/>
              <a:t> </a:t>
            </a:r>
            <a:r>
              <a:rPr lang="ru-RU" dirty="0" err="1"/>
              <a:t>фітотоксини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цикадки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у </a:t>
            </a:r>
            <a:r>
              <a:rPr lang="ru-RU" dirty="0" err="1"/>
              <a:t>рослину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зрештою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пригнічення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росту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Цикадка виноград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333750" cy="26479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00192" y="1340768"/>
            <a:ext cx="3419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Цикадка</a:t>
            </a:r>
            <a:r>
              <a:rPr lang="ru-RU" dirty="0"/>
              <a:t> </a:t>
            </a:r>
            <a:r>
              <a:rPr lang="ru-RU" dirty="0" err="1" smtClean="0"/>
              <a:t>виноградна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63691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значимих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шкідника</a:t>
            </a:r>
            <a:r>
              <a:rPr lang="ru-RU" dirty="0"/>
              <a:t> —</a:t>
            </a:r>
            <a:r>
              <a:rPr lang="ru-RU" b="1" dirty="0"/>
              <a:t> </a:t>
            </a:r>
            <a:r>
              <a:rPr lang="ru-RU" b="1" dirty="0" err="1"/>
              <a:t>цитрусова</a:t>
            </a:r>
            <a:r>
              <a:rPr lang="ru-RU" b="1" dirty="0"/>
              <a:t> та </a:t>
            </a:r>
            <a:r>
              <a:rPr lang="ru-RU" b="1" dirty="0" err="1"/>
              <a:t>японська</a:t>
            </a:r>
            <a:r>
              <a:rPr lang="ru-RU" b="1" dirty="0"/>
              <a:t> </a:t>
            </a:r>
            <a:r>
              <a:rPr lang="ru-RU" b="1" dirty="0" err="1"/>
              <a:t>цикадки</a:t>
            </a:r>
            <a:r>
              <a:rPr lang="ru-RU" dirty="0"/>
              <a:t>. Особливо </a:t>
            </a:r>
            <a:r>
              <a:rPr lang="ru-RU" dirty="0" err="1"/>
              <a:t>небезпечна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цикад в </a:t>
            </a:r>
            <a:r>
              <a:rPr lang="ru-RU" dirty="0" err="1"/>
              <a:t>ампелоценозі</a:t>
            </a:r>
            <a:r>
              <a:rPr lang="ru-RU" dirty="0"/>
              <a:t> як </a:t>
            </a:r>
            <a:r>
              <a:rPr lang="ru-RU" dirty="0" err="1"/>
              <a:t>переносників</a:t>
            </a:r>
            <a:r>
              <a:rPr lang="ru-RU" dirty="0"/>
              <a:t> </a:t>
            </a:r>
            <a:r>
              <a:rPr lang="ru-RU" dirty="0" err="1"/>
              <a:t>вірусних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мікоплазменних</a:t>
            </a:r>
            <a:r>
              <a:rPr lang="ru-RU" dirty="0"/>
              <a:t> хвороб.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екскременти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медвяної</a:t>
            </a:r>
            <a:r>
              <a:rPr lang="ru-RU" dirty="0"/>
              <a:t> </a:t>
            </a:r>
            <a:r>
              <a:rPr lang="ru-RU" dirty="0" err="1"/>
              <a:t>роси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сажкові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перешкоджають</a:t>
            </a:r>
            <a:r>
              <a:rPr lang="ru-RU" dirty="0"/>
              <a:t> </a:t>
            </a:r>
            <a:r>
              <a:rPr lang="ru-RU" dirty="0" err="1"/>
              <a:t>процесам</a:t>
            </a:r>
            <a:r>
              <a:rPr lang="ru-RU" dirty="0"/>
              <a:t> фотосинтезу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3252" name="Picture 4" descr="Цитрусова цикадка — це шкідник-поліфаг, небезпечний для багатьох культурних і дикорослих росл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2682988" cy="21939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971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Цитрусова</a:t>
            </a:r>
            <a:r>
              <a:rPr lang="ru-RU" dirty="0"/>
              <a:t> </a:t>
            </a:r>
            <a:r>
              <a:rPr lang="ru-RU" dirty="0" err="1"/>
              <a:t>цикадка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шкідник-поліфаг</a:t>
            </a:r>
            <a:r>
              <a:rPr lang="ru-RU" dirty="0"/>
              <a:t>, </a:t>
            </a:r>
            <a:r>
              <a:rPr lang="ru-RU" dirty="0" err="1"/>
              <a:t>небезпечний</a:t>
            </a:r>
            <a:r>
              <a:rPr lang="ru-RU" dirty="0"/>
              <a:t>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дикорослих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1013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кліматичних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характеризуються</a:t>
            </a:r>
            <a:r>
              <a:rPr lang="ru-RU" sz="1600" dirty="0" smtClean="0"/>
              <a:t> як </a:t>
            </a:r>
            <a:r>
              <a:rPr lang="ru-RU" sz="1600" dirty="0" err="1" smtClean="0"/>
              <a:t>стійка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аномалія</a:t>
            </a:r>
            <a:r>
              <a:rPr lang="ru-RU" sz="1600" dirty="0" smtClean="0"/>
              <a:t>,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сисних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шкідників</a:t>
            </a:r>
            <a:r>
              <a:rPr lang="ru-RU" sz="1600" dirty="0" smtClean="0"/>
              <a:t>, а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</a:t>
            </a:r>
            <a:r>
              <a:rPr lang="ru-RU" sz="1600" dirty="0" err="1" smtClean="0"/>
              <a:t>кліщів</a:t>
            </a:r>
            <a:r>
              <a:rPr lang="ru-RU" sz="1600" dirty="0" smtClean="0"/>
              <a:t>, </a:t>
            </a:r>
            <a:r>
              <a:rPr lang="ru-RU" sz="1600" dirty="0" err="1" smtClean="0"/>
              <a:t>трипсів</a:t>
            </a:r>
            <a:r>
              <a:rPr lang="ru-RU" sz="1600" dirty="0" smtClean="0"/>
              <a:t>, цикад, </a:t>
            </a:r>
            <a:r>
              <a:rPr lang="ru-RU" sz="1600" dirty="0" err="1" smtClean="0"/>
              <a:t>значно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збільшилась</a:t>
            </a:r>
            <a:r>
              <a:rPr lang="ru-RU" sz="1600" dirty="0" smtClean="0"/>
              <a:t>. </a:t>
            </a:r>
            <a:r>
              <a:rPr lang="ru-RU" sz="1600" dirty="0" err="1" smtClean="0"/>
              <a:t>Аналіз</a:t>
            </a:r>
            <a:r>
              <a:rPr lang="ru-RU" sz="1600" dirty="0" smtClean="0"/>
              <a:t> </a:t>
            </a:r>
            <a:r>
              <a:rPr lang="ru-RU" sz="1600" dirty="0" err="1" smtClean="0"/>
              <a:t>кліматичних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гідроедафічних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факторів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їхнього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, </a:t>
            </a:r>
            <a:r>
              <a:rPr lang="ru-RU" sz="1600" dirty="0" err="1" smtClean="0"/>
              <a:t>порівняно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комахами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гризучий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ротовий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</a:t>
            </a:r>
            <a:r>
              <a:rPr lang="ru-RU" sz="1600" dirty="0" smtClean="0"/>
              <a:t>, показав,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термопреферендум</a:t>
            </a:r>
            <a:r>
              <a:rPr lang="ru-RU" sz="1600" dirty="0" smtClean="0"/>
              <a:t> (</a:t>
            </a:r>
            <a:r>
              <a:rPr lang="ru-RU" sz="1600" dirty="0" err="1" smtClean="0"/>
              <a:t>найсприятливіший</a:t>
            </a:r>
            <a:r>
              <a:rPr lang="ru-RU" sz="1600" dirty="0" smtClean="0"/>
              <a:t> </a:t>
            </a:r>
            <a:r>
              <a:rPr lang="ru-RU" sz="1600" dirty="0" err="1" smtClean="0"/>
              <a:t>діапазон</a:t>
            </a:r>
            <a:r>
              <a:rPr lang="ru-RU" sz="1600" dirty="0" smtClean="0"/>
              <a:t> </a:t>
            </a:r>
            <a:r>
              <a:rPr lang="ru-RU" sz="1600" dirty="0" err="1" smtClean="0"/>
              <a:t>толерантності</a:t>
            </a:r>
            <a:r>
              <a:rPr lang="ru-RU" sz="1600" dirty="0" smtClean="0"/>
              <a:t> виду)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дещо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вищий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 не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впливу</a:t>
            </a:r>
            <a:r>
              <a:rPr lang="ru-RU" sz="1600" dirty="0" smtClean="0"/>
              <a:t> на </a:t>
            </a:r>
            <a:r>
              <a:rPr lang="ru-RU" sz="1600" dirty="0" err="1" smtClean="0"/>
              <a:t>їхній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розвиток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Окрім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означених</a:t>
            </a:r>
            <a:r>
              <a:rPr lang="ru-RU" sz="1600" dirty="0" smtClean="0"/>
              <a:t>, в </a:t>
            </a:r>
            <a:r>
              <a:rPr lang="ru-RU" sz="1600" dirty="0" err="1" smtClean="0"/>
              <a:t>ампелоценозі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Північного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Причорномор’я</a:t>
            </a:r>
            <a:r>
              <a:rPr lang="ru-RU" sz="1600" dirty="0" smtClean="0"/>
              <a:t> </a:t>
            </a:r>
            <a:r>
              <a:rPr lang="ru-RU" sz="1600" dirty="0" err="1" smtClean="0"/>
              <a:t>мешкає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рівнокрилих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. Так, в </a:t>
            </a:r>
            <a:r>
              <a:rPr lang="ru-RU" sz="1600" dirty="0" err="1" smtClean="0"/>
              <a:t>Одесі</a:t>
            </a:r>
            <a:r>
              <a:rPr lang="ru-RU" sz="1600" dirty="0" smtClean="0"/>
              <a:t> 2012 року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виявлено</a:t>
            </a:r>
            <a:r>
              <a:rPr lang="ru-RU" sz="1600" dirty="0" smtClean="0"/>
              <a:t> </a:t>
            </a:r>
            <a:r>
              <a:rPr lang="ru-RU" sz="1600" b="1" dirty="0" err="1"/>
              <a:t>цитрусову</a:t>
            </a:r>
            <a:r>
              <a:rPr lang="ru-RU" sz="1600" b="1" dirty="0"/>
              <a:t> </a:t>
            </a:r>
            <a:r>
              <a:rPr lang="ru-RU" sz="1600" b="1" dirty="0" err="1"/>
              <a:t>цикадку</a:t>
            </a:r>
            <a:r>
              <a:rPr lang="ru-RU" sz="1600" dirty="0" smtClean="0"/>
              <a:t> —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шкідник-поліфаг</a:t>
            </a:r>
            <a:r>
              <a:rPr lang="ru-RU" sz="1600" dirty="0" smtClean="0"/>
              <a:t>, </a:t>
            </a:r>
            <a:r>
              <a:rPr lang="ru-RU" sz="1600" dirty="0" err="1" smtClean="0"/>
              <a:t>небезпечний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багатьох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дикорослих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</a:t>
            </a:r>
            <a:r>
              <a:rPr lang="ru-RU" sz="1600" dirty="0" smtClean="0"/>
              <a:t>. </a:t>
            </a:r>
          </a:p>
          <a:p>
            <a:r>
              <a:rPr lang="ru-RU" sz="1600" dirty="0" err="1" smtClean="0"/>
              <a:t>Спостереження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останніх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за </a:t>
            </a:r>
            <a:r>
              <a:rPr lang="ru-RU" sz="1600" dirty="0" err="1" smtClean="0"/>
              <a:t>розвитком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шкідливої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флори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фауни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Півдні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засвідчили</a:t>
            </a:r>
            <a:r>
              <a:rPr lang="ru-RU" sz="1600" dirty="0" smtClean="0"/>
              <a:t> </a:t>
            </a:r>
            <a:r>
              <a:rPr lang="ru-RU" sz="1600" dirty="0" err="1" smtClean="0"/>
              <a:t>суттєві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навколишнього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середовища</a:t>
            </a:r>
            <a:r>
              <a:rPr lang="ru-RU" sz="1600" dirty="0" smtClean="0"/>
              <a:t>. Так, </a:t>
            </a:r>
            <a:r>
              <a:rPr lang="ru-RU" sz="1600" dirty="0" err="1" smtClean="0"/>
              <a:t>наразі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розвиваються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пріоритетне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шкідники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давно </a:t>
            </a:r>
            <a:r>
              <a:rPr lang="ru-RU" sz="1600" dirty="0" err="1" smtClean="0"/>
              <a:t>втратили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господарське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значення</a:t>
            </a:r>
            <a:r>
              <a:rPr lang="ru-RU" sz="1600" dirty="0" smtClean="0"/>
              <a:t>, та </a:t>
            </a:r>
            <a:r>
              <a:rPr lang="ru-RU" sz="1600" dirty="0" err="1" smtClean="0"/>
              <a:t>ті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досі</a:t>
            </a:r>
            <a:r>
              <a:rPr lang="ru-RU" sz="1600" dirty="0" smtClean="0"/>
              <a:t> </a:t>
            </a:r>
            <a:r>
              <a:rPr lang="ru-RU" sz="1600" dirty="0" err="1" smtClean="0"/>
              <a:t>взагалі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в </a:t>
            </a:r>
            <a:r>
              <a:rPr lang="ru-RU" sz="1600" dirty="0" err="1" smtClean="0"/>
              <a:t>ентомоценозі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регіону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Одним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найстаріших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небезпечних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інвазійних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філоксера</a:t>
            </a:r>
            <a:r>
              <a:rPr lang="ru-RU" sz="1600" dirty="0" smtClean="0"/>
              <a:t> (</a:t>
            </a:r>
            <a:r>
              <a:rPr lang="en-US" sz="1600" i="1" dirty="0" err="1" smtClean="0"/>
              <a:t>Viteus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vitifoliae</a:t>
            </a:r>
            <a:r>
              <a:rPr lang="en-US" sz="1600" i="1" dirty="0" smtClean="0"/>
              <a:t> </a:t>
            </a:r>
            <a:r>
              <a:rPr lang="en-US" sz="1600" dirty="0" smtClean="0"/>
              <a:t>Fitch. </a:t>
            </a:r>
            <a:r>
              <a:rPr lang="ru-RU" sz="1600" dirty="0" err="1" smtClean="0"/>
              <a:t>або</a:t>
            </a:r>
            <a:r>
              <a:rPr lang="ru-RU" sz="1600" dirty="0" smtClean="0"/>
              <a:t> </a:t>
            </a:r>
            <a:r>
              <a:rPr lang="en-US" sz="1600" i="1" dirty="0" err="1" smtClean="0"/>
              <a:t>Phylloxeravastatrix</a:t>
            </a:r>
            <a:r>
              <a:rPr lang="en-US" sz="1600" dirty="0" smtClean="0"/>
              <a:t> </a:t>
            </a:r>
            <a:r>
              <a:rPr lang="en-US" sz="1600" dirty="0" err="1" smtClean="0"/>
              <a:t>Planch</a:t>
            </a:r>
            <a:r>
              <a:rPr lang="en-US" sz="1600" dirty="0" smtClean="0"/>
              <a:t>).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шкідник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вивчений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теренах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українського</a:t>
            </a:r>
            <a:r>
              <a:rPr lang="ru-RU" sz="1600" dirty="0" smtClean="0"/>
              <a:t> виноградарства, наведу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</a:t>
            </a:r>
            <a:r>
              <a:rPr lang="ru-RU" sz="1600" dirty="0" err="1" smtClean="0"/>
              <a:t>факти</a:t>
            </a:r>
            <a:r>
              <a:rPr lang="ru-RU" sz="1600" dirty="0" smtClean="0"/>
              <a:t> </a:t>
            </a:r>
            <a:r>
              <a:rPr lang="ru-RU" sz="1600" dirty="0" err="1" smtClean="0"/>
              <a:t>щодо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поширення</a:t>
            </a:r>
            <a:r>
              <a:rPr lang="ru-RU" sz="1600" dirty="0" smtClean="0"/>
              <a:t>.</a:t>
            </a:r>
          </a:p>
          <a:p>
            <a:r>
              <a:rPr lang="ru-RU" sz="1600" b="1" dirty="0" err="1"/>
              <a:t>Філоксера</a:t>
            </a:r>
            <a:r>
              <a:rPr lang="ru-RU" sz="1600" dirty="0" smtClean="0"/>
              <a:t> — </a:t>
            </a:r>
            <a:r>
              <a:rPr lang="ru-RU" sz="1600" dirty="0" err="1" smtClean="0"/>
              <a:t>шкідник-монофаг</a:t>
            </a:r>
            <a:r>
              <a:rPr lang="ru-RU" sz="1600" dirty="0" smtClean="0"/>
              <a:t>: </a:t>
            </a:r>
            <a:r>
              <a:rPr lang="ru-RU" sz="1600" dirty="0" err="1" smtClean="0"/>
              <a:t>пошкоджує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виноградну</a:t>
            </a:r>
            <a:r>
              <a:rPr lang="ru-RU" sz="1600" dirty="0" smtClean="0"/>
              <a:t> лозу.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життєвий</a:t>
            </a:r>
            <a:r>
              <a:rPr lang="ru-RU" sz="1600" dirty="0" smtClean="0"/>
              <a:t> цикл </a:t>
            </a:r>
            <a:r>
              <a:rPr lang="ru-RU" sz="1600" dirty="0" err="1" smtClean="0"/>
              <a:t>включає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кореневу</a:t>
            </a:r>
            <a:r>
              <a:rPr lang="ru-RU" sz="1600" dirty="0" smtClean="0"/>
              <a:t>, </a:t>
            </a:r>
            <a:r>
              <a:rPr lang="ru-RU" sz="1600" dirty="0" err="1" smtClean="0"/>
              <a:t>листкову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проміжну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. </a:t>
            </a:r>
            <a:r>
              <a:rPr lang="ru-RU" sz="1600" dirty="0" err="1" smtClean="0"/>
              <a:t>Повний</a:t>
            </a:r>
            <a:r>
              <a:rPr lang="ru-RU" sz="1600" dirty="0" smtClean="0"/>
              <a:t> цикл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проходить на </a:t>
            </a:r>
            <a:r>
              <a:rPr lang="ru-RU" sz="1600" dirty="0" err="1" smtClean="0"/>
              <a:t>американських</a:t>
            </a:r>
            <a:r>
              <a:rPr lang="ru-RU" sz="1600" dirty="0" smtClean="0"/>
              <a:t> видах винограду та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сортах </a:t>
            </a:r>
            <a:r>
              <a:rPr lang="ru-RU" sz="1600" dirty="0" err="1" smtClean="0"/>
              <a:t>гібридів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прямих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п’яти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поліморфних</a:t>
            </a:r>
            <a:r>
              <a:rPr lang="ru-RU" sz="1600" dirty="0" smtClean="0"/>
              <a:t> форм: </a:t>
            </a:r>
            <a:r>
              <a:rPr lang="ru-RU" sz="1600" dirty="0" err="1" smtClean="0"/>
              <a:t>коренева</a:t>
            </a:r>
            <a:r>
              <a:rPr lang="ru-RU" sz="1600" dirty="0" smtClean="0"/>
              <a:t>, </a:t>
            </a:r>
            <a:r>
              <a:rPr lang="ru-RU" sz="1600" dirty="0" err="1" smtClean="0"/>
              <a:t>німфа</a:t>
            </a:r>
            <a:r>
              <a:rPr lang="ru-RU" sz="1600" dirty="0" smtClean="0"/>
              <a:t>, </a:t>
            </a:r>
            <a:r>
              <a:rPr lang="ru-RU" sz="1600" dirty="0" err="1" smtClean="0"/>
              <a:t>крилата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розповсюджувачка</a:t>
            </a:r>
            <a:r>
              <a:rPr lang="ru-RU" sz="1600" dirty="0" smtClean="0"/>
              <a:t>, </a:t>
            </a:r>
            <a:r>
              <a:rPr lang="ru-RU" sz="1600" dirty="0" err="1" smtClean="0"/>
              <a:t>статеве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покоління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самки та </a:t>
            </a:r>
            <a:r>
              <a:rPr lang="ru-RU" sz="1600" dirty="0" err="1" smtClean="0"/>
              <a:t>самця</a:t>
            </a:r>
            <a:r>
              <a:rPr lang="ru-RU" sz="1600" dirty="0" smtClean="0"/>
              <a:t> </a:t>
            </a:r>
            <a:r>
              <a:rPr lang="ru-RU" sz="1600" dirty="0" err="1" smtClean="0"/>
              <a:t>та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листкової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. На </a:t>
            </a:r>
            <a:r>
              <a:rPr lang="ru-RU" sz="1600" dirty="0" err="1" smtClean="0"/>
              <a:t>європейських</a:t>
            </a:r>
            <a:r>
              <a:rPr lang="ru-RU" sz="1600" dirty="0" smtClean="0"/>
              <a:t> та </a:t>
            </a:r>
            <a:r>
              <a:rPr lang="ru-RU" sz="1600" dirty="0" err="1" smtClean="0"/>
              <a:t>азійських</a:t>
            </a:r>
            <a:r>
              <a:rPr lang="ru-RU" sz="1600" dirty="0" smtClean="0"/>
              <a:t> сортах винограду </a:t>
            </a:r>
            <a:r>
              <a:rPr lang="ru-RU" sz="1600" dirty="0" err="1" smtClean="0"/>
              <a:t>філоксера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виключно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коренях</a:t>
            </a:r>
            <a:r>
              <a:rPr lang="ru-RU" sz="1600" dirty="0" smtClean="0"/>
              <a:t>,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кореневу</a:t>
            </a:r>
            <a:r>
              <a:rPr lang="ru-RU" sz="1600" dirty="0" smtClean="0"/>
              <a:t> форму та </a:t>
            </a:r>
            <a:r>
              <a:rPr lang="ru-RU" sz="1600" dirty="0" err="1" smtClean="0"/>
              <a:t>розмножується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партеногенетично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Одним із найстаріших і дуже небезпечних інвазійних видів шкідників залишається філок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145088" cy="2894112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2996952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захисту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виноградних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насаджень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філоксери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розроблена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державна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система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карантинних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протифілоксерних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заходів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зоні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суцільного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поширення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філоксери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рекомендуються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хімічні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обробки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практиці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жаль,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заходи часто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ігноруються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результаті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заселені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філоксерою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насадження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швидко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знесилюються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зрештою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гинуть.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Україні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поняття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«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інвазійний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вид» не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закріплене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на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законодавчому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рівні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тому, на жаль, не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провадиться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політика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поводження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інвазійними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видами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шкідливих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організмів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. І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якщо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за кордоном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діють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окремі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програми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боротьби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такими видами, то в нас часто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надають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перевагу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практиці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цілеспрямованого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насадження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чужоземних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рослин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(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чи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розведенню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тварин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) за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старими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радянськими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традиціями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— просто тому,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що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так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простіше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бо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інтродуценти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можуть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мати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вищу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продуктивність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більшу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стійкість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до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несприятливих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умов.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Це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ж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легше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ніж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створювати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власні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програми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захисту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. Та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чи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перспективно?..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Щодо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міжнародного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законодавства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то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необхідність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терміновість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прийняття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заходів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усунення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загроз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прихованих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біологічних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інвазіях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зазначена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у: ст. 8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конвенції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ООН Про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біорізноманіття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Ріо-де-Жанейро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1992); ст. 2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Бернської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конвенції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про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збереження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європейської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дикої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природи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природних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місцезростань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(Берн, 1979);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резолюції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7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8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Конвенції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про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водно-болотні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угіддя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Рамсар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1971, Париж 1982);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деяких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рекомендаціях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 рамках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конвенції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про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міжнародну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торгівлю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дикими видами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флори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фауни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перебувають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загрозою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зникнення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(CITES, Вашингтон, 1973).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Також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рівні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Європейського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Союзу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діє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Regulation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invasive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alien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species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програма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спецзаходів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регуляції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інвазії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2015 року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основним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законодавчим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актом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цій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сфері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Звісно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кожна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країна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ЄС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переліки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інвазійних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але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спільний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перелік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європейського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масштабу,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також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розміщений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офіційному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вебсайті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Європейської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комісії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Починаючи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вересня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2018 року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базі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Міністерства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захисту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довкілля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природних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ресурсів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України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працює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робоча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група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залученням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науковців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Національної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академії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наук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України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яка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розробити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перші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переліки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інвазійних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проєкти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законодавчих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актів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поводження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ними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Інвазійні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інвазивні</a:t>
            </a:r>
            <a:r>
              <a:rPr lang="ru-RU" b="1" dirty="0">
                <a:solidFill>
                  <a:schemeClr val="bg1"/>
                </a:solidFill>
              </a:rPr>
              <a:t>) </a:t>
            </a:r>
            <a:r>
              <a:rPr lang="ru-RU" b="1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 — </a:t>
            </a:r>
            <a:r>
              <a:rPr lang="ru-RU" dirty="0" err="1">
                <a:solidFill>
                  <a:schemeClr val="bg1"/>
                </a:solidFill>
                <a:hlinkClick r:id="rId2" tooltip="Інтродуковані види"/>
              </a:rPr>
              <a:t>алохтонні</a:t>
            </a:r>
            <a:r>
              <a:rPr lang="ru-RU" dirty="0">
                <a:solidFill>
                  <a:schemeClr val="bg1"/>
                </a:solidFill>
                <a:hlinkClick r:id="rId2" tooltip="Інтродуковані види"/>
              </a:rPr>
              <a:t> </a:t>
            </a:r>
            <a:r>
              <a:rPr lang="ru-RU" dirty="0" err="1">
                <a:solidFill>
                  <a:schemeClr val="bg1"/>
                </a:solidFill>
                <a:hlinkClick r:id="rId2" tooltip="Інтродуковані види"/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здатністю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експансії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розповсюджуються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природним</a:t>
            </a:r>
            <a:r>
              <a:rPr lang="ru-RU" dirty="0">
                <a:solidFill>
                  <a:schemeClr val="bg1"/>
                </a:solidFill>
              </a:rPr>
              <a:t> шляхом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становлять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загрозу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флори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фауни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певних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екосистем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конкуруючи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  <a:hlinkClick r:id="rId3" tooltip="Автохтонні види"/>
              </a:rPr>
              <a:t>автохтонними</a:t>
            </a:r>
            <a:r>
              <a:rPr lang="ru-RU" dirty="0" smtClean="0">
                <a:solidFill>
                  <a:schemeClr val="bg1"/>
                </a:solidFill>
                <a:hlinkClick r:id="rId3" tooltip="Автохтонні види"/>
              </a:rPr>
              <a:t> </a:t>
            </a:r>
            <a:r>
              <a:rPr lang="ru-RU" dirty="0">
                <a:solidFill>
                  <a:schemeClr val="bg1"/>
                </a:solidFill>
                <a:hlinkClick r:id="rId3" tooltip="Автохтонні види"/>
              </a:rPr>
              <a:t>видами</a:t>
            </a:r>
            <a:r>
              <a:rPr lang="ru-RU" dirty="0">
                <a:solidFill>
                  <a:schemeClr val="bg1"/>
                </a:solidFill>
              </a:rPr>
              <a:t> за </a:t>
            </a:r>
            <a:r>
              <a:rPr lang="ru-RU" dirty="0" err="1">
                <a:solidFill>
                  <a:schemeClr val="bg1"/>
                </a:solidFill>
                <a:hlinkClick r:id="rId4" tooltip="Екологічна ніша"/>
              </a:rPr>
              <a:t>екологічні</a:t>
            </a:r>
            <a:r>
              <a:rPr lang="ru-RU" dirty="0">
                <a:solidFill>
                  <a:schemeClr val="bg1"/>
                </a:solidFill>
                <a:hlinkClick r:id="rId4" tooltip="Екологічна ніша"/>
              </a:rPr>
              <a:t> </a:t>
            </a:r>
            <a:r>
              <a:rPr lang="ru-RU" dirty="0" err="1">
                <a:solidFill>
                  <a:schemeClr val="bg1"/>
                </a:solidFill>
                <a:hlinkClick r:id="rId4" tooltip="Екологічна ніша"/>
              </a:rPr>
              <a:t>ніші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спричиняючи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загибель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Процес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розселення</a:t>
            </a:r>
            <a:r>
              <a:rPr lang="ru-RU" dirty="0">
                <a:solidFill>
                  <a:schemeClr val="bg1"/>
                </a:solidFill>
              </a:rPr>
              <a:t> диких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визначається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терміном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біологічні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інвазії</a:t>
            </a:r>
            <a:r>
              <a:rPr lang="ru-RU" dirty="0">
                <a:solidFill>
                  <a:schemeClr val="bg1"/>
                </a:solidFill>
              </a:rPr>
              <a:t>. До </a:t>
            </a:r>
            <a:r>
              <a:rPr lang="ru-RU" dirty="0" err="1">
                <a:solidFill>
                  <a:schemeClr val="bg1"/>
                </a:solidFill>
              </a:rPr>
              <a:t>процесів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інвазій</a:t>
            </a:r>
            <a:r>
              <a:rPr lang="ru-RU" dirty="0">
                <a:solidFill>
                  <a:schemeClr val="bg1"/>
                </a:solidFill>
              </a:rPr>
              <a:t> належать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багаторазові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появи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чужорідних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вірусних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захворювань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3285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Опісля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перебування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інвазійні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становлять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найбільшу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загрозу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світового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  <a:hlinkClick r:id="rId5" tooltip="Біорізноманіття"/>
              </a:rPr>
              <a:t>біорізноманіття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Інвазійні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значною</a:t>
            </a:r>
            <a:r>
              <a:rPr lang="ru-RU" dirty="0">
                <a:solidFill>
                  <a:schemeClr val="bg1"/>
                </a:solidFill>
              </a:rPr>
              <a:t> проблемою на </a:t>
            </a:r>
            <a:r>
              <a:rPr lang="ru-RU" dirty="0" err="1">
                <a:solidFill>
                  <a:schemeClr val="bg1"/>
                </a:solidFill>
              </a:rPr>
              <a:t>територіях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охороняються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витісняючи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, для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власне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створено </a:t>
            </a:r>
            <a:r>
              <a:rPr lang="ru-RU" dirty="0" err="1">
                <a:solidFill>
                  <a:schemeClr val="bg1"/>
                </a:solidFill>
              </a:rPr>
              <a:t>охоронні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. У таких </a:t>
            </a:r>
            <a:r>
              <a:rPr lang="ru-RU" dirty="0" err="1">
                <a:solidFill>
                  <a:schemeClr val="bg1"/>
                </a:solidFill>
              </a:rPr>
              <a:t>випадках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постає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питання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заходів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прибульців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головно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механічне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знищення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40962" name="AutoShape 2" descr="Інвазійні вид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Інвазійні види — Вікіпеді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933056"/>
            <a:ext cx="2857500" cy="22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Інвазії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тварин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Список </a:t>
            </a:r>
            <a:r>
              <a:rPr lang="ru-RU" dirty="0" err="1" smtClean="0">
                <a:solidFill>
                  <a:schemeClr val="bg1"/>
                </a:solidFill>
              </a:rPr>
              <a:t>інвазійних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тварин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Європейського</a:t>
            </a:r>
            <a:r>
              <a:rPr lang="ru-RU" dirty="0" smtClean="0">
                <a:solidFill>
                  <a:schemeClr val="bg1"/>
                </a:solidFill>
              </a:rPr>
              <a:t> союзу </a:t>
            </a:r>
            <a:r>
              <a:rPr lang="ru-RU" dirty="0" err="1" smtClean="0">
                <a:solidFill>
                  <a:schemeClr val="bg1"/>
                </a:solidFill>
              </a:rPr>
              <a:t>містить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види</a:t>
            </a:r>
            <a:r>
              <a:rPr lang="ru-RU" dirty="0" smtClean="0">
                <a:solidFill>
                  <a:schemeClr val="bg1"/>
                </a:solidFill>
              </a:rPr>
              <a:t>: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2" tooltip="Alopochen aegyptiacus"/>
              </a:rPr>
              <a:t>Alopochen</a:t>
            </a:r>
            <a:r>
              <a:rPr lang="en-US" i="1" u="none" strike="noStrike" dirty="0" smtClean="0">
                <a:solidFill>
                  <a:schemeClr val="bg1"/>
                </a:solidFill>
                <a:hlinkClick r:id="rId2" tooltip="Alopochen aegyptiacu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2" tooltip="Alopochen aegyptiacus"/>
              </a:rPr>
              <a:t>aegyptiacus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3" tooltip="Callosciurus erythraeus"/>
              </a:rPr>
              <a:t>Callosciurus</a:t>
            </a:r>
            <a:r>
              <a:rPr lang="en-US" i="1" u="none" strike="noStrike" dirty="0" smtClean="0">
                <a:solidFill>
                  <a:schemeClr val="bg1"/>
                </a:solidFill>
                <a:hlinkClick r:id="rId3" tooltip="Callosciurus erythraeu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3" tooltip="Callosciurus erythraeus"/>
              </a:rPr>
              <a:t>erythraeus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4" tooltip="Corvus splendens"/>
              </a:rPr>
              <a:t>Corvus</a:t>
            </a:r>
            <a:r>
              <a:rPr lang="en-US" i="1" u="none" strike="noStrike" dirty="0" smtClean="0">
                <a:solidFill>
                  <a:schemeClr val="bg1"/>
                </a:solidFill>
                <a:hlinkClick r:id="rId4" tooltip="Corvus splenden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4" tooltip="Corvus splendens"/>
              </a:rPr>
              <a:t>splendens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5" tooltip="Eriocheir sinensis"/>
              </a:rPr>
              <a:t>Eriocheir</a:t>
            </a:r>
            <a:r>
              <a:rPr lang="en-US" i="1" u="none" strike="noStrike" dirty="0" smtClean="0">
                <a:solidFill>
                  <a:schemeClr val="bg1"/>
                </a:solidFill>
                <a:hlinkClick r:id="rId5" tooltip="Eriocheir sinensi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5" tooltip="Eriocheir sinensis"/>
              </a:rPr>
              <a:t>sinensis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6" tooltip="Herpestes javanicus"/>
              </a:rPr>
              <a:t>Herpestes</a:t>
            </a:r>
            <a:r>
              <a:rPr lang="en-US" i="1" u="none" strike="noStrike" dirty="0" smtClean="0">
                <a:solidFill>
                  <a:schemeClr val="bg1"/>
                </a:solidFill>
                <a:hlinkClick r:id="rId6" tooltip="Herpestes javanicu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6" tooltip="Herpestes javanicus"/>
              </a:rPr>
              <a:t>javanicus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7" tooltip="Lithobates catesbeianus"/>
              </a:rPr>
              <a:t>Lithobates</a:t>
            </a:r>
            <a:r>
              <a:rPr lang="en-US" i="1" u="none" strike="noStrike" dirty="0" smtClean="0">
                <a:solidFill>
                  <a:schemeClr val="bg1"/>
                </a:solidFill>
                <a:hlinkClick r:id="rId7" tooltip="Lithobates catesbeianu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7" tooltip="Lithobates catesbeianus"/>
              </a:rPr>
              <a:t>catesbeianus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8" tooltip="Muntiacus reevesi"/>
              </a:rPr>
              <a:t>Muntiacus</a:t>
            </a:r>
            <a:r>
              <a:rPr lang="en-US" i="1" u="none" strike="noStrike" dirty="0" smtClean="0">
                <a:solidFill>
                  <a:schemeClr val="bg1"/>
                </a:solidFill>
                <a:hlinkClick r:id="rId8" tooltip="Muntiacus reevesi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8" tooltip="Muntiacus reevesi"/>
              </a:rPr>
              <a:t>reevesi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9" tooltip="Myocastor coypus"/>
              </a:rPr>
              <a:t>Myocastor</a:t>
            </a:r>
            <a:r>
              <a:rPr lang="en-US" i="1" u="none" strike="noStrike" dirty="0" smtClean="0">
                <a:solidFill>
                  <a:schemeClr val="bg1"/>
                </a:solidFill>
                <a:hlinkClick r:id="rId9" tooltip="Myocastor coypus"/>
              </a:rPr>
              <a:t> coypus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0" tooltip="Nasua nasua"/>
              </a:rPr>
              <a:t>Nasua</a:t>
            </a:r>
            <a:r>
              <a:rPr lang="en-US" i="1" u="none" strike="noStrike" dirty="0" smtClean="0">
                <a:solidFill>
                  <a:schemeClr val="bg1"/>
                </a:solidFill>
                <a:hlinkClick r:id="rId10" tooltip="Nasua nasua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0" tooltip="Nasua nasua"/>
              </a:rPr>
              <a:t>nasua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1" tooltip="Nyctereutes procyonoides"/>
              </a:rPr>
              <a:t>Nyctereutes</a:t>
            </a:r>
            <a:r>
              <a:rPr lang="en-US" i="1" u="none" strike="noStrike" dirty="0" smtClean="0">
                <a:solidFill>
                  <a:schemeClr val="bg1"/>
                </a:solidFill>
                <a:hlinkClick r:id="rId11" tooltip="Nyctereutes procyonoide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1" tooltip="Nyctereutes procyonoides"/>
              </a:rPr>
              <a:t>procyonoides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2" tooltip="Ondatra zibethicus"/>
              </a:rPr>
              <a:t>Ondatra</a:t>
            </a:r>
            <a:r>
              <a:rPr lang="en-US" i="1" u="none" strike="noStrike" dirty="0" smtClean="0">
                <a:solidFill>
                  <a:schemeClr val="bg1"/>
                </a:solidFill>
                <a:hlinkClick r:id="rId12" tooltip="Ondatra zibethicu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2" tooltip="Ondatra zibethicus"/>
              </a:rPr>
              <a:t>zibethicus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3" tooltip="Oxyura jamaicensis"/>
              </a:rPr>
              <a:t>Oxyura</a:t>
            </a:r>
            <a:r>
              <a:rPr lang="en-US" i="1" u="none" strike="noStrike" dirty="0" smtClean="0">
                <a:solidFill>
                  <a:schemeClr val="bg1"/>
                </a:solidFill>
                <a:hlinkClick r:id="rId13" tooltip="Oxyura jamaicensi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3" tooltip="Oxyura jamaicensis"/>
              </a:rPr>
              <a:t>jamaicensis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4" tooltip="Pacifastacus leniusculus"/>
              </a:rPr>
              <a:t>Pacifastacus</a:t>
            </a:r>
            <a:r>
              <a:rPr lang="en-US" i="1" u="none" strike="noStrike" dirty="0" smtClean="0">
                <a:solidFill>
                  <a:schemeClr val="bg1"/>
                </a:solidFill>
                <a:hlinkClick r:id="rId14" tooltip="Pacifastacus leniusculu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4" tooltip="Pacifastacus leniusculus"/>
              </a:rPr>
              <a:t>leniusculus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dirty="0" smtClean="0">
                <a:solidFill>
                  <a:schemeClr val="bg1"/>
                </a:solidFill>
              </a:rPr>
              <a:t>f. </a:t>
            </a:r>
            <a:r>
              <a:rPr lang="en-US" i="1" dirty="0" err="1" smtClean="0">
                <a:solidFill>
                  <a:schemeClr val="bg1"/>
                </a:solidFill>
              </a:rPr>
              <a:t>virginalis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5" tooltip="Procyon lotor"/>
              </a:rPr>
              <a:t>Procyon</a:t>
            </a:r>
            <a:r>
              <a:rPr lang="en-US" i="1" u="none" strike="noStrike" dirty="0" smtClean="0">
                <a:solidFill>
                  <a:schemeClr val="bg1"/>
                </a:solidFill>
                <a:hlinkClick r:id="rId15" tooltip="Procyon lotor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5" tooltip="Procyon lotor"/>
              </a:rPr>
              <a:t>lotor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6" tooltip="Pseudorasbora parva"/>
              </a:rPr>
              <a:t>Pseudorasbora</a:t>
            </a:r>
            <a:r>
              <a:rPr lang="en-US" i="1" u="none" strike="noStrike" dirty="0" smtClean="0">
                <a:solidFill>
                  <a:schemeClr val="bg1"/>
                </a:solidFill>
                <a:hlinkClick r:id="rId16" tooltip="Pseudorasbora parva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6" tooltip="Pseudorasbora parva"/>
              </a:rPr>
              <a:t>parva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7" tooltip="Sciurus carolinensis"/>
              </a:rPr>
              <a:t>Sciurus</a:t>
            </a:r>
            <a:r>
              <a:rPr lang="en-US" i="1" u="none" strike="noStrike" dirty="0" smtClean="0">
                <a:solidFill>
                  <a:schemeClr val="bg1"/>
                </a:solidFill>
                <a:hlinkClick r:id="rId17" tooltip="Sciurus carolinensi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7" tooltip="Sciurus carolinensis"/>
              </a:rPr>
              <a:t>carolinensis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8" tooltip="Sciurus niger"/>
              </a:rPr>
              <a:t>Sciurus</a:t>
            </a:r>
            <a:r>
              <a:rPr lang="en-US" i="1" u="none" strike="noStrike" dirty="0" smtClean="0">
                <a:solidFill>
                  <a:schemeClr val="bg1"/>
                </a:solidFill>
                <a:hlinkClick r:id="rId18" tooltip="Sciurus niger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8" tooltip="Sciurus niger"/>
              </a:rPr>
              <a:t>niger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9" tooltip="Tamias sibiricus"/>
              </a:rPr>
              <a:t>Tamias</a:t>
            </a:r>
            <a:r>
              <a:rPr lang="en-US" i="1" u="none" strike="noStrike" dirty="0" smtClean="0">
                <a:solidFill>
                  <a:schemeClr val="bg1"/>
                </a:solidFill>
                <a:hlinkClick r:id="rId19" tooltip="Tamias sibiricu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19" tooltip="Tamias sibiricus"/>
              </a:rPr>
              <a:t>sibiricus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20" tooltip="Threskiornis aethiopicus"/>
              </a:rPr>
              <a:t>Threskiornis</a:t>
            </a:r>
            <a:r>
              <a:rPr lang="en-US" i="1" u="none" strike="noStrike" dirty="0" smtClean="0">
                <a:solidFill>
                  <a:schemeClr val="bg1"/>
                </a:solidFill>
                <a:hlinkClick r:id="rId20" tooltip="Threskiornis aethiopicus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20" tooltip="Threskiornis aethiopicus"/>
              </a:rPr>
              <a:t>aethiopicus</a:t>
            </a:r>
            <a:r>
              <a:rPr lang="en-US" dirty="0" smtClean="0">
                <a:solidFill>
                  <a:schemeClr val="bg1"/>
                </a:solidFill>
              </a:rPr>
              <a:t>, 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21" tooltip="Trachemys scripta"/>
              </a:rPr>
              <a:t>Trachemys</a:t>
            </a:r>
            <a:r>
              <a:rPr lang="en-US" i="1" u="none" strike="noStrike" dirty="0" smtClean="0">
                <a:solidFill>
                  <a:schemeClr val="bg1"/>
                </a:solidFill>
                <a:hlinkClick r:id="rId21" tooltip="Trachemys scripta"/>
              </a:rPr>
              <a:t> </a:t>
            </a:r>
            <a:r>
              <a:rPr lang="en-US" i="1" u="none" strike="noStrike" dirty="0" err="1" smtClean="0">
                <a:solidFill>
                  <a:schemeClr val="bg1"/>
                </a:solidFill>
                <a:hlinkClick r:id="rId21" tooltip="Trachemys scripta"/>
              </a:rPr>
              <a:t>scripta</a:t>
            </a:r>
            <a:r>
              <a:rPr lang="en-US" dirty="0" smtClean="0">
                <a:solidFill>
                  <a:schemeClr val="bg1"/>
                </a:solidFill>
              </a:rPr>
              <a:t>, 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З </a:t>
            </a:r>
            <a:r>
              <a:rPr lang="ru-RU" dirty="0" err="1" smtClean="0">
                <a:solidFill>
                  <a:schemeClr val="bg1"/>
                </a:solidFill>
              </a:rPr>
              <a:t>огляду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небезпеку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інвазійних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аборигенної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фауни</a:t>
            </a:r>
            <a:r>
              <a:rPr lang="ru-RU" dirty="0" smtClean="0">
                <a:solidFill>
                  <a:schemeClr val="bg1"/>
                </a:solidFill>
              </a:rPr>
              <a:t>, уряд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2" tooltip="Нова Зеландія"/>
              </a:rPr>
              <a:t>Нової</a:t>
            </a:r>
            <a:r>
              <a:rPr lang="ru-RU" u="none" strike="noStrike" dirty="0" smtClean="0">
                <a:solidFill>
                  <a:schemeClr val="bg1"/>
                </a:solidFill>
                <a:hlinkClick r:id="rId22" tooltip="Нова Зеландія"/>
              </a:rPr>
              <a:t> 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2" tooltip="Нова Зеландія"/>
              </a:rPr>
              <a:t>Зеландії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анонсував</a:t>
            </a:r>
            <a:r>
              <a:rPr lang="ru-RU" dirty="0" smtClean="0">
                <a:solidFill>
                  <a:schemeClr val="bg1"/>
                </a:solidFill>
              </a:rPr>
              <a:t> перший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план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знищення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інвазивних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хижаків</a:t>
            </a:r>
            <a:r>
              <a:rPr lang="ru-RU" dirty="0" smtClean="0">
                <a:solidFill>
                  <a:schemeClr val="bg1"/>
                </a:solidFill>
              </a:rPr>
              <a:t> до 2050 року,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сприяти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відновленню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природних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екосистем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Найвідоміші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біологічні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інвазії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поява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3" tooltip="Пацюк мандрівний"/>
              </a:rPr>
              <a:t>пацюка</a:t>
            </a:r>
            <a:r>
              <a:rPr lang="ru-RU" u="none" strike="noStrike" dirty="0" smtClean="0">
                <a:solidFill>
                  <a:schemeClr val="bg1"/>
                </a:solidFill>
                <a:hlinkClick r:id="rId23" tooltip="Пацюк мандрівний"/>
              </a:rPr>
              <a:t> 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3" tooltip="Пацюк мандрівний"/>
              </a:rPr>
              <a:t>мандрівного</a:t>
            </a:r>
            <a:r>
              <a:rPr lang="ru-RU" dirty="0" smtClean="0">
                <a:solidFill>
                  <a:schemeClr val="bg1"/>
                </a:solidFill>
              </a:rPr>
              <a:t> (</a:t>
            </a:r>
            <a:r>
              <a:rPr lang="ru-RU" dirty="0" err="1" smtClean="0">
                <a:solidFill>
                  <a:schemeClr val="bg1"/>
                </a:solidFill>
              </a:rPr>
              <a:t>сірого</a:t>
            </a:r>
            <a:r>
              <a:rPr lang="ru-RU" dirty="0" smtClean="0">
                <a:solidFill>
                  <a:schemeClr val="bg1"/>
                </a:solidFill>
              </a:rPr>
              <a:t>) у </a:t>
            </a:r>
            <a:r>
              <a:rPr lang="ru-RU" dirty="0" err="1" smtClean="0">
                <a:solidFill>
                  <a:schemeClr val="bg1"/>
                </a:solidFill>
              </a:rPr>
              <a:t>середині</a:t>
            </a:r>
            <a:r>
              <a:rPr lang="ru-RU" dirty="0" smtClean="0">
                <a:solidFill>
                  <a:schemeClr val="bg1"/>
                </a:solidFill>
              </a:rPr>
              <a:t> 19 ст., </a:t>
            </a:r>
            <a:r>
              <a:rPr lang="ru-RU" dirty="0" err="1" smtClean="0">
                <a:solidFill>
                  <a:schemeClr val="bg1"/>
                </a:solidFill>
              </a:rPr>
              <a:t>штучна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інтродукція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4" tooltip="Ондатра"/>
              </a:rPr>
              <a:t>ондатри</a:t>
            </a:r>
            <a:r>
              <a:rPr lang="ru-RU" dirty="0" smtClean="0">
                <a:solidFill>
                  <a:schemeClr val="bg1"/>
                </a:solidFill>
              </a:rPr>
              <a:t> у 1944-65 </a:t>
            </a:r>
            <a:r>
              <a:rPr lang="ru-RU" dirty="0" err="1" smtClean="0">
                <a:solidFill>
                  <a:schemeClr val="bg1"/>
                </a:solidFill>
              </a:rPr>
              <a:t>рр</a:t>
            </a:r>
            <a:r>
              <a:rPr lang="ru-RU" dirty="0" smtClean="0">
                <a:solidFill>
                  <a:schemeClr val="bg1"/>
                </a:solidFill>
              </a:rPr>
              <a:t>. та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5" tooltip="Єнот уссурійський"/>
              </a:rPr>
              <a:t>єнота</a:t>
            </a:r>
            <a:r>
              <a:rPr lang="ru-RU" dirty="0" smtClean="0">
                <a:solidFill>
                  <a:schemeClr val="bg1"/>
                </a:solidFill>
              </a:rPr>
              <a:t> у 1950-х роках, </a:t>
            </a:r>
            <a:r>
              <a:rPr lang="ru-RU" dirty="0" err="1" smtClean="0">
                <a:solidFill>
                  <a:schemeClr val="bg1"/>
                </a:solidFill>
              </a:rPr>
              <a:t>розселення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6" tooltip="Колорадський жук"/>
              </a:rPr>
              <a:t>колорадського</a:t>
            </a:r>
            <a:r>
              <a:rPr lang="ru-RU" u="none" strike="noStrike" dirty="0" smtClean="0">
                <a:solidFill>
                  <a:schemeClr val="bg1"/>
                </a:solidFill>
                <a:hlinkClick r:id="rId26" tooltip="Колорадський жук"/>
              </a:rPr>
              <a:t> жука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u="none" strike="noStrike" dirty="0" smtClean="0">
                <a:solidFill>
                  <a:schemeClr val="bg1"/>
                </a:solidFill>
                <a:hlinkClick r:id="rId27" tooltip="Карась сріблястий"/>
              </a:rPr>
              <a:t>карася 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7" tooltip="Карась сріблястий"/>
              </a:rPr>
              <a:t>сріблястого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завезення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безхребетних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8" tooltip="Баластні води"/>
              </a:rPr>
              <a:t>баластними</a:t>
            </a:r>
            <a:r>
              <a:rPr lang="ru-RU" u="none" strike="noStrike" dirty="0" smtClean="0">
                <a:solidFill>
                  <a:schemeClr val="bg1"/>
                </a:solidFill>
                <a:hlinkClick r:id="rId28" tooltip="Баластні води"/>
              </a:rPr>
              <a:t> водами</a:t>
            </a:r>
            <a:r>
              <a:rPr lang="ru-RU" dirty="0" smtClean="0">
                <a:solidFill>
                  <a:schemeClr val="bg1"/>
                </a:solidFill>
              </a:rPr>
              <a:t>: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29" tooltip="Мнеміопсіс"/>
              </a:rPr>
              <a:t>мнеміопсіс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u="none" strike="noStrike" dirty="0" smtClean="0">
                <a:solidFill>
                  <a:schemeClr val="bg1"/>
                </a:solidFill>
                <a:hlinkClick r:id="rId30" tooltip="Краб голландський"/>
              </a:rPr>
              <a:t>краб 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30" tooltip="Краб голландський"/>
              </a:rPr>
              <a:t>голландський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31" tooltip="Мохнорукий краб китайський"/>
              </a:rPr>
              <a:t>мохнорукий</a:t>
            </a:r>
            <a:r>
              <a:rPr lang="ru-RU" u="none" strike="noStrike" dirty="0" smtClean="0">
                <a:solidFill>
                  <a:schemeClr val="bg1"/>
                </a:solidFill>
                <a:hlinkClick r:id="rId31" tooltip="Мохнорукий краб китайський"/>
              </a:rPr>
              <a:t> 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31" tooltip="Мохнорукий краб китайський"/>
              </a:rPr>
              <a:t>краб</a:t>
            </a:r>
            <a:r>
              <a:rPr lang="ru-RU" u="none" strike="noStrike" dirty="0" smtClean="0">
                <a:solidFill>
                  <a:schemeClr val="bg1"/>
                </a:solidFill>
                <a:hlinkClick r:id="rId31" tooltip="Мохнорукий краб китайський"/>
              </a:rPr>
              <a:t> 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31" tooltip="Мохнорукий краб китайський"/>
              </a:rPr>
              <a:t>китайський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32" tooltip="Рапана венозна"/>
              </a:rPr>
              <a:t>рапана</a:t>
            </a:r>
            <a:r>
              <a:rPr lang="ru-RU" u="none" strike="noStrike" dirty="0" smtClean="0">
                <a:solidFill>
                  <a:schemeClr val="bg1"/>
                </a:solidFill>
                <a:hlinkClick r:id="rId32" tooltip="Рапана венозна"/>
              </a:rPr>
              <a:t> 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32" tooltip="Рапана венозна"/>
              </a:rPr>
              <a:t>венозна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33" tooltip="Річкова креветка японська"/>
              </a:rPr>
              <a:t>річкова</a:t>
            </a:r>
            <a:r>
              <a:rPr lang="ru-RU" u="none" strike="noStrike" dirty="0" smtClean="0">
                <a:solidFill>
                  <a:schemeClr val="bg1"/>
                </a:solidFill>
                <a:hlinkClick r:id="rId33" tooltip="Річкова креветка японська"/>
              </a:rPr>
              <a:t> креветка </a:t>
            </a:r>
            <a:r>
              <a:rPr lang="ru-RU" u="none" strike="noStrike" dirty="0" err="1" smtClean="0">
                <a:solidFill>
                  <a:schemeClr val="bg1"/>
                </a:solidFill>
                <a:hlinkClick r:id="rId33" tooltip="Річкова креветка японська"/>
              </a:rPr>
              <a:t>японська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тощо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bg1"/>
                </a:solidFill>
              </a:rPr>
              <a:t>Визначення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терміна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орнітології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орнітології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термін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інвазійний</a:t>
            </a:r>
            <a:r>
              <a:rPr lang="ru-RU" dirty="0">
                <a:solidFill>
                  <a:schemeClr val="bg1"/>
                </a:solidFill>
              </a:rPr>
              <a:t> вид»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Інвазійними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вважають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птахів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нерегулярно, </a:t>
            </a:r>
            <a:r>
              <a:rPr lang="ru-RU" dirty="0" err="1">
                <a:solidFill>
                  <a:schemeClr val="bg1"/>
                </a:solidFill>
              </a:rPr>
              <a:t>але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значній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з'являються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якійсь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Зазвичай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вузькоспеціалізовані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характеру </a:t>
            </a:r>
            <a:r>
              <a:rPr lang="ru-RU" dirty="0" err="1">
                <a:solidFill>
                  <a:schemeClr val="bg1"/>
                </a:solidFill>
              </a:rPr>
              <a:t>живлення</a:t>
            </a:r>
            <a:r>
              <a:rPr lang="ru-RU" dirty="0">
                <a:solidFill>
                  <a:schemeClr val="bg1"/>
                </a:solidFill>
              </a:rPr>
              <a:t>. Для </a:t>
            </a:r>
            <a:r>
              <a:rPr lang="ru-RU" dirty="0" err="1">
                <a:solidFill>
                  <a:schemeClr val="bg1"/>
                </a:solidFill>
                <a:hlinkClick r:id="rId2" tooltip="Україна"/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 прикладами таких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baseline="30000" dirty="0">
                <a:solidFill>
                  <a:schemeClr val="bg1"/>
                </a:solidFill>
              </a:rPr>
              <a:t>[]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chemeClr val="bg1"/>
                </a:solidFill>
                <a:hlinkClick r:id="rId3" tooltip="Сова біла"/>
              </a:rPr>
              <a:t>сова </a:t>
            </a:r>
            <a:r>
              <a:rPr lang="ru-RU" dirty="0" err="1">
                <a:solidFill>
                  <a:schemeClr val="bg1"/>
                </a:solidFill>
                <a:hlinkClick r:id="rId3" tooltip="Сова біла"/>
              </a:rPr>
              <a:t>біла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en-US" i="1" dirty="0" err="1">
                <a:solidFill>
                  <a:schemeClr val="bg1"/>
                </a:solidFill>
              </a:rPr>
              <a:t>Nyctea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scandiaca</a:t>
            </a:r>
            <a:r>
              <a:rPr lang="en-US" dirty="0">
                <a:solidFill>
                  <a:schemeClr val="bg1"/>
                </a:solidFill>
              </a:rPr>
              <a:t>),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</a:rPr>
              <a:t>сибірський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підвид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  <a:hlinkClick r:id="rId4" tooltip="Горіхівка (птах)"/>
              </a:rPr>
              <a:t>горіхівки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en-US" i="1" dirty="0" err="1">
                <a:solidFill>
                  <a:schemeClr val="bg1"/>
                </a:solidFill>
              </a:rPr>
              <a:t>Nucifraga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caryocatactes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macrorhynos</a:t>
            </a:r>
            <a:r>
              <a:rPr lang="en-US" dirty="0">
                <a:solidFill>
                  <a:schemeClr val="bg1"/>
                </a:solidFill>
              </a:rPr>
              <a:t>),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  <a:hlinkClick r:id="rId5" tooltip="Шишкар ялиновий"/>
              </a:rPr>
              <a:t>шишкар</a:t>
            </a:r>
            <a:r>
              <a:rPr lang="ru-RU" dirty="0">
                <a:solidFill>
                  <a:schemeClr val="bg1"/>
                </a:solidFill>
                <a:hlinkClick r:id="rId5" tooltip="Шишкар ялиновий"/>
              </a:rPr>
              <a:t> </a:t>
            </a:r>
            <a:r>
              <a:rPr lang="ru-RU" dirty="0" err="1">
                <a:solidFill>
                  <a:schemeClr val="bg1"/>
                </a:solidFill>
                <a:hlinkClick r:id="rId5" tooltip="Шишкар ялиновий"/>
              </a:rPr>
              <a:t>ялиновий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en-US" i="1" dirty="0">
                <a:solidFill>
                  <a:schemeClr val="bg1"/>
                </a:solidFill>
              </a:rPr>
              <a:t>L. </a:t>
            </a:r>
            <a:r>
              <a:rPr lang="en-US" i="1" dirty="0" err="1">
                <a:solidFill>
                  <a:schemeClr val="bg1"/>
                </a:solidFill>
              </a:rPr>
              <a:t>curvirostra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Для </a:t>
            </a:r>
            <a:r>
              <a:rPr lang="ru-RU" dirty="0" err="1">
                <a:solidFill>
                  <a:schemeClr val="bg1"/>
                </a:solidFill>
              </a:rPr>
              <a:t>деяких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інвазійність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флуктуаціях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мігруючих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птахів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змінах</a:t>
            </a:r>
            <a:r>
              <a:rPr lang="ru-RU" dirty="0">
                <a:solidFill>
                  <a:schemeClr val="bg1"/>
                </a:solidFill>
              </a:rPr>
              <a:t> трас </a:t>
            </a:r>
            <a:r>
              <a:rPr lang="ru-RU" dirty="0" err="1">
                <a:solidFill>
                  <a:schemeClr val="bg1"/>
                </a:solidFill>
              </a:rPr>
              <a:t>перельотів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Здебільшого</a:t>
            </a:r>
            <a:r>
              <a:rPr lang="ru-RU" dirty="0">
                <a:solidFill>
                  <a:schemeClr val="bg1"/>
                </a:solidFill>
              </a:rPr>
              <a:t> то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живляться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одноманітним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рослинним</a:t>
            </a:r>
            <a:r>
              <a:rPr lang="ru-RU" dirty="0">
                <a:solidFill>
                  <a:schemeClr val="bg1"/>
                </a:solidFill>
              </a:rPr>
              <a:t> кормом. У </a:t>
            </a:r>
            <a:r>
              <a:rPr lang="ru-RU" dirty="0" err="1">
                <a:solidFill>
                  <a:schemeClr val="bg1"/>
                </a:solidFill>
              </a:rPr>
              <a:t>випадку</a:t>
            </a:r>
            <a:r>
              <a:rPr lang="ru-RU" dirty="0">
                <a:solidFill>
                  <a:schemeClr val="bg1"/>
                </a:solidFill>
              </a:rPr>
              <a:t> недороду на </a:t>
            </a:r>
            <a:r>
              <a:rPr lang="ru-RU" dirty="0" err="1">
                <a:solidFill>
                  <a:schemeClr val="bg1"/>
                </a:solidFill>
              </a:rPr>
              <a:t>якійсь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живлення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зазвичай</a:t>
            </a:r>
            <a:r>
              <a:rPr lang="ru-RU" dirty="0">
                <a:solidFill>
                  <a:schemeClr val="bg1"/>
                </a:solidFill>
              </a:rPr>
              <a:t> — </a:t>
            </a:r>
            <a:r>
              <a:rPr lang="ru-RU" dirty="0" err="1">
                <a:solidFill>
                  <a:schemeClr val="bg1"/>
                </a:solidFill>
              </a:rPr>
              <a:t>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зимівлі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більша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звичайно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птахів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мігрує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далі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пошуках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багатших</a:t>
            </a:r>
            <a:r>
              <a:rPr lang="ru-RU" dirty="0">
                <a:solidFill>
                  <a:schemeClr val="bg1"/>
                </a:solidFill>
              </a:rPr>
              <a:t> на поживу </a:t>
            </a:r>
            <a:r>
              <a:rPr lang="ru-RU" dirty="0" err="1">
                <a:solidFill>
                  <a:schemeClr val="bg1"/>
                </a:solidFill>
              </a:rPr>
              <a:t>місць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Таку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збільшену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птахів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трасі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міграції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інвазійним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нальотом</a:t>
            </a:r>
            <a:r>
              <a:rPr lang="ru-RU" dirty="0">
                <a:solidFill>
                  <a:schemeClr val="bg1"/>
                </a:solidFill>
              </a:rPr>
              <a:t>. Прикладом таких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baseline="30000" dirty="0">
                <a:solidFill>
                  <a:schemeClr val="bg1"/>
                </a:solidFill>
              </a:rPr>
              <a:t>[]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dirty="0">
                <a:solidFill>
                  <a:schemeClr val="bg1"/>
                </a:solidFill>
                <a:hlinkClick r:id="rId6" tooltip="Чиж"/>
              </a:rPr>
              <a:t>чиж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en-US" i="1" dirty="0" err="1">
                <a:solidFill>
                  <a:schemeClr val="bg1"/>
                </a:solidFill>
              </a:rPr>
              <a:t>Carduelis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spinus</a:t>
            </a:r>
            <a:r>
              <a:rPr lang="en-US" dirty="0">
                <a:solidFill>
                  <a:schemeClr val="bg1"/>
                </a:solidFill>
              </a:rPr>
              <a:t>),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  <a:hlinkClick r:id="rId7" tooltip="Чечітка звичайна"/>
              </a:rPr>
              <a:t>чечітка</a:t>
            </a:r>
            <a:r>
              <a:rPr lang="ru-RU" dirty="0">
                <a:solidFill>
                  <a:schemeClr val="bg1"/>
                </a:solidFill>
                <a:hlinkClick r:id="rId7" tooltip="Чечітка звичайна"/>
              </a:rPr>
              <a:t> </a:t>
            </a:r>
            <a:r>
              <a:rPr lang="ru-RU" dirty="0" err="1">
                <a:solidFill>
                  <a:schemeClr val="bg1"/>
                </a:solidFill>
                <a:hlinkClick r:id="rId7" tooltip="Чечітка звичайна"/>
              </a:rPr>
              <a:t>звичайна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en-US" i="1" dirty="0" err="1">
                <a:solidFill>
                  <a:schemeClr val="bg1"/>
                </a:solidFill>
              </a:rPr>
              <a:t>Carduelis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flammea</a:t>
            </a:r>
            <a:r>
              <a:rPr lang="en-US" dirty="0">
                <a:solidFill>
                  <a:schemeClr val="bg1"/>
                </a:solidFill>
              </a:rPr>
              <a:t>),</a:t>
            </a:r>
          </a:p>
          <a:p>
            <a:pPr algn="just"/>
            <a:r>
              <a:rPr lang="ru-RU" dirty="0">
                <a:solidFill>
                  <a:schemeClr val="bg1"/>
                </a:solidFill>
                <a:hlinkClick r:id="rId8" tooltip="Дятел великий строкатий"/>
              </a:rPr>
              <a:t>дятел великий </a:t>
            </a:r>
            <a:r>
              <a:rPr lang="ru-RU" dirty="0" err="1">
                <a:solidFill>
                  <a:schemeClr val="bg1"/>
                </a:solidFill>
                <a:hlinkClick r:id="rId8" tooltip="Дятел великий строкатий"/>
              </a:rPr>
              <a:t>строкатий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en-US" i="1" dirty="0" err="1">
                <a:solidFill>
                  <a:schemeClr val="bg1"/>
                </a:solidFill>
              </a:rPr>
              <a:t>Dendrocopos</a:t>
            </a:r>
            <a:r>
              <a:rPr lang="en-US" i="1" dirty="0">
                <a:solidFill>
                  <a:schemeClr val="bg1"/>
                </a:solidFill>
              </a:rPr>
              <a:t> major</a:t>
            </a:r>
            <a:r>
              <a:rPr lang="en-US" dirty="0">
                <a:solidFill>
                  <a:schemeClr val="bg1"/>
                </a:solidFill>
              </a:rPr>
              <a:t>),</a:t>
            </a:r>
          </a:p>
          <a:p>
            <a:pPr algn="just"/>
            <a:r>
              <a:rPr lang="ru-RU" dirty="0" err="1">
                <a:solidFill>
                  <a:schemeClr val="bg1"/>
                </a:solidFill>
                <a:hlinkClick r:id="rId9" tooltip="Омелюх звичайний"/>
              </a:rPr>
              <a:t>омелюх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en-US" i="1" dirty="0" err="1">
                <a:solidFill>
                  <a:schemeClr val="bg1"/>
                </a:solidFill>
              </a:rPr>
              <a:t>Bombycilla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garrulus</a:t>
            </a:r>
            <a:r>
              <a:rPr lang="en-US" dirty="0">
                <a:solidFill>
                  <a:schemeClr val="bg1"/>
                </a:solidFill>
              </a:rPr>
              <a:t>),</a:t>
            </a:r>
          </a:p>
          <a:p>
            <a:pPr algn="just"/>
            <a:r>
              <a:rPr lang="ru-RU" dirty="0">
                <a:solidFill>
                  <a:schemeClr val="bg1"/>
                </a:solidFill>
                <a:hlinkClick r:id="rId10" tooltip="Сойка"/>
              </a:rPr>
              <a:t>сойка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en-US" i="1" dirty="0" err="1">
                <a:solidFill>
                  <a:schemeClr val="bg1"/>
                </a:solidFill>
              </a:rPr>
              <a:t>Garrulus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glandarius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bg1"/>
                </a:solidFill>
              </a:rPr>
              <a:t>На початку 21 </a:t>
            </a:r>
            <a:r>
              <a:rPr lang="ru-RU" dirty="0" err="1">
                <a:solidFill>
                  <a:schemeClr val="bg1"/>
                </a:solidFill>
              </a:rPr>
              <a:t>століття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опубліковано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глобальний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звіт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оцінки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екосистем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оцінка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екосистем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порозі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тисячоліття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  <a:hlinkClick r:id="rId2"/>
              </a:rPr>
              <a:t>Millennium ecosystem assessment</a:t>
            </a:r>
            <a:r>
              <a:rPr lang="en-US" dirty="0">
                <a:solidFill>
                  <a:schemeClr val="bg1"/>
                </a:solidFill>
              </a:rPr>
              <a:t>). </a:t>
            </a:r>
            <a:r>
              <a:rPr lang="ru-RU" dirty="0">
                <a:solidFill>
                  <a:schemeClr val="bg1"/>
                </a:solidFill>
              </a:rPr>
              <a:t>Над </a:t>
            </a:r>
            <a:r>
              <a:rPr lang="ru-RU" dirty="0" err="1">
                <a:solidFill>
                  <a:schemeClr val="bg1"/>
                </a:solidFill>
              </a:rPr>
              <a:t>звітом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працювало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1000 </a:t>
            </a:r>
            <a:r>
              <a:rPr lang="ru-RU" dirty="0" err="1">
                <a:solidFill>
                  <a:schemeClr val="bg1"/>
                </a:solidFill>
              </a:rPr>
              <a:t>вчених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. У </a:t>
            </a:r>
            <a:r>
              <a:rPr lang="ru-RU" dirty="0" err="1">
                <a:solidFill>
                  <a:schemeClr val="bg1"/>
                </a:solidFill>
              </a:rPr>
              <a:t>документі</a:t>
            </a:r>
            <a:r>
              <a:rPr lang="ru-RU" dirty="0">
                <a:solidFill>
                  <a:schemeClr val="bg1"/>
                </a:solidFill>
              </a:rPr>
              <a:t> наведено </a:t>
            </a:r>
            <a:r>
              <a:rPr lang="ru-RU" dirty="0" err="1">
                <a:solidFill>
                  <a:schemeClr val="bg1"/>
                </a:solidFill>
              </a:rPr>
              <a:t>сумну</a:t>
            </a:r>
            <a:r>
              <a:rPr lang="ru-RU" dirty="0">
                <a:solidFill>
                  <a:schemeClr val="bg1"/>
                </a:solidFill>
              </a:rPr>
              <a:t> цифру 60 % – </a:t>
            </a:r>
            <a:r>
              <a:rPr lang="ru-RU" dirty="0" err="1">
                <a:solidFill>
                  <a:schemeClr val="bg1"/>
                </a:solidFill>
              </a:rPr>
              <a:t>стільки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екосистем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деградованими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вражаюча</a:t>
            </a:r>
            <a:r>
              <a:rPr lang="ru-RU" dirty="0">
                <a:solidFill>
                  <a:schemeClr val="bg1"/>
                </a:solidFill>
              </a:rPr>
              <a:t> статистика, яка </a:t>
            </a:r>
            <a:r>
              <a:rPr lang="ru-RU" dirty="0" err="1">
                <a:solidFill>
                  <a:schemeClr val="bg1"/>
                </a:solidFill>
              </a:rPr>
              <a:t>свідчить</a:t>
            </a:r>
            <a:r>
              <a:rPr lang="ru-RU" dirty="0">
                <a:solidFill>
                  <a:schemeClr val="bg1"/>
                </a:solidFill>
              </a:rPr>
              <a:t> про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природа </a:t>
            </a:r>
            <a:r>
              <a:rPr lang="ru-RU" dirty="0" err="1">
                <a:solidFill>
                  <a:schemeClr val="bg1"/>
                </a:solidFill>
              </a:rPr>
              <a:t>зникає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невблаганною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швидкістю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просто </a:t>
            </a:r>
            <a:r>
              <a:rPr lang="ru-RU" dirty="0" err="1">
                <a:solidFill>
                  <a:schemeClr val="bg1"/>
                </a:solidFill>
              </a:rPr>
              <a:t>немає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Звіт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вказує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основні</a:t>
            </a:r>
            <a:r>
              <a:rPr lang="ru-RU" dirty="0">
                <a:solidFill>
                  <a:schemeClr val="bg1"/>
                </a:solidFill>
              </a:rPr>
              <a:t> причини </a:t>
            </a:r>
            <a:r>
              <a:rPr lang="ru-RU" dirty="0" err="1">
                <a:solidFill>
                  <a:schemeClr val="bg1"/>
                </a:solidFill>
              </a:rPr>
              <a:t>деградації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екосистем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зниження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рівня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біорізноманіття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зміна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зміна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клімату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інвазійні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переексплуатація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забруднення</a:t>
            </a:r>
            <a:r>
              <a:rPr lang="ru-RU" dirty="0">
                <a:solidFill>
                  <a:schemeClr val="bg1"/>
                </a:solidFill>
              </a:rPr>
              <a:t> (азотом, фосфором).</a:t>
            </a:r>
          </a:p>
          <a:p>
            <a:pPr fontAlgn="base"/>
            <a:r>
              <a:rPr lang="ru-RU" dirty="0" err="1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інвазійні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визнані</a:t>
            </a:r>
            <a:r>
              <a:rPr lang="ru-RU" dirty="0">
                <a:solidFill>
                  <a:schemeClr val="bg1"/>
                </a:solidFill>
              </a:rPr>
              <a:t> одним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п’яти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ключових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чинників</a:t>
            </a:r>
            <a:r>
              <a:rPr lang="ru-RU" dirty="0">
                <a:solidFill>
                  <a:schemeClr val="bg1"/>
                </a:solidFill>
              </a:rPr>
              <a:t> того,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 нас </a:t>
            </a:r>
            <a:r>
              <a:rPr lang="ru-RU" dirty="0" err="1">
                <a:solidFill>
                  <a:schemeClr val="bg1"/>
                </a:solidFill>
              </a:rPr>
              <a:t>збереглося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40 % </a:t>
            </a:r>
            <a:r>
              <a:rPr lang="ru-RU" dirty="0" err="1">
                <a:solidFill>
                  <a:schemeClr val="bg1"/>
                </a:solidFill>
              </a:rPr>
              <a:t>природних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екосистем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планети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ж </a:t>
            </a:r>
            <a:r>
              <a:rPr lang="ru-RU" b="1" dirty="0" err="1">
                <a:solidFill>
                  <a:schemeClr val="bg1"/>
                </a:solidFill>
              </a:rPr>
              <a:t>таке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інвазійні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види</a:t>
            </a:r>
            <a:r>
              <a:rPr lang="ru-RU" b="1" dirty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  <a:p>
            <a:pPr algn="just" fontAlgn="base"/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природніми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певної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місцевості</a:t>
            </a:r>
            <a:r>
              <a:rPr lang="ru-RU" dirty="0">
                <a:solidFill>
                  <a:schemeClr val="bg1"/>
                </a:solidFill>
              </a:rPr>
              <a:t>, росли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жили там </a:t>
            </a:r>
            <a:r>
              <a:rPr lang="ru-RU" dirty="0" err="1">
                <a:solidFill>
                  <a:schemeClr val="bg1"/>
                </a:solidFill>
              </a:rPr>
              <a:t>історично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еволюційно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сформували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угруповання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харчові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ланцюги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називаються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аборигенними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автохтонними</a:t>
            </a:r>
            <a:r>
              <a:rPr lang="ru-RU" dirty="0">
                <a:solidFill>
                  <a:schemeClr val="bg1"/>
                </a:solidFill>
              </a:rPr>
              <a:t>). Далеко не </a:t>
            </a:r>
            <a:r>
              <a:rPr lang="ru-RU" dirty="0" err="1">
                <a:solidFill>
                  <a:schemeClr val="bg1"/>
                </a:solidFill>
              </a:rPr>
              <a:t>всі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такими. У </a:t>
            </a:r>
            <a:r>
              <a:rPr lang="ru-RU" dirty="0" err="1">
                <a:solidFill>
                  <a:schemeClr val="bg1"/>
                </a:solidFill>
              </a:rPr>
              <a:t>певні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історичні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завезені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цілоспрямовано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випадково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територію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. Там вони </a:t>
            </a:r>
            <a:r>
              <a:rPr lang="ru-RU" dirty="0" err="1">
                <a:solidFill>
                  <a:schemeClr val="bg1"/>
                </a:solidFill>
              </a:rPr>
              <a:t>пристосовувалися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нових</a:t>
            </a:r>
            <a:r>
              <a:rPr lang="ru-RU" dirty="0">
                <a:solidFill>
                  <a:schemeClr val="bg1"/>
                </a:solidFill>
              </a:rPr>
              <a:t> умов. </a:t>
            </a:r>
            <a:r>
              <a:rPr lang="ru-RU" dirty="0" err="1">
                <a:solidFill>
                  <a:schemeClr val="bg1"/>
                </a:solidFill>
              </a:rPr>
              <a:t>Такі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чужорідними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аллохтонними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інтродукованими</a:t>
            </a:r>
            <a:r>
              <a:rPr lang="ru-RU" dirty="0">
                <a:solidFill>
                  <a:schemeClr val="bg1"/>
                </a:solidFill>
              </a:rPr>
              <a:t>). </a:t>
            </a:r>
            <a:r>
              <a:rPr lang="ru-RU" dirty="0" err="1">
                <a:solidFill>
                  <a:schemeClr val="bg1"/>
                </a:solidFill>
              </a:rPr>
              <a:t>Деякі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них на </a:t>
            </a:r>
            <a:r>
              <a:rPr lang="ru-RU" dirty="0" err="1">
                <a:solidFill>
                  <a:schemeClr val="bg1"/>
                </a:solidFill>
              </a:rPr>
              <a:t>стільки</a:t>
            </a:r>
            <a:r>
              <a:rPr lang="ru-RU" dirty="0">
                <a:solidFill>
                  <a:schemeClr val="bg1"/>
                </a:solidFill>
              </a:rPr>
              <a:t> добре </a:t>
            </a:r>
            <a:r>
              <a:rPr lang="ru-RU" dirty="0" err="1">
                <a:solidFill>
                  <a:schemeClr val="bg1"/>
                </a:solidFill>
              </a:rPr>
              <a:t>почувають</a:t>
            </a:r>
            <a:r>
              <a:rPr lang="ru-RU" dirty="0">
                <a:solidFill>
                  <a:schemeClr val="bg1"/>
                </a:solidFill>
              </a:rPr>
              <a:t> себе,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активно </a:t>
            </a:r>
            <a:r>
              <a:rPr lang="ru-RU" dirty="0" err="1">
                <a:solidFill>
                  <a:schemeClr val="bg1"/>
                </a:solidFill>
              </a:rPr>
              <a:t>розмножуються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захоплюють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витісняють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аборигенні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i="1" dirty="0" err="1">
                <a:solidFill>
                  <a:schemeClr val="bg1"/>
                </a:solidFill>
              </a:rPr>
              <a:t>інвазійними</a:t>
            </a:r>
            <a:r>
              <a:rPr lang="ru-RU" dirty="0">
                <a:solidFill>
                  <a:schemeClr val="bg1"/>
                </a:solidFill>
              </a:rPr>
              <a:t>. На </a:t>
            </a:r>
            <a:r>
              <a:rPr lang="ru-RU" dirty="0" err="1">
                <a:solidFill>
                  <a:schemeClr val="bg1"/>
                </a:solidFill>
              </a:rPr>
              <a:t>територіях</a:t>
            </a:r>
            <a:r>
              <a:rPr lang="ru-RU" dirty="0">
                <a:solidFill>
                  <a:schemeClr val="bg1"/>
                </a:solidFill>
              </a:rPr>
              <a:t>, де </a:t>
            </a:r>
            <a:r>
              <a:rPr lang="ru-RU" dirty="0" err="1">
                <a:solidFill>
                  <a:schemeClr val="bg1"/>
                </a:solidFill>
              </a:rPr>
              <a:t>панують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інтродуценти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спостерігається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менше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видове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різноманіття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ніж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природних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екосистемах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Існує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  <a:hlinkClick r:id="rId3"/>
              </a:rPr>
              <a:t>гіпотез</a:t>
            </a:r>
            <a:r>
              <a:rPr lang="ru-RU" dirty="0">
                <a:solidFill>
                  <a:schemeClr val="bg1"/>
                </a:solidFill>
              </a:rPr>
              <a:t> того, </a:t>
            </a:r>
            <a:r>
              <a:rPr lang="ru-RU" dirty="0" err="1">
                <a:solidFill>
                  <a:schemeClr val="bg1"/>
                </a:solidFill>
              </a:rPr>
              <a:t>чому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інвазійний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потенціал</a:t>
            </a:r>
            <a:r>
              <a:rPr lang="ru-RU" dirty="0">
                <a:solidFill>
                  <a:schemeClr val="bg1"/>
                </a:solidFill>
              </a:rPr>
              <a:t> в тих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умовах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bg1"/>
                </a:solidFill>
                <a:hlinkClick r:id="rId4"/>
              </a:rPr>
              <a:t/>
            </a:r>
            <a:br>
              <a:rPr lang="ru-RU" dirty="0">
                <a:solidFill>
                  <a:schemeClr val="bg1"/>
                </a:solidFill>
                <a:hlinkClick r:id="rId4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imag2612_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212976"/>
            <a:ext cx="3240360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/>
              <a:t>Червоний</a:t>
            </a:r>
            <a:r>
              <a:rPr lang="ru-RU" i="1" dirty="0"/>
              <a:t> (</a:t>
            </a:r>
            <a:r>
              <a:rPr lang="ru-RU" i="1" dirty="0" err="1"/>
              <a:t>північний</a:t>
            </a:r>
            <a:r>
              <a:rPr lang="ru-RU" i="1" dirty="0"/>
              <a:t>) дуб, </a:t>
            </a:r>
            <a:r>
              <a:rPr lang="ru-RU" i="1" dirty="0" err="1"/>
              <a:t>інвазійний</a:t>
            </a:r>
            <a:r>
              <a:rPr lang="ru-RU" i="1" dirty="0"/>
              <a:t> в </a:t>
            </a:r>
            <a:r>
              <a:rPr lang="ru-RU" i="1" dirty="0" err="1"/>
              <a:t>Україні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рослин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різними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оцінками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налічують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600 до 800 </a:t>
            </a:r>
            <a:r>
              <a:rPr lang="ru-RU" dirty="0" err="1">
                <a:solidFill>
                  <a:schemeClr val="bg1"/>
                </a:solidFill>
              </a:rPr>
              <a:t>чужорідних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скаладає</a:t>
            </a:r>
            <a:r>
              <a:rPr lang="ru-RU" dirty="0">
                <a:solidFill>
                  <a:schemeClr val="bg1"/>
                </a:solidFill>
              </a:rPr>
              <a:t> до </a:t>
            </a:r>
            <a:r>
              <a:rPr lang="ru-RU" dirty="0">
                <a:solidFill>
                  <a:schemeClr val="bg1"/>
                </a:solidFill>
                <a:hlinkClick r:id="rId2"/>
              </a:rPr>
              <a:t>14 % </a:t>
            </a:r>
            <a:r>
              <a:rPr lang="ru-RU" dirty="0" err="1">
                <a:solidFill>
                  <a:schemeClr val="bg1"/>
                </a:solidFill>
                <a:hlinkClick r:id="rId2"/>
              </a:rPr>
              <a:t>рослинного</a:t>
            </a:r>
            <a:r>
              <a:rPr lang="ru-RU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dirty="0" err="1">
                <a:solidFill>
                  <a:schemeClr val="bg1"/>
                </a:solidFill>
                <a:hlinkClick r:id="rId2"/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них 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50 </a:t>
            </a:r>
            <a:r>
              <a:rPr lang="ru-RU" dirty="0" err="1">
                <a:solidFill>
                  <a:schemeClr val="bg1"/>
                </a:solidFill>
              </a:rPr>
              <a:t>видів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небезпечними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інвазійними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88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chemeClr val="bg1"/>
                </a:solidFill>
              </a:rPr>
              <a:t>Як вони </a:t>
            </a:r>
            <a:r>
              <a:rPr lang="ru-RU" sz="1600" b="1" dirty="0" err="1">
                <a:solidFill>
                  <a:schemeClr val="bg1"/>
                </a:solidFill>
              </a:rPr>
              <a:t>впливають</a:t>
            </a:r>
            <a:r>
              <a:rPr lang="ru-RU" sz="1600" b="1" dirty="0">
                <a:solidFill>
                  <a:schemeClr val="bg1"/>
                </a:solidFill>
              </a:rPr>
              <a:t>?</a:t>
            </a:r>
            <a:endParaRPr lang="ru-RU" sz="1600" dirty="0">
              <a:solidFill>
                <a:schemeClr val="bg1"/>
              </a:solidFill>
            </a:endParaRPr>
          </a:p>
          <a:p>
            <a:pPr fontAlgn="base"/>
            <a:r>
              <a:rPr lang="ru-RU" sz="1600" dirty="0" err="1">
                <a:solidFill>
                  <a:schemeClr val="bg1"/>
                </a:solidFill>
              </a:rPr>
              <a:t>Інвазійні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види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трансформують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цілі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екосистеми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роблять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бідними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біорізноманіття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витісняючи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природні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види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Частина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видами-трансформерами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не просто </a:t>
            </a:r>
            <a:r>
              <a:rPr lang="ru-RU" sz="1600" dirty="0" err="1">
                <a:solidFill>
                  <a:schemeClr val="bg1"/>
                </a:solidFill>
              </a:rPr>
              <a:t>витісняють</a:t>
            </a:r>
            <a:r>
              <a:rPr lang="ru-RU" sz="1600" dirty="0">
                <a:solidFill>
                  <a:schemeClr val="bg1"/>
                </a:solidFill>
              </a:rPr>
              <a:t> один </a:t>
            </a:r>
            <a:r>
              <a:rPr lang="ru-RU" sz="1600" dirty="0" err="1">
                <a:solidFill>
                  <a:schemeClr val="bg1"/>
                </a:solidFill>
              </a:rPr>
              <a:t>чи</a:t>
            </a:r>
            <a:r>
              <a:rPr lang="ru-RU" sz="1600" dirty="0">
                <a:solidFill>
                  <a:schemeClr val="bg1"/>
                </a:solidFill>
              </a:rPr>
              <a:t> два </a:t>
            </a:r>
            <a:r>
              <a:rPr lang="ru-RU" sz="1600" dirty="0" err="1">
                <a:solidFill>
                  <a:schemeClr val="bg1"/>
                </a:solidFill>
              </a:rPr>
              <a:t>природні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конкуренти</a:t>
            </a:r>
            <a:r>
              <a:rPr lang="ru-RU" sz="1600" dirty="0">
                <a:solidFill>
                  <a:schemeClr val="bg1"/>
                </a:solidFill>
              </a:rPr>
              <a:t>, а </a:t>
            </a:r>
            <a:r>
              <a:rPr lang="ru-RU" sz="1600" dirty="0" err="1">
                <a:solidFill>
                  <a:schemeClr val="bg1"/>
                </a:solidFill>
              </a:rPr>
              <a:t>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своєю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життєдіяльністю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змінюють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умови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довкілля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dirty="0" err="1">
                <a:solidFill>
                  <a:schemeClr val="bg1"/>
                </a:solidFill>
              </a:rPr>
              <a:t>наприклад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деякі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рослини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здатність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змінювати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хімічний</a:t>
            </a:r>
            <a:r>
              <a:rPr lang="ru-RU" sz="1600" dirty="0">
                <a:solidFill>
                  <a:schemeClr val="bg1"/>
                </a:solidFill>
              </a:rPr>
              <a:t> склад </a:t>
            </a:r>
            <a:r>
              <a:rPr lang="ru-RU" sz="1600" dirty="0" err="1">
                <a:solidFill>
                  <a:schemeClr val="bg1"/>
                </a:solidFill>
              </a:rPr>
              <a:t>ґрунту</a:t>
            </a:r>
            <a:r>
              <a:rPr lang="ru-RU" sz="1600" dirty="0">
                <a:solidFill>
                  <a:schemeClr val="bg1"/>
                </a:solidFill>
              </a:rPr>
              <a:t>). </a:t>
            </a:r>
            <a:r>
              <a:rPr lang="ru-RU" sz="1600" dirty="0" err="1">
                <a:solidFill>
                  <a:schemeClr val="bg1"/>
                </a:solidFill>
              </a:rPr>
              <a:t>Нові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умови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приваблюють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інші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нехарактерні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види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результаті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змінюється</a:t>
            </a:r>
            <a:r>
              <a:rPr lang="ru-RU" sz="1600" dirty="0">
                <a:solidFill>
                  <a:schemeClr val="bg1"/>
                </a:solidFill>
              </a:rPr>
              <a:t> вся </a:t>
            </a:r>
            <a:r>
              <a:rPr lang="ru-RU" sz="1600" dirty="0" err="1">
                <a:solidFill>
                  <a:schemeClr val="bg1"/>
                </a:solidFill>
              </a:rPr>
              <a:t>екосистема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sz="1600" dirty="0" err="1">
                <a:solidFill>
                  <a:schemeClr val="bg1"/>
                </a:solidFill>
              </a:rPr>
              <a:t>Відомими</a:t>
            </a:r>
            <a:r>
              <a:rPr lang="ru-RU" sz="1600" dirty="0">
                <a:solidFill>
                  <a:schemeClr val="bg1"/>
                </a:solidFill>
              </a:rPr>
              <a:t> прикладами </a:t>
            </a:r>
            <a:r>
              <a:rPr lang="ru-RU" sz="1600" dirty="0" err="1">
                <a:solidFill>
                  <a:schemeClr val="bg1"/>
                </a:solidFill>
              </a:rPr>
              <a:t>інвазійних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рослин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Україні</a:t>
            </a:r>
            <a:r>
              <a:rPr lang="ru-RU" sz="1600" dirty="0">
                <a:solidFill>
                  <a:schemeClr val="bg1"/>
                </a:solidFill>
              </a:rPr>
              <a:t> є: </a:t>
            </a:r>
            <a:r>
              <a:rPr lang="ru-RU" sz="1600" dirty="0" err="1">
                <a:solidFill>
                  <a:schemeClr val="bg1"/>
                </a:solidFill>
              </a:rPr>
              <a:t>борщівник</a:t>
            </a:r>
            <a:r>
              <a:rPr lang="ru-RU" sz="1600" dirty="0">
                <a:solidFill>
                  <a:schemeClr val="bg1"/>
                </a:solidFill>
              </a:rPr>
              <a:t>, золотарник </a:t>
            </a:r>
            <a:r>
              <a:rPr lang="ru-RU" sz="1600" dirty="0" err="1">
                <a:solidFill>
                  <a:schemeClr val="bg1"/>
                </a:solidFill>
              </a:rPr>
              <a:t>канадський</a:t>
            </a:r>
            <a:r>
              <a:rPr lang="ru-RU" sz="1600" dirty="0">
                <a:solidFill>
                  <a:schemeClr val="bg1"/>
                </a:solidFill>
              </a:rPr>
              <a:t>, клен </a:t>
            </a:r>
            <a:r>
              <a:rPr lang="ru-RU" sz="1600" dirty="0" err="1">
                <a:solidFill>
                  <a:schemeClr val="bg1"/>
                </a:solidFill>
              </a:rPr>
              <a:t>американський</a:t>
            </a:r>
            <a:r>
              <a:rPr lang="ru-RU" sz="1600" dirty="0">
                <a:solidFill>
                  <a:schemeClr val="bg1"/>
                </a:solidFill>
              </a:rPr>
              <a:t>, дуб </a:t>
            </a:r>
            <a:r>
              <a:rPr lang="ru-RU" sz="1600" dirty="0" err="1">
                <a:solidFill>
                  <a:schemeClr val="bg1"/>
                </a:solidFill>
              </a:rPr>
              <a:t>червоний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амброзія</a:t>
            </a:r>
            <a:r>
              <a:rPr lang="ru-RU" sz="1600" dirty="0">
                <a:solidFill>
                  <a:schemeClr val="bg1"/>
                </a:solidFill>
              </a:rPr>
              <a:t>, ваточник </a:t>
            </a:r>
            <a:r>
              <a:rPr lang="ru-RU" sz="1600" dirty="0" err="1">
                <a:solidFill>
                  <a:schemeClr val="bg1"/>
                </a:solidFill>
              </a:rPr>
              <a:t>сирійський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маслинка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вузьколиста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sz="1600" dirty="0" err="1">
                <a:solidFill>
                  <a:schemeClr val="bg1"/>
                </a:solidFill>
              </a:rPr>
              <a:t>Найбільш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яскраві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представники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чужорідих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порід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лісах</a:t>
            </a:r>
            <a:r>
              <a:rPr lang="ru-RU" sz="1600" dirty="0">
                <a:solidFill>
                  <a:schemeClr val="bg1"/>
                </a:solidFill>
              </a:rPr>
              <a:t> – </a:t>
            </a:r>
            <a:r>
              <a:rPr lang="ru-RU" sz="1600" dirty="0" err="1">
                <a:solidFill>
                  <a:schemeClr val="bg1"/>
                </a:solidFill>
              </a:rPr>
              <a:t>це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червоний</a:t>
            </a:r>
            <a:r>
              <a:rPr lang="ru-RU" sz="1600" dirty="0">
                <a:solidFill>
                  <a:schemeClr val="bg1"/>
                </a:solidFill>
              </a:rPr>
              <a:t> дуб (</a:t>
            </a:r>
            <a:r>
              <a:rPr lang="en-US" sz="1600" i="1" dirty="0" err="1">
                <a:solidFill>
                  <a:schemeClr val="bg1"/>
                </a:solidFill>
              </a:rPr>
              <a:t>Quercus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rubra</a:t>
            </a:r>
            <a:r>
              <a:rPr lang="en-US" sz="1600" dirty="0">
                <a:solidFill>
                  <a:schemeClr val="bg1"/>
                </a:solidFill>
              </a:rPr>
              <a:t>), </a:t>
            </a:r>
            <a:r>
              <a:rPr lang="ru-RU" sz="1600" dirty="0" err="1">
                <a:solidFill>
                  <a:schemeClr val="bg1"/>
                </a:solidFill>
              </a:rPr>
              <a:t>акація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біла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en-US" sz="1600" i="1" dirty="0" err="1">
                <a:solidFill>
                  <a:schemeClr val="bg1"/>
                </a:solidFill>
              </a:rPr>
              <a:t>Robinia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pseudoacacia</a:t>
            </a:r>
            <a:r>
              <a:rPr lang="en-US" sz="1600" dirty="0">
                <a:solidFill>
                  <a:schemeClr val="bg1"/>
                </a:solidFill>
              </a:rPr>
              <a:t>). </a:t>
            </a:r>
            <a:r>
              <a:rPr lang="ru-RU" sz="1600" dirty="0">
                <a:solidFill>
                  <a:schemeClr val="bg1"/>
                </a:solidFill>
              </a:rPr>
              <a:t>Для прикладу, в </a:t>
            </a:r>
            <a:r>
              <a:rPr lang="ru-RU" sz="1600" dirty="0" err="1">
                <a:solidFill>
                  <a:schemeClr val="bg1"/>
                </a:solidFill>
              </a:rPr>
              <a:t>сусідній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Польщі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обидві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дервні</a:t>
            </a:r>
            <a:r>
              <a:rPr lang="ru-RU" sz="1600" dirty="0">
                <a:solidFill>
                  <a:schemeClr val="bg1"/>
                </a:solidFill>
              </a:rPr>
              <a:t> породи </a:t>
            </a:r>
            <a:r>
              <a:rPr lang="ru-RU" sz="1600" dirty="0" err="1">
                <a:solidFill>
                  <a:schemeClr val="bg1"/>
                </a:solidFill>
              </a:rPr>
              <a:t>визнані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інвазійними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там </a:t>
            </a:r>
            <a:r>
              <a:rPr lang="ru-RU" sz="1600" dirty="0" err="1">
                <a:solidFill>
                  <a:schemeClr val="bg1"/>
                </a:solidFill>
              </a:rPr>
              <a:t>проводять</a:t>
            </a:r>
            <a:r>
              <a:rPr lang="ru-RU" sz="1600" dirty="0">
                <a:solidFill>
                  <a:schemeClr val="bg1"/>
                </a:solidFill>
              </a:rPr>
              <a:t> заходи </a:t>
            </a:r>
            <a:r>
              <a:rPr lang="ru-RU" sz="1600" dirty="0" err="1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їхнього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знищення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недопущення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поширення</a:t>
            </a:r>
            <a:r>
              <a:rPr lang="ru-RU" sz="1600" dirty="0">
                <a:solidFill>
                  <a:schemeClr val="bg1"/>
                </a:solidFill>
              </a:rPr>
              <a:t>. А в нас </a:t>
            </a:r>
            <a:r>
              <a:rPr lang="ru-RU" sz="1600" dirty="0" err="1">
                <a:solidFill>
                  <a:schemeClr val="bg1"/>
                </a:solidFill>
              </a:rPr>
              <a:t>лісгоспи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цілеспрямовано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насаджують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ці</a:t>
            </a:r>
            <a:r>
              <a:rPr lang="ru-RU" sz="1600" dirty="0">
                <a:solidFill>
                  <a:schemeClr val="bg1"/>
                </a:solidFill>
              </a:rPr>
              <a:t> дерева. </a:t>
            </a:r>
            <a:r>
              <a:rPr lang="ru-RU" sz="1600" dirty="0" err="1">
                <a:solidFill>
                  <a:schemeClr val="bg1"/>
                </a:solidFill>
              </a:rPr>
              <a:t>Посаджений</a:t>
            </a:r>
            <a:r>
              <a:rPr lang="ru-RU" sz="1600" dirty="0">
                <a:solidFill>
                  <a:schemeClr val="bg1"/>
                </a:solidFill>
              </a:rPr>
              <a:t> молодняк </a:t>
            </a:r>
            <a:r>
              <a:rPr lang="ru-RU" sz="1600" dirty="0" err="1">
                <a:solidFill>
                  <a:schemeClr val="bg1"/>
                </a:solidFill>
              </a:rPr>
              <a:t>стає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деревостаном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активно </a:t>
            </a:r>
            <a:r>
              <a:rPr lang="ru-RU" sz="1600" dirty="0" err="1">
                <a:solidFill>
                  <a:schemeClr val="bg1"/>
                </a:solidFill>
              </a:rPr>
              <a:t>розмножується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формуючи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другий</a:t>
            </a:r>
            <a:r>
              <a:rPr lang="ru-RU" sz="1600" dirty="0">
                <a:solidFill>
                  <a:schemeClr val="bg1"/>
                </a:solidFill>
              </a:rPr>
              <a:t> ярус на </a:t>
            </a:r>
            <a:r>
              <a:rPr lang="ru-RU" sz="1600" dirty="0" err="1">
                <a:solidFill>
                  <a:schemeClr val="bg1"/>
                </a:solidFill>
              </a:rPr>
              <a:t>сусідніх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ділянках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природніми</a:t>
            </a:r>
            <a:r>
              <a:rPr lang="ru-RU" sz="1600" dirty="0">
                <a:solidFill>
                  <a:schemeClr val="bg1"/>
                </a:solidFill>
              </a:rPr>
              <a:t> та де не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посадки. З часом </a:t>
            </a:r>
            <a:r>
              <a:rPr lang="ru-RU" sz="1600" dirty="0" err="1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цих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ділянках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формуються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монокультурні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ліси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інтродуцентів</a:t>
            </a:r>
            <a:r>
              <a:rPr lang="ru-RU" sz="1600" dirty="0">
                <a:solidFill>
                  <a:schemeClr val="bg1"/>
                </a:solidFill>
              </a:rPr>
              <a:t>, а </a:t>
            </a:r>
            <a:r>
              <a:rPr lang="ru-RU" sz="1600" dirty="0" err="1">
                <a:solidFill>
                  <a:schemeClr val="bg1"/>
                </a:solidFill>
              </a:rPr>
              <a:t>колишніх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природних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лісів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більше</a:t>
            </a:r>
            <a:r>
              <a:rPr lang="ru-RU" sz="1600" dirty="0">
                <a:solidFill>
                  <a:schemeClr val="bg1"/>
                </a:solidFill>
              </a:rPr>
              <a:t> не буде. </a:t>
            </a:r>
            <a:r>
              <a:rPr lang="ru-RU" sz="1600" dirty="0" err="1">
                <a:solidFill>
                  <a:schemeClr val="bg1"/>
                </a:solidFill>
              </a:rPr>
              <a:t>Наприклад</a:t>
            </a:r>
            <a:r>
              <a:rPr lang="ru-RU" sz="1600" dirty="0">
                <a:solidFill>
                  <a:schemeClr val="bg1"/>
                </a:solidFill>
              </a:rPr>
              <a:t>, у </a:t>
            </a:r>
            <a:r>
              <a:rPr lang="ru-RU" sz="1600" dirty="0" err="1">
                <a:solidFill>
                  <a:schemeClr val="bg1"/>
                </a:solidFill>
              </a:rPr>
              <a:t>національному</a:t>
            </a:r>
            <a:r>
              <a:rPr lang="ru-RU" sz="1600" dirty="0">
                <a:solidFill>
                  <a:schemeClr val="bg1"/>
                </a:solidFill>
              </a:rPr>
              <a:t> природному парку “</a:t>
            </a:r>
            <a:r>
              <a:rPr lang="ru-RU" sz="1600" dirty="0" err="1">
                <a:solidFill>
                  <a:schemeClr val="bg1"/>
                </a:solidFill>
              </a:rPr>
              <a:t>Північне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Поділля</a:t>
            </a:r>
            <a:r>
              <a:rPr lang="ru-RU" sz="1600" dirty="0">
                <a:solidFill>
                  <a:schemeClr val="bg1"/>
                </a:solidFill>
              </a:rPr>
              <a:t>” на </a:t>
            </a:r>
            <a:r>
              <a:rPr lang="ru-RU" sz="1600" dirty="0" err="1">
                <a:solidFill>
                  <a:schemeClr val="bg1"/>
                </a:solidFill>
              </a:rPr>
              <a:t>Львівщині</a:t>
            </a:r>
            <a:r>
              <a:rPr lang="ru-RU" sz="1600" dirty="0">
                <a:solidFill>
                  <a:schemeClr val="bg1"/>
                </a:solidFill>
              </a:rPr>
              <a:t> десятки </a:t>
            </a:r>
            <a:r>
              <a:rPr lang="ru-RU" sz="1600" dirty="0" err="1">
                <a:solidFill>
                  <a:schemeClr val="bg1"/>
                </a:solidFill>
              </a:rPr>
              <a:t>гектарів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заповнені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червоним</a:t>
            </a:r>
            <a:r>
              <a:rPr lang="ru-RU" sz="1600" dirty="0">
                <a:solidFill>
                  <a:schemeClr val="bg1"/>
                </a:solidFill>
              </a:rPr>
              <a:t> дубом </a:t>
            </a:r>
            <a:r>
              <a:rPr lang="ru-RU" sz="1600" dirty="0" err="1">
                <a:solidFill>
                  <a:schemeClr val="bg1"/>
                </a:solidFill>
              </a:rPr>
              <a:t>віком</a:t>
            </a:r>
            <a:r>
              <a:rPr lang="ru-RU" sz="1600" dirty="0">
                <a:solidFill>
                  <a:schemeClr val="bg1"/>
                </a:solidFill>
              </a:rPr>
              <a:t> 20-60 </a:t>
            </a:r>
            <a:r>
              <a:rPr lang="ru-RU" sz="1600" dirty="0" err="1">
                <a:solidFill>
                  <a:schemeClr val="bg1"/>
                </a:solidFill>
              </a:rPr>
              <a:t>років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Окрім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чистих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червоно-дубових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ділянок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формує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повністю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другий</a:t>
            </a:r>
            <a:r>
              <a:rPr lang="ru-RU" sz="1600" dirty="0">
                <a:solidFill>
                  <a:schemeClr val="bg1"/>
                </a:solidFill>
              </a:rPr>
              <a:t> ярус у </a:t>
            </a:r>
            <a:r>
              <a:rPr lang="ru-RU" sz="1600" dirty="0" err="1">
                <a:solidFill>
                  <a:schemeClr val="bg1"/>
                </a:solidFill>
              </a:rPr>
              <a:t>соснових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букових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лісах</a:t>
            </a:r>
            <a:r>
              <a:rPr lang="ru-RU" sz="1600" dirty="0">
                <a:solidFill>
                  <a:schemeClr val="bg1"/>
                </a:solidFill>
              </a:rPr>
              <a:t>. За </a:t>
            </a:r>
            <a:r>
              <a:rPr lang="ru-RU" sz="1600" dirty="0" err="1">
                <a:solidFill>
                  <a:schemeClr val="bg1"/>
                </a:solidFill>
              </a:rPr>
              <a:t>відсутності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спеціальних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заходів</a:t>
            </a:r>
            <a:r>
              <a:rPr lang="ru-RU" sz="1600" dirty="0">
                <a:solidFill>
                  <a:schemeClr val="bg1"/>
                </a:solidFill>
              </a:rPr>
              <a:t> для </a:t>
            </a:r>
            <a:r>
              <a:rPr lang="ru-RU" sz="1600" dirty="0" err="1">
                <a:solidFill>
                  <a:schemeClr val="bg1"/>
                </a:solidFill>
              </a:rPr>
              <a:t>стримання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поширення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давного</a:t>
            </a:r>
            <a:r>
              <a:rPr lang="ru-RU" sz="1600" dirty="0">
                <a:solidFill>
                  <a:schemeClr val="bg1"/>
                </a:solidFill>
              </a:rPr>
              <a:t> виду </a:t>
            </a:r>
            <a:r>
              <a:rPr lang="ru-RU" sz="1600" dirty="0" err="1">
                <a:solidFill>
                  <a:schemeClr val="bg1"/>
                </a:solidFill>
              </a:rPr>
              <a:t>національний</a:t>
            </a:r>
            <a:r>
              <a:rPr lang="ru-RU" sz="1600" dirty="0">
                <a:solidFill>
                  <a:schemeClr val="bg1"/>
                </a:solidFill>
              </a:rPr>
              <a:t> парк </a:t>
            </a:r>
            <a:r>
              <a:rPr lang="ru-RU" sz="1600" dirty="0" err="1">
                <a:solidFill>
                  <a:schemeClr val="bg1"/>
                </a:solidFill>
              </a:rPr>
              <a:t>втратить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природні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комплекси</a:t>
            </a:r>
            <a:r>
              <a:rPr lang="ru-RU" sz="1600" dirty="0">
                <a:solidFill>
                  <a:schemeClr val="bg1"/>
                </a:solidFill>
              </a:rPr>
              <a:t>, 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з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метою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збереження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яких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його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було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створено, буде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втрачена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цінність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цього</a:t>
            </a:r>
            <a:r>
              <a:rPr lang="ru-RU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3"/>
              </a:rPr>
              <a:t>об’єкту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261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749323" cy="3429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718679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i="1" dirty="0" err="1" smtClean="0">
                <a:solidFill>
                  <a:schemeClr val="bg1"/>
                </a:solidFill>
              </a:rPr>
              <a:t>Суцільний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ліс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із</a:t>
            </a:r>
            <a:r>
              <a:rPr lang="ru-RU" i="1" dirty="0">
                <a:solidFill>
                  <a:schemeClr val="bg1"/>
                </a:solidFill>
              </a:rPr>
              <a:t> дуба </a:t>
            </a:r>
            <a:r>
              <a:rPr lang="ru-RU" i="1" dirty="0" err="1">
                <a:solidFill>
                  <a:schemeClr val="bg1"/>
                </a:solidFill>
              </a:rPr>
              <a:t>червоного</a:t>
            </a:r>
            <a:r>
              <a:rPr lang="ru-RU" i="1" dirty="0">
                <a:solidFill>
                  <a:schemeClr val="bg1"/>
                </a:solidFill>
              </a:rPr>
              <a:t> в НПП “</a:t>
            </a:r>
            <a:r>
              <a:rPr lang="ru-RU" i="1" dirty="0" err="1">
                <a:solidFill>
                  <a:schemeClr val="bg1"/>
                </a:solidFill>
              </a:rPr>
              <a:t>Північне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Поділля</a:t>
            </a:r>
            <a:r>
              <a:rPr lang="ru-RU" i="1" dirty="0" smtClean="0">
                <a:solidFill>
                  <a:schemeClr val="bg1"/>
                </a:solidFill>
              </a:rPr>
              <a:t>”</a:t>
            </a:r>
          </a:p>
          <a:p>
            <a:pPr algn="just" fontAlgn="base"/>
            <a:endParaRPr lang="ru-RU" dirty="0">
              <a:solidFill>
                <a:schemeClr val="bg1"/>
              </a:solidFill>
            </a:endParaRPr>
          </a:p>
          <a:p>
            <a:pPr algn="just" fontAlgn="base"/>
            <a:r>
              <a:rPr lang="ru-RU" dirty="0">
                <a:solidFill>
                  <a:schemeClr val="bg1"/>
                </a:solidFill>
              </a:rPr>
              <a:t>Такою ж складною </a:t>
            </a:r>
            <a:r>
              <a:rPr lang="ru-RU" dirty="0" err="1">
                <a:solidFill>
                  <a:schemeClr val="bg1"/>
                </a:solidFill>
              </a:rPr>
              <a:t>ситуація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тваринному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знає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колись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чорноморські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устриці</a:t>
            </a:r>
            <a:r>
              <a:rPr lang="ru-RU" dirty="0">
                <a:solidFill>
                  <a:schemeClr val="bg1"/>
                </a:solidFill>
              </a:rPr>
              <a:t>? </a:t>
            </a:r>
            <a:r>
              <a:rPr lang="ru-RU" dirty="0" err="1">
                <a:solidFill>
                  <a:schemeClr val="bg1"/>
                </a:solidFill>
              </a:rPr>
              <a:t>Виявляється</a:t>
            </a:r>
            <a:r>
              <a:rPr lang="ru-RU" dirty="0">
                <a:solidFill>
                  <a:schemeClr val="bg1"/>
                </a:solidFill>
              </a:rPr>
              <a:t>, в нас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ціле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устричне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господарство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але</a:t>
            </a:r>
            <a:r>
              <a:rPr lang="ru-RU" dirty="0">
                <a:solidFill>
                  <a:schemeClr val="bg1"/>
                </a:solidFill>
              </a:rPr>
              <a:t> зараз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будівля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розвалюється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Кінбурнській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косі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Устриці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зникли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занепало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господарство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все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сталося</a:t>
            </a:r>
            <a:r>
              <a:rPr lang="ru-RU" dirty="0">
                <a:solidFill>
                  <a:schemeClr val="bg1"/>
                </a:solidFill>
              </a:rPr>
              <a:t> через </a:t>
            </a:r>
            <a:r>
              <a:rPr lang="ru-RU" dirty="0" err="1">
                <a:solidFill>
                  <a:schemeClr val="bg1"/>
                </a:solidFill>
              </a:rPr>
              <a:t>інвазійних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молюсків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just" fontAlgn="base"/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судноплавстві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звичайним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явищем</a:t>
            </a:r>
            <a:r>
              <a:rPr lang="ru-RU" dirty="0">
                <a:solidFill>
                  <a:schemeClr val="bg1"/>
                </a:solidFill>
              </a:rPr>
              <a:t>, коли дно корабля </a:t>
            </a:r>
            <a:r>
              <a:rPr lang="ru-RU" dirty="0" err="1">
                <a:solidFill>
                  <a:schemeClr val="bg1"/>
                </a:solidFill>
              </a:rPr>
              <a:t>обліплюють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різноманітні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організми</a:t>
            </a:r>
            <a:r>
              <a:rPr lang="ru-RU" dirty="0">
                <a:solidFill>
                  <a:schemeClr val="bg1"/>
                </a:solidFill>
              </a:rPr>
              <a:t>. Так вони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подорожувати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одного моря в </a:t>
            </a:r>
            <a:r>
              <a:rPr lang="ru-RU" dirty="0" err="1">
                <a:solidFill>
                  <a:schemeClr val="bg1"/>
                </a:solidFill>
              </a:rPr>
              <a:t>інше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заселяти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території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таким способом до нас </a:t>
            </a:r>
            <a:r>
              <a:rPr lang="ru-RU" dirty="0" err="1">
                <a:solidFill>
                  <a:schemeClr val="bg1"/>
                </a:solidFill>
              </a:rPr>
              <a:t>потрапили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молюски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i="1" dirty="0" err="1">
                <a:solidFill>
                  <a:schemeClr val="bg1"/>
                </a:solidFill>
              </a:rPr>
              <a:t>рапани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венозної</a:t>
            </a:r>
            <a:r>
              <a:rPr lang="ru-RU" dirty="0">
                <a:solidFill>
                  <a:schemeClr val="bg1"/>
                </a:solidFill>
              </a:rPr>
              <a:t> 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японських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кораблів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2612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2742526" cy="222144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45679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i="1" dirty="0" err="1">
                <a:solidFill>
                  <a:schemeClr val="bg1"/>
                </a:solidFill>
              </a:rPr>
              <a:t>Рапана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венозна</a:t>
            </a:r>
            <a:endParaRPr lang="ru-RU" sz="1400" dirty="0">
              <a:solidFill>
                <a:schemeClr val="bg1"/>
              </a:solidFill>
            </a:endParaRP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Умови</a:t>
            </a:r>
            <a:r>
              <a:rPr lang="ru-RU" sz="1400" dirty="0">
                <a:solidFill>
                  <a:schemeClr val="bg1"/>
                </a:solidFill>
              </a:rPr>
              <a:t> Чорного моря </a:t>
            </a:r>
            <a:r>
              <a:rPr lang="ru-RU" sz="1400" dirty="0" err="1">
                <a:solidFill>
                  <a:schemeClr val="bg1"/>
                </a:solidFill>
              </a:rPr>
              <a:t>виявилися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надзвичайно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спиятливими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цього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молюска</a:t>
            </a:r>
            <a:r>
              <a:rPr lang="ru-RU" sz="1400" dirty="0">
                <a:solidFill>
                  <a:schemeClr val="bg1"/>
                </a:solidFill>
              </a:rPr>
              <a:t>. Вони </a:t>
            </a:r>
            <a:r>
              <a:rPr lang="ru-RU" sz="1400" dirty="0" err="1">
                <a:solidFill>
                  <a:schemeClr val="bg1"/>
                </a:solidFill>
              </a:rPr>
              <a:t>розмножилися</a:t>
            </a:r>
            <a:r>
              <a:rPr lang="ru-RU" sz="1400" dirty="0">
                <a:solidFill>
                  <a:schemeClr val="bg1"/>
                </a:solidFill>
              </a:rPr>
              <a:t> та почали </a:t>
            </a:r>
            <a:r>
              <a:rPr lang="ru-RU" sz="1400" dirty="0" err="1">
                <a:solidFill>
                  <a:schemeClr val="bg1"/>
                </a:solidFill>
              </a:rPr>
              <a:t>хижацьки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знищувати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інші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молюски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навколо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Поява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рапани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венозної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призвела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повного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знищення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чорноморських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устриць</a:t>
            </a:r>
            <a:r>
              <a:rPr lang="ru-RU" sz="1400" dirty="0">
                <a:solidFill>
                  <a:schemeClr val="bg1"/>
                </a:solidFill>
              </a:rPr>
              <a:t> та поставила </a:t>
            </a:r>
            <a:r>
              <a:rPr lang="ru-RU" sz="1400" dirty="0" err="1">
                <a:solidFill>
                  <a:schemeClr val="bg1"/>
                </a:solidFill>
              </a:rPr>
              <a:t>під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загрозу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зникнення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інші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наші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природні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 fontAlgn="base"/>
            <a:r>
              <a:rPr lang="ru-RU" sz="1400" dirty="0">
                <a:solidFill>
                  <a:schemeClr val="bg1"/>
                </a:solidFill>
              </a:rPr>
              <a:t>Через </a:t>
            </a:r>
            <a:r>
              <a:rPr lang="ru-RU" sz="1400" dirty="0" err="1">
                <a:solidFill>
                  <a:schemeClr val="bg1"/>
                </a:solidFill>
              </a:rPr>
              <a:t>такий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сильний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вплив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кардинальні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зміни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природних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територіях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інвазійні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повинні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підпадати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активні</a:t>
            </a:r>
            <a:r>
              <a:rPr lang="ru-RU" sz="1400" dirty="0">
                <a:solidFill>
                  <a:schemeClr val="bg1"/>
                </a:solidFill>
              </a:rPr>
              <a:t> заходи </a:t>
            </a:r>
            <a:r>
              <a:rPr lang="ru-RU" sz="1400" dirty="0" err="1">
                <a:solidFill>
                  <a:schemeClr val="bg1"/>
                </a:solidFill>
              </a:rPr>
              <a:t>регулювання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чисельності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боротьби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розповсюдженням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системну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інформаційну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кампанію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попередження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поширення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Чудовим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приклад того, як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інвазійними</a:t>
            </a:r>
            <a:r>
              <a:rPr lang="ru-RU" sz="1400" dirty="0">
                <a:solidFill>
                  <a:schemeClr val="bg1"/>
                </a:solidFill>
              </a:rPr>
              <a:t> видами </a:t>
            </a:r>
            <a:r>
              <a:rPr lang="ru-RU" sz="1400" dirty="0" err="1">
                <a:solidFill>
                  <a:schemeClr val="bg1"/>
                </a:solidFill>
                <a:hlinkClick r:id="rId3"/>
              </a:rPr>
              <a:t>борються</a:t>
            </a:r>
            <a:r>
              <a:rPr lang="ru-RU" sz="1400" dirty="0">
                <a:solidFill>
                  <a:schemeClr val="bg1"/>
                </a:solidFill>
                <a:hlinkClick r:id="rId3"/>
              </a:rPr>
              <a:t> на </a:t>
            </a:r>
            <a:r>
              <a:rPr lang="ru-RU" sz="1400" dirty="0" err="1">
                <a:solidFill>
                  <a:schemeClr val="bg1"/>
                </a:solidFill>
                <a:hlinkClick r:id="rId3"/>
              </a:rPr>
              <a:t>Гавайських</a:t>
            </a:r>
            <a:r>
              <a:rPr lang="ru-RU" sz="1400" dirty="0">
                <a:solidFill>
                  <a:schemeClr val="bg1"/>
                </a:solidFill>
                <a:hlinkClick r:id="rId3"/>
              </a:rPr>
              <a:t> островах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 fontAlgn="base"/>
            <a:r>
              <a:rPr lang="ru-RU" sz="1400" b="1" dirty="0" err="1">
                <a:solidFill>
                  <a:schemeClr val="bg1"/>
                </a:solidFill>
              </a:rPr>
              <a:t>Чи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є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позитивний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вплив</a:t>
            </a:r>
            <a:r>
              <a:rPr lang="ru-RU" sz="1400" b="1" dirty="0">
                <a:solidFill>
                  <a:schemeClr val="bg1"/>
                </a:solidFill>
              </a:rPr>
              <a:t>?</a:t>
            </a:r>
            <a:endParaRPr lang="ru-RU" sz="1400" dirty="0">
              <a:solidFill>
                <a:schemeClr val="bg1"/>
              </a:solidFill>
            </a:endParaRP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Звісно</a:t>
            </a:r>
            <a:r>
              <a:rPr lang="ru-RU" sz="1400" dirty="0">
                <a:solidFill>
                  <a:schemeClr val="bg1"/>
                </a:solidFill>
              </a:rPr>
              <a:t>, не </a:t>
            </a:r>
            <a:r>
              <a:rPr lang="ru-RU" sz="1400" dirty="0" err="1">
                <a:solidFill>
                  <a:schemeClr val="bg1"/>
                </a:solidFill>
              </a:rPr>
              <a:t>завжди</a:t>
            </a:r>
            <a:r>
              <a:rPr lang="ru-RU" sz="1400" dirty="0">
                <a:solidFill>
                  <a:schemeClr val="bg1"/>
                </a:solidFill>
              </a:rPr>
              <a:t> все </a:t>
            </a:r>
            <a:r>
              <a:rPr lang="ru-RU" sz="1400" dirty="0" err="1">
                <a:solidFill>
                  <a:schemeClr val="bg1"/>
                </a:solidFill>
              </a:rPr>
              <a:t>буває</a:t>
            </a:r>
            <a:r>
              <a:rPr lang="ru-RU" sz="1400" dirty="0">
                <a:solidFill>
                  <a:schemeClr val="bg1"/>
                </a:solidFill>
              </a:rPr>
              <a:t> на 100 % поганим. В </a:t>
            </a:r>
            <a:r>
              <a:rPr lang="ru-RU" sz="1400" dirty="0" err="1">
                <a:solidFill>
                  <a:schemeClr val="bg1"/>
                </a:solidFill>
              </a:rPr>
              <a:t>умовах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повністю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зміненого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людиною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світу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інші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зміни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деколи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можуть</a:t>
            </a:r>
            <a:r>
              <a:rPr lang="ru-RU" sz="1400" dirty="0">
                <a:solidFill>
                  <a:schemeClr val="bg1"/>
                </a:solidFill>
              </a:rPr>
              <a:t> бути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корисними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Лісостепова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степова</a:t>
            </a:r>
            <a:r>
              <a:rPr lang="ru-RU" sz="1400" dirty="0">
                <a:solidFill>
                  <a:schemeClr val="bg1"/>
                </a:solidFill>
              </a:rPr>
              <a:t> зона </a:t>
            </a:r>
            <a:r>
              <a:rPr lang="ru-RU" sz="1400" dirty="0" err="1">
                <a:solidFill>
                  <a:schemeClr val="bg1"/>
                </a:solidFill>
              </a:rPr>
              <a:t>дуже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постраждали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аграрної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діяльності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мають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великі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території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деградованих</a:t>
            </a:r>
            <a:r>
              <a:rPr lang="ru-RU" sz="1400" dirty="0">
                <a:solidFill>
                  <a:schemeClr val="bg1"/>
                </a:solidFill>
              </a:rPr>
              <a:t> земель,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зазнають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ерозії</a:t>
            </a:r>
            <a:r>
              <a:rPr lang="ru-RU" sz="1400" dirty="0">
                <a:solidFill>
                  <a:schemeClr val="bg1"/>
                </a:solidFill>
              </a:rPr>
              <a:t>, особливо на </a:t>
            </a:r>
            <a:r>
              <a:rPr lang="ru-RU" sz="1400" dirty="0" err="1">
                <a:solidFill>
                  <a:schemeClr val="bg1"/>
                </a:solidFill>
              </a:rPr>
              <a:t>схилах</a:t>
            </a:r>
            <a:r>
              <a:rPr lang="ru-RU" sz="1400" dirty="0">
                <a:solidFill>
                  <a:schemeClr val="bg1"/>
                </a:solidFill>
              </a:rPr>
              <a:t>. Для </a:t>
            </a:r>
            <a:r>
              <a:rPr lang="ru-RU" sz="1400" dirty="0" err="1">
                <a:solidFill>
                  <a:schemeClr val="bg1"/>
                </a:solidFill>
              </a:rPr>
              <a:t>українських</a:t>
            </a:r>
            <a:r>
              <a:rPr lang="ru-RU" sz="1400" dirty="0">
                <a:solidFill>
                  <a:schemeClr val="bg1"/>
                </a:solidFill>
              </a:rPr>
              <a:t> дерев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чагарників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закріпитися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еродованих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схилах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майже</a:t>
            </a:r>
            <a:r>
              <a:rPr lang="ru-RU" sz="1400" dirty="0">
                <a:solidFill>
                  <a:schemeClr val="bg1"/>
                </a:solidFill>
              </a:rPr>
              <a:t> нереально, </a:t>
            </a:r>
            <a:r>
              <a:rPr lang="ru-RU" sz="1400" dirty="0" err="1">
                <a:solidFill>
                  <a:schemeClr val="bg1"/>
                </a:solidFill>
              </a:rPr>
              <a:t>але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інвазійна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маслинка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вузьколиста</a:t>
            </a:r>
            <a:r>
              <a:rPr lang="ru-RU" sz="1400" dirty="0">
                <a:solidFill>
                  <a:schemeClr val="bg1"/>
                </a:solidFill>
              </a:rPr>
              <a:t> добре себе там </a:t>
            </a:r>
            <a:r>
              <a:rPr lang="ru-RU" sz="1400" dirty="0" err="1">
                <a:solidFill>
                  <a:schemeClr val="bg1"/>
                </a:solidFill>
              </a:rPr>
              <a:t>почуває</a:t>
            </a:r>
            <a:r>
              <a:rPr lang="ru-RU" sz="1400" dirty="0">
                <a:solidFill>
                  <a:schemeClr val="bg1"/>
                </a:solidFill>
              </a:rPr>
              <a:t>. Вона </a:t>
            </a:r>
            <a:r>
              <a:rPr lang="ru-RU" sz="1400" dirty="0" err="1">
                <a:solidFill>
                  <a:schemeClr val="bg1"/>
                </a:solidFill>
              </a:rPr>
              <a:t>розвиває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потужну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кореневу</a:t>
            </a:r>
            <a:r>
              <a:rPr lang="ru-RU" sz="1400" dirty="0">
                <a:solidFill>
                  <a:schemeClr val="bg1"/>
                </a:solidFill>
              </a:rPr>
              <a:t> систему, </a:t>
            </a:r>
            <a:r>
              <a:rPr lang="ru-RU" sz="1400" dirty="0" err="1">
                <a:solidFill>
                  <a:schemeClr val="bg1"/>
                </a:solidFill>
              </a:rPr>
              <a:t>закріплює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ґрунт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тим</a:t>
            </a:r>
            <a:r>
              <a:rPr lang="ru-RU" sz="1400" dirty="0">
                <a:solidFill>
                  <a:schemeClr val="bg1"/>
                </a:solidFill>
              </a:rPr>
              <a:t> самим </a:t>
            </a:r>
            <a:r>
              <a:rPr lang="ru-RU" sz="1400" dirty="0" err="1">
                <a:solidFill>
                  <a:schemeClr val="bg1"/>
                </a:solidFill>
              </a:rPr>
              <a:t>перешкоджаючи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поширенню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ерозійних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процесів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Окрім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цього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маслинка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дуже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привабливим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чагарником</a:t>
            </a:r>
            <a:r>
              <a:rPr lang="ru-RU" sz="1400" dirty="0">
                <a:solidFill>
                  <a:schemeClr val="bg1"/>
                </a:solidFill>
              </a:rPr>
              <a:t> для </a:t>
            </a:r>
            <a:r>
              <a:rPr lang="ru-RU" sz="1400" dirty="0" err="1">
                <a:solidFill>
                  <a:schemeClr val="bg1"/>
                </a:solidFill>
              </a:rPr>
              <a:t>птахів</a:t>
            </a:r>
            <a:r>
              <a:rPr lang="ru-RU" sz="1400" dirty="0">
                <a:solidFill>
                  <a:schemeClr val="bg1"/>
                </a:solidFill>
              </a:rPr>
              <a:t>. Там </a:t>
            </a:r>
            <a:r>
              <a:rPr lang="ru-RU" sz="1400" dirty="0" err="1">
                <a:solidFill>
                  <a:schemeClr val="bg1"/>
                </a:solidFill>
              </a:rPr>
              <a:t>люблять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гніздитися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сорокопуд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чорнолобий</a:t>
            </a:r>
            <a:r>
              <a:rPr lang="ru-RU" sz="1400" dirty="0">
                <a:solidFill>
                  <a:schemeClr val="bg1"/>
                </a:solidFill>
              </a:rPr>
              <a:t> та сорока. Але сорока </a:t>
            </a:r>
            <a:r>
              <a:rPr lang="ru-RU" sz="1400" dirty="0" err="1">
                <a:solidFill>
                  <a:schemeClr val="bg1"/>
                </a:solidFill>
              </a:rPr>
              <a:t>кожен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рік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будує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собі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нове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гніздо</a:t>
            </a:r>
            <a:r>
              <a:rPr lang="ru-RU" sz="1400" dirty="0">
                <a:solidFill>
                  <a:schemeClr val="bg1"/>
                </a:solidFill>
              </a:rPr>
              <a:t>, а </a:t>
            </a:r>
            <a:r>
              <a:rPr lang="ru-RU" sz="1400" dirty="0" err="1">
                <a:solidFill>
                  <a:schemeClr val="bg1"/>
                </a:solidFill>
              </a:rPr>
              <a:t>старі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перебудовують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заселяють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вухата</a:t>
            </a:r>
            <a:r>
              <a:rPr lang="ru-RU" sz="1400" dirty="0">
                <a:solidFill>
                  <a:schemeClr val="bg1"/>
                </a:solidFill>
              </a:rPr>
              <a:t> сова, </a:t>
            </a:r>
            <a:r>
              <a:rPr lang="ru-RU" sz="1400" dirty="0" err="1">
                <a:solidFill>
                  <a:schemeClr val="bg1"/>
                </a:solidFill>
              </a:rPr>
              <a:t>боривітер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кібчик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зрідка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сич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хатній</a:t>
            </a:r>
            <a:r>
              <a:rPr lang="ru-RU" sz="1400" dirty="0">
                <a:solidFill>
                  <a:schemeClr val="bg1"/>
                </a:solidFill>
              </a:rPr>
              <a:t>, дрозди</a:t>
            </a:r>
            <a:r>
              <a:rPr lang="ru-RU" sz="1400" baseline="30000" dirty="0">
                <a:solidFill>
                  <a:schemeClr val="bg1"/>
                </a:solidFill>
                <a:hlinkClick r:id="rId4"/>
              </a:rPr>
              <a:t>1</a:t>
            </a:r>
            <a:r>
              <a:rPr lang="ru-RU" sz="1400" dirty="0">
                <a:solidFill>
                  <a:schemeClr val="bg1"/>
                </a:solidFill>
              </a:rPr>
              <a:t>. В </a:t>
            </a:r>
            <a:r>
              <a:rPr lang="ru-RU" sz="1400" dirty="0" err="1">
                <a:solidFill>
                  <a:schemeClr val="bg1"/>
                </a:solidFill>
              </a:rPr>
              <a:t>умовах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невеликої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кількості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природних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територій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додаткові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місця</a:t>
            </a:r>
            <a:r>
              <a:rPr lang="ru-RU" sz="1400" dirty="0">
                <a:solidFill>
                  <a:schemeClr val="bg1"/>
                </a:solidFill>
              </a:rPr>
              <a:t> для </a:t>
            </a:r>
            <a:r>
              <a:rPr lang="ru-RU" sz="1400" dirty="0" err="1">
                <a:solidFill>
                  <a:schemeClr val="bg1"/>
                </a:solidFill>
              </a:rPr>
              <a:t>гніздівлі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дуже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важливе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значення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2612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2980904" cy="22356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02590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i="1" dirty="0" err="1">
                <a:solidFill>
                  <a:schemeClr val="bg1"/>
                </a:solidFill>
              </a:rPr>
              <a:t>Маслинка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вузьколиста</a:t>
            </a:r>
            <a:r>
              <a:rPr lang="ru-RU" sz="1400" i="1" dirty="0">
                <a:solidFill>
                  <a:schemeClr val="bg1"/>
                </a:solidFill>
              </a:rPr>
              <a:t> на </a:t>
            </a:r>
            <a:r>
              <a:rPr lang="ru-RU" sz="1400" i="1" dirty="0" err="1">
                <a:solidFill>
                  <a:schemeClr val="bg1"/>
                </a:solidFill>
              </a:rPr>
              <a:t>схилі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поблизу</a:t>
            </a:r>
            <a:r>
              <a:rPr lang="ru-RU" sz="1400" i="1" dirty="0">
                <a:solidFill>
                  <a:schemeClr val="bg1"/>
                </a:solidFill>
              </a:rPr>
              <a:t> Великого </a:t>
            </a:r>
            <a:r>
              <a:rPr lang="ru-RU" sz="1400" i="1" dirty="0" err="1">
                <a:solidFill>
                  <a:schemeClr val="bg1"/>
                </a:solidFill>
              </a:rPr>
              <a:t>Букрина</a:t>
            </a:r>
            <a:endParaRPr lang="ru-RU" sz="1400" dirty="0">
              <a:solidFill>
                <a:schemeClr val="bg1"/>
              </a:solidFill>
            </a:endParaRP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Це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свідчить</a:t>
            </a:r>
            <a:r>
              <a:rPr lang="ru-RU" sz="1400" dirty="0">
                <a:solidFill>
                  <a:schemeClr val="bg1"/>
                </a:solidFill>
              </a:rPr>
              <a:t> про те,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кожен</a:t>
            </a:r>
            <a:r>
              <a:rPr lang="ru-RU" sz="1400" dirty="0">
                <a:solidFill>
                  <a:schemeClr val="bg1"/>
                </a:solidFill>
              </a:rPr>
              <a:t> вид треба </a:t>
            </a:r>
            <a:r>
              <a:rPr lang="ru-RU" sz="1400" dirty="0" err="1">
                <a:solidFill>
                  <a:schemeClr val="bg1"/>
                </a:solidFill>
              </a:rPr>
              <a:t>ретельно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вивчати</a:t>
            </a:r>
            <a:r>
              <a:rPr lang="ru-RU" sz="1400" dirty="0">
                <a:solidFill>
                  <a:schemeClr val="bg1"/>
                </a:solidFill>
              </a:rPr>
              <a:t>, до </a:t>
            </a:r>
            <a:r>
              <a:rPr lang="ru-RU" sz="1400" dirty="0" err="1">
                <a:solidFill>
                  <a:schemeClr val="bg1"/>
                </a:solidFill>
              </a:rPr>
              <a:t>регулювання</a:t>
            </a:r>
            <a:r>
              <a:rPr lang="ru-RU" sz="1400" dirty="0">
                <a:solidFill>
                  <a:schemeClr val="bg1"/>
                </a:solidFill>
              </a:rPr>
              <a:t> кожного </a:t>
            </a:r>
            <a:r>
              <a:rPr lang="ru-RU" sz="1400" dirty="0" err="1">
                <a:solidFill>
                  <a:schemeClr val="bg1"/>
                </a:solidFill>
              </a:rPr>
              <a:t>підходити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індивідуально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 fontAlgn="base"/>
            <a:r>
              <a:rPr lang="ru-RU" sz="1400" b="1" dirty="0" err="1">
                <a:solidFill>
                  <a:schemeClr val="bg1"/>
                </a:solidFill>
              </a:rPr>
              <a:t>Законодавство</a:t>
            </a:r>
            <a:endParaRPr lang="ru-RU" sz="1400" dirty="0">
              <a:solidFill>
                <a:schemeClr val="bg1"/>
              </a:solidFill>
            </a:endParaRPr>
          </a:p>
          <a:p>
            <a:pPr algn="just" fontAlgn="base"/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err="1">
                <a:solidFill>
                  <a:schemeClr val="bg1"/>
                </a:solidFill>
              </a:rPr>
              <a:t>Україні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поняття</a:t>
            </a:r>
            <a:r>
              <a:rPr lang="ru-RU" sz="1400" dirty="0">
                <a:solidFill>
                  <a:schemeClr val="bg1"/>
                </a:solidFill>
              </a:rPr>
              <a:t> “</a:t>
            </a:r>
            <a:r>
              <a:rPr lang="ru-RU" sz="1400" dirty="0" err="1">
                <a:solidFill>
                  <a:schemeClr val="bg1"/>
                </a:solidFill>
              </a:rPr>
              <a:t>інвазійний</a:t>
            </a:r>
            <a:r>
              <a:rPr lang="ru-RU" sz="1400" dirty="0">
                <a:solidFill>
                  <a:schemeClr val="bg1"/>
                </a:solidFill>
              </a:rPr>
              <a:t> вид” не </a:t>
            </a:r>
            <a:r>
              <a:rPr lang="ru-RU" sz="1400" dirty="0" err="1">
                <a:solidFill>
                  <a:schemeClr val="bg1"/>
                </a:solidFill>
              </a:rPr>
              <a:t>закріплено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законодавчому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рівні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відсутня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політика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поводження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ними. І </a:t>
            </a:r>
            <a:r>
              <a:rPr lang="ru-RU" sz="1400" dirty="0" err="1">
                <a:solidFill>
                  <a:schemeClr val="bg1"/>
                </a:solidFill>
              </a:rPr>
              <a:t>якщо</a:t>
            </a:r>
            <a:r>
              <a:rPr lang="ru-RU" sz="1400" dirty="0">
                <a:solidFill>
                  <a:schemeClr val="bg1"/>
                </a:solidFill>
              </a:rPr>
              <a:t> за кордоном </a:t>
            </a:r>
            <a:r>
              <a:rPr lang="ru-RU" sz="1400" dirty="0" err="1">
                <a:solidFill>
                  <a:schemeClr val="bg1"/>
                </a:solidFill>
              </a:rPr>
              <a:t>існують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окремі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програми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боротьби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такими видами, то у нас </a:t>
            </a:r>
            <a:r>
              <a:rPr lang="ru-RU" sz="1400" dirty="0" err="1">
                <a:solidFill>
                  <a:schemeClr val="bg1"/>
                </a:solidFill>
              </a:rPr>
              <a:t>навіть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практика </a:t>
            </a:r>
            <a:r>
              <a:rPr lang="ru-RU" sz="1400" dirty="0" err="1">
                <a:solidFill>
                  <a:schemeClr val="bg1"/>
                </a:solidFill>
              </a:rPr>
              <a:t>цілеспрямованого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насадження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чужовірдних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рослин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розведення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тварин</a:t>
            </a:r>
            <a:r>
              <a:rPr lang="ru-RU" sz="1400" dirty="0">
                <a:solidFill>
                  <a:schemeClr val="bg1"/>
                </a:solidFill>
              </a:rPr>
              <a:t> за </a:t>
            </a:r>
            <a:r>
              <a:rPr lang="ru-RU" sz="1400" dirty="0" err="1">
                <a:solidFill>
                  <a:schemeClr val="bg1"/>
                </a:solidFill>
              </a:rPr>
              <a:t>старими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радянськими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традиціями</a:t>
            </a:r>
            <a:r>
              <a:rPr lang="ru-RU" sz="1400" dirty="0">
                <a:solidFill>
                  <a:schemeClr val="bg1"/>
                </a:solidFill>
              </a:rPr>
              <a:t> через те,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інтродуценти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можуть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вищу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продуктивність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більшу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стійкість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несприятливих</a:t>
            </a:r>
            <a:r>
              <a:rPr lang="ru-RU" sz="1400" dirty="0">
                <a:solidFill>
                  <a:schemeClr val="bg1"/>
                </a:solidFill>
              </a:rPr>
              <a:t> умов.</a:t>
            </a: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Щодо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міжнародного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законодавства</a:t>
            </a:r>
            <a:r>
              <a:rPr lang="ru-RU" sz="1400" dirty="0">
                <a:solidFill>
                  <a:schemeClr val="bg1"/>
                </a:solidFill>
              </a:rPr>
              <a:t>, то </a:t>
            </a:r>
            <a:r>
              <a:rPr lang="ru-RU" sz="1400" dirty="0" err="1">
                <a:solidFill>
                  <a:schemeClr val="bg1"/>
                </a:solidFill>
              </a:rPr>
              <a:t>необхідність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терміновість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прийняття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заходів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усунення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загроз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прихованих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біологічних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інвазіях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зазначена</a:t>
            </a:r>
            <a:r>
              <a:rPr lang="ru-RU" sz="1400" dirty="0">
                <a:solidFill>
                  <a:schemeClr val="bg1"/>
                </a:solidFill>
              </a:rPr>
              <a:t> у:</a:t>
            </a:r>
          </a:p>
          <a:p>
            <a:pPr algn="just" fontAlgn="base"/>
            <a:r>
              <a:rPr lang="ru-RU" sz="1400" dirty="0">
                <a:solidFill>
                  <a:schemeClr val="bg1"/>
                </a:solidFill>
              </a:rPr>
              <a:t>ст. 8 </a:t>
            </a:r>
            <a:r>
              <a:rPr lang="ru-RU" sz="1400" dirty="0" err="1">
                <a:solidFill>
                  <a:schemeClr val="bg1"/>
                </a:solidFill>
              </a:rPr>
              <a:t>конвенції</a:t>
            </a:r>
            <a:r>
              <a:rPr lang="ru-RU" sz="1400" dirty="0">
                <a:solidFill>
                  <a:schemeClr val="bg1"/>
                </a:solidFill>
              </a:rPr>
              <a:t> ООН Про </a:t>
            </a:r>
            <a:r>
              <a:rPr lang="ru-RU" sz="1400" dirty="0" err="1">
                <a:solidFill>
                  <a:schemeClr val="bg1"/>
                </a:solidFill>
              </a:rPr>
              <a:t>біорізноманіття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Ріо-де-Жанейро</a:t>
            </a:r>
            <a:r>
              <a:rPr lang="ru-RU" sz="1400" dirty="0">
                <a:solidFill>
                  <a:schemeClr val="bg1"/>
                </a:solidFill>
              </a:rPr>
              <a:t>, 1992);</a:t>
            </a:r>
          </a:p>
          <a:p>
            <a:pPr algn="just" fontAlgn="base"/>
            <a:r>
              <a:rPr lang="ru-RU" sz="1400" dirty="0">
                <a:solidFill>
                  <a:schemeClr val="bg1"/>
                </a:solidFill>
              </a:rPr>
              <a:t>ст. 2 </a:t>
            </a:r>
            <a:r>
              <a:rPr lang="ru-RU" sz="1400" dirty="0" err="1">
                <a:solidFill>
                  <a:schemeClr val="bg1"/>
                </a:solidFill>
              </a:rPr>
              <a:t>Бернської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конвенції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збереження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європейської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дикої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природи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природних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місцезростань</a:t>
            </a:r>
            <a:r>
              <a:rPr lang="ru-RU" sz="1400" dirty="0">
                <a:solidFill>
                  <a:schemeClr val="bg1"/>
                </a:solidFill>
              </a:rPr>
              <a:t> (Берн, 1979);</a:t>
            </a: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резолюції</a:t>
            </a:r>
            <a:r>
              <a:rPr lang="ru-RU" sz="1400" dirty="0">
                <a:solidFill>
                  <a:schemeClr val="bg1"/>
                </a:solidFill>
              </a:rPr>
              <a:t> 7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8 </a:t>
            </a:r>
            <a:r>
              <a:rPr lang="ru-RU" sz="1400" dirty="0" err="1">
                <a:solidFill>
                  <a:schemeClr val="bg1"/>
                </a:solidFill>
              </a:rPr>
              <a:t>Конвенції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водно-болотні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угіддя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Рамсар</a:t>
            </a:r>
            <a:r>
              <a:rPr lang="ru-RU" sz="1400" dirty="0">
                <a:solidFill>
                  <a:schemeClr val="bg1"/>
                </a:solidFill>
              </a:rPr>
              <a:t> 1971, Париж 1982);</a:t>
            </a: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деяких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рекомендаціях</a:t>
            </a:r>
            <a:r>
              <a:rPr lang="ru-RU" sz="1400" dirty="0">
                <a:solidFill>
                  <a:schemeClr val="bg1"/>
                </a:solidFill>
              </a:rPr>
              <a:t> в рамках </a:t>
            </a:r>
            <a:r>
              <a:rPr lang="ru-RU" sz="1400" dirty="0" err="1">
                <a:solidFill>
                  <a:schemeClr val="bg1"/>
                </a:solidFill>
              </a:rPr>
              <a:t>конвенції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міжнародну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торгівлю</a:t>
            </a:r>
            <a:r>
              <a:rPr lang="ru-RU" sz="1400" dirty="0">
                <a:solidFill>
                  <a:schemeClr val="bg1"/>
                </a:solidFill>
              </a:rPr>
              <a:t> дикими видами </a:t>
            </a:r>
            <a:r>
              <a:rPr lang="ru-RU" sz="1400" dirty="0" err="1">
                <a:solidFill>
                  <a:schemeClr val="bg1"/>
                </a:solidFill>
              </a:rPr>
              <a:t>флори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фауни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знаходяться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загрозою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зникнення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en-US" sz="1400" dirty="0">
                <a:solidFill>
                  <a:schemeClr val="bg1"/>
                </a:solidFill>
              </a:rPr>
              <a:t>CITES, </a:t>
            </a:r>
            <a:r>
              <a:rPr lang="ru-RU" sz="1400" dirty="0">
                <a:solidFill>
                  <a:schemeClr val="bg1"/>
                </a:solidFill>
              </a:rPr>
              <a:t>Вашингтон, 1973).</a:t>
            </a: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рівні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Європейського</a:t>
            </a:r>
            <a:r>
              <a:rPr lang="ru-RU" sz="1400" dirty="0">
                <a:solidFill>
                  <a:schemeClr val="bg1"/>
                </a:solidFill>
              </a:rPr>
              <a:t> союзу </a:t>
            </a:r>
            <a:r>
              <a:rPr lang="ru-RU" sz="1400" dirty="0" err="1">
                <a:solidFill>
                  <a:schemeClr val="bg1"/>
                </a:solidFill>
              </a:rPr>
              <a:t>діє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Regulation on invasive alien species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2015 року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основним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законодавчим</a:t>
            </a:r>
            <a:r>
              <a:rPr lang="ru-RU" sz="1400" dirty="0">
                <a:solidFill>
                  <a:schemeClr val="bg1"/>
                </a:solidFill>
              </a:rPr>
              <a:t> актом у </a:t>
            </a:r>
            <a:r>
              <a:rPr lang="ru-RU" sz="1400" dirty="0" err="1">
                <a:solidFill>
                  <a:schemeClr val="bg1"/>
                </a:solidFill>
              </a:rPr>
              <a:t>цій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сфері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Звісно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кожна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країна</a:t>
            </a:r>
            <a:r>
              <a:rPr lang="ru-RU" sz="1400" dirty="0">
                <a:solidFill>
                  <a:schemeClr val="bg1"/>
                </a:solidFill>
              </a:rPr>
              <a:t> ЄС </a:t>
            </a:r>
            <a:r>
              <a:rPr lang="ru-RU" sz="1400" dirty="0" err="1">
                <a:solidFill>
                  <a:schemeClr val="bg1"/>
                </a:solidFill>
              </a:rPr>
              <a:t>має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свої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переліки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інвазійних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але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dirty="0" err="1">
                <a:solidFill>
                  <a:schemeClr val="bg1"/>
                </a:solidFill>
                <a:hlinkClick r:id="rId4"/>
              </a:rPr>
              <a:t>спільний</a:t>
            </a:r>
            <a:r>
              <a:rPr lang="ru-RU" sz="1400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sz="1400" dirty="0" err="1">
                <a:solidFill>
                  <a:schemeClr val="bg1"/>
                </a:solidFill>
                <a:hlinkClick r:id="rId4"/>
              </a:rPr>
              <a:t>перелік</a:t>
            </a:r>
            <a:r>
              <a:rPr lang="ru-RU" sz="1400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sz="1400" dirty="0" err="1">
                <a:solidFill>
                  <a:schemeClr val="bg1"/>
                </a:solidFill>
                <a:hlinkClick r:id="rId4"/>
              </a:rPr>
              <a:t>європейського</a:t>
            </a:r>
            <a:r>
              <a:rPr lang="ru-RU" sz="1400" dirty="0">
                <a:solidFill>
                  <a:schemeClr val="bg1"/>
                </a:solidFill>
                <a:hlinkClick r:id="rId4"/>
              </a:rPr>
              <a:t> масштабу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розміщений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офіційному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веб-сайті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Європейської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комісії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 fontAlgn="base"/>
            <a:r>
              <a:rPr lang="ru-RU" sz="1400" dirty="0" err="1">
                <a:solidFill>
                  <a:schemeClr val="bg1"/>
                </a:solidFill>
              </a:rPr>
              <a:t>Починаючи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вересня</a:t>
            </a:r>
            <a:r>
              <a:rPr lang="ru-RU" sz="1400" dirty="0">
                <a:solidFill>
                  <a:schemeClr val="bg1"/>
                </a:solidFill>
              </a:rPr>
              <a:t> 2018 року на </a:t>
            </a:r>
            <a:r>
              <a:rPr lang="ru-RU" sz="1400" dirty="0" err="1">
                <a:solidFill>
                  <a:schemeClr val="bg1"/>
                </a:solidFill>
              </a:rPr>
              <a:t>базі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Міністерства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екології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природних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ресурсів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України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працює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робоча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група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залученням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науковців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Національної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академії</a:t>
            </a:r>
            <a:r>
              <a:rPr lang="ru-RU" sz="1400" dirty="0">
                <a:solidFill>
                  <a:schemeClr val="bg1"/>
                </a:solidFill>
              </a:rPr>
              <a:t> наук </a:t>
            </a:r>
            <a:r>
              <a:rPr lang="ru-RU" sz="1400" dirty="0" err="1">
                <a:solidFill>
                  <a:schemeClr val="bg1"/>
                </a:solidFill>
              </a:rPr>
              <a:t>України</a:t>
            </a:r>
            <a:r>
              <a:rPr lang="ru-RU" sz="1400" dirty="0">
                <a:solidFill>
                  <a:schemeClr val="bg1"/>
                </a:solidFill>
              </a:rPr>
              <a:t>, яка </a:t>
            </a:r>
            <a:r>
              <a:rPr lang="ru-RU" sz="1400" dirty="0" err="1">
                <a:solidFill>
                  <a:schemeClr val="bg1"/>
                </a:solidFill>
              </a:rPr>
              <a:t>має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розробити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перші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переліки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інвазійних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проекти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законодавчих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актів</a:t>
            </a:r>
            <a:r>
              <a:rPr lang="ru-RU" sz="1400" dirty="0">
                <a:solidFill>
                  <a:schemeClr val="bg1"/>
                </a:solidFill>
              </a:rPr>
              <a:t> для </a:t>
            </a:r>
            <a:r>
              <a:rPr lang="ru-RU" sz="1400" dirty="0" err="1">
                <a:solidFill>
                  <a:schemeClr val="bg1"/>
                </a:solidFill>
              </a:rPr>
              <a:t>поводження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ними.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980728"/>
            <a:ext cx="8820472" cy="2492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(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PDF).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Архів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оригіналу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(PDF) за 20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жовтня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2019.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Процитовано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18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серпня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(англ.)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The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Global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Invasive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Species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Database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Архів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оригіналу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за 29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квітня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2015.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Процитовано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3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березня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2013.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(PDF).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Архів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оригіналу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(PDF) за 4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березня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2019.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Процитовано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18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серпня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List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of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Invasive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Alien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Species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of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Union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concern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[ 19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серпня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2019 у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Wayback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Machine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(англ.)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Blaise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Petitpierre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Christoph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Kueffer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Olivier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Broennimann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Christophe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Randin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Curtis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Daehler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Antoine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Guisan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Climatic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niche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shifts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are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rare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among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terrestrial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plant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invaders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//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Science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 2012. V. 335.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Pp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 1344–1348.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79249"/>
            <a:ext cx="9144000" cy="29854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3" tooltip="Загороднюк Ігор Володимирович"/>
              </a:rPr>
              <a:t>Загороднюк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3" tooltip="Загороднюк Ігор Володимирович"/>
              </a:rPr>
              <a:t> І.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// Фауна в антропогенному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ландшафті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 —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Луганськ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, 2006. — С. 18-47. —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Праці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Теріологічної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Школи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Вип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 8).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Інвазія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середземноморських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Жуків-вусачів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Західній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Україні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[ 1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березня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2012 у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Wayback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Machine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.]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укр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Велика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інвазія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Середземному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морі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[ 1 лютого 2014 у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Wayback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Machine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.]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укр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Амброзія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[ 18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вересня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2011 у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Wayback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Machine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.]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укр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Center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for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Invasive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Species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&amp;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Ecosystem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Health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 [ 1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серпня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2015 у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Wayback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2" tooltip="Wayback Machine"/>
              </a:rPr>
              <a:t>Machine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.] — Центр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дослідження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інвазивних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видів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 при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4" tooltip="Університет Джорджії"/>
              </a:rPr>
              <a:t>Університеті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4" tooltip="Університет Джорджії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  <a:hlinkClick r:id="rId4" tooltip="Університет Джорджії"/>
              </a:rPr>
              <a:t>Джорджії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/>
                <a:latin typeface="-apple-system"/>
                <a:cs typeface="Arial" pitchFamily="34" charset="0"/>
              </a:rPr>
              <a:t>(англ.)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888888"/>
                </a:solidFill>
                <a:latin typeface="-apple-system"/>
                <a:cs typeface="Arial" pitchFamily="34" charset="0"/>
              </a:rPr>
              <a:t>https://propozitsiya.com/ua/invaziyni-vydy-shkidlyvyh-organizmiv-v-ukrayini</a:t>
            </a:r>
            <a:endParaRPr lang="uk-UA" sz="1600" dirty="0">
              <a:solidFill>
                <a:srgbClr val="888888"/>
              </a:solidFill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Список літератури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4345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1"/>
                </a:solidFill>
              </a:rPr>
              <a:t>Біологічні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інвазії</a:t>
            </a:r>
            <a:r>
              <a:rPr lang="ru-RU" sz="2400" dirty="0">
                <a:solidFill>
                  <a:schemeClr val="bg1"/>
                </a:solidFill>
              </a:rPr>
              <a:t> — </a:t>
            </a:r>
            <a:r>
              <a:rPr lang="ru-RU" sz="2400" dirty="0" err="1">
                <a:solidFill>
                  <a:schemeClr val="bg1"/>
                </a:solidFill>
              </a:rPr>
              <a:t>швидкоплинні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явища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відбуваються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протягом</a:t>
            </a:r>
            <a:r>
              <a:rPr lang="ru-RU" sz="2400" dirty="0">
                <a:solidFill>
                  <a:schemeClr val="bg1"/>
                </a:solidFill>
              </a:rPr>
              <a:t> одного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кількох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поколінь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зумовлюють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нових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частин</a:t>
            </a:r>
            <a:r>
              <a:rPr lang="ru-RU" sz="2400" dirty="0">
                <a:solidFill>
                  <a:schemeClr val="bg1"/>
                </a:solidFill>
              </a:rPr>
              <a:t> ареалу. </a:t>
            </a:r>
            <a:r>
              <a:rPr lang="ru-RU" sz="2400" dirty="0" err="1">
                <a:solidFill>
                  <a:schemeClr val="bg1"/>
                </a:solidFill>
              </a:rPr>
              <a:t>Цим</a:t>
            </a:r>
            <a:r>
              <a:rPr lang="ru-RU" sz="2400" dirty="0">
                <a:solidFill>
                  <a:schemeClr val="bg1"/>
                </a:solidFill>
              </a:rPr>
              <a:t> вони </a:t>
            </a:r>
            <a:r>
              <a:rPr lang="ru-RU" sz="2400" dirty="0" err="1">
                <a:solidFill>
                  <a:schemeClr val="bg1"/>
                </a:solidFill>
              </a:rPr>
              <a:t>відрізняються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експансій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поступових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розширень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ареалів</a:t>
            </a:r>
            <a:r>
              <a:rPr lang="ru-RU" sz="2400" dirty="0">
                <a:solidFill>
                  <a:schemeClr val="bg1"/>
                </a:solidFill>
              </a:rPr>
              <a:t>),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можуть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відбуватися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упродовж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кількох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популяційних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циклів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Такі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процеси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нерідко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розглядають</a:t>
            </a:r>
            <a:r>
              <a:rPr lang="ru-RU" sz="2400" dirty="0">
                <a:solidFill>
                  <a:schemeClr val="bg1"/>
                </a:solidFill>
              </a:rPr>
              <a:t> як </a:t>
            </a:r>
            <a:r>
              <a:rPr lang="ru-RU" sz="2400" dirty="0" err="1">
                <a:solidFill>
                  <a:schemeClr val="bg1"/>
                </a:solidFill>
              </a:rPr>
              <a:t>особливий</a:t>
            </a:r>
            <a:r>
              <a:rPr lang="ru-RU" sz="2400" dirty="0">
                <a:solidFill>
                  <a:schemeClr val="bg1"/>
                </a:solidFill>
              </a:rPr>
              <a:t> тип </a:t>
            </a:r>
            <a:r>
              <a:rPr lang="ru-RU" sz="2400" dirty="0" err="1">
                <a:solidFill>
                  <a:schemeClr val="bg1"/>
                </a:solidFill>
              </a:rPr>
              <a:t>біологічного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забруднення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Пусковим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механізмом</a:t>
            </a:r>
            <a:r>
              <a:rPr lang="ru-RU" sz="2400" dirty="0">
                <a:solidFill>
                  <a:schemeClr val="bg1"/>
                </a:solidFill>
              </a:rPr>
              <a:t> для </a:t>
            </a:r>
            <a:r>
              <a:rPr lang="ru-RU" sz="2400" dirty="0" err="1">
                <a:solidFill>
                  <a:schemeClr val="bg1"/>
                </a:solidFill>
              </a:rPr>
              <a:t>розвитку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біологічних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інвазій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порушення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природних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бар'єрів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розселення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</a:rPr>
              <a:t> «</a:t>
            </a:r>
            <a:r>
              <a:rPr lang="ru-RU" sz="2400" dirty="0" err="1">
                <a:solidFill>
                  <a:schemeClr val="bg1"/>
                </a:solidFill>
              </a:rPr>
              <a:t>екологічних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коридорів</a:t>
            </a:r>
            <a:r>
              <a:rPr lang="ru-RU" sz="2400" dirty="0">
                <a:solidFill>
                  <a:schemeClr val="bg1"/>
                </a:solidFill>
              </a:rPr>
              <a:t>» </a:t>
            </a:r>
            <a:r>
              <a:rPr lang="ru-RU" sz="2400" dirty="0" err="1">
                <a:solidFill>
                  <a:schemeClr val="bg1"/>
                </a:solidFill>
              </a:rPr>
              <a:t>для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розселення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наприклад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канали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меліоративних</a:t>
            </a:r>
            <a:r>
              <a:rPr lang="ru-RU" sz="2400" dirty="0">
                <a:solidFill>
                  <a:schemeClr val="bg1"/>
                </a:solidFill>
              </a:rPr>
              <a:t> систем, </a:t>
            </a:r>
            <a:r>
              <a:rPr lang="ru-RU" sz="2400" dirty="0" err="1">
                <a:solidFill>
                  <a:schemeClr val="bg1"/>
                </a:solidFill>
              </a:rPr>
              <a:t>лісосмуги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придорожні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смуги</a:t>
            </a:r>
            <a:r>
              <a:rPr lang="ru-RU" sz="2400" dirty="0">
                <a:solidFill>
                  <a:schemeClr val="bg1"/>
                </a:solidFill>
              </a:rPr>
              <a:t>). </a:t>
            </a:r>
            <a:r>
              <a:rPr lang="ru-RU" sz="2400" dirty="0" err="1">
                <a:solidFill>
                  <a:schemeClr val="bg1"/>
                </a:solidFill>
              </a:rPr>
              <a:t>Проте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найпоширенішими</a:t>
            </a:r>
            <a:r>
              <a:rPr lang="ru-RU" sz="2400" dirty="0">
                <a:solidFill>
                  <a:schemeClr val="bg1"/>
                </a:solidFill>
              </a:rPr>
              <a:t> стали </a:t>
            </a:r>
            <a:r>
              <a:rPr lang="ru-RU" sz="2400" dirty="0" err="1">
                <a:solidFill>
                  <a:schemeClr val="bg1"/>
                </a:solidFill>
              </a:rPr>
              <a:t>штучні</a:t>
            </a:r>
            <a:r>
              <a:rPr lang="ru-RU" sz="2400" dirty="0">
                <a:solidFill>
                  <a:schemeClr val="bg1"/>
                </a:solidFill>
              </a:rPr>
              <a:t> (часто — </a:t>
            </a:r>
            <a:r>
              <a:rPr lang="ru-RU" sz="2400" dirty="0" err="1">
                <a:solidFill>
                  <a:schemeClr val="bg1"/>
                </a:solidFill>
              </a:rPr>
              <a:t>ненавмисні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err="1">
                <a:solidFill>
                  <a:schemeClr val="bg1"/>
                </a:solidFill>
              </a:rPr>
              <a:t>інтродукції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видів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400" dirty="0" err="1">
                <a:solidFill>
                  <a:schemeClr val="bg1"/>
                </a:solidFill>
              </a:rPr>
              <a:t>Поява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інвазійних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видів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розглядається</a:t>
            </a:r>
            <a:r>
              <a:rPr lang="ru-RU" sz="2400" dirty="0">
                <a:solidFill>
                  <a:schemeClr val="bg1"/>
                </a:solidFill>
              </a:rPr>
              <a:t> як </a:t>
            </a:r>
            <a:r>
              <a:rPr lang="ru-RU" sz="2400" dirty="0" err="1">
                <a:solidFill>
                  <a:schemeClr val="bg1"/>
                </a:solidFill>
              </a:rPr>
              <a:t>екосистемна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мутація</a:t>
            </a:r>
            <a:r>
              <a:rPr lang="ru-RU" sz="2400" dirty="0">
                <a:solidFill>
                  <a:schemeClr val="bg1"/>
                </a:solidFill>
              </a:rPr>
              <a:t>, яка </a:t>
            </a:r>
            <a:r>
              <a:rPr lang="ru-RU" sz="2400" dirty="0" err="1">
                <a:solidFill>
                  <a:schemeClr val="bg1"/>
                </a:solidFill>
              </a:rPr>
              <a:t>призводить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перебудови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структури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угруповань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solidFill>
                  <a:schemeClr val="bg1"/>
                </a:solidFill>
              </a:rPr>
              <a:t>Найдавніше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повідомлення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чужорідний</a:t>
            </a:r>
            <a:r>
              <a:rPr lang="ru-RU" sz="1400" dirty="0">
                <a:solidFill>
                  <a:schemeClr val="bg1"/>
                </a:solidFill>
              </a:rPr>
              <a:t> вид, </a:t>
            </a:r>
            <a:r>
              <a:rPr lang="ru-RU" sz="1400" dirty="0" err="1">
                <a:solidFill>
                  <a:schemeClr val="bg1"/>
                </a:solidFill>
              </a:rPr>
              <a:t>знайдений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датується</a:t>
            </a:r>
            <a:r>
              <a:rPr lang="ru-RU" sz="1400" dirty="0">
                <a:solidFill>
                  <a:schemeClr val="bg1"/>
                </a:solidFill>
              </a:rPr>
              <a:t> 1896 роком. </a:t>
            </a:r>
            <a:r>
              <a:rPr lang="ru-RU" sz="1400" dirty="0" err="1">
                <a:solidFill>
                  <a:schemeClr val="bg1"/>
                </a:solidFill>
              </a:rPr>
              <a:t>Тоді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Фредрік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Клінгстедт</a:t>
            </a:r>
            <a:r>
              <a:rPr lang="ru-RU" sz="1400" dirty="0">
                <a:solidFill>
                  <a:schemeClr val="bg1"/>
                </a:solidFill>
              </a:rPr>
              <a:t>, 15-річний </a:t>
            </a:r>
            <a:r>
              <a:rPr lang="ru-RU" sz="1400" dirty="0" err="1">
                <a:solidFill>
                  <a:schemeClr val="bg1"/>
                </a:solidFill>
              </a:rPr>
              <a:t>майбутній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ботанік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хімік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помітив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новий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інвазивний</a:t>
            </a:r>
            <a:r>
              <a:rPr lang="ru-RU" sz="1400" dirty="0">
                <a:solidFill>
                  <a:schemeClr val="bg1"/>
                </a:solidFill>
              </a:rPr>
              <a:t> вид - </a:t>
            </a:r>
            <a:r>
              <a:rPr lang="ru-RU" sz="1400" dirty="0" err="1">
                <a:solidFill>
                  <a:schemeClr val="bg1"/>
                </a:solidFill>
              </a:rPr>
              <a:t>пастушу</a:t>
            </a:r>
            <a:r>
              <a:rPr lang="ru-RU" sz="1400" dirty="0">
                <a:solidFill>
                  <a:schemeClr val="bg1"/>
                </a:solidFill>
              </a:rPr>
              <a:t> сумку. </a:t>
            </a:r>
            <a:r>
              <a:rPr lang="ru-RU" sz="1400" dirty="0" err="1">
                <a:solidFill>
                  <a:schemeClr val="bg1"/>
                </a:solidFill>
              </a:rPr>
              <a:t>Ця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рослина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досі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перебуває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фінському</a:t>
            </a:r>
            <a:r>
              <a:rPr lang="ru-RU" sz="1400" dirty="0">
                <a:solidFill>
                  <a:schemeClr val="bg1"/>
                </a:solidFill>
              </a:rPr>
              <a:t> списку </a:t>
            </a:r>
            <a:r>
              <a:rPr lang="ru-RU" sz="1400" dirty="0" err="1">
                <a:solidFill>
                  <a:schemeClr val="bg1"/>
                </a:solidFill>
              </a:rPr>
              <a:t>чужорідних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. Очевидно, завезена у 19 </a:t>
            </a:r>
            <a:r>
              <a:rPr lang="ru-RU" sz="1400" dirty="0" err="1">
                <a:solidFill>
                  <a:schemeClr val="bg1"/>
                </a:solidFill>
              </a:rPr>
              <a:t>столітті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Росії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імпортованим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насінням</a:t>
            </a:r>
            <a:r>
              <a:rPr lang="ru-RU" sz="1400" dirty="0">
                <a:solidFill>
                  <a:schemeClr val="bg1"/>
                </a:solidFill>
              </a:rPr>
              <a:t> трави, </a:t>
            </a:r>
            <a:r>
              <a:rPr lang="ru-RU" sz="1400" dirty="0" err="1">
                <a:solidFill>
                  <a:schemeClr val="bg1"/>
                </a:solidFill>
              </a:rPr>
              <a:t>білоквітковий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полин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тих </a:t>
            </a:r>
            <a:r>
              <a:rPr lang="ru-RU" sz="1400" dirty="0" err="1">
                <a:solidFill>
                  <a:schemeClr val="bg1"/>
                </a:solidFill>
              </a:rPr>
              <a:t>пір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зайняв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місця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проживання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місцевого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жовтого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полину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схрестився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ним. </a:t>
            </a:r>
            <a:r>
              <a:rPr lang="ru-RU" sz="1400" dirty="0" err="1">
                <a:solidFill>
                  <a:schemeClr val="bg1"/>
                </a:solidFill>
              </a:rPr>
              <a:t>Сьогодні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пастуша</a:t>
            </a:r>
            <a:r>
              <a:rPr lang="ru-RU" sz="1400" dirty="0">
                <a:solidFill>
                  <a:schemeClr val="bg1"/>
                </a:solidFill>
              </a:rPr>
              <a:t> сумка </a:t>
            </a:r>
            <a:r>
              <a:rPr lang="ru-RU" sz="1400" dirty="0" err="1">
                <a:solidFill>
                  <a:schemeClr val="bg1"/>
                </a:solidFill>
              </a:rPr>
              <a:t>поширена</a:t>
            </a:r>
            <a:r>
              <a:rPr lang="ru-RU" sz="1400" dirty="0">
                <a:solidFill>
                  <a:schemeClr val="bg1"/>
                </a:solidFill>
              </a:rPr>
              <a:t> по </a:t>
            </a:r>
            <a:r>
              <a:rPr lang="ru-RU" sz="1400" dirty="0" err="1">
                <a:solidFill>
                  <a:schemeClr val="bg1"/>
                </a:solidFill>
              </a:rPr>
              <a:t>всій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країні</a:t>
            </a:r>
            <a:r>
              <a:rPr lang="ru-RU" sz="1400" dirty="0">
                <a:solidFill>
                  <a:schemeClr val="bg1"/>
                </a:solidFill>
              </a:rPr>
              <a:t>, а </a:t>
            </a:r>
            <a:r>
              <a:rPr lang="ru-RU" sz="1400" dirty="0" err="1">
                <a:solidFill>
                  <a:schemeClr val="bg1"/>
                </a:solidFill>
              </a:rPr>
              <a:t>єдині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ділянки</a:t>
            </a:r>
            <a:r>
              <a:rPr lang="ru-RU" sz="1400" dirty="0">
                <a:solidFill>
                  <a:schemeClr val="bg1"/>
                </a:solidFill>
              </a:rPr>
              <a:t>, де </a:t>
            </a:r>
            <a:r>
              <a:rPr lang="ru-RU" sz="1400" dirty="0" err="1">
                <a:solidFill>
                  <a:schemeClr val="bg1"/>
                </a:solidFill>
              </a:rPr>
              <a:t>зустрічається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оригінальний</a:t>
            </a:r>
            <a:r>
              <a:rPr lang="ru-RU" sz="1400" dirty="0">
                <a:solidFill>
                  <a:schemeClr val="bg1"/>
                </a:solidFill>
              </a:rPr>
              <a:t>, не </a:t>
            </a:r>
            <a:r>
              <a:rPr lang="ru-RU" sz="1400" dirty="0" err="1">
                <a:solidFill>
                  <a:schemeClr val="bg1"/>
                </a:solidFill>
              </a:rPr>
              <a:t>схрещений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жовтий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полин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знаходяться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зовнішньому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фінському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архіпелазі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Існує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бажання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тримати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пастушу</a:t>
            </a:r>
            <a:r>
              <a:rPr lang="ru-RU" sz="1400" dirty="0">
                <a:solidFill>
                  <a:schemeClr val="bg1"/>
                </a:solidFill>
              </a:rPr>
              <a:t> сумку </a:t>
            </a:r>
            <a:r>
              <a:rPr lang="ru-RU" sz="1400" dirty="0" err="1">
                <a:solidFill>
                  <a:schemeClr val="bg1"/>
                </a:solidFill>
              </a:rPr>
              <a:t>подалі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останніх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місць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проживання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жовтого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черв'яка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але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глибині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країни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ця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гра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програна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 err="1">
                <a:solidFill>
                  <a:schemeClr val="bg1"/>
                </a:solidFill>
              </a:rPr>
              <a:t>Після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відкриття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Клінгстедта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наступні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спостереження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чужорідного</a:t>
            </a:r>
            <a:r>
              <a:rPr lang="ru-RU" sz="1400" dirty="0">
                <a:solidFill>
                  <a:schemeClr val="bg1"/>
                </a:solidFill>
              </a:rPr>
              <a:t> виду в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зроблені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Ораві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У 1917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А. </a:t>
            </a:r>
            <a:r>
              <a:rPr lang="ru-RU" sz="1400" dirty="0" err="1">
                <a:solidFill>
                  <a:schemeClr val="bg1"/>
                </a:solidFill>
              </a:rPr>
              <a:t>Пулккінен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вивчав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місцеве</a:t>
            </a:r>
            <a:r>
              <a:rPr lang="ru-RU" sz="1400" dirty="0">
                <a:solidFill>
                  <a:schemeClr val="bg1"/>
                </a:solidFill>
              </a:rPr>
              <a:t> поле, </a:t>
            </a:r>
            <a:r>
              <a:rPr lang="ru-RU" sz="1400" dirty="0" err="1">
                <a:solidFill>
                  <a:schemeClr val="bg1"/>
                </a:solidFill>
              </a:rPr>
              <a:t>виявив</a:t>
            </a:r>
            <a:r>
              <a:rPr lang="ru-RU" sz="1400" dirty="0">
                <a:solidFill>
                  <a:schemeClr val="bg1"/>
                </a:solidFill>
              </a:rPr>
              <a:t> два </a:t>
            </a:r>
            <a:r>
              <a:rPr lang="ru-RU" sz="1400" dirty="0" err="1">
                <a:solidFill>
                  <a:schemeClr val="bg1"/>
                </a:solidFill>
              </a:rPr>
              <a:t>нових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бур'яни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можливо</a:t>
            </a:r>
            <a:r>
              <a:rPr lang="ru-RU" sz="1400" dirty="0">
                <a:solidFill>
                  <a:schemeClr val="bg1"/>
                </a:solidFill>
              </a:rPr>
              <a:t>, на </a:t>
            </a:r>
            <a:r>
              <a:rPr lang="ru-RU" sz="1400" dirty="0" err="1">
                <a:solidFill>
                  <a:schemeClr val="bg1"/>
                </a:solidFill>
              </a:rPr>
              <a:t>своєму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власному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Він</a:t>
            </a:r>
            <a:r>
              <a:rPr lang="ru-RU" sz="1400" dirty="0">
                <a:solidFill>
                  <a:schemeClr val="bg1"/>
                </a:solidFill>
              </a:rPr>
              <a:t> назвав </a:t>
            </a:r>
            <a:r>
              <a:rPr lang="ru-RU" sz="1400" dirty="0" err="1">
                <a:solidFill>
                  <a:schemeClr val="bg1"/>
                </a:solidFill>
              </a:rPr>
              <a:t>своє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відкриття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зеленими</a:t>
            </a:r>
            <a:r>
              <a:rPr lang="ru-RU" sz="1400" dirty="0">
                <a:solidFill>
                  <a:schemeClr val="bg1"/>
                </a:solidFill>
              </a:rPr>
              <a:t> братками та зеленим бромом. </a:t>
            </a:r>
            <a:r>
              <a:rPr lang="ru-RU" sz="1400" dirty="0" err="1">
                <a:solidFill>
                  <a:schemeClr val="bg1"/>
                </a:solidFill>
              </a:rPr>
              <a:t>Жоден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викликав</a:t>
            </a:r>
            <a:r>
              <a:rPr lang="ru-RU" sz="1400" dirty="0">
                <a:solidFill>
                  <a:schemeClr val="bg1"/>
                </a:solidFill>
              </a:rPr>
              <a:t> особливого </a:t>
            </a:r>
            <a:r>
              <a:rPr lang="ru-RU" sz="1400" dirty="0" err="1">
                <a:solidFill>
                  <a:schemeClr val="bg1"/>
                </a:solidFill>
              </a:rPr>
              <a:t>захоплення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У 1920-х роках </a:t>
            </a:r>
            <a:r>
              <a:rPr lang="ru-RU" sz="1400" dirty="0" err="1">
                <a:solidFill>
                  <a:schemeClr val="bg1"/>
                </a:solidFill>
              </a:rPr>
              <a:t>ботанічні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дослідження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зробили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крок</a:t>
            </a:r>
            <a:r>
              <a:rPr lang="ru-RU" sz="1400" dirty="0">
                <a:solidFill>
                  <a:schemeClr val="bg1"/>
                </a:solidFill>
              </a:rPr>
              <a:t> далеко вперед,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домівкою</a:t>
            </a:r>
            <a:r>
              <a:rPr lang="ru-RU" sz="1400" dirty="0">
                <a:solidFill>
                  <a:schemeClr val="bg1"/>
                </a:solidFill>
              </a:rPr>
              <a:t> для </a:t>
            </a:r>
            <a:r>
              <a:rPr lang="ru-RU" sz="1400" dirty="0" err="1">
                <a:solidFill>
                  <a:schemeClr val="bg1"/>
                </a:solidFill>
              </a:rPr>
              <a:t>відомих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фахівців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хвороб </a:t>
            </a:r>
            <a:r>
              <a:rPr lang="ru-RU" sz="1400" dirty="0" err="1">
                <a:solidFill>
                  <a:schemeClr val="bg1"/>
                </a:solidFill>
              </a:rPr>
              <a:t>рослин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грибків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шкідників</a:t>
            </a:r>
            <a:r>
              <a:rPr lang="ru-RU" sz="1400" dirty="0">
                <a:solidFill>
                  <a:schemeClr val="bg1"/>
                </a:solidFill>
              </a:rPr>
              <a:t>, Т.Дж. </a:t>
            </a:r>
            <a:r>
              <a:rPr lang="ru-RU" sz="1400" dirty="0" err="1">
                <a:solidFill>
                  <a:schemeClr val="bg1"/>
                </a:solidFill>
              </a:rPr>
              <a:t>Хінтікка</a:t>
            </a:r>
            <a:r>
              <a:rPr lang="ru-RU" sz="1400" dirty="0">
                <a:solidFill>
                  <a:schemeClr val="bg1"/>
                </a:solidFill>
              </a:rPr>
              <a:t> та Й.І. </a:t>
            </a:r>
            <a:r>
              <a:rPr lang="ru-RU" sz="1400" dirty="0" err="1">
                <a:solidFill>
                  <a:schemeClr val="bg1"/>
                </a:solidFill>
              </a:rPr>
              <a:t>Ліро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Тойво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Хінтікка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виявив</a:t>
            </a:r>
            <a:r>
              <a:rPr lang="ru-RU" sz="1400" dirty="0">
                <a:solidFill>
                  <a:schemeClr val="bg1"/>
                </a:solidFill>
              </a:rPr>
              <a:t> першу </a:t>
            </a:r>
            <a:r>
              <a:rPr lang="ru-RU" sz="1400" dirty="0" err="1">
                <a:solidFill>
                  <a:schemeClr val="bg1"/>
                </a:solidFill>
              </a:rPr>
              <a:t>появу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канадського</a:t>
            </a:r>
            <a:r>
              <a:rPr lang="ru-RU" sz="1400" dirty="0">
                <a:solidFill>
                  <a:schemeClr val="bg1"/>
                </a:solidFill>
              </a:rPr>
              <a:t> водяного </a:t>
            </a:r>
            <a:r>
              <a:rPr lang="ru-RU" sz="1400" dirty="0" err="1">
                <a:solidFill>
                  <a:schemeClr val="bg1"/>
                </a:solidFill>
              </a:rPr>
              <a:t>довгоносика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</a:t>
            </a:r>
            <a:r>
              <a:rPr lang="ru-RU" sz="1400" dirty="0">
                <a:solidFill>
                  <a:schemeClr val="bg1"/>
                </a:solidFill>
              </a:rPr>
              <a:t> 1926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. Три роки по тому Йохан </a:t>
            </a:r>
            <a:r>
              <a:rPr lang="ru-RU" sz="1400" dirty="0" err="1">
                <a:solidFill>
                  <a:schemeClr val="bg1"/>
                </a:solidFill>
              </a:rPr>
              <a:t>Ліро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познайомився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торф'яним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довгоносиком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знайшов</a:t>
            </a:r>
            <a:r>
              <a:rPr lang="ru-RU" sz="1400" dirty="0">
                <a:solidFill>
                  <a:schemeClr val="bg1"/>
                </a:solidFill>
              </a:rPr>
              <a:t> у </a:t>
            </a:r>
            <a:r>
              <a:rPr lang="ru-RU" sz="1400" dirty="0" err="1">
                <a:solidFill>
                  <a:schemeClr val="bg1"/>
                </a:solidFill>
              </a:rPr>
              <a:t>місцевих</a:t>
            </a:r>
            <a:r>
              <a:rPr lang="ru-RU" sz="1400" dirty="0">
                <a:solidFill>
                  <a:schemeClr val="bg1"/>
                </a:solidFill>
              </a:rPr>
              <a:t> злаках. </a:t>
            </a:r>
            <a:r>
              <a:rPr lang="ru-RU" sz="1400" dirty="0" err="1">
                <a:solidFill>
                  <a:schemeClr val="bg1"/>
                </a:solidFill>
              </a:rPr>
              <a:t>Хінтікка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задовольнився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тим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знайшов</a:t>
            </a:r>
            <a:r>
              <a:rPr lang="ru-RU" sz="1400" dirty="0">
                <a:solidFill>
                  <a:schemeClr val="bg1"/>
                </a:solidFill>
              </a:rPr>
              <a:t> водяного </a:t>
            </a:r>
            <a:r>
              <a:rPr lang="ru-RU" sz="1400" dirty="0" err="1">
                <a:solidFill>
                  <a:schemeClr val="bg1"/>
                </a:solidFill>
              </a:rPr>
              <a:t>довгоносика</a:t>
            </a:r>
            <a:r>
              <a:rPr lang="ru-RU" sz="1400" dirty="0">
                <a:solidFill>
                  <a:schemeClr val="bg1"/>
                </a:solidFill>
              </a:rPr>
              <a:t> "в </a:t>
            </a:r>
            <a:r>
              <a:rPr lang="ru-RU" sz="1400" dirty="0" err="1">
                <a:solidFill>
                  <a:schemeClr val="bg1"/>
                </a:solidFill>
              </a:rPr>
              <a:t>озері</a:t>
            </a:r>
            <a:r>
              <a:rPr lang="ru-RU" sz="1400" dirty="0">
                <a:solidFill>
                  <a:schemeClr val="bg1"/>
                </a:solidFill>
              </a:rPr>
              <a:t>", </a:t>
            </a:r>
            <a:r>
              <a:rPr lang="ru-RU" sz="1400" dirty="0" err="1">
                <a:solidFill>
                  <a:schemeClr val="bg1"/>
                </a:solidFill>
              </a:rPr>
              <a:t>але</a:t>
            </a:r>
            <a:r>
              <a:rPr lang="ru-RU" sz="1400" dirty="0">
                <a:solidFill>
                  <a:schemeClr val="bg1"/>
                </a:solidFill>
              </a:rPr>
              <a:t> Йохан </a:t>
            </a:r>
            <a:r>
              <a:rPr lang="ru-RU" sz="1400" dirty="0" err="1">
                <a:solidFill>
                  <a:schemeClr val="bg1"/>
                </a:solidFill>
              </a:rPr>
              <a:t>Ліро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нічого</a:t>
            </a:r>
            <a:r>
              <a:rPr lang="ru-RU" sz="1400" dirty="0">
                <a:solidFill>
                  <a:schemeClr val="bg1"/>
                </a:solidFill>
              </a:rPr>
              <a:t> не сказав про те, де </a:t>
            </a:r>
            <a:r>
              <a:rPr lang="ru-RU" sz="1400" dirty="0" err="1">
                <a:solidFill>
                  <a:schemeClr val="bg1"/>
                </a:solidFill>
              </a:rPr>
              <a:t>саме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його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знайшов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 err="1">
                <a:solidFill>
                  <a:schemeClr val="bg1"/>
                </a:solidFill>
              </a:rPr>
              <a:t>Окрім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заїжджих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зірок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реєстр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чужорідних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поповнився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кількома</a:t>
            </a:r>
            <a:r>
              <a:rPr lang="ru-RU" sz="1400" dirty="0">
                <a:solidFill>
                  <a:schemeClr val="bg1"/>
                </a:solidFill>
              </a:rPr>
              <a:t> людьми,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постійно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проживають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. Л. </a:t>
            </a:r>
            <a:r>
              <a:rPr lang="ru-RU" sz="1400" dirty="0" err="1">
                <a:solidFill>
                  <a:schemeClr val="bg1"/>
                </a:solidFill>
              </a:rPr>
              <a:t>Андерсін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повідомив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появу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паркової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полівки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полі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Асіккала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</a:t>
            </a:r>
            <a:r>
              <a:rPr lang="ru-RU" sz="1400" dirty="0">
                <a:solidFill>
                  <a:schemeClr val="bg1"/>
                </a:solidFill>
              </a:rPr>
              <a:t> 1925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, а в 1936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В.А. </a:t>
            </a:r>
            <a:r>
              <a:rPr lang="ru-RU" sz="1400" dirty="0" err="1">
                <a:solidFill>
                  <a:schemeClr val="bg1"/>
                </a:solidFill>
              </a:rPr>
              <a:t>Вестерстреле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відзначив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появу</a:t>
            </a:r>
            <a:r>
              <a:rPr lang="ru-RU" sz="1400" dirty="0">
                <a:solidFill>
                  <a:schemeClr val="bg1"/>
                </a:solidFill>
              </a:rPr>
              <a:t> щура в </a:t>
            </a:r>
            <a:r>
              <a:rPr lang="ru-RU" sz="1400" dirty="0" err="1">
                <a:solidFill>
                  <a:schemeClr val="bg1"/>
                </a:solidFill>
              </a:rPr>
              <a:t>Путкісало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Rattus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norvegicus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великий </a:t>
            </a:r>
            <a:r>
              <a:rPr lang="ru-RU" sz="1400" dirty="0" err="1">
                <a:solidFill>
                  <a:schemeClr val="bg1"/>
                </a:solidFill>
              </a:rPr>
              <a:t>пацюк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з'явився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острові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інвазивним</a:t>
            </a:r>
            <a:r>
              <a:rPr lang="ru-RU" sz="1400" dirty="0">
                <a:solidFill>
                  <a:schemeClr val="bg1"/>
                </a:solidFill>
              </a:rPr>
              <a:t> видом, </a:t>
            </a:r>
            <a:r>
              <a:rPr lang="ru-RU" sz="1400" dirty="0" err="1">
                <a:solidFill>
                  <a:schemeClr val="bg1"/>
                </a:solidFill>
              </a:rPr>
              <a:t>який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намагалися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намагаються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знищити</a:t>
            </a:r>
            <a:r>
              <a:rPr lang="ru-RU" sz="1400" dirty="0">
                <a:solidFill>
                  <a:schemeClr val="bg1"/>
                </a:solidFill>
              </a:rPr>
              <a:t> за </a:t>
            </a:r>
            <a:r>
              <a:rPr lang="ru-RU" sz="1400" dirty="0" err="1">
                <a:solidFill>
                  <a:schemeClr val="bg1"/>
                </a:solidFill>
              </a:rPr>
              <a:t>допомогою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отрути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інших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засобів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Єдине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спостереження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інвазивного</a:t>
            </a:r>
            <a:r>
              <a:rPr lang="ru-RU" sz="1400" dirty="0">
                <a:solidFill>
                  <a:schemeClr val="bg1"/>
                </a:solidFill>
              </a:rPr>
              <a:t> виду в 1930-х роках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зроблено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Оллі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Лехтоненом</a:t>
            </a:r>
            <a:r>
              <a:rPr lang="ru-RU" sz="1400" dirty="0">
                <a:solidFill>
                  <a:schemeClr val="bg1"/>
                </a:solidFill>
              </a:rPr>
              <a:t> у 1938 р. </a:t>
            </a:r>
            <a:r>
              <a:rPr lang="ru-RU" sz="1400" dirty="0" err="1">
                <a:solidFill>
                  <a:schemeClr val="bg1"/>
                </a:solidFill>
              </a:rPr>
              <a:t>Він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помітив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західний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вересковий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пацюк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з'явився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острові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Він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помітив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 верес </a:t>
            </a:r>
            <a:r>
              <a:rPr lang="ru-RU" sz="1400" dirty="0" err="1">
                <a:solidFill>
                  <a:schemeClr val="bg1"/>
                </a:solidFill>
              </a:rPr>
              <a:t>західний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глід</a:t>
            </a:r>
            <a:r>
              <a:rPr lang="ru-RU" sz="1400" dirty="0">
                <a:solidFill>
                  <a:schemeClr val="bg1"/>
                </a:solidFill>
              </a:rPr>
              <a:t> великий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крушина </a:t>
            </a:r>
            <a:r>
              <a:rPr lang="ru-RU" sz="1400" dirty="0" err="1">
                <a:solidFill>
                  <a:schemeClr val="bg1"/>
                </a:solidFill>
              </a:rPr>
              <a:t>здичавіли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змішаному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лісі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Чорній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затоці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6926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Істориія</a:t>
            </a:r>
            <a:r>
              <a:rPr lang="uk-UA" dirty="0" smtClean="0"/>
              <a:t> </a:t>
            </a:r>
            <a:r>
              <a:rPr lang="uk-UA" dirty="0" err="1" smtClean="0"/>
              <a:t>винекнення</a:t>
            </a:r>
            <a:r>
              <a:rPr lang="uk-UA" dirty="0" smtClean="0"/>
              <a:t> </a:t>
            </a:r>
            <a:r>
              <a:rPr lang="uk-UA" dirty="0" err="1" smtClean="0"/>
              <a:t>інвазивних</a:t>
            </a:r>
            <a:r>
              <a:rPr lang="uk-UA" dirty="0" smtClean="0"/>
              <a:t> видів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solidFill>
                  <a:schemeClr val="bg1"/>
                </a:solidFill>
              </a:rPr>
              <a:t>Тварини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згодом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виявилися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шкідливими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чужорідними</a:t>
            </a:r>
            <a:r>
              <a:rPr lang="ru-RU" sz="1400" dirty="0">
                <a:solidFill>
                  <a:schemeClr val="bg1"/>
                </a:solidFill>
              </a:rPr>
              <a:t> видами,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завезені</a:t>
            </a:r>
            <a:r>
              <a:rPr lang="ru-RU" sz="1400" dirty="0">
                <a:solidFill>
                  <a:schemeClr val="bg1"/>
                </a:solidFill>
              </a:rPr>
              <a:t> до </a:t>
            </a:r>
            <a:r>
              <a:rPr lang="ru-RU" sz="1400" dirty="0" err="1">
                <a:solidFill>
                  <a:schemeClr val="bg1"/>
                </a:solidFill>
              </a:rPr>
              <a:t>Фінляндії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початково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чистими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намірами</a:t>
            </a:r>
            <a:r>
              <a:rPr lang="ru-RU" sz="1400" dirty="0">
                <a:solidFill>
                  <a:schemeClr val="bg1"/>
                </a:solidFill>
              </a:rPr>
              <a:t>, одним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прикладів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норки,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повинні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бути </a:t>
            </a:r>
            <a:r>
              <a:rPr lang="ru-RU" sz="1400" dirty="0" err="1">
                <a:solidFill>
                  <a:schemeClr val="bg1"/>
                </a:solidFill>
              </a:rPr>
              <a:t>переважно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норковими</a:t>
            </a:r>
            <a:r>
              <a:rPr lang="ru-RU" sz="1400" dirty="0">
                <a:solidFill>
                  <a:schemeClr val="bg1"/>
                </a:solidFill>
              </a:rPr>
              <a:t> тюленями.</a:t>
            </a:r>
          </a:p>
          <a:p>
            <a:pPr algn="just"/>
            <a:r>
              <a:rPr lang="ru-RU" sz="1400" dirty="0" err="1">
                <a:solidFill>
                  <a:schemeClr val="bg1"/>
                </a:solidFill>
              </a:rPr>
              <a:t>Згідно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записами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реєстрі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першою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чужорідною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твариною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американська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мавпа</a:t>
            </a:r>
            <a:r>
              <a:rPr lang="ru-RU" sz="1400" dirty="0">
                <a:solidFill>
                  <a:schemeClr val="bg1"/>
                </a:solidFill>
              </a:rPr>
              <a:t>, яка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виявлена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реєстрі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</a:t>
            </a:r>
            <a:r>
              <a:rPr lang="ru-RU" sz="1400" dirty="0">
                <a:solidFill>
                  <a:schemeClr val="bg1"/>
                </a:solidFill>
              </a:rPr>
              <a:t> 1973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, а норка - в 2009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 err="1">
                <a:solidFill>
                  <a:schemeClr val="bg1"/>
                </a:solidFill>
              </a:rPr>
              <a:t>Лише</a:t>
            </a:r>
            <a:r>
              <a:rPr lang="ru-RU" sz="1400" dirty="0">
                <a:solidFill>
                  <a:schemeClr val="bg1"/>
                </a:solidFill>
              </a:rPr>
              <a:t> у 2000-х роках </a:t>
            </a:r>
            <a:r>
              <a:rPr lang="ru-RU" sz="1400" dirty="0" err="1">
                <a:solidFill>
                  <a:schemeClr val="bg1"/>
                </a:solidFill>
              </a:rPr>
              <a:t>почався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ажіотаж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навколо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інвазивних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збільшилася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кількість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повідомлень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інвазивні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шкідливі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чужорідні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Майже</a:t>
            </a:r>
            <a:r>
              <a:rPr lang="ru-RU" sz="1400" dirty="0">
                <a:solidFill>
                  <a:schemeClr val="bg1"/>
                </a:solidFill>
              </a:rPr>
              <a:t> через </a:t>
            </a:r>
            <a:r>
              <a:rPr lang="ru-RU" sz="1400" dirty="0" err="1">
                <a:solidFill>
                  <a:schemeClr val="bg1"/>
                </a:solidFill>
              </a:rPr>
              <a:t>століття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знайдений</a:t>
            </a:r>
            <a:r>
              <a:rPr lang="ru-RU" sz="1400" dirty="0">
                <a:solidFill>
                  <a:schemeClr val="bg1"/>
                </a:solidFill>
              </a:rPr>
              <a:t> дикий </a:t>
            </a:r>
            <a:r>
              <a:rPr lang="ru-RU" sz="1400" dirty="0" err="1">
                <a:solidFill>
                  <a:schemeClr val="bg1"/>
                </a:solidFill>
              </a:rPr>
              <a:t>парковий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їжак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Незабудка, так звана </a:t>
            </a:r>
            <a:r>
              <a:rPr lang="ru-RU" sz="1400" dirty="0" err="1">
                <a:solidFill>
                  <a:schemeClr val="bg1"/>
                </a:solidFill>
              </a:rPr>
              <a:t>квітка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кохання</a:t>
            </a:r>
            <a:r>
              <a:rPr lang="ru-RU" sz="1400" dirty="0">
                <a:solidFill>
                  <a:schemeClr val="bg1"/>
                </a:solidFill>
              </a:rPr>
              <a:t>, не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ідентифікована</a:t>
            </a:r>
            <a:r>
              <a:rPr lang="ru-RU" sz="1400" dirty="0">
                <a:solidFill>
                  <a:schemeClr val="bg1"/>
                </a:solidFill>
              </a:rPr>
              <a:t> як </a:t>
            </a:r>
            <a:r>
              <a:rPr lang="ru-RU" sz="1400" dirty="0" err="1">
                <a:solidFill>
                  <a:schemeClr val="bg1"/>
                </a:solidFill>
              </a:rPr>
              <a:t>інвазивний</a:t>
            </a:r>
            <a:r>
              <a:rPr lang="ru-RU" sz="1400" dirty="0">
                <a:solidFill>
                  <a:schemeClr val="bg1"/>
                </a:solidFill>
              </a:rPr>
              <a:t> вид, </a:t>
            </a:r>
            <a:r>
              <a:rPr lang="ru-RU" sz="1400" dirty="0" err="1">
                <a:solidFill>
                  <a:schemeClr val="bg1"/>
                </a:solidFill>
              </a:rPr>
              <a:t>принаймні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поки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що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 err="1">
                <a:solidFill>
                  <a:schemeClr val="bg1"/>
                </a:solidFill>
              </a:rPr>
              <a:t>Крім</a:t>
            </a:r>
            <a:r>
              <a:rPr lang="ru-RU" sz="1400" dirty="0">
                <a:solidFill>
                  <a:schemeClr val="bg1"/>
                </a:solidFill>
              </a:rPr>
              <a:t> рдеста, в </a:t>
            </a:r>
            <a:r>
              <a:rPr lang="ru-RU" sz="1400" dirty="0" err="1">
                <a:solidFill>
                  <a:schemeClr val="bg1"/>
                </a:solidFill>
              </a:rPr>
              <a:t>останні</a:t>
            </a:r>
            <a:r>
              <a:rPr lang="ru-RU" sz="1400" dirty="0">
                <a:solidFill>
                  <a:schemeClr val="bg1"/>
                </a:solidFill>
              </a:rPr>
              <a:t> роки в </a:t>
            </a:r>
            <a:r>
              <a:rPr lang="ru-RU" sz="1400" dirty="0" err="1">
                <a:solidFill>
                  <a:schemeClr val="bg1"/>
                </a:solidFill>
              </a:rPr>
              <a:t>гостьовій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книзі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зафіксовані</a:t>
            </a:r>
            <a:r>
              <a:rPr lang="ru-RU" sz="1400" dirty="0">
                <a:solidFill>
                  <a:schemeClr val="bg1"/>
                </a:solidFill>
              </a:rPr>
              <a:t> гвоздика мала, слон великий, </a:t>
            </a:r>
            <a:r>
              <a:rPr lang="ru-RU" sz="1400" dirty="0" err="1">
                <a:solidFill>
                  <a:schemeClr val="bg1"/>
                </a:solidFill>
              </a:rPr>
              <a:t>яблуня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садова</a:t>
            </a:r>
            <a:r>
              <a:rPr lang="ru-RU" sz="1400" dirty="0">
                <a:solidFill>
                  <a:schemeClr val="bg1"/>
                </a:solidFill>
              </a:rPr>
              <a:t>, граб </a:t>
            </a:r>
            <a:r>
              <a:rPr lang="ru-RU" sz="1400" dirty="0" err="1">
                <a:solidFill>
                  <a:schemeClr val="bg1"/>
                </a:solidFill>
              </a:rPr>
              <a:t>американський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бурий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граб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американський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блідий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пильщик. </a:t>
            </a:r>
            <a:r>
              <a:rPr lang="ru-RU" sz="1400" dirty="0" err="1">
                <a:solidFill>
                  <a:schemeClr val="bg1"/>
                </a:solidFill>
              </a:rPr>
              <a:t>Гігантська</a:t>
            </a:r>
            <a:r>
              <a:rPr lang="ru-RU" sz="1400" dirty="0">
                <a:solidFill>
                  <a:schemeClr val="bg1"/>
                </a:solidFill>
              </a:rPr>
              <a:t> гречка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входить до списку </a:t>
            </a:r>
            <a:r>
              <a:rPr lang="ru-RU" sz="1400" dirty="0" err="1">
                <a:solidFill>
                  <a:schemeClr val="bg1"/>
                </a:solidFill>
              </a:rPr>
              <a:t>інвазійних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її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можна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вирощувати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продавати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дарувати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Паразити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насіння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чужорідних</a:t>
            </a:r>
            <a:r>
              <a:rPr lang="ru-RU" sz="1400" dirty="0">
                <a:solidFill>
                  <a:schemeClr val="bg1"/>
                </a:solidFill>
              </a:rPr>
              <a:t> трав </a:t>
            </a:r>
            <a:r>
              <a:rPr lang="ru-RU" sz="1400" dirty="0" err="1">
                <a:solidFill>
                  <a:schemeClr val="bg1"/>
                </a:solidFill>
              </a:rPr>
              <a:t>переносяться</a:t>
            </a:r>
            <a:r>
              <a:rPr lang="ru-RU" sz="1400" dirty="0">
                <a:solidFill>
                  <a:schemeClr val="bg1"/>
                </a:solidFill>
              </a:rPr>
              <a:t> так само легко, як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паразити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місцевих</a:t>
            </a:r>
            <a:r>
              <a:rPr lang="ru-RU" sz="1400" dirty="0">
                <a:solidFill>
                  <a:schemeClr val="bg1"/>
                </a:solidFill>
              </a:rPr>
              <a:t> трав, а </a:t>
            </a:r>
            <a:r>
              <a:rPr lang="ru-RU" sz="1400" dirty="0" err="1">
                <a:solidFill>
                  <a:schemeClr val="bg1"/>
                </a:solidFill>
              </a:rPr>
              <a:t>американську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курячу</a:t>
            </a:r>
            <a:r>
              <a:rPr lang="ru-RU" sz="1400" dirty="0">
                <a:solidFill>
                  <a:schemeClr val="bg1"/>
                </a:solidFill>
              </a:rPr>
              <a:t> цибулю </a:t>
            </a:r>
            <a:r>
              <a:rPr lang="ru-RU" sz="1400" dirty="0" err="1">
                <a:solidFill>
                  <a:schemeClr val="bg1"/>
                </a:solidFill>
              </a:rPr>
              <a:t>можна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викорінити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хоча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володіння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рослиною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є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незаконним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Перший </a:t>
            </a:r>
            <a:r>
              <a:rPr lang="ru-RU" sz="1400" dirty="0" err="1">
                <a:solidFill>
                  <a:schemeClr val="bg1"/>
                </a:solidFill>
              </a:rPr>
              <a:t>запис</a:t>
            </a:r>
            <a:r>
              <a:rPr lang="ru-RU" sz="1400" dirty="0">
                <a:solidFill>
                  <a:schemeClr val="bg1"/>
                </a:solidFill>
              </a:rPr>
              <a:t> про </a:t>
            </a:r>
            <a:r>
              <a:rPr lang="ru-RU" sz="1400" dirty="0" err="1">
                <a:solidFill>
                  <a:schemeClr val="bg1"/>
                </a:solidFill>
              </a:rPr>
              <a:t>шкідливу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кучеряву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троянду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датується</a:t>
            </a:r>
            <a:r>
              <a:rPr lang="ru-RU" sz="1400" dirty="0">
                <a:solidFill>
                  <a:schemeClr val="bg1"/>
                </a:solidFill>
              </a:rPr>
              <a:t> 2003 роком, про </a:t>
            </a:r>
            <a:r>
              <a:rPr lang="ru-RU" sz="1400" dirty="0" err="1">
                <a:solidFill>
                  <a:schemeClr val="bg1"/>
                </a:solidFill>
              </a:rPr>
              <a:t>живокіст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гігантську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амброзію</a:t>
            </a:r>
            <a:r>
              <a:rPr lang="ru-RU" sz="1400" dirty="0">
                <a:solidFill>
                  <a:schemeClr val="bg1"/>
                </a:solidFill>
              </a:rPr>
              <a:t> - 2004 роком, а про </a:t>
            </a:r>
            <a:r>
              <a:rPr lang="ru-RU" sz="1400" dirty="0" err="1">
                <a:solidFill>
                  <a:schemeClr val="bg1"/>
                </a:solidFill>
              </a:rPr>
              <a:t>бальзамін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гігантський</a:t>
            </a:r>
            <a:r>
              <a:rPr lang="ru-RU" sz="1400" dirty="0">
                <a:solidFill>
                  <a:schemeClr val="bg1"/>
                </a:solidFill>
              </a:rPr>
              <a:t> - 2009 роком. У </a:t>
            </a:r>
            <a:r>
              <a:rPr lang="ru-RU" sz="1400" dirty="0" err="1">
                <a:solidFill>
                  <a:schemeClr val="bg1"/>
                </a:solidFill>
              </a:rPr>
              <a:t>наступному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десятилітті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виявлено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ще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більше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нових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шкідливих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рослин</a:t>
            </a:r>
            <a:r>
              <a:rPr lang="ru-RU" sz="1400" dirty="0">
                <a:solidFill>
                  <a:schemeClr val="bg1"/>
                </a:solidFill>
              </a:rPr>
              <a:t>: </a:t>
            </a:r>
            <a:r>
              <a:rPr lang="ru-RU" sz="1400" dirty="0" err="1">
                <a:solidFill>
                  <a:schemeClr val="bg1"/>
                </a:solidFill>
              </a:rPr>
              <a:t>сірчаний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бальзамін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у</a:t>
            </a:r>
            <a:r>
              <a:rPr lang="ru-RU" sz="1400" dirty="0">
                <a:solidFill>
                  <a:schemeClr val="bg1"/>
                </a:solidFill>
              </a:rPr>
              <a:t> 2016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п'ятилисник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п'ятилистий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білий</a:t>
            </a:r>
            <a:r>
              <a:rPr lang="ru-RU" sz="1400" dirty="0">
                <a:solidFill>
                  <a:schemeClr val="bg1"/>
                </a:solidFill>
              </a:rPr>
              <a:t> молочай у 2017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японський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спориш</a:t>
            </a:r>
            <a:r>
              <a:rPr lang="ru-RU" sz="1400" dirty="0">
                <a:solidFill>
                  <a:schemeClr val="bg1"/>
                </a:solidFill>
              </a:rPr>
              <a:t> у 2018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. Два роки тому, у 2021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виявлені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трилисник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білий</a:t>
            </a:r>
            <a:r>
              <a:rPr lang="ru-RU" sz="1400" dirty="0">
                <a:solidFill>
                  <a:schemeClr val="bg1"/>
                </a:solidFill>
              </a:rPr>
              <a:t> та люпин </a:t>
            </a:r>
            <a:r>
              <a:rPr lang="ru-RU" sz="1400" dirty="0" err="1">
                <a:solidFill>
                  <a:schemeClr val="bg1"/>
                </a:solidFill>
              </a:rPr>
              <a:t>аляскинський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У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помічено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менше</a:t>
            </a:r>
            <a:r>
              <a:rPr lang="ru-RU" sz="1400" dirty="0">
                <a:solidFill>
                  <a:schemeClr val="bg1"/>
                </a:solidFill>
              </a:rPr>
              <a:t> десяти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тварин-відвідувачів</a:t>
            </a:r>
            <a:r>
              <a:rPr lang="ru-RU" sz="1400" dirty="0">
                <a:solidFill>
                  <a:schemeClr val="bg1"/>
                </a:solidFill>
              </a:rPr>
              <a:t>: у 1970-х роках тут </a:t>
            </a:r>
            <a:r>
              <a:rPr lang="ru-RU" sz="1400" dirty="0" err="1">
                <a:solidFill>
                  <a:schemeClr val="bg1"/>
                </a:solidFill>
              </a:rPr>
              <a:t>бачили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бобрів</a:t>
            </a:r>
            <a:r>
              <a:rPr lang="ru-RU" sz="1400" dirty="0">
                <a:solidFill>
                  <a:schemeClr val="bg1"/>
                </a:solidFill>
              </a:rPr>
              <a:t>, у 1999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- дикого краба, у 2002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- </a:t>
            </a:r>
            <a:r>
              <a:rPr lang="ru-RU" sz="1400" dirty="0" err="1">
                <a:solidFill>
                  <a:schemeClr val="bg1"/>
                </a:solidFill>
              </a:rPr>
              <a:t>журавлину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гуску</a:t>
            </a:r>
            <a:r>
              <a:rPr lang="ru-RU" sz="1400" dirty="0">
                <a:solidFill>
                  <a:schemeClr val="bg1"/>
                </a:solidFill>
              </a:rPr>
              <a:t>, у 2007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- </a:t>
            </a:r>
            <a:r>
              <a:rPr lang="ru-RU" sz="1400" dirty="0" err="1">
                <a:solidFill>
                  <a:schemeClr val="bg1"/>
                </a:solidFill>
              </a:rPr>
              <a:t>єнотовидного</a:t>
            </a:r>
            <a:r>
              <a:rPr lang="ru-RU" sz="1400" dirty="0">
                <a:solidFill>
                  <a:schemeClr val="bg1"/>
                </a:solidFill>
              </a:rPr>
              <a:t> собаку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білохвостого</a:t>
            </a:r>
            <a:r>
              <a:rPr lang="ru-RU" sz="1400" dirty="0">
                <a:solidFill>
                  <a:schemeClr val="bg1"/>
                </a:solidFill>
              </a:rPr>
              <a:t> оленя, у 2009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- ондатру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норку, у 2015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- </a:t>
            </a:r>
            <a:r>
              <a:rPr lang="ru-RU" sz="1400" dirty="0" err="1">
                <a:solidFill>
                  <a:schemeClr val="bg1"/>
                </a:solidFill>
              </a:rPr>
              <a:t>ропуху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у 2021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- </a:t>
            </a:r>
            <a:r>
              <a:rPr lang="ru-RU" sz="1400" dirty="0" err="1">
                <a:solidFill>
                  <a:schemeClr val="bg1"/>
                </a:solidFill>
              </a:rPr>
              <a:t>жабу-стрибунку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Влітку</a:t>
            </a:r>
            <a:r>
              <a:rPr lang="ru-RU" sz="1400" dirty="0">
                <a:solidFill>
                  <a:schemeClr val="bg1"/>
                </a:solidFill>
              </a:rPr>
              <a:t> 2022 року </a:t>
            </a:r>
            <a:r>
              <a:rPr lang="ru-RU" sz="1400" dirty="0" err="1">
                <a:solidFill>
                  <a:schemeClr val="bg1"/>
                </a:solidFill>
              </a:rPr>
              <a:t>був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помічений</a:t>
            </a:r>
            <a:r>
              <a:rPr lang="ru-RU" sz="1400" dirty="0">
                <a:solidFill>
                  <a:schemeClr val="bg1"/>
                </a:solidFill>
              </a:rPr>
              <a:t> один </a:t>
            </a:r>
            <a:r>
              <a:rPr lang="ru-RU" sz="1400" dirty="0" err="1">
                <a:solidFill>
                  <a:schemeClr val="bg1"/>
                </a:solidFill>
              </a:rPr>
              <a:t>молюск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який</a:t>
            </a:r>
            <a:r>
              <a:rPr lang="ru-RU" sz="1400" dirty="0">
                <a:solidFill>
                  <a:schemeClr val="bg1"/>
                </a:solidFill>
              </a:rPr>
              <a:t>, як </a:t>
            </a:r>
            <a:r>
              <a:rPr lang="ru-RU" sz="1400" dirty="0" err="1">
                <a:solidFill>
                  <a:schemeClr val="bg1"/>
                </a:solidFill>
              </a:rPr>
              <a:t>вважають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був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іспанською</a:t>
            </a:r>
            <a:r>
              <a:rPr lang="ru-RU" sz="1400" dirty="0">
                <a:solidFill>
                  <a:schemeClr val="bg1"/>
                </a:solidFill>
              </a:rPr>
              <a:t> журавлиною жабою. </a:t>
            </a:r>
            <a:r>
              <a:rPr lang="ru-RU" sz="1400" dirty="0" err="1">
                <a:solidFill>
                  <a:schemeClr val="bg1"/>
                </a:solidFill>
              </a:rPr>
              <a:t>Однак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видова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ідентифікація</a:t>
            </a:r>
            <a:r>
              <a:rPr lang="ru-RU" sz="1400" dirty="0">
                <a:solidFill>
                  <a:schemeClr val="bg1"/>
                </a:solidFill>
              </a:rPr>
              <a:t> "</a:t>
            </a:r>
            <a:r>
              <a:rPr lang="ru-RU" sz="1400" dirty="0" err="1">
                <a:solidFill>
                  <a:schemeClr val="bg1"/>
                </a:solidFill>
              </a:rPr>
              <a:t>журавля-вбивці</a:t>
            </a:r>
            <a:r>
              <a:rPr lang="ru-RU" sz="1400" dirty="0">
                <a:solidFill>
                  <a:schemeClr val="bg1"/>
                </a:solidFill>
              </a:rPr>
              <a:t>" не </a:t>
            </a:r>
            <a:r>
              <a:rPr lang="ru-RU" sz="1400" dirty="0" err="1">
                <a:solidFill>
                  <a:schemeClr val="bg1"/>
                </a:solidFill>
              </a:rPr>
              <a:t>була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підтверджена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експертами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b="1" dirty="0" err="1">
                <a:solidFill>
                  <a:schemeClr val="bg1"/>
                </a:solidFill>
              </a:rPr>
              <a:t>Чужорідні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види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сьогодні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ru-RU" sz="1400" dirty="0">
                <a:solidFill>
                  <a:schemeClr val="bg1"/>
                </a:solidFill>
              </a:rPr>
              <a:t>У 2023 </a:t>
            </a:r>
            <a:r>
              <a:rPr lang="ru-RU" sz="1400" dirty="0" err="1">
                <a:solidFill>
                  <a:schemeClr val="bg1"/>
                </a:solidFill>
              </a:rPr>
              <a:t>році</a:t>
            </a:r>
            <a:r>
              <a:rPr lang="ru-RU" sz="1400" dirty="0">
                <a:solidFill>
                  <a:schemeClr val="bg1"/>
                </a:solidFill>
              </a:rPr>
              <a:t> абсолютно </a:t>
            </a:r>
            <a:r>
              <a:rPr lang="ru-RU" sz="1400" dirty="0" err="1">
                <a:solidFill>
                  <a:schemeClr val="bg1"/>
                </a:solidFill>
              </a:rPr>
              <a:t>нових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відкриттів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Цього</a:t>
            </a:r>
            <a:r>
              <a:rPr lang="ru-RU" sz="1400" dirty="0">
                <a:solidFill>
                  <a:schemeClr val="bg1"/>
                </a:solidFill>
              </a:rPr>
              <a:t> року до списку </a:t>
            </a:r>
            <a:r>
              <a:rPr lang="ru-RU" sz="1400" dirty="0" err="1">
                <a:solidFill>
                  <a:schemeClr val="bg1"/>
                </a:solidFill>
              </a:rPr>
              <a:t>чужорідних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видів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додано </a:t>
            </a:r>
            <a:r>
              <a:rPr lang="ru-RU" sz="1400" dirty="0" err="1">
                <a:solidFill>
                  <a:schemeClr val="bg1"/>
                </a:solidFill>
              </a:rPr>
              <a:t>кілька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садових</a:t>
            </a:r>
            <a:r>
              <a:rPr lang="ru-RU" sz="1400" dirty="0">
                <a:solidFill>
                  <a:schemeClr val="bg1"/>
                </a:solidFill>
              </a:rPr>
              <a:t> комах, </a:t>
            </a:r>
            <a:r>
              <a:rPr lang="ru-RU" sz="1400" dirty="0" err="1">
                <a:solidFill>
                  <a:schemeClr val="bg1"/>
                </a:solidFill>
              </a:rPr>
              <a:t>зокрема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канадський</a:t>
            </a:r>
            <a:r>
              <a:rPr lang="ru-RU" sz="1400" dirty="0">
                <a:solidFill>
                  <a:schemeClr val="bg1"/>
                </a:solidFill>
              </a:rPr>
              <a:t> (</a:t>
            </a:r>
            <a:r>
              <a:rPr lang="ru-RU" sz="1400" dirty="0" err="1">
                <a:solidFill>
                  <a:schemeClr val="bg1"/>
                </a:solidFill>
              </a:rPr>
              <a:t>золотистий</a:t>
            </a:r>
            <a:r>
              <a:rPr lang="ru-RU" sz="1400" dirty="0">
                <a:solidFill>
                  <a:schemeClr val="bg1"/>
                </a:solidFill>
              </a:rPr>
              <a:t>) </a:t>
            </a:r>
            <a:r>
              <a:rPr lang="ru-RU" sz="1400" dirty="0" err="1">
                <a:solidFill>
                  <a:schemeClr val="bg1"/>
                </a:solidFill>
              </a:rPr>
              <a:t>батіг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п'ядун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п'ятилистий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вже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знайдений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шість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років</a:t>
            </a:r>
            <a:r>
              <a:rPr lang="ru-RU" sz="1400" dirty="0">
                <a:solidFill>
                  <a:schemeClr val="bg1"/>
                </a:solidFill>
              </a:rPr>
              <a:t> тому. </a:t>
            </a:r>
            <a:r>
              <a:rPr lang="ru-RU" sz="1400" dirty="0" err="1">
                <a:solidFill>
                  <a:schemeClr val="bg1"/>
                </a:solidFill>
              </a:rPr>
              <a:t>Нещодавно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реєстрі</a:t>
            </a:r>
            <a:r>
              <a:rPr lang="ru-RU" sz="1400" dirty="0">
                <a:solidFill>
                  <a:schemeClr val="bg1"/>
                </a:solidFill>
              </a:rPr>
              <a:t> не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виявлено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жодного</a:t>
            </a:r>
            <a:r>
              <a:rPr lang="ru-RU" sz="1400" dirty="0">
                <a:solidFill>
                  <a:schemeClr val="bg1"/>
                </a:solidFill>
              </a:rPr>
              <a:t> нового </a:t>
            </a:r>
            <a:r>
              <a:rPr lang="ru-RU" sz="1400" dirty="0" err="1">
                <a:solidFill>
                  <a:schemeClr val="bg1"/>
                </a:solidFill>
              </a:rPr>
              <a:t>бур'яну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400" dirty="0" err="1">
                <a:solidFill>
                  <a:schemeClr val="bg1"/>
                </a:solidFill>
              </a:rPr>
              <a:t>Цього</a:t>
            </a:r>
            <a:r>
              <a:rPr lang="ru-RU" sz="1400" dirty="0">
                <a:solidFill>
                  <a:schemeClr val="bg1"/>
                </a:solidFill>
              </a:rPr>
              <a:t> року до </a:t>
            </a:r>
            <a:r>
              <a:rPr lang="ru-RU" sz="1400" dirty="0" err="1">
                <a:solidFill>
                  <a:schemeClr val="bg1"/>
                </a:solidFill>
              </a:rPr>
              <a:t>гостьового</a:t>
            </a:r>
            <a:r>
              <a:rPr lang="ru-RU" sz="1400" dirty="0">
                <a:solidFill>
                  <a:schemeClr val="bg1"/>
                </a:solidFill>
              </a:rPr>
              <a:t> списку </a:t>
            </a:r>
            <a:r>
              <a:rPr lang="ru-RU" sz="1400" dirty="0" err="1">
                <a:solidFill>
                  <a:schemeClr val="bg1"/>
                </a:solidFill>
              </a:rPr>
              <a:t>Рантасалмі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внесено </a:t>
            </a:r>
            <a:r>
              <a:rPr lang="ru-RU" sz="1400" dirty="0" err="1">
                <a:solidFill>
                  <a:schemeClr val="bg1"/>
                </a:solidFill>
              </a:rPr>
              <a:t>запис</a:t>
            </a:r>
            <a:r>
              <a:rPr lang="ru-RU" sz="1400" dirty="0">
                <a:solidFill>
                  <a:schemeClr val="bg1"/>
                </a:solidFill>
              </a:rPr>
              <a:t> про мошкару-желе, яку </a:t>
            </a:r>
            <a:r>
              <a:rPr lang="ru-RU" sz="1400" dirty="0" err="1">
                <a:solidFill>
                  <a:schemeClr val="bg1"/>
                </a:solidFill>
              </a:rPr>
              <a:t>було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знайдено</a:t>
            </a:r>
            <a:r>
              <a:rPr lang="ru-RU" sz="1400" dirty="0">
                <a:solidFill>
                  <a:schemeClr val="bg1"/>
                </a:solidFill>
              </a:rPr>
              <a:t> в </a:t>
            </a:r>
            <a:r>
              <a:rPr lang="ru-RU" sz="1400" dirty="0" err="1">
                <a:solidFill>
                  <a:schemeClr val="bg1"/>
                </a:solidFill>
              </a:rPr>
              <a:t>північній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частині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Хауквассера</a:t>
            </a:r>
            <a:r>
              <a:rPr lang="ru-RU" sz="1400" dirty="0">
                <a:solidFill>
                  <a:schemeClr val="bg1"/>
                </a:solidFill>
              </a:rPr>
              <a:t>. У </a:t>
            </a:r>
            <a:r>
              <a:rPr lang="ru-RU" sz="1400" dirty="0" err="1">
                <a:solidFill>
                  <a:schemeClr val="bg1"/>
                </a:solidFill>
              </a:rPr>
              <a:t>флорі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регіону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продовжують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з'являтися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живокіст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смородинова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троянда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бальзамін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гігантський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які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впродовж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літа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спостерігалися</a:t>
            </a:r>
            <a:r>
              <a:rPr lang="ru-RU" sz="1400" dirty="0">
                <a:solidFill>
                  <a:schemeClr val="bg1"/>
                </a:solidFill>
              </a:rPr>
              <a:t> в шести </a:t>
            </a:r>
            <a:r>
              <a:rPr lang="ru-RU" sz="1400" dirty="0" err="1">
                <a:solidFill>
                  <a:schemeClr val="bg1"/>
                </a:solidFill>
              </a:rPr>
              <a:t>місцях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Згідно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повідомленнями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кількість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знайдених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бальзамінів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обчислюється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сотнями,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сотнями,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тисячами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або</a:t>
            </a:r>
            <a:r>
              <a:rPr lang="ru-RU" sz="1400" dirty="0">
                <a:solidFill>
                  <a:schemeClr val="bg1"/>
                </a:solidFill>
              </a:rPr>
              <a:t> "великою </a:t>
            </a:r>
            <a:r>
              <a:rPr lang="ru-RU" sz="1400" dirty="0" err="1">
                <a:solidFill>
                  <a:schemeClr val="bg1"/>
                </a:solidFill>
              </a:rPr>
              <a:t>кількістю</a:t>
            </a:r>
            <a:r>
              <a:rPr lang="ru-RU" sz="1400" dirty="0">
                <a:solidFill>
                  <a:schemeClr val="bg1"/>
                </a:solidFill>
              </a:rPr>
              <a:t>". </a:t>
            </a:r>
            <a:r>
              <a:rPr lang="ru-RU" sz="1400" dirty="0" err="1">
                <a:solidFill>
                  <a:schemeClr val="bg1"/>
                </a:solidFill>
              </a:rPr>
              <a:t>Цього</a:t>
            </a:r>
            <a:r>
              <a:rPr lang="ru-RU" sz="1400" dirty="0">
                <a:solidFill>
                  <a:schemeClr val="bg1"/>
                </a:solidFill>
              </a:rPr>
              <a:t> року </a:t>
            </a:r>
            <a:r>
              <a:rPr lang="ru-RU" sz="1400" dirty="0" err="1">
                <a:solidFill>
                  <a:schemeClr val="bg1"/>
                </a:solidFill>
              </a:rPr>
              <a:t>також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бачили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американських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мавп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єнотів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канадських</a:t>
            </a:r>
            <a:r>
              <a:rPr lang="ru-RU" sz="1400" dirty="0">
                <a:solidFill>
                  <a:schemeClr val="bg1"/>
                </a:solidFill>
              </a:rPr>
              <a:t> гусей </a:t>
            </a:r>
            <a:r>
              <a:rPr lang="ru-RU" sz="1400" dirty="0" err="1">
                <a:solidFill>
                  <a:schemeClr val="bg1"/>
                </a:solidFill>
              </a:rPr>
              <a:t>і</a:t>
            </a:r>
            <a:r>
              <a:rPr lang="ru-RU" sz="1400" dirty="0">
                <a:solidFill>
                  <a:schemeClr val="bg1"/>
                </a:solidFill>
              </a:rPr>
              <a:t> норок.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72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bg1"/>
                </a:solidFill>
              </a:rPr>
              <a:t>Інвазії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err="1">
                <a:solidFill>
                  <a:schemeClr val="bg1"/>
                </a:solidFill>
              </a:rPr>
              <a:t>рослин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dirty="0" err="1" smtClean="0">
                <a:solidFill>
                  <a:schemeClr val="bg1"/>
                </a:solidFill>
              </a:rPr>
              <a:t>Інвазійні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становлять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безпосередню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загрозу</a:t>
            </a:r>
            <a:r>
              <a:rPr lang="ru-RU" sz="1400" dirty="0" smtClean="0">
                <a:solidFill>
                  <a:schemeClr val="bg1"/>
                </a:solidFill>
              </a:rPr>
              <a:t> природному аборигенному </a:t>
            </a:r>
            <a:r>
              <a:rPr lang="ru-RU" sz="1400" dirty="0" err="1" smtClean="0">
                <a:solidFill>
                  <a:schemeClr val="bg1"/>
                </a:solidFill>
              </a:rPr>
              <a:t>біорізноманіттю</a:t>
            </a:r>
            <a:r>
              <a:rPr lang="ru-RU" sz="1400" dirty="0" smtClean="0">
                <a:solidFill>
                  <a:schemeClr val="bg1"/>
                </a:solidFill>
              </a:rPr>
              <a:t>, менеджменту </a:t>
            </a:r>
            <a:r>
              <a:rPr lang="ru-RU" sz="1400" dirty="0" err="1" smtClean="0">
                <a:solidFill>
                  <a:schemeClr val="bg1"/>
                </a:solidFill>
              </a:rPr>
              <a:t>екосистем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сільського</a:t>
            </a:r>
            <a:r>
              <a:rPr lang="ru-RU" sz="1400" dirty="0" smtClean="0">
                <a:solidFill>
                  <a:schemeClr val="bg1"/>
                </a:solidFill>
              </a:rPr>
              <a:t> та </a:t>
            </a:r>
            <a:r>
              <a:rPr lang="ru-RU" sz="1400" dirty="0" err="1" smtClean="0">
                <a:solidFill>
                  <a:schemeClr val="bg1"/>
                </a:solidFill>
              </a:rPr>
              <a:t>лісового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господарств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тощо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До </a:t>
            </a:r>
            <a:r>
              <a:rPr lang="ru-RU" sz="1400" dirty="0" err="1" smtClean="0">
                <a:solidFill>
                  <a:schemeClr val="bg1"/>
                </a:solidFill>
              </a:rPr>
              <a:t>чинників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інвазійної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спроможності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 належать </a:t>
            </a:r>
            <a:r>
              <a:rPr lang="ru-RU" sz="1400" dirty="0" err="1" smtClean="0">
                <a:solidFill>
                  <a:schemeClr val="bg1"/>
                </a:solidFill>
              </a:rPr>
              <a:t>такі</a:t>
            </a:r>
            <a:r>
              <a:rPr lang="ru-RU" sz="1400" dirty="0" smtClean="0">
                <a:solidFill>
                  <a:schemeClr val="bg1"/>
                </a:solidFill>
              </a:rPr>
              <a:t>: </a:t>
            </a:r>
            <a:r>
              <a:rPr lang="ru-RU" sz="1400" dirty="0" err="1" smtClean="0">
                <a:solidFill>
                  <a:schemeClr val="bg1"/>
                </a:solidFill>
              </a:rPr>
              <a:t>здатність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особин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популяцій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пристосовуватися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різних</a:t>
            </a:r>
            <a:r>
              <a:rPr lang="ru-RU" sz="1400" dirty="0" smtClean="0">
                <a:solidFill>
                  <a:schemeClr val="bg1"/>
                </a:solidFill>
              </a:rPr>
              <a:t> умов </a:t>
            </a:r>
            <a:r>
              <a:rPr lang="ru-RU" sz="1400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рознесення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діаспор</a:t>
            </a:r>
            <a:r>
              <a:rPr lang="ru-RU" sz="1400" dirty="0" smtClean="0">
                <a:solidFill>
                  <a:schemeClr val="bg1"/>
                </a:solidFill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</a:rPr>
              <a:t>наприклад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здатність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ефективної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2" tooltip="Антропохорія"/>
              </a:rPr>
              <a:t>антропо</a:t>
            </a:r>
            <a:r>
              <a:rPr lang="ru-RU" sz="1400" dirty="0" smtClean="0">
                <a:solidFill>
                  <a:schemeClr val="bg1"/>
                </a:solidFill>
              </a:rPr>
              <a:t>- та 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3" tooltip="Зоохорія"/>
              </a:rPr>
              <a:t>зоохорії</a:t>
            </a:r>
            <a:r>
              <a:rPr lang="ru-RU" sz="1400" dirty="0" smtClean="0">
                <a:solidFill>
                  <a:schemeClr val="bg1"/>
                </a:solidFill>
              </a:rPr>
              <a:t>), </a:t>
            </a:r>
            <a:r>
              <a:rPr lang="ru-RU" sz="1400" dirty="0" err="1" smtClean="0">
                <a:solidFill>
                  <a:schemeClr val="bg1"/>
                </a:solidFill>
              </a:rPr>
              <a:t>наявність</a:t>
            </a:r>
            <a:r>
              <a:rPr lang="ru-RU" sz="1400" dirty="0" smtClean="0">
                <a:solidFill>
                  <a:schemeClr val="bg1"/>
                </a:solidFill>
              </a:rPr>
              <a:t> активного вегетативного росту та </a:t>
            </a:r>
            <a:r>
              <a:rPr lang="ru-RU" sz="1400" dirty="0" err="1" smtClean="0">
                <a:solidFill>
                  <a:schemeClr val="bg1"/>
                </a:solidFill>
              </a:rPr>
              <a:t>розмноження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незалежність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від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специфічних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мутуалістів</a:t>
            </a:r>
            <a:r>
              <a:rPr lang="ru-RU" sz="1400" dirty="0" smtClean="0">
                <a:solidFill>
                  <a:schemeClr val="bg1"/>
                </a:solidFill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</a:rPr>
              <a:t>симбіонти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спеціалізовані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запилювачі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агенти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рознесення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діаспор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тощо</a:t>
            </a:r>
            <a:r>
              <a:rPr lang="ru-RU" sz="1400" dirty="0" smtClean="0">
                <a:solidFill>
                  <a:schemeClr val="bg1"/>
                </a:solidFill>
              </a:rPr>
              <a:t>), </a:t>
            </a:r>
            <a:r>
              <a:rPr lang="ru-RU" sz="1400" dirty="0" err="1" smtClean="0">
                <a:solidFill>
                  <a:schemeClr val="bg1"/>
                </a:solidFill>
              </a:rPr>
              <a:t>постійність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насіннєвого</a:t>
            </a:r>
            <a:r>
              <a:rPr lang="ru-RU" sz="1400" dirty="0" smtClean="0">
                <a:solidFill>
                  <a:schemeClr val="bg1"/>
                </a:solidFill>
              </a:rPr>
              <a:t> банку, роль </a:t>
            </a:r>
            <a:r>
              <a:rPr lang="ru-RU" sz="1400" dirty="0" err="1" smtClean="0">
                <a:solidFill>
                  <a:schemeClr val="bg1"/>
                </a:solidFill>
              </a:rPr>
              <a:t>життєвих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стратегій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тощо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Виявлена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також</a:t>
            </a:r>
            <a:r>
              <a:rPr lang="ru-RU" sz="1400" dirty="0" smtClean="0">
                <a:solidFill>
                  <a:schemeClr val="bg1"/>
                </a:solidFill>
              </a:rPr>
              <a:t> пряма </a:t>
            </a:r>
            <a:r>
              <a:rPr lang="ru-RU" sz="1400" dirty="0" err="1" smtClean="0">
                <a:solidFill>
                  <a:schemeClr val="bg1"/>
                </a:solidFill>
              </a:rPr>
              <a:t>кореляція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між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малим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розміром</a:t>
            </a:r>
            <a:r>
              <a:rPr lang="ru-RU" sz="1400" dirty="0" smtClean="0">
                <a:solidFill>
                  <a:schemeClr val="bg1"/>
                </a:solidFill>
              </a:rPr>
              <a:t> геному та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інвазійною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спроможністю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хоча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ця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закономірність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простежується</a:t>
            </a:r>
            <a:r>
              <a:rPr lang="ru-RU" sz="1400" dirty="0" smtClean="0">
                <a:solidFill>
                  <a:schemeClr val="bg1"/>
                </a:solidFill>
              </a:rPr>
              <a:t> далеко не </a:t>
            </a:r>
            <a:r>
              <a:rPr lang="ru-RU" sz="1400" dirty="0" err="1" smtClean="0">
                <a:solidFill>
                  <a:schemeClr val="bg1"/>
                </a:solidFill>
              </a:rPr>
              <a:t>завжди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Серед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основних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гіпотез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інвазійності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виділяють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такі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групи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 err="1" smtClean="0">
                <a:solidFill>
                  <a:schemeClr val="bg1"/>
                </a:solidFill>
              </a:rPr>
              <a:t>Втеча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від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ворогів</a:t>
            </a:r>
            <a:r>
              <a:rPr lang="ru-RU" sz="1400" dirty="0" smtClean="0">
                <a:solidFill>
                  <a:schemeClr val="bg1"/>
                </a:solidFill>
              </a:rPr>
              <a:t>» — </a:t>
            </a:r>
            <a:r>
              <a:rPr lang="ru-RU" sz="1400" dirty="0" err="1" smtClean="0">
                <a:solidFill>
                  <a:schemeClr val="bg1"/>
                </a:solidFill>
              </a:rPr>
              <a:t>загальна</a:t>
            </a:r>
            <a:r>
              <a:rPr lang="ru-RU" sz="1400" dirty="0" smtClean="0">
                <a:solidFill>
                  <a:schemeClr val="bg1"/>
                </a:solidFill>
              </a:rPr>
              <a:t> суть </a:t>
            </a:r>
            <a:r>
              <a:rPr lang="ru-RU" sz="1400" dirty="0" err="1" smtClean="0">
                <a:solidFill>
                  <a:schemeClr val="bg1"/>
                </a:solidFill>
              </a:rPr>
              <a:t>цієї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гіпотези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полягає</a:t>
            </a:r>
            <a:r>
              <a:rPr lang="ru-RU" sz="1400" dirty="0" smtClean="0">
                <a:solidFill>
                  <a:schemeClr val="bg1"/>
                </a:solidFill>
              </a:rPr>
              <a:t> в тому, </a:t>
            </a:r>
            <a:r>
              <a:rPr lang="ru-RU" sz="1400" dirty="0" err="1" smtClean="0">
                <a:solidFill>
                  <a:schemeClr val="bg1"/>
                </a:solidFill>
              </a:rPr>
              <a:t>що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багато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видів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адвентивних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після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занесення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або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натуралізації</a:t>
            </a:r>
            <a:r>
              <a:rPr lang="ru-RU" sz="1400" dirty="0" smtClean="0">
                <a:solidFill>
                  <a:schemeClr val="bg1"/>
                </a:solidFill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</a:rPr>
              <a:t>новій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звільняються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від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пресу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спеціалізованих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ворогів</a:t>
            </a:r>
            <a:r>
              <a:rPr lang="ru-RU" sz="1400" dirty="0" smtClean="0">
                <a:solidFill>
                  <a:schemeClr val="bg1"/>
                </a:solidFill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</a:rPr>
              <a:t>зокрема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фітофагів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патогенів</a:t>
            </a:r>
            <a:r>
              <a:rPr lang="ru-RU" sz="1400" dirty="0" smtClean="0">
                <a:solidFill>
                  <a:schemeClr val="bg1"/>
                </a:solidFill>
              </a:rPr>
              <a:t>), </a:t>
            </a:r>
            <a:r>
              <a:rPr lang="ru-RU" sz="1400" dirty="0" err="1" smtClean="0">
                <a:solidFill>
                  <a:schemeClr val="bg1"/>
                </a:solidFill>
              </a:rPr>
              <a:t>які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зазвичай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контролюють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чисельність</a:t>
            </a:r>
            <a:r>
              <a:rPr lang="ru-RU" sz="1400" dirty="0" smtClean="0">
                <a:solidFill>
                  <a:schemeClr val="bg1"/>
                </a:solidFill>
              </a:rPr>
              <a:t> виду </a:t>
            </a:r>
            <a:r>
              <a:rPr lang="ru-RU" sz="1400" dirty="0" err="1" smtClean="0">
                <a:solidFill>
                  <a:schemeClr val="bg1"/>
                </a:solidFill>
              </a:rPr>
              <a:t>або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його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популяцій</a:t>
            </a:r>
            <a:r>
              <a:rPr lang="ru-RU" sz="1400" dirty="0" smtClean="0">
                <a:solidFill>
                  <a:schemeClr val="bg1"/>
                </a:solidFill>
              </a:rPr>
              <a:t> у межах </a:t>
            </a:r>
            <a:r>
              <a:rPr lang="ru-RU" sz="1400" dirty="0" err="1" smtClean="0">
                <a:solidFill>
                  <a:schemeClr val="bg1"/>
                </a:solidFill>
              </a:rPr>
              <a:t>первинного</a:t>
            </a:r>
            <a:r>
              <a:rPr lang="ru-RU" sz="1400" dirty="0" smtClean="0">
                <a:solidFill>
                  <a:schemeClr val="bg1"/>
                </a:solidFill>
              </a:rPr>
              <a:t> ареалу. </a:t>
            </a:r>
            <a:r>
              <a:rPr lang="ru-RU" sz="1400" dirty="0" err="1" smtClean="0">
                <a:solidFill>
                  <a:schemeClr val="bg1"/>
                </a:solidFill>
              </a:rPr>
              <a:t>Цю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гіпотезу</a:t>
            </a:r>
            <a:r>
              <a:rPr lang="ru-RU" sz="1400" dirty="0" smtClean="0">
                <a:solidFill>
                  <a:schemeClr val="bg1"/>
                </a:solidFill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</a:rPr>
              <a:t>загальних</a:t>
            </a:r>
            <a:r>
              <a:rPr lang="ru-RU" sz="1400" dirty="0" smtClean="0">
                <a:solidFill>
                  <a:schemeClr val="bg1"/>
                </a:solidFill>
              </a:rPr>
              <a:t> рисах </a:t>
            </a:r>
            <a:r>
              <a:rPr lang="ru-RU" sz="1400" dirty="0" err="1" smtClean="0">
                <a:solidFill>
                  <a:schemeClr val="bg1"/>
                </a:solidFill>
              </a:rPr>
              <a:t>висловив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ще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sz="1400" u="none" strike="noStrike" dirty="0" smtClean="0">
                <a:solidFill>
                  <a:schemeClr val="bg1"/>
                </a:solidFill>
                <a:hlinkClick r:id="rId4" tooltip="Чарлз Дарвін"/>
              </a:rPr>
              <a:t>Ч. 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4" tooltip="Чарлз Дарвін"/>
              </a:rPr>
              <a:t>Дарвін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Гіпотеза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еволюції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інвазійності</a:t>
            </a:r>
            <a:r>
              <a:rPr lang="ru-RU" sz="1400" dirty="0" smtClean="0">
                <a:solidFill>
                  <a:schemeClr val="bg1"/>
                </a:solidFill>
              </a:rPr>
              <a:t> та </a:t>
            </a:r>
            <a:r>
              <a:rPr lang="ru-RU" sz="1400" dirty="0" err="1" smtClean="0">
                <a:solidFill>
                  <a:schemeClr val="bg1"/>
                </a:solidFill>
              </a:rPr>
              <a:t>підвищеної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конкурентної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спроможності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ґрунтується</a:t>
            </a:r>
            <a:r>
              <a:rPr lang="ru-RU" sz="1400" dirty="0" smtClean="0">
                <a:solidFill>
                  <a:schemeClr val="bg1"/>
                </a:solidFill>
              </a:rPr>
              <a:t> на тому, </a:t>
            </a:r>
            <a:r>
              <a:rPr lang="ru-RU" sz="1400" dirty="0" err="1" smtClean="0">
                <a:solidFill>
                  <a:schemeClr val="bg1"/>
                </a:solidFill>
              </a:rPr>
              <a:t>що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розселення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деяких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видів</a:t>
            </a:r>
            <a:r>
              <a:rPr lang="ru-RU" sz="1400" dirty="0" smtClean="0">
                <a:solidFill>
                  <a:schemeClr val="bg1"/>
                </a:solidFill>
              </a:rPr>
              <a:t> на </a:t>
            </a:r>
            <a:r>
              <a:rPr lang="ru-RU" sz="1400" dirty="0" err="1" smtClean="0">
                <a:solidFill>
                  <a:schemeClr val="bg1"/>
                </a:solidFill>
              </a:rPr>
              <a:t>синантропних</a:t>
            </a:r>
            <a:r>
              <a:rPr lang="ru-RU" sz="1400" dirty="0" smtClean="0">
                <a:solidFill>
                  <a:schemeClr val="bg1"/>
                </a:solidFill>
              </a:rPr>
              <a:t> фрагментах ареалу та </a:t>
            </a:r>
            <a:r>
              <a:rPr lang="ru-RU" sz="14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їхніх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внаслідок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швидких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генетичних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змін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набуття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нових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селективних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переваг</a:t>
            </a:r>
            <a:r>
              <a:rPr lang="ru-RU" sz="1400" dirty="0" smtClean="0">
                <a:solidFill>
                  <a:schemeClr val="bg1"/>
                </a:solidFill>
              </a:rPr>
              <a:t> над </a:t>
            </a:r>
            <a:r>
              <a:rPr lang="ru-RU" sz="1400" dirty="0" err="1" smtClean="0">
                <a:solidFill>
                  <a:schemeClr val="bg1"/>
                </a:solidFill>
              </a:rPr>
              <a:t>місцевими</a:t>
            </a:r>
            <a:r>
              <a:rPr lang="ru-RU" sz="1400" dirty="0" smtClean="0">
                <a:solidFill>
                  <a:schemeClr val="bg1"/>
                </a:solidFill>
              </a:rPr>
              <a:t> видами в новому </a:t>
            </a:r>
            <a:r>
              <a:rPr lang="ru-RU" sz="1400" dirty="0" err="1" smtClean="0">
                <a:solidFill>
                  <a:schemeClr val="bg1"/>
                </a:solidFill>
              </a:rPr>
              <a:t>середовищі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Гіпотеза</a:t>
            </a:r>
            <a:r>
              <a:rPr lang="ru-RU" sz="1400" dirty="0" smtClean="0">
                <a:solidFill>
                  <a:schemeClr val="bg1"/>
                </a:solidFill>
              </a:rPr>
              <a:t> «</a:t>
            </a:r>
            <a:r>
              <a:rPr lang="ru-RU" sz="1400" dirty="0" err="1" smtClean="0">
                <a:solidFill>
                  <a:schemeClr val="bg1"/>
                </a:solidFill>
              </a:rPr>
              <a:t>нової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зброї</a:t>
            </a:r>
            <a:r>
              <a:rPr lang="ru-RU" sz="1400" dirty="0" smtClean="0">
                <a:solidFill>
                  <a:schemeClr val="bg1"/>
                </a:solidFill>
              </a:rPr>
              <a:t>» </a:t>
            </a:r>
            <a:r>
              <a:rPr lang="ru-RU" sz="1400" dirty="0" err="1" smtClean="0">
                <a:solidFill>
                  <a:schemeClr val="bg1"/>
                </a:solidFill>
              </a:rPr>
              <a:t>ґрунтується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передусім</a:t>
            </a:r>
            <a:r>
              <a:rPr lang="ru-RU" sz="1400" dirty="0" smtClean="0">
                <a:solidFill>
                  <a:schemeClr val="bg1"/>
                </a:solidFill>
              </a:rPr>
              <a:t> на 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5" tooltip="Алелопатія"/>
              </a:rPr>
              <a:t>алелопатичних</a:t>
            </a:r>
            <a:r>
              <a:rPr lang="ru-RU" sz="1400" dirty="0" smtClean="0">
                <a:solidFill>
                  <a:schemeClr val="bg1"/>
                </a:solidFill>
              </a:rPr>
              <a:t> та </a:t>
            </a:r>
            <a:r>
              <a:rPr lang="ru-RU" sz="1400" dirty="0" err="1" smtClean="0">
                <a:solidFill>
                  <a:schemeClr val="bg1"/>
                </a:solidFill>
              </a:rPr>
              <a:t>інших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хімічних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взаємодіях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</a:rPr>
              <a:t>Іншими</a:t>
            </a:r>
            <a:r>
              <a:rPr lang="ru-RU" sz="1400" dirty="0" smtClean="0">
                <a:solidFill>
                  <a:schemeClr val="bg1"/>
                </a:solidFill>
              </a:rPr>
              <a:t> словами, </a:t>
            </a:r>
            <a:r>
              <a:rPr lang="ru-RU" sz="1400" dirty="0" err="1" smtClean="0">
                <a:solidFill>
                  <a:schemeClr val="bg1"/>
                </a:solidFill>
              </a:rPr>
              <a:t>успішність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певного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інвазійного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процесу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зумовлена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новими</a:t>
            </a:r>
            <a:r>
              <a:rPr lang="ru-RU" sz="1400" dirty="0" smtClean="0">
                <a:solidFill>
                  <a:schemeClr val="bg1"/>
                </a:solidFill>
              </a:rPr>
              <a:t> типами </a:t>
            </a:r>
            <a:r>
              <a:rPr lang="ru-RU" sz="1400" dirty="0" err="1" smtClean="0">
                <a:solidFill>
                  <a:schemeClr val="bg1"/>
                </a:solidFill>
              </a:rPr>
              <a:t>біохімічної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взаємодії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між</a:t>
            </a:r>
            <a:r>
              <a:rPr lang="ru-RU" sz="1400" dirty="0" smtClean="0">
                <a:solidFill>
                  <a:schemeClr val="bg1"/>
                </a:solidFill>
              </a:rPr>
              <a:t> видами у </a:t>
            </a:r>
            <a:r>
              <a:rPr lang="ru-RU" sz="1400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угрупованнях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Гіпотеза</a:t>
            </a:r>
            <a:r>
              <a:rPr lang="ru-RU" sz="1400" dirty="0" smtClean="0">
                <a:solidFill>
                  <a:schemeClr val="bg1"/>
                </a:solidFill>
              </a:rPr>
              <a:t> «</a:t>
            </a:r>
            <a:r>
              <a:rPr lang="ru-RU" sz="1400" dirty="0" err="1" smtClean="0">
                <a:solidFill>
                  <a:schemeClr val="bg1"/>
                </a:solidFill>
              </a:rPr>
              <a:t>порожньої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ніші</a:t>
            </a:r>
            <a:r>
              <a:rPr lang="ru-RU" sz="1400" dirty="0" smtClean="0">
                <a:solidFill>
                  <a:schemeClr val="bg1"/>
                </a:solidFill>
              </a:rPr>
              <a:t>» та видового </a:t>
            </a:r>
            <a:r>
              <a:rPr lang="ru-RU" sz="1400" dirty="0" err="1" smtClean="0">
                <a:solidFill>
                  <a:schemeClr val="bg1"/>
                </a:solidFill>
              </a:rPr>
              <a:t>багатства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передбачає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здатність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окремих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адвентивних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видів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використовувати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ресурси</a:t>
            </a:r>
            <a:r>
              <a:rPr lang="ru-RU" sz="1400" dirty="0" smtClean="0">
                <a:solidFill>
                  <a:schemeClr val="bg1"/>
                </a:solidFill>
              </a:rPr>
              <a:t> нового </a:t>
            </a:r>
            <a:r>
              <a:rPr lang="ru-RU" sz="1400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недоступні</a:t>
            </a:r>
            <a:r>
              <a:rPr lang="ru-RU" sz="1400" dirty="0" smtClean="0">
                <a:solidFill>
                  <a:schemeClr val="bg1"/>
                </a:solidFill>
              </a:rPr>
              <a:t> для </a:t>
            </a:r>
            <a:r>
              <a:rPr lang="ru-RU" sz="1400" dirty="0" err="1" smtClean="0">
                <a:solidFill>
                  <a:schemeClr val="bg1"/>
                </a:solidFill>
              </a:rPr>
              <a:t>місцевих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видів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Список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видів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Європейського</a:t>
            </a:r>
            <a:r>
              <a:rPr lang="ru-RU" sz="1400" dirty="0" smtClean="0">
                <a:solidFill>
                  <a:schemeClr val="bg1"/>
                </a:solidFill>
              </a:rPr>
              <a:t> союзу (</a:t>
            </a:r>
            <a:r>
              <a:rPr lang="ru-RU" sz="1400" dirty="0" err="1" smtClean="0">
                <a:solidFill>
                  <a:schemeClr val="bg1"/>
                </a:solidFill>
              </a:rPr>
              <a:t>затверджено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резолюцією</a:t>
            </a:r>
            <a:r>
              <a:rPr lang="ru-RU" sz="1400" dirty="0" smtClean="0">
                <a:solidFill>
                  <a:schemeClr val="bg1"/>
                </a:solidFill>
              </a:rPr>
              <a:t> 1143/2014) </a:t>
            </a:r>
            <a:r>
              <a:rPr lang="ru-RU" sz="1400" dirty="0" err="1" smtClean="0">
                <a:solidFill>
                  <a:schemeClr val="bg1"/>
                </a:solidFill>
              </a:rPr>
              <a:t>містить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такі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види</a:t>
            </a:r>
            <a:r>
              <a:rPr lang="ru-RU" sz="1400" dirty="0" smtClean="0">
                <a:solidFill>
                  <a:schemeClr val="bg1"/>
                </a:solidFill>
              </a:rPr>
              <a:t>: , 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6" tooltip="Asclepias syriaca"/>
              </a:rPr>
              <a:t>Asclepias</a:t>
            </a:r>
            <a:r>
              <a:rPr lang="en-US" sz="1400" i="1" u="none" strike="noStrike" dirty="0" smtClean="0">
                <a:solidFill>
                  <a:schemeClr val="bg1"/>
                </a:solidFill>
                <a:hlinkClick r:id="rId6" tooltip="Asclepias syriaca"/>
              </a:rPr>
              <a:t> 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6" tooltip="Asclepias syriaca"/>
              </a:rPr>
              <a:t>syriaca</a:t>
            </a:r>
            <a:r>
              <a:rPr lang="en-US" sz="1400" dirty="0" smtClean="0">
                <a:solidFill>
                  <a:schemeClr val="bg1"/>
                </a:solidFill>
              </a:rPr>
              <a:t>, , , 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7" tooltip="Eichhornia crassipes"/>
              </a:rPr>
              <a:t>Eichhornia</a:t>
            </a:r>
            <a:r>
              <a:rPr lang="en-US" sz="1400" i="1" u="none" strike="noStrike" dirty="0" smtClean="0">
                <a:solidFill>
                  <a:schemeClr val="bg1"/>
                </a:solidFill>
                <a:hlinkClick r:id="rId7" tooltip="Eichhornia crassipes"/>
              </a:rPr>
              <a:t> 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7" tooltip="Eichhornia crassipes"/>
              </a:rPr>
              <a:t>crassipes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u="none" strike="noStrike" dirty="0" smtClean="0">
                <a:solidFill>
                  <a:schemeClr val="bg1"/>
                </a:solidFill>
                <a:hlinkClick r:id="rId8" tooltip="Elodea nuttallii"/>
              </a:rPr>
              <a:t>Elodea 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8" tooltip="Elodea nuttallii"/>
              </a:rPr>
              <a:t>nuttallii</a:t>
            </a:r>
            <a:r>
              <a:rPr lang="en-US" sz="1400" dirty="0" smtClean="0">
                <a:solidFill>
                  <a:schemeClr val="bg1"/>
                </a:solidFill>
              </a:rPr>
              <a:t>, , 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9" tooltip="Heracleum mantegazzianum"/>
              </a:rPr>
              <a:t>Heracleum</a:t>
            </a:r>
            <a:r>
              <a:rPr lang="en-US" sz="1400" i="1" u="none" strike="noStrike" dirty="0" smtClean="0">
                <a:solidFill>
                  <a:schemeClr val="bg1"/>
                </a:solidFill>
                <a:hlinkClick r:id="rId9" tooltip="Heracleum mantegazzianum"/>
              </a:rPr>
              <a:t> 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9" tooltip="Heracleum mantegazzianum"/>
              </a:rPr>
              <a:t>mantegazzianum</a:t>
            </a:r>
            <a:r>
              <a:rPr lang="en-US" sz="1400" dirty="0" smtClean="0">
                <a:solidFill>
                  <a:schemeClr val="bg1"/>
                </a:solidFill>
              </a:rPr>
              <a:t>, , 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10" tooltip="Heracleum sosnowskyi"/>
              </a:rPr>
              <a:t>Heracleum</a:t>
            </a:r>
            <a:r>
              <a:rPr lang="en-US" sz="1400" i="1" u="none" strike="noStrike" dirty="0" smtClean="0">
                <a:solidFill>
                  <a:schemeClr val="bg1"/>
                </a:solidFill>
                <a:hlinkClick r:id="rId10" tooltip="Heracleum sosnowskyi"/>
              </a:rPr>
              <a:t> 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10" tooltip="Heracleum sosnowskyi"/>
              </a:rPr>
              <a:t>sosnowskyi</a:t>
            </a:r>
            <a:r>
              <a:rPr lang="en-US" sz="1400" dirty="0" smtClean="0">
                <a:solidFill>
                  <a:schemeClr val="bg1"/>
                </a:solidFill>
              </a:rPr>
              <a:t>, </a:t>
            </a:r>
            <a:r>
              <a:rPr lang="en-US" sz="1400" i="1" u="none" strike="noStrike" dirty="0" smtClean="0">
                <a:solidFill>
                  <a:schemeClr val="bg1"/>
                </a:solidFill>
                <a:hlinkClick r:id="rId11" tooltip="Impatiens glandulifera"/>
              </a:rPr>
              <a:t>Impatiens 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11" tooltip="Impatiens glandulifera"/>
              </a:rPr>
              <a:t>glandulifera</a:t>
            </a:r>
            <a:r>
              <a:rPr lang="en-US" sz="1400" dirty="0" smtClean="0">
                <a:solidFill>
                  <a:schemeClr val="bg1"/>
                </a:solidFill>
              </a:rPr>
              <a:t>,   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12" tooltip="Pueraria lobata"/>
              </a:rPr>
              <a:t>Pueraria</a:t>
            </a:r>
            <a:r>
              <a:rPr lang="en-US" sz="1400" i="1" u="none" strike="noStrike" dirty="0" smtClean="0">
                <a:solidFill>
                  <a:schemeClr val="bg1"/>
                </a:solidFill>
                <a:hlinkClick r:id="rId12" tooltip="Pueraria lobata"/>
              </a:rPr>
              <a:t> </a:t>
            </a:r>
            <a:r>
              <a:rPr lang="en-US" sz="1400" i="1" u="none" strike="noStrike" dirty="0" err="1" smtClean="0">
                <a:solidFill>
                  <a:schemeClr val="bg1"/>
                </a:solidFill>
                <a:hlinkClick r:id="rId12" tooltip="Pueraria lobata"/>
              </a:rPr>
              <a:t>lobata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Відомими</a:t>
            </a:r>
            <a:r>
              <a:rPr lang="ru-RU" sz="1400" dirty="0" smtClean="0">
                <a:solidFill>
                  <a:schemeClr val="bg1"/>
                </a:solidFill>
              </a:rPr>
              <a:t> прикладами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</a:rPr>
              <a:t>Україні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є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такі</a:t>
            </a:r>
            <a:r>
              <a:rPr lang="ru-RU" sz="1400" dirty="0" smtClean="0">
                <a:solidFill>
                  <a:schemeClr val="bg1"/>
                </a:solidFill>
              </a:rPr>
              <a:t>: 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3" tooltip="Борщівник Сосновського"/>
              </a:rPr>
              <a:t>борщівник</a:t>
            </a:r>
            <a:r>
              <a:rPr lang="ru-RU" sz="1400" u="none" strike="noStrike" dirty="0" smtClean="0">
                <a:solidFill>
                  <a:schemeClr val="bg1"/>
                </a:solidFill>
                <a:hlinkClick r:id="rId13" tooltip="Борщівник Сосновського"/>
              </a:rPr>
              <a:t> 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3" tooltip="Борщівник Сосновського"/>
              </a:rPr>
              <a:t>Сосновського</a:t>
            </a:r>
            <a:r>
              <a:rPr lang="ru-RU" sz="1400" dirty="0" smtClean="0">
                <a:solidFill>
                  <a:schemeClr val="bg1"/>
                </a:solidFill>
              </a:rPr>
              <a:t>, 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4" tooltip="Золотушник канадський"/>
              </a:rPr>
              <a:t>золотушник</a:t>
            </a:r>
            <a:r>
              <a:rPr lang="ru-RU" sz="1400" u="none" strike="noStrike" dirty="0" smtClean="0">
                <a:solidFill>
                  <a:schemeClr val="bg1"/>
                </a:solidFill>
                <a:hlinkClick r:id="rId14" tooltip="Золотушник канадський"/>
              </a:rPr>
              <a:t> 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4" tooltip="Золотушник канадський"/>
              </a:rPr>
              <a:t>канадський</a:t>
            </a:r>
            <a:r>
              <a:rPr lang="ru-RU" sz="1400" dirty="0" smtClean="0">
                <a:solidFill>
                  <a:schemeClr val="bg1"/>
                </a:solidFill>
              </a:rPr>
              <a:t>, </a:t>
            </a:r>
            <a:r>
              <a:rPr lang="ru-RU" sz="1400" u="sng" dirty="0" smtClean="0">
                <a:solidFill>
                  <a:schemeClr val="bg1"/>
                </a:solidFill>
                <a:hlinkClick r:id="rId15" tooltip="Клен американський"/>
              </a:rPr>
              <a:t>клен </a:t>
            </a:r>
            <a:r>
              <a:rPr lang="ru-RU" sz="1400" u="sng" dirty="0" err="1" smtClean="0">
                <a:solidFill>
                  <a:schemeClr val="bg1"/>
                </a:solidFill>
                <a:hlinkClick r:id="rId15" tooltip="Клен американський"/>
              </a:rPr>
              <a:t>американський</a:t>
            </a:r>
            <a:r>
              <a:rPr lang="ru-RU" sz="1400" dirty="0" smtClean="0">
                <a:solidFill>
                  <a:schemeClr val="bg1"/>
                </a:solidFill>
              </a:rPr>
              <a:t>, </a:t>
            </a:r>
            <a:r>
              <a:rPr lang="ru-RU" sz="1400" u="none" strike="noStrike" dirty="0" smtClean="0">
                <a:solidFill>
                  <a:schemeClr val="bg1"/>
                </a:solidFill>
                <a:hlinkClick r:id="rId16" tooltip="Дуб червоний"/>
              </a:rPr>
              <a:t>дуб 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6" tooltip="Дуб червоний"/>
              </a:rPr>
              <a:t>червоний</a:t>
            </a:r>
            <a:r>
              <a:rPr lang="ru-RU" sz="1400" dirty="0" smtClean="0">
                <a:solidFill>
                  <a:schemeClr val="bg1"/>
                </a:solidFill>
              </a:rPr>
              <a:t>, 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7" tooltip="Амброзія полинолиста"/>
              </a:rPr>
              <a:t>амброзія</a:t>
            </a:r>
            <a:r>
              <a:rPr lang="ru-RU" sz="1400" u="none" strike="noStrike" dirty="0" smtClean="0">
                <a:solidFill>
                  <a:schemeClr val="bg1"/>
                </a:solidFill>
                <a:hlinkClick r:id="rId17" tooltip="Амброзія полинолиста"/>
              </a:rPr>
              <a:t> 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7" tooltip="Амброзія полинолиста"/>
              </a:rPr>
              <a:t>полинолиста</a:t>
            </a:r>
            <a:r>
              <a:rPr lang="ru-RU" sz="1400" dirty="0" smtClean="0">
                <a:solidFill>
                  <a:schemeClr val="bg1"/>
                </a:solidFill>
              </a:rPr>
              <a:t>, </a:t>
            </a:r>
            <a:r>
              <a:rPr lang="ru-RU" sz="1400" u="none" strike="noStrike" dirty="0" smtClean="0">
                <a:solidFill>
                  <a:schemeClr val="bg1"/>
                </a:solidFill>
                <a:hlinkClick r:id="rId18" tooltip="Ваточник сирійський"/>
              </a:rPr>
              <a:t>ваточник 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8" tooltip="Ваточник сирійський"/>
              </a:rPr>
              <a:t>сирійський</a:t>
            </a:r>
            <a:r>
              <a:rPr lang="ru-RU" sz="1400" dirty="0" smtClean="0">
                <a:solidFill>
                  <a:schemeClr val="bg1"/>
                </a:solidFill>
              </a:rPr>
              <a:t>, 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9" tooltip="Маслинка вузьколиста"/>
              </a:rPr>
              <a:t>маслинка</a:t>
            </a:r>
            <a:r>
              <a:rPr lang="ru-RU" sz="1400" u="none" strike="noStrike" dirty="0" smtClean="0">
                <a:solidFill>
                  <a:schemeClr val="bg1"/>
                </a:solidFill>
                <a:hlinkClick r:id="rId19" tooltip="Маслинка вузьколиста"/>
              </a:rPr>
              <a:t> </a:t>
            </a:r>
            <a:r>
              <a:rPr lang="ru-RU" sz="1400" u="none" strike="noStrike" dirty="0" err="1" smtClean="0">
                <a:solidFill>
                  <a:schemeClr val="bg1"/>
                </a:solidFill>
                <a:hlinkClick r:id="rId19" tooltip="Маслинка вузьколиста"/>
              </a:rPr>
              <a:t>вузьколиста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 err="1" smtClean="0">
                <a:solidFill>
                  <a:schemeClr val="bg1"/>
                </a:solidFill>
              </a:rPr>
              <a:t>Україні</a:t>
            </a:r>
            <a:r>
              <a:rPr lang="ru-RU" sz="1400" dirty="0" smtClean="0">
                <a:solidFill>
                  <a:schemeClr val="bg1"/>
                </a:solidFill>
              </a:rPr>
              <a:t> 2017 року для </a:t>
            </a:r>
            <a:r>
              <a:rPr lang="ru-RU" sz="1400" dirty="0" err="1" smtClean="0">
                <a:solidFill>
                  <a:schemeClr val="bg1"/>
                </a:solidFill>
              </a:rPr>
              <a:t>Закарпатської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області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вперше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було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складено</a:t>
            </a:r>
            <a:r>
              <a:rPr lang="ru-RU" sz="1400" dirty="0" smtClean="0">
                <a:solidFill>
                  <a:schemeClr val="bg1"/>
                </a:solidFill>
              </a:rPr>
              <a:t> список </a:t>
            </a:r>
            <a:r>
              <a:rPr lang="ru-RU" sz="1400" dirty="0" err="1" smtClean="0">
                <a:solidFill>
                  <a:schemeClr val="bg1"/>
                </a:solidFill>
              </a:rPr>
              <a:t>інвазійних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видів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Аналіз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екологічних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ніш</a:t>
            </a:r>
            <a:r>
              <a:rPr lang="ru-RU" sz="1400" dirty="0" smtClean="0">
                <a:solidFill>
                  <a:schemeClr val="bg1"/>
                </a:solidFill>
              </a:rPr>
              <a:t> 50 </a:t>
            </a:r>
            <a:r>
              <a:rPr lang="ru-RU" sz="1400" dirty="0" err="1" smtClean="0">
                <a:solidFill>
                  <a:schemeClr val="bg1"/>
                </a:solidFill>
              </a:rPr>
              <a:t>видів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рослин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частина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яких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свого</a:t>
            </a:r>
            <a:r>
              <a:rPr lang="ru-RU" sz="1400" dirty="0" smtClean="0">
                <a:solidFill>
                  <a:schemeClr val="bg1"/>
                </a:solidFill>
              </a:rPr>
              <a:t> часу </a:t>
            </a:r>
            <a:r>
              <a:rPr lang="ru-RU" sz="1400" dirty="0" err="1" smtClean="0">
                <a:solidFill>
                  <a:schemeClr val="bg1"/>
                </a:solidFill>
              </a:rPr>
              <a:t>потрапила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Північної</a:t>
            </a:r>
            <a:r>
              <a:rPr lang="ru-RU" sz="1400" dirty="0" smtClean="0">
                <a:solidFill>
                  <a:schemeClr val="bg1"/>
                </a:solidFill>
              </a:rPr>
              <a:t> Америки до </a:t>
            </a:r>
            <a:r>
              <a:rPr lang="ru-RU" sz="1400" dirty="0" err="1" smtClean="0">
                <a:solidFill>
                  <a:schemeClr val="bg1"/>
                </a:solidFill>
              </a:rPr>
              <a:t>Євразії</a:t>
            </a:r>
            <a:r>
              <a:rPr lang="ru-RU" sz="1400" dirty="0" smtClean="0">
                <a:solidFill>
                  <a:schemeClr val="bg1"/>
                </a:solidFill>
              </a:rPr>
              <a:t>, а </a:t>
            </a:r>
            <a:r>
              <a:rPr lang="ru-RU" sz="1400" dirty="0" err="1" smtClean="0">
                <a:solidFill>
                  <a:schemeClr val="bg1"/>
                </a:solidFill>
              </a:rPr>
              <a:t>частина</a:t>
            </a:r>
            <a:r>
              <a:rPr lang="ru-RU" sz="1400" dirty="0" smtClean="0">
                <a:solidFill>
                  <a:schemeClr val="bg1"/>
                </a:solidFill>
              </a:rPr>
              <a:t> — </a:t>
            </a:r>
            <a:r>
              <a:rPr lang="ru-RU" sz="1400" dirty="0" err="1" smtClean="0">
                <a:solidFill>
                  <a:schemeClr val="bg1"/>
                </a:solidFill>
              </a:rPr>
              <a:t>з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Євразії</a:t>
            </a:r>
            <a:r>
              <a:rPr lang="ru-RU" sz="1400" dirty="0" smtClean="0">
                <a:solidFill>
                  <a:schemeClr val="bg1"/>
                </a:solidFill>
              </a:rPr>
              <a:t> до </a:t>
            </a:r>
            <a:r>
              <a:rPr lang="ru-RU" sz="1400" dirty="0" err="1" smtClean="0">
                <a:solidFill>
                  <a:schemeClr val="bg1"/>
                </a:solidFill>
              </a:rPr>
              <a:t>Північної</a:t>
            </a:r>
            <a:r>
              <a:rPr lang="ru-RU" sz="1400" dirty="0" smtClean="0">
                <a:solidFill>
                  <a:schemeClr val="bg1"/>
                </a:solidFill>
              </a:rPr>
              <a:t> Америки, </a:t>
            </a:r>
            <a:r>
              <a:rPr lang="ru-RU" sz="1400" dirty="0" err="1" smtClean="0">
                <a:solidFill>
                  <a:schemeClr val="bg1"/>
                </a:solidFill>
              </a:rPr>
              <a:t>засвідчив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що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ці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переселення</a:t>
            </a:r>
            <a:r>
              <a:rPr lang="ru-RU" sz="1400" dirty="0" smtClean="0">
                <a:solidFill>
                  <a:schemeClr val="bg1"/>
                </a:solidFill>
              </a:rPr>
              <a:t> не </a:t>
            </a:r>
            <a:r>
              <a:rPr lang="ru-RU" sz="1400" dirty="0" err="1" smtClean="0">
                <a:solidFill>
                  <a:schemeClr val="bg1"/>
                </a:solidFill>
              </a:rPr>
              <a:t>супроводжувалися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змінами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їхніх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ніш</a:t>
            </a:r>
            <a:r>
              <a:rPr lang="ru-RU" sz="1400" dirty="0" smtClean="0">
                <a:solidFill>
                  <a:schemeClr val="bg1"/>
                </a:solidFill>
              </a:rPr>
              <a:t> (</a:t>
            </a:r>
            <a:r>
              <a:rPr lang="ru-RU" sz="1400" dirty="0" err="1" smtClean="0">
                <a:solidFill>
                  <a:schemeClr val="bg1"/>
                </a:solidFill>
              </a:rPr>
              <a:t>щодо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абіотичних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чинників</a:t>
            </a:r>
            <a:r>
              <a:rPr lang="ru-RU" sz="1400" dirty="0" smtClean="0">
                <a:solidFill>
                  <a:schemeClr val="bg1"/>
                </a:solidFill>
              </a:rPr>
              <a:t>).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 err="1" smtClean="0"/>
              <a:t>Відомими</a:t>
            </a:r>
            <a:r>
              <a:rPr lang="ru-RU" sz="1400" dirty="0" smtClean="0"/>
              <a:t> прикладами </a:t>
            </a:r>
            <a:r>
              <a:rPr lang="ru-RU" sz="1400" dirty="0" err="1" smtClean="0"/>
              <a:t>інвазійних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</a:t>
            </a:r>
            <a:r>
              <a:rPr lang="ru-RU" sz="1400" dirty="0" smtClean="0"/>
              <a:t> в </a:t>
            </a:r>
            <a:r>
              <a:rPr lang="ru-RU" sz="1400" dirty="0" err="1" smtClean="0"/>
              <a:t>Україні</a:t>
            </a:r>
            <a:r>
              <a:rPr lang="ru-RU" sz="1400" dirty="0" smtClean="0"/>
              <a:t> є: </a:t>
            </a:r>
            <a:r>
              <a:rPr lang="ru-RU" sz="1400" dirty="0" err="1" smtClean="0"/>
              <a:t>борщівник</a:t>
            </a:r>
            <a:r>
              <a:rPr lang="ru-RU" sz="1400" dirty="0" smtClean="0"/>
              <a:t>, золотарник </a:t>
            </a:r>
            <a:r>
              <a:rPr lang="ru-RU" sz="1400" dirty="0" err="1" smtClean="0"/>
              <a:t>канадський</a:t>
            </a:r>
            <a:r>
              <a:rPr lang="ru-RU" sz="1400" dirty="0" smtClean="0"/>
              <a:t>, клен </a:t>
            </a:r>
            <a:r>
              <a:rPr lang="ru-RU" sz="1400" dirty="0" err="1" smtClean="0"/>
              <a:t>американський</a:t>
            </a:r>
            <a:r>
              <a:rPr lang="ru-RU" sz="1400" dirty="0" smtClean="0"/>
              <a:t>, дуб </a:t>
            </a:r>
            <a:r>
              <a:rPr lang="ru-RU" sz="1400" dirty="0" err="1" smtClean="0"/>
              <a:t>червоний</a:t>
            </a:r>
            <a:r>
              <a:rPr lang="ru-RU" sz="1400" dirty="0" smtClean="0"/>
              <a:t>,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амброзії</a:t>
            </a:r>
            <a:r>
              <a:rPr lang="ru-RU" sz="1400" dirty="0" smtClean="0"/>
              <a:t>, ваточник </a:t>
            </a:r>
            <a:r>
              <a:rPr lang="ru-RU" sz="1400" dirty="0" err="1" smtClean="0"/>
              <a:t>сирійський</a:t>
            </a:r>
            <a:r>
              <a:rPr lang="ru-RU" sz="1400" dirty="0" smtClean="0"/>
              <a:t>, </a:t>
            </a:r>
            <a:r>
              <a:rPr lang="ru-RU" sz="1400" dirty="0" err="1" smtClean="0"/>
              <a:t>маслинка</a:t>
            </a:r>
            <a:r>
              <a:rPr lang="ru-RU" sz="1400" dirty="0" smtClean="0"/>
              <a:t> </a:t>
            </a:r>
            <a:r>
              <a:rPr lang="ru-RU" sz="1400" dirty="0" err="1" smtClean="0"/>
              <a:t>вузьколиста</a:t>
            </a:r>
            <a:r>
              <a:rPr lang="ru-RU" sz="1400" dirty="0" smtClean="0"/>
              <a:t>, </a:t>
            </a:r>
            <a:r>
              <a:rPr lang="ru-RU" sz="1400" dirty="0" err="1" smtClean="0"/>
              <a:t>рослини-паразити</a:t>
            </a:r>
            <a:r>
              <a:rPr lang="ru-RU" sz="1400" dirty="0" smtClean="0"/>
              <a:t> — </a:t>
            </a:r>
            <a:r>
              <a:rPr lang="ru-RU" sz="1400" dirty="0" err="1" smtClean="0"/>
              <a:t>вовчок</a:t>
            </a:r>
            <a:r>
              <a:rPr lang="ru-RU" sz="1400" dirty="0" smtClean="0"/>
              <a:t> </a:t>
            </a:r>
            <a:r>
              <a:rPr lang="ru-RU" sz="1400" dirty="0" err="1" smtClean="0"/>
              <a:t>соняшниковий</a:t>
            </a:r>
            <a:r>
              <a:rPr lang="ru-RU" sz="1400" dirty="0" smtClean="0"/>
              <a:t> (</a:t>
            </a:r>
            <a:r>
              <a:rPr lang="ru-RU" sz="1400" dirty="0" err="1" smtClean="0"/>
              <a:t>кумський</a:t>
            </a:r>
            <a:r>
              <a:rPr lang="ru-RU" sz="1400" dirty="0" smtClean="0"/>
              <a:t>), </a:t>
            </a:r>
            <a:r>
              <a:rPr lang="ru-RU" sz="1400" dirty="0" err="1" smtClean="0"/>
              <a:t>повитиця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польова</a:t>
            </a:r>
            <a:r>
              <a:rPr lang="ru-RU" sz="1400" dirty="0" smtClean="0"/>
              <a:t>. </a:t>
            </a:r>
            <a:r>
              <a:rPr lang="ru-RU" sz="1400" dirty="0" err="1" smtClean="0"/>
              <a:t>Інвазійні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збудники</a:t>
            </a:r>
            <a:r>
              <a:rPr lang="ru-RU" sz="1400" dirty="0" smtClean="0"/>
              <a:t> хвороб </a:t>
            </a:r>
            <a:r>
              <a:rPr lang="ru-RU" sz="1400" dirty="0" err="1" smtClean="0"/>
              <a:t>сільськогосподарських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</a:t>
            </a:r>
            <a:r>
              <a:rPr lang="ru-RU" sz="1400" dirty="0" smtClean="0"/>
              <a:t> — </a:t>
            </a:r>
            <a:r>
              <a:rPr lang="ru-RU" sz="1400" dirty="0" err="1" smtClean="0"/>
              <a:t>численні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борошнисторосяних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грибів</a:t>
            </a:r>
            <a:r>
              <a:rPr lang="ru-RU" sz="1400" dirty="0" smtClean="0"/>
              <a:t>, </a:t>
            </a:r>
            <a:r>
              <a:rPr lang="ru-RU" sz="1400" dirty="0" err="1" smtClean="0"/>
              <a:t>збудники</a:t>
            </a:r>
            <a:r>
              <a:rPr lang="ru-RU" sz="1400" dirty="0" smtClean="0"/>
              <a:t> гнилей, </a:t>
            </a:r>
            <a:r>
              <a:rPr lang="ru-RU" sz="1400" dirty="0" err="1" smtClean="0"/>
              <a:t>фітофтора</a:t>
            </a:r>
            <a:r>
              <a:rPr lang="ru-RU" sz="1400" dirty="0" smtClean="0"/>
              <a:t> </a:t>
            </a:r>
            <a:r>
              <a:rPr lang="ru-RU" sz="1400" dirty="0" err="1" smtClean="0"/>
              <a:t>овочевих</a:t>
            </a:r>
            <a:r>
              <a:rPr lang="ru-RU" sz="1400" dirty="0" smtClean="0"/>
              <a:t> та </a:t>
            </a:r>
            <a:r>
              <a:rPr lang="ru-RU" sz="1400" dirty="0" err="1" smtClean="0"/>
              <a:t>мілдью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винограді</a:t>
            </a:r>
            <a:r>
              <a:rPr lang="ru-RU" sz="1400" dirty="0" smtClean="0"/>
              <a:t>. </a:t>
            </a:r>
            <a:r>
              <a:rPr lang="ru-RU" sz="1400" dirty="0" err="1" smtClean="0"/>
              <a:t>Надзвичайної</a:t>
            </a:r>
            <a:r>
              <a:rPr lang="ru-RU" sz="1400" dirty="0" smtClean="0"/>
              <a:t> </a:t>
            </a:r>
            <a:r>
              <a:rPr lang="ru-RU" sz="1400" dirty="0" err="1" smtClean="0"/>
              <a:t>шкоди</a:t>
            </a:r>
            <a:r>
              <a:rPr lang="ru-RU" sz="1400" dirty="0" smtClean="0"/>
              <a:t> </a:t>
            </a:r>
            <a:r>
              <a:rPr lang="ru-RU" sz="1400" dirty="0" err="1" smtClean="0"/>
              <a:t>агровиробництву</a:t>
            </a:r>
            <a:r>
              <a:rPr lang="ru-RU" sz="1400" dirty="0" smtClean="0"/>
              <a:t>,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 виноградарству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, </a:t>
            </a:r>
            <a:r>
              <a:rPr lang="ru-RU" sz="1400" dirty="0" err="1" smtClean="0"/>
              <a:t>завдають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такі</a:t>
            </a:r>
            <a:r>
              <a:rPr lang="ru-RU" sz="1400" dirty="0" smtClean="0"/>
              <a:t> </a:t>
            </a:r>
            <a:r>
              <a:rPr lang="ru-RU" sz="1400" dirty="0" err="1" smtClean="0"/>
              <a:t>інвазійні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хвороби</a:t>
            </a:r>
            <a:r>
              <a:rPr lang="ru-RU" sz="1400" dirty="0" smtClean="0"/>
              <a:t>, як </a:t>
            </a:r>
            <a:r>
              <a:rPr lang="ru-RU" sz="1400" dirty="0" err="1" smtClean="0"/>
              <a:t>мілдью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оїдіум</a:t>
            </a:r>
            <a:r>
              <a:rPr lang="ru-RU" sz="1400" dirty="0" smtClean="0"/>
              <a:t>. На </a:t>
            </a:r>
            <a:r>
              <a:rPr lang="ru-RU" sz="1400" dirty="0" err="1" smtClean="0"/>
              <a:t>інших</a:t>
            </a:r>
            <a:r>
              <a:rPr lang="ru-RU" sz="1400" dirty="0" smtClean="0"/>
              <a:t> культурах </a:t>
            </a:r>
            <a:r>
              <a:rPr lang="ru-RU" sz="1400" dirty="0" err="1" smtClean="0"/>
              <a:t>поширені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відчутно</a:t>
            </a:r>
            <a:r>
              <a:rPr lang="ru-RU" sz="1400" dirty="0" smtClean="0"/>
              <a:t> </a:t>
            </a:r>
            <a:r>
              <a:rPr lang="ru-RU" sz="1400" dirty="0" err="1" smtClean="0"/>
              <a:t>шкодочинні</a:t>
            </a:r>
            <a:r>
              <a:rPr lang="ru-RU" sz="1400" dirty="0" smtClean="0"/>
              <a:t> </a:t>
            </a:r>
            <a:r>
              <a:rPr lang="ru-RU" sz="1400" dirty="0" err="1" smtClean="0"/>
              <a:t>інвазійні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шкідників</a:t>
            </a:r>
            <a:r>
              <a:rPr lang="ru-RU" sz="1400" dirty="0" smtClean="0"/>
              <a:t>, </a:t>
            </a:r>
            <a:r>
              <a:rPr lang="ru-RU" sz="1400" dirty="0" err="1" smtClean="0"/>
              <a:t>серед</a:t>
            </a:r>
            <a:r>
              <a:rPr lang="ru-RU" sz="1400" dirty="0" smtClean="0"/>
              <a:t> </a:t>
            </a:r>
            <a:r>
              <a:rPr lang="ru-RU" sz="1400" dirty="0" err="1" smtClean="0"/>
              <a:t>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картопляна</a:t>
            </a:r>
            <a:r>
              <a:rPr lang="ru-RU" sz="1400" dirty="0" smtClean="0"/>
              <a:t> </a:t>
            </a:r>
            <a:r>
              <a:rPr lang="ru-RU" sz="1400" dirty="0" err="1" smtClean="0"/>
              <a:t>міль</a:t>
            </a:r>
            <a:r>
              <a:rPr lang="ru-RU" sz="1400" dirty="0" smtClean="0"/>
              <a:t>, </a:t>
            </a:r>
            <a:r>
              <a:rPr lang="ru-RU" sz="1400" dirty="0" err="1" smtClean="0"/>
              <a:t>кукурудзяний</a:t>
            </a:r>
            <a:r>
              <a:rPr lang="ru-RU" sz="1400" dirty="0" smtClean="0"/>
              <a:t> жук, каштанова </a:t>
            </a:r>
            <a:r>
              <a:rPr lang="ru-RU" sz="1400" dirty="0" err="1" smtClean="0"/>
              <a:t>мінуюча</a:t>
            </a:r>
            <a:r>
              <a:rPr lang="ru-RU" sz="1400" dirty="0" smtClean="0"/>
              <a:t> </a:t>
            </a:r>
            <a:r>
              <a:rPr lang="ru-RU" sz="1400" dirty="0" err="1" smtClean="0"/>
              <a:t>міль</a:t>
            </a:r>
            <a:r>
              <a:rPr lang="ru-RU" sz="1400" dirty="0" smtClean="0"/>
              <a:t>, </a:t>
            </a:r>
            <a:r>
              <a:rPr lang="ru-RU" sz="1400" dirty="0" err="1" smtClean="0"/>
              <a:t>колорадський</a:t>
            </a:r>
            <a:r>
              <a:rPr lang="ru-RU" sz="1400" dirty="0" smtClean="0"/>
              <a:t> жук, </a:t>
            </a:r>
            <a:r>
              <a:rPr lang="ru-RU" sz="1400" dirty="0" err="1" smtClean="0"/>
              <a:t>цикадка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біла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Наведемо</a:t>
            </a:r>
            <a:r>
              <a:rPr lang="ru-RU" sz="1400" dirty="0" smtClean="0"/>
              <a:t> характеристику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поширених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шкодочинних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видів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останніми</a:t>
            </a:r>
            <a:r>
              <a:rPr lang="ru-RU" sz="1400" dirty="0" smtClean="0"/>
              <a:t> роками </a:t>
            </a:r>
            <a:r>
              <a:rPr lang="ru-RU" sz="1400" dirty="0" err="1" smtClean="0"/>
              <a:t>зустрічаються</a:t>
            </a:r>
            <a:r>
              <a:rPr lang="ru-RU" sz="1400" dirty="0" smtClean="0"/>
              <a:t> по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регіонах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Активно </a:t>
            </a:r>
            <a:r>
              <a:rPr lang="ru-RU" sz="1400" dirty="0" err="1" smtClean="0"/>
              <a:t>розвивається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поширюється</a:t>
            </a:r>
            <a:r>
              <a:rPr lang="ru-RU" sz="1400" dirty="0" smtClean="0"/>
              <a:t>, особливо в </a:t>
            </a:r>
            <a:r>
              <a:rPr lang="ru-RU" sz="1400" dirty="0" err="1" smtClean="0"/>
              <a:t>південних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регіонах</a:t>
            </a:r>
            <a:r>
              <a:rPr lang="ru-RU" sz="1400" dirty="0" smtClean="0"/>
              <a:t>, </a:t>
            </a:r>
            <a:r>
              <a:rPr lang="ru-RU" sz="1400" b="1" dirty="0" err="1"/>
              <a:t>амброзія</a:t>
            </a:r>
            <a:r>
              <a:rPr lang="ru-RU" sz="1400" b="1" dirty="0"/>
              <a:t> </a:t>
            </a:r>
            <a:r>
              <a:rPr lang="ru-RU" sz="1400" b="1" dirty="0" err="1"/>
              <a:t>полинолиста</a:t>
            </a:r>
            <a:r>
              <a:rPr lang="ru-RU" sz="1400" b="1" dirty="0"/>
              <a:t> (</a:t>
            </a:r>
            <a:r>
              <a:rPr lang="en-US" sz="1400" b="1" i="1" dirty="0"/>
              <a:t>Ambrosia </a:t>
            </a:r>
            <a:r>
              <a:rPr lang="en-US" sz="1400" b="1" i="1" dirty="0" err="1"/>
              <a:t>artemisiifolia</a:t>
            </a:r>
            <a:r>
              <a:rPr lang="en-US" sz="1400" b="1" dirty="0"/>
              <a:t> L.) 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родини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айстрових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є</a:t>
            </a:r>
            <a:r>
              <a:rPr lang="ru-RU" sz="1400" dirty="0" smtClean="0"/>
              <a:t> </a:t>
            </a:r>
            <a:r>
              <a:rPr lang="ru-RU" sz="1400" dirty="0" err="1" smtClean="0"/>
              <a:t>надзвичайно</a:t>
            </a:r>
            <a:r>
              <a:rPr lang="ru-RU" sz="1400" dirty="0" smtClean="0"/>
              <a:t> </a:t>
            </a:r>
            <a:r>
              <a:rPr lang="ru-RU" sz="1400" dirty="0" err="1" smtClean="0"/>
              <a:t>небезпечним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карантинним</a:t>
            </a:r>
            <a:r>
              <a:rPr lang="ru-RU" sz="1400" dirty="0" smtClean="0"/>
              <a:t> </a:t>
            </a:r>
            <a:r>
              <a:rPr lang="ru-RU" sz="1400" dirty="0" err="1" smtClean="0"/>
              <a:t>бур’яном</a:t>
            </a:r>
            <a:r>
              <a:rPr lang="ru-RU" sz="1400" dirty="0" smtClean="0"/>
              <a:t>. На </a:t>
            </a:r>
            <a:r>
              <a:rPr lang="ru-RU" sz="1400" dirty="0" err="1" smtClean="0"/>
              <a:t>територію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вона </a:t>
            </a:r>
            <a:r>
              <a:rPr lang="ru-RU" sz="1400" dirty="0" err="1" smtClean="0"/>
              <a:t>потрапила</a:t>
            </a:r>
            <a:r>
              <a:rPr lang="ru-RU" sz="1400" dirty="0" smtClean="0"/>
              <a:t> на початку ХХ ст. та стала </a:t>
            </a:r>
            <a:r>
              <a:rPr lang="ru-RU" sz="1400" dirty="0" err="1" smtClean="0"/>
              <a:t>космополітом</a:t>
            </a:r>
            <a:r>
              <a:rPr lang="ru-RU" sz="1400" dirty="0" smtClean="0"/>
              <a:t> </a:t>
            </a:r>
            <a:r>
              <a:rPr lang="ru-RU" sz="1400" dirty="0" err="1" smtClean="0"/>
              <a:t>помірної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зони</a:t>
            </a:r>
            <a:r>
              <a:rPr lang="ru-RU" sz="1400" dirty="0" smtClean="0"/>
              <a:t>. Так, 2021 року </a:t>
            </a:r>
            <a:r>
              <a:rPr lang="ru-RU" sz="1400" dirty="0" err="1" smtClean="0"/>
              <a:t>бур’ян</a:t>
            </a:r>
            <a:r>
              <a:rPr lang="ru-RU" sz="1400" dirty="0" smtClean="0"/>
              <a:t> </a:t>
            </a:r>
            <a:r>
              <a:rPr lang="ru-RU" sz="1400" dirty="0" err="1" smtClean="0"/>
              <a:t>непоодиноко</a:t>
            </a:r>
            <a:r>
              <a:rPr lang="ru-RU" sz="1400" dirty="0" smtClean="0"/>
              <a:t> </a:t>
            </a:r>
            <a:r>
              <a:rPr lang="ru-RU" sz="1400" dirty="0" err="1" smtClean="0"/>
              <a:t>зростав</a:t>
            </a:r>
            <a:r>
              <a:rPr lang="ru-RU" sz="1400" dirty="0" smtClean="0"/>
              <a:t> на </a:t>
            </a:r>
            <a:r>
              <a:rPr lang="ru-RU" sz="1400" dirty="0" err="1" smtClean="0"/>
              <a:t>узбіччях</a:t>
            </a:r>
            <a:r>
              <a:rPr lang="ru-RU" sz="1400" dirty="0" smtClean="0"/>
              <a:t> </a:t>
            </a:r>
            <a:r>
              <a:rPr lang="ru-RU" sz="1400" dirty="0" err="1" smtClean="0"/>
              <a:t>доріг</a:t>
            </a:r>
            <a:r>
              <a:rPr lang="ru-RU" sz="1400" dirty="0" smtClean="0"/>
              <a:t>, </a:t>
            </a:r>
            <a:r>
              <a:rPr lang="ru-RU" sz="1400" dirty="0" err="1" smtClean="0"/>
              <a:t>пустирях</a:t>
            </a:r>
            <a:r>
              <a:rPr lang="ru-RU" sz="1400" dirty="0" smtClean="0"/>
              <a:t>, виноградниках, у </a:t>
            </a:r>
            <a:r>
              <a:rPr lang="ru-RU" sz="1400" dirty="0" err="1" smtClean="0"/>
              <a:t>посівах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польових</a:t>
            </a:r>
            <a:r>
              <a:rPr lang="ru-RU" sz="1400" dirty="0" smtClean="0"/>
              <a:t> культур, садах, </a:t>
            </a:r>
            <a:r>
              <a:rPr lang="ru-RU" sz="1400" dirty="0" err="1" smtClean="0"/>
              <a:t>приватних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садибах</a:t>
            </a:r>
            <a:r>
              <a:rPr lang="ru-RU" sz="1400" dirty="0" smtClean="0"/>
              <a:t>. За </a:t>
            </a:r>
            <a:r>
              <a:rPr lang="ru-RU" sz="1400" dirty="0" err="1" smtClean="0"/>
              <a:t>даними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фахівців</a:t>
            </a:r>
            <a:r>
              <a:rPr lang="ru-RU" sz="1400" dirty="0" smtClean="0"/>
              <a:t> </a:t>
            </a:r>
            <a:r>
              <a:rPr lang="ru-RU" sz="1400" dirty="0" err="1" smtClean="0"/>
              <a:t>Інституту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захисту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</a:t>
            </a:r>
            <a:r>
              <a:rPr lang="ru-RU" sz="1400" dirty="0" smtClean="0"/>
              <a:t> НААНУ, за </a:t>
            </a:r>
            <a:r>
              <a:rPr lang="ru-RU" sz="1400" dirty="0" err="1" smtClean="0"/>
              <a:t>середньої</a:t>
            </a:r>
            <a:r>
              <a:rPr lang="ru-RU" sz="1400" dirty="0" smtClean="0"/>
              <a:t> </a:t>
            </a:r>
            <a:r>
              <a:rPr lang="ru-RU" sz="1400" dirty="0" err="1" smtClean="0"/>
              <a:t>густоти</a:t>
            </a:r>
            <a:r>
              <a:rPr lang="ru-RU" sz="1400" dirty="0" smtClean="0"/>
              <a:t> </a:t>
            </a:r>
            <a:r>
              <a:rPr lang="ru-RU" sz="1400" dirty="0" err="1" smtClean="0"/>
              <a:t>стояння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амброзія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1 га </a:t>
            </a:r>
            <a:r>
              <a:rPr lang="ru-RU" sz="1400" dirty="0" err="1" smtClean="0"/>
              <a:t>виносить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ґрунту</a:t>
            </a:r>
            <a:r>
              <a:rPr lang="ru-RU" sz="1400" dirty="0" smtClean="0"/>
              <a:t> </a:t>
            </a:r>
            <a:r>
              <a:rPr lang="ru-RU" sz="1400" dirty="0" err="1" smtClean="0"/>
              <a:t>кількість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поживних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еквівалентна</a:t>
            </a:r>
            <a:r>
              <a:rPr lang="ru-RU" sz="1400" dirty="0" smtClean="0"/>
              <a:t> 7–8 </a:t>
            </a:r>
            <a:r>
              <a:rPr lang="ru-RU" sz="1400" dirty="0" err="1" smtClean="0"/>
              <a:t>ц</a:t>
            </a:r>
            <a:r>
              <a:rPr lang="ru-RU" sz="1400" dirty="0" smtClean="0"/>
              <a:t> </a:t>
            </a:r>
            <a:r>
              <a:rPr lang="ru-RU" sz="1400" dirty="0" err="1" smtClean="0"/>
              <a:t>мінеральних</a:t>
            </a:r>
            <a:r>
              <a:rPr lang="ru-RU" sz="1400" dirty="0" smtClean="0"/>
              <a:t> добрив, та </a:t>
            </a:r>
            <a:r>
              <a:rPr lang="ru-RU" sz="1400" dirty="0" err="1" smtClean="0"/>
              <a:t>споживає</a:t>
            </a:r>
            <a:r>
              <a:rPr lang="ru-RU" sz="1400" dirty="0" smtClean="0"/>
              <a:t> до 2000 т води, </a:t>
            </a:r>
            <a:r>
              <a:rPr lang="ru-RU" sz="1400" dirty="0" err="1" smtClean="0"/>
              <a:t>чого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достатньо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формування</a:t>
            </a:r>
            <a:r>
              <a:rPr lang="ru-RU" sz="1400" dirty="0" smtClean="0"/>
              <a:t> 40–50 </a:t>
            </a:r>
            <a:r>
              <a:rPr lang="ru-RU" sz="1400" dirty="0" err="1" smtClean="0"/>
              <a:t>ц</a:t>
            </a:r>
            <a:r>
              <a:rPr lang="ru-RU" sz="1400" dirty="0" smtClean="0"/>
              <a:t>/га зерна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43015" name="Picture 7" descr="Сприяють очищенню полів від амброзії чисті пари та напівпаровий обробіток ґрунту, рання оранка, міжрядні культивації ґрун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3816424" cy="28688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427267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очищенню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амброзії</a:t>
            </a:r>
            <a:r>
              <a:rPr lang="ru-RU" dirty="0"/>
              <a:t> </a:t>
            </a:r>
            <a:r>
              <a:rPr lang="ru-RU" dirty="0" err="1"/>
              <a:t>чисті</a:t>
            </a:r>
            <a:r>
              <a:rPr lang="ru-RU" dirty="0"/>
              <a:t> пари та </a:t>
            </a:r>
            <a:r>
              <a:rPr lang="ru-RU" dirty="0" err="1"/>
              <a:t>напівпаровий</a:t>
            </a:r>
            <a:r>
              <a:rPr lang="ru-RU" dirty="0"/>
              <a:t> </a:t>
            </a:r>
            <a:r>
              <a:rPr lang="ru-RU" dirty="0" err="1"/>
              <a:t>обробіток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, </a:t>
            </a:r>
            <a:r>
              <a:rPr lang="ru-RU" dirty="0" err="1"/>
              <a:t>рання</a:t>
            </a:r>
            <a:r>
              <a:rPr lang="ru-RU" dirty="0"/>
              <a:t> </a:t>
            </a:r>
            <a:r>
              <a:rPr lang="ru-RU" dirty="0" err="1"/>
              <a:t>оранка</a:t>
            </a:r>
            <a:r>
              <a:rPr lang="ru-RU" dirty="0"/>
              <a:t>, </a:t>
            </a:r>
            <a:r>
              <a:rPr lang="ru-RU" dirty="0" err="1"/>
              <a:t>міжрядні</a:t>
            </a:r>
            <a:r>
              <a:rPr lang="ru-RU" dirty="0"/>
              <a:t> </a:t>
            </a:r>
            <a:r>
              <a:rPr lang="ru-RU" dirty="0" err="1"/>
              <a:t>культивації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764024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Рослина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досить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плодовита: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підраховано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окремих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ділянках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чисельність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насіння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перевищувати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200 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млн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шт./га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зберігає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життєздатність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ґрунті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впродовж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п’яти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до 40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Рослина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схильність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мінливості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особливо за формою листка: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вузьколисткові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розвиваються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вегетаційного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сезону;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широколисті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злегка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бордові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рослини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сходи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з’являються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пізніше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витримують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заморозки.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Цвітіння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бур’яну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залежно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зони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зростання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спостерігається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липня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до початку листопада.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Боротьба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амброзією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включає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організаційні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запобіжні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заходи.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насамперед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обстеження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ймовірного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місця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поширення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шкідливої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рослини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Зокрема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щорічні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контрольні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обстеження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площ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розміщені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карантинних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регульованих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зонах,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фітосанітарні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заходи;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обстеження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трикілометрової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зони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пунктів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пропуску через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державний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кордон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митних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пунктів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щорічне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одноразове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обстеження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посівів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насаджень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проведених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посадковим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матеріалом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насінням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зони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поширення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карантинних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бур’янів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цьому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господарстві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обстеження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один раз на два роки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експериментальних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ділянок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науково-дослідних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установ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ботанічних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розсадників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щоквартальні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обстеження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вегетаційного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періоду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Відомі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методи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контролю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поширення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розвитку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амброзії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своїй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практиці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фахівці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До них належать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агротехнічні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основне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зокрема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дотримання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чергування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культур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сівозмінах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основного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передвисівного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обробітку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ґрунту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вчасний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догляд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посівами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Варто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зазначити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що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засмічених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амброзією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полинолистою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полях не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можна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висівати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культури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що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достигають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одночасно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нею (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насінники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конопель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люцерни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суданської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трави,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цукрових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буряків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) так як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насіння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цих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культур практично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неможливо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очистити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від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насіння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бур’яну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Сприяють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очищенню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полів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від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амброзії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чисті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пари та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напівпаровий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обробіток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ґрунту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рання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оранка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міжрядові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культивації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грунту. На виноградниках та в садах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рекомендується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обробіток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ґрунту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плоскорізами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. Одним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ефективних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але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достатньо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затратним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є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хімічний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захист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посівів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від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амброзії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Наразі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Реєстр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пестицидів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агрохімікатів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дозволених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до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використання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в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Україні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містить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близько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30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гербіцидів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здатних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регулювати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інтенсивність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розвитку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бур’яну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Серед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методів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біологічного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захисту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—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використання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амброзієвого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смугастого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жука-листоїда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(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Zygogramma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suturalis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_sansbold"/>
                <a:cs typeface="Arial" pitchFamily="34" charset="0"/>
              </a:rPr>
              <a:t> F),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завезеного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Америки, личинки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дорослі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жуки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живляться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листками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амброзії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Але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акліматизація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жука проходить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досить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повільно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потребує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подальшого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вивчення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Амброзієвий смугастий жук-листоїд живиться лише листками амброз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165063" cy="31683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1409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Амброзієвий</a:t>
            </a:r>
            <a:r>
              <a:rPr lang="ru-RU" dirty="0"/>
              <a:t> </a:t>
            </a:r>
            <a:r>
              <a:rPr lang="ru-RU" dirty="0" err="1"/>
              <a:t>смугастий</a:t>
            </a:r>
            <a:r>
              <a:rPr lang="ru-RU" dirty="0"/>
              <a:t> </a:t>
            </a:r>
            <a:r>
              <a:rPr lang="ru-RU" dirty="0" err="1"/>
              <a:t>жук-листоїд</a:t>
            </a:r>
            <a:r>
              <a:rPr lang="ru-RU" dirty="0"/>
              <a:t> живиться </a:t>
            </a:r>
            <a:r>
              <a:rPr lang="ru-RU" dirty="0" err="1"/>
              <a:t>лише</a:t>
            </a:r>
            <a:r>
              <a:rPr lang="ru-RU" dirty="0"/>
              <a:t> листками </a:t>
            </a:r>
            <a:r>
              <a:rPr lang="ru-RU" dirty="0" err="1"/>
              <a:t>амброзії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34232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400" dirty="0" smtClean="0"/>
              <a:t>Особливо </a:t>
            </a:r>
            <a:r>
              <a:rPr lang="ru-RU" sz="1400" dirty="0" err="1" smtClean="0"/>
              <a:t>важко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спеціалістам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контролювати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розвиток</a:t>
            </a:r>
            <a:r>
              <a:rPr lang="ru-RU" sz="1400" dirty="0" smtClean="0"/>
              <a:t> </a:t>
            </a:r>
            <a:r>
              <a:rPr lang="ru-RU" sz="1400" dirty="0" err="1" smtClean="0"/>
              <a:t>бур’янів-паразитів</a:t>
            </a:r>
            <a:r>
              <a:rPr lang="ru-RU" sz="1400" dirty="0" smtClean="0"/>
              <a:t>, </a:t>
            </a:r>
            <a:r>
              <a:rPr lang="ru-RU" sz="1400" dirty="0" err="1" smtClean="0"/>
              <a:t>оскільки</a:t>
            </a:r>
            <a:r>
              <a:rPr lang="ru-RU" sz="1400" dirty="0" smtClean="0"/>
              <a:t> вони </a:t>
            </a:r>
            <a:r>
              <a:rPr lang="ru-RU" sz="1400" dirty="0" err="1" smtClean="0"/>
              <a:t>безпосередньо</a:t>
            </a:r>
            <a:r>
              <a:rPr lang="ru-RU" sz="1400" dirty="0" smtClean="0"/>
              <a:t> </a:t>
            </a:r>
            <a:r>
              <a:rPr lang="ru-RU" sz="1400" dirty="0" err="1" smtClean="0"/>
              <a:t>знесилюють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уражені</a:t>
            </a:r>
            <a:r>
              <a:rPr lang="ru-RU" sz="1400" dirty="0" smtClean="0"/>
              <a:t> ними </a:t>
            </a:r>
            <a:r>
              <a:rPr lang="ru-RU" sz="1400" dirty="0" err="1" smtClean="0"/>
              <a:t>рослини</a:t>
            </a:r>
            <a:endParaRPr lang="ru-RU" sz="1400" dirty="0" smtClean="0"/>
          </a:p>
          <a:p>
            <a:r>
              <a:rPr lang="ru-RU" sz="1400" dirty="0" err="1" smtClean="0"/>
              <a:t>Серед</a:t>
            </a:r>
            <a:r>
              <a:rPr lang="ru-RU" sz="1400" dirty="0" smtClean="0"/>
              <a:t> них </a:t>
            </a:r>
            <a:r>
              <a:rPr lang="ru-RU" sz="1400" b="1" dirty="0" err="1"/>
              <a:t>вовчок</a:t>
            </a:r>
            <a:r>
              <a:rPr lang="ru-RU" sz="1400" b="1" dirty="0"/>
              <a:t> </a:t>
            </a:r>
            <a:r>
              <a:rPr lang="ru-RU" sz="1400" b="1" dirty="0" err="1"/>
              <a:t>соняшниковий</a:t>
            </a:r>
            <a:r>
              <a:rPr lang="ru-RU" sz="1400" b="1" dirty="0"/>
              <a:t>, </a:t>
            </a:r>
            <a:r>
              <a:rPr lang="ru-RU" sz="1400" b="1" dirty="0" err="1"/>
              <a:t>повитиця</a:t>
            </a:r>
            <a:r>
              <a:rPr lang="ru-RU" sz="1400" dirty="0" smtClean="0"/>
              <a:t> (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: </a:t>
            </a:r>
            <a:r>
              <a:rPr lang="ru-RU" sz="1400" dirty="0" err="1" smtClean="0"/>
              <a:t>звичайна</a:t>
            </a:r>
            <a:r>
              <a:rPr lang="ru-RU" sz="1400" dirty="0" smtClean="0"/>
              <a:t>, </a:t>
            </a:r>
            <a:r>
              <a:rPr lang="ru-RU" sz="1400" dirty="0" err="1" smtClean="0"/>
              <a:t>зближена</a:t>
            </a:r>
            <a:r>
              <a:rPr lang="ru-RU" sz="1400" dirty="0" smtClean="0"/>
              <a:t>, </a:t>
            </a:r>
            <a:r>
              <a:rPr lang="ru-RU" sz="1400" dirty="0" err="1" smtClean="0"/>
              <a:t>люцернова</a:t>
            </a:r>
            <a:r>
              <a:rPr lang="ru-RU" sz="1400" dirty="0" smtClean="0"/>
              <a:t> та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), </a:t>
            </a:r>
            <a:r>
              <a:rPr lang="ru-RU" sz="1400" dirty="0" err="1" smtClean="0"/>
              <a:t>різні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омели</a:t>
            </a:r>
            <a:r>
              <a:rPr lang="ru-RU" sz="1400" dirty="0" smtClean="0"/>
              <a:t>.</a:t>
            </a:r>
          </a:p>
          <a:p>
            <a:r>
              <a:rPr lang="ru-RU" sz="1400" b="1" dirty="0" err="1"/>
              <a:t>Повитиця</a:t>
            </a:r>
            <a:r>
              <a:rPr lang="ru-RU" sz="1400" b="1" dirty="0"/>
              <a:t> </a:t>
            </a:r>
            <a:r>
              <a:rPr lang="ru-RU" sz="1400" b="1" dirty="0" err="1"/>
              <a:t>звичайна</a:t>
            </a:r>
            <a:r>
              <a:rPr lang="ru-RU" sz="1400" b="1" dirty="0"/>
              <a:t> (</a:t>
            </a:r>
            <a:r>
              <a:rPr lang="en-US" sz="1400" b="1" i="1" dirty="0" err="1"/>
              <a:t>Cuscuta</a:t>
            </a:r>
            <a:r>
              <a:rPr lang="en-US" sz="1400" b="1" i="1" dirty="0"/>
              <a:t> </a:t>
            </a:r>
            <a:r>
              <a:rPr lang="en-US" sz="1400" b="1" i="1" dirty="0" err="1"/>
              <a:t>europaea</a:t>
            </a:r>
            <a:r>
              <a:rPr lang="en-US" sz="1400" b="1" dirty="0"/>
              <a:t>)</a:t>
            </a:r>
            <a:r>
              <a:rPr lang="en-US" sz="1400" dirty="0" smtClean="0"/>
              <a:t> — </a:t>
            </a:r>
            <a:r>
              <a:rPr lang="ru-RU" sz="1400" dirty="0" err="1" smtClean="0"/>
              <a:t>інвазійний</a:t>
            </a:r>
            <a:r>
              <a:rPr lang="ru-RU" sz="1400" dirty="0" smtClean="0"/>
              <a:t> вид, вона </a:t>
            </a:r>
            <a:r>
              <a:rPr lang="ru-RU" sz="1400" dirty="0" err="1" smtClean="0"/>
              <a:t>поширилась</a:t>
            </a:r>
            <a:r>
              <a:rPr lang="ru-RU" sz="1400" dirty="0" smtClean="0"/>
              <a:t> разом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насінням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рослин-господарів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тропіків</a:t>
            </a:r>
            <a:r>
              <a:rPr lang="ru-RU" sz="1400" dirty="0" smtClean="0"/>
              <a:t> Америки та Африки. </a:t>
            </a:r>
            <a:r>
              <a:rPr lang="ru-RU" sz="1400" dirty="0" err="1" smtClean="0"/>
              <a:t>Присмоктується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різних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викликає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загальні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порушення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обміну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</a:t>
            </a:r>
            <a:r>
              <a:rPr lang="ru-RU" sz="1400" dirty="0" smtClean="0"/>
              <a:t>. Паразит </a:t>
            </a:r>
            <a:r>
              <a:rPr lang="ru-RU" sz="1400" dirty="0" err="1" smtClean="0"/>
              <a:t>висмоктує</a:t>
            </a:r>
            <a:r>
              <a:rPr lang="ru-RU" sz="1400" dirty="0" smtClean="0"/>
              <a:t> воду, </a:t>
            </a:r>
            <a:r>
              <a:rPr lang="ru-RU" sz="1400" dirty="0" err="1" smtClean="0"/>
              <a:t>мінеральні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органічні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поживні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речовини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отримують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ґрунту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синтезують</a:t>
            </a:r>
            <a:r>
              <a:rPr lang="ru-RU" sz="1400" dirty="0" smtClean="0"/>
              <a:t> у </a:t>
            </a:r>
            <a:r>
              <a:rPr lang="ru-RU" sz="1400" dirty="0" err="1" smtClean="0"/>
              <a:t>процесі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своєї</a:t>
            </a:r>
            <a:r>
              <a:rPr lang="ru-RU" sz="1400" dirty="0" smtClean="0"/>
              <a:t> </a:t>
            </a:r>
            <a:r>
              <a:rPr lang="ru-RU" sz="1400" dirty="0" err="1" smtClean="0"/>
              <a:t>життєдіяльності</a:t>
            </a:r>
            <a:r>
              <a:rPr lang="ru-RU" sz="1400" dirty="0" smtClean="0"/>
              <a:t>. </a:t>
            </a:r>
            <a:r>
              <a:rPr lang="ru-RU" sz="1400" dirty="0" err="1" smtClean="0"/>
              <a:t>Молоді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повитиця</a:t>
            </a:r>
            <a:r>
              <a:rPr lang="ru-RU" sz="1400" dirty="0" smtClean="0"/>
              <a:t> </a:t>
            </a:r>
            <a:r>
              <a:rPr lang="ru-RU" sz="1400" dirty="0" err="1" smtClean="0"/>
              <a:t>ушкоджує</a:t>
            </a:r>
            <a:r>
              <a:rPr lang="ru-RU" sz="1400" dirty="0" smtClean="0"/>
              <a:t> </a:t>
            </a:r>
            <a:r>
              <a:rPr lang="ru-RU" sz="1400" dirty="0" err="1" smtClean="0"/>
              <a:t>сильніше</a:t>
            </a:r>
            <a:r>
              <a:rPr lang="ru-RU" sz="1400" dirty="0" smtClean="0"/>
              <a:t>, особливо </a:t>
            </a:r>
            <a:r>
              <a:rPr lang="ru-RU" sz="1400" dirty="0" err="1" smtClean="0"/>
              <a:t>молоді</a:t>
            </a:r>
            <a:r>
              <a:rPr lang="ru-RU" sz="1400" dirty="0" smtClean="0"/>
              <a:t> </a:t>
            </a:r>
            <a:r>
              <a:rPr lang="ru-RU" sz="1400" dirty="0" err="1" smtClean="0"/>
              <a:t>культурні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рослини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висіяні</a:t>
            </a:r>
            <a:r>
              <a:rPr lang="ru-RU" sz="1400" dirty="0" smtClean="0"/>
              <a:t> </a:t>
            </a:r>
            <a:r>
              <a:rPr lang="ru-RU" sz="1400" dirty="0" err="1" smtClean="0"/>
              <a:t>суцільним</a:t>
            </a:r>
            <a:r>
              <a:rPr lang="ru-RU" sz="1400" dirty="0" smtClean="0"/>
              <a:t> способом.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, сильно </a:t>
            </a:r>
            <a:r>
              <a:rPr lang="ru-RU" sz="1400" dirty="0" err="1" smtClean="0"/>
              <a:t>пошкоджує</a:t>
            </a:r>
            <a:r>
              <a:rPr lang="ru-RU" sz="1400" dirty="0" smtClean="0"/>
              <a:t> </a:t>
            </a:r>
            <a:r>
              <a:rPr lang="ru-RU" sz="1400" dirty="0" err="1" smtClean="0"/>
              <a:t>овочеві</a:t>
            </a:r>
            <a:r>
              <a:rPr lang="ru-RU" sz="1400" dirty="0" smtClean="0"/>
              <a:t>, </a:t>
            </a:r>
            <a:r>
              <a:rPr lang="ru-RU" sz="1400" dirty="0" err="1" smtClean="0"/>
              <a:t>кормові</a:t>
            </a:r>
            <a:r>
              <a:rPr lang="ru-RU" sz="1400" dirty="0" smtClean="0"/>
              <a:t>, </a:t>
            </a:r>
            <a:r>
              <a:rPr lang="ru-RU" sz="1400" dirty="0" err="1" smtClean="0"/>
              <a:t>технічні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культури</a:t>
            </a:r>
            <a:r>
              <a:rPr lang="ru-RU" sz="1400" dirty="0" smtClean="0"/>
              <a:t>, </a:t>
            </a:r>
            <a:r>
              <a:rPr lang="ru-RU" sz="1400" dirty="0" err="1" smtClean="0"/>
              <a:t>також</a:t>
            </a:r>
            <a:r>
              <a:rPr lang="ru-RU" sz="1400" dirty="0" smtClean="0"/>
              <a:t> </a:t>
            </a:r>
            <a:r>
              <a:rPr lang="ru-RU" sz="1400" dirty="0" err="1" smtClean="0"/>
              <a:t>плодові</a:t>
            </a:r>
            <a:r>
              <a:rPr lang="ru-RU" sz="1400" dirty="0" smtClean="0"/>
              <a:t> та виноградник.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</TotalTime>
  <Words>2938</Words>
  <Application>Microsoft Office PowerPoint</Application>
  <PresentationFormat>Экран (4:3)</PresentationFormat>
  <Paragraphs>152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Лекція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</dc:title>
  <dc:creator>Руслан Аминов</dc:creator>
  <cp:lastModifiedBy>Руслан Аминов</cp:lastModifiedBy>
  <cp:revision>13</cp:revision>
  <dcterms:created xsi:type="dcterms:W3CDTF">2024-09-05T19:51:55Z</dcterms:created>
  <dcterms:modified xsi:type="dcterms:W3CDTF">2024-09-05T21:22:41Z</dcterms:modified>
</cp:coreProperties>
</file>