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6" r:id="rId3"/>
    <p:sldId id="278" r:id="rId4"/>
    <p:sldId id="279" r:id="rId5"/>
    <p:sldId id="261" r:id="rId6"/>
    <p:sldId id="28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1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12.10.2022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5521F-5DF8-416B-B6FE-33876C05932B}" type="slidenum">
              <a:rPr lang="x-none" smtClean="0"/>
              <a:pPr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6358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097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727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592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7344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286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180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291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66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167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81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61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697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430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66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62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1033" y="168812"/>
            <a:ext cx="7958050" cy="1564376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ЕКОНОМІЧНИЙ РОЗВИТОК УКРАЇНИ: ЄВРОПЕЙСЬКИЙ ВЕКТОР ІНТЕГРАЦІЇ</a:t>
            </a:r>
            <a:endParaRPr lang="ru-RU" sz="32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7636" y="2770908"/>
            <a:ext cx="8603674" cy="1704109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sz="24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ТЕМА </a:t>
            </a:r>
            <a:r>
              <a:rPr lang="uk-UA" sz="2400" b="1" i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  <a:p>
            <a:pPr algn="ctr">
              <a:spcBef>
                <a:spcPts val="0"/>
              </a:spcBef>
            </a:pPr>
            <a:endParaRPr lang="uk-UA" sz="2400" b="1" i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uk-UA" sz="2400" b="1" dirty="0" smtClean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МІЖНАРОДНІ ІНТЕГРАЦІЙНІ </a:t>
            </a:r>
            <a:r>
              <a:rPr lang="uk-UA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ПРОЦЕСИ </a:t>
            </a:r>
            <a:r>
              <a:rPr lang="uk-UA" sz="2400" b="1" dirty="0" smtClean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(ПЕРЕДУМОВИ ФОРМУВАННЯ), СТАДІЇ ЕКОНОМІЧНОЇ ІНТЕГРАЦІЇ</a:t>
            </a:r>
            <a:endParaRPr lang="uk-UA" sz="2400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44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164" y="457201"/>
            <a:ext cx="10740089" cy="6145078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Формування міжнародного поділу праці та рівень залучення до нього окремих держав або їх груп </a:t>
            </a:r>
            <a:r>
              <a:rPr lang="uk-UA" sz="24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залежить від впливу чинників</a:t>
            </a:r>
            <a:r>
              <a:rPr lang="uk-UA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</a:t>
            </a:r>
            <a:endParaRPr lang="x-none" sz="2400" dirty="0">
              <a:solidFill>
                <a:srgbClr val="FF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природно-географічного,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соціально-економічного та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науково-технологічного процесів.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Певний вплив справляють </a:t>
            </a:r>
            <a:r>
              <a:rPr lang="uk-UA" sz="24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політичні фактори: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ступінь розвитку державного суверенітету,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 економічні позиції,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співвідношення політичних сил у країні,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 і ступінь впливу державних інститутів на економічні процеси. </a:t>
            </a:r>
            <a:endParaRPr lang="x-none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D7D59F9-B754-408F-B2C3-58700200A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94" y="1111349"/>
            <a:ext cx="6443052" cy="163175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BD7EC1A-9914-4743-BECD-2DF00CFA3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237" y="1111349"/>
            <a:ext cx="4255125" cy="64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621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624E6D4B-2C92-45DB-944A-18B713D99962}"/>
              </a:ext>
            </a:extLst>
          </p:cNvPr>
          <p:cNvSpPr txBox="1">
            <a:spLocks/>
          </p:cNvSpPr>
          <p:nvPr/>
        </p:nvSpPr>
        <p:spPr>
          <a:xfrm>
            <a:off x="126609" y="193322"/>
            <a:ext cx="11674052" cy="10868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Розвинені країни швидше і впевненіше інтегруються в економічний простір. </a:t>
            </a:r>
          </a:p>
          <a:p>
            <a:pPr indent="450215" algn="ctr"/>
            <a: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країн з вищим рівнем економічного розвитку більше можливостей для інтеграції. Здатність країн до такого процесу визначається </a:t>
            </a:r>
            <a:r>
              <a:rPr lang="uk-UA" sz="2400" b="1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взаємодоповнюваністю. </a:t>
            </a:r>
            <a:endParaRPr lang="x-none" sz="2400" b="1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47C46880-935B-4AE0-9147-580BA276D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173" y="1505244"/>
            <a:ext cx="10947049" cy="5159434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сучасному розумінні </a:t>
            </a:r>
            <a:r>
              <a:rPr lang="uk-UA" sz="2400" b="1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міжнародна економічна інтеграція</a:t>
            </a:r>
            <a:r>
              <a:rPr lang="uk-UA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– це високий рівень міжнародних економічних відносин, за якого процес господарсько-політичного об’єднання країн відбувається на основі </a:t>
            </a:r>
            <a:r>
              <a:rPr lang="uk-UA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міжнародного поділу праці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 здійсненні узгодженої </a:t>
            </a:r>
            <a:r>
              <a:rPr lang="uk-UA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міжнародної торговельно-економічної політики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x-none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x-none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10FA3387-4860-4143-97F7-11A7838DC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628" y="2940148"/>
            <a:ext cx="8721969" cy="346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894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624E6D4B-2C92-45DB-944A-18B713D99962}"/>
              </a:ext>
            </a:extLst>
          </p:cNvPr>
          <p:cNvSpPr txBox="1">
            <a:spLocks/>
          </p:cNvSpPr>
          <p:nvPr/>
        </p:nvSpPr>
        <p:spPr>
          <a:xfrm>
            <a:off x="168812" y="235525"/>
            <a:ext cx="10772991" cy="12837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400" i="1"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Відмінності між економікою групи країн та економікою окремої країни ліквідуються в процесі міжнародної економічної інтеграції і характеризуються наступним:</a:t>
            </a:r>
            <a:endParaRPr lang="ru-RU" sz="2400" b="1" i="1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47C46880-935B-4AE0-9147-580BA276D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1645920"/>
            <a:ext cx="11437033" cy="3516924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межах однієї країни товари, послуги та робоча сила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переміщуються вільно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</a:t>
            </a:r>
            <a:endParaRPr lang="x-none" sz="20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товари, послуги, капітал і робоча сила, які переміщуються із одного регіону країни до іншого, залишаються в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межах дій системи законів однієї країни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в тому числі й тих, які регулюють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економічні відносини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</a:t>
            </a:r>
            <a:endParaRPr lang="x-none" sz="20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масштабах групи країн існує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кілька валют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і центральних банків, які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регулюють обіг грошей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У регіонах однієї країни в обігу знаходиться одна національна валюта, яка регулюється центральним банком;</a:t>
            </a:r>
            <a:endParaRPr lang="x-none" sz="20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міжнародний рух товарів, послуг і робочої сили є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об’єктом спеціальних міжурядових договорів та угод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положення яких не поширюється на економічні відносини, що діють усередині країн. </a:t>
            </a:r>
            <a:endParaRPr lang="x-none" sz="20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x-none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3F181869-7A8F-4BB5-B063-853C1F047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76" y="5809957"/>
            <a:ext cx="10635176" cy="88154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400" b="1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Зменшення цих відмінностей до їх повної ліквідації є процесом міжнародної регіональної економічної інтеграції</a:t>
            </a:r>
            <a:endParaRPr lang="ru-RU" sz="2400" b="1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xmlns="" id="{0386C899-0AB7-4E86-B649-FBD024466E52}"/>
              </a:ext>
            </a:extLst>
          </p:cNvPr>
          <p:cNvSpPr/>
          <p:nvPr/>
        </p:nvSpPr>
        <p:spPr>
          <a:xfrm>
            <a:off x="4909625" y="5022166"/>
            <a:ext cx="2152357" cy="6752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181608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772" y="138221"/>
            <a:ext cx="11732455" cy="677706"/>
          </a:xfrm>
          <a:gradFill>
            <a:gsLst>
              <a:gs pos="58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Особливості, сутність та обмеження форм міжнародної економічної інтеграції</a:t>
            </a:r>
            <a:r>
              <a:rPr lang="x-none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x-none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ru-RU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8849164B-FF18-40AD-9D9E-30234D6CF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2809963"/>
              </p:ext>
            </p:extLst>
          </p:nvPr>
        </p:nvGraphicFramePr>
        <p:xfrm>
          <a:off x="337625" y="1012874"/>
          <a:ext cx="10607040" cy="5598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969">
                  <a:extLst>
                    <a:ext uri="{9D8B030D-6E8A-4147-A177-3AD203B41FA5}">
                      <a16:colId xmlns:a16="http://schemas.microsoft.com/office/drawing/2014/main" xmlns="" val="2256389564"/>
                    </a:ext>
                  </a:extLst>
                </a:gridCol>
                <a:gridCol w="3174051">
                  <a:extLst>
                    <a:ext uri="{9D8B030D-6E8A-4147-A177-3AD203B41FA5}">
                      <a16:colId xmlns:a16="http://schemas.microsoft.com/office/drawing/2014/main" xmlns="" val="3796877824"/>
                    </a:ext>
                  </a:extLst>
                </a:gridCol>
                <a:gridCol w="3015069">
                  <a:extLst>
                    <a:ext uri="{9D8B030D-6E8A-4147-A177-3AD203B41FA5}">
                      <a16:colId xmlns:a16="http://schemas.microsoft.com/office/drawing/2014/main" xmlns="" val="3475341389"/>
                    </a:ext>
                  </a:extLst>
                </a:gridCol>
                <a:gridCol w="2676951">
                  <a:extLst>
                    <a:ext uri="{9D8B030D-6E8A-4147-A177-3AD203B41FA5}">
                      <a16:colId xmlns:a16="http://schemas.microsoft.com/office/drawing/2014/main" xmlns="" val="2230199055"/>
                    </a:ext>
                  </a:extLst>
                </a:gridCol>
              </a:tblGrid>
              <a:tr h="929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Форми міжнародної економічної інтеграції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Особливості форм міжнародної економічної інтеграції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Сутність форм міжнародної економічної інтеграції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Обмеження форм міжнародної економічної інтеграції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18129115"/>
                  </a:ext>
                </a:extLst>
              </a:tr>
              <a:tr h="1634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Зона економічного росту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Транснаціональний розвиток географічно близьких регіонів на основі спільного використання факторів виробництва. Підвищення рівня розвитку менш розвинутих регіонів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Ранній напрям поглиблення інтернаціоналізації економічного розвитку. Нова форма економічної співпраці на основі високого рівня взаємозалежності та взаємодоповнюваності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За участю тільки географічно близьких регіонів кількох країн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60188442"/>
                  </a:ext>
                </a:extLst>
              </a:tr>
              <a:tr h="1870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Зона преференційної торгівлі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Встановлюються відносно нижчі тарифи або нетарифні бар’єри у відносинах з країнами-членами угруповання. Збереження національних тарифів відносно третіх країн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Найнижчий рівень економічної інтеграції. Всі учасники самостійно визначають засади та механізми національної зовнішньоторговельної політики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Ризик непогодження іншими країнами-учасницями при самостійному визначенні кожною країною національної зовнішньоторговельної політики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78838122"/>
                  </a:ext>
                </a:extLst>
              </a:tr>
              <a:tr h="1164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Промислова зона вільної торгівлі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Скасування тарифів і квот та тарифів між учасниками. Сприяння розвитку торгівлі промисловими товарами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Учасники інтеграційних процесів отримують позитивний ефект для розвитку промислового виробництва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Підвищення торгівлі тільки промисловими товарами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5721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8425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55E4D547-8BDB-4841-B656-2365F618D66D}"/>
              </a:ext>
            </a:extLst>
          </p:cNvPr>
          <p:cNvSpPr txBox="1">
            <a:spLocks/>
          </p:cNvSpPr>
          <p:nvPr/>
        </p:nvSpPr>
        <p:spPr>
          <a:xfrm>
            <a:off x="8554462" y="249594"/>
            <a:ext cx="3317842" cy="45379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i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ПРОДОВЖЕННЯ СЛАЙДУ </a:t>
            </a:r>
            <a:endParaRPr lang="ru-RU" sz="2000" b="1" i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3433FA75-8B9E-476B-A6D2-8447CE513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7601877"/>
              </p:ext>
            </p:extLst>
          </p:nvPr>
        </p:nvGraphicFramePr>
        <p:xfrm>
          <a:off x="225083" y="914401"/>
          <a:ext cx="10607039" cy="5616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969">
                  <a:extLst>
                    <a:ext uri="{9D8B030D-6E8A-4147-A177-3AD203B41FA5}">
                      <a16:colId xmlns:a16="http://schemas.microsoft.com/office/drawing/2014/main" xmlns="" val="546239785"/>
                    </a:ext>
                  </a:extLst>
                </a:gridCol>
                <a:gridCol w="3174050">
                  <a:extLst>
                    <a:ext uri="{9D8B030D-6E8A-4147-A177-3AD203B41FA5}">
                      <a16:colId xmlns:a16="http://schemas.microsoft.com/office/drawing/2014/main" xmlns="" val="3313123000"/>
                    </a:ext>
                  </a:extLst>
                </a:gridCol>
                <a:gridCol w="3015068">
                  <a:extLst>
                    <a:ext uri="{9D8B030D-6E8A-4147-A177-3AD203B41FA5}">
                      <a16:colId xmlns:a16="http://schemas.microsoft.com/office/drawing/2014/main" xmlns="" val="2139302844"/>
                    </a:ext>
                  </a:extLst>
                </a:gridCol>
                <a:gridCol w="2676952">
                  <a:extLst>
                    <a:ext uri="{9D8B030D-6E8A-4147-A177-3AD203B41FA5}">
                      <a16:colId xmlns:a16="http://schemas.microsoft.com/office/drawing/2014/main" xmlns="" val="4029374716"/>
                    </a:ext>
                  </a:extLst>
                </a:gridCol>
              </a:tblGrid>
              <a:tr h="1461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Зона вільної торгівлі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Особливий торговельний режим для країн-учасниць за рахунок усунення внутрішніх тарифів при забезпеченні їх в торгівлі з іншими країнами. Свобода руху товарів і послуг між країнами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Принцип зони вільної торгівлі застосовується як до всіх, так і до певного класу товарів та послуг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Ризик втрати взаємовигідної торгівлі між сировинно- та технологічно орієнтованими країнами угруповання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:a16="http://schemas.microsoft.com/office/drawing/2014/main" xmlns="" val="3681367515"/>
                  </a:ext>
                </a:extLst>
              </a:tr>
              <a:tr h="941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Митний союз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Спільний внутрішній тариф. Встановлення спільного зовнішнього тарифу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Зручність для третіх країн при торгівлі з різними країнами-учасницями, через спільний зовнішній тариф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Спільний зовнішній тариф для третіх країн може бути невигідний для окремих країн-інтегрантів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:a16="http://schemas.microsoft.com/office/drawing/2014/main" xmlns="" val="2525777880"/>
                  </a:ext>
                </a:extLst>
              </a:tr>
              <a:tr h="1180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Спільний ринок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Вільний рух товарів і послуг, капіталів та громадян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Інтеграція безпосередньо у сфері виробництва, співпраця у грошовій, податковій політиці та політиці зайнятості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Можливий відплив робочої сили, інтелектуальна міграція, що невигідно для менш розвинених країн угруповання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:a16="http://schemas.microsoft.com/office/drawing/2014/main" xmlns="" val="673362382"/>
                  </a:ext>
                </a:extLst>
              </a:tr>
              <a:tr h="1180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Економічний союз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Гармонізація внутрішньої та зовнішньої економічної політики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У країнах інтегрантах - функціонує єдина грошова одиниця. Процес пов'язаний не тільки з економічними, але й соціальними параметрами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В умовах погіршення економічної кон’юнктури криза може виникати у всіх країнах-учасницях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:a16="http://schemas.microsoft.com/office/drawing/2014/main" xmlns="" val="1788470995"/>
                  </a:ext>
                </a:extLst>
              </a:tr>
              <a:tr h="853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Політичний союз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Поряд із економічною забезпечується і політична інтеграція. Повна інтеграція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Наднаціональний рівень управління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Втрата країнами-учасницями часткового суверенітету</a:t>
                      </a:r>
                      <a:endParaRPr lang="x-none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:a16="http://schemas.microsoft.com/office/drawing/2014/main" xmlns="" val="1025479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5110895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628</Words>
  <Application>Microsoft Office PowerPoint</Application>
  <PresentationFormat>Произвольный</PresentationFormat>
  <Paragraphs>82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 ЕКОНОМІЧНИЙ РОЗВИТОК УКРАЇНИ: ЄВРОПЕЙСЬКИЙ ВЕКТОР ІНТЕГРАЦІЇ</vt:lpstr>
      <vt:lpstr>Слайд 2</vt:lpstr>
      <vt:lpstr>Слайд 3</vt:lpstr>
      <vt:lpstr>Зменшення цих відмінностей до їх повної ліквідації є процесом міжнародної регіональної економічної інтеграції</vt:lpstr>
      <vt:lpstr>Особливості, сутність та обмеження форм міжнародної економічної інтеграції 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 </dc:title>
  <dc:creator>Buh</dc:creator>
  <cp:lastModifiedBy>Асус</cp:lastModifiedBy>
  <cp:revision>124</cp:revision>
  <dcterms:created xsi:type="dcterms:W3CDTF">2019-11-02T14:16:53Z</dcterms:created>
  <dcterms:modified xsi:type="dcterms:W3CDTF">2022-10-12T10:18:02Z</dcterms:modified>
</cp:coreProperties>
</file>