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952A94-4D31-47E0-9230-A44E33B3F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14572C-CB2A-43E7-A471-E1F717DD7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0345A7-FD05-4C45-8234-B2575655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103547-8EE1-4FAA-BD58-3EB1403E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624AC2-84CE-4104-81E7-F5E5E901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4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B7525-CAE1-43F0-8394-A5C2E351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96C07E-F67A-4508-8891-46AC89988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207CA-C69D-428B-A6F9-792A7B1B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93F187-1024-4351-93F2-4B93662A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F4FFC8-5D4D-45B2-882E-0B29E74D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4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E459F2B-2F31-4DE9-9BA0-9C625B09F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6505D87-D483-42A2-8D42-B7463F6CF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4C5E58-D893-4ABF-81D8-3FA44B6D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3004D4-EB5B-49F3-99B1-85F84530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9CC8F5-7F30-4305-8B63-C39AE619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2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C1D3C-F2CA-4F51-81E4-348F8851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F565C3-BE7D-443D-9F77-86F9EC0FB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1053BD-5353-4CA7-9621-21BBEA11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D9DEA5-2785-45F3-8560-9C443F76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35C001-EA09-4ADD-BD5C-01FE965B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5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C989B-2F3F-4A79-AA2D-DFB688E0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61B885-8787-4141-BA79-A68D1CF0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63A132-0093-49BF-A736-8990FD69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D849E5-A075-4412-A433-9C4B2C31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79756C-B5FD-4EF1-9271-DFE09E1C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2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15F7B9-4662-403D-9B6B-9B98EC77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3B517F-8BAA-4D92-93D5-CE80B9FFA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12C033-5C2E-48F4-8AA2-E538A7A88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963C81-4319-4622-AC1E-E21EAB12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A15104-8B67-42E8-84F7-698D641B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7FD8B6-7148-41DF-921A-99DDBF24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5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43491A-58DA-478D-840C-088191DB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48CEC8-4630-41BB-8AC9-10C752D88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17FEB4-A1DF-48AB-9CCC-6563F8A0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12451B8-C7AC-4EF6-B395-FAB13530E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34C3B98-7867-47A0-91E1-FFD0BFC76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39D6D8C-97E5-4D61-A862-C09DA469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07A563-4AD6-499C-B7AD-5CA4B545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1E08DF-8959-4D92-BF53-DD673C21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9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CC73E5-9B67-474F-AF47-515219BD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96F82E-9E26-4841-907E-CA22526E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DEE674-17D6-47A6-96EB-C0E503B4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79D54E5-2E2A-4723-A8C9-F8E0A22C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C880C7-74EB-49A3-8D04-A0029A70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03DBFC9-E2A6-4F57-8CAF-8F0D438D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08A6F4-781A-49D2-93BB-EC1CE829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3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F7D046-CD8B-460B-BB2C-8E4CD44A7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F6069A-4486-4B28-9080-CF9F88E3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8AAF10-7935-41F4-BAF1-ADD8849F3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57EBF4-8ED3-413B-B239-6B9F65BF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8E3DD8-1F2A-47CA-A678-5A470980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54CE07-6992-4934-9388-491B0179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4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D31246-90A5-412B-8005-3B5751E6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59AB9A8-96F6-4ED3-A1C2-8D1887BC7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10BF28-416F-42DC-A4C8-DDD414B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8D2A59-6B2A-40AA-A706-66AFD40E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013446-82AB-4B4E-97E1-945C7CF4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17B06E-6C7B-4A4B-8D35-918C30BC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4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E5B1A-4686-4A4D-B825-F4E17873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1AA5AA-AB92-444D-9E55-4789C510E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CC6B0E-FB21-40F6-85BB-3A52725FF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60D6-2E29-4B93-826B-09EB58F0D15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A0E5D6-7750-454B-A4A8-CDED3AFBC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871AFC-6DCA-404F-B4BE-5B5087C4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2660-24BD-49C7-AFC7-B82D0D17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3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51BD2F-157D-4B9C-A075-D964B8B26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Гайд</a:t>
            </a:r>
            <a:r>
              <a:rPr lang="ru-RU" b="1" dirty="0">
                <a:solidFill>
                  <a:srgbClr val="FF0000"/>
                </a:solidFill>
              </a:rPr>
              <a:t>: як </a:t>
            </a:r>
            <a:r>
              <a:rPr lang="ru-RU" b="1" dirty="0" err="1">
                <a:solidFill>
                  <a:srgbClr val="FF0000"/>
                </a:solidFill>
              </a:rPr>
              <a:t>розробити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ru-RU" b="1" dirty="0" err="1">
                <a:solidFill>
                  <a:srgbClr val="FF0000"/>
                </a:solidFill>
              </a:rPr>
              <a:t>кампанію</a:t>
            </a:r>
            <a:r>
              <a:rPr lang="ru-RU" b="1" dirty="0">
                <a:solidFill>
                  <a:srgbClr val="FF0000"/>
                </a:solidFill>
              </a:rPr>
              <a:t> з нуля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B9592F2-0023-45FE-BD85-4AC148AAD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3600" b="1" dirty="0" err="1">
                <a:solidFill>
                  <a:srgbClr val="002060"/>
                </a:solidFill>
              </a:rPr>
              <a:t>Гайд</a:t>
            </a:r>
            <a:r>
              <a:rPr lang="ru-RU" sz="3600" b="1" dirty="0">
                <a:solidFill>
                  <a:srgbClr val="002060"/>
                </a:solidFill>
              </a:rPr>
              <a:t> по </a:t>
            </a:r>
            <a:r>
              <a:rPr lang="ru-RU" sz="3600" b="1" dirty="0" err="1">
                <a:solidFill>
                  <a:srgbClr val="002060"/>
                </a:solidFill>
              </a:rPr>
              <a:t>розробці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PR-</a:t>
            </a:r>
            <a:r>
              <a:rPr lang="ru-RU" sz="3600" b="1" dirty="0" err="1">
                <a:solidFill>
                  <a:srgbClr val="002060"/>
                </a:solidFill>
              </a:rPr>
              <a:t>кампані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план ПР-дій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план ПР-дій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9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4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 smtClean="0">
                <a:solidFill>
                  <a:srgbClr val="0070C0"/>
                </a:solidFill>
              </a:rPr>
              <a:t>Пункти </a:t>
            </a:r>
            <a:r>
              <a:rPr lang="en-US" b="1" dirty="0">
                <a:solidFill>
                  <a:srgbClr val="0070C0"/>
                </a:solidFill>
              </a:rPr>
              <a:t>PR-</a:t>
            </a:r>
            <a:r>
              <a:rPr lang="uk-UA" b="1" dirty="0" smtClean="0">
                <a:solidFill>
                  <a:srgbClr val="0070C0"/>
                </a:solidFill>
              </a:rPr>
              <a:t>кампанії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>
                <a:solidFill>
                  <a:srgbClr val="C00000"/>
                </a:solidFill>
              </a:rPr>
              <a:t>Проблематика.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1. Проблематика</a:t>
            </a:r>
            <a:r>
              <a:rPr lang="ru-RU" sz="4400" b="1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Існує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2 шляхи, як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зрозуміти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, за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братися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3800" b="1" dirty="0" err="1"/>
              <a:t>Якщо</a:t>
            </a:r>
            <a:r>
              <a:rPr lang="ru-RU" sz="3800" b="1" dirty="0"/>
              <a:t> </a:t>
            </a:r>
            <a:r>
              <a:rPr lang="ru-RU" sz="3800" b="1" dirty="0" err="1"/>
              <a:t>ви</a:t>
            </a:r>
            <a:r>
              <a:rPr lang="ru-RU" sz="3800" b="1" dirty="0"/>
              <a:t> </a:t>
            </a:r>
            <a:r>
              <a:rPr lang="ru-RU" sz="3800" b="1" dirty="0" err="1"/>
              <a:t>готуєтеся</a:t>
            </a:r>
            <a:r>
              <a:rPr lang="ru-RU" sz="3800" b="1" dirty="0"/>
              <a:t> до </a:t>
            </a:r>
            <a:r>
              <a:rPr lang="ru-RU" sz="3800" b="1" dirty="0" err="1"/>
              <a:t>важливої</a:t>
            </a:r>
            <a:r>
              <a:rPr lang="ru-RU" sz="3800" b="1" dirty="0"/>
              <a:t> ​​</a:t>
            </a:r>
            <a:r>
              <a:rPr lang="ru-RU" sz="3800" b="1" dirty="0" err="1"/>
              <a:t>події</a:t>
            </a:r>
            <a:r>
              <a:rPr lang="ru-RU" sz="3800" b="1" dirty="0"/>
              <a:t> у </a:t>
            </a:r>
            <a:r>
              <a:rPr lang="ru-RU" sz="3800" b="1" dirty="0" err="1"/>
              <a:t>вашій</a:t>
            </a:r>
            <a:r>
              <a:rPr lang="ru-RU" sz="3800" b="1" dirty="0"/>
              <a:t> </a:t>
            </a:r>
            <a:r>
              <a:rPr lang="ru-RU" sz="3800" b="1" dirty="0" err="1"/>
              <a:t>організації</a:t>
            </a:r>
            <a:r>
              <a:rPr lang="ru-RU" sz="3800" b="1" dirty="0"/>
              <a:t> (великий форум, </a:t>
            </a:r>
            <a:r>
              <a:rPr lang="ru-RU" sz="3800" b="1" dirty="0" err="1"/>
              <a:t>вихід</a:t>
            </a:r>
            <a:r>
              <a:rPr lang="ru-RU" sz="3800" b="1" dirty="0"/>
              <a:t> на </a:t>
            </a:r>
            <a:r>
              <a:rPr lang="ru-RU" sz="3800" b="1" dirty="0" err="1"/>
              <a:t>іноземний</a:t>
            </a:r>
            <a:r>
              <a:rPr lang="ru-RU" sz="3800" b="1" dirty="0"/>
              <a:t> </a:t>
            </a:r>
            <a:r>
              <a:rPr lang="ru-RU" sz="3800" b="1" dirty="0" err="1"/>
              <a:t>ринок</a:t>
            </a:r>
            <a:r>
              <a:rPr lang="ru-RU" sz="3800" b="1" dirty="0"/>
              <a:t>, </a:t>
            </a:r>
            <a:r>
              <a:rPr lang="ru-RU" sz="3800" b="1" dirty="0" err="1"/>
              <a:t>аварія</a:t>
            </a:r>
            <a:r>
              <a:rPr lang="ru-RU" sz="3800" b="1" dirty="0"/>
              <a:t> на </a:t>
            </a:r>
            <a:r>
              <a:rPr lang="ru-RU" sz="3800" b="1" dirty="0" err="1"/>
              <a:t>виробництві</a:t>
            </a:r>
            <a:r>
              <a:rPr lang="ru-RU" sz="3800" b="1" dirty="0"/>
              <a:t>) – </a:t>
            </a:r>
            <a:r>
              <a:rPr lang="ru-RU" sz="3800" b="1" dirty="0" err="1"/>
              <a:t>ви</a:t>
            </a:r>
            <a:r>
              <a:rPr lang="ru-RU" sz="3800" b="1" dirty="0"/>
              <a:t> </a:t>
            </a:r>
            <a:r>
              <a:rPr lang="ru-RU" sz="3800" b="1" dirty="0" err="1"/>
              <a:t>вже</a:t>
            </a:r>
            <a:r>
              <a:rPr lang="ru-RU" sz="3800" b="1" dirty="0"/>
              <a:t> </a:t>
            </a:r>
            <a:r>
              <a:rPr lang="ru-RU" sz="3800" b="1" dirty="0" err="1"/>
              <a:t>знаєте</a:t>
            </a:r>
            <a:r>
              <a:rPr lang="ru-RU" sz="3800" b="1" dirty="0"/>
              <a:t>, </a:t>
            </a:r>
            <a:r>
              <a:rPr lang="ru-RU" sz="3800" b="1" dirty="0" err="1"/>
              <a:t>куди</a:t>
            </a:r>
            <a:r>
              <a:rPr lang="ru-RU" sz="3800" b="1" dirty="0"/>
              <a:t> </a:t>
            </a:r>
            <a:r>
              <a:rPr lang="ru-RU" sz="3800" b="1" dirty="0" err="1"/>
              <a:t>спрямувати</a:t>
            </a:r>
            <a:r>
              <a:rPr lang="ru-RU" sz="3800" b="1" dirty="0"/>
              <a:t> </a:t>
            </a:r>
            <a:r>
              <a:rPr lang="ru-RU" sz="3800" b="1" dirty="0" err="1"/>
              <a:t>свої</a:t>
            </a:r>
            <a:r>
              <a:rPr lang="ru-RU" sz="3800" b="1" dirty="0"/>
              <a:t> </a:t>
            </a:r>
            <a:r>
              <a:rPr lang="ru-RU" sz="3800" b="1" dirty="0" err="1"/>
              <a:t>зусилля</a:t>
            </a:r>
            <a:r>
              <a:rPr lang="ru-RU" sz="3800" b="1" dirty="0"/>
              <a:t>. Не </a:t>
            </a:r>
            <a:r>
              <a:rPr lang="ru-RU" sz="3800" b="1" dirty="0" err="1"/>
              <a:t>забувайте</a:t>
            </a:r>
            <a:r>
              <a:rPr lang="ru-RU" sz="3800" b="1" dirty="0"/>
              <a:t> при </a:t>
            </a:r>
            <a:r>
              <a:rPr lang="ru-RU" sz="3800" b="1" dirty="0" err="1"/>
              <a:t>цьому</a:t>
            </a:r>
            <a:r>
              <a:rPr lang="ru-RU" sz="3800" b="1" dirty="0"/>
              <a:t> </a:t>
            </a:r>
            <a:r>
              <a:rPr lang="ru-RU" sz="3800" b="1" dirty="0" err="1"/>
              <a:t>займатися</a:t>
            </a:r>
            <a:r>
              <a:rPr lang="ru-RU" sz="3800" b="1" dirty="0"/>
              <a:t> і поточною </a:t>
            </a:r>
            <a:r>
              <a:rPr lang="en-US" sz="3800" b="1" dirty="0"/>
              <a:t>PR-</a:t>
            </a:r>
            <a:r>
              <a:rPr lang="ru-RU" sz="3800" b="1" dirty="0" err="1"/>
              <a:t>роботою</a:t>
            </a:r>
            <a:r>
              <a:rPr lang="ru-RU" sz="3800" b="1" dirty="0"/>
              <a:t>.</a:t>
            </a:r>
          </a:p>
          <a:p>
            <a:r>
              <a:rPr lang="ru-RU" sz="3800" b="1" dirty="0" err="1"/>
              <a:t>Поспілкуйтеся</a:t>
            </a:r>
            <a:r>
              <a:rPr lang="ru-RU" sz="3800" b="1" dirty="0"/>
              <a:t> з </a:t>
            </a:r>
            <a:r>
              <a:rPr lang="ru-RU" sz="3800" b="1" dirty="0" err="1"/>
              <a:t>керівником</a:t>
            </a:r>
            <a:r>
              <a:rPr lang="ru-RU" sz="3800" b="1" dirty="0"/>
              <a:t>, </a:t>
            </a:r>
            <a:r>
              <a:rPr lang="ru-RU" sz="3800" b="1" dirty="0" err="1"/>
              <a:t>своїми</a:t>
            </a:r>
            <a:r>
              <a:rPr lang="ru-RU" sz="3800" b="1" dirty="0"/>
              <a:t> </a:t>
            </a:r>
            <a:r>
              <a:rPr lang="ru-RU" sz="3800" b="1" dirty="0" err="1"/>
              <a:t>колегами</a:t>
            </a:r>
            <a:r>
              <a:rPr lang="ru-RU" sz="3800" b="1" dirty="0"/>
              <a:t>, запитайте думку </a:t>
            </a:r>
            <a:r>
              <a:rPr lang="ru-RU" sz="3800" b="1" dirty="0" err="1"/>
              <a:t>клієнтів</a:t>
            </a:r>
            <a:r>
              <a:rPr lang="ru-RU" sz="3800" b="1" dirty="0"/>
              <a:t> (</a:t>
            </a:r>
            <a:r>
              <a:rPr lang="ru-RU" sz="3800" b="1" dirty="0" err="1"/>
              <a:t>проведення</a:t>
            </a:r>
            <a:r>
              <a:rPr lang="ru-RU" sz="3800" b="1" dirty="0"/>
              <a:t> </a:t>
            </a:r>
            <a:r>
              <a:rPr lang="ru-RU" sz="3800" b="1" dirty="0" err="1"/>
              <a:t>соц.опитування</a:t>
            </a:r>
            <a:r>
              <a:rPr lang="ru-RU" sz="3800" b="1" dirty="0"/>
              <a:t>, </a:t>
            </a:r>
            <a:r>
              <a:rPr lang="ru-RU" sz="3800" b="1" dirty="0" err="1"/>
              <a:t>збір</a:t>
            </a:r>
            <a:r>
              <a:rPr lang="ru-RU" sz="3800" b="1" dirty="0"/>
              <a:t> думок і </a:t>
            </a:r>
            <a:r>
              <a:rPr lang="ru-RU" sz="3800" b="1" dirty="0" err="1"/>
              <a:t>аналіз</a:t>
            </a:r>
            <a:r>
              <a:rPr lang="ru-RU" sz="3800" b="1" dirty="0"/>
              <a:t> </a:t>
            </a:r>
            <a:r>
              <a:rPr lang="ru-RU" sz="3800" b="1" dirty="0" err="1"/>
              <a:t>вашої</a:t>
            </a:r>
            <a:r>
              <a:rPr lang="ru-RU" sz="3800" b="1" dirty="0"/>
              <a:t> </a:t>
            </a:r>
            <a:r>
              <a:rPr lang="ru-RU" sz="3800" b="1" dirty="0" err="1"/>
              <a:t>репутації</a:t>
            </a:r>
            <a:r>
              <a:rPr lang="ru-RU" sz="3800" b="1" dirty="0"/>
              <a:t> в </a:t>
            </a:r>
            <a:r>
              <a:rPr lang="ru-RU" sz="3800" b="1" dirty="0" err="1"/>
              <a:t>соцмережах</a:t>
            </a:r>
            <a:r>
              <a:rPr lang="ru-RU" sz="3800" b="1" dirty="0"/>
              <a:t>, </a:t>
            </a:r>
            <a:r>
              <a:rPr lang="ru-RU" sz="3800" b="1" dirty="0" err="1"/>
              <a:t>експеримент</a:t>
            </a:r>
            <a:r>
              <a:rPr lang="ru-RU" sz="3800" b="1" dirty="0"/>
              <a:t> у </a:t>
            </a:r>
            <a:r>
              <a:rPr lang="ru-RU" sz="3800" b="1" dirty="0" err="1"/>
              <a:t>польових</a:t>
            </a:r>
            <a:r>
              <a:rPr lang="ru-RU" sz="3800" b="1" dirty="0"/>
              <a:t> </a:t>
            </a:r>
            <a:r>
              <a:rPr lang="ru-RU" sz="3800" b="1" dirty="0" err="1"/>
              <a:t>умовах</a:t>
            </a:r>
            <a:r>
              <a:rPr lang="ru-RU" sz="3800" b="1" dirty="0"/>
              <a:t>) і </a:t>
            </a:r>
            <a:r>
              <a:rPr lang="ru-RU" sz="3800" b="1" dirty="0" err="1"/>
              <a:t>проаналізуйте</a:t>
            </a:r>
            <a:r>
              <a:rPr lang="ru-RU" sz="3800" b="1" dirty="0"/>
              <a:t>, де прогалина у </a:t>
            </a:r>
            <a:r>
              <a:rPr lang="ru-RU" sz="3800" b="1" dirty="0" err="1"/>
              <a:t>вашій</a:t>
            </a:r>
            <a:r>
              <a:rPr lang="ru-RU" sz="3800" b="1" dirty="0"/>
              <a:t> </a:t>
            </a:r>
            <a:r>
              <a:rPr lang="ru-RU" sz="3800" b="1" dirty="0" err="1"/>
              <a:t>компанії</a:t>
            </a:r>
            <a:r>
              <a:rPr lang="ru-RU" sz="3800" b="1" dirty="0"/>
              <a:t>.</a:t>
            </a:r>
          </a:p>
          <a:p>
            <a:r>
              <a:rPr lang="ru-RU" sz="3800" b="1" dirty="0" err="1"/>
              <a:t>Дізнатися</a:t>
            </a:r>
            <a:r>
              <a:rPr lang="ru-RU" sz="3800" b="1" dirty="0"/>
              <a:t> думку </a:t>
            </a:r>
            <a:r>
              <a:rPr lang="ru-RU" sz="3800" b="1" dirty="0" err="1"/>
              <a:t>потрібної</a:t>
            </a:r>
            <a:r>
              <a:rPr lang="ru-RU" sz="3800" b="1" dirty="0"/>
              <a:t> </a:t>
            </a:r>
            <a:r>
              <a:rPr lang="ru-RU" sz="3800" b="1" dirty="0" err="1"/>
              <a:t>аудиторії</a:t>
            </a:r>
            <a:r>
              <a:rPr lang="ru-RU" sz="3800" b="1" dirty="0"/>
              <a:t> </a:t>
            </a:r>
            <a:r>
              <a:rPr lang="ru-RU" sz="3800" b="1" dirty="0" err="1"/>
              <a:t>можна</a:t>
            </a:r>
            <a:r>
              <a:rPr lang="ru-RU" sz="3800" b="1" dirty="0"/>
              <a:t> і без великого бюджету: для </a:t>
            </a:r>
            <a:r>
              <a:rPr lang="ru-RU" sz="3800" b="1" dirty="0" err="1"/>
              <a:t>цього</a:t>
            </a:r>
            <a:r>
              <a:rPr lang="ru-RU" sz="3800" b="1" dirty="0"/>
              <a:t> </a:t>
            </a:r>
            <a:r>
              <a:rPr lang="ru-RU" sz="3800" b="1" dirty="0" err="1"/>
              <a:t>існують</a:t>
            </a:r>
            <a:r>
              <a:rPr lang="ru-RU" sz="3800" b="1" dirty="0"/>
              <a:t> </a:t>
            </a:r>
            <a:r>
              <a:rPr lang="en-US" sz="3800" b="1" dirty="0"/>
              <a:t>Google-</a:t>
            </a:r>
            <a:r>
              <a:rPr lang="ru-RU" sz="3800" b="1" dirty="0" err="1"/>
              <a:t>форми</a:t>
            </a:r>
            <a:r>
              <a:rPr lang="ru-RU" sz="3800" b="1" dirty="0"/>
              <a:t>, </a:t>
            </a:r>
            <a:r>
              <a:rPr lang="ru-RU" sz="3800" b="1" dirty="0" err="1"/>
              <a:t>соц.опитування</a:t>
            </a:r>
            <a:r>
              <a:rPr lang="ru-RU" sz="3800" b="1" dirty="0"/>
              <a:t>, </a:t>
            </a:r>
            <a:r>
              <a:rPr lang="ru-RU" sz="3800" b="1" dirty="0" err="1"/>
              <a:t>експерименти</a:t>
            </a:r>
            <a:r>
              <a:rPr lang="ru-RU" sz="3800" b="1" dirty="0"/>
              <a:t> і </a:t>
            </a:r>
            <a:r>
              <a:rPr lang="ru-RU" sz="3800" b="1" dirty="0" err="1"/>
              <a:t>спостереження</a:t>
            </a:r>
            <a:r>
              <a:rPr lang="ru-RU" sz="3800" b="1" dirty="0"/>
              <a:t>. </a:t>
            </a:r>
            <a:r>
              <a:rPr lang="ru-RU" sz="3800" b="1" dirty="0" err="1" smtClean="0"/>
              <a:t>Поставте</a:t>
            </a:r>
            <a:r>
              <a:rPr lang="ru-RU" sz="3800" b="1" dirty="0" smtClean="0"/>
              <a:t> </a:t>
            </a:r>
            <a:r>
              <a:rPr lang="ru-RU" sz="3800" b="1" dirty="0" err="1"/>
              <a:t>об’єктивний</a:t>
            </a:r>
            <a:r>
              <a:rPr lang="ru-RU" sz="3800" b="1" dirty="0"/>
              <a:t> </a:t>
            </a:r>
            <a:r>
              <a:rPr lang="ru-RU" sz="3800" b="1" dirty="0" err="1"/>
              <a:t>діагноз</a:t>
            </a:r>
            <a:r>
              <a:rPr lang="ru-RU" sz="3800" b="1" dirty="0"/>
              <a:t>.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18" y="1798819"/>
            <a:ext cx="5202524" cy="451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8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Пункти </a:t>
            </a:r>
            <a:r>
              <a:rPr lang="en-US" b="1" dirty="0">
                <a:solidFill>
                  <a:srgbClr val="0070C0"/>
                </a:solidFill>
              </a:rPr>
              <a:t>PR-</a:t>
            </a:r>
            <a:r>
              <a:rPr lang="uk-UA" b="1" dirty="0">
                <a:solidFill>
                  <a:srgbClr val="0070C0"/>
                </a:solidFill>
              </a:rPr>
              <a:t>кампанії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smtClean="0">
                <a:solidFill>
                  <a:srgbClr val="FF0000"/>
                </a:solidFill>
              </a:rPr>
              <a:t>Мета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2. Мета.</a:t>
            </a:r>
          </a:p>
          <a:p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Важливо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вміти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правильно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ставити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мету.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Фундаментальну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яка, за принципом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доміно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спричинить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за собою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рішення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інших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другорядних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проблем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78" y="1903751"/>
            <a:ext cx="4958621" cy="419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Пункти </a:t>
            </a:r>
            <a:r>
              <a:rPr lang="en-US" b="1" dirty="0">
                <a:solidFill>
                  <a:srgbClr val="0070C0"/>
                </a:solidFill>
              </a:rPr>
              <a:t>PR-</a:t>
            </a:r>
            <a:r>
              <a:rPr lang="uk-UA" b="1" dirty="0">
                <a:solidFill>
                  <a:srgbClr val="0070C0"/>
                </a:solidFill>
              </a:rPr>
              <a:t>кампанії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Цільова </a:t>
            </a:r>
            <a:r>
              <a:rPr lang="uk-UA" b="1" dirty="0">
                <a:solidFill>
                  <a:srgbClr val="FF0000"/>
                </a:solidFill>
              </a:rPr>
              <a:t>аудиторія</a:t>
            </a:r>
            <a:r>
              <a:rPr lang="uk-UA" dirty="0"/>
              <a:t>.</a:t>
            </a:r>
            <a:br>
              <a:rPr lang="uk-UA" dirty="0"/>
            </a:b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Тут </a:t>
            </a:r>
            <a:r>
              <a:rPr lang="uk-UA" sz="4400" dirty="0">
                <a:solidFill>
                  <a:srgbClr val="0070C0"/>
                </a:solidFill>
              </a:rPr>
              <a:t>часто трапляються помилки. Буває складно точно визначити ЦА або дати їй повну характеристику, розділити на сегменти або визначити її потреби. Спробуйте дійсно заглибитися в світ тих, для кого ви все це робите</a:t>
            </a:r>
            <a:r>
              <a:rPr lang="uk-UA" sz="4400" dirty="0" smtClean="0">
                <a:solidFill>
                  <a:srgbClr val="0070C0"/>
                </a:solidFill>
              </a:rPr>
              <a:t>.</a:t>
            </a:r>
            <a:endParaRPr lang="uk-UA" sz="4400" dirty="0">
              <a:solidFill>
                <a:srgbClr val="0070C0"/>
              </a:solidFill>
            </a:endParaRPr>
          </a:p>
          <a:p>
            <a:r>
              <a:rPr lang="uk-UA" sz="4400" b="1" i="1" dirty="0">
                <a:solidFill>
                  <a:srgbClr val="0070C0"/>
                </a:solidFill>
              </a:rPr>
              <a:t>Дізнайтеся про свою аудиторію більше, ніж </a:t>
            </a:r>
            <a:r>
              <a:rPr lang="uk-UA" sz="4400" b="1" i="1" dirty="0" smtClean="0">
                <a:solidFill>
                  <a:srgbClr val="0070C0"/>
                </a:solidFill>
              </a:rPr>
              <a:t>коли-небудь!</a:t>
            </a:r>
          </a:p>
          <a:p>
            <a:pPr marL="0" indent="0">
              <a:buNone/>
            </a:pPr>
            <a:endParaRPr lang="uk-UA" sz="4400" b="1" i="1" dirty="0" smtClean="0">
              <a:solidFill>
                <a:srgbClr val="0070C0"/>
              </a:solidFill>
            </a:endParaRPr>
          </a:p>
          <a:p>
            <a:r>
              <a:rPr lang="uk-UA" sz="4400" dirty="0" smtClean="0">
                <a:solidFill>
                  <a:srgbClr val="0070C0"/>
                </a:solidFill>
              </a:rPr>
              <a:t>Пам’ятайте, </a:t>
            </a:r>
            <a:r>
              <a:rPr lang="uk-UA" sz="4400" dirty="0">
                <a:solidFill>
                  <a:srgbClr val="0070C0"/>
                </a:solidFill>
              </a:rPr>
              <a:t>що, чим вужче окреслена ЦА, тим точніше ви пропишете кампанію саме для неї, і тим кращим буде результат. 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dirty="0">
                <a:solidFill>
                  <a:srgbClr val="C00000"/>
                </a:solidFill>
              </a:rPr>
              <a:t>· </a:t>
            </a:r>
            <a:r>
              <a:rPr lang="uk-UA" sz="3300" dirty="0">
                <a:solidFill>
                  <a:srgbClr val="C00000"/>
                </a:solidFill>
              </a:rPr>
              <a:t>вік;</a:t>
            </a:r>
          </a:p>
          <a:p>
            <a:pPr marL="0" indent="0" algn="ctr">
              <a:buNone/>
            </a:pPr>
            <a:r>
              <a:rPr lang="uk-UA" sz="3300" dirty="0">
                <a:solidFill>
                  <a:srgbClr val="C00000"/>
                </a:solidFill>
              </a:rPr>
              <a:t>· стать;</a:t>
            </a:r>
          </a:p>
          <a:p>
            <a:pPr marL="0" indent="0" algn="ctr">
              <a:buNone/>
            </a:pPr>
            <a:r>
              <a:rPr lang="uk-UA" sz="3300" dirty="0">
                <a:solidFill>
                  <a:srgbClr val="C00000"/>
                </a:solidFill>
              </a:rPr>
              <a:t>· географія;</a:t>
            </a:r>
          </a:p>
          <a:p>
            <a:pPr marL="0" indent="0" algn="ctr">
              <a:buNone/>
            </a:pPr>
            <a:r>
              <a:rPr lang="uk-UA" sz="3300" dirty="0">
                <a:solidFill>
                  <a:srgbClr val="C00000"/>
                </a:solidFill>
              </a:rPr>
              <a:t>· рід діяльності;</a:t>
            </a:r>
          </a:p>
          <a:p>
            <a:pPr marL="0" indent="0" algn="ctr">
              <a:buNone/>
            </a:pPr>
            <a:r>
              <a:rPr lang="uk-UA" sz="3300" dirty="0">
                <a:solidFill>
                  <a:srgbClr val="C00000"/>
                </a:solidFill>
              </a:rPr>
              <a:t>· дохід;</a:t>
            </a:r>
          </a:p>
          <a:p>
            <a:pPr marL="0" indent="0" algn="ctr">
              <a:buNone/>
            </a:pPr>
            <a:r>
              <a:rPr lang="uk-UA" sz="3300" dirty="0">
                <a:solidFill>
                  <a:srgbClr val="C00000"/>
                </a:solidFill>
              </a:rPr>
              <a:t>· сімейний стан;</a:t>
            </a:r>
          </a:p>
          <a:p>
            <a:pPr marL="0" indent="0" algn="ctr">
              <a:buNone/>
            </a:pPr>
            <a:r>
              <a:rPr lang="uk-UA" sz="3300" dirty="0">
                <a:solidFill>
                  <a:srgbClr val="C00000"/>
                </a:solidFill>
              </a:rPr>
              <a:t>· філософія і принципи життя (не 100% метод, але спостерігайте за ЦА у </a:t>
            </a:r>
            <a:r>
              <a:rPr lang="uk-UA" sz="3300" dirty="0" err="1">
                <a:solidFill>
                  <a:srgbClr val="C00000"/>
                </a:solidFill>
              </a:rPr>
              <a:t>соц.мережах</a:t>
            </a:r>
            <a:r>
              <a:rPr lang="uk-UA" sz="3300" dirty="0">
                <a:solidFill>
                  <a:srgbClr val="C00000"/>
                </a:solidFill>
              </a:rPr>
              <a:t>) ;</a:t>
            </a:r>
          </a:p>
          <a:p>
            <a:pPr marL="0" indent="0" algn="ctr">
              <a:buNone/>
            </a:pPr>
            <a:r>
              <a:rPr lang="uk-UA" sz="3300" dirty="0">
                <a:solidFill>
                  <a:srgbClr val="C00000"/>
                </a:solidFill>
              </a:rPr>
              <a:t>· </a:t>
            </a:r>
            <a:r>
              <a:rPr lang="uk-UA" sz="3300" dirty="0" smtClean="0">
                <a:solidFill>
                  <a:srgbClr val="C00000"/>
                </a:solidFill>
              </a:rPr>
              <a:t>цінності;</a:t>
            </a:r>
          </a:p>
          <a:p>
            <a:pPr marL="0" indent="0" algn="ctr">
              <a:buNone/>
            </a:pPr>
            <a:r>
              <a:rPr lang="uk-UA" sz="3300" dirty="0" smtClean="0">
                <a:solidFill>
                  <a:srgbClr val="C00000"/>
                </a:solidFill>
              </a:rPr>
              <a:t>· </a:t>
            </a:r>
            <a:r>
              <a:rPr lang="uk-UA" sz="3300" dirty="0">
                <a:solidFill>
                  <a:srgbClr val="C00000"/>
                </a:solidFill>
              </a:rPr>
              <a:t>інтереси, що стосуються вашого продукту;</a:t>
            </a:r>
          </a:p>
          <a:p>
            <a:pPr marL="0" indent="0" algn="ctr">
              <a:buNone/>
            </a:pPr>
            <a:r>
              <a:rPr lang="uk-UA" sz="3300" dirty="0">
                <a:solidFill>
                  <a:srgbClr val="C00000"/>
                </a:solidFill>
              </a:rPr>
              <a:t>· додаткові інтереси і сфери, де ще можна зустріти вашу ЦА – куди вона ходить обідати, де відпочиває і </a:t>
            </a:r>
            <a:r>
              <a:rPr lang="uk-UA" sz="3300" dirty="0" err="1">
                <a:solidFill>
                  <a:srgbClr val="C00000"/>
                </a:solidFill>
              </a:rPr>
              <a:t>т.д</a:t>
            </a:r>
            <a:r>
              <a:rPr lang="uk-UA" sz="3300" dirty="0">
                <a:solidFill>
                  <a:srgbClr val="C00000"/>
                </a:solidFill>
              </a:rPr>
              <a:t> .;</a:t>
            </a:r>
          </a:p>
          <a:p>
            <a:pPr marL="0" indent="0" algn="ctr">
              <a:buNone/>
            </a:pPr>
            <a:r>
              <a:rPr lang="uk-UA" sz="3300" dirty="0">
                <a:solidFill>
                  <a:srgbClr val="C00000"/>
                </a:solidFill>
              </a:rPr>
              <a:t>· </a:t>
            </a:r>
            <a:r>
              <a:rPr lang="uk-UA" sz="3300" dirty="0" err="1">
                <a:solidFill>
                  <a:srgbClr val="C00000"/>
                </a:solidFill>
              </a:rPr>
              <a:t>ссихотипи</a:t>
            </a:r>
            <a:r>
              <a:rPr lang="uk-UA" sz="3300" dirty="0">
                <a:solidFill>
                  <a:srgbClr val="C00000"/>
                </a:solidFill>
              </a:rPr>
              <a:t> ЦА: консерватори, новатори, експериментатори (є різні типології, почитайте про це) – від цього залежить, як ваша ЦА купує, що для неї є пріоритетним.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9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Пункти </a:t>
            </a:r>
            <a:r>
              <a:rPr lang="en-US" b="1" dirty="0">
                <a:solidFill>
                  <a:srgbClr val="0070C0"/>
                </a:solidFill>
              </a:rPr>
              <a:t>PR-</a:t>
            </a:r>
            <a:r>
              <a:rPr lang="uk-UA" b="1" dirty="0">
                <a:solidFill>
                  <a:srgbClr val="0070C0"/>
                </a:solidFill>
              </a:rPr>
              <a:t>кампанії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  </a:t>
            </a:r>
            <a:r>
              <a:rPr lang="uk-UA" b="1" dirty="0" smtClean="0">
                <a:solidFill>
                  <a:srgbClr val="FF0000"/>
                </a:solidFill>
              </a:rPr>
              <a:t>Написання плану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Як перед </a:t>
            </a:r>
            <a:r>
              <a:rPr lang="ru-RU" b="1" dirty="0" err="1">
                <a:solidFill>
                  <a:srgbClr val="002060"/>
                </a:solidFill>
              </a:rPr>
              <a:t>написанням</a:t>
            </a:r>
            <a:r>
              <a:rPr lang="ru-RU" b="1" dirty="0">
                <a:solidFill>
                  <a:srgbClr val="002060"/>
                </a:solidFill>
              </a:rPr>
              <a:t> книги ми </a:t>
            </a:r>
            <a:r>
              <a:rPr lang="ru-RU" b="1" dirty="0" err="1">
                <a:solidFill>
                  <a:srgbClr val="002060"/>
                </a:solidFill>
              </a:rPr>
              <a:t>складаємо</a:t>
            </a:r>
            <a:r>
              <a:rPr lang="ru-RU" b="1" dirty="0">
                <a:solidFill>
                  <a:srgbClr val="002060"/>
                </a:solidFill>
              </a:rPr>
              <a:t> план, так і перед </a:t>
            </a:r>
            <a:r>
              <a:rPr lang="ru-RU" b="1" dirty="0" err="1">
                <a:solidFill>
                  <a:srgbClr val="002060"/>
                </a:solidFill>
              </a:rPr>
              <a:t>розробкою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PR-</a:t>
            </a:r>
            <a:r>
              <a:rPr lang="ru-RU" b="1" dirty="0" err="1">
                <a:solidFill>
                  <a:srgbClr val="002060"/>
                </a:solidFill>
              </a:rPr>
              <a:t>кампанії</a:t>
            </a:r>
            <a:r>
              <a:rPr lang="ru-RU" b="1" dirty="0">
                <a:solidFill>
                  <a:srgbClr val="002060"/>
                </a:solidFill>
              </a:rPr>
              <a:t> ми </a:t>
            </a:r>
            <a:r>
              <a:rPr lang="ru-RU" b="1" dirty="0" err="1">
                <a:solidFill>
                  <a:srgbClr val="002060"/>
                </a:solidFill>
              </a:rPr>
              <a:t>готуємо</a:t>
            </a:r>
            <a:r>
              <a:rPr lang="ru-RU" b="1" dirty="0">
                <a:solidFill>
                  <a:srgbClr val="002060"/>
                </a:solidFill>
              </a:rPr>
              <a:t> «карту», ​​по </a:t>
            </a:r>
            <a:r>
              <a:rPr lang="ru-RU" b="1" dirty="0" err="1">
                <a:solidFill>
                  <a:srgbClr val="002060"/>
                </a:solidFill>
              </a:rPr>
              <a:t>якій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легше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продумувати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повний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сценарій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Формуємо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цілісне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бачення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стратегію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38" y="1858780"/>
            <a:ext cx="5201587" cy="430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Гайд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b="1" dirty="0" err="1">
                <a:solidFill>
                  <a:srgbClr val="FF0000"/>
                </a:solidFill>
              </a:rPr>
              <a:t>Гайд</a:t>
            </a:r>
            <a:r>
              <a:rPr lang="ru-RU" sz="3400" b="1" dirty="0">
                <a:solidFill>
                  <a:srgbClr val="FF0000"/>
                </a:solidFill>
              </a:rPr>
              <a:t> (</a:t>
            </a:r>
            <a:r>
              <a:rPr lang="en-US" sz="3400" b="1" dirty="0">
                <a:solidFill>
                  <a:srgbClr val="FF0000"/>
                </a:solidFill>
              </a:rPr>
              <a:t>guide, </a:t>
            </a:r>
            <a:r>
              <a:rPr lang="ru-RU" sz="3400" b="1" dirty="0" err="1">
                <a:solidFill>
                  <a:srgbClr val="FF0000"/>
                </a:solidFill>
              </a:rPr>
              <a:t>гід</a:t>
            </a:r>
            <a:r>
              <a:rPr lang="ru-RU" sz="3400" b="1" dirty="0">
                <a:solidFill>
                  <a:srgbClr val="FF0000"/>
                </a:solidFill>
              </a:rPr>
              <a:t>) </a:t>
            </a:r>
            <a:r>
              <a:rPr lang="ru-RU" sz="3400" dirty="0">
                <a:solidFill>
                  <a:srgbClr val="FF0000"/>
                </a:solidFill>
              </a:rPr>
              <a:t>- план, </a:t>
            </a:r>
            <a:r>
              <a:rPr lang="ru-RU" sz="3400" dirty="0" err="1">
                <a:solidFill>
                  <a:srgbClr val="FF0000"/>
                </a:solidFill>
              </a:rPr>
              <a:t>керівництво</a:t>
            </a:r>
            <a:r>
              <a:rPr lang="ru-RU" sz="3400" dirty="0">
                <a:solidFill>
                  <a:srgbClr val="FF0000"/>
                </a:solidFill>
              </a:rPr>
              <a:t>, </a:t>
            </a:r>
            <a:r>
              <a:rPr lang="ru-RU" sz="3400" dirty="0" err="1">
                <a:solidFill>
                  <a:srgbClr val="FF0000"/>
                </a:solidFill>
              </a:rPr>
              <a:t>інструкція</a:t>
            </a:r>
            <a:r>
              <a:rPr lang="ru-RU" sz="3400" dirty="0">
                <a:solidFill>
                  <a:srgbClr val="FF0000"/>
                </a:solidFill>
              </a:rPr>
              <a:t>, </a:t>
            </a:r>
            <a:r>
              <a:rPr lang="ru-RU" sz="3400" dirty="0" err="1">
                <a:solidFill>
                  <a:srgbClr val="FF0000"/>
                </a:solidFill>
              </a:rPr>
              <a:t>довідник</a:t>
            </a:r>
            <a:r>
              <a:rPr lang="ru-RU" sz="3400" dirty="0">
                <a:solidFill>
                  <a:srgbClr val="FF0000"/>
                </a:solidFill>
              </a:rPr>
              <a:t> (</a:t>
            </a:r>
            <a:r>
              <a:rPr lang="ru-RU" sz="3400" dirty="0" err="1">
                <a:solidFill>
                  <a:srgbClr val="FF0000"/>
                </a:solidFill>
              </a:rPr>
              <a:t>найчастіше</a:t>
            </a:r>
            <a:r>
              <a:rPr lang="ru-RU" sz="3400" dirty="0">
                <a:solidFill>
                  <a:srgbClr val="FF0000"/>
                </a:solidFill>
              </a:rPr>
              <a:t>, для </a:t>
            </a:r>
            <a:r>
              <a:rPr lang="ru-RU" sz="3400" dirty="0" err="1">
                <a:solidFill>
                  <a:srgbClr val="FF0000"/>
                </a:solidFill>
              </a:rPr>
              <a:t>початківців</a:t>
            </a:r>
            <a:r>
              <a:rPr lang="ru-RU" sz="3400" dirty="0">
                <a:solidFill>
                  <a:srgbClr val="FF0000"/>
                </a:solidFill>
              </a:rPr>
              <a:t>), яка </a:t>
            </a:r>
            <a:r>
              <a:rPr lang="ru-RU" sz="3400" dirty="0" err="1">
                <a:solidFill>
                  <a:srgbClr val="FF0000"/>
                </a:solidFill>
              </a:rPr>
              <a:t>описує</a:t>
            </a:r>
            <a:r>
              <a:rPr lang="ru-RU" sz="3400" dirty="0">
                <a:solidFill>
                  <a:srgbClr val="FF0000"/>
                </a:solidFill>
              </a:rPr>
              <a:t> порядок </a:t>
            </a:r>
            <a:r>
              <a:rPr lang="ru-RU" sz="3400" dirty="0" err="1">
                <a:solidFill>
                  <a:srgbClr val="FF0000"/>
                </a:solidFill>
              </a:rPr>
              <a:t>дій</a:t>
            </a:r>
            <a:r>
              <a:rPr lang="ru-RU" sz="3400" dirty="0">
                <a:solidFill>
                  <a:srgbClr val="FF0000"/>
                </a:solidFill>
              </a:rPr>
              <a:t> для </a:t>
            </a:r>
            <a:r>
              <a:rPr lang="ru-RU" sz="3400" dirty="0" err="1">
                <a:solidFill>
                  <a:srgbClr val="FF0000"/>
                </a:solidFill>
              </a:rPr>
              <a:t>досягнення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 err="1">
                <a:solidFill>
                  <a:srgbClr val="FF0000"/>
                </a:solidFill>
              </a:rPr>
              <a:t>якоїсь</a:t>
            </a:r>
            <a:r>
              <a:rPr lang="ru-RU" sz="3400" dirty="0">
                <a:solidFill>
                  <a:srgbClr val="FF0000"/>
                </a:solidFill>
              </a:rPr>
              <a:t> мети </a:t>
            </a:r>
            <a:r>
              <a:rPr lang="ru-RU" sz="3400" dirty="0" err="1">
                <a:solidFill>
                  <a:srgbClr val="FF0000"/>
                </a:solidFill>
              </a:rPr>
              <a:t>або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 err="1">
                <a:solidFill>
                  <a:srgbClr val="FF0000"/>
                </a:solidFill>
              </a:rPr>
              <a:t>гід</a:t>
            </a:r>
            <a:r>
              <a:rPr lang="ru-RU" sz="3400" dirty="0">
                <a:solidFill>
                  <a:srgbClr val="FF0000"/>
                </a:solidFill>
              </a:rPr>
              <a:t> - </a:t>
            </a:r>
            <a:r>
              <a:rPr lang="ru-RU" sz="3400" dirty="0" err="1">
                <a:solidFill>
                  <a:srgbClr val="FF0000"/>
                </a:solidFill>
              </a:rPr>
              <a:t>путівник</a:t>
            </a:r>
            <a:r>
              <a:rPr lang="ru-RU" sz="3400" dirty="0">
                <a:solidFill>
                  <a:srgbClr val="FF0000"/>
                </a:solidFill>
              </a:rPr>
              <a:t>.</a:t>
            </a:r>
          </a:p>
          <a:p>
            <a:endParaRPr lang="ru-RU" sz="3400" dirty="0"/>
          </a:p>
          <a:p>
            <a:r>
              <a:rPr lang="ru-RU" sz="3400" dirty="0" err="1">
                <a:solidFill>
                  <a:srgbClr val="7030A0"/>
                </a:solidFill>
              </a:rPr>
              <a:t>Гайд</a:t>
            </a:r>
            <a:r>
              <a:rPr lang="ru-RU" sz="3400" dirty="0">
                <a:solidFill>
                  <a:srgbClr val="7030A0"/>
                </a:solidFill>
              </a:rPr>
              <a:t> (в </a:t>
            </a:r>
            <a:r>
              <a:rPr lang="ru-RU" sz="3400" dirty="0" err="1">
                <a:solidFill>
                  <a:srgbClr val="7030A0"/>
                </a:solidFill>
              </a:rPr>
              <a:t>контексті</a:t>
            </a:r>
            <a:r>
              <a:rPr lang="ru-RU" sz="3400" dirty="0">
                <a:solidFill>
                  <a:srgbClr val="7030A0"/>
                </a:solidFill>
              </a:rPr>
              <a:t> </a:t>
            </a:r>
            <a:r>
              <a:rPr lang="ru-RU" sz="3400" dirty="0" err="1">
                <a:solidFill>
                  <a:srgbClr val="7030A0"/>
                </a:solidFill>
              </a:rPr>
              <a:t>поняття</a:t>
            </a:r>
            <a:r>
              <a:rPr lang="ru-RU" sz="3400" dirty="0">
                <a:solidFill>
                  <a:srgbClr val="7030A0"/>
                </a:solidFill>
              </a:rPr>
              <a:t> "</a:t>
            </a:r>
            <a:r>
              <a:rPr lang="ru-RU" sz="3400" dirty="0" err="1">
                <a:solidFill>
                  <a:srgbClr val="7030A0"/>
                </a:solidFill>
              </a:rPr>
              <a:t>гід</a:t>
            </a:r>
            <a:r>
              <a:rPr lang="ru-RU" sz="3400" dirty="0">
                <a:solidFill>
                  <a:srgbClr val="7030A0"/>
                </a:solidFill>
              </a:rPr>
              <a:t>", "</a:t>
            </a:r>
            <a:r>
              <a:rPr lang="ru-RU" sz="3400" dirty="0" err="1">
                <a:solidFill>
                  <a:srgbClr val="7030A0"/>
                </a:solidFill>
              </a:rPr>
              <a:t>направляти</a:t>
            </a:r>
            <a:r>
              <a:rPr lang="ru-RU" sz="3400" dirty="0">
                <a:solidFill>
                  <a:srgbClr val="7030A0"/>
                </a:solidFill>
              </a:rPr>
              <a:t>") - </a:t>
            </a:r>
            <a:r>
              <a:rPr lang="ru-RU" sz="3400" dirty="0" err="1">
                <a:solidFill>
                  <a:srgbClr val="7030A0"/>
                </a:solidFill>
              </a:rPr>
              <a:t>загальне</a:t>
            </a:r>
            <a:r>
              <a:rPr lang="ru-RU" sz="3400" dirty="0">
                <a:solidFill>
                  <a:srgbClr val="7030A0"/>
                </a:solidFill>
              </a:rPr>
              <a:t> </a:t>
            </a:r>
            <a:r>
              <a:rPr lang="ru-RU" sz="3400" dirty="0" err="1">
                <a:solidFill>
                  <a:srgbClr val="7030A0"/>
                </a:solidFill>
              </a:rPr>
              <a:t>визначення</a:t>
            </a:r>
            <a:r>
              <a:rPr lang="ru-RU" sz="3400" dirty="0">
                <a:solidFill>
                  <a:srgbClr val="7030A0"/>
                </a:solidFill>
              </a:rPr>
              <a:t> будь-</a:t>
            </a:r>
            <a:r>
              <a:rPr lang="ru-RU" sz="3400" dirty="0" err="1">
                <a:solidFill>
                  <a:srgbClr val="7030A0"/>
                </a:solidFill>
              </a:rPr>
              <a:t>якої</a:t>
            </a:r>
            <a:r>
              <a:rPr lang="ru-RU" sz="3400" dirty="0">
                <a:solidFill>
                  <a:srgbClr val="7030A0"/>
                </a:solidFill>
              </a:rPr>
              <a:t> </a:t>
            </a:r>
            <a:r>
              <a:rPr lang="ru-RU" sz="3400" dirty="0" err="1">
                <a:solidFill>
                  <a:srgbClr val="7030A0"/>
                </a:solidFill>
              </a:rPr>
              <a:t>документації</a:t>
            </a:r>
            <a:r>
              <a:rPr lang="ru-RU" sz="3400" dirty="0">
                <a:solidFill>
                  <a:srgbClr val="7030A0"/>
                </a:solidFill>
              </a:rPr>
              <a:t>, </a:t>
            </a:r>
            <a:r>
              <a:rPr lang="ru-RU" sz="3400" dirty="0" err="1">
                <a:solidFill>
                  <a:srgbClr val="7030A0"/>
                </a:solidFill>
              </a:rPr>
              <a:t>технічної</a:t>
            </a:r>
            <a:r>
              <a:rPr lang="ru-RU" sz="3400" dirty="0">
                <a:solidFill>
                  <a:srgbClr val="7030A0"/>
                </a:solidFill>
              </a:rPr>
              <a:t>, </a:t>
            </a:r>
            <a:r>
              <a:rPr lang="ru-RU" sz="3400" dirty="0" err="1">
                <a:solidFill>
                  <a:srgbClr val="7030A0"/>
                </a:solidFill>
              </a:rPr>
              <a:t>дослідницької</a:t>
            </a:r>
            <a:r>
              <a:rPr lang="ru-RU" sz="3400" dirty="0">
                <a:solidFill>
                  <a:srgbClr val="7030A0"/>
                </a:solidFill>
              </a:rPr>
              <a:t>, </a:t>
            </a:r>
            <a:r>
              <a:rPr lang="ru-RU" sz="3400" dirty="0" err="1">
                <a:solidFill>
                  <a:srgbClr val="7030A0"/>
                </a:solidFill>
              </a:rPr>
              <a:t>наукової</a:t>
            </a:r>
            <a:r>
              <a:rPr lang="ru-RU" sz="3400" dirty="0"/>
              <a:t>. </a:t>
            </a:r>
            <a:endParaRPr lang="ru-RU" sz="3400" dirty="0" smtClean="0"/>
          </a:p>
          <a:p>
            <a:r>
              <a:rPr lang="ru-RU" sz="3400" dirty="0" err="1" smtClean="0">
                <a:solidFill>
                  <a:schemeClr val="accent4">
                    <a:lumMod val="50000"/>
                  </a:schemeClr>
                </a:solidFill>
              </a:rPr>
              <a:t>Термін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4">
                    <a:lumMod val="50000"/>
                  </a:schemeClr>
                </a:solidFill>
              </a:rPr>
              <a:t>гайд</a:t>
            </a: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 походить </a:t>
            </a:r>
            <a:r>
              <a:rPr lang="ru-RU" sz="3400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accent4">
                    <a:lumMod val="50000"/>
                  </a:schemeClr>
                </a:solidFill>
              </a:rPr>
              <a:t>англійського</a:t>
            </a: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 слова </a:t>
            </a: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guide - </a:t>
            </a:r>
            <a:r>
              <a:rPr lang="ru-RU" sz="3400" dirty="0" err="1">
                <a:solidFill>
                  <a:schemeClr val="accent4">
                    <a:lumMod val="50000"/>
                  </a:schemeClr>
                </a:solidFill>
              </a:rPr>
              <a:t>орієнтир</a:t>
            </a: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3400" dirty="0" err="1">
                <a:solidFill>
                  <a:schemeClr val="accent4">
                    <a:lumMod val="50000"/>
                  </a:schemeClr>
                </a:solidFill>
              </a:rPr>
              <a:t>путівник</a:t>
            </a: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3400" dirty="0" err="1">
                <a:solidFill>
                  <a:schemeClr val="accent4">
                    <a:lumMod val="50000"/>
                  </a:schemeClr>
                </a:solidFill>
              </a:rPr>
              <a:t>керівництво</a:t>
            </a: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Гайд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будується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логікою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смислового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руху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загального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до конкретного при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формуванні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списку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питань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Поступовий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перехід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загальних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питань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приватних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навпаки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вузьких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проблем до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узагальнюючим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блокам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обговорення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дозволяє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структурувати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знання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створити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базу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знань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у тих,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хто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знайомиться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з Гайдая,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формувати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базис для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подальших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питань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дискусії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Гайд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містить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собі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структуру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структурою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маються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увазі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межі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кордону,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обговорення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досліджуваної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теми,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всередині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вивчення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направляється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модератором (автором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гайда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 для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реалізації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завдань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2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гайду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b="1" dirty="0" err="1">
                <a:solidFill>
                  <a:srgbClr val="00B050"/>
                </a:solidFill>
              </a:rPr>
              <a:t>значно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полегшує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подальший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аналіз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даних</a:t>
            </a:r>
            <a:r>
              <a:rPr lang="ru-RU" b="1" dirty="0">
                <a:solidFill>
                  <a:srgbClr val="00B050"/>
                </a:solidFill>
              </a:rPr>
              <a:t>;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err="1">
                <a:solidFill>
                  <a:srgbClr val="00B050"/>
                </a:solidFill>
              </a:rPr>
              <a:t>усуває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можливі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разночтеніея</a:t>
            </a:r>
            <a:r>
              <a:rPr lang="ru-RU" b="1" dirty="0">
                <a:solidFill>
                  <a:srgbClr val="00B050"/>
                </a:solidFill>
              </a:rPr>
              <a:t> понять і </a:t>
            </a:r>
            <a:r>
              <a:rPr lang="ru-RU" b="1" dirty="0" err="1">
                <a:solidFill>
                  <a:srgbClr val="00B050"/>
                </a:solidFill>
              </a:rPr>
              <a:t>термінів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недотримання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логіки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процесу</a:t>
            </a:r>
            <a:r>
              <a:rPr lang="ru-RU" b="1" dirty="0">
                <a:solidFill>
                  <a:srgbClr val="00B050"/>
                </a:solidFill>
              </a:rPr>
              <a:t>;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err="1">
                <a:solidFill>
                  <a:srgbClr val="00B050"/>
                </a:solidFill>
              </a:rPr>
              <a:t>дозволяє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охопити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всі</a:t>
            </a:r>
            <a:r>
              <a:rPr lang="ru-RU" b="1" dirty="0">
                <a:solidFill>
                  <a:srgbClr val="00B050"/>
                </a:solidFill>
              </a:rPr>
              <a:t> теми, </a:t>
            </a:r>
            <a:r>
              <a:rPr lang="ru-RU" b="1" dirty="0" err="1">
                <a:solidFill>
                  <a:srgbClr val="00B050"/>
                </a:solidFill>
              </a:rPr>
              <a:t>які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мають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безпосередній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інтерес</a:t>
            </a:r>
            <a:r>
              <a:rPr lang="ru-RU" b="1" dirty="0">
                <a:solidFill>
                  <a:srgbClr val="00B050"/>
                </a:solidFill>
              </a:rPr>
              <a:t>;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вносить порядок, </a:t>
            </a:r>
            <a:r>
              <a:rPr lang="ru-RU" b="1" dirty="0" err="1">
                <a:solidFill>
                  <a:srgbClr val="00B050"/>
                </a:solidFill>
              </a:rPr>
              <a:t>чіткість</a:t>
            </a:r>
            <a:r>
              <a:rPr lang="ru-RU" b="1" dirty="0">
                <a:solidFill>
                  <a:srgbClr val="00B050"/>
                </a:solidFill>
              </a:rPr>
              <a:t> і </a:t>
            </a:r>
            <a:r>
              <a:rPr lang="ru-RU" b="1" dirty="0" err="1">
                <a:solidFill>
                  <a:srgbClr val="00B050"/>
                </a:solidFill>
              </a:rPr>
              <a:t>акуратність</a:t>
            </a:r>
            <a:r>
              <a:rPr lang="ru-RU" b="1" dirty="0">
                <a:solidFill>
                  <a:srgbClr val="00B050"/>
                </a:solidFill>
              </a:rPr>
              <a:t> в </a:t>
            </a:r>
            <a:r>
              <a:rPr lang="ru-RU" b="1" dirty="0" err="1">
                <a:solidFill>
                  <a:srgbClr val="00B050"/>
                </a:solidFill>
              </a:rPr>
              <a:t>ці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дані</a:t>
            </a:r>
            <a:r>
              <a:rPr lang="ru-RU" b="1" dirty="0">
                <a:solidFill>
                  <a:srgbClr val="00B050"/>
                </a:solidFill>
              </a:rPr>
              <a:t>;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err="1">
                <a:solidFill>
                  <a:srgbClr val="00B050"/>
                </a:solidFill>
              </a:rPr>
              <a:t>контролює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глибину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аналізу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проблеми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56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 err="1">
                <a:solidFill>
                  <a:schemeClr val="bg1"/>
                </a:solidFill>
              </a:rPr>
              <a:t>основі</a:t>
            </a:r>
            <a:r>
              <a:rPr lang="ru-RU" b="1" dirty="0">
                <a:solidFill>
                  <a:schemeClr val="bg1"/>
                </a:solidFill>
              </a:rPr>
              <a:t> гарного </a:t>
            </a:r>
            <a:r>
              <a:rPr lang="ru-RU" b="1" dirty="0" err="1">
                <a:solidFill>
                  <a:schemeClr val="bg1"/>
                </a:solidFill>
              </a:rPr>
              <a:t>гайда</a:t>
            </a:r>
            <a:r>
              <a:rPr lang="ru-RU" b="1" dirty="0">
                <a:solidFill>
                  <a:schemeClr val="bg1"/>
                </a:solidFill>
              </a:rPr>
              <a:t> лежать </a:t>
            </a:r>
            <a:r>
              <a:rPr lang="ru-RU" b="1" dirty="0" err="1">
                <a:solidFill>
                  <a:schemeClr val="bg1"/>
                </a:solidFill>
              </a:rPr>
              <a:t>дві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складові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 err="1">
                <a:solidFill>
                  <a:srgbClr val="002060"/>
                </a:solidFill>
              </a:rPr>
              <a:t>Конкретний</a:t>
            </a:r>
            <a:r>
              <a:rPr lang="ru-RU" b="1" dirty="0">
                <a:solidFill>
                  <a:srgbClr val="002060"/>
                </a:solidFill>
              </a:rPr>
              <a:t> алгоритм </a:t>
            </a:r>
            <a:r>
              <a:rPr lang="ru-RU" b="1" dirty="0" err="1">
                <a:solidFill>
                  <a:srgbClr val="002060"/>
                </a:solidFill>
              </a:rPr>
              <a:t>дій</a:t>
            </a:r>
            <a:r>
              <a:rPr lang="ru-RU" b="1" dirty="0">
                <a:solidFill>
                  <a:srgbClr val="002060"/>
                </a:solidFill>
              </a:rPr>
              <a:t> по </a:t>
            </a:r>
            <a:r>
              <a:rPr lang="ru-RU" b="1" dirty="0" err="1">
                <a:solidFill>
                  <a:srgbClr val="002060"/>
                </a:solidFill>
              </a:rPr>
              <a:t>кроках</a:t>
            </a:r>
            <a:r>
              <a:rPr lang="ru-RU" b="1" dirty="0">
                <a:solidFill>
                  <a:srgbClr val="002060"/>
                </a:solidFill>
              </a:rPr>
              <a:t> - </a:t>
            </a:r>
            <a:r>
              <a:rPr lang="ru-RU" b="1" dirty="0" err="1">
                <a:solidFill>
                  <a:srgbClr val="002060"/>
                </a:solidFill>
              </a:rPr>
              <a:t>наочно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показуємо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користувач</a:t>
            </a:r>
            <a:r>
              <a:rPr lang="ru-RU" b="1" dirty="0">
                <a:solidFill>
                  <a:srgbClr val="002060"/>
                </a:solidFill>
              </a:rPr>
              <a:t> повинен </a:t>
            </a:r>
            <a:r>
              <a:rPr lang="ru-RU" b="1" dirty="0" err="1">
                <a:solidFill>
                  <a:srgbClr val="002060"/>
                </a:solidFill>
              </a:rPr>
              <a:t>зробити</a:t>
            </a:r>
            <a:r>
              <a:rPr lang="ru-RU" b="1" dirty="0">
                <a:solidFill>
                  <a:srgbClr val="002060"/>
                </a:solidFill>
              </a:rPr>
              <a:t> для результату. </a:t>
            </a:r>
            <a:r>
              <a:rPr lang="ru-RU" b="1" dirty="0" err="1">
                <a:solidFill>
                  <a:srgbClr val="002060"/>
                </a:solidFill>
              </a:rPr>
              <a:t>Подробиці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залежатимуть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рівня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знань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аудиторії</a:t>
            </a:r>
            <a:r>
              <a:rPr lang="ru-RU" b="1" dirty="0">
                <a:solidFill>
                  <a:srgbClr val="002060"/>
                </a:solidFill>
              </a:rPr>
              <a:t>. Чим </a:t>
            </a:r>
            <a:r>
              <a:rPr lang="ru-RU" b="1" dirty="0" err="1">
                <a:solidFill>
                  <a:srgbClr val="002060"/>
                </a:solidFill>
              </a:rPr>
              <a:t>менше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аудиторія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знає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тим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докладніше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гайд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Конкретний</a:t>
            </a:r>
            <a:r>
              <a:rPr lang="ru-RU" b="1" dirty="0">
                <a:solidFill>
                  <a:srgbClr val="002060"/>
                </a:solidFill>
              </a:rPr>
              <a:t> результат - </a:t>
            </a:r>
            <a:r>
              <a:rPr lang="ru-RU" b="1" dirty="0" err="1">
                <a:solidFill>
                  <a:srgbClr val="002060"/>
                </a:solidFill>
              </a:rPr>
              <a:t>користувач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слід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інструкції</a:t>
            </a:r>
            <a:r>
              <a:rPr lang="ru-RU" b="1" dirty="0">
                <a:solidFill>
                  <a:srgbClr val="002060"/>
                </a:solidFill>
              </a:rPr>
              <a:t> по </a:t>
            </a:r>
            <a:r>
              <a:rPr lang="ru-RU" b="1" dirty="0" err="1">
                <a:solidFill>
                  <a:srgbClr val="002060"/>
                </a:solidFill>
              </a:rPr>
              <a:t>кроках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отримує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результат</a:t>
            </a:r>
          </a:p>
          <a:p>
            <a:r>
              <a:rPr lang="ru-RU" b="1" dirty="0">
                <a:solidFill>
                  <a:srgbClr val="FF0000"/>
                </a:solidFill>
              </a:rPr>
              <a:t>Без конкретного результату </a:t>
            </a:r>
            <a:r>
              <a:rPr lang="ru-RU" b="1" dirty="0" err="1">
                <a:solidFill>
                  <a:srgbClr val="FF0000"/>
                </a:solidFill>
              </a:rPr>
              <a:t>корисність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гайда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прагне</a:t>
            </a:r>
            <a:r>
              <a:rPr lang="ru-RU" b="1" dirty="0">
                <a:solidFill>
                  <a:srgbClr val="FF0000"/>
                </a:solidFill>
              </a:rPr>
              <a:t> до нуля.</a:t>
            </a:r>
          </a:p>
        </p:txBody>
      </p:sp>
    </p:spTree>
    <p:extLst>
      <p:ext uri="{BB962C8B-B14F-4D97-AF65-F5344CB8AC3E}">
        <p14:creationId xmlns:p14="http://schemas.microsoft.com/office/powerpoint/2010/main" val="27403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Гайд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err="1" smtClean="0">
                <a:solidFill>
                  <a:srgbClr val="002060"/>
                </a:solidFill>
              </a:rPr>
              <a:t>Гайди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застосовні</a:t>
            </a:r>
            <a:r>
              <a:rPr lang="ru-RU" b="1" dirty="0">
                <a:solidFill>
                  <a:srgbClr val="002060"/>
                </a:solidFill>
              </a:rPr>
              <a:t> там, де </a:t>
            </a:r>
            <a:r>
              <a:rPr lang="ru-RU" b="1" dirty="0" err="1">
                <a:solidFill>
                  <a:srgbClr val="002060"/>
                </a:solidFill>
              </a:rPr>
              <a:t>можна</a:t>
            </a:r>
            <a:r>
              <a:rPr lang="ru-RU" b="1" dirty="0">
                <a:solidFill>
                  <a:srgbClr val="002060"/>
                </a:solidFill>
              </a:rPr>
              <a:t> розбити </a:t>
            </a:r>
            <a:r>
              <a:rPr lang="ru-RU" b="1" dirty="0" err="1">
                <a:solidFill>
                  <a:srgbClr val="FF0000"/>
                </a:solidFill>
              </a:rPr>
              <a:t>процес</a:t>
            </a:r>
            <a:r>
              <a:rPr lang="ru-RU" b="1" dirty="0">
                <a:solidFill>
                  <a:srgbClr val="FF0000"/>
                </a:solidFill>
              </a:rPr>
              <a:t> по </a:t>
            </a:r>
            <a:r>
              <a:rPr lang="ru-RU" b="1" dirty="0" err="1" smtClean="0">
                <a:solidFill>
                  <a:srgbClr val="FF0000"/>
                </a:solidFill>
              </a:rPr>
              <a:t>етапах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Гайд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- </a:t>
            </a:r>
            <a:r>
              <a:rPr lang="ru-RU" b="1" dirty="0" err="1">
                <a:solidFill>
                  <a:srgbClr val="FF0000"/>
                </a:solidFill>
              </a:rPr>
              <a:t>це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покроковий</a:t>
            </a:r>
            <a:r>
              <a:rPr lang="ru-RU" b="1" dirty="0">
                <a:solidFill>
                  <a:srgbClr val="FF0000"/>
                </a:solidFill>
              </a:rPr>
              <a:t> рецепт конкретного результату.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Важливо</a:t>
            </a:r>
            <a:r>
              <a:rPr lang="ru-RU" b="1" dirty="0"/>
              <a:t> </a:t>
            </a:r>
            <a:r>
              <a:rPr lang="ru-RU" b="1" dirty="0" err="1"/>
              <a:t>запам'ятати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визначите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аудиторію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гайда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можете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взагалі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нічого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писати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тому як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даремно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витратите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час. Подумайте про те,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хто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ваш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читач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пишіть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нього</a:t>
            </a:r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b="1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mtClean="0"/>
              <a:t>Гайди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новачків</a:t>
            </a:r>
            <a:r>
              <a:rPr lang="ru-RU" dirty="0"/>
              <a:t> і </a:t>
            </a:r>
            <a:r>
              <a:rPr lang="ru-RU" dirty="0" err="1"/>
              <a:t>просунутих</a:t>
            </a:r>
            <a:r>
              <a:rPr lang="ru-RU" dirty="0"/>
              <a:t> </a:t>
            </a:r>
            <a:r>
              <a:rPr lang="ru-RU" dirty="0" err="1"/>
              <a:t>пишуться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2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454EC7-067B-47F7-9339-95CD4D8A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ПР-</a:t>
            </a:r>
            <a:r>
              <a:rPr lang="ru-RU" b="1" dirty="0" err="1">
                <a:solidFill>
                  <a:srgbClr val="0070C0"/>
                </a:solidFill>
              </a:rPr>
              <a:t>кампаніяПР</a:t>
            </a:r>
            <a:r>
              <a:rPr lang="ru-RU" b="1" dirty="0">
                <a:solidFill>
                  <a:srgbClr val="0070C0"/>
                </a:solidFill>
              </a:rPr>
              <a:t>-</a:t>
            </a:r>
            <a:r>
              <a:rPr lang="ru-RU" b="1" dirty="0" err="1">
                <a:solidFill>
                  <a:srgbClr val="0070C0"/>
                </a:solidFill>
              </a:rPr>
              <a:t>кампанія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2CFB80-8B89-4825-B312-F4DAF8402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ПР-</a:t>
            </a:r>
            <a:r>
              <a:rPr lang="ru-RU" dirty="0" err="1">
                <a:solidFill>
                  <a:srgbClr val="FF0000"/>
                </a:solidFill>
              </a:rPr>
              <a:t>кампанія</a:t>
            </a:r>
            <a:r>
              <a:rPr lang="ru-RU" dirty="0"/>
              <a:t> -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ряд </a:t>
            </a:r>
            <a:r>
              <a:rPr lang="ru-RU" dirty="0" err="1">
                <a:solidFill>
                  <a:srgbClr val="0070C0"/>
                </a:solidFill>
              </a:rPr>
              <a:t>методів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впроваджуєте</a:t>
            </a:r>
            <a:r>
              <a:rPr lang="ru-RU" dirty="0">
                <a:solidFill>
                  <a:srgbClr val="0070C0"/>
                </a:solidFill>
              </a:rPr>
              <a:t> по </a:t>
            </a:r>
            <a:r>
              <a:rPr lang="ru-RU" dirty="0" err="1">
                <a:solidFill>
                  <a:srgbClr val="0070C0"/>
                </a:solidFill>
              </a:rPr>
              <a:t>вибудованій</a:t>
            </a:r>
            <a:r>
              <a:rPr lang="ru-RU" dirty="0">
                <a:solidFill>
                  <a:srgbClr val="0070C0"/>
                </a:solidFill>
              </a:rPr>
              <a:t> вами </a:t>
            </a:r>
            <a:r>
              <a:rPr lang="ru-RU" dirty="0" err="1">
                <a:solidFill>
                  <a:srgbClr val="0070C0"/>
                </a:solidFill>
              </a:rPr>
              <a:t>стратегії</a:t>
            </a:r>
            <a:r>
              <a:rPr lang="ru-RU" dirty="0">
                <a:solidFill>
                  <a:srgbClr val="0070C0"/>
                </a:solidFill>
              </a:rPr>
              <a:t>, за </a:t>
            </a:r>
            <a:r>
              <a:rPr lang="ru-RU" dirty="0" err="1">
                <a:solidFill>
                  <a:srgbClr val="0070C0"/>
                </a:solidFill>
              </a:rPr>
              <a:t>допомогою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певних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інструментів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щоб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досягти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конкретної</a:t>
            </a:r>
            <a:r>
              <a:rPr lang="ru-RU" dirty="0">
                <a:solidFill>
                  <a:srgbClr val="0070C0"/>
                </a:solidFill>
              </a:rPr>
              <a:t> PR-</a:t>
            </a:r>
            <a:r>
              <a:rPr lang="ru-RU" dirty="0" err="1">
                <a:solidFill>
                  <a:srgbClr val="0070C0"/>
                </a:solidFill>
              </a:rPr>
              <a:t>цілі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7B7F85-97E1-4CD2-9969-F9950AB78E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48" y="1858780"/>
            <a:ext cx="4762500" cy="428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2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PR-</a:t>
            </a:r>
            <a:r>
              <a:rPr lang="ru-RU" b="1" dirty="0" err="1">
                <a:solidFill>
                  <a:schemeClr val="bg1"/>
                </a:solidFill>
              </a:rPr>
              <a:t>кампанія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PR-</a:t>
            </a:r>
            <a:r>
              <a:rPr lang="ru-RU" dirty="0" err="1">
                <a:solidFill>
                  <a:srgbClr val="FF0000"/>
                </a:solidFill>
              </a:rPr>
              <a:t>кампанія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система,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ланцюжок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всі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складові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міцно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пов’язані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собою.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заповнюєте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простір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потрібною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інформацією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робите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перебоями,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аудиторія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заповнить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прогалину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самостійно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0" y="1813811"/>
            <a:ext cx="5171606" cy="428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0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Стратегія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і </a:t>
            </a:r>
            <a:r>
              <a:rPr lang="ru-RU" b="1" dirty="0" smtClean="0">
                <a:solidFill>
                  <a:schemeClr val="bg1"/>
                </a:solidFill>
              </a:rPr>
              <a:t>тактика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є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стратегічний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план (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особистий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щоденник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»), </a:t>
            </a:r>
            <a:r>
              <a:rPr lang="ru-RU" dirty="0"/>
              <a:t>за </a:t>
            </a:r>
            <a:r>
              <a:rPr lang="ru-RU" dirty="0" err="1"/>
              <a:t>яким</a:t>
            </a:r>
            <a:r>
              <a:rPr lang="ru-RU" dirty="0"/>
              <a:t> вони </a:t>
            </a:r>
            <a:r>
              <a:rPr lang="ru-RU" dirty="0" err="1"/>
              <a:t>працюють</a:t>
            </a:r>
            <a:r>
              <a:rPr lang="ru-RU" dirty="0"/>
              <a:t>,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,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схвалення</a:t>
            </a:r>
            <a:r>
              <a:rPr lang="ru-RU" dirty="0"/>
              <a:t>, </a:t>
            </a:r>
            <a:r>
              <a:rPr lang="ru-RU" dirty="0" err="1"/>
              <a:t>впроваджують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і т.д. У </a:t>
            </a:r>
            <a:r>
              <a:rPr lang="en-US" dirty="0" smtClean="0"/>
              <a:t>PR</a:t>
            </a:r>
            <a:r>
              <a:rPr lang="uk-UA" dirty="0" err="1" smtClean="0"/>
              <a:t>-менеджера</a:t>
            </a:r>
            <a:r>
              <a:rPr lang="uk-UA" dirty="0" smtClean="0"/>
              <a:t> </a:t>
            </a:r>
            <a:r>
              <a:rPr lang="ru-RU" dirty="0" smtClean="0"/>
              <a:t>повинен </a:t>
            </a:r>
            <a:r>
              <a:rPr lang="ru-RU" dirty="0"/>
              <a:t>бути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PR-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план,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йде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врозріз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з основною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стратегією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дотримуйтеся</a:t>
            </a:r>
            <a:r>
              <a:rPr lang="ru-RU" dirty="0"/>
              <a:t> </a:t>
            </a:r>
            <a:r>
              <a:rPr lang="en-US" dirty="0"/>
              <a:t>agile-</a:t>
            </a:r>
            <a:r>
              <a:rPr lang="ru-RU" dirty="0" err="1"/>
              <a:t>підходу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гнучкості</a:t>
            </a:r>
            <a:r>
              <a:rPr lang="ru-RU" dirty="0"/>
              <a:t>).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5" y="1828800"/>
            <a:ext cx="5501390" cy="433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3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/>
            </a:r>
            <a:br>
              <a:rPr lang="uk-UA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PR-</a:t>
            </a:r>
            <a:r>
              <a:rPr lang="ru-RU" sz="6000" b="1" dirty="0">
                <a:solidFill>
                  <a:srgbClr val="0070C0"/>
                </a:solidFill>
              </a:rPr>
              <a:t>план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ru-RU" b="1" dirty="0"/>
              <a:t>Как подготовить </a:t>
            </a:r>
            <a:r>
              <a:rPr lang="en-US" b="1" dirty="0"/>
              <a:t>PR-</a:t>
            </a:r>
            <a:r>
              <a:rPr lang="ru-RU" b="1" dirty="0"/>
              <a:t>план</a:t>
            </a:r>
          </a:p>
          <a:p>
            <a:r>
              <a:rPr lang="en-US" dirty="0" smtClean="0"/>
              <a:t>https</a:t>
            </a:r>
            <a:r>
              <a:rPr lang="en-US" dirty="0"/>
              <a:t>://yudjes.com/ru/blog/kak-podgotovit-prplan-art4689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2" y="1888760"/>
            <a:ext cx="4991725" cy="42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0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826</Words>
  <Application>Microsoft Office PowerPoint</Application>
  <PresentationFormat>Произвольный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Гайд: як розробити PR-кампанію з нуля </vt:lpstr>
      <vt:lpstr>Гайд </vt:lpstr>
      <vt:lpstr>Завдання гайду:</vt:lpstr>
      <vt:lpstr> В основі гарного гайда лежать дві складові </vt:lpstr>
      <vt:lpstr>Гайд</vt:lpstr>
      <vt:lpstr>ПР-кампаніяПР-кампанія</vt:lpstr>
      <vt:lpstr>PR-кампанія – це система</vt:lpstr>
      <vt:lpstr> Стратегія і тактика </vt:lpstr>
      <vt:lpstr> PR-план </vt:lpstr>
      <vt:lpstr>Презентация PowerPoint</vt:lpstr>
      <vt:lpstr>  Пункти PR-кампанії Проблематика.  </vt:lpstr>
      <vt:lpstr> Пункти PR-кампанії Мета. </vt:lpstr>
      <vt:lpstr>  Пункти PR-кампанії   Цільова аудиторія. . </vt:lpstr>
      <vt:lpstr>Пункти PR-кампанії   Написання плану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Гайд: як розробити PR-кампанію з нуля </dc:title>
  <dc:creator>user104</dc:creator>
  <cp:lastModifiedBy>user104</cp:lastModifiedBy>
  <cp:revision>9</cp:revision>
  <dcterms:created xsi:type="dcterms:W3CDTF">2021-02-16T12:59:39Z</dcterms:created>
  <dcterms:modified xsi:type="dcterms:W3CDTF">2021-02-16T14:40:17Z</dcterms:modified>
</cp:coreProperties>
</file>