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notesSlides/notesSlide1.xml" ContentType="application/vnd.openxmlformats-officedocument.presentationml.notesSlide+xml"/>
  <Override PartName="/ppt/theme/themeOverride8.xml" ContentType="application/vnd.openxmlformats-officedocument.themeOverride+xml"/>
  <Override PartName="/ppt/notesSlides/notesSlide2.xml" ContentType="application/vnd.openxmlformats-officedocument.presentationml.notesSlide+xml"/>
  <Override PartName="/ppt/theme/themeOverride9.xml" ContentType="application/vnd.openxmlformats-officedocument.themeOverride+xml"/>
  <Override PartName="/ppt/notesSlides/notesSlide3.xml" ContentType="application/vnd.openxmlformats-officedocument.presentationml.notesSlide+xml"/>
  <Override PartName="/ppt/theme/themeOverride10.xml" ContentType="application/vnd.openxmlformats-officedocument.themeOverr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notesMasterIdLst>
    <p:notesMasterId r:id="rId13"/>
  </p:notesMasterIdLst>
  <p:sldIdLst>
    <p:sldId id="256" r:id="rId2"/>
    <p:sldId id="257" r:id="rId3"/>
    <p:sldId id="258" r:id="rId4"/>
    <p:sldId id="260" r:id="rId5"/>
    <p:sldId id="264" r:id="rId6"/>
    <p:sldId id="267" r:id="rId7"/>
    <p:sldId id="268" r:id="rId8"/>
    <p:sldId id="270" r:id="rId9"/>
    <p:sldId id="271" r:id="rId10"/>
    <p:sldId id="272" r:id="rId11"/>
    <p:sldId id="27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268" autoAdjust="0"/>
  </p:normalViewPr>
  <p:slideViewPr>
    <p:cSldViewPr snapToGrid="0">
      <p:cViewPr varScale="1">
        <p:scale>
          <a:sx n="78" d="100"/>
          <a:sy n="78" d="100"/>
        </p:scale>
        <p:origin x="8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EC2D70-6AEA-4C50-AD94-1BEA505E60C9}" type="datetimeFigureOut">
              <a:rPr lang="ru-RU" smtClean="0"/>
              <a:t>12.10.2025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B7ACEA-60FB-478A-84E0-60EDBEB09C84}" type="slidenum">
              <a:rPr lang="ru-RU" smtClean="0"/>
              <a:t>‹№›</a:t>
            </a:fld>
            <a:endParaRPr lang="ru-RU"/>
          </a:p>
        </p:txBody>
      </p:sp>
    </p:spTree>
    <p:extLst>
      <p:ext uri="{BB962C8B-B14F-4D97-AF65-F5344CB8AC3E}">
        <p14:creationId xmlns:p14="http://schemas.microsoft.com/office/powerpoint/2010/main" val="2111071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3B7ACEA-60FB-478A-84E0-60EDBEB09C84}" type="slidenum">
              <a:rPr lang="ru-RU" smtClean="0"/>
              <a:t>8</a:t>
            </a:fld>
            <a:endParaRPr lang="ru-RU"/>
          </a:p>
        </p:txBody>
      </p:sp>
    </p:spTree>
    <p:extLst>
      <p:ext uri="{BB962C8B-B14F-4D97-AF65-F5344CB8AC3E}">
        <p14:creationId xmlns:p14="http://schemas.microsoft.com/office/powerpoint/2010/main" val="2104298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3B7ACEA-60FB-478A-84E0-60EDBEB09C84}" type="slidenum">
              <a:rPr lang="ru-RU" smtClean="0"/>
              <a:t>9</a:t>
            </a:fld>
            <a:endParaRPr lang="ru-RU"/>
          </a:p>
        </p:txBody>
      </p:sp>
    </p:spTree>
    <p:extLst>
      <p:ext uri="{BB962C8B-B14F-4D97-AF65-F5344CB8AC3E}">
        <p14:creationId xmlns:p14="http://schemas.microsoft.com/office/powerpoint/2010/main" val="4019781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3B7ACEA-60FB-478A-84E0-60EDBEB09C84}" type="slidenum">
              <a:rPr lang="ru-RU" smtClean="0"/>
              <a:t>10</a:t>
            </a:fld>
            <a:endParaRPr lang="ru-RU"/>
          </a:p>
        </p:txBody>
      </p:sp>
    </p:spTree>
    <p:extLst>
      <p:ext uri="{BB962C8B-B14F-4D97-AF65-F5344CB8AC3E}">
        <p14:creationId xmlns:p14="http://schemas.microsoft.com/office/powerpoint/2010/main" val="3943022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3B7ACEA-60FB-478A-84E0-60EDBEB09C84}" type="slidenum">
              <a:rPr lang="ru-RU" smtClean="0"/>
              <a:t>11</a:t>
            </a:fld>
            <a:endParaRPr lang="ru-RU"/>
          </a:p>
        </p:txBody>
      </p:sp>
    </p:spTree>
    <p:extLst>
      <p:ext uri="{BB962C8B-B14F-4D97-AF65-F5344CB8AC3E}">
        <p14:creationId xmlns:p14="http://schemas.microsoft.com/office/powerpoint/2010/main" val="3021289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333D9A0-0FC3-4495-BDBD-5507D6DCBB3C}" type="datetimeFigureOut">
              <a:rPr lang="ru-RU" smtClean="0"/>
              <a:t>12.10.2025</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3017816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333D9A0-0FC3-4495-BDBD-5507D6DCBB3C}" type="datetimeFigureOut">
              <a:rPr lang="ru-RU" smtClean="0"/>
              <a:t>12.10.2025</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3537442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333D9A0-0FC3-4495-BDBD-5507D6DCBB3C}" type="datetimeFigureOut">
              <a:rPr lang="ru-RU" smtClean="0"/>
              <a:t>12.10.2025</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F1679A-3F4C-46F9-8047-F057EE76CAA5}"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913957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A333D9A0-0FC3-4495-BDBD-5507D6DCBB3C}" type="datetimeFigureOut">
              <a:rPr lang="ru-RU" smtClean="0"/>
              <a:t>12.10.2025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42853844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A333D9A0-0FC3-4495-BDBD-5507D6DCBB3C}" type="datetimeFigureOut">
              <a:rPr lang="ru-RU" smtClean="0"/>
              <a:t>12.10.2025</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F1679A-3F4C-46F9-8047-F057EE76CAA5}"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440468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A333D9A0-0FC3-4495-BDBD-5507D6DCBB3C}" type="datetimeFigureOut">
              <a:rPr lang="ru-RU" smtClean="0"/>
              <a:t>12.10.2025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14841101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333D9A0-0FC3-4495-BDBD-5507D6DCBB3C}" type="datetimeFigureOut">
              <a:rPr lang="ru-RU" smtClean="0"/>
              <a:t>12.10.2025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21808826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333D9A0-0FC3-4495-BDBD-5507D6DCBB3C}" type="datetimeFigureOut">
              <a:rPr lang="ru-RU" smtClean="0"/>
              <a:t>12.10.2025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3376106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333D9A0-0FC3-4495-BDBD-5507D6DCBB3C}" type="datetimeFigureOut">
              <a:rPr lang="ru-RU" smtClean="0"/>
              <a:t>12.10.2025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3542061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333D9A0-0FC3-4495-BDBD-5507D6DCBB3C}" type="datetimeFigureOut">
              <a:rPr lang="ru-RU" smtClean="0"/>
              <a:t>12.10.2025</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2721782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333D9A0-0FC3-4495-BDBD-5507D6DCBB3C}" type="datetimeFigureOut">
              <a:rPr lang="ru-RU" smtClean="0"/>
              <a:t>12.10.2025</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3689331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333D9A0-0FC3-4495-BDBD-5507D6DCBB3C}" type="datetimeFigureOut">
              <a:rPr lang="ru-RU" smtClean="0"/>
              <a:t>12.10.2025</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1859583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333D9A0-0FC3-4495-BDBD-5507D6DCBB3C}" type="datetimeFigureOut">
              <a:rPr lang="ru-RU" smtClean="0"/>
              <a:t>12.10.2025</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2895848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33D9A0-0FC3-4495-BDBD-5507D6DCBB3C}" type="datetimeFigureOut">
              <a:rPr lang="ru-RU" smtClean="0"/>
              <a:t>12.10.2025</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1369170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333D9A0-0FC3-4495-BDBD-5507D6DCBB3C}" type="datetimeFigureOut">
              <a:rPr lang="ru-RU" smtClean="0"/>
              <a:t>12.10.2025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3720859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333D9A0-0FC3-4495-BDBD-5507D6DCBB3C}" type="datetimeFigureOut">
              <a:rPr lang="ru-RU" smtClean="0"/>
              <a:t>12.10.2025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1711762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333D9A0-0FC3-4495-BDBD-5507D6DCBB3C}" type="datetimeFigureOut">
              <a:rPr lang="ru-RU" smtClean="0"/>
              <a:t>12.10.2025</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BF1679A-3F4C-46F9-8047-F057EE76CAA5}" type="slidenum">
              <a:rPr lang="ru-RU" smtClean="0"/>
              <a:t>‹№›</a:t>
            </a:fld>
            <a:endParaRPr lang="ru-RU"/>
          </a:p>
        </p:txBody>
      </p:sp>
    </p:spTree>
    <p:extLst>
      <p:ext uri="{BB962C8B-B14F-4D97-AF65-F5344CB8AC3E}">
        <p14:creationId xmlns:p14="http://schemas.microsoft.com/office/powerpoint/2010/main" val="1350784726"/>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hemeOverride" Target="../theme/themeOverride1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E03F2A-FCC3-4CF2-80C0-FEA06EFDE10A}"/>
              </a:ext>
            </a:extLst>
          </p:cNvPr>
          <p:cNvSpPr>
            <a:spLocks noGrp="1"/>
          </p:cNvSpPr>
          <p:nvPr>
            <p:ph type="ctrTitle"/>
          </p:nvPr>
        </p:nvSpPr>
        <p:spPr>
          <a:xfrm>
            <a:off x="2589213" y="755375"/>
            <a:ext cx="8915399" cy="1510748"/>
          </a:xfrm>
        </p:spPr>
        <p:txBody>
          <a:bodyPr/>
          <a:lstStyle/>
          <a:p>
            <a:r>
              <a:rPr lang="uk-UA" dirty="0">
                <a:latin typeface="Times New Roman" panose="02020603050405020304" pitchFamily="18" charset="0"/>
                <a:cs typeface="Times New Roman" panose="02020603050405020304" pitchFamily="18" charset="0"/>
              </a:rPr>
              <a:t>МАРКЕТИНГОВІ</a:t>
            </a:r>
            <a:endParaRPr lang="ru-RU" dirty="0">
              <a:latin typeface="Times New Roman" panose="02020603050405020304" pitchFamily="18" charset="0"/>
              <a:cs typeface="Times New Roman" panose="02020603050405020304" pitchFamily="18" charset="0"/>
            </a:endParaRPr>
          </a:p>
        </p:txBody>
      </p:sp>
      <p:sp>
        <p:nvSpPr>
          <p:cNvPr id="3" name="Подзаголовок 2">
            <a:extLst>
              <a:ext uri="{FF2B5EF4-FFF2-40B4-BE49-F238E27FC236}">
                <a16:creationId xmlns:a16="http://schemas.microsoft.com/office/drawing/2014/main" id="{0E620043-5B45-4221-8F16-DA7CA122EF17}"/>
              </a:ext>
            </a:extLst>
          </p:cNvPr>
          <p:cNvSpPr>
            <a:spLocks noGrp="1"/>
          </p:cNvSpPr>
          <p:nvPr>
            <p:ph type="subTitle" idx="1"/>
          </p:nvPr>
        </p:nvSpPr>
        <p:spPr>
          <a:xfrm>
            <a:off x="2589213" y="2464905"/>
            <a:ext cx="9145587" cy="3754920"/>
          </a:xfrm>
        </p:spPr>
        <p:txBody>
          <a:bodyPr>
            <a:noAutofit/>
          </a:bodyPr>
          <a:lstStyle/>
          <a:p>
            <a:r>
              <a:rPr lang="uk-UA" sz="5400" dirty="0">
                <a:solidFill>
                  <a:schemeClr val="tx1"/>
                </a:solidFill>
                <a:latin typeface="Times New Roman" panose="02020603050405020304" pitchFamily="18" charset="0"/>
                <a:cs typeface="Times New Roman" panose="02020603050405020304" pitchFamily="18" charset="0"/>
              </a:rPr>
              <a:t>КОМУНІКАЦІЇ</a:t>
            </a:r>
          </a:p>
        </p:txBody>
      </p:sp>
    </p:spTree>
    <p:extLst>
      <p:ext uri="{BB962C8B-B14F-4D97-AF65-F5344CB8AC3E}">
        <p14:creationId xmlns:p14="http://schemas.microsoft.com/office/powerpoint/2010/main" val="2486760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485776" y="374650"/>
            <a:ext cx="11553824" cy="6302375"/>
          </a:xfrm>
        </p:spPr>
        <p:txBody>
          <a:bodyPr>
            <a:normAutofit fontScale="90000"/>
          </a:bodyPr>
          <a:lstStyle/>
          <a:p>
            <a:r>
              <a:rPr lang="uk-UA" sz="2700" dirty="0">
                <a:latin typeface="Times New Roman" panose="02020603050405020304" pitchFamily="18" charset="0"/>
                <a:cs typeface="Times New Roman" panose="02020603050405020304" pitchFamily="18" charset="0"/>
              </a:rPr>
              <a:t>Ефективність застосування соціальних технологій залучення клієнтів можна оцінити так само через відстеження </a:t>
            </a:r>
            <a:r>
              <a:rPr lang="uk-UA" sz="2700" b="1" dirty="0">
                <a:latin typeface="Times New Roman" panose="02020603050405020304" pitchFamily="18" charset="0"/>
                <a:cs typeface="Times New Roman" panose="02020603050405020304" pitchFamily="18" charset="0"/>
              </a:rPr>
              <a:t>цільових дій</a:t>
            </a:r>
            <a:r>
              <a:rPr lang="uk-UA" sz="2700" dirty="0">
                <a:latin typeface="Times New Roman" panose="02020603050405020304" pitchFamily="18" charset="0"/>
                <a:cs typeface="Times New Roman" panose="02020603050405020304" pitchFamily="18" charset="0"/>
              </a:rPr>
              <a:t>. З точки зору відстеження, цільові дії можна розділити на наступні групи: цільова дія відбувається на сайті / не а сайті компанії, цільовою дією є телефонний дзвінок.</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Якісним сервісом для оцінки ефективності телефонних дзвінків є </a:t>
            </a:r>
            <a:r>
              <a:rPr lang="uk-UA" sz="2700" dirty="0" err="1">
                <a:latin typeface="Times New Roman" panose="02020603050405020304" pitchFamily="18" charset="0"/>
                <a:cs typeface="Times New Roman" panose="02020603050405020304" pitchFamily="18" charset="0"/>
              </a:rPr>
              <a:t>Call</a:t>
            </a:r>
            <a:r>
              <a:rPr lang="uk-UA" sz="2700" dirty="0">
                <a:latin typeface="Times New Roman" panose="02020603050405020304" pitchFamily="18" charset="0"/>
                <a:cs typeface="Times New Roman" panose="02020603050405020304" pitchFamily="18" charset="0"/>
              </a:rPr>
              <a:t> </a:t>
            </a:r>
            <a:r>
              <a:rPr lang="uk-UA" sz="2700" dirty="0" err="1">
                <a:latin typeface="Times New Roman" panose="02020603050405020304" pitchFamily="18" charset="0"/>
                <a:cs typeface="Times New Roman" panose="02020603050405020304" pitchFamily="18" charset="0"/>
              </a:rPr>
              <a:t>Tracking</a:t>
            </a:r>
            <a:r>
              <a:rPr lang="uk-UA" sz="2700" dirty="0">
                <a:latin typeface="Times New Roman" panose="02020603050405020304" pitchFamily="18" charset="0"/>
                <a:cs typeface="Times New Roman" panose="02020603050405020304" pitchFamily="18" charset="0"/>
              </a:rPr>
              <a:t>. Система має досить широкі можливості для аналізу і сегментації: визначення джерел дзвінків, вивантаження унікальних дзвінків (без повторів), фільтрація по тривалості розмов, запис телефонних дзвінків, інтеграція з </a:t>
            </a:r>
            <a:r>
              <a:rPr lang="uk-UA" sz="2700" dirty="0" err="1">
                <a:latin typeface="Times New Roman" panose="02020603050405020304" pitchFamily="18" charset="0"/>
                <a:cs typeface="Times New Roman" panose="02020603050405020304" pitchFamily="18" charset="0"/>
              </a:rPr>
              <a:t>Google</a:t>
            </a:r>
            <a:r>
              <a:rPr lang="uk-UA" sz="2700" dirty="0">
                <a:latin typeface="Times New Roman" panose="02020603050405020304" pitchFamily="18" charset="0"/>
                <a:cs typeface="Times New Roman" panose="02020603050405020304" pitchFamily="18" charset="0"/>
              </a:rPr>
              <a:t> </a:t>
            </a:r>
            <a:r>
              <a:rPr lang="uk-UA" sz="2700" dirty="0" err="1">
                <a:latin typeface="Times New Roman" panose="02020603050405020304" pitchFamily="18" charset="0"/>
                <a:cs typeface="Times New Roman" panose="02020603050405020304" pitchFamily="18" charset="0"/>
              </a:rPr>
              <a:t>Analytics</a:t>
            </a:r>
            <a:r>
              <a:rPr lang="uk-UA" sz="2700" dirty="0">
                <a:latin typeface="Times New Roman" panose="02020603050405020304" pitchFamily="18" charset="0"/>
                <a:cs typeface="Times New Roman" panose="02020603050405020304" pitchFamily="18" charset="0"/>
              </a:rPr>
              <a:t>, відстеження дзвінків з точністю до ключового запиту.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Необхідно відслідковувати такі непрямі показники конверсії та </a:t>
            </a:r>
            <a:r>
              <a:rPr lang="uk-UA" sz="2700" dirty="0" err="1">
                <a:latin typeface="Times New Roman" panose="02020603050405020304" pitchFamily="18" charset="0"/>
                <a:cs typeface="Times New Roman" panose="02020603050405020304" pitchFamily="18" charset="0"/>
              </a:rPr>
              <a:t>лідогенерації</a:t>
            </a:r>
            <a:r>
              <a:rPr lang="uk-UA" sz="2700" dirty="0">
                <a:latin typeface="Times New Roman" panose="02020603050405020304" pitchFamily="18" charset="0"/>
                <a:cs typeface="Times New Roman" panose="02020603050405020304" pitchFamily="18" charset="0"/>
              </a:rPr>
              <a:t>, як кількість передплатників на </a:t>
            </a:r>
            <a:r>
              <a:rPr lang="uk-UA" sz="2700" dirty="0" err="1">
                <a:latin typeface="Times New Roman" panose="02020603050405020304" pitchFamily="18" charset="0"/>
                <a:cs typeface="Times New Roman" panose="02020603050405020304" pitchFamily="18" charset="0"/>
              </a:rPr>
              <a:t>email</a:t>
            </a:r>
            <a:r>
              <a:rPr lang="uk-UA" sz="2700" dirty="0">
                <a:latin typeface="Times New Roman" panose="02020603050405020304" pitchFamily="18" charset="0"/>
                <a:cs typeface="Times New Roman" panose="02020603050405020304" pitchFamily="18" charset="0"/>
              </a:rPr>
              <a:t>-розсилку; показники соціальної активності: кількість </a:t>
            </a:r>
            <a:r>
              <a:rPr lang="uk-UA" sz="2700" dirty="0" err="1">
                <a:latin typeface="Times New Roman" panose="02020603050405020304" pitchFamily="18" charset="0"/>
                <a:cs typeface="Times New Roman" panose="02020603050405020304" pitchFamily="18" charset="0"/>
              </a:rPr>
              <a:t>долучившихся</a:t>
            </a:r>
            <a:r>
              <a:rPr lang="uk-UA" sz="2700" dirty="0">
                <a:latin typeface="Times New Roman" panose="02020603050405020304" pitchFamily="18" charset="0"/>
                <a:cs typeface="Times New Roman" panose="02020603050405020304" pitchFamily="18" charset="0"/>
              </a:rPr>
              <a:t> до офіційної групи в соціальних мережах, лайки, </a:t>
            </a:r>
            <a:r>
              <a:rPr lang="uk-UA" sz="2700" dirty="0" err="1">
                <a:latin typeface="Times New Roman" panose="02020603050405020304" pitchFamily="18" charset="0"/>
                <a:cs typeface="Times New Roman" panose="02020603050405020304" pitchFamily="18" charset="0"/>
              </a:rPr>
              <a:t>репости</a:t>
            </a:r>
            <a:r>
              <a:rPr lang="uk-UA" sz="2700" dirty="0">
                <a:latin typeface="Times New Roman" panose="02020603050405020304" pitchFamily="18" charset="0"/>
                <a:cs typeface="Times New Roman" panose="02020603050405020304" pitchFamily="18" charset="0"/>
              </a:rPr>
              <a:t>, коментарі; кількість скачувань викладених у відкритий доступ корисних матеріалів тощо. </a:t>
            </a:r>
            <a:br>
              <a:rPr lang="ru-RU" dirty="0"/>
            </a:br>
            <a:br>
              <a:rPr lang="ru-RU" dirty="0"/>
            </a:br>
            <a:br>
              <a:rPr lang="ru-RU" dirty="0"/>
            </a:br>
            <a:br>
              <a:rPr lang="ru-RU" sz="2000" dirty="0">
                <a:latin typeface="Calibri" panose="020F0502020204030204" pitchFamily="34" charset="0"/>
                <a:ea typeface="Calibri" panose="020F0502020204030204" pitchFamily="34" charset="0"/>
                <a:cs typeface="Times New Roman" panose="02020603050405020304" pitchFamily="18" charset="0"/>
              </a:rPr>
            </a:br>
            <a:br>
              <a:rPr lang="ru-RU" sz="2800" dirty="0">
                <a:latin typeface="Calibri" panose="020F0502020204030204" pitchFamily="34" charset="0"/>
                <a:ea typeface="Calibri" panose="020F0502020204030204" pitchFamily="34" charset="0"/>
                <a:cs typeface="Times New Roman" panose="02020603050405020304" pitchFamily="18" charset="0"/>
              </a:rPr>
            </a:br>
            <a:br>
              <a:rPr lang="ru-RU" dirty="0"/>
            </a:br>
            <a:br>
              <a:rPr lang="ru-RU" dirty="0"/>
            </a:br>
            <a:br>
              <a:rPr lang="ru-RU" dirty="0"/>
            </a:br>
            <a:endParaRPr lang="ru-RU" dirty="0"/>
          </a:p>
        </p:txBody>
      </p:sp>
    </p:spTree>
    <p:extLst>
      <p:ext uri="{BB962C8B-B14F-4D97-AF65-F5344CB8AC3E}">
        <p14:creationId xmlns:p14="http://schemas.microsoft.com/office/powerpoint/2010/main" val="1377186317"/>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485776" y="374650"/>
            <a:ext cx="11553824" cy="6302375"/>
          </a:xfrm>
        </p:spPr>
        <p:txBody>
          <a:bodyPr>
            <a:normAutofit fontScale="90000"/>
          </a:bodyPr>
          <a:lstStyle/>
          <a:p>
            <a:r>
              <a:rPr lang="uk-UA" sz="2700" b="1" dirty="0">
                <a:latin typeface="Times New Roman" panose="02020603050405020304" pitchFamily="18" charset="0"/>
                <a:cs typeface="Times New Roman" panose="02020603050405020304" pitchFamily="18" charset="0"/>
              </a:rPr>
              <a:t>Контекстна реклама. </a:t>
            </a:r>
            <a:r>
              <a:rPr lang="uk-UA" sz="2700" dirty="0">
                <a:latin typeface="Times New Roman" panose="02020603050405020304" pitchFamily="18" charset="0"/>
                <a:cs typeface="Times New Roman" panose="02020603050405020304" pitchFamily="18" charset="0"/>
              </a:rPr>
              <a:t>Основний показник, що застосовується для оцінки ефективності роботи контекстних оголошень і складання рейтингу контекстної реклами за допомогою методів, що належать до сфери експертних – це CTR (</a:t>
            </a:r>
            <a:r>
              <a:rPr lang="uk-UA" sz="2700" dirty="0" err="1">
                <a:latin typeface="Times New Roman" panose="02020603050405020304" pitchFamily="18" charset="0"/>
                <a:cs typeface="Times New Roman" panose="02020603050405020304" pitchFamily="18" charset="0"/>
              </a:rPr>
              <a:t>Click-Through</a:t>
            </a:r>
            <a:r>
              <a:rPr lang="uk-UA" sz="2700" dirty="0">
                <a:latin typeface="Times New Roman" panose="02020603050405020304" pitchFamily="18" charset="0"/>
                <a:cs typeface="Times New Roman" panose="02020603050405020304" pitchFamily="18" charset="0"/>
              </a:rPr>
              <a:t> </a:t>
            </a:r>
            <a:r>
              <a:rPr lang="uk-UA" sz="2700" dirty="0" err="1">
                <a:latin typeface="Times New Roman" panose="02020603050405020304" pitchFamily="18" charset="0"/>
                <a:cs typeface="Times New Roman" panose="02020603050405020304" pitchFamily="18" charset="0"/>
              </a:rPr>
              <a:t>Rate</a:t>
            </a:r>
            <a:r>
              <a:rPr lang="uk-UA" sz="2700" dirty="0">
                <a:latin typeface="Times New Roman" panose="02020603050405020304" pitchFamily="18" charset="0"/>
                <a:cs typeface="Times New Roman" panose="02020603050405020304" pitchFamily="18" charset="0"/>
              </a:rPr>
              <a:t>), </a:t>
            </a:r>
            <a:r>
              <a:rPr lang="uk-UA" sz="2700" dirty="0" err="1">
                <a:latin typeface="Times New Roman" panose="02020603050405020304" pitchFamily="18" charset="0"/>
                <a:cs typeface="Times New Roman" panose="02020603050405020304" pitchFamily="18" charset="0"/>
              </a:rPr>
              <a:t>інкаше</a:t>
            </a:r>
            <a:r>
              <a:rPr lang="uk-UA" sz="2700" dirty="0">
                <a:latin typeface="Times New Roman" panose="02020603050405020304" pitchFamily="18" charset="0"/>
                <a:cs typeface="Times New Roman" panose="02020603050405020304" pitchFamily="18" charset="0"/>
              </a:rPr>
              <a:t> його називають «</a:t>
            </a:r>
            <a:r>
              <a:rPr lang="uk-UA" sz="2700" dirty="0" err="1">
                <a:latin typeface="Times New Roman" panose="02020603050405020304" pitchFamily="18" charset="0"/>
                <a:cs typeface="Times New Roman" panose="02020603050405020304" pitchFamily="18" charset="0"/>
              </a:rPr>
              <a:t>клікабельність</a:t>
            </a:r>
            <a:r>
              <a:rPr lang="uk-UA" sz="2700" dirty="0">
                <a:latin typeface="Times New Roman" panose="02020603050405020304" pitchFamily="18" charset="0"/>
                <a:cs typeface="Times New Roman" panose="02020603050405020304" pitchFamily="18" charset="0"/>
              </a:rPr>
              <a:t>». CTR показує процентне відношення числа </a:t>
            </a:r>
            <a:r>
              <a:rPr lang="uk-UA" sz="2700" dirty="0" err="1">
                <a:latin typeface="Times New Roman" panose="02020603050405020304" pitchFamily="18" charset="0"/>
                <a:cs typeface="Times New Roman" panose="02020603050405020304" pitchFamily="18" charset="0"/>
              </a:rPr>
              <a:t>кліків</a:t>
            </a:r>
            <a:r>
              <a:rPr lang="uk-UA" sz="2700" dirty="0">
                <a:latin typeface="Times New Roman" panose="02020603050405020304" pitchFamily="18" charset="0"/>
                <a:cs typeface="Times New Roman" panose="02020603050405020304" pitchFamily="18" charset="0"/>
              </a:rPr>
              <a:t> до загального числа показів. Як правило, значення CTR змінюється від 0,1 до 3 відсотки, однак при ефективному націлені та якісному тексті оголошення можна збільшити показник до 10 відсотків і більше.</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Не менш значущим для визначення рейтингу контекстної реклами є і коефіцієнт конверсії. Він буває різних видів. Один з них – CTB (</a:t>
            </a:r>
            <a:r>
              <a:rPr lang="uk-UA" sz="2700" dirty="0" err="1">
                <a:latin typeface="Times New Roman" panose="02020603050405020304" pitchFamily="18" charset="0"/>
                <a:cs typeface="Times New Roman" panose="02020603050405020304" pitchFamily="18" charset="0"/>
              </a:rPr>
              <a:t>Click-To-Buy</a:t>
            </a:r>
            <a:r>
              <a:rPr lang="uk-UA" sz="2700" dirty="0">
                <a:latin typeface="Times New Roman" panose="02020603050405020304" pitchFamily="18" charset="0"/>
                <a:cs typeface="Times New Roman" panose="02020603050405020304" pitchFamily="18" charset="0"/>
              </a:rPr>
              <a:t> </a:t>
            </a:r>
            <a:r>
              <a:rPr lang="uk-UA" sz="2700" dirty="0" err="1">
                <a:latin typeface="Times New Roman" panose="02020603050405020304" pitchFamily="18" charset="0"/>
                <a:cs typeface="Times New Roman" panose="02020603050405020304" pitchFamily="18" charset="0"/>
              </a:rPr>
              <a:t>ratio</a:t>
            </a:r>
            <a:r>
              <a:rPr lang="uk-UA" sz="2700" dirty="0">
                <a:latin typeface="Times New Roman" panose="02020603050405020304" pitchFamily="18" charset="0"/>
                <a:cs typeface="Times New Roman" panose="02020603050405020304" pitchFamily="18" charset="0"/>
              </a:rPr>
              <a:t>), виражається як відношення кількості відвідувачів, які вчинили дію на сайті, до загального числа відвідувачів, які перейшли на ресурс по контекстного оголошенню.</a:t>
            </a:r>
            <a:br>
              <a:rPr lang="ru-RU" dirty="0"/>
            </a:br>
            <a:br>
              <a:rPr lang="ru-RU" dirty="0"/>
            </a:br>
            <a:br>
              <a:rPr lang="ru-RU" dirty="0"/>
            </a:br>
            <a:br>
              <a:rPr lang="ru-RU" dirty="0"/>
            </a:br>
            <a:br>
              <a:rPr lang="ru-RU" sz="2000" dirty="0">
                <a:latin typeface="Calibri" panose="020F0502020204030204" pitchFamily="34" charset="0"/>
                <a:ea typeface="Calibri" panose="020F0502020204030204" pitchFamily="34" charset="0"/>
                <a:cs typeface="Times New Roman" panose="02020603050405020304" pitchFamily="18" charset="0"/>
              </a:rPr>
            </a:br>
            <a:br>
              <a:rPr lang="ru-RU" sz="2800" dirty="0">
                <a:latin typeface="Calibri" panose="020F0502020204030204" pitchFamily="34" charset="0"/>
                <a:ea typeface="Calibri" panose="020F0502020204030204" pitchFamily="34" charset="0"/>
                <a:cs typeface="Times New Roman" panose="02020603050405020304" pitchFamily="18" charset="0"/>
              </a:rPr>
            </a:br>
            <a:br>
              <a:rPr lang="ru-RU" dirty="0"/>
            </a:br>
            <a:br>
              <a:rPr lang="ru-RU" dirty="0"/>
            </a:br>
            <a:br>
              <a:rPr lang="ru-RU" dirty="0"/>
            </a:br>
            <a:endParaRPr lang="ru-RU" dirty="0"/>
          </a:p>
        </p:txBody>
      </p:sp>
    </p:spTree>
    <p:extLst>
      <p:ext uri="{BB962C8B-B14F-4D97-AF65-F5344CB8AC3E}">
        <p14:creationId xmlns:p14="http://schemas.microsoft.com/office/powerpoint/2010/main" val="35811829"/>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38A249-7F10-48B7-BF14-EB6A2968F0B7}"/>
              </a:ext>
            </a:extLst>
          </p:cNvPr>
          <p:cNvSpPr>
            <a:spLocks noGrp="1"/>
          </p:cNvSpPr>
          <p:nvPr>
            <p:ph type="title"/>
          </p:nvPr>
        </p:nvSpPr>
        <p:spPr>
          <a:xfrm>
            <a:off x="1997764" y="365125"/>
            <a:ext cx="9356035" cy="5065291"/>
          </a:xfrm>
        </p:spPr>
        <p:txBody>
          <a:bodyPr>
            <a:normAutofit fontScale="90000"/>
          </a:bodyPr>
          <a:lstStyle/>
          <a:p>
            <a:r>
              <a:rPr lang="uk-UA" dirty="0">
                <a:solidFill>
                  <a:schemeClr val="tx1"/>
                </a:solidFill>
                <a:latin typeface="Times New Roman" panose="02020603050405020304" pitchFamily="18" charset="0"/>
                <a:cs typeface="Times New Roman" panose="02020603050405020304" pitchFamily="18" charset="0"/>
              </a:rPr>
              <a:t>План.</a:t>
            </a:r>
            <a:br>
              <a:rPr lang="ru-RU" dirty="0">
                <a:solidFill>
                  <a:schemeClr val="tx1"/>
                </a:solidFill>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1. Інструменти Інтернет-аналізу комунікацій.</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2. Аналіз ефективності маркетингових кампаній.</a:t>
            </a:r>
            <a:br>
              <a:rPr lang="ru-RU" dirty="0"/>
            </a:br>
            <a:br>
              <a:rPr lang="uk-UA" sz="3200" dirty="0">
                <a:latin typeface="Times New Roman" panose="02020603050405020304" pitchFamily="18" charset="0"/>
                <a:cs typeface="Times New Roman" panose="02020603050405020304" pitchFamily="18" charset="0"/>
              </a:rPr>
            </a:br>
            <a:br>
              <a:rPr lang="uk-UA" sz="2200" dirty="0">
                <a:latin typeface="Times New Roman" panose="02020603050405020304" pitchFamily="18" charset="0"/>
                <a:cs typeface="Times New Roman" panose="02020603050405020304" pitchFamily="18" charset="0"/>
              </a:rPr>
            </a:br>
            <a:br>
              <a:rPr lang="ru-RU" dirty="0">
                <a:solidFill>
                  <a:schemeClr val="tx1"/>
                </a:solidFill>
                <a:latin typeface="Times New Roman" panose="02020603050405020304" pitchFamily="18" charset="0"/>
                <a:cs typeface="Times New Roman" panose="02020603050405020304" pitchFamily="18" charset="0"/>
              </a:rPr>
            </a:br>
            <a:br>
              <a:rPr lang="ru-RU" sz="3400" dirty="0"/>
            </a:br>
            <a:br>
              <a:rPr lang="ru-RU" dirty="0"/>
            </a:br>
            <a:br>
              <a:rPr lang="ru-RU" dirty="0"/>
            </a:br>
            <a:endParaRPr lang="ru-RU" dirty="0"/>
          </a:p>
        </p:txBody>
      </p:sp>
    </p:spTree>
    <p:extLst>
      <p:ext uri="{BB962C8B-B14F-4D97-AF65-F5344CB8AC3E}">
        <p14:creationId xmlns:p14="http://schemas.microsoft.com/office/powerpoint/2010/main" val="200347523"/>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8FA8ED-525A-4729-91B4-D814C5C03CAC}"/>
              </a:ext>
            </a:extLst>
          </p:cNvPr>
          <p:cNvSpPr>
            <a:spLocks noGrp="1"/>
          </p:cNvSpPr>
          <p:nvPr>
            <p:ph type="title"/>
          </p:nvPr>
        </p:nvSpPr>
        <p:spPr>
          <a:xfrm>
            <a:off x="1779104" y="365124"/>
            <a:ext cx="9574696" cy="6072998"/>
          </a:xfrm>
        </p:spPr>
        <p:txBody>
          <a:bodyPr>
            <a:noAutofit/>
          </a:bodyPr>
          <a:lstStyle/>
          <a:p>
            <a:r>
              <a:rPr lang="ru-RU" sz="2400" b="1" dirty="0" err="1">
                <a:latin typeface="Times New Roman" panose="02020603050405020304" pitchFamily="18" charset="0"/>
                <a:cs typeface="Times New Roman" panose="02020603050405020304" pitchFamily="18" charset="0"/>
              </a:rPr>
              <a:t>Питання</a:t>
            </a:r>
            <a:r>
              <a:rPr lang="ru-RU" sz="2400" b="1" dirty="0">
                <a:latin typeface="Times New Roman" panose="02020603050405020304" pitchFamily="18" charset="0"/>
                <a:cs typeface="Times New Roman" panose="02020603050405020304" pitchFamily="18" charset="0"/>
              </a:rPr>
              <a:t> 1</a:t>
            </a:r>
            <a:br>
              <a:rPr lang="ru-RU" sz="2400" b="1" dirty="0">
                <a:latin typeface="Times New Roman" panose="02020603050405020304" pitchFamily="18" charset="0"/>
                <a:cs typeface="Times New Roman" panose="02020603050405020304" pitchFamily="18" charset="0"/>
              </a:rPr>
            </a:b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1) SEO</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2) Контекстна реклама </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3) Медійна реклама</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4) </a:t>
            </a:r>
            <a:r>
              <a:rPr lang="en-US" sz="2400" dirty="0">
                <a:latin typeface="Times New Roman" panose="02020603050405020304" pitchFamily="18" charset="0"/>
                <a:cs typeface="Times New Roman" panose="02020603050405020304" pitchFamily="18" charset="0"/>
              </a:rPr>
              <a:t>SMM</a:t>
            </a:r>
            <a:br>
              <a:rPr lang="uk-UA"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5) Вірусний маркетинг</a:t>
            </a:r>
            <a:br>
              <a:rPr lang="en-US"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6) E-</a:t>
            </a:r>
            <a:r>
              <a:rPr lang="uk-UA" sz="2400" dirty="0" err="1">
                <a:latin typeface="Times New Roman" panose="02020603050405020304" pitchFamily="18" charset="0"/>
                <a:cs typeface="Times New Roman" panose="02020603050405020304" pitchFamily="18" charset="0"/>
              </a:rPr>
              <a:t>mail</a:t>
            </a:r>
            <a:r>
              <a:rPr lang="uk-UA" sz="2400" dirty="0">
                <a:latin typeface="Times New Roman" panose="02020603050405020304" pitchFamily="18" charset="0"/>
                <a:cs typeface="Times New Roman" panose="02020603050405020304" pitchFamily="18" charset="0"/>
              </a:rPr>
              <a:t> розсилки</a:t>
            </a:r>
            <a:br>
              <a:rPr lang="uk-UA"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7) Контент-маркетинг</a:t>
            </a:r>
            <a:br>
              <a:rPr lang="ru-RU" sz="2400"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br>
              <a:rPr lang="ru-RU" sz="1800" dirty="0">
                <a:latin typeface="Times New Roman" panose="02020603050405020304" pitchFamily="18" charset="0"/>
                <a:cs typeface="Times New Roman" panose="02020603050405020304" pitchFamily="18" charset="0"/>
              </a:rPr>
            </a:b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607939"/>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2B0DD8-DAF9-4F43-8BF6-39693533E0D4}"/>
              </a:ext>
            </a:extLst>
          </p:cNvPr>
          <p:cNvSpPr>
            <a:spLocks noGrp="1"/>
          </p:cNvSpPr>
          <p:nvPr>
            <p:ph type="title"/>
          </p:nvPr>
        </p:nvSpPr>
        <p:spPr>
          <a:xfrm>
            <a:off x="542926" y="0"/>
            <a:ext cx="11458574" cy="6609521"/>
          </a:xfrm>
        </p:spPr>
        <p:txBody>
          <a:bodyPr>
            <a:normAutofit fontScale="90000"/>
          </a:bodyPr>
          <a:lstStyle/>
          <a:p>
            <a:r>
              <a:rPr lang="ru-RU" sz="2000" b="1" dirty="0" err="1">
                <a:latin typeface="Times New Roman" panose="02020603050405020304" pitchFamily="18" charset="0"/>
                <a:cs typeface="Times New Roman" panose="02020603050405020304" pitchFamily="18" charset="0"/>
              </a:rPr>
              <a:t>Питання</a:t>
            </a:r>
            <a:r>
              <a:rPr lang="ru-RU" sz="2000" b="1" dirty="0">
                <a:latin typeface="Times New Roman" panose="02020603050405020304" pitchFamily="18" charset="0"/>
                <a:cs typeface="Times New Roman" panose="02020603050405020304" pitchFamily="18" charset="0"/>
              </a:rPr>
              <a:t> 2</a:t>
            </a:r>
            <a:br>
              <a:rPr lang="ru-RU" sz="2000" dirty="0">
                <a:latin typeface="Times New Roman" panose="02020603050405020304" pitchFamily="18" charset="0"/>
                <a:cs typeface="Times New Roman" panose="02020603050405020304" pitchFamily="18" charset="0"/>
              </a:rPr>
            </a:br>
            <a:r>
              <a:rPr lang="uk-UA" sz="2000" b="1" dirty="0">
                <a:latin typeface="Times New Roman" panose="02020603050405020304" pitchFamily="18" charset="0"/>
                <a:cs typeface="Times New Roman" panose="02020603050405020304" pitchFamily="18" charset="0"/>
              </a:rPr>
              <a:t>ROI (</a:t>
            </a:r>
            <a:r>
              <a:rPr lang="uk-UA" sz="2000" dirty="0" err="1">
                <a:latin typeface="Times New Roman" panose="02020603050405020304" pitchFamily="18" charset="0"/>
                <a:cs typeface="Times New Roman" panose="02020603050405020304" pitchFamily="18" charset="0"/>
              </a:rPr>
              <a:t>англ</a:t>
            </a:r>
            <a:r>
              <a:rPr lang="uk-UA" sz="2000" dirty="0">
                <a:latin typeface="Times New Roman" panose="02020603050405020304" pitchFamily="18" charset="0"/>
                <a:cs typeface="Times New Roman" panose="02020603050405020304" pitchFamily="18" charset="0"/>
              </a:rPr>
              <a:t>. </a:t>
            </a:r>
            <a:r>
              <a:rPr lang="uk-UA" sz="2000" dirty="0" err="1">
                <a:latin typeface="Times New Roman" panose="02020603050405020304" pitchFamily="18" charset="0"/>
                <a:cs typeface="Times New Roman" panose="02020603050405020304" pitchFamily="18" charset="0"/>
              </a:rPr>
              <a:t>Return</a:t>
            </a:r>
            <a:r>
              <a:rPr lang="uk-UA" sz="2000" dirty="0">
                <a:latin typeface="Times New Roman" panose="02020603050405020304" pitchFamily="18" charset="0"/>
                <a:cs typeface="Times New Roman" panose="02020603050405020304" pitchFamily="18" charset="0"/>
              </a:rPr>
              <a:t> </a:t>
            </a:r>
            <a:r>
              <a:rPr lang="uk-UA" sz="2000" dirty="0" err="1">
                <a:latin typeface="Times New Roman" panose="02020603050405020304" pitchFamily="18" charset="0"/>
                <a:cs typeface="Times New Roman" panose="02020603050405020304" pitchFamily="18" charset="0"/>
              </a:rPr>
              <a:t>on</a:t>
            </a:r>
            <a:r>
              <a:rPr lang="uk-UA" sz="2000" dirty="0">
                <a:latin typeface="Times New Roman" panose="02020603050405020304" pitchFamily="18" charset="0"/>
                <a:cs typeface="Times New Roman" panose="02020603050405020304" pitchFamily="18" charset="0"/>
              </a:rPr>
              <a:t> </a:t>
            </a:r>
            <a:r>
              <a:rPr lang="uk-UA" sz="2000" dirty="0" err="1">
                <a:latin typeface="Times New Roman" panose="02020603050405020304" pitchFamily="18" charset="0"/>
                <a:cs typeface="Times New Roman" panose="02020603050405020304" pitchFamily="18" charset="0"/>
              </a:rPr>
              <a:t>Investment</a:t>
            </a:r>
            <a:r>
              <a:rPr lang="uk-UA" sz="2000" dirty="0">
                <a:latin typeface="Times New Roman" panose="02020603050405020304" pitchFamily="18" charset="0"/>
                <a:cs typeface="Times New Roman" panose="02020603050405020304" pitchFamily="18" charset="0"/>
              </a:rPr>
              <a:t>) означає повернення (окупність) інвестицій. </a:t>
            </a:r>
            <a:br>
              <a:rPr lang="ru-RU"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часто головним критерієм стає вимір продажів, особливо для інтернет-магазинів.</a:t>
            </a:r>
            <a:br>
              <a:rPr lang="ru-RU" sz="2000" dirty="0">
                <a:latin typeface="Times New Roman" panose="02020603050405020304" pitchFamily="18" charset="0"/>
                <a:cs typeface="Times New Roman" panose="02020603050405020304" pitchFamily="18" charset="0"/>
              </a:rPr>
            </a:br>
            <a:r>
              <a:rPr lang="uk-UA" sz="2000" b="1" dirty="0">
                <a:latin typeface="Times New Roman" panose="02020603050405020304" pitchFamily="18" charset="0"/>
                <a:cs typeface="Times New Roman" panose="02020603050405020304" pitchFamily="18" charset="0"/>
              </a:rPr>
              <a:t>Вимірювання числа звернень користувачів </a:t>
            </a:r>
            <a:r>
              <a:rPr lang="uk-UA" sz="2000" dirty="0">
                <a:latin typeface="Times New Roman" panose="02020603050405020304" pitchFamily="18" charset="0"/>
                <a:cs typeface="Times New Roman" panose="02020603050405020304" pitchFamily="18" charset="0"/>
              </a:rPr>
              <a:t>(контакти, реєстрації, </a:t>
            </a:r>
            <a:r>
              <a:rPr lang="uk-UA" sz="2000" dirty="0" err="1">
                <a:latin typeface="Times New Roman" panose="02020603050405020304" pitchFamily="18" charset="0"/>
                <a:cs typeface="Times New Roman" panose="02020603050405020304" pitchFamily="18" charset="0"/>
              </a:rPr>
              <a:t>ліди</a:t>
            </a:r>
            <a:r>
              <a:rPr lang="uk-UA" sz="2000" dirty="0">
                <a:latin typeface="Times New Roman" panose="02020603050405020304" pitchFamily="18" charset="0"/>
                <a:cs typeface="Times New Roman" panose="02020603050405020304" pitchFamily="18" charset="0"/>
              </a:rPr>
              <a:t>). Кампанія з просування сайту (SEO), яка принесла 100 звернень, набагато краще тієї, яка принесла мільйони переглядів сторінок, але жодного потенційного клієнта. </a:t>
            </a:r>
            <a:br>
              <a:rPr lang="ru-RU" sz="2000" dirty="0">
                <a:latin typeface="Times New Roman" panose="02020603050405020304" pitchFamily="18" charset="0"/>
                <a:cs typeface="Times New Roman" panose="02020603050405020304" pitchFamily="18" charset="0"/>
              </a:rPr>
            </a:br>
            <a:r>
              <a:rPr lang="uk-UA" sz="2000" b="1" dirty="0">
                <a:latin typeface="Times New Roman" panose="02020603050405020304" pitchFamily="18" charset="0"/>
                <a:cs typeface="Times New Roman" panose="02020603050405020304" pitchFamily="18" charset="0"/>
              </a:rPr>
              <a:t>Рівень конверсії </a:t>
            </a:r>
            <a:r>
              <a:rPr lang="uk-UA" sz="2000" dirty="0">
                <a:latin typeface="Times New Roman" panose="02020603050405020304" pitchFamily="18" charset="0"/>
                <a:cs typeface="Times New Roman" panose="02020603050405020304" pitchFamily="18" charset="0"/>
              </a:rPr>
              <a:t>(</a:t>
            </a:r>
            <a:r>
              <a:rPr lang="uk-UA" sz="2000" dirty="0" err="1">
                <a:latin typeface="Times New Roman" panose="02020603050405020304" pitchFamily="18" charset="0"/>
                <a:cs typeface="Times New Roman" panose="02020603050405020304" pitchFamily="18" charset="0"/>
              </a:rPr>
              <a:t>conversion</a:t>
            </a:r>
            <a:r>
              <a:rPr lang="uk-UA" sz="2000" dirty="0">
                <a:latin typeface="Times New Roman" panose="02020603050405020304" pitchFamily="18" charset="0"/>
                <a:cs typeface="Times New Roman" panose="02020603050405020304" pitchFamily="18" charset="0"/>
              </a:rPr>
              <a:t> </a:t>
            </a:r>
            <a:r>
              <a:rPr lang="uk-UA" sz="2000" dirty="0" err="1">
                <a:latin typeface="Times New Roman" panose="02020603050405020304" pitchFamily="18" charset="0"/>
                <a:cs typeface="Times New Roman" panose="02020603050405020304" pitchFamily="18" charset="0"/>
              </a:rPr>
              <a:t>rate</a:t>
            </a:r>
            <a:r>
              <a:rPr lang="uk-UA" sz="2000" dirty="0">
                <a:latin typeface="Times New Roman" panose="02020603050405020304" pitchFamily="18" charset="0"/>
                <a:cs typeface="Times New Roman" panose="02020603050405020304" pitchFamily="18" charset="0"/>
              </a:rPr>
              <a:t>) – це процентне співвідношення відвідувачів магазину, сайту, заходу, які скоїли вибір, здійснили покупку, до загального числа всіх відвідувачів.</a:t>
            </a:r>
            <a:br>
              <a:rPr lang="ru-RU"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Так само, потрібно вести підрахунок </a:t>
            </a:r>
            <a:r>
              <a:rPr lang="uk-UA" sz="2000" b="1" dirty="0">
                <a:latin typeface="Times New Roman" panose="02020603050405020304" pitchFamily="18" charset="0"/>
                <a:cs typeface="Times New Roman" panose="02020603050405020304" pitchFamily="18" charset="0"/>
              </a:rPr>
              <a:t>кількості передплатників </a:t>
            </a:r>
            <a:r>
              <a:rPr lang="uk-UA" sz="2000" dirty="0">
                <a:latin typeface="Times New Roman" panose="02020603050405020304" pitchFamily="18" charset="0"/>
                <a:cs typeface="Times New Roman" panose="02020603050405020304" pitchFamily="18" charset="0"/>
              </a:rPr>
              <a:t>(e-</a:t>
            </a:r>
            <a:r>
              <a:rPr lang="uk-UA" sz="2000" dirty="0" err="1">
                <a:latin typeface="Times New Roman" panose="02020603050405020304" pitchFamily="18" charset="0"/>
                <a:cs typeface="Times New Roman" panose="02020603050405020304" pitchFamily="18" charset="0"/>
              </a:rPr>
              <a:t>mail</a:t>
            </a:r>
            <a:r>
              <a:rPr lang="uk-UA" sz="2000" dirty="0">
                <a:latin typeface="Times New Roman" panose="02020603050405020304" pitchFamily="18" charset="0"/>
                <a:cs typeface="Times New Roman" panose="02020603050405020304" pitchFamily="18" charset="0"/>
              </a:rPr>
              <a:t> або RSS-</a:t>
            </a:r>
            <a:r>
              <a:rPr lang="uk-UA" sz="2000" dirty="0" err="1">
                <a:latin typeface="Times New Roman" panose="02020603050405020304" pitchFamily="18" charset="0"/>
                <a:cs typeface="Times New Roman" panose="02020603050405020304" pitchFamily="18" charset="0"/>
              </a:rPr>
              <a:t>feed</a:t>
            </a:r>
            <a:r>
              <a:rPr lang="uk-UA" sz="2000" dirty="0">
                <a:latin typeface="Times New Roman" panose="02020603050405020304" pitchFamily="18" charset="0"/>
                <a:cs typeface="Times New Roman" panose="02020603050405020304" pitchFamily="18" charset="0"/>
              </a:rPr>
              <a:t>), використовувати метрики </a:t>
            </a:r>
            <a:r>
              <a:rPr lang="uk-UA" sz="2000" dirty="0" err="1">
                <a:latin typeface="Times New Roman" panose="02020603050405020304" pitchFamily="18" charset="0"/>
                <a:cs typeface="Times New Roman" panose="02020603050405020304" pitchFamily="18" charset="0"/>
              </a:rPr>
              <a:t>юзабіліті</a:t>
            </a:r>
            <a:r>
              <a:rPr lang="uk-UA" sz="2000" dirty="0">
                <a:latin typeface="Times New Roman" panose="02020603050405020304" pitchFamily="18" charset="0"/>
                <a:cs typeface="Times New Roman" panose="02020603050405020304" pitchFamily="18" charset="0"/>
              </a:rPr>
              <a:t> (</a:t>
            </a:r>
            <a:r>
              <a:rPr lang="uk-UA" sz="2000" dirty="0" err="1">
                <a:latin typeface="Times New Roman" panose="02020603050405020304" pitchFamily="18" charset="0"/>
                <a:cs typeface="Times New Roman" panose="02020603050405020304" pitchFamily="18" charset="0"/>
              </a:rPr>
              <a:t>Usability</a:t>
            </a:r>
            <a:r>
              <a:rPr lang="uk-UA" sz="2000" dirty="0">
                <a:latin typeface="Times New Roman" panose="02020603050405020304" pitchFamily="18" charset="0"/>
                <a:cs typeface="Times New Roman" panose="02020603050405020304" pitchFamily="18" charset="0"/>
              </a:rPr>
              <a:t>) – зручність сайту для користувача, вести підрахунок повернення відвідувачів (чим більша кількість відвідувачів, що повернулися, тим більш ефективний і успішний ресурс).</a:t>
            </a:r>
            <a:br>
              <a:rPr lang="ru-RU"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Важливо так само: </a:t>
            </a:r>
            <a:r>
              <a:rPr lang="uk-UA" sz="2000" b="1" dirty="0">
                <a:latin typeface="Times New Roman" panose="02020603050405020304" pitchFamily="18" charset="0"/>
                <a:cs typeface="Times New Roman" panose="02020603050405020304" pitchFamily="18" charset="0"/>
              </a:rPr>
              <a:t>середнє число переглядів на відвідувача </a:t>
            </a:r>
            <a:r>
              <a:rPr lang="uk-UA" sz="2000" dirty="0">
                <a:latin typeface="Times New Roman" panose="02020603050405020304" pitchFamily="18" charset="0"/>
                <a:cs typeface="Times New Roman" panose="02020603050405020304" pitchFamily="18" charset="0"/>
              </a:rPr>
              <a:t>– показник цікавості сайту для користувачів; час, проведений на сторінці, як показник швидкості або вдумливості перегляду контенту; час, проведений на сайті, наприклад, тривалість перебування в 5 хвилин краще, ніж в 30 секунд, особливо, для тематичних проектів або блогів.</a:t>
            </a:r>
            <a:br>
              <a:rPr lang="ru-RU" sz="2000" dirty="0">
                <a:latin typeface="Times New Roman" panose="02020603050405020304" pitchFamily="18" charset="0"/>
                <a:cs typeface="Times New Roman" panose="02020603050405020304" pitchFamily="18" charset="0"/>
              </a:rPr>
            </a:br>
            <a:r>
              <a:rPr lang="uk-UA" sz="2000" b="1" dirty="0">
                <a:latin typeface="Times New Roman" panose="02020603050405020304" pitchFamily="18" charset="0"/>
                <a:cs typeface="Times New Roman" panose="02020603050405020304" pitchFamily="18" charset="0"/>
              </a:rPr>
              <a:t>Показник відмов </a:t>
            </a:r>
            <a:r>
              <a:rPr lang="uk-UA" sz="2000" dirty="0">
                <a:latin typeface="Times New Roman" panose="02020603050405020304" pitchFamily="18" charset="0"/>
                <a:cs typeface="Times New Roman" panose="02020603050405020304" pitchFamily="18" charset="0"/>
              </a:rPr>
              <a:t>– частка візитів, у рамках яких відбувся лише один перегляд сторінки, і показник переривань візиту в кошику / формі – частка відвідувачів, які перейшли в корзину, але не зробили замовлення.</a:t>
            </a:r>
            <a:br>
              <a:rPr lang="ru-RU" sz="2000" dirty="0">
                <a:latin typeface="Times New Roman" panose="02020603050405020304" pitchFamily="18" charset="0"/>
                <a:cs typeface="Times New Roman" panose="02020603050405020304" pitchFamily="18" charset="0"/>
              </a:rPr>
            </a:br>
            <a:r>
              <a:rPr lang="uk-UA" sz="2000" b="1" dirty="0">
                <a:latin typeface="Times New Roman" panose="02020603050405020304" pitchFamily="18" charset="0"/>
                <a:cs typeface="Times New Roman" panose="02020603050405020304" pitchFamily="18" charset="0"/>
              </a:rPr>
              <a:t>Карти </a:t>
            </a:r>
            <a:r>
              <a:rPr lang="uk-UA" sz="2000" b="1" dirty="0" err="1">
                <a:latin typeface="Times New Roman" panose="02020603050405020304" pitchFamily="18" charset="0"/>
                <a:cs typeface="Times New Roman" panose="02020603050405020304" pitchFamily="18" charset="0"/>
              </a:rPr>
              <a:t>кліків</a:t>
            </a:r>
            <a:r>
              <a:rPr lang="uk-UA" sz="2000" b="1" dirty="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(теплові карти) допомагають визначити, куди відвідувачі сайту </a:t>
            </a:r>
            <a:r>
              <a:rPr lang="uk-UA" sz="2000" dirty="0" err="1">
                <a:latin typeface="Times New Roman" panose="02020603050405020304" pitchFamily="18" charset="0"/>
                <a:cs typeface="Times New Roman" panose="02020603050405020304" pitchFamily="18" charset="0"/>
              </a:rPr>
              <a:t>клікають</a:t>
            </a:r>
            <a:r>
              <a:rPr lang="uk-UA" sz="2000" dirty="0">
                <a:latin typeface="Times New Roman" panose="02020603050405020304" pitchFamily="18" charset="0"/>
                <a:cs typeface="Times New Roman" panose="02020603050405020304" pitchFamily="18" charset="0"/>
              </a:rPr>
              <a:t> або намагаються </a:t>
            </a:r>
            <a:r>
              <a:rPr lang="uk-UA" sz="2000" dirty="0" err="1">
                <a:latin typeface="Times New Roman" panose="02020603050405020304" pitchFamily="18" charset="0"/>
                <a:cs typeface="Times New Roman" panose="02020603050405020304" pitchFamily="18" charset="0"/>
              </a:rPr>
              <a:t>клікати</a:t>
            </a:r>
            <a:r>
              <a:rPr lang="uk-UA" sz="2000" dirty="0">
                <a:latin typeface="Times New Roman" panose="02020603050405020304" pitchFamily="18" charset="0"/>
                <a:cs typeface="Times New Roman" panose="02020603050405020304" pitchFamily="18" charset="0"/>
              </a:rPr>
              <a:t> (іноді безуспішно у випадках, коли з логотипів або підкреслених слів у тексті немає посилань). Це допомагає з’ясувати, чи переходять користувачі до розділив, які запланувала компанія. </a:t>
            </a:r>
            <a:br>
              <a:rPr lang="ru-RU"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Технологія </a:t>
            </a:r>
            <a:r>
              <a:rPr lang="uk-UA" sz="2000" b="1" dirty="0">
                <a:latin typeface="Times New Roman" panose="02020603050405020304" pitchFamily="18" charset="0"/>
                <a:cs typeface="Times New Roman" panose="02020603050405020304" pitchFamily="18" charset="0"/>
              </a:rPr>
              <a:t>«</a:t>
            </a:r>
            <a:r>
              <a:rPr lang="uk-UA" sz="2000" b="1" dirty="0" err="1">
                <a:latin typeface="Times New Roman" panose="02020603050405020304" pitchFamily="18" charset="0"/>
                <a:cs typeface="Times New Roman" panose="02020603050405020304" pitchFamily="18" charset="0"/>
              </a:rPr>
              <a:t>eyetracking</a:t>
            </a:r>
            <a:r>
              <a:rPr lang="uk-UA" sz="2000" b="1" dirty="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стеження за поглядом користувача. Результатом використання даної технології є теплова карта відстеження руху погляду по сторінках сайту.</a:t>
            </a:r>
            <a:br>
              <a:rPr lang="ru-RU" sz="2000" dirty="0">
                <a:latin typeface="Times New Roman" panose="02020603050405020304" pitchFamily="18" charset="0"/>
                <a:cs typeface="Times New Roman" panose="02020603050405020304" pitchFamily="18" charset="0"/>
              </a:rPr>
            </a:br>
            <a:r>
              <a:rPr lang="uk-UA" sz="2000" b="1" dirty="0">
                <a:latin typeface="Times New Roman" panose="02020603050405020304" pitchFamily="18" charset="0"/>
                <a:cs typeface="Times New Roman" panose="02020603050405020304" pitchFamily="18" charset="0"/>
              </a:rPr>
              <a:t>Аналіз внутрішніх пошукових запитів на сайті.</a:t>
            </a:r>
            <a:br>
              <a:rPr lang="ru-RU" dirty="0"/>
            </a:br>
            <a:br>
              <a:rPr lang="ru-RU" dirty="0"/>
            </a:br>
            <a:br>
              <a:rPr lang="ru-RU" sz="1800" dirty="0">
                <a:latin typeface="Times New Roman" panose="02020603050405020304" pitchFamily="18" charset="0"/>
                <a:cs typeface="Times New Roman" panose="02020603050405020304" pitchFamily="18" charset="0"/>
              </a:rPr>
            </a:b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241387"/>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1609724" y="393700"/>
            <a:ext cx="10450196" cy="6464300"/>
          </a:xfrm>
        </p:spPr>
        <p:txBody>
          <a:bodyPr>
            <a:normAutofit fontScale="90000"/>
          </a:bodyPr>
          <a:lstStyle/>
          <a:p>
            <a:r>
              <a:rPr lang="uk-UA" b="1" dirty="0">
                <a:latin typeface="Times New Roman" panose="02020603050405020304" pitchFamily="18" charset="0"/>
                <a:cs typeface="Times New Roman" panose="02020603050405020304" pitchFamily="18" charset="0"/>
              </a:rPr>
              <a:t>Число згадувань </a:t>
            </a:r>
            <a:r>
              <a:rPr lang="uk-UA" dirty="0">
                <a:latin typeface="Times New Roman" panose="02020603050405020304" pitchFamily="18" charset="0"/>
                <a:cs typeface="Times New Roman" panose="02020603050405020304" pitchFamily="18" charset="0"/>
              </a:rPr>
              <a:t>на соціальних ресурсах та </a:t>
            </a:r>
            <a:r>
              <a:rPr lang="uk-UA" dirty="0" err="1">
                <a:latin typeface="Times New Roman" panose="02020603050405020304" pitchFamily="18" charset="0"/>
                <a:cs typeface="Times New Roman" panose="02020603050405020304" pitchFamily="18" charset="0"/>
              </a:rPr>
              <a:t>нішевих</a:t>
            </a:r>
            <a:r>
              <a:rPr lang="uk-UA" dirty="0">
                <a:latin typeface="Times New Roman" panose="02020603050405020304" pitchFamily="18" charset="0"/>
                <a:cs typeface="Times New Roman" panose="02020603050405020304" pitchFamily="18" charset="0"/>
              </a:rPr>
              <a:t> сайтах з професіоналами в даній сфері дозволяє зробити більш точний висновок про те, що ресурс гарний, якщо, звичайно, компанія навмисно не використовує послуги просування в соціальних медіа. Сторінки з популярними і хорошими матеріалами згадуються майже на всіх соціальних ресурсах.</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Так само, безкоштовні інструменти типу </a:t>
            </a:r>
            <a:r>
              <a:rPr lang="uk-UA" b="1" dirty="0" err="1">
                <a:latin typeface="Times New Roman" panose="02020603050405020304" pitchFamily="18" charset="0"/>
                <a:cs typeface="Times New Roman" panose="02020603050405020304" pitchFamily="18" charset="0"/>
              </a:rPr>
              <a:t>Google</a:t>
            </a:r>
            <a:r>
              <a:rPr lang="uk-UA" b="1" dirty="0">
                <a:latin typeface="Times New Roman" panose="02020603050405020304" pitchFamily="18" charset="0"/>
                <a:cs typeface="Times New Roman" panose="02020603050405020304" pitchFamily="18" charset="0"/>
              </a:rPr>
              <a:t> </a:t>
            </a:r>
            <a:r>
              <a:rPr lang="uk-UA" b="1" dirty="0" err="1">
                <a:latin typeface="Times New Roman" panose="02020603050405020304" pitchFamily="18" charset="0"/>
                <a:cs typeface="Times New Roman" panose="02020603050405020304" pitchFamily="18" charset="0"/>
              </a:rPr>
              <a:t>Analitics</a:t>
            </a:r>
            <a:r>
              <a:rPr lang="uk-UA" dirty="0">
                <a:latin typeface="Times New Roman" panose="02020603050405020304" pitchFamily="18" charset="0"/>
                <a:cs typeface="Times New Roman" panose="02020603050405020304" pitchFamily="18" charset="0"/>
              </a:rPr>
              <a:t>. Метрика дозволяє дослідити ефективність соціальної технології просування сайтів в </a:t>
            </a:r>
            <a:r>
              <a:rPr lang="uk-UA" dirty="0" err="1">
                <a:latin typeface="Times New Roman" panose="02020603050405020304" pitchFamily="18" charset="0"/>
                <a:cs typeface="Times New Roman" panose="02020603050405020304" pitchFamily="18" charset="0"/>
              </a:rPr>
              <a:t>пошукачах</a:t>
            </a:r>
            <a:r>
              <a:rPr lang="uk-UA" dirty="0">
                <a:latin typeface="Times New Roman" panose="02020603050405020304" pitchFamily="18" charset="0"/>
                <a:cs typeface="Times New Roman" panose="02020603050405020304" pitchFamily="18" charset="0"/>
              </a:rPr>
              <a:t>.</a:t>
            </a:r>
            <a:br>
              <a:rPr lang="ru-RU" dirty="0"/>
            </a:br>
            <a:br>
              <a:rPr lang="ru-RU" dirty="0"/>
            </a:br>
            <a:br>
              <a:rPr lang="ru-RU" dirty="0"/>
            </a:br>
            <a:endParaRPr lang="ru-RU" dirty="0"/>
          </a:p>
        </p:txBody>
      </p:sp>
    </p:spTree>
    <p:extLst>
      <p:ext uri="{BB962C8B-B14F-4D97-AF65-F5344CB8AC3E}">
        <p14:creationId xmlns:p14="http://schemas.microsoft.com/office/powerpoint/2010/main" val="609836571"/>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485776" y="374650"/>
            <a:ext cx="11553824" cy="6302375"/>
          </a:xfrm>
        </p:spPr>
        <p:txBody>
          <a:bodyPr>
            <a:normAutofit fontScale="90000"/>
          </a:bodyPr>
          <a:lstStyle/>
          <a:p>
            <a:pPr indent="450215">
              <a:lnSpc>
                <a:spcPct val="107000"/>
              </a:lnSpc>
              <a:spcAft>
                <a:spcPts val="0"/>
              </a:spcAft>
            </a:pPr>
            <a:r>
              <a:rPr lang="uk-UA" sz="3100" dirty="0">
                <a:latin typeface="Times New Roman" panose="02020603050405020304" pitchFamily="18" charset="0"/>
                <a:ea typeface="Calibri" panose="020F0502020204030204" pitchFamily="34" charset="0"/>
                <a:cs typeface="Times New Roman" panose="02020603050405020304" pitchFamily="18" charset="0"/>
              </a:rPr>
              <a:t>Приватна взаємодія за допомогою </a:t>
            </a:r>
            <a:r>
              <a:rPr lang="uk-UA" sz="3100" b="1" dirty="0" err="1">
                <a:latin typeface="Times New Roman" panose="02020603050405020304" pitchFamily="18" charset="0"/>
                <a:ea typeface="Calibri" panose="020F0502020204030204" pitchFamily="34" charset="0"/>
                <a:cs typeface="Times New Roman" panose="02020603050405020304" pitchFamily="18" charset="0"/>
              </a:rPr>
              <a:t>телемаркетингу</a:t>
            </a:r>
            <a:r>
              <a:rPr lang="uk-UA" sz="3100" b="1" dirty="0">
                <a:latin typeface="Times New Roman" panose="02020603050405020304" pitchFamily="18" charset="0"/>
                <a:ea typeface="Calibri" panose="020F0502020204030204" pitchFamily="34" charset="0"/>
                <a:cs typeface="Times New Roman" panose="02020603050405020304" pitchFamily="18" charset="0"/>
              </a:rPr>
              <a:t> </a:t>
            </a:r>
            <a:r>
              <a:rPr lang="uk-UA" sz="3100" dirty="0">
                <a:latin typeface="Times New Roman" panose="02020603050405020304" pitchFamily="18" charset="0"/>
                <a:ea typeface="Calibri" panose="020F0502020204030204" pitchFamily="34" charset="0"/>
                <a:cs typeface="Times New Roman" panose="02020603050405020304" pitchFamily="18" charset="0"/>
              </a:rPr>
              <a:t>(продажі по телефону), заходів та розсилок.</a:t>
            </a:r>
            <a:br>
              <a:rPr lang="ru-RU" sz="3100" dirty="0">
                <a:latin typeface="Times New Roman" panose="02020603050405020304" pitchFamily="18" charset="0"/>
                <a:ea typeface="Calibri" panose="020F0502020204030204" pitchFamily="34" charset="0"/>
                <a:cs typeface="Times New Roman" panose="02020603050405020304" pitchFamily="18" charset="0"/>
              </a:rPr>
            </a:br>
            <a:r>
              <a:rPr lang="uk-UA" sz="3100" dirty="0">
                <a:latin typeface="Times New Roman" panose="02020603050405020304" pitchFamily="18" charset="0"/>
                <a:ea typeface="Calibri" panose="020F0502020204030204" pitchFamily="34" charset="0"/>
                <a:cs typeface="Times New Roman" panose="02020603050405020304" pitchFamily="18" charset="0"/>
              </a:rPr>
              <a:t>Ефективність оператора з продажів по телефону можна оцінити за кількістю здійснених продажів і, якщо це передбачає бізнес, кількості зустрічей призначених ним за звітний період часу (день, місяць, більше). </a:t>
            </a:r>
            <a:br>
              <a:rPr lang="ru-RU" sz="3100" dirty="0">
                <a:latin typeface="Times New Roman" panose="02020603050405020304" pitchFamily="18" charset="0"/>
                <a:ea typeface="Calibri" panose="020F0502020204030204" pitchFamily="34" charset="0"/>
                <a:cs typeface="Times New Roman" panose="02020603050405020304" pitchFamily="18" charset="0"/>
              </a:rPr>
            </a:br>
            <a:r>
              <a:rPr lang="uk-UA" sz="3100" dirty="0">
                <a:latin typeface="Times New Roman" panose="02020603050405020304" pitchFamily="18" charset="0"/>
                <a:ea typeface="Calibri" panose="020F0502020204030204" pitchFamily="34" charset="0"/>
                <a:cs typeface="Times New Roman" panose="02020603050405020304" pitchFamily="18" charset="0"/>
              </a:rPr>
              <a:t>Критеріями оцінки ефективності розсилки є відповіді на листи, частота відписки, частота підписки та відгуки на розсилку в соціальних мережах. </a:t>
            </a:r>
            <a:br>
              <a:rPr lang="ru-RU" sz="3100" dirty="0">
                <a:latin typeface="Times New Roman" panose="02020603050405020304" pitchFamily="18" charset="0"/>
                <a:ea typeface="Calibri" panose="020F0502020204030204" pitchFamily="34" charset="0"/>
                <a:cs typeface="Times New Roman" panose="02020603050405020304" pitchFamily="18" charset="0"/>
              </a:rPr>
            </a:br>
            <a:r>
              <a:rPr lang="uk-UA" sz="3100" dirty="0">
                <a:latin typeface="Times New Roman" panose="02020603050405020304" pitchFamily="18" charset="0"/>
                <a:ea typeface="Calibri" panose="020F0502020204030204" pitchFamily="34" charset="0"/>
                <a:cs typeface="Times New Roman" panose="02020603050405020304" pitchFamily="18" charset="0"/>
              </a:rPr>
              <a:t>В якості параметрів, що характеризують рекламну кампанію на фірмових виставках, подіях, конференціях, можна вибрати два основні показники: сума витрат на рекламу (причому з наростаючим підсумком); кількість проведених заходів та залучених клієнтів за підсумком.</a:t>
            </a:r>
            <a:br>
              <a:rPr lang="ru-RU" sz="2800" dirty="0">
                <a:latin typeface="Calibri" panose="020F0502020204030204" pitchFamily="34" charset="0"/>
                <a:ea typeface="Calibri" panose="020F0502020204030204" pitchFamily="34" charset="0"/>
                <a:cs typeface="Times New Roman" panose="02020603050405020304" pitchFamily="18" charset="0"/>
              </a:rPr>
            </a:br>
            <a:br>
              <a:rPr lang="ru-RU" dirty="0"/>
            </a:br>
            <a:br>
              <a:rPr lang="ru-RU" dirty="0"/>
            </a:br>
            <a:br>
              <a:rPr lang="ru-RU" dirty="0"/>
            </a:br>
            <a:endParaRPr lang="ru-RU" dirty="0"/>
          </a:p>
        </p:txBody>
      </p:sp>
    </p:spTree>
    <p:extLst>
      <p:ext uri="{BB962C8B-B14F-4D97-AF65-F5344CB8AC3E}">
        <p14:creationId xmlns:p14="http://schemas.microsoft.com/office/powerpoint/2010/main" val="7972717"/>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485776" y="374650"/>
            <a:ext cx="11553824" cy="6302375"/>
          </a:xfrm>
        </p:spPr>
        <p:txBody>
          <a:bodyPr>
            <a:normAutofit fontScale="90000"/>
          </a:bodyPr>
          <a:lstStyle/>
          <a:p>
            <a:pPr indent="450215">
              <a:lnSpc>
                <a:spcPct val="107000"/>
              </a:lnSpc>
              <a:spcAft>
                <a:spcPts val="0"/>
              </a:spcAft>
            </a:pPr>
            <a:r>
              <a:rPr lang="uk-UA" sz="2200" b="1" dirty="0">
                <a:latin typeface="Times New Roman" panose="02020603050405020304" pitchFamily="18" charset="0"/>
                <a:ea typeface="Calibri" panose="020F0502020204030204" pitchFamily="34" charset="0"/>
                <a:cs typeface="Times New Roman" panose="02020603050405020304" pitchFamily="18" charset="0"/>
              </a:rPr>
              <a:t>Поширення цифрового контенту (контент-маркетинг).</a:t>
            </a:r>
            <a:br>
              <a:rPr lang="ru-RU" sz="2200" dirty="0">
                <a:latin typeface="Times New Roman" panose="02020603050405020304" pitchFamily="18" charset="0"/>
                <a:ea typeface="Calibri" panose="020F0502020204030204" pitchFamily="34" charset="0"/>
                <a:cs typeface="Times New Roman" panose="02020603050405020304" pitchFamily="18" charset="0"/>
              </a:rPr>
            </a:br>
            <a:r>
              <a:rPr lang="uk-UA" sz="2200" dirty="0">
                <a:latin typeface="Times New Roman" panose="02020603050405020304" pitchFamily="18" charset="0"/>
                <a:ea typeface="Calibri" panose="020F0502020204030204" pitchFamily="34" charset="0"/>
                <a:cs typeface="Times New Roman" panose="02020603050405020304" pitchFamily="18" charset="0"/>
              </a:rPr>
              <a:t>Основне призначення контент-маркетингу – не продаж, а створення міцного зв’язку з реальними і потенційними клієнтами. Надаючи актуальну і достовірну інформацію без нав’язливого спонукання купувати товари та послуги, цей формат взаємодії допомагає вибудовувати довіру до бренду набагато швидше і ефективніше, ніж більш прямі методи, які багатьом здаються настирливими.</a:t>
            </a:r>
            <a:br>
              <a:rPr lang="ru-RU" sz="2200" dirty="0">
                <a:latin typeface="Times New Roman" panose="02020603050405020304" pitchFamily="18" charset="0"/>
                <a:ea typeface="Calibri" panose="020F0502020204030204" pitchFamily="34" charset="0"/>
                <a:cs typeface="Times New Roman" panose="02020603050405020304" pitchFamily="18" charset="0"/>
              </a:rPr>
            </a:br>
            <a:r>
              <a:rPr lang="uk-UA" sz="2200" dirty="0">
                <a:latin typeface="Times New Roman" panose="02020603050405020304" pitchFamily="18" charset="0"/>
                <a:ea typeface="Calibri" panose="020F0502020204030204" pitchFamily="34" charset="0"/>
                <a:cs typeface="Times New Roman" panose="02020603050405020304" pitchFamily="18" charset="0"/>
              </a:rPr>
              <a:t>Метрики «Споживання контенту» вимірюються за допомогою таких інструментів, як </a:t>
            </a:r>
            <a:r>
              <a:rPr lang="uk-UA" sz="2200" dirty="0" err="1">
                <a:latin typeface="Times New Roman" panose="02020603050405020304" pitchFamily="18" charset="0"/>
                <a:ea typeface="Calibri" panose="020F0502020204030204" pitchFamily="34" charset="0"/>
                <a:cs typeface="Times New Roman" panose="02020603050405020304" pitchFamily="18" charset="0"/>
              </a:rPr>
              <a:t>Google</a:t>
            </a:r>
            <a:r>
              <a:rPr lang="uk-UA" sz="2200" dirty="0">
                <a:latin typeface="Times New Roman" panose="02020603050405020304" pitchFamily="18" charset="0"/>
                <a:ea typeface="Calibri" panose="020F0502020204030204" pitchFamily="34" charset="0"/>
                <a:cs typeface="Times New Roman" panose="02020603050405020304" pitchFamily="18" charset="0"/>
              </a:rPr>
              <a:t> </a:t>
            </a:r>
            <a:r>
              <a:rPr lang="uk-UA" sz="2200" dirty="0" err="1">
                <a:latin typeface="Times New Roman" panose="02020603050405020304" pitchFamily="18" charset="0"/>
                <a:ea typeface="Calibri" panose="020F0502020204030204" pitchFamily="34" charset="0"/>
                <a:cs typeface="Times New Roman" panose="02020603050405020304" pitchFamily="18" charset="0"/>
              </a:rPr>
              <a:t>Analytics</a:t>
            </a:r>
            <a:r>
              <a:rPr lang="uk-UA" sz="2200" dirty="0">
                <a:latin typeface="Times New Roman" panose="02020603050405020304" pitchFamily="18" charset="0"/>
                <a:ea typeface="Calibri" panose="020F0502020204030204" pitchFamily="34" charset="0"/>
                <a:cs typeface="Times New Roman" panose="02020603050405020304" pitchFamily="18" charset="0"/>
              </a:rPr>
              <a:t>, Яндекс Метрика. Оцінка ефективності включає аналіз ряду критеріїв: базова взаємодія зі сторінкою: перегляди, тривалість перегляду, відмови; прокрутка сторінки і відстеження глибини перегляду сторінки (</a:t>
            </a:r>
            <a:r>
              <a:rPr lang="uk-UA" sz="2200" dirty="0" err="1">
                <a:latin typeface="Times New Roman" panose="02020603050405020304" pitchFamily="18" charset="0"/>
                <a:ea typeface="Calibri" panose="020F0502020204030204" pitchFamily="34" charset="0"/>
                <a:cs typeface="Times New Roman" panose="02020603050405020304" pitchFamily="18" charset="0"/>
              </a:rPr>
              <a:t>Article</a:t>
            </a:r>
            <a:r>
              <a:rPr lang="uk-UA" sz="2200" dirty="0">
                <a:latin typeface="Times New Roman" panose="02020603050405020304" pitchFamily="18" charset="0"/>
                <a:ea typeface="Calibri" panose="020F0502020204030204" pitchFamily="34" charset="0"/>
                <a:cs typeface="Times New Roman" panose="02020603050405020304" pitchFamily="18" charset="0"/>
              </a:rPr>
              <a:t> </a:t>
            </a:r>
            <a:r>
              <a:rPr lang="uk-UA" sz="2200" dirty="0" err="1">
                <a:latin typeface="Times New Roman" panose="02020603050405020304" pitchFamily="18" charset="0"/>
                <a:ea typeface="Calibri" panose="020F0502020204030204" pitchFamily="34" charset="0"/>
                <a:cs typeface="Times New Roman" panose="02020603050405020304" pitchFamily="18" charset="0"/>
              </a:rPr>
              <a:t>Loaded</a:t>
            </a:r>
            <a:r>
              <a:rPr lang="uk-UA" sz="2200" dirty="0">
                <a:latin typeface="Times New Roman" panose="02020603050405020304" pitchFamily="18" charset="0"/>
                <a:ea typeface="Calibri" panose="020F0502020204030204" pitchFamily="34" charset="0"/>
                <a:cs typeface="Times New Roman" panose="02020603050405020304" pitchFamily="18" charset="0"/>
              </a:rPr>
              <a:t> – сторінка завантажена, </a:t>
            </a:r>
            <a:r>
              <a:rPr lang="uk-UA" sz="2200" dirty="0" err="1">
                <a:latin typeface="Times New Roman" panose="02020603050405020304" pitchFamily="18" charset="0"/>
                <a:ea typeface="Calibri" panose="020F0502020204030204" pitchFamily="34" charset="0"/>
                <a:cs typeface="Times New Roman" panose="02020603050405020304" pitchFamily="18" charset="0"/>
              </a:rPr>
              <a:t>Start</a:t>
            </a:r>
            <a:r>
              <a:rPr lang="uk-UA" sz="2200" dirty="0">
                <a:latin typeface="Times New Roman" panose="02020603050405020304" pitchFamily="18" charset="0"/>
                <a:ea typeface="Calibri" panose="020F0502020204030204" pitchFamily="34" charset="0"/>
                <a:cs typeface="Times New Roman" panose="02020603050405020304" pitchFamily="18" charset="0"/>
              </a:rPr>
              <a:t> </a:t>
            </a:r>
            <a:r>
              <a:rPr lang="uk-UA" sz="2200" dirty="0" err="1">
                <a:latin typeface="Times New Roman" panose="02020603050405020304" pitchFamily="18" charset="0"/>
                <a:ea typeface="Calibri" panose="020F0502020204030204" pitchFamily="34" charset="0"/>
                <a:cs typeface="Times New Roman" panose="02020603050405020304" pitchFamily="18" charset="0"/>
              </a:rPr>
              <a:t>Reading</a:t>
            </a:r>
            <a:r>
              <a:rPr lang="uk-UA" sz="2200" dirty="0">
                <a:latin typeface="Times New Roman" panose="02020603050405020304" pitchFamily="18" charset="0"/>
                <a:ea typeface="Calibri" panose="020F0502020204030204" pitchFamily="34" charset="0"/>
                <a:cs typeface="Times New Roman" panose="02020603050405020304" pitchFamily="18" charset="0"/>
              </a:rPr>
              <a:t> – прокрутка сторінки на 250 пікселів, </a:t>
            </a:r>
            <a:r>
              <a:rPr lang="uk-UA" sz="2200" dirty="0" err="1">
                <a:latin typeface="Times New Roman" panose="02020603050405020304" pitchFamily="18" charset="0"/>
                <a:ea typeface="Calibri" panose="020F0502020204030204" pitchFamily="34" charset="0"/>
                <a:cs typeface="Times New Roman" panose="02020603050405020304" pitchFamily="18" charset="0"/>
              </a:rPr>
              <a:t>Content</a:t>
            </a:r>
            <a:r>
              <a:rPr lang="uk-UA" sz="2200" dirty="0">
                <a:latin typeface="Times New Roman" panose="02020603050405020304" pitchFamily="18" charset="0"/>
                <a:ea typeface="Calibri" panose="020F0502020204030204" pitchFamily="34" charset="0"/>
                <a:cs typeface="Times New Roman" panose="02020603050405020304" pitchFamily="18" charset="0"/>
              </a:rPr>
              <a:t> </a:t>
            </a:r>
            <a:r>
              <a:rPr lang="uk-UA" sz="2200" dirty="0" err="1">
                <a:latin typeface="Times New Roman" panose="02020603050405020304" pitchFamily="18" charset="0"/>
                <a:ea typeface="Calibri" panose="020F0502020204030204" pitchFamily="34" charset="0"/>
                <a:cs typeface="Times New Roman" panose="02020603050405020304" pitchFamily="18" charset="0"/>
              </a:rPr>
              <a:t>Bottom</a:t>
            </a:r>
            <a:r>
              <a:rPr lang="uk-UA" sz="2200" dirty="0">
                <a:latin typeface="Times New Roman" panose="02020603050405020304" pitchFamily="18" charset="0"/>
                <a:ea typeface="Calibri" panose="020F0502020204030204" pitchFamily="34" charset="0"/>
                <a:cs typeface="Times New Roman" panose="02020603050405020304" pitchFamily="18" charset="0"/>
              </a:rPr>
              <a:t> – досягнення кінця статті, </a:t>
            </a:r>
            <a:r>
              <a:rPr lang="uk-UA" sz="2200" dirty="0" err="1">
                <a:latin typeface="Times New Roman" panose="02020603050405020304" pitchFamily="18" charset="0"/>
                <a:ea typeface="Calibri" panose="020F0502020204030204" pitchFamily="34" charset="0"/>
                <a:cs typeface="Times New Roman" panose="02020603050405020304" pitchFamily="18" charset="0"/>
              </a:rPr>
              <a:t>Page</a:t>
            </a:r>
            <a:r>
              <a:rPr lang="uk-UA" sz="2200" dirty="0">
                <a:latin typeface="Times New Roman" panose="02020603050405020304" pitchFamily="18" charset="0"/>
                <a:ea typeface="Calibri" panose="020F0502020204030204" pitchFamily="34" charset="0"/>
                <a:cs typeface="Times New Roman" panose="02020603050405020304" pitchFamily="18" charset="0"/>
              </a:rPr>
              <a:t> </a:t>
            </a:r>
            <a:r>
              <a:rPr lang="uk-UA" sz="2200" dirty="0" err="1">
                <a:latin typeface="Times New Roman" panose="02020603050405020304" pitchFamily="18" charset="0"/>
                <a:ea typeface="Calibri" panose="020F0502020204030204" pitchFamily="34" charset="0"/>
                <a:cs typeface="Times New Roman" panose="02020603050405020304" pitchFamily="18" charset="0"/>
              </a:rPr>
              <a:t>Bottom</a:t>
            </a:r>
            <a:r>
              <a:rPr lang="uk-UA" sz="2200" dirty="0">
                <a:latin typeface="Times New Roman" panose="02020603050405020304" pitchFamily="18" charset="0"/>
                <a:ea typeface="Calibri" panose="020F0502020204030204" pitchFamily="34" charset="0"/>
                <a:cs typeface="Times New Roman" panose="02020603050405020304" pitchFamily="18" charset="0"/>
              </a:rPr>
              <a:t> – досягнення кінця сторінки);Взаємодія з відео (пауза, грати (</a:t>
            </a:r>
            <a:r>
              <a:rPr lang="uk-UA" sz="2200" dirty="0" err="1">
                <a:latin typeface="Times New Roman" panose="02020603050405020304" pitchFamily="18" charset="0"/>
                <a:ea typeface="Calibri" panose="020F0502020204030204" pitchFamily="34" charset="0"/>
                <a:cs typeface="Times New Roman" panose="02020603050405020304" pitchFamily="18" charset="0"/>
              </a:rPr>
              <a:t>play</a:t>
            </a:r>
            <a:r>
              <a:rPr lang="uk-UA" sz="2200" dirty="0">
                <a:latin typeface="Times New Roman" panose="02020603050405020304" pitchFamily="18" charset="0"/>
                <a:ea typeface="Calibri" panose="020F0502020204030204" pitchFamily="34" charset="0"/>
                <a:cs typeface="Times New Roman" panose="02020603050405020304" pitchFamily="18" charset="0"/>
              </a:rPr>
              <a:t>), кінець перегляду); взаємодія з файлами (які саме файли викликали найбільший інтерес і були викачані); відкриття листів розсилки.</a:t>
            </a:r>
            <a:br>
              <a:rPr lang="ru-RU" sz="2200" dirty="0">
                <a:latin typeface="Times New Roman" panose="02020603050405020304" pitchFamily="18" charset="0"/>
                <a:ea typeface="Calibri" panose="020F0502020204030204" pitchFamily="34" charset="0"/>
                <a:cs typeface="Times New Roman" panose="02020603050405020304" pitchFamily="18" charset="0"/>
              </a:rPr>
            </a:br>
            <a:r>
              <a:rPr lang="uk-UA" sz="2200" dirty="0">
                <a:latin typeface="Times New Roman" panose="02020603050405020304" pitchFamily="18" charset="0"/>
                <a:ea typeface="Calibri" panose="020F0502020204030204" pitchFamily="34" charset="0"/>
                <a:cs typeface="Times New Roman" panose="02020603050405020304" pitchFamily="18" charset="0"/>
              </a:rPr>
              <a:t>Метрики </a:t>
            </a:r>
            <a:r>
              <a:rPr lang="uk-UA" sz="2200" b="1" dirty="0">
                <a:latin typeface="Times New Roman" panose="02020603050405020304" pitchFamily="18" charset="0"/>
                <a:ea typeface="Calibri" panose="020F0502020204030204" pitchFamily="34" charset="0"/>
                <a:cs typeface="Times New Roman" panose="02020603050405020304" pitchFamily="18" charset="0"/>
              </a:rPr>
              <a:t>«Обмін» </a:t>
            </a:r>
            <a:r>
              <a:rPr lang="uk-UA" sz="2200" dirty="0">
                <a:latin typeface="Times New Roman" panose="02020603050405020304" pitchFamily="18" charset="0"/>
                <a:ea typeface="Calibri" panose="020F0502020204030204" pitchFamily="34" charset="0"/>
                <a:cs typeface="Times New Roman" panose="02020603050405020304" pitchFamily="18" charset="0"/>
              </a:rPr>
              <a:t>вимірюються за допомогою таких інструментів, як внутрішня статистика соціальних мереж; сервіси для моніторингу соціальних мереж (</a:t>
            </a:r>
            <a:r>
              <a:rPr lang="uk-UA" sz="2200" dirty="0" err="1">
                <a:latin typeface="Times New Roman" panose="02020603050405020304" pitchFamily="18" charset="0"/>
                <a:ea typeface="Calibri" panose="020F0502020204030204" pitchFamily="34" charset="0"/>
                <a:cs typeface="Times New Roman" panose="02020603050405020304" pitchFamily="18" charset="0"/>
              </a:rPr>
              <a:t>iqbuzz</a:t>
            </a:r>
            <a:r>
              <a:rPr lang="uk-UA" sz="2200" dirty="0">
                <a:latin typeface="Times New Roman" panose="02020603050405020304" pitchFamily="18" charset="0"/>
                <a:ea typeface="Calibri" panose="020F0502020204030204" pitchFamily="34" charset="0"/>
                <a:cs typeface="Times New Roman" panose="02020603050405020304" pitchFamily="18" charset="0"/>
              </a:rPr>
              <a:t>, </a:t>
            </a:r>
            <a:r>
              <a:rPr lang="uk-UA" sz="2200" dirty="0" err="1">
                <a:latin typeface="Times New Roman" panose="02020603050405020304" pitchFamily="18" charset="0"/>
                <a:ea typeface="Calibri" panose="020F0502020204030204" pitchFamily="34" charset="0"/>
                <a:cs typeface="Times New Roman" panose="02020603050405020304" pitchFamily="18" charset="0"/>
              </a:rPr>
              <a:t>wobot</a:t>
            </a:r>
            <a:r>
              <a:rPr lang="uk-UA" sz="2200" dirty="0">
                <a:latin typeface="Times New Roman" panose="02020603050405020304" pitchFamily="18" charset="0"/>
                <a:ea typeface="Calibri" panose="020F0502020204030204" pitchFamily="34" charset="0"/>
                <a:cs typeface="Times New Roman" panose="02020603050405020304" pitchFamily="18" charset="0"/>
              </a:rPr>
              <a:t>, </a:t>
            </a:r>
            <a:r>
              <a:rPr lang="uk-UA" sz="2200" dirty="0" err="1">
                <a:latin typeface="Times New Roman" panose="02020603050405020304" pitchFamily="18" charset="0"/>
                <a:ea typeface="Calibri" panose="020F0502020204030204" pitchFamily="34" charset="0"/>
                <a:cs typeface="Times New Roman" panose="02020603050405020304" pitchFamily="18" charset="0"/>
              </a:rPr>
              <a:t>youscan</a:t>
            </a:r>
            <a:r>
              <a:rPr lang="uk-UA" sz="2200" dirty="0">
                <a:latin typeface="Times New Roman" panose="02020603050405020304" pitchFamily="18" charset="0"/>
                <a:ea typeface="Calibri" panose="020F0502020204030204" pitchFamily="34" charset="0"/>
                <a:cs typeface="Times New Roman" panose="02020603050405020304" pitchFamily="18" charset="0"/>
              </a:rPr>
              <a:t>); </a:t>
            </a:r>
            <a:r>
              <a:rPr lang="uk-UA" sz="2200" dirty="0" err="1">
                <a:latin typeface="Times New Roman" panose="02020603050405020304" pitchFamily="18" charset="0"/>
                <a:ea typeface="Calibri" panose="020F0502020204030204" pitchFamily="34" charset="0"/>
                <a:cs typeface="Times New Roman" panose="02020603050405020304" pitchFamily="18" charset="0"/>
              </a:rPr>
              <a:t>Google</a:t>
            </a:r>
            <a:r>
              <a:rPr lang="uk-UA" sz="2200" dirty="0">
                <a:latin typeface="Times New Roman" panose="02020603050405020304" pitchFamily="18" charset="0"/>
                <a:ea typeface="Calibri" panose="020F0502020204030204" pitchFamily="34" charset="0"/>
                <a:cs typeface="Times New Roman" panose="02020603050405020304" pitchFamily="18" charset="0"/>
              </a:rPr>
              <a:t> </a:t>
            </a:r>
            <a:r>
              <a:rPr lang="uk-UA" sz="2200" dirty="0" err="1">
                <a:latin typeface="Times New Roman" panose="02020603050405020304" pitchFamily="18" charset="0"/>
                <a:ea typeface="Calibri" panose="020F0502020204030204" pitchFamily="34" charset="0"/>
                <a:cs typeface="Times New Roman" panose="02020603050405020304" pitchFamily="18" charset="0"/>
              </a:rPr>
              <a:t>Analytics</a:t>
            </a:r>
            <a:r>
              <a:rPr lang="uk-UA" sz="2200" dirty="0">
                <a:latin typeface="Times New Roman" panose="02020603050405020304" pitchFamily="18" charset="0"/>
                <a:ea typeface="Calibri" panose="020F0502020204030204" pitchFamily="34" charset="0"/>
                <a:cs typeface="Times New Roman" panose="02020603050405020304" pitchFamily="18" charset="0"/>
              </a:rPr>
              <a:t>, Яндекс Метрика. Метрики обміну припускають вимір: кількість натискань «</a:t>
            </a:r>
            <a:r>
              <a:rPr lang="uk-UA" sz="2200" dirty="0" err="1">
                <a:latin typeface="Times New Roman" panose="02020603050405020304" pitchFamily="18" charset="0"/>
                <a:ea typeface="Calibri" panose="020F0502020204030204" pitchFamily="34" charset="0"/>
                <a:cs typeface="Times New Roman" panose="02020603050405020304" pitchFamily="18" charset="0"/>
              </a:rPr>
              <a:t>Like</a:t>
            </a:r>
            <a:r>
              <a:rPr lang="uk-UA" sz="2200" dirty="0">
                <a:latin typeface="Times New Roman" panose="02020603050405020304" pitchFamily="18" charset="0"/>
                <a:ea typeface="Calibri" panose="020F0502020204030204" pitchFamily="34" charset="0"/>
                <a:cs typeface="Times New Roman" panose="02020603050405020304" pitchFamily="18" charset="0"/>
              </a:rPr>
              <a:t>», «</a:t>
            </a:r>
            <a:r>
              <a:rPr lang="uk-UA" sz="2200" dirty="0" err="1">
                <a:latin typeface="Times New Roman" panose="02020603050405020304" pitchFamily="18" charset="0"/>
                <a:ea typeface="Calibri" panose="020F0502020204030204" pitchFamily="34" charset="0"/>
                <a:cs typeface="Times New Roman" panose="02020603050405020304" pitchFamily="18" charset="0"/>
              </a:rPr>
              <a:t>Share</a:t>
            </a:r>
            <a:r>
              <a:rPr lang="uk-UA" sz="2200" dirty="0">
                <a:latin typeface="Times New Roman" panose="02020603050405020304" pitchFamily="18" charset="0"/>
                <a:ea typeface="Calibri" panose="020F0502020204030204" pitchFamily="34" charset="0"/>
                <a:cs typeface="Times New Roman" panose="02020603050405020304" pitchFamily="18" charset="0"/>
              </a:rPr>
              <a:t>», «</a:t>
            </a:r>
            <a:r>
              <a:rPr lang="uk-UA" sz="2200" dirty="0" err="1">
                <a:latin typeface="Times New Roman" panose="02020603050405020304" pitchFamily="18" charset="0"/>
                <a:ea typeface="Calibri" panose="020F0502020204030204" pitchFamily="34" charset="0"/>
                <a:cs typeface="Times New Roman" panose="02020603050405020304" pitchFamily="18" charset="0"/>
              </a:rPr>
              <a:t>Retweet</a:t>
            </a:r>
            <a:r>
              <a:rPr lang="uk-UA" sz="2200" dirty="0">
                <a:latin typeface="Times New Roman" panose="02020603050405020304" pitchFamily="18" charset="0"/>
                <a:ea typeface="Calibri" panose="020F0502020204030204" pitchFamily="34" charset="0"/>
                <a:cs typeface="Times New Roman" panose="02020603050405020304" pitchFamily="18" charset="0"/>
              </a:rPr>
              <a:t>» та інших взаємодій; згадки бренду в мережі; кількість зовнішніх </a:t>
            </a:r>
            <a:r>
              <a:rPr lang="uk-UA" sz="2200" dirty="0" err="1">
                <a:latin typeface="Times New Roman" panose="02020603050405020304" pitchFamily="18" charset="0"/>
                <a:ea typeface="Calibri" panose="020F0502020204030204" pitchFamily="34" charset="0"/>
                <a:cs typeface="Times New Roman" panose="02020603050405020304" pitchFamily="18" charset="0"/>
              </a:rPr>
              <a:t>посилань.Метрики</a:t>
            </a:r>
            <a:r>
              <a:rPr lang="uk-UA" sz="2200" dirty="0">
                <a:latin typeface="Times New Roman" panose="02020603050405020304" pitchFamily="18" charset="0"/>
                <a:ea typeface="Calibri" panose="020F0502020204030204" pitchFamily="34" charset="0"/>
                <a:cs typeface="Times New Roman" panose="02020603050405020304" pitchFamily="18" charset="0"/>
              </a:rPr>
              <a:t> «Генерація </a:t>
            </a:r>
            <a:r>
              <a:rPr lang="uk-UA" sz="2200" dirty="0" err="1">
                <a:latin typeface="Times New Roman" panose="02020603050405020304" pitchFamily="18" charset="0"/>
                <a:ea typeface="Calibri" panose="020F0502020204030204" pitchFamily="34" charset="0"/>
                <a:cs typeface="Times New Roman" panose="02020603050405020304" pitchFamily="18" charset="0"/>
              </a:rPr>
              <a:t>лідів</a:t>
            </a:r>
            <a:r>
              <a:rPr lang="uk-UA" sz="2200" dirty="0">
                <a:latin typeface="Times New Roman" panose="02020603050405020304" pitchFamily="18" charset="0"/>
                <a:ea typeface="Calibri" panose="020F0502020204030204" pitchFamily="34" charset="0"/>
                <a:cs typeface="Times New Roman" panose="02020603050405020304" pitchFamily="18" charset="0"/>
              </a:rPr>
              <a:t>» вимірюються через відправку форм, підписку на </a:t>
            </a:r>
            <a:r>
              <a:rPr lang="uk-UA" sz="2200" dirty="0" err="1">
                <a:latin typeface="Times New Roman" panose="02020603050405020304" pitchFamily="18" charset="0"/>
                <a:ea typeface="Calibri" panose="020F0502020204030204" pitchFamily="34" charset="0"/>
                <a:cs typeface="Times New Roman" panose="02020603050405020304" pitchFamily="18" charset="0"/>
              </a:rPr>
              <a:t>розсилку.Метрики</a:t>
            </a:r>
            <a:r>
              <a:rPr lang="uk-UA" sz="2200" dirty="0">
                <a:latin typeface="Times New Roman" panose="02020603050405020304" pitchFamily="18" charset="0"/>
                <a:ea typeface="Calibri" panose="020F0502020204030204" pitchFamily="34" charset="0"/>
                <a:cs typeface="Times New Roman" panose="02020603050405020304" pitchFamily="18" charset="0"/>
              </a:rPr>
              <a:t> «Продажі» включають відстеження он-лайн і </a:t>
            </a:r>
            <a:r>
              <a:rPr lang="uk-UA" sz="2200" dirty="0" err="1">
                <a:latin typeface="Times New Roman" panose="02020603050405020304" pitchFamily="18" charset="0"/>
                <a:ea typeface="Calibri" panose="020F0502020204030204" pitchFamily="34" charset="0"/>
                <a:cs typeface="Times New Roman" panose="02020603050405020304" pitchFamily="18" charset="0"/>
              </a:rPr>
              <a:t>оффлайн</a:t>
            </a:r>
            <a:r>
              <a:rPr lang="uk-UA" sz="2200" dirty="0">
                <a:latin typeface="Times New Roman" panose="02020603050405020304" pitchFamily="18" charset="0"/>
                <a:ea typeface="Calibri" panose="020F0502020204030204" pitchFamily="34" charset="0"/>
                <a:cs typeface="Times New Roman" panose="02020603050405020304" pitchFamily="18" charset="0"/>
              </a:rPr>
              <a:t> продажів.</a:t>
            </a:r>
            <a:br>
              <a:rPr lang="ru-RU" sz="2000" dirty="0">
                <a:latin typeface="Calibri" panose="020F0502020204030204" pitchFamily="34" charset="0"/>
                <a:ea typeface="Calibri" panose="020F0502020204030204" pitchFamily="34" charset="0"/>
                <a:cs typeface="Times New Roman" panose="02020603050405020304" pitchFamily="18" charset="0"/>
              </a:rPr>
            </a:br>
            <a:br>
              <a:rPr lang="ru-RU" sz="2800" dirty="0">
                <a:latin typeface="Calibri" panose="020F0502020204030204" pitchFamily="34" charset="0"/>
                <a:ea typeface="Calibri" panose="020F0502020204030204" pitchFamily="34" charset="0"/>
                <a:cs typeface="Times New Roman" panose="02020603050405020304" pitchFamily="18" charset="0"/>
              </a:rPr>
            </a:br>
            <a:br>
              <a:rPr lang="ru-RU" dirty="0"/>
            </a:br>
            <a:br>
              <a:rPr lang="ru-RU" dirty="0"/>
            </a:br>
            <a:br>
              <a:rPr lang="ru-RU" dirty="0"/>
            </a:br>
            <a:endParaRPr lang="ru-RU" dirty="0"/>
          </a:p>
        </p:txBody>
      </p:sp>
    </p:spTree>
    <p:extLst>
      <p:ext uri="{BB962C8B-B14F-4D97-AF65-F5344CB8AC3E}">
        <p14:creationId xmlns:p14="http://schemas.microsoft.com/office/powerpoint/2010/main" val="1345634443"/>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485776" y="374650"/>
            <a:ext cx="11553824" cy="6302375"/>
          </a:xfrm>
        </p:spPr>
        <p:txBody>
          <a:bodyPr>
            <a:normAutofit fontScale="90000"/>
          </a:bodyPr>
          <a:lstStyle/>
          <a:p>
            <a:r>
              <a:rPr lang="uk-UA" sz="2200" b="1" dirty="0">
                <a:latin typeface="Times New Roman" panose="02020603050405020304" pitchFamily="18" charset="0"/>
                <a:cs typeface="Times New Roman" panose="02020603050405020304" pitchFamily="18" charset="0"/>
              </a:rPr>
              <a:t>Генерація </a:t>
            </a:r>
            <a:r>
              <a:rPr lang="uk-UA" sz="2200" b="1" dirty="0" err="1">
                <a:latin typeface="Times New Roman" panose="02020603050405020304" pitchFamily="18" charset="0"/>
                <a:cs typeface="Times New Roman" panose="02020603050405020304" pitchFamily="18" charset="0"/>
              </a:rPr>
              <a:t>лідів</a:t>
            </a:r>
            <a:r>
              <a:rPr lang="uk-UA" sz="2200" b="1" dirty="0">
                <a:latin typeface="Times New Roman" panose="02020603050405020304" pitchFamily="18" charset="0"/>
                <a:cs typeface="Times New Roman" panose="02020603050405020304" pitchFamily="18" charset="0"/>
              </a:rPr>
              <a:t> в соціальних мережах</a:t>
            </a:r>
            <a:r>
              <a:rPr lang="uk-UA" sz="2200" dirty="0">
                <a:latin typeface="Times New Roman" panose="02020603050405020304" pitchFamily="18" charset="0"/>
                <a:cs typeface="Times New Roman" panose="02020603050405020304" pitchFamily="18" charset="0"/>
              </a:rPr>
              <a:t>. Оцінити ефективність даного комплексу соціальних технологій можна за допомогою незалежних систем збору статистики в інтернет-просторі: Яндекс Метрика і </a:t>
            </a:r>
            <a:r>
              <a:rPr lang="uk-UA" sz="2200" dirty="0" err="1">
                <a:latin typeface="Times New Roman" panose="02020603050405020304" pitchFamily="18" charset="0"/>
                <a:cs typeface="Times New Roman" panose="02020603050405020304" pitchFamily="18" charset="0"/>
              </a:rPr>
              <a:t>Google</a:t>
            </a:r>
            <a:r>
              <a:rPr lang="uk-UA" sz="2200" dirty="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Analytics</a:t>
            </a:r>
            <a:r>
              <a:rPr lang="uk-UA" sz="2200" dirty="0">
                <a:latin typeface="Times New Roman" panose="02020603050405020304" pitchFamily="18" charset="0"/>
                <a:cs typeface="Times New Roman" panose="02020603050405020304" pitchFamily="18" charset="0"/>
              </a:rPr>
              <a:t>. Кожна з систем відмінно налаштовується і масштабується практично під будь-які завдання замовника з ринку СНД. </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Одними з найцінніших і важливих показників ефективності повідомлень у соціальних мережах є: експозиція (число повідомлень в соціальній мережі) й інтерес аудиторії (її </a:t>
            </a:r>
            <a:r>
              <a:rPr lang="uk-UA" sz="2200" dirty="0" err="1">
                <a:latin typeface="Times New Roman" panose="02020603050405020304" pitchFamily="18" charset="0"/>
                <a:cs typeface="Times New Roman" panose="02020603050405020304" pitchFamily="18" charset="0"/>
              </a:rPr>
              <a:t>залученість</a:t>
            </a:r>
            <a:r>
              <a:rPr lang="uk-UA" sz="2200" dirty="0">
                <a:latin typeface="Times New Roman" panose="02020603050405020304" pitchFamily="18" charset="0"/>
                <a:cs typeface="Times New Roman" panose="02020603050405020304" pitchFamily="18" charset="0"/>
              </a:rPr>
              <a:t> у публікації компанії). Відстежувати ці метрики необхідно регулярно, але тільки для кожного поста або </a:t>
            </a:r>
            <a:r>
              <a:rPr lang="uk-UA" sz="2200" dirty="0" err="1">
                <a:latin typeface="Times New Roman" panose="02020603050405020304" pitchFamily="18" charset="0"/>
                <a:cs typeface="Times New Roman" panose="02020603050405020304" pitchFamily="18" charset="0"/>
              </a:rPr>
              <a:t>твіту</a:t>
            </a:r>
            <a:r>
              <a:rPr lang="uk-UA" sz="2200" dirty="0">
                <a:latin typeface="Times New Roman" panose="02020603050405020304" pitchFamily="18" charset="0"/>
                <a:cs typeface="Times New Roman" panose="02020603050405020304" pitchFamily="18" charset="0"/>
              </a:rPr>
              <a:t> окремо.</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Експозиція – це певний показник ефективності (кількісний або якісний) постів у соціальній мережі </a:t>
            </a:r>
            <a:r>
              <a:rPr lang="uk-UA" sz="2200" dirty="0" err="1">
                <a:latin typeface="Times New Roman" panose="02020603050405020304" pitchFamily="18" charset="0"/>
                <a:cs typeface="Times New Roman" panose="02020603050405020304" pitchFamily="18" charset="0"/>
              </a:rPr>
              <a:t>Facebook</a:t>
            </a:r>
            <a:r>
              <a:rPr lang="uk-UA" sz="2200" dirty="0">
                <a:latin typeface="Times New Roman" panose="02020603050405020304" pitchFamily="18" charset="0"/>
                <a:cs typeface="Times New Roman" panose="02020603050405020304" pitchFamily="18" charset="0"/>
              </a:rPr>
              <a:t> та інших. Існує спеціальний сервіс зі статистикою сторінок цієї мережі, що дозволяє дізнаватися дані про всіх користувачів, які читають про компанію і способах виявлення ними записів компанії, а також те, яка кількість людей вже подивилися пости на </a:t>
            </a:r>
            <a:r>
              <a:rPr lang="uk-UA" sz="2200" dirty="0" err="1">
                <a:latin typeface="Times New Roman" panose="02020603050405020304" pitchFamily="18" charset="0"/>
                <a:cs typeface="Times New Roman" panose="02020603050405020304" pitchFamily="18" charset="0"/>
              </a:rPr>
              <a:t>Facebook</a:t>
            </a:r>
            <a:r>
              <a:rPr lang="uk-UA" sz="2200" dirty="0">
                <a:latin typeface="Times New Roman" panose="02020603050405020304" pitchFamily="18" charset="0"/>
                <a:cs typeface="Times New Roman" panose="02020603050405020304" pitchFamily="18" charset="0"/>
              </a:rPr>
              <a:t>.</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Інтерес або </a:t>
            </a:r>
            <a:r>
              <a:rPr lang="uk-UA" sz="2200" dirty="0" err="1">
                <a:latin typeface="Times New Roman" panose="02020603050405020304" pitchFamily="18" charset="0"/>
                <a:cs typeface="Times New Roman" panose="02020603050405020304" pitchFamily="18" charset="0"/>
              </a:rPr>
              <a:t>залученість</a:t>
            </a:r>
            <a:r>
              <a:rPr lang="uk-UA" sz="2200" dirty="0">
                <a:latin typeface="Times New Roman" panose="02020603050405020304" pitchFamily="18" charset="0"/>
                <a:cs typeface="Times New Roman" panose="02020603050405020304" pitchFamily="18" charset="0"/>
              </a:rPr>
              <a:t> аудиторії – важливий показник ступеня ефективності текстів компанії в соціальних мережах. Для того, щоб виміряти цей показник, необхідно підсумовувати число схвалень, комунікацій та подальших розповсюджень нотаток компанії.</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Для оперативного визначення кількості «</a:t>
            </a:r>
            <a:r>
              <a:rPr lang="uk-UA" sz="2200" dirty="0" err="1">
                <a:latin typeface="Times New Roman" panose="02020603050405020304" pitchFamily="18" charset="0"/>
                <a:cs typeface="Times New Roman" panose="02020603050405020304" pitchFamily="18" charset="0"/>
              </a:rPr>
              <a:t>лайків</a:t>
            </a:r>
            <a:r>
              <a:rPr lang="uk-UA" sz="2200" dirty="0">
                <a:latin typeface="Times New Roman" panose="02020603050405020304" pitchFamily="18" charset="0"/>
                <a:cs typeface="Times New Roman" panose="02020603050405020304" pitchFamily="18" charset="0"/>
              </a:rPr>
              <a:t>» скористайтеся сервісом «Статистика сторінок».</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Окремо зазначимо аналіз «Багатоканальний послідовностей» в </a:t>
            </a:r>
            <a:r>
              <a:rPr lang="uk-UA" sz="2200" dirty="0" err="1">
                <a:latin typeface="Times New Roman" panose="02020603050405020304" pitchFamily="18" charset="0"/>
                <a:cs typeface="Times New Roman" panose="02020603050405020304" pitchFamily="18" charset="0"/>
              </a:rPr>
              <a:t>Google</a:t>
            </a:r>
            <a:r>
              <a:rPr lang="uk-UA" sz="2200" dirty="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Analytics</a:t>
            </a:r>
            <a:r>
              <a:rPr lang="uk-UA" sz="2200" dirty="0">
                <a:latin typeface="Times New Roman" panose="02020603050405020304" pitchFamily="18" charset="0"/>
                <a:cs typeface="Times New Roman" panose="02020603050405020304" pitchFamily="18" charset="0"/>
              </a:rPr>
              <a:t>. Найчастіше відвідувачі здійснюють бажану дію на сайті не відразу: людина може спочатку перейти на ваш сайт з групи </a:t>
            </a:r>
            <a:r>
              <a:rPr lang="uk-UA" sz="2200" dirty="0" err="1">
                <a:latin typeface="Times New Roman" panose="02020603050405020304" pitchFamily="18" charset="0"/>
                <a:cs typeface="Times New Roman" panose="02020603050405020304" pitchFamily="18" charset="0"/>
              </a:rPr>
              <a:t>Вконтакті</a:t>
            </a:r>
            <a:r>
              <a:rPr lang="uk-UA" sz="2200" dirty="0">
                <a:latin typeface="Times New Roman" panose="02020603050405020304" pitchFamily="18" charset="0"/>
                <a:cs typeface="Times New Roman" panose="02020603050405020304" pitchFamily="18" charset="0"/>
              </a:rPr>
              <a:t>, потім скопіювати і відправити його адресу собі на пошту, а після занести його в закладок і тільки через тиждень, добре все зваживши і обдумавши, записатися на тренінг або придбати товар.</a:t>
            </a:r>
            <a:br>
              <a:rPr lang="ru-RU" dirty="0"/>
            </a:br>
            <a:br>
              <a:rPr lang="ru-RU" sz="2000" dirty="0">
                <a:latin typeface="Calibri" panose="020F0502020204030204" pitchFamily="34" charset="0"/>
                <a:ea typeface="Calibri" panose="020F0502020204030204" pitchFamily="34" charset="0"/>
                <a:cs typeface="Times New Roman" panose="02020603050405020304" pitchFamily="18" charset="0"/>
              </a:rPr>
            </a:br>
            <a:br>
              <a:rPr lang="ru-RU" sz="2800" dirty="0">
                <a:latin typeface="Calibri" panose="020F0502020204030204" pitchFamily="34" charset="0"/>
                <a:ea typeface="Calibri" panose="020F0502020204030204" pitchFamily="34" charset="0"/>
                <a:cs typeface="Times New Roman" panose="02020603050405020304" pitchFamily="18" charset="0"/>
              </a:rPr>
            </a:br>
            <a:br>
              <a:rPr lang="ru-RU" dirty="0"/>
            </a:br>
            <a:br>
              <a:rPr lang="ru-RU" dirty="0"/>
            </a:br>
            <a:br>
              <a:rPr lang="ru-RU" dirty="0"/>
            </a:br>
            <a:endParaRPr lang="ru-RU" dirty="0"/>
          </a:p>
        </p:txBody>
      </p:sp>
    </p:spTree>
    <p:extLst>
      <p:ext uri="{BB962C8B-B14F-4D97-AF65-F5344CB8AC3E}">
        <p14:creationId xmlns:p14="http://schemas.microsoft.com/office/powerpoint/2010/main" val="2563685154"/>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485776" y="374650"/>
            <a:ext cx="11553824" cy="6302375"/>
          </a:xfrm>
        </p:spPr>
        <p:txBody>
          <a:bodyPr>
            <a:normAutofit fontScale="90000"/>
          </a:bodyPr>
          <a:lstStyle/>
          <a:p>
            <a:r>
              <a:rPr lang="uk-UA" sz="2200" b="1" dirty="0">
                <a:latin typeface="Times New Roman" panose="02020603050405020304" pitchFamily="18" charset="0"/>
                <a:cs typeface="Times New Roman" panose="02020603050405020304" pitchFamily="18" charset="0"/>
              </a:rPr>
              <a:t>Цільові (посадкові) сторінки. </a:t>
            </a:r>
            <a:r>
              <a:rPr lang="uk-UA" sz="2200" dirty="0">
                <a:latin typeface="Times New Roman" panose="02020603050405020304" pitchFamily="18" charset="0"/>
                <a:cs typeface="Times New Roman" panose="02020603050405020304" pitchFamily="18" charset="0"/>
              </a:rPr>
              <a:t>Перш ніж вибудовувати процес </a:t>
            </a:r>
            <a:r>
              <a:rPr lang="uk-UA" sz="2200" dirty="0" err="1">
                <a:latin typeface="Times New Roman" panose="02020603050405020304" pitchFamily="18" charset="0"/>
                <a:cs typeface="Times New Roman" panose="02020603050405020304" pitchFamily="18" charset="0"/>
              </a:rPr>
              <a:t>лідогенерації</a:t>
            </a:r>
            <a:r>
              <a:rPr lang="uk-UA" sz="2200" dirty="0">
                <a:latin typeface="Times New Roman" panose="02020603050405020304" pitchFamily="18" charset="0"/>
                <a:cs typeface="Times New Roman" panose="02020603050405020304" pitchFamily="18" charset="0"/>
              </a:rPr>
              <a:t> певного продукту / послуги, необхідно проаналізувати популярність запитів користувачів про даний товар в </a:t>
            </a:r>
            <a:r>
              <a:rPr lang="uk-UA" sz="2200" dirty="0" err="1">
                <a:latin typeface="Times New Roman" panose="02020603050405020304" pitchFamily="18" charset="0"/>
                <a:cs typeface="Times New Roman" panose="02020603050405020304" pitchFamily="18" charset="0"/>
              </a:rPr>
              <a:t>Google</a:t>
            </a:r>
            <a:r>
              <a:rPr lang="uk-UA" sz="2200" dirty="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Trends</a:t>
            </a:r>
            <a:r>
              <a:rPr lang="uk-UA" sz="2200" dirty="0">
                <a:latin typeface="Times New Roman" panose="02020603050405020304" pitchFamily="18" charset="0"/>
                <a:cs typeface="Times New Roman" panose="02020603050405020304" pitchFamily="18" charset="0"/>
              </a:rPr>
              <a:t> і </a:t>
            </a:r>
            <a:r>
              <a:rPr lang="uk-UA" sz="2200" dirty="0" err="1">
                <a:latin typeface="Times New Roman" panose="02020603050405020304" pitchFamily="18" charset="0"/>
                <a:cs typeface="Times New Roman" panose="02020603050405020304" pitchFamily="18" charset="0"/>
              </a:rPr>
              <a:t>Wordstat</a:t>
            </a:r>
            <a:r>
              <a:rPr lang="uk-UA" sz="2200" dirty="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Yandex</a:t>
            </a:r>
            <a:r>
              <a:rPr lang="uk-UA" sz="2200" dirty="0">
                <a:latin typeface="Times New Roman" panose="02020603050405020304" pitchFamily="18" charset="0"/>
                <a:cs typeface="Times New Roman" panose="02020603050405020304" pitchFamily="18" charset="0"/>
              </a:rPr>
              <a:t>, а саме підібрати ключові слова, за якими відбувається пошук даного продукту і в залежність від вимог користувачів вибудувати посадкову сторінку.</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Важливий критерій ефективності </a:t>
            </a:r>
            <a:r>
              <a:rPr lang="uk-UA" sz="2200" dirty="0" err="1">
                <a:latin typeface="Times New Roman" panose="02020603050405020304" pitchFamily="18" charset="0"/>
                <a:cs typeface="Times New Roman" panose="02020603050405020304" pitchFamily="18" charset="0"/>
              </a:rPr>
              <a:t>Landing</a:t>
            </a:r>
            <a:r>
              <a:rPr lang="uk-UA" sz="2200" dirty="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Page</a:t>
            </a:r>
            <a:r>
              <a:rPr lang="uk-UA" sz="2200" dirty="0">
                <a:latin typeface="Times New Roman" panose="02020603050405020304" pitchFamily="18" charset="0"/>
                <a:cs typeface="Times New Roman" panose="02020603050405020304" pitchFamily="18" charset="0"/>
              </a:rPr>
              <a:t> – це повернення інвестицій (ROI) або окупність рекламної кампанії. Припустимо, що за допомогою контекстної реклами на головну сторінку інтернет-магазину перейшло 100 користувачів, де вартість одного користувача це 1 умовна одиниця. З 100 людей тільки 3 скоїли потрібну дію (покупка, реєстрація и так далі), таким чином, конверсія складає 3 %. З витрачених 100 умовних одиниць компанія получила трьох фактичність клієнтів. При використанні найпростіших цільових сторінок конверсія складає більше. </a:t>
            </a:r>
            <a:br>
              <a:rPr lang="ru-RU"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Таким чином, ефективність цільової сторінки, крім попередньо розглянутих критеріїв ефективності сайту виражається в грошових витратах, а саме CPL – (</a:t>
            </a:r>
            <a:r>
              <a:rPr lang="uk-UA" sz="2200" dirty="0" err="1">
                <a:latin typeface="Times New Roman" panose="02020603050405020304" pitchFamily="18" charset="0"/>
                <a:cs typeface="Times New Roman" panose="02020603050405020304" pitchFamily="18" charset="0"/>
              </a:rPr>
              <a:t>Cost</a:t>
            </a:r>
            <a:r>
              <a:rPr lang="uk-UA" sz="2200" dirty="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Per</a:t>
            </a:r>
            <a:r>
              <a:rPr lang="uk-UA" sz="2200" dirty="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Lead</a:t>
            </a:r>
            <a:r>
              <a:rPr lang="uk-UA" sz="2200" dirty="0">
                <a:latin typeface="Times New Roman" panose="02020603050405020304" pitchFamily="18" charset="0"/>
                <a:cs typeface="Times New Roman" panose="02020603050405020304" pitchFamily="18" charset="0"/>
              </a:rPr>
              <a:t>) i CPA (</a:t>
            </a:r>
            <a:r>
              <a:rPr lang="uk-UA" sz="2200" dirty="0" err="1">
                <a:latin typeface="Times New Roman" panose="02020603050405020304" pitchFamily="18" charset="0"/>
                <a:cs typeface="Times New Roman" panose="02020603050405020304" pitchFamily="18" charset="0"/>
              </a:rPr>
              <a:t>Cost</a:t>
            </a:r>
            <a:r>
              <a:rPr lang="uk-UA" sz="2200" dirty="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Per</a:t>
            </a:r>
            <a:r>
              <a:rPr lang="uk-UA" sz="2200" dirty="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Action</a:t>
            </a:r>
            <a:r>
              <a:rPr lang="uk-UA" sz="2200" dirty="0">
                <a:latin typeface="Times New Roman" panose="02020603050405020304" pitchFamily="18" charset="0"/>
                <a:cs typeface="Times New Roman" panose="02020603050405020304" pitchFamily="18" charset="0"/>
              </a:rPr>
              <a:t>). CPL – оплата за лід. Наприклад: заповнення анкети, запис на семінар, запис на тест-драв, підписка на новини та будь-які форми, де користувач залишає свої контактні дані: П.І.Б., e-</a:t>
            </a:r>
            <a:r>
              <a:rPr lang="uk-UA" sz="2200" dirty="0" err="1">
                <a:latin typeface="Times New Roman" panose="02020603050405020304" pitchFamily="18" charset="0"/>
                <a:cs typeface="Times New Roman" panose="02020603050405020304" pitchFamily="18" charset="0"/>
              </a:rPr>
              <a:t>mail</a:t>
            </a:r>
            <a:r>
              <a:rPr lang="uk-UA" sz="2200" dirty="0">
                <a:latin typeface="Times New Roman" panose="02020603050405020304" pitchFamily="18" charset="0"/>
                <a:cs typeface="Times New Roman" panose="02020603050405020304" pitchFamily="18" charset="0"/>
              </a:rPr>
              <a:t>, телефон. CPA – оплата за дію при переході з банера на сайт рекламодавця. Наприклад: розрахунок вартості; здійснення покупки.</a:t>
            </a:r>
            <a:br>
              <a:rPr lang="ru-RU" dirty="0"/>
            </a:br>
            <a:br>
              <a:rPr lang="ru-RU" dirty="0"/>
            </a:br>
            <a:br>
              <a:rPr lang="ru-RU" sz="2000" dirty="0">
                <a:latin typeface="Calibri" panose="020F0502020204030204" pitchFamily="34" charset="0"/>
                <a:ea typeface="Calibri" panose="020F0502020204030204" pitchFamily="34" charset="0"/>
                <a:cs typeface="Times New Roman" panose="02020603050405020304" pitchFamily="18" charset="0"/>
              </a:rPr>
            </a:br>
            <a:br>
              <a:rPr lang="ru-RU" sz="2800" dirty="0">
                <a:latin typeface="Calibri" panose="020F0502020204030204" pitchFamily="34" charset="0"/>
                <a:ea typeface="Calibri" panose="020F0502020204030204" pitchFamily="34" charset="0"/>
                <a:cs typeface="Times New Roman" panose="02020603050405020304" pitchFamily="18" charset="0"/>
              </a:rPr>
            </a:br>
            <a:br>
              <a:rPr lang="ru-RU" dirty="0"/>
            </a:br>
            <a:br>
              <a:rPr lang="ru-RU" dirty="0"/>
            </a:br>
            <a:br>
              <a:rPr lang="ru-RU" dirty="0"/>
            </a:br>
            <a:endParaRPr lang="ru-RU" dirty="0"/>
          </a:p>
        </p:txBody>
      </p:sp>
    </p:spTree>
    <p:extLst>
      <p:ext uri="{BB962C8B-B14F-4D97-AF65-F5344CB8AC3E}">
        <p14:creationId xmlns:p14="http://schemas.microsoft.com/office/powerpoint/2010/main" val="3063832441"/>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10.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2.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3.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4.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5.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6.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7.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8.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9.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186</TotalTime>
  <Words>1663</Words>
  <Application>Microsoft Office PowerPoint</Application>
  <PresentationFormat>Широкий екран</PresentationFormat>
  <Paragraphs>16</Paragraphs>
  <Slides>11</Slides>
  <Notes>4</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11</vt:i4>
      </vt:variant>
    </vt:vector>
  </HeadingPairs>
  <TitlesOfParts>
    <vt:vector size="17" baseType="lpstr">
      <vt:lpstr>Arial</vt:lpstr>
      <vt:lpstr>Calibri</vt:lpstr>
      <vt:lpstr>Century Gothic</vt:lpstr>
      <vt:lpstr>Times New Roman</vt:lpstr>
      <vt:lpstr>Wingdings 3</vt:lpstr>
      <vt:lpstr>Легкий дым</vt:lpstr>
      <vt:lpstr>МАРКЕТИНГОВІ</vt:lpstr>
      <vt:lpstr>План. 1. Інструменти Інтернет-аналізу комунікацій. 2. Аналіз ефективності маркетингових кампаній.       </vt:lpstr>
      <vt:lpstr>Питання 1  1) SEO 2) Контекстна реклама  3) Медійна реклама 4) SMM 5) Вірусний маркетинг 6) E-mail розсилки 7) Контент-маркетинг   </vt:lpstr>
      <vt:lpstr>Питання 2 ROI (англ. Return on Investment) означає повернення (окупність) інвестицій.  часто головним критерієм стає вимір продажів, особливо для інтернет-магазинів. Вимірювання числа звернень користувачів (контакти, реєстрації, ліди). Кампанія з просування сайту (SEO), яка принесла 100 звернень, набагато краще тієї, яка принесла мільйони переглядів сторінок, але жодного потенційного клієнта.  Рівень конверсії (conversion rate) – це процентне співвідношення відвідувачів магазину, сайту, заходу, які скоїли вибір, здійснили покупку, до загального числа всіх відвідувачів. Так само, потрібно вести підрахунок кількості передплатників (e-mail або RSS-feed), використовувати метрики юзабіліті (Usability) – зручність сайту для користувача, вести підрахунок повернення відвідувачів (чим більша кількість відвідувачів, що повернулися, тим більш ефективний і успішний ресурс). Важливо так само: середнє число переглядів на відвідувача – показник цікавості сайту для користувачів; час, проведений на сторінці, як показник швидкості або вдумливості перегляду контенту; час, проведений на сайті, наприклад, тривалість перебування в 5 хвилин краще, ніж в 30 секунд, особливо, для тематичних проектів або блогів. Показник відмов – частка візитів, у рамках яких відбувся лише один перегляд сторінки, і показник переривань візиту в кошику / формі – частка відвідувачів, які перейшли в корзину, але не зробили замовлення. Карти кліків (теплові карти) допомагають визначити, куди відвідувачі сайту клікають або намагаються клікати (іноді безуспішно у випадках, коли з логотипів або підкреслених слів у тексті немає посилань). Це допомагає з’ясувати, чи переходять користувачі до розділив, які запланувала компанія.  Технологія «eyetracking» стеження за поглядом користувача. Результатом використання даної технології є теплова карта відстеження руху погляду по сторінках сайту. Аналіз внутрішніх пошукових запитів на сайті.   </vt:lpstr>
      <vt:lpstr>Число згадувань на соціальних ресурсах та нішевих сайтах з професіоналами в даній сфері дозволяє зробити більш точний висновок про те, що ресурс гарний, якщо, звичайно, компанія навмисно не використовує послуги просування в соціальних медіа. Сторінки з популярними і хорошими матеріалами згадуються майже на всіх соціальних ресурсах. Так само, безкоштовні інструменти типу Google Analitics. Метрика дозволяє дослідити ефективність соціальної технології просування сайтів в пошукачах.   </vt:lpstr>
      <vt:lpstr>Приватна взаємодія за допомогою телемаркетингу (продажі по телефону), заходів та розсилок. Ефективність оператора з продажів по телефону можна оцінити за кількістю здійснених продажів і, якщо це передбачає бізнес, кількості зустрічей призначених ним за звітний період часу (день, місяць, більше).  Критеріями оцінки ефективності розсилки є відповіді на листи, частота відписки, частота підписки та відгуки на розсилку в соціальних мережах.  В якості параметрів, що характеризують рекламну кампанію на фірмових виставках, подіях, конференціях, можна вибрати два основні показники: сума витрат на рекламу (причому з наростаючим підсумком); кількість проведених заходів та залучених клієнтів за підсумком.    </vt:lpstr>
      <vt:lpstr>Поширення цифрового контенту (контент-маркетинг). Основне призначення контент-маркетингу – не продаж, а створення міцного зв’язку з реальними і потенційними клієнтами. Надаючи актуальну і достовірну інформацію без нав’язливого спонукання купувати товари та послуги, цей формат взаємодії допомагає вибудовувати довіру до бренду набагато швидше і ефективніше, ніж більш прямі методи, які багатьом здаються настирливими. Метрики «Споживання контенту» вимірюються за допомогою таких інструментів, як Google Analytics, Яндекс Метрика. Оцінка ефективності включає аналіз ряду критеріїв: базова взаємодія зі сторінкою: перегляди, тривалість перегляду, відмови; прокрутка сторінки і відстеження глибини перегляду сторінки (Article Loaded – сторінка завантажена, Start Reading – прокрутка сторінки на 250 пікселів, Content Bottom – досягнення кінця статті, Page Bottom – досягнення кінця сторінки);Взаємодія з відео (пауза, грати (play), кінець перегляду); взаємодія з файлами (які саме файли викликали найбільший інтерес і були викачані); відкриття листів розсилки. Метрики «Обмін» вимірюються за допомогою таких інструментів, як внутрішня статистика соціальних мереж; сервіси для моніторингу соціальних мереж (iqbuzz, wobot, youscan); Google Analytics, Яндекс Метрика. Метрики обміну припускають вимір: кількість натискань «Like», «Share», «Retweet» та інших взаємодій; згадки бренду в мережі; кількість зовнішніх посилань.Метрики «Генерація лідів» вимірюються через відправку форм, підписку на розсилку.Метрики «Продажі» включають відстеження он-лайн і оффлайн продажів.     </vt:lpstr>
      <vt:lpstr>Генерація лідів в соціальних мережах. Оцінити ефективність даного комплексу соціальних технологій можна за допомогою незалежних систем збору статистики в інтернет-просторі: Яндекс Метрика і Google Analytics. Кожна з систем відмінно налаштовується і масштабується практично під будь-які завдання замовника з ринку СНД.  Одними з найцінніших і важливих показників ефективності повідомлень у соціальних мережах є: експозиція (число повідомлень в соціальній мережі) й інтерес аудиторії (її залученість у публікації компанії). Відстежувати ці метрики необхідно регулярно, але тільки для кожного поста або твіту окремо. Експозиція – це певний показник ефективності (кількісний або якісний) постів у соціальній мережі Facebook та інших. Існує спеціальний сервіс зі статистикою сторінок цієї мережі, що дозволяє дізнаватися дані про всіх користувачів, які читають про компанію і способах виявлення ними записів компанії, а також те, яка кількість людей вже подивилися пости на Facebook. Інтерес або залученість аудиторії – важливий показник ступеня ефективності текстів компанії в соціальних мережах. Для того, щоб виміряти цей показник, необхідно підсумовувати число схвалень, комунікацій та подальших розповсюджень нотаток компанії. Для оперативного визначення кількості «лайків» скористайтеся сервісом «Статистика сторінок». Окремо зазначимо аналіз «Багатоканальний послідовностей» в Google Analytics. Найчастіше відвідувачі здійснюють бажану дію на сайті не відразу: людина може спочатку перейти на ваш сайт з групи Вконтакті, потім скопіювати і відправити його адресу собі на пошту, а після занести його в закладок і тільки через тиждень, добре все зваживши і обдумавши, записатися на тренінг або придбати товар.      </vt:lpstr>
      <vt:lpstr>Цільові (посадкові) сторінки. Перш ніж вибудовувати процес лідогенерації певного продукту / послуги, необхідно проаналізувати популярність запитів користувачів про даний товар в Google Trends і Wordstat Yandex, а саме підібрати ключові слова, за якими відбувається пошук даного продукту і в залежність від вимог користувачів вибудувати посадкову сторінку. Важливий критерій ефективності Landing Page – це повернення інвестицій (ROI) або окупність рекламної кампанії. Припустимо, що за допомогою контекстної реклами на головну сторінку інтернет-магазину перейшло 100 користувачів, де вартість одного користувача це 1 умовна одиниця. З 100 людей тільки 3 скоїли потрібну дію (покупка, реєстрація и так далі), таким чином, конверсія складає 3 %. З витрачених 100 умовних одиниць компанія получила трьох фактичність клієнтів. При використанні найпростіших цільових сторінок конверсія складає більше.  Таким чином, ефективність цільової сторінки, крім попередньо розглянутих критеріїв ефективності сайту виражається в грошових витратах, а саме CPL – (Cost Per Lead) i CPA (Cost Per Action). CPL – оплата за лід. Наприклад: заповнення анкети, запис на семінар, запис на тест-драв, підписка на новини та будь-які форми, де користувач залишає свої контактні дані: П.І.Б., e-mail, телефон. CPA – оплата за дію при переході з банера на сайт рекламодавця. Наприклад: розрахунок вартості; здійснення покупки.       </vt:lpstr>
      <vt:lpstr>Ефективність застосування соціальних технологій залучення клієнтів можна оцінити так само через відстеження цільових дій. З точки зору відстеження, цільові дії можна розділити на наступні групи: цільова дія відбувається на сайті / не а сайті компанії, цільовою дією є телефонний дзвінок. Якісним сервісом для оцінки ефективності телефонних дзвінків є Call Tracking. Система має досить широкі можливості для аналізу і сегментації: визначення джерел дзвінків, вивантаження унікальних дзвінків (без повторів), фільтрація по тривалості розмов, запис телефонних дзвінків, інтеграція з Google Analytics, відстеження дзвінків з точністю до ключового запиту.  Необхідно відслідковувати такі непрямі показники конверсії та лідогенерації, як кількість передплатників на email-розсилку; показники соціальної активності: кількість долучившихся до офіційної групи в соціальних мережах, лайки, репости, коментарі; кількість скачувань викладених у відкритий доступ корисних матеріалів тощо.         </vt:lpstr>
      <vt:lpstr>Контекстна реклама. Основний показник, що застосовується для оцінки ефективності роботи контекстних оголошень і складання рейтингу контекстної реклами за допомогою методів, що належать до сфери експертних – це CTR (Click-Through Rate), інкаше його називають «клікабельність». CTR показує процентне відношення числа кліків до загального числа показів. Як правило, значення CTR змінюється від 0,1 до 3 відсотки, однак при ефективному націлені та якісному тексті оголошення можна збільшити показник до 10 відсотків і більше. Не менш значущим для визначення рейтингу контекстної реклами є і коефіцієнт конверсії. Він буває різних видів. Один з них – CTB (Click-To-Buy ratio), виражається як відношення кількості відвідувачів, які вчинили дію на сайті, до загального числа відвідувачів, які перейшли на ресурс по контекстного оголошенню.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СОЦІАЛІЗАЦІЯ</dc:title>
  <dc:creator>user</dc:creator>
  <cp:lastModifiedBy>user</cp:lastModifiedBy>
  <cp:revision>16</cp:revision>
  <dcterms:created xsi:type="dcterms:W3CDTF">2020-09-04T19:13:21Z</dcterms:created>
  <dcterms:modified xsi:type="dcterms:W3CDTF">2025-10-12T11:07:23Z</dcterms:modified>
</cp:coreProperties>
</file>