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1" r:id="rId6"/>
    <p:sldId id="262" r:id="rId7"/>
    <p:sldId id="263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9" r:id="rId23"/>
    <p:sldId id="280" r:id="rId24"/>
    <p:sldId id="277" r:id="rId25"/>
    <p:sldId id="278" r:id="rId26"/>
    <p:sldId id="286" r:id="rId27"/>
    <p:sldId id="287" r:id="rId28"/>
    <p:sldId id="288" r:id="rId29"/>
    <p:sldId id="285" r:id="rId30"/>
    <p:sldId id="313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uk-UA" altLang="en-US"/>
              <a:t>Лекція </a:t>
            </a:r>
            <a:r>
              <a:rPr lang="en-US">
                <a:sym typeface="+mn-ea"/>
              </a:rPr>
              <a:t>№ 2.  </a:t>
            </a:r>
            <a:r>
              <a:rPr lang="en-US" sz="4000" b="1">
                <a:sym typeface="+mn-ea"/>
              </a:rPr>
              <a:t>Біографічний підхід у міждисциплінарній площині гуманітарного знання.</a:t>
            </a:r>
            <a:endParaRPr lang="uk-UA" altLang="en-US" sz="40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en-US"/>
              <a:t>План </a:t>
            </a:r>
            <a:endParaRPr lang="en-US"/>
          </a:p>
          <a:p>
            <a:r>
              <a:rPr lang="en-US"/>
              <a:t>1.Проект «основ біографі</a:t>
            </a:r>
            <a:r>
              <a:rPr lang="uk-UA" altLang="en-US"/>
              <a:t>сти</a:t>
            </a:r>
            <a:r>
              <a:rPr lang="en-US"/>
              <a:t>ки» О. Л. Валевського</a:t>
            </a:r>
            <a:endParaRPr lang="en-US"/>
          </a:p>
          <a:p>
            <a:r>
              <a:rPr lang="en-US"/>
              <a:t>2.Феномен біографії та „людиномірність” гуманітарного знання. </a:t>
            </a:r>
            <a:endParaRPr lang="en-US"/>
          </a:p>
          <a:p>
            <a:r>
              <a:rPr lang="en-US"/>
              <a:t>3.Базисні епістеми біографічного дискурсу: епістема упорядкованості, епістема дзеркальності тощо. </a:t>
            </a:r>
            <a:endParaRPr lang="en-US"/>
          </a:p>
          <a:p>
            <a:r>
              <a:rPr lang="en-US"/>
              <a:t>4.Типи організації біографічного дослідження.</a:t>
            </a:r>
            <a:endParaRPr lang="en-US"/>
          </a:p>
          <a:p>
            <a:r>
              <a:rPr lang="en-US"/>
              <a:t>5.Біографічний персонаж. Біографічний факт: проблеми достовірності. Біографічна ситуація. 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uk-UA" altLang="en-US" b="1"/>
              <a:t>БІОГРАФІЯ</a:t>
            </a:r>
            <a:endParaRPr lang="uk-UA" alt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Біографія як </a:t>
            </a:r>
            <a:r>
              <a:rPr lang="en-US" b="1"/>
              <a:t>опис</a:t>
            </a:r>
            <a:r>
              <a:rPr lang="en-US"/>
              <a:t> нині набула надзвичайно широкого поширення, у той час як біографія як </a:t>
            </a:r>
            <a:r>
              <a:rPr lang="en-US" b="1"/>
              <a:t>пояснення </a:t>
            </a:r>
            <a:r>
              <a:rPr lang="en-US"/>
              <a:t>— явище рідкісне. Своє завдання, автор бачив у наступному: "Якщо раніше вважалося, що такі процедури, як аналогія, </a:t>
            </a:r>
            <a:r>
              <a:rPr lang="uk-UA" altLang="en-US"/>
              <a:t>д</a:t>
            </a:r>
            <a:r>
              <a:rPr lang="en-US"/>
              <a:t>окладний опис, моралізаторське повчання, виконують функції пояснення, то сьогодні "пояснити" означає використовувати теоретичне знання, його категоріальні та проблемні можливості. Рівень та характер пояснення виступають своєрідним критерієм процесу біографічного знання "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ctr"/>
            <a:r>
              <a:rPr lang="en-US" b="1">
                <a:sym typeface="+mn-ea"/>
              </a:rPr>
              <a:t>Водночас, як вважає Валевський, </a:t>
            </a:r>
            <a:br>
              <a:rPr lang="en-US" b="1">
                <a:sym typeface="+mn-ea"/>
              </a:rPr>
            </a:br>
            <a:r>
              <a:rPr lang="en-US" b="1">
                <a:sym typeface="+mn-ea"/>
              </a:rPr>
              <a:t>біографічне</a:t>
            </a:r>
            <a:r>
              <a:rPr lang="uk-UA" altLang="en-US" b="1">
                <a:sym typeface="+mn-ea"/>
              </a:rPr>
              <a:t> </a:t>
            </a:r>
            <a:r>
              <a:rPr lang="en-US" b="1">
                <a:sym typeface="+mn-ea"/>
              </a:rPr>
              <a:t>пояснення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en-US" sz="3200"/>
              <a:t> не можна подати як список методологічних рекомендацій та умов,</a:t>
            </a:r>
            <a:r>
              <a:rPr lang="uk-UA" altLang="en-US" sz="3200"/>
              <a:t> </a:t>
            </a:r>
            <a:r>
              <a:rPr lang="en-US" sz="3200"/>
              <a:t>яким має відповідати отриманий результат. Вишколений розум педанта</a:t>
            </a:r>
            <a:r>
              <a:rPr lang="uk-UA" altLang="en-US" sz="3200"/>
              <a:t> </a:t>
            </a:r>
            <a:r>
              <a:rPr lang="en-US" sz="3200"/>
              <a:t>зобов'язаний у цьому випадку відмовитися від того, що різні біографи, досліджуючи один і той ж матеріал, повинні прийти до того самого результату. Результат буде різний, може, навіть діаметрально протилежний, що, однак, не свідчить про помилку".  </a:t>
            </a:r>
            <a:endParaRPr lang="en-US" sz="3200"/>
          </a:p>
          <a:p>
            <a:r>
              <a:rPr lang="en-US" sz="3200"/>
              <a:t>Не зводячи пояснення до формальних правил, автор позначає небезпеку, що підстерігає дослідника, або </a:t>
            </a:r>
            <a:r>
              <a:rPr lang="en-US" sz="3200" b="1"/>
              <a:t>презумпції </a:t>
            </a:r>
            <a:endParaRPr lang="en-US" sz="3200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ctr"/>
            <a:r>
              <a:rPr lang="en-US" b="1"/>
              <a:t>Презумпція розбіжності каузального та телеологічного.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/>
              <a:t>Хоча, з погляду</a:t>
            </a:r>
            <a:r>
              <a:rPr lang="uk-UA" altLang="en-US"/>
              <a:t> </a:t>
            </a:r>
            <a:r>
              <a:rPr lang="en-US"/>
              <a:t>здорового глузду, мотиви та цілі історичної особи є умовами,</a:t>
            </a:r>
            <a:r>
              <a:rPr lang="uk-UA" altLang="en-US"/>
              <a:t> п</a:t>
            </a:r>
            <a:r>
              <a:rPr lang="en-US"/>
              <a:t>опередніми його діям, біограф завжди повинен тримати в полі зору</a:t>
            </a:r>
            <a:r>
              <a:rPr lang="uk-UA" altLang="en-US"/>
              <a:t> </a:t>
            </a:r>
            <a:r>
              <a:rPr lang="en-US"/>
              <a:t>реконструкцію ширших обріїв суспільних процесів. Інакше пояснення</a:t>
            </a:r>
            <a:r>
              <a:rPr lang="uk-UA" altLang="en-US"/>
              <a:t> </a:t>
            </a:r>
            <a:r>
              <a:rPr lang="en-US"/>
              <a:t>буде обмежено лише словами самого персонажа, таким чином з'явиться серйозна небезпека містифікації минулого.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uk-UA" altLang="en-US" sz="4000" b="1"/>
              <a:t>Презумпція - припущення, котре без доказів вважається істинним доти, доки його неправдивість не буде безспірно доведено.</a:t>
            </a:r>
            <a:endParaRPr lang="uk-UA" altLang="en-US" sz="40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pPr marL="0" indent="0">
              <a:buNone/>
            </a:pPr>
            <a:r>
              <a:rPr lang="uk-UA" altLang="en-US"/>
              <a:t>П</a:t>
            </a:r>
            <a:r>
              <a:rPr lang="en-US"/>
              <a:t>резумпція </a:t>
            </a:r>
            <a:r>
              <a:rPr lang="en-US" b="1"/>
              <a:t>каузального плюралізму</a:t>
            </a:r>
            <a:r>
              <a:rPr lang="en-US"/>
              <a:t> є відмова від прагнення встановити одну і єдину причину, що пояснює, нібито найповніше, поведінку історичної особи.</a:t>
            </a:r>
            <a:endParaRPr lang="en-US"/>
          </a:p>
          <a:p>
            <a:pPr marL="0" indent="0">
              <a:buNone/>
            </a:pPr>
            <a:r>
              <a:rPr lang="en-US"/>
              <a:t>Презумпція </a:t>
            </a:r>
            <a:r>
              <a:rPr lang="en-US" b="1"/>
              <a:t>раціональності</a:t>
            </a:r>
            <a:r>
              <a:rPr lang="en-US"/>
              <a:t> самопояснення полягає у праві дослідника</a:t>
            </a:r>
            <a:r>
              <a:rPr lang="uk-UA" altLang="en-US"/>
              <a:t> </a:t>
            </a:r>
            <a:r>
              <a:rPr lang="en-US"/>
              <a:t>піддавати сумніву та інтерпретації самопояснення персонажа, </a:t>
            </a:r>
            <a:r>
              <a:rPr lang="uk-UA" altLang="en-US"/>
              <a:t>навіть </a:t>
            </a:r>
            <a:r>
              <a:rPr lang="en-US"/>
              <a:t>помилков</a:t>
            </a:r>
            <a:r>
              <a:rPr lang="uk-UA" altLang="en-US"/>
              <a:t>і</a:t>
            </a:r>
            <a:r>
              <a:rPr lang="en-US"/>
              <a:t>, ілюзорн</a:t>
            </a:r>
            <a:r>
              <a:rPr lang="uk-UA" altLang="en-US"/>
              <a:t>і</a:t>
            </a:r>
            <a:r>
              <a:rPr lang="en-US"/>
              <a:t> чи абсурдн</a:t>
            </a:r>
            <a:r>
              <a:rPr lang="uk-UA" altLang="en-US"/>
              <a:t>і</a:t>
            </a:r>
            <a:r>
              <a:rPr lang="en-US"/>
              <a:t>. Біограф не може його взагалі відкинути лише на тій підставі, що раціональність самопояснення не вписується в інтелектуальні традиції самого дослідника.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sz="4000">
                <a:sym typeface="+mn-ea"/>
              </a:rPr>
              <a:t>Презумпція розведення </a:t>
            </a:r>
            <a:r>
              <a:rPr lang="en-US" sz="4000" b="1" i="1">
                <a:sym typeface="+mn-ea"/>
              </a:rPr>
              <a:t>пояснення</a:t>
            </a:r>
            <a:r>
              <a:rPr lang="en-US" sz="4000" b="1">
                <a:sym typeface="+mn-ea"/>
              </a:rPr>
              <a:t> </a:t>
            </a:r>
            <a:r>
              <a:rPr lang="en-US" sz="4000">
                <a:sym typeface="+mn-ea"/>
              </a:rPr>
              <a:t>та </a:t>
            </a:r>
            <a:r>
              <a:rPr lang="en-US" sz="4000" b="1" i="1">
                <a:sym typeface="+mn-ea"/>
              </a:rPr>
              <a:t>розуміння </a:t>
            </a:r>
            <a:r>
              <a:rPr lang="en-US" sz="4000">
                <a:sym typeface="+mn-ea"/>
              </a:rPr>
              <a:t>є ключовою у біографічній реконструкції нашого часу. </a:t>
            </a: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  <a:p>
            <a:r>
              <a:rPr lang="en-US" b="1"/>
              <a:t>Пояснення</a:t>
            </a:r>
            <a:r>
              <a:rPr lang="en-US"/>
              <a:t> багато в чому формально, розуміння є </a:t>
            </a:r>
            <a:r>
              <a:rPr lang="uk-UA" altLang="en-US"/>
              <a:t> </a:t>
            </a:r>
            <a:r>
              <a:rPr lang="en-US"/>
              <a:t>певною мірою "вживання", тобто прагнення біографа усвідомити і продемонструвати реалії та інтенції, можливо, частково неясні самому персонажу. </a:t>
            </a:r>
            <a:endParaRPr lang="en-US"/>
          </a:p>
          <a:p>
            <a:r>
              <a:rPr lang="en-US" b="1"/>
              <a:t>Розуміння </a:t>
            </a:r>
            <a:r>
              <a:rPr lang="en-US"/>
              <a:t>- це сукупність процедур узагальнення зібраного емпіричного матеріалу, саме створення " </a:t>
            </a:r>
            <a:r>
              <a:rPr lang="en-US" i="1"/>
              <a:t>моделі індивідуальності іншого "</a:t>
            </a:r>
            <a:endParaRPr lang="en-US" i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uk-UA" altLang="en-US" sz="4000">
                <a:sym typeface="+mn-ea"/>
              </a:rPr>
              <a:t>П</a:t>
            </a:r>
            <a:r>
              <a:rPr lang="en-US" sz="4000">
                <a:sym typeface="+mn-ea"/>
              </a:rPr>
              <a:t>роцитуємо </a:t>
            </a:r>
            <a:r>
              <a:rPr lang="uk-UA" altLang="en-US" sz="4000">
                <a:sym typeface="+mn-ea"/>
              </a:rPr>
              <a:t>М. М. </a:t>
            </a:r>
            <a:r>
              <a:rPr lang="en-US" sz="4000">
                <a:sym typeface="+mn-ea"/>
              </a:rPr>
              <a:t>Бахтіна: </a:t>
            </a: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  <a:p>
            <a:pPr algn="just"/>
            <a:r>
              <a:rPr lang="en-US" sz="4000"/>
              <a:t>"При </a:t>
            </a:r>
            <a:r>
              <a:rPr lang="en-US" sz="4000" b="1"/>
              <a:t>поясненні</a:t>
            </a:r>
            <a:r>
              <a:rPr lang="en-US" sz="4000"/>
              <a:t> - тільки одна свідомість, один суб'єкт, </a:t>
            </a:r>
            <a:r>
              <a:rPr lang="en-US" sz="4000" b="1"/>
              <a:t>порозуміння </a:t>
            </a:r>
            <a:r>
              <a:rPr lang="en-US" sz="4000"/>
              <a:t>- два суб'єкти, дві свідомості. До об'єкта не може бути діалогічного відношення, тому </a:t>
            </a:r>
            <a:r>
              <a:rPr lang="en-US" sz="4000" b="1"/>
              <a:t>пояснення </a:t>
            </a:r>
            <a:r>
              <a:rPr lang="en-US" sz="4000"/>
              <a:t>позбавлене діалогічних моментів. </a:t>
            </a:r>
            <a:r>
              <a:rPr lang="en-US" sz="4000" b="1"/>
              <a:t>Розуміння</a:t>
            </a:r>
            <a:r>
              <a:rPr lang="en-US" sz="4000"/>
              <a:t> завжди в певною мірою діалогічно"</a:t>
            </a:r>
            <a:endParaRPr lang="en-US" sz="4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>
                <a:sym typeface="+mn-ea"/>
              </a:rPr>
              <a:t>Багато уваги Валевський приділяє проблемам </a:t>
            </a:r>
            <a:r>
              <a:rPr lang="en-US" b="1" u="sng">
                <a:sym typeface="+mn-ea"/>
              </a:rPr>
              <a:t>етичних обмежень і боргів</a:t>
            </a:r>
            <a:r>
              <a:rPr lang="en-US">
                <a:sym typeface="+mn-ea"/>
              </a:rPr>
              <a:t> біографа.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Оскільки існують моральні заборони втручання у приватне життя іншої людини, настільки актуальне питання, а чи можна взагалі писати біографії? Істина і етика в даному випадку знаходяться в суворій опозиції. Щоб пройти між цими "Сциллою та Харибдою", біографу необхідно дотримуватися наступних, сформульованих автором, етичних імперативів </a:t>
            </a:r>
            <a:r>
              <a:rPr lang="en-US" b="1" i="1"/>
              <a:t>непереписуваності, нерозділеності, персоніфікації</a:t>
            </a:r>
            <a:r>
              <a:rPr lang="en-US"/>
              <a:t>. Іншими словами, біограф відповідає перед історичною особистістю, перед собою і перед поколінням в рівній мірі.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sz="3200">
                <a:sym typeface="+mn-ea"/>
              </a:rPr>
              <a:t>У </a:t>
            </a:r>
            <a:r>
              <a:rPr lang="en-US" sz="3200" b="1" i="1">
                <a:sym typeface="+mn-ea"/>
              </a:rPr>
              <a:t>третьому розділі </a:t>
            </a:r>
            <a:r>
              <a:rPr lang="uk-UA" altLang="en-US" sz="3200" b="1" i="1">
                <a:sym typeface="+mn-ea"/>
              </a:rPr>
              <a:t>книги О.Валевського </a:t>
            </a:r>
            <a:r>
              <a:rPr lang="en-US" sz="3200">
                <a:sym typeface="+mn-ea"/>
              </a:rPr>
              <a:t>біографічний досвід сприймається як здійснення </a:t>
            </a:r>
            <a:r>
              <a:rPr lang="en-US" sz="3200" b="1">
                <a:sym typeface="+mn-ea"/>
              </a:rPr>
              <a:t>четырех</a:t>
            </a:r>
            <a:r>
              <a:rPr lang="en-US" sz="3200">
                <a:sym typeface="+mn-ea"/>
              </a:rPr>
              <a:t> герменевтических ситуацій, які дозволяють здійснити розуміння персонажа. </a:t>
            </a: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20000"/>
          </a:bodyPr>
          <a:p>
            <a:r>
              <a:rPr lang="en-US"/>
              <a:t>Це </a:t>
            </a:r>
            <a:r>
              <a:rPr lang="en-US" b="1" i="1"/>
              <a:t>ситуація формування та апробації смислового еквівалента </a:t>
            </a:r>
            <a:r>
              <a:rPr lang="en-US"/>
              <a:t>(службовця своєрідним каналом, яким відбувається трансляція смислів з культурного контексту персонажа у контекст біографа); </a:t>
            </a:r>
            <a:endParaRPr lang="en-US"/>
          </a:p>
          <a:p>
            <a:r>
              <a:rPr lang="en-US" b="1" i="1"/>
              <a:t>ситуація надтекстового прочитання чи розуміння "тексту в тексті</a:t>
            </a:r>
            <a:r>
              <a:rPr lang="en-US"/>
              <a:t>", тобто інформації, що потрапила в текст поза і крім суб'єктивного бажання персонажа (іншими словами, розуміння сфери замовчування); </a:t>
            </a:r>
            <a:endParaRPr lang="en-US"/>
          </a:p>
          <a:p>
            <a:r>
              <a:rPr lang="en-US" b="1" i="1"/>
              <a:t>ситуація нерозуміння</a:t>
            </a:r>
            <a:r>
              <a:rPr lang="en-US"/>
              <a:t> (або відсутності запитання, ситуація, коли настає згода події з біографічним досвідом). </a:t>
            </a:r>
            <a:endParaRPr lang="en-US"/>
          </a:p>
          <a:p>
            <a:r>
              <a:rPr lang="en-US"/>
              <a:t>І, нарешті,</a:t>
            </a:r>
            <a:r>
              <a:rPr lang="en-US" b="1" i="1"/>
              <a:t> ситуація смислової репрезентації. </a:t>
            </a:r>
            <a:r>
              <a:rPr lang="en-US"/>
              <a:t>В результаті відбувається довгоочікуване розуміння як проникнення у духовний світ творця текстів – персонажа біографії. І водночас автор обговорюється, що розуміння здійснюється по той бік понятійних та процедурних дій мислення та забезпечується приналежністю до певної культурної традиції.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b="1"/>
              <a:t>У четвертому розділі</a:t>
            </a:r>
            <a:r>
              <a:rPr lang="en-US"/>
              <a:t> </a:t>
            </a:r>
            <a:r>
              <a:rPr lang="uk-UA" altLang="en-US"/>
              <a:t>О. </a:t>
            </a:r>
            <a:r>
              <a:rPr lang="en-US"/>
              <a:t>Валевський вводить поняття "</a:t>
            </a:r>
            <a:r>
              <a:rPr lang="en-US" b="1" i="1"/>
              <a:t>біографічного дискурсу"</a:t>
            </a:r>
            <a:r>
              <a:rPr lang="en-US"/>
              <a:t>,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10000"/>
          </a:bodyPr>
          <a:p>
            <a:r>
              <a:rPr lang="en-US"/>
              <a:t>розглядаючи його потім у контексті історії культури та науки як якогось цілого — гуманітарного знання взагалі. Історія жанру біографії представлена у вигляді зміни </a:t>
            </a:r>
            <a:r>
              <a:rPr lang="en-US" b="1" i="1"/>
              <a:t>базових моделей біографічного дискурсу </a:t>
            </a:r>
            <a:r>
              <a:rPr lang="en-US"/>
              <a:t>протягом різних епох. Під</a:t>
            </a:r>
            <a:r>
              <a:rPr lang="uk-UA" altLang="en-US"/>
              <a:t> </a:t>
            </a:r>
            <a:r>
              <a:rPr lang="en-US"/>
              <a:t>моделлю автор розуміє певний "проблемний діапазон свідомості біографа, інструментарій і процедури інтерпретації, розумовий простір, у горизонтах якого факт індивідуального життя стає надбанням культури"</a:t>
            </a:r>
            <a:endParaRPr lang="en-US"/>
          </a:p>
          <a:p>
            <a:pPr marL="0" indent="0">
              <a:buNone/>
            </a:pPr>
            <a:r>
              <a:rPr lang="en-US"/>
              <a:t> Валевский виділяє </a:t>
            </a:r>
            <a:r>
              <a:rPr lang="en-US" b="1" i="1"/>
              <a:t>три базисних моделі</a:t>
            </a:r>
            <a:endParaRPr lang="en-US" b="1" i="1"/>
          </a:p>
          <a:p>
            <a:pPr marL="0" indent="0">
              <a:buNone/>
            </a:pPr>
            <a:r>
              <a:rPr lang="en-US" i="1"/>
              <a:t>середньовічного</a:t>
            </a:r>
            <a:r>
              <a:rPr lang="uk-UA" altLang="en-US" i="1"/>
              <a:t>,</a:t>
            </a:r>
            <a:r>
              <a:rPr lang="en-US" i="1"/>
              <a:t> відродницького</a:t>
            </a:r>
            <a:r>
              <a:rPr lang="uk-UA" altLang="en-US" i="1"/>
              <a:t> та Нового часу</a:t>
            </a:r>
            <a:r>
              <a:rPr lang="en-US" i="1"/>
              <a:t> </a:t>
            </a:r>
            <a:r>
              <a:rPr lang="en-US"/>
              <a:t>типів життєписів</a:t>
            </a:r>
            <a:r>
              <a:rPr lang="en-US" b="1" i="1"/>
              <a:t>. </a:t>
            </a:r>
            <a:r>
              <a:rPr lang="en-US"/>
              <a:t>Під упорядкованістю розуміється не так послідовність чи логічність зображення, скільки спроби зібрати разом, в єдиний корпус усі свідчення (реальні чи фантастичні) про життєдіяльність персонажа і пояснення самого біографа. 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sz="4000">
                <a:sym typeface="+mn-ea"/>
              </a:rPr>
              <a:t>Біографічна тематика Нового часу позначена ідеєю великої людини.</a:t>
            </a: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 У цей час біографічний жанр починає зближуватися з романом. </a:t>
            </a:r>
            <a:r>
              <a:rPr lang="uk-UA" altLang="en-US"/>
              <a:t>В</a:t>
            </a:r>
            <a:r>
              <a:rPr lang="en-US"/>
              <a:t> гуманістику входить поняття "біографічного методу", який згодом став синонімом бездоказового літературознавства. Новоєвропейській традиції біографічного листа відповідає </a:t>
            </a:r>
            <a:r>
              <a:rPr lang="en-US" b="1" i="1"/>
              <a:t>модель дзеркальності</a:t>
            </a:r>
            <a:r>
              <a:rPr lang="en-US"/>
              <a:t>. Це насамперед впевненість біографа в тому, що "перезнявши", "скалькувавши" на папір видимий індивідуальний образ персонажа, в результаті можна отримати автентичне уявлення про нього. 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>
                <a:sym typeface="+mn-ea"/>
              </a:rPr>
              <a:t>Книга - Валевський О.Л. ПІДСТАВИ БІОГРАФІКИ. Київ: Наукова думка, 1993. -110 с.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en-US"/>
              <a:t>У монографії </a:t>
            </a:r>
            <a:r>
              <a:rPr lang="uk-UA" altLang="en-US"/>
              <a:t>О</a:t>
            </a:r>
            <a:r>
              <a:rPr lang="en-US"/>
              <a:t>.Л.Валевського розглядаються теоретичні та методологічні</a:t>
            </a:r>
            <a:r>
              <a:rPr lang="uk-UA" altLang="en-US"/>
              <a:t> </a:t>
            </a:r>
            <a:r>
              <a:rPr lang="en-US"/>
              <a:t>основи біографі</a:t>
            </a:r>
            <a:r>
              <a:rPr lang="uk-UA" altLang="en-US"/>
              <a:t>сти</a:t>
            </a:r>
            <a:r>
              <a:rPr lang="en-US"/>
              <a:t>ки — науки, що спирається на давні традиції біографічного письма, що беруть свій початок ще з Плутарха. Біографі</a:t>
            </a:r>
            <a:r>
              <a:rPr lang="uk-UA" altLang="en-US"/>
              <a:t>сти</a:t>
            </a:r>
            <a:r>
              <a:rPr lang="en-US"/>
              <a:t>ка у версії Валевського - певний тип гуманітарного знання</a:t>
            </a:r>
            <a:r>
              <a:rPr lang="uk-UA" altLang="en-US"/>
              <a:t>.</a:t>
            </a:r>
            <a:r>
              <a:rPr lang="en-US"/>
              <a:t> Біографі</a:t>
            </a:r>
            <a:r>
              <a:rPr lang="uk-UA" altLang="en-US"/>
              <a:t>стика</a:t>
            </a:r>
            <a:r>
              <a:rPr lang="en-US"/>
              <a:t> постає перед читачем як наука у тому, як писати біографії, </a:t>
            </a:r>
            <a:r>
              <a:rPr lang="uk-UA" altLang="en-US"/>
              <a:t>і</a:t>
            </a:r>
            <a:r>
              <a:rPr lang="uk-UA" altLang="en-US"/>
              <a:t> </a:t>
            </a:r>
            <a:r>
              <a:rPr lang="en-US"/>
              <a:t>як науковий метод пізнання культури іншої епохи за допомогою вивчення</a:t>
            </a:r>
            <a:r>
              <a:rPr lang="uk-UA" altLang="en-US"/>
              <a:t> </a:t>
            </a:r>
            <a:r>
              <a:rPr lang="en-US"/>
              <a:t>написаних на той час біографій.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ctr"/>
            <a:r>
              <a:rPr lang="uk-UA" altLang="en-US" sz="4000" b="1">
                <a:sym typeface="+mn-ea"/>
              </a:rPr>
              <a:t>Т</a:t>
            </a:r>
            <a:r>
              <a:rPr lang="en-US" sz="4000" b="1">
                <a:sym typeface="+mn-ea"/>
              </a:rPr>
              <a:t>отальна криза європейської культури на початку XX столітт</a:t>
            </a:r>
            <a:r>
              <a:rPr lang="uk-UA" altLang="en-US" sz="4000" b="1">
                <a:sym typeface="+mn-ea"/>
              </a:rPr>
              <a:t>я, </a:t>
            </a:r>
            <a:endParaRPr lang="uk-UA" altLang="en-US" sz="4000" b="1"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marL="0" indent="0">
              <a:buNone/>
            </a:pPr>
            <a:r>
              <a:rPr lang="en-US"/>
              <a:t>"переоцінка всіх цінностей" викликали до життя новий тип біографа - "</a:t>
            </a:r>
            <a:r>
              <a:rPr lang="en-US" b="1"/>
              <a:t>порушника"</a:t>
            </a:r>
            <a:r>
              <a:rPr lang="uk-UA" altLang="en-US" b="1"/>
              <a:t> </a:t>
            </a:r>
            <a:r>
              <a:rPr lang="en-US" b="1"/>
              <a:t>кумирів</a:t>
            </a:r>
            <a:r>
              <a:rPr lang="en-US"/>
              <a:t>". І хоча цей різновид біографічного дискурсу швидко зійшов нанівець,</a:t>
            </a:r>
            <a:r>
              <a:rPr lang="uk-UA" altLang="en-US"/>
              <a:t> </a:t>
            </a:r>
            <a:r>
              <a:rPr lang="en-US"/>
              <a:t>головним результатом слід вважати те, що біографи вперше відчули себе</a:t>
            </a:r>
            <a:r>
              <a:rPr lang="uk-UA" altLang="en-US"/>
              <a:t> </a:t>
            </a:r>
            <a:r>
              <a:rPr lang="en-US"/>
              <a:t>самостійними у виборі позиції стосовно персонажа. </a:t>
            </a:r>
            <a:endParaRPr lang="en-US"/>
          </a:p>
          <a:p>
            <a:pPr marL="0" indent="0">
              <a:buNone/>
            </a:pPr>
            <a:r>
              <a:rPr lang="en-US"/>
              <a:t>Під впливом ідей З. Фрейда народився </a:t>
            </a:r>
            <a:r>
              <a:rPr lang="en-US" b="1"/>
              <a:t>жанр психобіографії</a:t>
            </a:r>
            <a:r>
              <a:rPr lang="en-US"/>
              <a:t>. Його відрізняє, по-перше, орієнтація на</a:t>
            </a:r>
            <a:r>
              <a:rPr lang="uk-UA" altLang="en-US"/>
              <a:t> </a:t>
            </a:r>
            <a:r>
              <a:rPr lang="en-US"/>
              <a:t>реконструкцію несвідомих структур поведінки, та, по-друге, використання</a:t>
            </a:r>
            <a:r>
              <a:rPr lang="uk-UA" altLang="en-US"/>
              <a:t> </a:t>
            </a:r>
            <a:r>
              <a:rPr lang="en-US"/>
              <a:t>психологічних понять та інструментарію.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Оле́сь Олексі́йович Бузина́ (13 липня 1969, Київ, Українська РСР — 16 квітня 2015, Київ, Україна) — український публіцист, есеїст і телеведучий, політичний діяч. Відомий, серед іншого, контроверсійними книгами «Вурдалак Тарас Шевченко», а також «Поверніть жінкам гареми»</a:t>
            </a:r>
            <a:r>
              <a:rPr lang="uk-UA" altLang="en-US"/>
              <a:t>.</a:t>
            </a:r>
            <a:endParaRPr lang="uk-UA" altLang="en-US"/>
          </a:p>
          <a:p>
            <a:r>
              <a:rPr lang="uk-UA" altLang="en-US"/>
              <a:t>Автор у різний спосіб посиленням акцентів на негативних моментах біографії намагався вибудувати негативний образ Шевченка.</a:t>
            </a:r>
            <a:endParaRPr lang="uk-UA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en-US"/>
              <a:t>Вурдалак Тарас Шевченко: Интеллектуальный триллер. — К.: Прометей, 2000. — 126 с. ISBN 966-7160-01-7. (рос.)</a:t>
            </a:r>
            <a:endParaRPr lang="en-US"/>
          </a:p>
          <a:p>
            <a:r>
              <a:rPr lang="en-US"/>
              <a:t>Поверніть жінкам гареми</a:t>
            </a:r>
            <a:r>
              <a:rPr lang="uk-UA" altLang="en-US"/>
              <a:t>.</a:t>
            </a:r>
            <a:r>
              <a:rPr lang="en-US"/>
              <a:t>— К.: Арий, 2007. — 256 с., Тираж 5000. ISBN 978-966-498-17-0</a:t>
            </a:r>
            <a:endParaRPr lang="en-US"/>
          </a:p>
          <a:p>
            <a:r>
              <a:rPr lang="en-US"/>
              <a:t>Таємна історія України-Русі (рос. Тайная история Украины-Руси) — К.: Довіра, 2007. Тираж 5000. ISBN 966-507-197-1</a:t>
            </a:r>
            <a:endParaRPr lang="en-US"/>
          </a:p>
          <a:p>
            <a:r>
              <a:rPr lang="en-US"/>
              <a:t>Революция на болоте — К.: Арий, 2010. — 188 с. Тираж 5 000 екз. ISBN 978-966-498-102-3. (рос.)</a:t>
            </a:r>
            <a:endParaRPr lang="en-US"/>
          </a:p>
          <a:p>
            <a:r>
              <a:rPr lang="en-US"/>
              <a:t>Вурдалак Тарас Шевченко, или Поддельный Кобзарь — Арий, 2009. — 288 с. Тираж 10 000 екз.</a:t>
            </a: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en-US"/>
              <a:t>Інтерес до феномена індивідуального</a:t>
            </a:r>
            <a:r>
              <a:rPr lang="uk-UA" altLang="en-US"/>
              <a:t> </a:t>
            </a:r>
            <a:r>
              <a:rPr lang="en-US"/>
              <a:t> наводить біографів до необхідності реконструкції </a:t>
            </a:r>
            <a:r>
              <a:rPr lang="uk-UA" altLang="en-US"/>
              <a:t>оригінального </a:t>
            </a:r>
            <a:r>
              <a:rPr lang="en-US"/>
              <a:t>"життєвого шляху" особистості. В результаті поширюється модель</a:t>
            </a:r>
            <a:endParaRPr lang="en-US"/>
          </a:p>
          <a:p>
            <a:r>
              <a:rPr lang="en-US"/>
              <a:t>біографічного дискурсу, названа Валевським </a:t>
            </a:r>
            <a:r>
              <a:rPr lang="en-US" b="1"/>
              <a:t>білінгвізмом</a:t>
            </a:r>
            <a:r>
              <a:rPr lang="en-US"/>
              <a:t>. Головним для неї</a:t>
            </a:r>
            <a:r>
              <a:rPr lang="uk-UA" altLang="en-US"/>
              <a:t> </a:t>
            </a:r>
            <a:r>
              <a:rPr lang="en-US"/>
              <a:t>є усвідомлення біографом, що "достовірність виявляється не в подієво- фактологічної підтвердженості навіть документації, що володіє статусом, а в області ймовірнісн</a:t>
            </a:r>
            <a:r>
              <a:rPr lang="uk-UA" altLang="en-US"/>
              <a:t>ій</a:t>
            </a:r>
            <a:r>
              <a:rPr lang="en-US"/>
              <a:t> смислов</a:t>
            </a:r>
            <a:r>
              <a:rPr lang="uk-UA" altLang="en-US"/>
              <a:t>ій</a:t>
            </a:r>
            <a:r>
              <a:rPr lang="en-US"/>
              <a:t> відповідності моделей тих ситуацій і тих інтерпретацій, які реконструюються біографом</a:t>
            </a:r>
            <a:r>
              <a:rPr lang="uk-UA" altLang="en-US"/>
              <a:t>.</a:t>
            </a:r>
            <a:endParaRPr lang="uk-UA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Біографічний метод, на думку Валевського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, є свого роду</a:t>
            </a:r>
            <a:r>
              <a:rPr lang="uk-UA" altLang="en-US" b="1" i="1"/>
              <a:t> </a:t>
            </a:r>
            <a:r>
              <a:rPr lang="en-US" b="1" i="1"/>
              <a:t>know how</a:t>
            </a:r>
            <a:r>
              <a:rPr lang="en-US"/>
              <a:t>, з якого йде пошук відповіді питання: яким чином окрема особистість, її життєвий шлях, динаміка соціальних ролей вписуються в</a:t>
            </a:r>
            <a:r>
              <a:rPr lang="uk-UA" altLang="en-US"/>
              <a:t> </a:t>
            </a:r>
            <a:r>
              <a:rPr lang="en-US"/>
              <a:t>історичний та культурний контекст; як можна зафіксувати унікальність і неповторність переживання соціальних процесів самими учасниками історичної події; як відмовитися від розуміння індивідуальності як соціального атома,поведінка якого нібито суворо детермінована соціальними закономірностями</a:t>
            </a: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uk-UA" altLang="en-US">
                <a:sym typeface="+mn-ea"/>
              </a:rPr>
              <a:t>Ф.Ніцше “Так говорив Заратустра”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/>
          </a:bodyPr>
          <a:p>
            <a:r>
              <a:rPr lang="en-US"/>
              <a:t>– Усе в жінці – загадка, і все в жінці має єдину розгадку, – зветься вона вагітністю.</a:t>
            </a:r>
            <a:endParaRPr lang="en-US"/>
          </a:p>
          <a:p>
            <a:endParaRPr lang="en-US"/>
          </a:p>
          <a:p>
            <a:r>
              <a:rPr lang="en-US"/>
              <a:t>Чоловік для жінки – лише засіб: метою є завжди дитина. Та що таке жінка для чоловіка?</a:t>
            </a:r>
            <a:endParaRPr lang="en-US"/>
          </a:p>
          <a:p>
            <a:endParaRPr lang="en-US"/>
          </a:p>
          <a:p>
            <a:r>
              <a:rPr lang="en-US"/>
              <a:t>Справжній чоловік поривається до небезпеки і гри. Тому й прагне він жінки як найнебезпечнішої іграшки.</a:t>
            </a:r>
            <a:endParaRPr lang="en-US"/>
          </a:p>
          <a:p>
            <a:endParaRPr lang="en-US"/>
          </a:p>
          <a:p>
            <a:r>
              <a:rPr lang="en-US"/>
              <a:t>Чоловіка треба виховувати для війни, а жінку – для відпочинку воїна; все інше – глупство.</a:t>
            </a:r>
            <a:endParaRPr lang="en-US"/>
          </a:p>
          <a:p>
            <a:endParaRPr lang="en-US"/>
          </a:p>
          <a:p>
            <a:r>
              <a:rPr lang="en-US"/>
              <a:t>Надто солодкі плоди воїнові не до смаку. Тому він і любить жінку – і в найсолодшій жінці є гіркота.</a:t>
            </a:r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>
                <a:sym typeface="+mn-ea"/>
              </a:rPr>
              <a:t>ПРО ЛЮБОВ ДО БЛИЖНЬОГО</a:t>
            </a:r>
            <a:br>
              <a:rPr lang="en-US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0000"/>
          </a:bodyPr>
          <a:p>
            <a:r>
              <a:rPr lang="en-US"/>
              <a:t>Ви юрмитеся навколо ближнього свого і маєте для нього гарні слова. Та я кажу вам: ваша любов до ближнього – не що інше, як ваша погана любов до самих себе.</a:t>
            </a:r>
            <a:endParaRPr lang="en-US"/>
          </a:p>
          <a:p>
            <a:endParaRPr lang="en-US"/>
          </a:p>
          <a:p>
            <a:r>
              <a:rPr lang="en-US"/>
              <a:t>До ближнього свого ви втікаєте від самих себе, виставляєте це як чесноту; та я наскрізь бачу вашу "безкорисливість".</a:t>
            </a:r>
            <a:endParaRPr lang="en-US"/>
          </a:p>
          <a:p>
            <a:endParaRPr lang="en-US"/>
          </a:p>
          <a:p>
            <a:r>
              <a:rPr lang="en-US"/>
              <a:t>"Ти" давніше, ніж "я"; "ти" проголосили священним, а "я" ще ні – горнеться людина до ближнього.</a:t>
            </a:r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Та чи я закликаю вас ближнього любити? Ні, я радше закликаю ближнього проклясти й полюбити дальнього!</a:t>
            </a:r>
            <a:endParaRPr lang="en-US"/>
          </a:p>
          <a:p>
            <a:endParaRPr lang="en-US"/>
          </a:p>
          <a:p>
            <a:r>
              <a:rPr lang="en-US"/>
              <a:t>Вище за любов до ближнього стоїть любов до дальнього і прийдешнього; а ще вище за любов до людини – любов до речей і до привидів.</a:t>
            </a:r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>
                <a:sym typeface="+mn-ea"/>
              </a:rPr>
              <a:t>ПРО ЧИТАННЯ І ПИСАННЯ</a:t>
            </a:r>
            <a:br>
              <a:rPr lang="en-US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en-US" sz="1900"/>
              <a:t>З усього написаного я люблю тільки те, що пишуть своєю кров'ю. Пиши кров'ю, і ти дізнаєшся, що кров – це дух.</a:t>
            </a:r>
            <a:endParaRPr lang="en-US" sz="1900"/>
          </a:p>
          <a:p>
            <a:r>
              <a:rPr lang="en-US" sz="1900" b="1"/>
              <a:t>ПРО ДРУГА</a:t>
            </a:r>
            <a:endParaRPr lang="en-US" sz="1900" b="1"/>
          </a:p>
          <a:p>
            <a:r>
              <a:rPr lang="en-US" sz="1900"/>
              <a:t>"Завжди бути самому – надто важко для мене, – так гадає самітник. – Завжди все сам та сам – і з часом стає вже два!"</a:t>
            </a:r>
            <a:endParaRPr lang="en-US" sz="1900"/>
          </a:p>
          <a:p>
            <a:r>
              <a:rPr lang="en-US" sz="1900"/>
              <a:t>"Я" і "мене" всякчас надто запальні у розмові – хіба таке можна витримати, коли нема друга?</a:t>
            </a:r>
            <a:endParaRPr lang="en-US" sz="1900"/>
          </a:p>
          <a:p>
            <a:r>
              <a:rPr lang="en-US" sz="1900"/>
              <a:t>Друг для самітника – завжди третій; третій – це корок, що не дає розмові двох поринути в безодню.</a:t>
            </a:r>
            <a:endParaRPr lang="en-US" sz="1900"/>
          </a:p>
          <a:p>
            <a:r>
              <a:rPr lang="en-US" sz="1900"/>
              <a:t>О, надто багато безодень є для самітників. Тому їм так хочеться мати друга і його вершину.</a:t>
            </a:r>
            <a:endParaRPr lang="en-US" sz="1900"/>
          </a:p>
          <a:p>
            <a:r>
              <a:rPr lang="en-US" sz="1900"/>
              <a:t>Наша віра в інших виказує, у що ми охоче б вірили в нас самих. Наше прагнення мати друга – це наш зрадник.</a:t>
            </a:r>
            <a:endParaRPr lang="en-US" sz="19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uk-UA" altLang="en-US"/>
              <a:t>Ф.Ніцше “Так говорив Заратустра”</a:t>
            </a:r>
            <a:endParaRPr lang="uk-UA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en-US" sz="1900"/>
              <a:t>Нехай жінка буде іграшкою, чистою й гарною, мов самоцвіт, осяяний чеснотами світу, якого ще немає.</a:t>
            </a:r>
            <a:endParaRPr lang="en-US" sz="1900"/>
          </a:p>
          <a:p>
            <a:r>
              <a:rPr lang="en-US" sz="1900"/>
              <a:t>Нехай у вашій любові світить промінь зірки! Нехай вашою надією буде: "Якби мені народити надлюдину!" – Нехай у вашій любові буде сміливість! Любов'ю своєю виступіть проти того, хто вам навіює страх.</a:t>
            </a:r>
            <a:endParaRPr lang="en-US" sz="1900"/>
          </a:p>
          <a:p>
            <a:r>
              <a:rPr lang="en-US" sz="1900"/>
              <a:t>Нехай у вашій любові буде ваша честь! Жінка взагалі мало розуміється на честі. Та нехай ваша честь полягає в тому, щоб любити міцніше, ніж люблять вас, і ніколи не бути другим.</a:t>
            </a:r>
            <a:endParaRPr lang="en-US" sz="1900"/>
          </a:p>
          <a:p>
            <a:r>
              <a:rPr lang="en-US" sz="1900"/>
              <a:t>Нехай чоловік боїться жінки, коли вона любить, бо вона жертвує всім і все інше не має для неї вартості.</a:t>
            </a:r>
            <a:endParaRPr lang="en-US" sz="1900"/>
          </a:p>
          <a:p>
            <a:r>
              <a:rPr lang="en-US" sz="1900"/>
              <a:t>Нехай чоловік боїться жінки, коли та ненавидить – бо в глибині душі чоловік тільки злий, натомість жінка – погана.</a:t>
            </a:r>
            <a:endParaRPr lang="en-US" sz="1900"/>
          </a:p>
          <a:p>
            <a:pPr marL="0" indent="0">
              <a:buNone/>
            </a:pPr>
            <a:r>
              <a:rPr lang="en-US" sz="1900"/>
              <a:t>"Кого ненавидить жінка найдужче?" – так спитало залізо в магніта. "Я тебе ненавиджу найдужче, бо ти притягуєш, але сили притягти тобі бракує".</a:t>
            </a:r>
            <a:endParaRPr lang="en-US" sz="1900"/>
          </a:p>
          <a:p>
            <a:r>
              <a:rPr lang="en-US" sz="1900"/>
              <a:t>Чоловіче щастя – "я хочу". Жіноче – "хоче він".</a:t>
            </a:r>
            <a:endParaRPr lang="en-US" sz="19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uk-UA" altLang="en-US"/>
              <a:t>  Фрідріх Ніцше “ Так говорив Заратустра”</a:t>
            </a:r>
            <a:endParaRPr lang="uk-UA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uk-UA" altLang="en-US" sz="1800"/>
              <a:t>“Н</a:t>
            </a:r>
            <a:r>
              <a:rPr lang="en-US" sz="1800"/>
              <a:t>ехай жінка буде іграшкою, чистою й гарною, мов самоцвіт, осяяний чеснотами світу, якого ще немає.</a:t>
            </a:r>
            <a:endParaRPr lang="en-US" sz="1800"/>
          </a:p>
          <a:p>
            <a:r>
              <a:rPr lang="en-US" sz="1800"/>
              <a:t>Нехай у вашій любові світить промінь зірки! Нехай вашою надією буде: "Якби мені народити надлюдину!" – Нехай у вашій любові буде сміливість! Любов'ю своєю виступіть проти того, хто вам навіює страх.</a:t>
            </a:r>
            <a:endParaRPr lang="en-US" sz="1800"/>
          </a:p>
          <a:p>
            <a:r>
              <a:rPr lang="en-US" sz="1800"/>
              <a:t>Нехай у вашій любові буде ваша честь! Жінка взагалі мало розуміється на честі. Та нехай ваша честь полягає в тому, щоб любити міцніше, ніж люблять вас, і ніколи не бути другим.</a:t>
            </a:r>
            <a:endParaRPr lang="en-US" sz="1800"/>
          </a:p>
          <a:p>
            <a:pPr marL="0" indent="0">
              <a:buNone/>
            </a:pPr>
            <a:r>
              <a:rPr lang="en-US" sz="1800"/>
              <a:t>Нехай чоловік боїться жінки, коли вона любить, бо вона жертвує всім і все інше не має для неї вартості.</a:t>
            </a:r>
            <a:endParaRPr lang="en-US" sz="1800"/>
          </a:p>
          <a:p>
            <a:r>
              <a:rPr lang="en-US" sz="1800"/>
              <a:t>Нехай чоловік боїться жінки, коли та ненавидить – бо в глибині душі чоловік тільки злий, натомість жінка – погана.</a:t>
            </a:r>
            <a:endParaRPr lang="en-US" sz="1800"/>
          </a:p>
          <a:p>
            <a:r>
              <a:rPr lang="en-US" sz="1800"/>
              <a:t>"Кого ненавидить жінка найдужче?" – так спитало залізо в магніта. "Я тебе ненавиджу найдужче, бо ти притягуєш, але сили притягти тобі бракує".</a:t>
            </a:r>
            <a:endParaRPr lang="en-US" sz="1800"/>
          </a:p>
          <a:p>
            <a:r>
              <a:rPr lang="en-US" sz="1800"/>
              <a:t>Чоловіче щастя – "я хочу". Жіноче – "хоче він".</a:t>
            </a:r>
            <a:endParaRPr lang="en-US"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b="1" u="sng">
                <a:sym typeface="+mn-ea"/>
              </a:rPr>
              <a:t>Проект «основ біографі</a:t>
            </a:r>
            <a:r>
              <a:rPr lang="uk-UA" altLang="en-US" b="1" u="sng">
                <a:sym typeface="+mn-ea"/>
              </a:rPr>
              <a:t>сти</a:t>
            </a:r>
            <a:r>
              <a:rPr lang="en-US" b="1" u="sng">
                <a:sym typeface="+mn-ea"/>
              </a:rPr>
              <a:t>ки» О. Л. Валевського</a:t>
            </a:r>
            <a:endParaRPr lang="uk-UA" altLang="en-US" b="1" u="sng"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marL="0" indent="0">
              <a:buNone/>
            </a:pPr>
            <a:r>
              <a:rPr lang="en-US"/>
              <a:t> </a:t>
            </a:r>
            <a:r>
              <a:rPr lang="uk-UA" altLang="en-US"/>
              <a:t>Його к</a:t>
            </a:r>
            <a:r>
              <a:rPr lang="en-US"/>
              <a:t>нига складається із чотирьох розділів. У перш</a:t>
            </a:r>
            <a:r>
              <a:rPr lang="uk-UA" altLang="en-US"/>
              <a:t>ому - </a:t>
            </a:r>
            <a:r>
              <a:rPr lang="en-US"/>
              <a:t> </a:t>
            </a:r>
            <a:r>
              <a:rPr lang="en-US" b="1"/>
              <a:t>"Онтологічний горизонт біографічного знання</a:t>
            </a:r>
            <a:r>
              <a:rPr lang="en-US"/>
              <a:t>" </a:t>
            </a:r>
            <a:r>
              <a:rPr lang="uk-UA" altLang="en-US"/>
              <a:t>- </a:t>
            </a:r>
            <a:r>
              <a:rPr lang="en-US"/>
              <a:t>йдеться про можливості та межі біографії як типу гуманітарного знання.</a:t>
            </a:r>
            <a:r>
              <a:rPr lang="uk-UA" altLang="en-US"/>
              <a:t> </a:t>
            </a:r>
            <a:r>
              <a:rPr lang="en-US" b="1"/>
              <a:t>Біографія </a:t>
            </a:r>
            <a:r>
              <a:rPr lang="en-US"/>
              <a:t>- певний вид рефлексії, що виник у рамках європейської культурної традиції, з властивим їй індивідуалізмом. Тому біографі</a:t>
            </a:r>
            <a:r>
              <a:rPr lang="uk-UA" altLang="en-US"/>
              <a:t>сти</a:t>
            </a:r>
            <a:r>
              <a:rPr lang="en-US"/>
              <a:t>ка – це реконструкція історії особистісної індивідуальності. Онтологічний обрій біографічного знання позначається через наступні</a:t>
            </a:r>
            <a:r>
              <a:rPr lang="uk-UA" altLang="en-US"/>
              <a:t> </a:t>
            </a:r>
            <a:r>
              <a:rPr lang="en-US"/>
              <a:t>базисні гуманітарні  поняття:</a:t>
            </a:r>
            <a:r>
              <a:rPr lang="en-US" b="1"/>
              <a:t> текстуальність, ідентичність,</a:t>
            </a:r>
            <a:r>
              <a:rPr lang="uk-UA" altLang="en-US" b="1"/>
              <a:t> </a:t>
            </a:r>
            <a:r>
              <a:rPr lang="en-US" b="1"/>
              <a:t>запитання та гру.</a:t>
            </a:r>
            <a:endParaRPr lang="en-US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b="1">
                <a:sym typeface="+mn-ea"/>
              </a:rPr>
              <a:t>"</a:t>
            </a:r>
            <a:r>
              <a:rPr lang="uk-UA" altLang="en-US" b="1">
                <a:sym typeface="+mn-ea"/>
              </a:rPr>
              <a:t>І</a:t>
            </a:r>
            <a:r>
              <a:rPr lang="en-US" b="1">
                <a:sym typeface="+mn-ea"/>
              </a:rPr>
              <a:t>дентичність після смерті</a:t>
            </a:r>
            <a:r>
              <a:rPr lang="en-US">
                <a:sym typeface="+mn-ea"/>
              </a:rPr>
              <a:t>"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marL="0" indent="0" algn="just">
              <a:buNone/>
            </a:pPr>
            <a:r>
              <a:rPr lang="en-US" sz="4000"/>
              <a:t>Реконструюючи самосвідомість персонажа, біограф створює "ідентичність після смерті", хоча вся біографічна традиція і ґрунтується на припущенні, що життя людини не закінчується його фізичною смертю.</a:t>
            </a:r>
            <a:r>
              <a:rPr lang="uk-UA" altLang="en-US" sz="4000"/>
              <a:t> Б</a:t>
            </a:r>
            <a:r>
              <a:rPr lang="en-US" sz="4000"/>
              <a:t>іограф зобов'язаний перейнятися інтересами, думками, культурою історичного персонажа, тобто реконструювати його питання, його проблеми.</a:t>
            </a:r>
            <a:endParaRPr lang="en-US" sz="4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uk-UA" altLang="en-US" sz="3555" b="1">
                <a:sym typeface="+mn-ea"/>
              </a:rPr>
              <a:t>Т</a:t>
            </a:r>
            <a:r>
              <a:rPr lang="en-US" sz="3555" b="1">
                <a:sym typeface="+mn-ea"/>
              </a:rPr>
              <a:t>реба не тільки ставити питання тексту для його інтерпретації, а й реконструювати питання персонажа до реальності, якими він ставив, створюючи цей текст.</a:t>
            </a:r>
            <a:endParaRPr lang="en-US" sz="3555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Наступне онтологічне поняття біографіки – </a:t>
            </a:r>
            <a:r>
              <a:rPr lang="en-US" b="1"/>
              <a:t>гра. </a:t>
            </a:r>
            <a:r>
              <a:rPr lang="en-US"/>
              <a:t>Не викладатимемо тут ідеї "Людини</a:t>
            </a:r>
            <a:r>
              <a:rPr lang="uk-UA" altLang="en-US"/>
              <a:t>,</a:t>
            </a:r>
            <a:r>
              <a:rPr lang="en-US"/>
              <a:t> </a:t>
            </a:r>
            <a:r>
              <a:rPr lang="uk-UA" altLang="en-US"/>
              <a:t> яка </a:t>
            </a:r>
            <a:r>
              <a:rPr lang="en-US"/>
              <a:t>грає" Хейзінгі, на які значною мірою спирається Валевский, відзначимо лише, що з </a:t>
            </a:r>
            <a:r>
              <a:rPr lang="uk-UA" altLang="en-US"/>
              <a:t>думки </a:t>
            </a:r>
            <a:r>
              <a:rPr lang="en-US"/>
              <a:t>біографа індивідуальність персонажа постає як певна </a:t>
            </a:r>
            <a:r>
              <a:rPr lang="en-US" b="1"/>
              <a:t>роль</a:t>
            </a:r>
            <a:r>
              <a:rPr lang="en-US"/>
              <a:t>, яку виконує історична особа. Зрозуміти та пояснити поведінку особистості, вважає Валевський, можна, реконструюючи цю роль. Більше того, біографічна реконструкція є ігрова дія ще й тому, що це дія інтерпретації. І водночас "найвище біографічне мистецтво є приховування біографа"</a:t>
            </a:r>
            <a:r>
              <a:rPr lang="uk-UA" altLang="en-US"/>
              <a:t>.</a:t>
            </a:r>
            <a:endParaRPr lang="uk-UA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sz="3200" b="1">
                <a:sym typeface="+mn-ea"/>
              </a:rPr>
              <a:t>Другий розділ</a:t>
            </a:r>
            <a:r>
              <a:rPr lang="uk-UA" altLang="en-US" sz="3200" b="1">
                <a:sym typeface="+mn-ea"/>
              </a:rPr>
              <a:t> книги О.Валевського</a:t>
            </a:r>
            <a:r>
              <a:rPr lang="en-US" sz="3200" b="1">
                <a:sym typeface="+mn-ea"/>
              </a:rPr>
              <a:t>,</a:t>
            </a:r>
            <a:r>
              <a:rPr lang="en-US" sz="3200">
                <a:sym typeface="+mn-ea"/>
              </a:rPr>
              <a:t> в якому йдеться про основні процедури та поняття біографічної реконструкції, автор починає з </a:t>
            </a:r>
            <a:r>
              <a:rPr lang="en-US" sz="3200" i="1">
                <a:sym typeface="+mn-ea"/>
              </a:rPr>
              <a:t>класифікації біографій</a:t>
            </a:r>
            <a:r>
              <a:rPr lang="en-US" sz="3200">
                <a:sym typeface="+mn-ea"/>
              </a:rPr>
              <a:t>:</a:t>
            </a: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en-US" b="1"/>
              <a:t>енциклопедична,</a:t>
            </a:r>
            <a:r>
              <a:rPr lang="en-US"/>
              <a:t> для якої характерний скрупульозний виклад фактів і максимально об'єктивний опис подій; </a:t>
            </a:r>
            <a:endParaRPr lang="en-US"/>
          </a:p>
          <a:p>
            <a:r>
              <a:rPr lang="en-US" b="1"/>
              <a:t>історична,</a:t>
            </a:r>
            <a:r>
              <a:rPr lang="en-US"/>
              <a:t> з її орієнтацією на науковість викладу та пояснення;</a:t>
            </a:r>
            <a:endParaRPr lang="en-US"/>
          </a:p>
          <a:p>
            <a:r>
              <a:rPr lang="en-US" b="1"/>
              <a:t>портретна</a:t>
            </a:r>
            <a:r>
              <a:rPr lang="en-US"/>
              <a:t>, що є оповіданням про окремі події та етапи життя персонажа без загальної панорами життя епохи; </a:t>
            </a:r>
            <a:endParaRPr lang="en-US"/>
          </a:p>
          <a:p>
            <a:r>
              <a:rPr lang="en-US" b="1"/>
              <a:t>літературна чи художня</a:t>
            </a:r>
            <a:r>
              <a:rPr lang="en-US"/>
              <a:t>, під час написання якої біограф вважає себе вільним від норм наукової обов'язковості, широко використовуючи при цьому домисел. 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uk-UA" altLang="en-US">
                <a:sym typeface="+mn-ea"/>
              </a:rPr>
              <a:t>П</a:t>
            </a:r>
            <a:r>
              <a:rPr lang="en-US">
                <a:sym typeface="+mn-ea"/>
              </a:rPr>
              <a:t>ід словом "біографія" автор розуміє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/>
              <a:t> не найреальнішу історію життя людини, а результат дослідницької роботи з "реконструкції життя".) </a:t>
            </a:r>
            <a:r>
              <a:rPr lang="en-US" b="1"/>
              <a:t>Текстуальність </a:t>
            </a:r>
            <a:r>
              <a:rPr lang="en-US"/>
              <a:t>передбачає, що особистість постає перед біографом у вигляді тексту, як у прямому вживанні цього слова, тобто у формі особистих документів, різноманітних свідчень, архівних матеріалів, і у ширшому значенні, а саме як певна структура поведінки, певний стиль життя, способи відчуття, розуміння, проговорений і позначений у </a:t>
            </a:r>
            <a:r>
              <a:rPr lang="en-US" b="1"/>
              <a:t>текстах.</a:t>
            </a:r>
            <a:endParaRPr lang="en-US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ctr"/>
            <a:r>
              <a:rPr lang="en-US" b="1">
                <a:sym typeface="+mn-ea"/>
              </a:rPr>
              <a:t>Далі автор докладно зупиняється на епістемічних підставах, 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sz="3600"/>
              <a:t>або базисних питаннях біографі</a:t>
            </a:r>
            <a:r>
              <a:rPr lang="uk-UA" altLang="en-US" sz="3600"/>
              <a:t>стики</a:t>
            </a:r>
            <a:r>
              <a:rPr lang="en-US" sz="3600"/>
              <a:t>: концептуальній струк</a:t>
            </a:r>
            <a:r>
              <a:rPr lang="en-US" sz="4400"/>
              <a:t>турі, змісті, відборі, фактах, узагальнення, пояснення, каузальн</a:t>
            </a:r>
            <a:r>
              <a:rPr lang="uk-UA" altLang="en-US" sz="4400"/>
              <a:t>ій</a:t>
            </a:r>
            <a:r>
              <a:rPr lang="en-US" sz="4400"/>
              <a:t> структур</a:t>
            </a:r>
            <a:r>
              <a:rPr lang="uk-UA" altLang="en-US" sz="4400"/>
              <a:t>і</a:t>
            </a:r>
            <a:r>
              <a:rPr lang="en-US" sz="4400"/>
              <a:t> розповіді, цінностях та об'єктивності використання соціальних наук, історичному впливі, зображенні.</a:t>
            </a:r>
            <a:endParaRPr lang="en-US" sz="4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p>
            <a:r>
              <a:rPr lang="en-US">
                <a:sym typeface="+mn-ea"/>
              </a:rPr>
              <a:t>Поняття </a:t>
            </a:r>
            <a:r>
              <a:rPr lang="en-US" b="1">
                <a:sym typeface="+mn-ea"/>
              </a:rPr>
              <a:t>біографічної реконструкції </a:t>
            </a:r>
            <a:r>
              <a:rPr lang="en-US">
                <a:sym typeface="+mn-ea"/>
              </a:rPr>
              <a:t>включає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20000"/>
          </a:bodyPr>
          <a:p>
            <a:r>
              <a:rPr lang="en-US"/>
              <a:t>комплекс методологічних презумпцій, установок, категоріальний інструментарій, схеми пояснення, норми зображення, які у своїй сукупності дозволяють досліднику, орієнтуючись на прийнятий у цій інтелектуальній традиції критерій достовірності знання, відтворити особисту індивідуальність персонажа. </a:t>
            </a:r>
            <a:endParaRPr lang="en-US"/>
          </a:p>
          <a:p>
            <a:r>
              <a:rPr lang="en-US"/>
              <a:t>У цьому ж розділі дається схема реконструкція, багато в чому, на думку самого автора, спрощена. Вона містить </a:t>
            </a:r>
            <a:r>
              <a:rPr lang="en-US" b="1"/>
              <a:t>наступні етапи:</a:t>
            </a:r>
            <a:r>
              <a:rPr lang="en-US"/>
              <a:t> </a:t>
            </a:r>
            <a:endParaRPr lang="uk-UA" altLang="en-US"/>
          </a:p>
          <a:p>
            <a:r>
              <a:rPr lang="uk-UA" altLang="en-US" i="1"/>
              <a:t>- </a:t>
            </a:r>
            <a:r>
              <a:rPr lang="en-US" i="1"/>
              <a:t>формування актуального знання, </a:t>
            </a:r>
            <a:endParaRPr lang="en-US" i="1"/>
          </a:p>
          <a:p>
            <a:r>
              <a:rPr lang="uk-UA" altLang="en-US"/>
              <a:t>- </a:t>
            </a:r>
            <a:r>
              <a:rPr lang="en-US" i="1"/>
              <a:t>отримання вивідного знання </a:t>
            </a:r>
            <a:r>
              <a:rPr lang="en-US"/>
              <a:t>чи побудова дослідником певних причинно-наслідкових відносин у житті персонажа, </a:t>
            </a:r>
            <a:endParaRPr lang="en-US"/>
          </a:p>
          <a:p>
            <a:r>
              <a:rPr lang="uk-UA" altLang="en-US"/>
              <a:t>- </a:t>
            </a:r>
            <a:r>
              <a:rPr lang="en-US" i="1"/>
              <a:t>етап безпосереднього викладу,</a:t>
            </a:r>
            <a:r>
              <a:rPr lang="en-US"/>
              <a:t> де домінуюче значення має осмислення, оцінювання історичного життя, втілення здобутого знання в </a:t>
            </a:r>
            <a:r>
              <a:rPr lang="uk-UA" altLang="en-US"/>
              <a:t>о</a:t>
            </a:r>
            <a:r>
              <a:rPr lang="en-US"/>
              <a:t>ригінальну літературну форму.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16214</Words>
  <Application>WPS Presentation</Application>
  <PresentationFormat>Widescreen</PresentationFormat>
  <Paragraphs>172</Paragraphs>
  <Slides>29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7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Office Theme</vt:lpstr>
      <vt:lpstr>Лекція № 2.  Біографічний підхід у міждисциплінарній площині гуманітарного знання.</vt:lpstr>
      <vt:lpstr>Книга - Валевський О.Л. ПІДСТАВИ БІОГРАФІКИ. Київ: Наукова думка, 1993. -110 с.</vt:lpstr>
      <vt:lpstr>Проект «основ біографіки» О. Л. Валевського</vt:lpstr>
      <vt:lpstr>"Ідентичність після смерті"</vt:lpstr>
      <vt:lpstr>Треба не тільки ставити питання тексту для його інтерпретації, а й реконструювати питання персонажа до реальності, якими він ставив, створюючи цей текст.</vt:lpstr>
      <vt:lpstr>Другий розділ книги О.Валевського, в якому йдеться про основні процедури та поняття біографічної реконструкції, автор починає з класифікації біографій:</vt:lpstr>
      <vt:lpstr>Під словом "біографія" автор розуміє</vt:lpstr>
      <vt:lpstr>Далі автор докладно зупиняється на епістемічних підставах, </vt:lpstr>
      <vt:lpstr>Поняття біографічної реконструкції включає </vt:lpstr>
      <vt:lpstr>БІОГРАФІЯ</vt:lpstr>
      <vt:lpstr>Водночас, як вважає Валевський,  біографічне пояснення</vt:lpstr>
      <vt:lpstr>Презумпція розбіжності каузального та телеологічного.</vt:lpstr>
      <vt:lpstr>Презумпція - припущення, котре без доказів вважається істинним доти, доки його неправдивість не буде безспірно доведено.</vt:lpstr>
      <vt:lpstr>Презумпція розведення пояснення та розуміння є ключовою у біографічній реконструкції нашого часу. </vt:lpstr>
      <vt:lpstr>Процитуємо М. М. Бахтіна: </vt:lpstr>
      <vt:lpstr>Багато уваги Валевський приділяє проблемам етичних обмежень і боргів біографа. </vt:lpstr>
      <vt:lpstr>У третьому розділі книги О.Валевського біографічний досвід сприймається як здійснення четырех герменевтических ситуацій, які дозволяють здійснити розуміння персонажа. </vt:lpstr>
      <vt:lpstr>У четвертому розділі О. Валевський вводить поняття "біографічного дискурсу",</vt:lpstr>
      <vt:lpstr>Біографічна тематика Нового часу позначена ідеєю великої людини.</vt:lpstr>
      <vt:lpstr>Тотальна криза європейської культури на початку XX століття, </vt:lpstr>
      <vt:lpstr>PowerPoint 演示文稿</vt:lpstr>
      <vt:lpstr>PowerPoint 演示文稿</vt:lpstr>
      <vt:lpstr>PowerPoint 演示文稿</vt:lpstr>
      <vt:lpstr>Біографічний метод, на думку Валевського</vt:lpstr>
      <vt:lpstr>Ф.Ніцше “Так говорив Заратустра”</vt:lpstr>
      <vt:lpstr>ПРО ЛЮБОВ ДО БЛИЖНЬОГО </vt:lpstr>
      <vt:lpstr>ПРО ЧИТАННЯ І ПИСАННЯ </vt:lpstr>
      <vt:lpstr>Ф.Ніцше “Так говорив Заратустра”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№ 2.  Біографічний підхід у міждисциплінарній площині гуманітарного знання.</dc:title>
  <dc:creator/>
  <cp:lastModifiedBy>Mila</cp:lastModifiedBy>
  <cp:revision>11</cp:revision>
  <dcterms:created xsi:type="dcterms:W3CDTF">2024-03-12T20:29:00Z</dcterms:created>
  <dcterms:modified xsi:type="dcterms:W3CDTF">2025-02-11T20:11:24Z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994ED8C865CC488D82AB875DDFC6A1FC_13</vt:lpwstr>
  </property>
  <property fmtid="{D5CDD505-2E9C-101B-9397-08002B2CF9AE}" pid="3" name="KSOProductBuildVer">
    <vt:lpwstr>1033-12.2.0.19805</vt:lpwstr>
  </property>
</Properties>
</file>