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2" r:id="rId7"/>
    <p:sldId id="264" r:id="rId8"/>
    <p:sldId id="261" r:id="rId9"/>
    <p:sldId id="265" r:id="rId10"/>
    <p:sldId id="266" r:id="rId11"/>
    <p:sldId id="267" r:id="rId12"/>
    <p:sldId id="273"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11/13/2025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11/13/2025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dirty="0"/>
              <a:t>11/13/2025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11/13/2025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saveecobot.com/platform/kyiv-oda" TargetMode="External"/><Relationship Id="rId2" Type="http://schemas.openxmlformats.org/officeDocument/2006/relationships/hyperlink" Target="https://www.saveecobot.com/platform/ecomonitoring" TargetMode="External"/><Relationship Id="rId1" Type="http://schemas.openxmlformats.org/officeDocument/2006/relationships/slideLayout" Target="../slideLayouts/slideLayout7.xml"/><Relationship Id="rId4" Type="http://schemas.openxmlformats.org/officeDocument/2006/relationships/hyperlink" Target="https://www.saveecobot.com/platform/lun_mist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6152607" cy="6858000"/>
          </a:xfrm>
          <a:prstGeom prst="rect">
            <a:avLst/>
          </a:prstGeom>
        </p:spPr>
      </p:pic>
      <p:sp>
        <p:nvSpPr>
          <p:cNvPr id="5" name="Text 0"/>
          <p:cNvSpPr/>
          <p:nvPr/>
        </p:nvSpPr>
        <p:spPr>
          <a:xfrm>
            <a:off x="6244046" y="1952377"/>
            <a:ext cx="5626098" cy="2953246"/>
          </a:xfrm>
          <a:prstGeom prst="rect">
            <a:avLst/>
          </a:prstGeom>
          <a:noFill/>
          <a:ln/>
        </p:spPr>
        <p:txBody>
          <a:bodyPr wrap="square" lIns="0" tIns="0" rIns="0" bIns="0" rtlCol="0" anchor="t"/>
          <a:lstStyle/>
          <a:p>
            <a:pPr algn="ctr">
              <a:lnSpc>
                <a:spcPts val="4625"/>
              </a:lnSpc>
            </a:pPr>
            <a:r>
              <a:rPr lang="en-US" sz="3708" b="1" dirty="0">
                <a:solidFill>
                  <a:srgbClr val="333F70"/>
                </a:solidFill>
                <a:latin typeface="Times New Roman" panose="02020603050405020304" pitchFamily="18" charset="0"/>
                <a:ea typeface="Unbounded Bold" pitchFamily="34" charset="-122"/>
                <a:cs typeface="Times New Roman" panose="02020603050405020304" pitchFamily="18" charset="0"/>
              </a:rPr>
              <a:t>ВПЛИВ БОЙОВИХ ДІЙ НА ҐРУНТИ, АТМОСФЕРНЕ ПОВІТРЯ ТА ВОДНІ ЕКОСИСТЕМИ</a:t>
            </a:r>
            <a:endParaRPr lang="en-US" sz="3708"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1509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9714" y="492289"/>
            <a:ext cx="10228217" cy="3596369"/>
          </a:xfrm>
          <a:prstGeom prst="rect">
            <a:avLst/>
          </a:prstGeom>
        </p:spPr>
        <p:txBody>
          <a:bodyPr wrap="square">
            <a:spAutoFit/>
          </a:bodyPr>
          <a:lstStyle/>
          <a:p>
            <a:pPr indent="457200" algn="just">
              <a:lnSpc>
                <a:spcPct val="115000"/>
              </a:lnSpc>
              <a:spcAft>
                <a:spcPts val="0"/>
              </a:spcAft>
            </a:pPr>
            <a:r>
              <a:rPr lang="uk-UA" dirty="0">
                <a:solidFill>
                  <a:srgbClr val="222222"/>
                </a:solidFill>
                <a:latin typeface="Times New Roman" panose="02020603050405020304" pitchFamily="18" charset="0"/>
                <a:ea typeface="Times New Roman" panose="02020603050405020304" pitchFamily="18" charset="0"/>
              </a:rPr>
              <a:t>Наприклад, на супутникових знімках Ізюмського району Харківської області на ділянці 1 км² знайшли 480 вирв від снарядів калібру 82 мм, 547 вирв від снарядів 120 мм і 1025 — калібру 152 мм. Вибухами на тій ділянці фронту вивернуто близько 90 000 </a:t>
            </a:r>
            <a:r>
              <a:rPr lang="uk-UA" dirty="0" err="1">
                <a:solidFill>
                  <a:srgbClr val="222222"/>
                </a:solidFill>
                <a:latin typeface="Times New Roman" panose="02020603050405020304" pitchFamily="18" charset="0"/>
                <a:ea typeface="Times New Roman" panose="02020603050405020304" pitchFamily="18" charset="0"/>
              </a:rPr>
              <a:t>тонн</a:t>
            </a:r>
            <a:r>
              <a:rPr lang="uk-UA" dirty="0">
                <a:solidFill>
                  <a:srgbClr val="222222"/>
                </a:solidFill>
                <a:latin typeface="Times New Roman" panose="02020603050405020304" pitchFamily="18" charset="0"/>
                <a:ea typeface="Times New Roman" panose="02020603050405020304" pitchFamily="18" charset="0"/>
              </a:rPr>
              <a:t> ґрунту. 250-кілограмова авіабомба, детонуючи, може залишити по собі вирву діаметром до 8 метрів і глибиною до 4 метрів і вивертає близько 375 м3 ґрунту.</a:t>
            </a:r>
            <a:endParaRPr lang="en-US" sz="1600" dirty="0">
              <a:latin typeface="Times New Roman" panose="02020603050405020304" pitchFamily="18" charset="0"/>
              <a:ea typeface="Times New Roman" panose="02020603050405020304" pitchFamily="18" charset="0"/>
            </a:endParaRPr>
          </a:p>
          <a:p>
            <a:pPr indent="457200" algn="just">
              <a:lnSpc>
                <a:spcPct val="115000"/>
              </a:lnSpc>
              <a:spcAft>
                <a:spcPts val="0"/>
              </a:spcAft>
            </a:pPr>
            <a:r>
              <a:rPr lang="uk-UA" dirty="0">
                <a:solidFill>
                  <a:srgbClr val="222222"/>
                </a:solidFill>
                <a:latin typeface="Times New Roman" panose="02020603050405020304" pitchFamily="18" charset="0"/>
                <a:ea typeface="Times New Roman" panose="02020603050405020304" pitchFamily="18" charset="0"/>
              </a:rPr>
              <a:t>Екологи зазначають, що величезні воронки, риття окопів та траншей, будівництво фортифікаційних споруд, рух важкої техніки — все це призводить до жахливих змін ландшафту. Внаслідок цього відбувається деградація рослинного покриву, посилення вітрової та водної ерозії. З аналогічними проблемами зіткнулися в Бельгії та Франції сто років тому. В Європі досі існують проблеми із ґрунтами після Першої світової війни, адже швидкість відновлення ґрунту становить приблизно 0,06 мм/рік.</a:t>
            </a:r>
            <a:endParaRPr lang="en-US" sz="1600" dirty="0">
              <a:effectLst/>
              <a:latin typeface="Times New Roman" panose="02020603050405020304" pitchFamily="18" charset="0"/>
              <a:ea typeface="Times New Roman" panose="02020603050405020304" pitchFamily="18" charset="0"/>
            </a:endParaRPr>
          </a:p>
        </p:txBody>
      </p:sp>
      <p:pic>
        <p:nvPicPr>
          <p:cNvPr id="8194" name="Picture 2" descr="Три тисячі фортифікаційних споруд передадуть Міноборони / В Україні /  Судово-юридична газет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3822" y="3788229"/>
            <a:ext cx="5127011" cy="288394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Бахмут із висоти пташиного польоту: що залишилося від міста після обстрілів  РФ"/>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217" y="4088658"/>
            <a:ext cx="4663440" cy="258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003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84217" y="572725"/>
            <a:ext cx="10110652" cy="2003625"/>
          </a:xfrm>
          <a:prstGeom prst="rect">
            <a:avLst/>
          </a:prstGeom>
        </p:spPr>
        <p:txBody>
          <a:bodyPr wrap="square">
            <a:spAutoFit/>
          </a:bodyPr>
          <a:lstStyle/>
          <a:p>
            <a:pPr indent="457200" algn="just">
              <a:lnSpc>
                <a:spcPct val="115000"/>
              </a:lnSpc>
            </a:pPr>
            <a:r>
              <a:rPr lang="uk-UA" dirty="0">
                <a:solidFill>
                  <a:srgbClr val="222222"/>
                </a:solidFill>
                <a:latin typeface="Times New Roman" panose="02020603050405020304" pitchFamily="18" charset="0"/>
                <a:ea typeface="Times New Roman" panose="02020603050405020304" pitchFamily="18" charset="0"/>
              </a:rPr>
              <a:t>Забруднення ґрунтів паливно-мастильними матеріалами та іншими нафтопродуктами відбувається внаслідок руху та пошкоджень сухопутної військової техніки. Фахівці констатують, що в ґрунтах, просочених паливно-мастильними матеріалами, знижується водопроникність, витісняється кисень, порушуються біохімічні та мікробіологічні процеси. Внаслідок цього погіршується водний, повітряний режими та </a:t>
            </a:r>
            <a:r>
              <a:rPr lang="uk-UA" dirty="0" err="1">
                <a:solidFill>
                  <a:srgbClr val="222222"/>
                </a:solidFill>
                <a:latin typeface="Times New Roman" panose="02020603050405020304" pitchFamily="18" charset="0"/>
                <a:ea typeface="Times New Roman" panose="02020603050405020304" pitchFamily="18" charset="0"/>
              </a:rPr>
              <a:t>колообіг</a:t>
            </a:r>
            <a:r>
              <a:rPr lang="uk-UA" dirty="0">
                <a:solidFill>
                  <a:srgbClr val="222222"/>
                </a:solidFill>
                <a:latin typeface="Times New Roman" panose="02020603050405020304" pitchFamily="18" charset="0"/>
                <a:ea typeface="Times New Roman" panose="02020603050405020304" pitchFamily="18" charset="0"/>
              </a:rPr>
              <a:t> поживних речовин, порушується кореневе живлення рослин, гальмується їх ріст і розвиток, що спричиняє загибель.</a:t>
            </a:r>
            <a:endParaRPr lang="en-US" sz="1600" dirty="0">
              <a:effectLst/>
              <a:latin typeface="Times New Roman" panose="02020603050405020304" pitchFamily="18" charset="0"/>
              <a:ea typeface="Times New Roman" panose="02020603050405020304" pitchFamily="18" charset="0"/>
            </a:endParaRPr>
          </a:p>
        </p:txBody>
      </p:sp>
      <p:pic>
        <p:nvPicPr>
          <p:cNvPr id="3" name="Рисунок 2" descr="Знищена російська військова техніка"/>
          <p:cNvPicPr/>
          <p:nvPr/>
        </p:nvPicPr>
        <p:blipFill>
          <a:blip r:embed="rId2">
            <a:extLst>
              <a:ext uri="{28A0092B-C50C-407E-A947-70E740481C1C}">
                <a14:useLocalDpi xmlns:a14="http://schemas.microsoft.com/office/drawing/2010/main" val="0"/>
              </a:ext>
            </a:extLst>
          </a:blip>
          <a:srcRect/>
          <a:stretch>
            <a:fillRect/>
          </a:stretch>
        </p:blipFill>
        <p:spPr bwMode="auto">
          <a:xfrm>
            <a:off x="783770" y="2576350"/>
            <a:ext cx="7471955" cy="4108866"/>
          </a:xfrm>
          <a:prstGeom prst="rect">
            <a:avLst/>
          </a:prstGeom>
          <a:noFill/>
          <a:ln>
            <a:noFill/>
          </a:ln>
        </p:spPr>
      </p:pic>
      <p:sp>
        <p:nvSpPr>
          <p:cNvPr id="4" name="Прямоугольник 3"/>
          <p:cNvSpPr/>
          <p:nvPr/>
        </p:nvSpPr>
        <p:spPr>
          <a:xfrm>
            <a:off x="8255726" y="2566254"/>
            <a:ext cx="3344091" cy="3139321"/>
          </a:xfrm>
          <a:prstGeom prst="rect">
            <a:avLst/>
          </a:prstGeom>
        </p:spPr>
        <p:txBody>
          <a:bodyPr wrap="square">
            <a:spAutoFit/>
          </a:bodyPr>
          <a:lstStyle/>
          <a:p>
            <a:pPr algn="just"/>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Небезпеку несе і знищена військова техніка. Вона перетворюється на </a:t>
            </a:r>
            <a:r>
              <a:rPr lang="uk-UA"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тонни</a:t>
            </a: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металобрухту. А це канцерогенне сміття. Коли війна завершиться, утилізація такої кількості металобрухту стане ще одним викликом. Переробка військового брухту є більш складним і трудомістким процесом.</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4360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kse.ua/wp-content/uploads/2023/06/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277346"/>
            <a:ext cx="11698941" cy="647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22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4846" y="633097"/>
            <a:ext cx="9862456" cy="1754326"/>
          </a:xfrm>
          <a:prstGeom prst="rect">
            <a:avLst/>
          </a:prstGeom>
        </p:spPr>
        <p:txBody>
          <a:bodyPr wrap="square">
            <a:spAutoFit/>
          </a:bodyPr>
          <a:lstStyle/>
          <a:p>
            <a:pPr algn="just"/>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Ще одна проблема — шахтні води. Більшість шахт на Сході України внаслідок бойових дій затоплюється ґрунтовими водами, перетворюючись на шахтні води, які потім підмивають ґрунт. 	Ця вода або вимиває ґрунти, від чого відбуваються провали або навіть землетруси техногенні, як у Макіївці, наприклад. Там люди скаржаться на підземні поштовхи постійно. Особливо небезпечне затоплення шахти «</a:t>
            </a:r>
            <a:r>
              <a:rPr lang="uk-UA"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Юнком</a:t>
            </a: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відомої завдяки сумнозвісному підземному ядерному вибуху 1979 року.</a:t>
            </a:r>
            <a:endParaRPr lang="en-US" dirty="0">
              <a:latin typeface="Times New Roman" panose="02020603050405020304" pitchFamily="18" charset="0"/>
              <a:cs typeface="Times New Roman" panose="02020603050405020304" pitchFamily="18" charset="0"/>
            </a:endParaRPr>
          </a:p>
        </p:txBody>
      </p:sp>
      <p:pic>
        <p:nvPicPr>
          <p:cNvPr id="10242" name="Picture 2" descr="Мінус 36 шахт: в ОБСЄ повідомили про затоплення шахт на Донбасі та  прогнозують внаслідок цього погіршення якості питної води ➜ АКМ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846" y="2387423"/>
            <a:ext cx="5212079" cy="311204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Екологічна ситуація в Кривому Розі: шахтні води Кривбасу отруюють Інгулець  – новини Дніпропетровщини | ЕкоПоліти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348" y="2693290"/>
            <a:ext cx="5957841" cy="3459315"/>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4"/>
          <a:stretch>
            <a:fillRect/>
          </a:stretch>
        </p:blipFill>
        <p:spPr>
          <a:xfrm>
            <a:off x="330112" y="4207035"/>
            <a:ext cx="3032985" cy="2554541"/>
          </a:xfrm>
          <a:prstGeom prst="rect">
            <a:avLst/>
          </a:prstGeom>
        </p:spPr>
      </p:pic>
    </p:spTree>
    <p:extLst>
      <p:ext uri="{BB962C8B-B14F-4D97-AF65-F5344CB8AC3E}">
        <p14:creationId xmlns:p14="http://schemas.microsoft.com/office/powerpoint/2010/main" val="3880932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79269" y="544184"/>
            <a:ext cx="10528662" cy="3416320"/>
          </a:xfrm>
          <a:prstGeom prst="rect">
            <a:avLst/>
          </a:prstGeom>
        </p:spPr>
        <p:txBody>
          <a:bodyPr wrap="square">
            <a:spAutoFit/>
          </a:bodyPr>
          <a:lstStyle/>
          <a:p>
            <a:pPr algn="just"/>
            <a:r>
              <a:rPr lang="uk-UA" dirty="0">
                <a:solidFill>
                  <a:srgbClr val="222222"/>
                </a:solidFill>
                <a:latin typeface="Times New Roman" panose="02020603050405020304" pitchFamily="18" charset="0"/>
                <a:ea typeface="Calibri" panose="020F0502020204030204" pitchFamily="34" charset="0"/>
              </a:rPr>
              <a:t>	Інші моторошні аспекти проблеми ґрунтів — поховання вбитих та мінування </a:t>
            </a:r>
            <a:r>
              <a:rPr lang="ru-RU" dirty="0" err="1">
                <a:latin typeface="Times New Roman" panose="02020603050405020304" pitchFamily="18" charset="0"/>
                <a:ea typeface="Calibri" panose="020F0502020204030204" pitchFamily="34" charset="0"/>
              </a:rPr>
              <a:t>полів</a:t>
            </a:r>
            <a:r>
              <a:rPr lang="ru-RU" dirty="0">
                <a:latin typeface="Times New Roman" panose="02020603050405020304" pitchFamily="18" charset="0"/>
                <a:ea typeface="Calibri" panose="020F0502020204030204" pitchFamily="34" charset="0"/>
              </a:rPr>
              <a:t>. У </a:t>
            </a:r>
            <a:r>
              <a:rPr lang="ru-RU" dirty="0" err="1">
                <a:latin typeface="Times New Roman" panose="02020603050405020304" pitchFamily="18" charset="0"/>
                <a:ea typeface="Calibri" panose="020F0502020204030204" pitchFamily="34" charset="0"/>
              </a:rPr>
              <a:t>листопаді</a:t>
            </a:r>
            <a:r>
              <a:rPr lang="ru-RU" dirty="0">
                <a:latin typeface="Times New Roman" panose="02020603050405020304" pitchFamily="18" charset="0"/>
                <a:ea typeface="Calibri" panose="020F0502020204030204" pitchFamily="34" charset="0"/>
              </a:rPr>
              <a:t> голова </a:t>
            </a:r>
            <a:r>
              <a:rPr lang="ru-RU" dirty="0" err="1">
                <a:latin typeface="Times New Roman" panose="02020603050405020304" pitchFamily="18" charset="0"/>
                <a:ea typeface="Calibri" panose="020F0502020204030204" pitchFamily="34" charset="0"/>
              </a:rPr>
              <a:t>Луганської</a:t>
            </a:r>
            <a:r>
              <a:rPr lang="ru-RU" dirty="0">
                <a:latin typeface="Times New Roman" panose="02020603050405020304" pitchFamily="18" charset="0"/>
                <a:ea typeface="Calibri" panose="020F0502020204030204" pitchFamily="34" charset="0"/>
              </a:rPr>
              <a:t> ОВА </a:t>
            </a:r>
            <a:r>
              <a:rPr lang="ru-RU" dirty="0" err="1">
                <a:latin typeface="Times New Roman" panose="02020603050405020304" pitchFamily="18" charset="0"/>
                <a:ea typeface="Calibri" panose="020F0502020204030204" pitchFamily="34" charset="0"/>
              </a:rPr>
              <a:t>Сергій</a:t>
            </a:r>
            <a:r>
              <a:rPr lang="ru-RU" dirty="0">
                <a:latin typeface="Times New Roman" panose="02020603050405020304" pitchFamily="18" charset="0"/>
                <a:ea typeface="Calibri" panose="020F0502020204030204" pitchFamily="34" charset="0"/>
              </a:rPr>
              <a:t> Гайдай </a:t>
            </a:r>
            <a:r>
              <a:rPr lang="ru-RU" dirty="0" err="1">
                <a:latin typeface="Times New Roman" panose="02020603050405020304" pitchFamily="18" charset="0"/>
                <a:ea typeface="Calibri" panose="020F0502020204030204" pitchFamily="34" charset="0"/>
              </a:rPr>
              <a:t>повідомив</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що</a:t>
            </a:r>
            <a:r>
              <a:rPr lang="ru-RU" dirty="0">
                <a:latin typeface="Times New Roman" panose="02020603050405020304" pitchFamily="18" charset="0"/>
                <a:ea typeface="Calibri" panose="020F0502020204030204" pitchFamily="34" charset="0"/>
              </a:rPr>
              <a:t> через </a:t>
            </a:r>
            <a:r>
              <a:rPr lang="ru-RU" dirty="0" err="1">
                <a:latin typeface="Times New Roman" panose="02020603050405020304" pitchFamily="18" charset="0"/>
                <a:ea typeface="Calibri" panose="020F0502020204030204" pitchFamily="34" charset="0"/>
              </a:rPr>
              <a:t>стихійні</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поховання</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вбитих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окупантів</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Луганщина</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перетворюється</a:t>
            </a:r>
            <a:r>
              <a:rPr lang="ru-RU" dirty="0">
                <a:latin typeface="Times New Roman" panose="02020603050405020304" pitchFamily="18" charset="0"/>
                <a:ea typeface="Calibri" panose="020F0502020204030204" pitchFamily="34" charset="0"/>
              </a:rPr>
              <a:t> на один великий могильник». Очевидно, </a:t>
            </a:r>
            <a:r>
              <a:rPr lang="ru-RU" dirty="0" err="1">
                <a:latin typeface="Times New Roman" panose="02020603050405020304" pitchFamily="18" charset="0"/>
                <a:ea typeface="Calibri" panose="020F0502020204030204" pitchFamily="34" charset="0"/>
              </a:rPr>
              <a:t>що</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вирощувати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сільськогосподарські</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культури</a:t>
            </a:r>
            <a:r>
              <a:rPr lang="ru-RU" dirty="0">
                <a:latin typeface="Times New Roman" panose="02020603050405020304" pitchFamily="18" charset="0"/>
                <a:ea typeface="Calibri" panose="020F0502020204030204" pitchFamily="34" charset="0"/>
              </a:rPr>
              <a:t> на </a:t>
            </a:r>
            <a:r>
              <a:rPr lang="ru-RU" dirty="0" err="1">
                <a:latin typeface="Times New Roman" panose="02020603050405020304" pitchFamily="18" charset="0"/>
                <a:ea typeface="Calibri" panose="020F0502020204030204" pitchFamily="34" charset="0"/>
              </a:rPr>
              <a:t>такій</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землі</a:t>
            </a:r>
            <a:r>
              <a:rPr lang="ru-RU" dirty="0">
                <a:latin typeface="Times New Roman" panose="02020603050405020304" pitchFamily="18" charset="0"/>
                <a:ea typeface="Calibri" panose="020F0502020204030204" pitchFamily="34" charset="0"/>
              </a:rPr>
              <a:t> буде в </a:t>
            </a:r>
            <a:r>
              <a:rPr lang="ru-RU" dirty="0" err="1">
                <a:latin typeface="Times New Roman" panose="02020603050405020304" pitchFamily="18" charset="0"/>
                <a:ea typeface="Calibri" panose="020F0502020204030204" pitchFamily="34" charset="0"/>
              </a:rPr>
              <a:t>подальшому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суворо</a:t>
            </a:r>
            <a:r>
              <a:rPr lang="ru-RU" dirty="0">
                <a:latin typeface="Times New Roman" panose="02020603050405020304" pitchFamily="18" charset="0"/>
                <a:ea typeface="Calibri" panose="020F0502020204030204" pitchFamily="34" charset="0"/>
              </a:rPr>
              <a:t> заборонено. За </a:t>
            </a:r>
            <a:r>
              <a:rPr lang="ru-RU" dirty="0" err="1">
                <a:latin typeface="Times New Roman" panose="02020603050405020304" pitchFamily="18" charset="0"/>
                <a:ea typeface="Calibri" panose="020F0502020204030204" pitchFamily="34" charset="0"/>
              </a:rPr>
              <a:t>даними</a:t>
            </a:r>
            <a:r>
              <a:rPr lang="ru-RU" dirty="0">
                <a:latin typeface="Times New Roman" panose="02020603050405020304" pitchFamily="18" charset="0"/>
                <a:ea typeface="Calibri" panose="020F0502020204030204" pitchFamily="34" charset="0"/>
              </a:rPr>
              <a:t> панельного </a:t>
            </a:r>
            <a:r>
              <a:rPr lang="ru-RU" dirty="0" err="1">
                <a:latin typeface="Times New Roman" panose="02020603050405020304" pitchFamily="18" charset="0"/>
                <a:ea typeface="Calibri" panose="020F0502020204030204" pitchFamily="34" charset="0"/>
              </a:rPr>
              <a:t>дослідження</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Омнібус</a:t>
            </a:r>
            <a:r>
              <a:rPr lang="ru-RU" dirty="0">
                <a:latin typeface="Times New Roman" panose="02020603050405020304" pitchFamily="18" charset="0"/>
                <a:ea typeface="Calibri" panose="020F0502020204030204" pitchFamily="34" charset="0"/>
              </a:rPr>
              <a:t>» (КМІС, </a:t>
            </a:r>
            <a:r>
              <a:rPr lang="ru-RU" dirty="0" err="1">
                <a:latin typeface="Times New Roman" panose="02020603050405020304" pitchFamily="18" charset="0"/>
                <a:ea typeface="Calibri" panose="020F0502020204030204" pitchFamily="34" charset="0"/>
              </a:rPr>
              <a:t>травень</a:t>
            </a:r>
            <a:r>
              <a:rPr lang="ru-RU" dirty="0">
                <a:latin typeface="Times New Roman" panose="02020603050405020304" pitchFamily="18" charset="0"/>
                <a:ea typeface="Calibri" panose="020F0502020204030204" pitchFamily="34" charset="0"/>
              </a:rPr>
              <a:t> 2022 року),</a:t>
            </a:r>
            <a:r>
              <a:rPr lang="ru-RU" dirty="0" err="1">
                <a:latin typeface="Times New Roman" panose="02020603050405020304" pitchFamily="18" charset="0"/>
                <a:ea typeface="Calibri" panose="020F0502020204030204" pitchFamily="34" charset="0"/>
              </a:rPr>
              <a:t>мінування</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сільськогосподарських</a:t>
            </a:r>
            <a:r>
              <a:rPr lang="ru-RU" dirty="0">
                <a:latin typeface="Times New Roman" panose="02020603050405020304" pitchFamily="18" charset="0"/>
                <a:ea typeface="Calibri" panose="020F0502020204030204" pitchFamily="34" charset="0"/>
              </a:rPr>
              <a:t> земель та </a:t>
            </a:r>
            <a:r>
              <a:rPr lang="ru-RU" dirty="0" err="1">
                <a:latin typeface="Times New Roman" panose="02020603050405020304" pitchFamily="18" charset="0"/>
                <a:ea typeface="Calibri" panose="020F0502020204030204" pitchFamily="34" charset="0"/>
              </a:rPr>
              <a:t>лісових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насаджень</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найбільш</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критичним</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наслідком</a:t>
            </a:r>
            <a:r>
              <a:rPr lang="ru-RU" dirty="0">
                <a:latin typeface="Times New Roman" panose="02020603050405020304" pitchFamily="18" charset="0"/>
                <a:ea typeface="Calibri" panose="020F0502020204030204" pitchFamily="34" charset="0"/>
              </a:rPr>
              <a:t> для </a:t>
            </a:r>
            <a:r>
              <a:rPr lang="ru-RU" dirty="0" err="1">
                <a:latin typeface="Times New Roman" panose="02020603050405020304" pitchFamily="18" charset="0"/>
                <a:ea typeface="Calibri" panose="020F0502020204030204" pitchFamily="34" charset="0"/>
              </a:rPr>
              <a:t>держави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вважають</a:t>
            </a:r>
            <a:r>
              <a:rPr lang="ru-RU" dirty="0">
                <a:latin typeface="Times New Roman" panose="02020603050405020304" pitchFamily="18" charset="0"/>
                <a:ea typeface="Calibri" panose="020F0502020204030204" pitchFamily="34" charset="0"/>
              </a:rPr>
              <a:t> 39,5% </a:t>
            </a:r>
            <a:r>
              <a:rPr lang="ru-RU" dirty="0" err="1">
                <a:latin typeface="Times New Roman" panose="02020603050405020304" pitchFamily="18" charset="0"/>
                <a:ea typeface="Calibri" panose="020F0502020204030204" pitchFamily="34" charset="0"/>
              </a:rPr>
              <a:t>опитаних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українців</a:t>
            </a:r>
            <a:r>
              <a:rPr lang="ru-RU" dirty="0">
                <a:latin typeface="Times New Roman" panose="02020603050405020304" pitchFamily="18" charset="0"/>
                <a:ea typeface="Calibri" panose="020F0502020204030204" pitchFamily="34" charset="0"/>
              </a:rPr>
              <a:t>. На </a:t>
            </a:r>
            <a:r>
              <a:rPr lang="ru-RU" dirty="0" err="1">
                <a:latin typeface="Times New Roman" panose="02020603050405020304" pitchFamily="18" charset="0"/>
                <a:ea typeface="Calibri" panose="020F0502020204030204" pitchFamily="34" charset="0"/>
              </a:rPr>
              <a:t>розмінування</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українських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територій</a:t>
            </a:r>
            <a:r>
              <a:rPr lang="ru-RU" dirty="0">
                <a:latin typeface="Times New Roman" panose="02020603050405020304" pitchFamily="18" charset="0"/>
                <a:ea typeface="Calibri" panose="020F0502020204030204" pitchFamily="34" charset="0"/>
              </a:rPr>
              <a:t>, за прогнозами ООН, </a:t>
            </a:r>
            <a:r>
              <a:rPr lang="ru-RU" dirty="0" err="1">
                <a:latin typeface="Times New Roman" panose="02020603050405020304" pitchFamily="18" charset="0"/>
                <a:ea typeface="Calibri" panose="020F0502020204030204" pitchFamily="34" charset="0"/>
              </a:rPr>
              <a:t>знадобиться</a:t>
            </a:r>
            <a:r>
              <a:rPr lang="ru-RU" dirty="0">
                <a:latin typeface="Times New Roman" panose="02020603050405020304" pitchFamily="18" charset="0"/>
                <a:ea typeface="Calibri" panose="020F0502020204030204" pitchFamily="34" charset="0"/>
              </a:rPr>
              <a:t>, у </a:t>
            </a:r>
            <a:r>
              <a:rPr lang="ru-RU" dirty="0" err="1">
                <a:latin typeface="Times New Roman" panose="02020603050405020304" pitchFamily="18" charset="0"/>
                <a:ea typeface="Calibri" panose="020F0502020204030204" pitchFamily="34" charset="0"/>
              </a:rPr>
              <a:t>кращому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випадку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від</a:t>
            </a:r>
            <a:r>
              <a:rPr lang="ru-RU" dirty="0">
                <a:latin typeface="Times New Roman" panose="02020603050405020304" pitchFamily="18" charset="0"/>
                <a:ea typeface="Calibri" panose="020F0502020204030204" pitchFamily="34" charset="0"/>
              </a:rPr>
              <a:t> 5 до 7 </a:t>
            </a:r>
            <a:r>
              <a:rPr lang="ru-RU" dirty="0" err="1">
                <a:latin typeface="Times New Roman" panose="02020603050405020304" pitchFamily="18" charset="0"/>
                <a:ea typeface="Calibri" panose="020F0502020204030204" pitchFamily="34" charset="0"/>
              </a:rPr>
              <a:t>років</a:t>
            </a:r>
            <a:r>
              <a:rPr lang="ru-RU" dirty="0">
                <a:latin typeface="Times New Roman" panose="02020603050405020304" pitchFamily="18" charset="0"/>
                <a:ea typeface="Calibri" panose="020F0502020204030204" pitchFamily="34" charset="0"/>
              </a:rPr>
              <a:t> за </a:t>
            </a:r>
            <a:r>
              <a:rPr lang="ru-RU" dirty="0" err="1">
                <a:latin typeface="Times New Roman" panose="02020603050405020304" pitchFamily="18" charset="0"/>
                <a:ea typeface="Calibri" panose="020F0502020204030204" pitchFamily="34" charset="0"/>
              </a:rPr>
              <a:t>умови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використання</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новітніх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супутникових</a:t>
            </a:r>
            <a:r>
              <a:rPr lang="ru-RU" dirty="0">
                <a:latin typeface="Times New Roman" panose="02020603050405020304" pitchFamily="18" charset="0"/>
                <a:ea typeface="Calibri" panose="020F0502020204030204" pitchFamily="34" charset="0"/>
              </a:rPr>
              <a:t> систем </a:t>
            </a:r>
            <a:r>
              <a:rPr lang="ru-RU" dirty="0" err="1">
                <a:latin typeface="Times New Roman" panose="02020603050405020304" pitchFamily="18" charset="0"/>
                <a:ea typeface="Calibri" panose="020F0502020204030204" pitchFamily="34" charset="0"/>
              </a:rPr>
              <a:t>ідентифікації</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мін</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Наприклад</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Польщі</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після</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Другої</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світової</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війни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знадобилося</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близько</a:t>
            </a:r>
            <a:r>
              <a:rPr lang="ru-RU" dirty="0">
                <a:latin typeface="Times New Roman" panose="02020603050405020304" pitchFamily="18" charset="0"/>
                <a:ea typeface="Calibri" panose="020F0502020204030204" pitchFamily="34" charset="0"/>
              </a:rPr>
              <a:t> 12 </a:t>
            </a:r>
            <a:r>
              <a:rPr lang="ru-RU" dirty="0" err="1">
                <a:latin typeface="Times New Roman" panose="02020603050405020304" pitchFamily="18" charset="0"/>
                <a:ea typeface="Calibri" panose="020F0502020204030204" pitchFamily="34" charset="0"/>
              </a:rPr>
              <a:t>років</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щоб</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розмінувати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території</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країни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Понад</a:t>
            </a:r>
            <a:r>
              <a:rPr lang="ru-RU" dirty="0">
                <a:latin typeface="Times New Roman" panose="02020603050405020304" pitchFamily="18" charset="0"/>
                <a:ea typeface="Calibri" panose="020F0502020204030204" pitchFamily="34" charset="0"/>
              </a:rPr>
              <a:t> 80 </a:t>
            </a:r>
            <a:r>
              <a:rPr lang="ru-RU" dirty="0" err="1">
                <a:latin typeface="Times New Roman" panose="02020603050405020304" pitchFamily="18" charset="0"/>
                <a:ea typeface="Calibri" panose="020F0502020204030204" pitchFamily="34" charset="0"/>
              </a:rPr>
              <a:t>тисяч</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квадратних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кілометрів</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території</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України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потребують</a:t>
            </a:r>
            <a:r>
              <a:rPr lang="ru-RU" dirty="0">
                <a:latin typeface="Times New Roman" panose="02020603050405020304" pitchFamily="18" charset="0"/>
                <a:ea typeface="Calibri" panose="020F0502020204030204" pitchFamily="34" charset="0"/>
              </a:rPr>
              <a:t> очистки </a:t>
            </a:r>
            <a:r>
              <a:rPr lang="ru-RU" dirty="0" err="1">
                <a:latin typeface="Times New Roman" panose="02020603050405020304" pitchFamily="18" charset="0"/>
                <a:ea typeface="Calibri" panose="020F0502020204030204" pitchFamily="34" charset="0"/>
              </a:rPr>
              <a:t>від</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мін</a:t>
            </a:r>
            <a:r>
              <a:rPr lang="ru-RU" dirty="0">
                <a:latin typeface="Times New Roman" panose="02020603050405020304" pitchFamily="18" charset="0"/>
                <a:ea typeface="Calibri" panose="020F0502020204030204" pitchFamily="34" charset="0"/>
              </a:rPr>
              <a:t> та </a:t>
            </a:r>
            <a:r>
              <a:rPr lang="ru-RU" dirty="0" err="1">
                <a:latin typeface="Times New Roman" panose="02020603050405020304" pitchFamily="18" charset="0"/>
                <a:ea typeface="Calibri" panose="020F0502020204030204" pitchFamily="34" charset="0"/>
              </a:rPr>
              <a:t>вибухонебезпечних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залишків</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Згідно</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даних</a:t>
            </a:r>
            <a:r>
              <a:rPr lang="ru-RU" dirty="0">
                <a:latin typeface="Times New Roman" panose="02020603050405020304" pitchFamily="18" charset="0"/>
                <a:ea typeface="Calibri" panose="020F0502020204030204" pitchFamily="34" charset="0"/>
              </a:rPr>
              <a:t> ООН, </a:t>
            </a:r>
            <a:r>
              <a:rPr lang="ru-RU" dirty="0" err="1">
                <a:latin typeface="Times New Roman" panose="02020603050405020304" pitchFamily="18" charset="0"/>
                <a:ea typeface="Calibri" panose="020F0502020204030204" pitchFamily="34" charset="0"/>
              </a:rPr>
              <a:t>Україна</a:t>
            </a:r>
            <a:r>
              <a:rPr lang="ru-RU" dirty="0">
                <a:latin typeface="Times New Roman" panose="02020603050405020304" pitchFamily="18" charset="0"/>
                <a:ea typeface="Calibri" panose="020F0502020204030204" pitchFamily="34" charset="0"/>
              </a:rPr>
              <a:t> — одна з </a:t>
            </a:r>
            <a:r>
              <a:rPr lang="ru-RU" dirty="0" err="1">
                <a:latin typeface="Times New Roman" panose="02020603050405020304" pitchFamily="18" charset="0"/>
                <a:ea typeface="Calibri" panose="020F0502020204030204" pitchFamily="34" charset="0"/>
              </a:rPr>
              <a:t>найбільш</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замінованих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країн</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світу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поруч</a:t>
            </a:r>
            <a:r>
              <a:rPr lang="ru-RU" dirty="0">
                <a:latin typeface="Times New Roman" panose="02020603050405020304" pitchFamily="18" charset="0"/>
                <a:ea typeface="Calibri" panose="020F0502020204030204" pitchFamily="34" charset="0"/>
              </a:rPr>
              <a:t> з </a:t>
            </a:r>
            <a:r>
              <a:rPr lang="ru-RU" dirty="0" err="1">
                <a:latin typeface="Times New Roman" panose="02020603050405020304" pitchFamily="18" charset="0"/>
                <a:ea typeface="Calibri" panose="020F0502020204030204" pitchFamily="34" charset="0"/>
              </a:rPr>
              <a:t>Афганістаном</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Сирією</a:t>
            </a:r>
            <a:r>
              <a:rPr lang="ru-RU" dirty="0">
                <a:latin typeface="Times New Roman" panose="02020603050405020304" pitchFamily="18" charset="0"/>
                <a:ea typeface="Calibri" panose="020F0502020204030204" pitchFamily="34" charset="0"/>
              </a:rPr>
              <a:t> та </a:t>
            </a:r>
            <a:r>
              <a:rPr lang="ru-RU" dirty="0" err="1">
                <a:latin typeface="Times New Roman" panose="02020603050405020304" pitchFamily="18" charset="0"/>
                <a:ea typeface="Calibri" panose="020F0502020204030204" pitchFamily="34" charset="0"/>
              </a:rPr>
              <a:t>Боснією</a:t>
            </a:r>
            <a:r>
              <a:rPr lang="ru-RU" dirty="0">
                <a:latin typeface="Times New Roman" panose="02020603050405020304" pitchFamily="18" charset="0"/>
                <a:ea typeface="Calibri" panose="020F0502020204030204" pitchFamily="34" charset="0"/>
              </a:rPr>
              <a:t>.</a:t>
            </a:r>
            <a:endParaRPr lang="en-US" dirty="0"/>
          </a:p>
        </p:txBody>
      </p:sp>
      <p:pic>
        <p:nvPicPr>
          <p:cNvPr id="11266" name="Picture 2" descr="В Ізюмі почали перепоховання ексгумованих цивільних, яких росіяни вбили під  час окупації ➜ ZM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269" y="3943522"/>
            <a:ext cx="5551387" cy="291447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870 тисяч гектар на півдні України нашпиговані мінами: які загрози це несе?  - Українська Гельсінська спілка з прав людин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061" y="3943522"/>
            <a:ext cx="3933099" cy="288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589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2777" y="276216"/>
            <a:ext cx="10241280" cy="2640723"/>
          </a:xfrm>
          <a:prstGeom prst="rect">
            <a:avLst/>
          </a:prstGeom>
        </p:spPr>
        <p:txBody>
          <a:bodyPr wrap="square">
            <a:spAutoFit/>
          </a:bodyPr>
          <a:lstStyle/>
          <a:p>
            <a:pPr algn="ctr">
              <a:lnSpc>
                <a:spcPct val="115000"/>
              </a:lnSpc>
              <a:spcBef>
                <a:spcPts val="1200"/>
              </a:spcBef>
              <a:spcAft>
                <a:spcPts val="0"/>
              </a:spcAft>
            </a:pPr>
            <a:r>
              <a:rPr lang="uk-UA" b="1" kern="0" spc="-3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ВПЛИВ ВОЄННИХ ДІЙ НА ЯКІСТЬ ПОВІТРЯ В УКРАЇНІ</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15000"/>
              </a:lnSpc>
              <a:spcAft>
                <a:spcPts val="800"/>
              </a:spcAft>
            </a:pP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Згідно даних системи Міністерства захисту довкілля та природних ресурсів «</a:t>
            </a:r>
            <a:r>
              <a:rPr lang="uk-UA" dirty="0" err="1">
                <a:solidFill>
                  <a:srgbClr val="121416"/>
                </a:solidFill>
                <a:latin typeface="Times New Roman" panose="02020603050405020304" pitchFamily="18" charset="0"/>
                <a:ea typeface="Calibri" panose="020F0502020204030204" pitchFamily="34" charset="0"/>
                <a:cs typeface="Times New Roman" panose="02020603050405020304" pitchFamily="18" charset="0"/>
              </a:rPr>
              <a:t>Екозагроза</a:t>
            </a: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 найбільшої шкоди внаслідок воєнних дій завдається саме атмосферному повітрю. Так, станом на 4 листопада 2022 року орієнтовні розрахунки збитків внаслідок забруднення повітря, нараховані Державною екологічною інспекцією відповідно до затвердженої методики, склали </a:t>
            </a:r>
            <a:r>
              <a:rPr lang="uk-UA" b="1"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927 млрд. грн.</a:t>
            </a: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 що складає </a:t>
            </a:r>
            <a:r>
              <a:rPr lang="uk-UA" b="1"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67,51%</a:t>
            </a: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 від загальної шкоди довкіллю, яка становить 1 373 млрд. гривень. Загальна шкода атмосферному повітрю від горіння нафтопродуктів – 49 360 млн грн, від лісових пожеж – 8 720 414 млн грн, від загоряння інших об’єктів – 6 981 млн грн.</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descr="Забруднення землі та води, загибель тварин та птахі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777" y="2916939"/>
            <a:ext cx="5904412" cy="377124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Воєнні злочини проти довкілля - SaveEcoB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012" y="2926079"/>
            <a:ext cx="4811485" cy="376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24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4400" y="546137"/>
            <a:ext cx="10254343" cy="1366528"/>
          </a:xfrm>
          <a:prstGeom prst="rect">
            <a:avLst/>
          </a:prstGeom>
        </p:spPr>
        <p:txBody>
          <a:bodyPr wrap="square">
            <a:spAutoFit/>
          </a:bodyPr>
          <a:lstStyle/>
          <a:p>
            <a:pPr indent="457200" algn="just">
              <a:lnSpc>
                <a:spcPct val="115000"/>
              </a:lnSpc>
              <a:spcAft>
                <a:spcPts val="800"/>
              </a:spcAft>
            </a:pP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Об’єктивний обрахунок шкоди від викидів в атмосферне повітря внаслідок воєнних дій здійснювати складно, оскільки забруднюючі речовини є леткими, а швидкість їх переміщення та розсіювання залежить від різних факторів, зокрема таких як атмосферний тиск, вологість повітря, швидкість вітру та ландшафт місцевості.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4206240" y="1912665"/>
            <a:ext cx="6962502" cy="4233467"/>
          </a:xfrm>
          <a:prstGeom prst="rect">
            <a:avLst/>
          </a:prstGeom>
        </p:spPr>
        <p:txBody>
          <a:bodyPr wrap="square">
            <a:spAutoFit/>
          </a:bodyPr>
          <a:lstStyle/>
          <a:p>
            <a:pPr indent="457200" algn="just">
              <a:lnSpc>
                <a:spcPct val="115000"/>
              </a:lnSpc>
              <a:spcAft>
                <a:spcPts val="0"/>
              </a:spcAft>
            </a:pPr>
            <a:r>
              <a:rPr lang="uk-UA" dirty="0">
                <a:solidFill>
                  <a:srgbClr val="121416"/>
                </a:solidFill>
                <a:latin typeface="Times New Roman" panose="02020603050405020304" pitchFamily="18" charset="0"/>
                <a:ea typeface="Times New Roman" panose="02020603050405020304" pitchFamily="18" charset="0"/>
              </a:rPr>
              <a:t>Офіційні розрахунки маси неорганізованих викидів забруднюючих речовин в атмосферне повітря внаслідок виникнення надзвичайних ситуацій та/або під час дії воєнного стану фахівцями </a:t>
            </a:r>
            <a:r>
              <a:rPr lang="uk-UA" dirty="0" err="1">
                <a:solidFill>
                  <a:srgbClr val="121416"/>
                </a:solidFill>
                <a:latin typeface="Times New Roman" panose="02020603050405020304" pitchFamily="18" charset="0"/>
                <a:ea typeface="Times New Roman" panose="02020603050405020304" pitchFamily="18" charset="0"/>
              </a:rPr>
              <a:t>Держекоінспекції</a:t>
            </a:r>
            <a:r>
              <a:rPr lang="uk-UA" dirty="0">
                <a:solidFill>
                  <a:srgbClr val="121416"/>
                </a:solidFill>
                <a:latin typeface="Times New Roman" panose="02020603050405020304" pitchFamily="18" charset="0"/>
                <a:ea typeface="Times New Roman" panose="02020603050405020304" pitchFamily="18" charset="0"/>
              </a:rPr>
              <a:t> здійснюються відповідно до Методики розрахунку неорганізованих викидів забруднюючих речовин або суміші таких речовин в атмосферне повітря внаслідок виникнення надзвичайних ситуацій та/або під час дії воєнного стану та визначення розмірів завданої шкоди. Переважно – у разі наявності інформації про масу згорілої речовини, розрахунок маси неорганізованих викидів кожної забруднюючої речовини або суміші таких речовин в атмосферне повітря від джерела викиду. Тоді як розміри шкоди обчислюються на основі, </a:t>
            </a:r>
            <a:r>
              <a:rPr lang="uk-UA" i="1" dirty="0">
                <a:solidFill>
                  <a:srgbClr val="121416"/>
                </a:solidFill>
                <a:latin typeface="Times New Roman" panose="02020603050405020304" pitchFamily="18" charset="0"/>
                <a:ea typeface="Times New Roman" panose="02020603050405020304" pitchFamily="18" charset="0"/>
              </a:rPr>
              <a:t>зокрема</a:t>
            </a:r>
            <a:r>
              <a:rPr lang="uk-UA" dirty="0">
                <a:solidFill>
                  <a:srgbClr val="121416"/>
                </a:solidFill>
                <a:latin typeface="Times New Roman" panose="02020603050405020304" pitchFamily="18" charset="0"/>
                <a:ea typeface="Times New Roman" panose="02020603050405020304" pitchFamily="18" charset="0"/>
              </a:rPr>
              <a:t>, але не виключно, матеріалів, що підтверджують факт забруднення атмосферного повітря.</a:t>
            </a:r>
            <a:endParaRPr lang="en-US" sz="1600" dirty="0">
              <a:effectLst/>
              <a:latin typeface="Times New Roman" panose="02020603050405020304" pitchFamily="18" charset="0"/>
              <a:ea typeface="Times New Roman" panose="02020603050405020304" pitchFamily="18" charset="0"/>
            </a:endParaRPr>
          </a:p>
        </p:txBody>
      </p:sp>
      <p:pic>
        <p:nvPicPr>
          <p:cNvPr id="15362" name="Picture 2" descr="Оцінка експерта: які промислові підприємства України знищила РФ за час  війни (ФОТО, ВІДЕО). Читайте на UKR.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54" y="2497291"/>
            <a:ext cx="3867785" cy="306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93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kse.ua/wp-content/uploads/2023/06/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469" y="705395"/>
            <a:ext cx="10142003" cy="5704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690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4034" y="715954"/>
            <a:ext cx="9966960" cy="1366528"/>
          </a:xfrm>
          <a:prstGeom prst="rect">
            <a:avLst/>
          </a:prstGeom>
        </p:spPr>
        <p:txBody>
          <a:bodyPr wrap="square">
            <a:spAutoFit/>
          </a:bodyPr>
          <a:lstStyle/>
          <a:p>
            <a:pPr indent="457200" algn="just">
              <a:lnSpc>
                <a:spcPct val="115000"/>
              </a:lnSpc>
              <a:spcAft>
                <a:spcPts val="0"/>
              </a:spcAft>
            </a:pPr>
            <a:r>
              <a:rPr lang="uk-UA" dirty="0">
                <a:solidFill>
                  <a:srgbClr val="121416"/>
                </a:solidFill>
                <a:latin typeface="Times New Roman" panose="02020603050405020304" pitchFamily="18" charset="0"/>
                <a:ea typeface="Times New Roman" panose="02020603050405020304" pitchFamily="18" charset="0"/>
              </a:rPr>
              <a:t>Очевидно, що для загального аналізу впливу повномасштабної війни на якість повітря в Україні необхідно використовувати дані фонового моніторингу, оскільки інформація тільки про викиди забруднюючих речовин внаслідок воєнних дій не відображає повну картину зміни якості повітря під час війни.</a:t>
            </a:r>
            <a:endParaRPr lang="en-US" sz="1600" dirty="0">
              <a:effectLst/>
              <a:latin typeface="Times New Roman" panose="02020603050405020304" pitchFamily="18" charset="0"/>
              <a:ea typeface="Times New Roman" panose="02020603050405020304" pitchFamily="18" charset="0"/>
            </a:endParaRPr>
          </a:p>
        </p:txBody>
      </p:sp>
      <p:sp>
        <p:nvSpPr>
          <p:cNvPr id="3" name="Прямоугольник 2"/>
          <p:cNvSpPr/>
          <p:nvPr/>
        </p:nvSpPr>
        <p:spPr>
          <a:xfrm>
            <a:off x="1084217" y="2409054"/>
            <a:ext cx="10306594" cy="3277820"/>
          </a:xfrm>
          <a:prstGeom prst="rect">
            <a:avLst/>
          </a:prstGeom>
        </p:spPr>
        <p:txBody>
          <a:bodyPr wrap="square">
            <a:spAutoFit/>
          </a:bodyPr>
          <a:lstStyle/>
          <a:p>
            <a:pPr algn="just">
              <a:lnSpc>
                <a:spcPct val="115000"/>
              </a:lnSpc>
              <a:spcBef>
                <a:spcPts val="2400"/>
              </a:spcBef>
              <a:spcAft>
                <a:spcPts val="2400"/>
              </a:spcAft>
            </a:pP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Від початку повномасштабної війни доступ до великого масиву екологічних даних став вкрай ускладнений або взагалі закритий. Органи влади закривають доступ до екологічної інформації посилаючись на </a:t>
            </a:r>
            <a:r>
              <a:rPr lang="uk-UA" dirty="0" err="1">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безпекове</a:t>
            </a: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 питання або відсутність фінансування. Оскільки проаналізувати дані Українського Гідрометцентру наразі неможливо, зважаючи на відсутність даних у відкритому форматі та загалом доступу до офіційного сайту центру, ми в </a:t>
            </a:r>
            <a:r>
              <a:rPr lang="uk-UA" dirty="0" err="1">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SaveDnipro</a:t>
            </a: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err="1">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пілотно</a:t>
            </a: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 дослідили якість повітря від початку повномасштабного вторгнення в трьох великих містах України – Києві, Львові та Дніпрі за показником дрібнодисперсного пилу фракцією 2.5 мікрона, завдяки даним фонового моніторингу, які </a:t>
            </a:r>
            <a:r>
              <a:rPr lang="uk-UA" dirty="0" err="1">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агрегує</a:t>
            </a: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err="1">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SaveEcoBot</a:t>
            </a: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 Також для порівняння були використані дані за перше півріччя 2021 року. Дані, які </a:t>
            </a:r>
            <a:r>
              <a:rPr lang="uk-UA" dirty="0" err="1">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використувалися</a:t>
            </a: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 в дослідженні, зібрані з власних датчиків </a:t>
            </a:r>
            <a:r>
              <a:rPr lang="uk-UA" dirty="0" err="1">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SaveDnipro</a:t>
            </a: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 – </a:t>
            </a:r>
            <a:r>
              <a:rPr lang="uk-UA" dirty="0" err="1">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SaveEcoSensor</a:t>
            </a: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a:solidFill>
                  <a:srgbClr val="00CF91"/>
                </a:solidFill>
                <a:latin typeface="Times New Roman" panose="02020603050405020304" pitchFamily="18" charset="0"/>
                <a:ea typeface="Times New Roman" panose="02020603050405020304" pitchFamily="18" charset="0"/>
                <a:cs typeface="Times New Roman" panose="02020603050405020304" pitchFamily="18" charset="0"/>
                <a:hlinkClick r:id="rId2"/>
              </a:rPr>
              <a:t>КП «ЦЕМ» ДОР</a:t>
            </a: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a:solidFill>
                  <a:srgbClr val="00CF91"/>
                </a:solidFill>
                <a:latin typeface="Times New Roman" panose="02020603050405020304" pitchFamily="18" charset="0"/>
                <a:ea typeface="Times New Roman" panose="02020603050405020304" pitchFamily="18" charset="0"/>
                <a:cs typeface="Times New Roman" panose="02020603050405020304" pitchFamily="18" charset="0"/>
                <a:hlinkClick r:id="rId3"/>
              </a:rPr>
              <a:t>Департамент екології та природних ресурсів Київської ОДА</a:t>
            </a: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a:solidFill>
                  <a:srgbClr val="00CF91"/>
                </a:solidFill>
                <a:latin typeface="Times New Roman" panose="02020603050405020304" pitchFamily="18" charset="0"/>
                <a:ea typeface="Times New Roman" panose="02020603050405020304" pitchFamily="18" charset="0"/>
                <a:cs typeface="Times New Roman" panose="02020603050405020304" pitchFamily="18" charset="0"/>
                <a:hlinkClick r:id="rId4"/>
              </a:rPr>
              <a:t>ЛУН Місто</a:t>
            </a: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6719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88274" y="554159"/>
            <a:ext cx="10293532" cy="1366528"/>
          </a:xfrm>
          <a:prstGeom prst="rect">
            <a:avLst/>
          </a:prstGeom>
        </p:spPr>
        <p:txBody>
          <a:bodyPr wrap="square">
            <a:spAutoFit/>
          </a:bodyPr>
          <a:lstStyle/>
          <a:p>
            <a:pPr algn="just">
              <a:lnSpc>
                <a:spcPct val="115000"/>
              </a:lnSpc>
              <a:spcBef>
                <a:spcPts val="2400"/>
              </a:spcBef>
              <a:spcAft>
                <a:spcPts val="2400"/>
              </a:spcAft>
            </a:pP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	Попри війну сезонні тенденції мало змінилися: протягом порівнюваного періоду бачимо високі показники забруднення повітря фракціями РМ2.5 навесні і різке падіння в травні. Проте маємо й відмінність: якщо у 2021 році найвищі значення РМ2.5 часом перевищували гранично допустимі, то у воєнний час вони не перетинають цю межу в жодному, з досліджуваних міст. Див. малюнки 1, 2 та 3.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descr="https://www.savednipro.org/wp-content/uploads/2022/11/kyiv-1024x51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123" y="1920687"/>
            <a:ext cx="3716927" cy="2133880"/>
          </a:xfrm>
          <a:prstGeom prst="rect">
            <a:avLst/>
          </a:prstGeom>
          <a:noFill/>
          <a:ln>
            <a:noFill/>
          </a:ln>
        </p:spPr>
      </p:pic>
      <p:pic>
        <p:nvPicPr>
          <p:cNvPr id="4" name="Рисунок 3" descr="https://www.savednipro.org/wp-content/uploads/2022/11/lviv-1024x51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472" y="1920688"/>
            <a:ext cx="3961130" cy="2133880"/>
          </a:xfrm>
          <a:prstGeom prst="rect">
            <a:avLst/>
          </a:prstGeom>
          <a:noFill/>
          <a:ln>
            <a:noFill/>
          </a:ln>
        </p:spPr>
      </p:pic>
      <p:pic>
        <p:nvPicPr>
          <p:cNvPr id="5" name="Рисунок 4" descr="https://www.savednipro.org/wp-content/uploads/2022/11/dnipro-1024x51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7023" y="1920687"/>
            <a:ext cx="3924300" cy="2133880"/>
          </a:xfrm>
          <a:prstGeom prst="rect">
            <a:avLst/>
          </a:prstGeom>
          <a:noFill/>
          <a:ln>
            <a:noFill/>
          </a:ln>
        </p:spPr>
      </p:pic>
      <p:sp>
        <p:nvSpPr>
          <p:cNvPr id="6" name="Прямоугольник 5"/>
          <p:cNvSpPr/>
          <p:nvPr/>
        </p:nvSpPr>
        <p:spPr>
          <a:xfrm>
            <a:off x="744583" y="3901252"/>
            <a:ext cx="3141889" cy="1047979"/>
          </a:xfrm>
          <a:prstGeom prst="rect">
            <a:avLst/>
          </a:prstGeom>
        </p:spPr>
        <p:txBody>
          <a:bodyPr wrap="square">
            <a:spAutoFit/>
          </a:bodyPr>
          <a:lstStyle/>
          <a:p>
            <a:pPr>
              <a:lnSpc>
                <a:spcPct val="115000"/>
              </a:lnSpc>
              <a:spcBef>
                <a:spcPts val="2400"/>
              </a:spcBef>
              <a:spcAft>
                <a:spcPts val="2400"/>
              </a:spcAft>
            </a:pPr>
            <a:r>
              <a:rPr lang="uk-UA" i="1" dirty="0" err="1">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Мал</a:t>
            </a:r>
            <a:r>
              <a:rPr lang="uk-UA" i="1"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 1. Якість повітря в м. Київ з 01. 21 до 07.22 рр. за показником РМ 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4531222" y="3901252"/>
            <a:ext cx="2952207" cy="1047979"/>
          </a:xfrm>
          <a:prstGeom prst="rect">
            <a:avLst/>
          </a:prstGeom>
        </p:spPr>
        <p:txBody>
          <a:bodyPr wrap="square">
            <a:spAutoFit/>
          </a:bodyPr>
          <a:lstStyle/>
          <a:p>
            <a:pPr algn="just">
              <a:lnSpc>
                <a:spcPct val="115000"/>
              </a:lnSpc>
              <a:spcBef>
                <a:spcPts val="2400"/>
              </a:spcBef>
              <a:spcAft>
                <a:spcPts val="2400"/>
              </a:spcAft>
            </a:pPr>
            <a:r>
              <a:rPr lang="uk-UA" i="1" dirty="0" err="1">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Мал</a:t>
            </a:r>
            <a:r>
              <a:rPr lang="uk-UA" i="1"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 2. Якість повітря в м. Львів з 01. 21 до 07. 22 рр. за показником РМ 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8321040" y="3901252"/>
            <a:ext cx="2860766" cy="923330"/>
          </a:xfrm>
          <a:prstGeom prst="rect">
            <a:avLst/>
          </a:prstGeom>
        </p:spPr>
        <p:txBody>
          <a:bodyPr wrap="square">
            <a:spAutoFit/>
          </a:bodyPr>
          <a:lstStyle/>
          <a:p>
            <a:r>
              <a:rPr lang="uk-UA" i="1" dirty="0" err="1">
                <a:solidFill>
                  <a:srgbClr val="121416"/>
                </a:solidFill>
                <a:latin typeface="Times New Roman" panose="02020603050405020304" pitchFamily="18" charset="0"/>
                <a:ea typeface="Times New Roman" panose="02020603050405020304" pitchFamily="18" charset="0"/>
              </a:rPr>
              <a:t>Мал</a:t>
            </a:r>
            <a:r>
              <a:rPr lang="uk-UA" i="1" dirty="0">
                <a:solidFill>
                  <a:srgbClr val="121416"/>
                </a:solidFill>
                <a:latin typeface="Times New Roman" panose="02020603050405020304" pitchFamily="18" charset="0"/>
                <a:ea typeface="Times New Roman" panose="02020603050405020304" pitchFamily="18" charset="0"/>
              </a:rPr>
              <a:t>. 3. Якість повітря в м. Дніпро з 01. 21 до 07. 22 рр. за показником РМ 2.</a:t>
            </a:r>
            <a:endParaRPr lang="en-US" dirty="0"/>
          </a:p>
        </p:txBody>
      </p:sp>
    </p:spTree>
    <p:extLst>
      <p:ext uri="{BB962C8B-B14F-4D97-AF65-F5344CB8AC3E}">
        <p14:creationId xmlns:p14="http://schemas.microsoft.com/office/powerpoint/2010/main" val="3613427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66651" y="596329"/>
            <a:ext cx="10189029" cy="2357568"/>
          </a:xfrm>
          <a:prstGeom prst="rect">
            <a:avLst/>
          </a:prstGeom>
        </p:spPr>
        <p:txBody>
          <a:bodyPr wrap="square">
            <a:spAutoFit/>
          </a:bodyPr>
          <a:lstStyle/>
          <a:p>
            <a:pPr indent="457200" algn="just">
              <a:lnSpc>
                <a:spcPct val="115000"/>
              </a:lnSpc>
              <a:spcAft>
                <a:spcPts val="0"/>
              </a:spcAft>
            </a:pPr>
            <a:r>
              <a:rPr lang="uk-UA" dirty="0">
                <a:solidFill>
                  <a:srgbClr val="222222"/>
                </a:solidFill>
                <a:latin typeface="Times New Roman" panose="02020603050405020304" pitchFamily="18" charset="0"/>
                <a:ea typeface="Times New Roman" panose="02020603050405020304" pitchFamily="18" charset="0"/>
              </a:rPr>
              <a:t>У зв’язку з російсько-українською війною в стрічках новин став все частіше з’являтися порівняно новий термін — </a:t>
            </a:r>
            <a:r>
              <a:rPr lang="uk-UA" sz="2000" b="1" dirty="0">
                <a:solidFill>
                  <a:srgbClr val="222222"/>
                </a:solidFill>
                <a:latin typeface="Times New Roman" panose="02020603050405020304" pitchFamily="18" charset="0"/>
                <a:ea typeface="Times New Roman" panose="02020603050405020304" pitchFamily="18" charset="0"/>
              </a:rPr>
              <a:t>екоцид</a:t>
            </a:r>
            <a:r>
              <a:rPr lang="uk-UA" dirty="0">
                <a:solidFill>
                  <a:srgbClr val="222222"/>
                </a:solidFill>
                <a:latin typeface="Times New Roman" panose="02020603050405020304" pitchFamily="18" charset="0"/>
                <a:ea typeface="Times New Roman" panose="02020603050405020304" pitchFamily="18" charset="0"/>
              </a:rPr>
              <a:t>. До списку злочинів російської армії додалися ще й ті, що ставлять на меті викликати на українських теренах екологічну катастрофу.</a:t>
            </a:r>
            <a:endParaRPr lang="en-US" sz="1600" dirty="0">
              <a:latin typeface="Times New Roman" panose="02020603050405020304" pitchFamily="18" charset="0"/>
              <a:ea typeface="Times New Roman" panose="02020603050405020304" pitchFamily="18" charset="0"/>
            </a:endParaRPr>
          </a:p>
          <a:p>
            <a:pPr indent="457200" algn="just">
              <a:lnSpc>
                <a:spcPct val="115000"/>
              </a:lnSpc>
              <a:spcAft>
                <a:spcPts val="0"/>
              </a:spcAft>
            </a:pPr>
            <a:r>
              <a:rPr lang="uk-UA" dirty="0">
                <a:solidFill>
                  <a:srgbClr val="222222"/>
                </a:solidFill>
                <a:latin typeface="Times New Roman" panose="02020603050405020304" pitchFamily="18" charset="0"/>
                <a:ea typeface="Times New Roman" panose="02020603050405020304" pitchFamily="18" charset="0"/>
              </a:rPr>
              <a:t>У цьому матеріалі ми розповімо про вплив воєнних дій в Україні на ґрунти атмосферне повітря та стан поверхневих вод: дізнаємося, чому артилерійські обстріли скорочують посівні площі, ознайомимося як інші країни з аналогічним сумним досвідом вирішували проблеми забруднення ґрунтів та розповімо, які кроки для цього вже роблять в нашій країні.</a:t>
            </a:r>
            <a:endParaRPr lang="en-US" sz="1600" dirty="0">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5904411" y="3148149"/>
            <a:ext cx="5760719" cy="2862322"/>
          </a:xfrm>
          <a:prstGeom prst="rect">
            <a:avLst/>
          </a:prstGeom>
        </p:spPr>
        <p:txBody>
          <a:bodyPr wrap="square">
            <a:spAutoFit/>
          </a:bodyPr>
          <a:lstStyle/>
          <a:p>
            <a:pPr algn="just"/>
            <a:r>
              <a:rPr lang="uk-UA" b="1" dirty="0">
                <a:solidFill>
                  <a:srgbClr val="222222"/>
                </a:solidFill>
                <a:latin typeface="Times New Roman" panose="02020603050405020304" pitchFamily="18" charset="0"/>
                <a:ea typeface="Calibri" panose="020F0502020204030204" pitchFamily="34" charset="0"/>
              </a:rPr>
              <a:t>ЕКОЦИД</a:t>
            </a:r>
            <a:r>
              <a:rPr lang="uk-UA" dirty="0">
                <a:solidFill>
                  <a:srgbClr val="222222"/>
                </a:solidFill>
                <a:latin typeface="Times New Roman" panose="02020603050405020304" pitchFamily="18" charset="0"/>
                <a:ea typeface="Calibri" panose="020F0502020204030204" pitchFamily="34" charset="0"/>
              </a:rPr>
              <a:t> — це форма ведення війни, метою якої є намагання нанести непоправних збитків екосистемі країни, проти якої здійснюється агресія, її флорі, фауні, природним ресурсам. Держава-агресор, яка здійснює екоцид, ставить на меті звести нанівець потенціал до відновлення країни, яка потерпає від агресії.  Цей термін ввели в науковий обіг у 70-ті роки в якості відповіді на дії армії США у В’єтнамі, яка випалювала напалмом селища та використовувала хімікати для знищення тропічних лісів. </a:t>
            </a:r>
            <a:endParaRPr lang="en-US" dirty="0"/>
          </a:p>
        </p:txBody>
      </p:sp>
      <p:pic>
        <p:nvPicPr>
          <p:cNvPr id="1026" name="Picture 2" descr="Сорок років падіння Сайгона: факти про війну у В'єтнамі - BBC News Украї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71" y="3267271"/>
            <a:ext cx="483325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85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5212" y="623450"/>
            <a:ext cx="10260468" cy="2322174"/>
          </a:xfrm>
          <a:prstGeom prst="rect">
            <a:avLst/>
          </a:prstGeom>
        </p:spPr>
        <p:txBody>
          <a:bodyPr wrap="square">
            <a:spAutoFit/>
          </a:bodyPr>
          <a:lstStyle/>
          <a:p>
            <a:pPr indent="457200" algn="just">
              <a:lnSpc>
                <a:spcPct val="115000"/>
              </a:lnSpc>
              <a:spcAft>
                <a:spcPts val="0"/>
              </a:spcAft>
            </a:pP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Такий аналіз дозволяє припустити, що активна економічна, промислова діяльність і транспортний ажіотаж — найбільші джерела забрудненням повітря дрібнодисперсним пилом фракції РМ2.5 у великих містах. Принаймні на таку думку наштовхують дані про якість повітря в перші місяці повномасштабного вторгнення, коли, наприклад, Київ практично спорожнів. Можна сказати, що в досліджуваних містах за показником РМ2.5 повітря стало за цей час кращим. Водночас ми не можемо поширити такий висновок на всю країну, оскільки зросло забруднення з інших джерел, наприклад від пожеж на нафтобазах, спричинених ворожими обстрілами чи лісовими пожежами.</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2" descr="Де в Україні дихати важко: найгірше – у Дніпрі, у Луцьку – підвищений  рівень забруднення повітр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886" y="2945624"/>
            <a:ext cx="6846116" cy="372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168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www.savednipro.org/wp-content/uploads/2022/11/fb_24.05-1-1024x1024.png"/>
          <p:cNvPicPr/>
          <p:nvPr/>
        </p:nvPicPr>
        <p:blipFill>
          <a:blip r:embed="rId2">
            <a:extLst>
              <a:ext uri="{28A0092B-C50C-407E-A947-70E740481C1C}">
                <a14:useLocalDpi xmlns:a14="http://schemas.microsoft.com/office/drawing/2010/main" val="0"/>
              </a:ext>
            </a:extLst>
          </a:blip>
          <a:srcRect/>
          <a:stretch>
            <a:fillRect/>
          </a:stretch>
        </p:blipFill>
        <p:spPr bwMode="auto">
          <a:xfrm>
            <a:off x="3651067" y="1606731"/>
            <a:ext cx="5029200" cy="5029200"/>
          </a:xfrm>
          <a:prstGeom prst="rect">
            <a:avLst/>
          </a:prstGeom>
          <a:noFill/>
          <a:ln>
            <a:noFill/>
          </a:ln>
        </p:spPr>
      </p:pic>
      <p:sp>
        <p:nvSpPr>
          <p:cNvPr id="3" name="Прямоугольник 2"/>
          <p:cNvSpPr/>
          <p:nvPr/>
        </p:nvSpPr>
        <p:spPr>
          <a:xfrm>
            <a:off x="1293222" y="619011"/>
            <a:ext cx="9744891" cy="729430"/>
          </a:xfrm>
          <a:prstGeom prst="rect">
            <a:avLst/>
          </a:prstGeom>
        </p:spPr>
        <p:txBody>
          <a:bodyPr wrap="square">
            <a:spAutoFit/>
          </a:bodyPr>
          <a:lstStyle/>
          <a:p>
            <a:pPr indent="457200" algn="just">
              <a:lnSpc>
                <a:spcPct val="115000"/>
              </a:lnSpc>
              <a:spcAft>
                <a:spcPts val="0"/>
              </a:spcAft>
            </a:pPr>
            <a:r>
              <a:rPr lang="uk-UA" dirty="0">
                <a:solidFill>
                  <a:srgbClr val="121416"/>
                </a:solidFill>
                <a:latin typeface="Times New Roman" panose="02020603050405020304" pitchFamily="18" charset="0"/>
                <a:ea typeface="Times New Roman" panose="02020603050405020304" pitchFamily="18" charset="0"/>
                <a:cs typeface="Times New Roman" panose="02020603050405020304" pitchFamily="18" charset="0"/>
              </a:rPr>
              <a:t>Тільки за перші дні повномасштабної війни щонайменше 36 разів російські війська влучили в об’єкти нафтової інфраструктури.</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8069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09896" y="641815"/>
            <a:ext cx="10371909" cy="2031325"/>
          </a:xfrm>
          <a:prstGeom prst="rect">
            <a:avLst/>
          </a:prstGeom>
        </p:spPr>
        <p:txBody>
          <a:bodyPr wrap="square">
            <a:spAutoFit/>
          </a:bodyPr>
          <a:lstStyle/>
          <a:p>
            <a:pPr algn="just"/>
            <a:r>
              <a:rPr lang="uk-UA" dirty="0">
                <a:solidFill>
                  <a:srgbClr val="121416"/>
                </a:solidFill>
                <a:latin typeface="Times New Roman" panose="02020603050405020304" pitchFamily="18" charset="0"/>
                <a:ea typeface="Calibri" panose="020F0502020204030204" pitchFamily="34" charset="0"/>
              </a:rPr>
              <a:t>	Державний моніторинг якості повітря в України регулюється Законом України «Про охорону навколишнього природного середовища», Постановою КМУ №391 від 30 березня 1998 р. «Про затвердження Положення про державну  систему моніторингу довкілля», Постановою КМУ №827 від 14 серпня 2019 «Про деякі питання здійснення державного моніторингу в галузі охорони атмосферного повітря». Також очікує на розгляд парламенту </a:t>
            </a:r>
            <a:r>
              <a:rPr lang="uk-UA" dirty="0" err="1">
                <a:solidFill>
                  <a:srgbClr val="121416"/>
                </a:solidFill>
                <a:latin typeface="Times New Roman" panose="02020603050405020304" pitchFamily="18" charset="0"/>
                <a:ea typeface="Calibri" panose="020F0502020204030204" pitchFamily="34" charset="0"/>
              </a:rPr>
              <a:t>Проєкт</a:t>
            </a:r>
            <a:r>
              <a:rPr lang="uk-UA" dirty="0">
                <a:solidFill>
                  <a:srgbClr val="121416"/>
                </a:solidFill>
                <a:latin typeface="Times New Roman" panose="02020603050405020304" pitchFamily="18" charset="0"/>
                <a:ea typeface="Calibri" panose="020F0502020204030204" pitchFamily="34" charset="0"/>
              </a:rPr>
              <a:t> Закону «Про внесення змін до деяких законодавчих актів України щодо державної системи моніторингу довкілля, інформації про стан довкілля (екологічної інформації) та інформаційного забезпечення управління у сфері довкілля».</a:t>
            </a:r>
            <a:endParaRPr lang="en-US" dirty="0"/>
          </a:p>
        </p:txBody>
      </p:sp>
      <p:pic>
        <p:nvPicPr>
          <p:cNvPr id="17412" name="Picture 4" descr="Новини комітетів - 6 листопада - Міжнародний день запобігання експлуатації довкілля  під час війни та збройних конфліктів - Офіційний портал Верховної Ради  Украї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389" y="2869083"/>
            <a:ext cx="6662058" cy="354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92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75657" y="476243"/>
            <a:ext cx="9771017" cy="2640723"/>
          </a:xfrm>
          <a:prstGeom prst="rect">
            <a:avLst/>
          </a:prstGeom>
        </p:spPr>
        <p:txBody>
          <a:bodyPr wrap="square">
            <a:spAutoFit/>
          </a:bodyPr>
          <a:lstStyle/>
          <a:p>
            <a:pPr indent="457200" algn="just">
              <a:lnSpc>
                <a:spcPct val="115000"/>
              </a:lnSpc>
              <a:spcAft>
                <a:spcPts val="0"/>
              </a:spcAft>
            </a:pP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Однак до сьогодні в Україні відсутній єдиний інструмент вільного доступу до всіх даних державного моніторингу, а всі суб’єкти державного моніторингу збирають, обробляють та використовують дані самостійно, переважно без публікації первинних даних. Органи місцевої влади, які створили органи управління якістю повітря, та готують програми моніторингу зон та агломерацій для затвердження </a:t>
            </a:r>
            <a:r>
              <a:rPr lang="uk-UA" dirty="0" err="1">
                <a:solidFill>
                  <a:srgbClr val="121416"/>
                </a:solidFill>
                <a:latin typeface="Times New Roman" panose="02020603050405020304" pitchFamily="18" charset="0"/>
                <a:ea typeface="Calibri" panose="020F0502020204030204" pitchFamily="34" charset="0"/>
                <a:cs typeface="Times New Roman" panose="02020603050405020304" pitchFamily="18" charset="0"/>
              </a:rPr>
              <a:t>Міндовкілля</a:t>
            </a: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 також не </a:t>
            </a:r>
            <a:r>
              <a:rPr lang="uk-UA" dirty="0" err="1">
                <a:solidFill>
                  <a:srgbClr val="121416"/>
                </a:solidFill>
                <a:latin typeface="Times New Roman" panose="02020603050405020304" pitchFamily="18" charset="0"/>
                <a:ea typeface="Calibri" panose="020F0502020204030204" pitchFamily="34" charset="0"/>
                <a:cs typeface="Times New Roman" panose="02020603050405020304" pitchFamily="18" charset="0"/>
              </a:rPr>
              <a:t>агрегують</a:t>
            </a: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 дані в єдиній системі для зручності роботи з запитами щодо відповідних даних. Такою системою, наприклад, міг би стати державний сервіс </a:t>
            </a:r>
            <a:r>
              <a:rPr lang="uk-UA" dirty="0" err="1">
                <a:solidFill>
                  <a:srgbClr val="121416"/>
                </a:solidFill>
                <a:latin typeface="Times New Roman" panose="02020603050405020304" pitchFamily="18" charset="0"/>
                <a:ea typeface="Calibri" panose="020F0502020204030204" pitchFamily="34" charset="0"/>
                <a:cs typeface="Times New Roman" panose="02020603050405020304" pitchFamily="18" charset="0"/>
              </a:rPr>
              <a:t>Екогзагроза</a:t>
            </a: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 який сьогодні отримує дані моніторингу якості повітря через АРІ, агреговані </a:t>
            </a:r>
            <a:r>
              <a:rPr lang="uk-UA" dirty="0" err="1">
                <a:solidFill>
                  <a:srgbClr val="121416"/>
                </a:solidFill>
                <a:latin typeface="Times New Roman" panose="02020603050405020304" pitchFamily="18" charset="0"/>
                <a:ea typeface="Calibri" panose="020F0502020204030204" pitchFamily="34" charset="0"/>
                <a:cs typeface="Times New Roman" panose="02020603050405020304" pitchFamily="18" charset="0"/>
              </a:rPr>
              <a:t>SaveEcoBot</a:t>
            </a: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 та іншими недержавними системами.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434" name="Picture 2" descr="Міжнародний день запобігання експлуатації довкілля під час війни та  збройних конфлікті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097" y="3116966"/>
            <a:ext cx="6264662" cy="327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504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0343" y="555734"/>
            <a:ext cx="10084526" cy="1754326"/>
          </a:xfrm>
          <a:prstGeom prst="rect">
            <a:avLst/>
          </a:prstGeom>
        </p:spPr>
        <p:txBody>
          <a:bodyPr wrap="square">
            <a:spAutoFit/>
          </a:bodyPr>
          <a:lstStyle/>
          <a:p>
            <a:pPr algn="just"/>
            <a:r>
              <a:rPr lang="uk-UA" dirty="0">
                <a:solidFill>
                  <a:srgbClr val="121416"/>
                </a:solidFill>
                <a:latin typeface="Times New Roman" panose="02020603050405020304" pitchFamily="18" charset="0"/>
                <a:ea typeface="Calibri" panose="020F0502020204030204" pitchFamily="34" charset="0"/>
              </a:rPr>
              <a:t>	Тож в </a:t>
            </a:r>
            <a:r>
              <a:rPr lang="uk-UA" dirty="0" err="1">
                <a:solidFill>
                  <a:srgbClr val="121416"/>
                </a:solidFill>
                <a:latin typeface="Times New Roman" panose="02020603050405020304" pitchFamily="18" charset="0"/>
                <a:ea typeface="Calibri" panose="020F0502020204030204" pitchFamily="34" charset="0"/>
              </a:rPr>
              <a:t>SaveDnipro</a:t>
            </a:r>
            <a:r>
              <a:rPr lang="uk-UA" dirty="0">
                <a:solidFill>
                  <a:srgbClr val="121416"/>
                </a:solidFill>
                <a:latin typeface="Times New Roman" panose="02020603050405020304" pitchFamily="18" charset="0"/>
                <a:ea typeface="Calibri" panose="020F0502020204030204" pitchFamily="34" charset="0"/>
              </a:rPr>
              <a:t> картографують розміщення станцій моніторингу для подальшого використання всіма зацікавленими особами. Відповідна мапа буде наповнюватися інформацією про </a:t>
            </a:r>
            <a:r>
              <a:rPr lang="uk-UA" dirty="0" err="1">
                <a:solidFill>
                  <a:srgbClr val="121416"/>
                </a:solidFill>
                <a:latin typeface="Times New Roman" panose="02020603050405020304" pitchFamily="18" charset="0"/>
                <a:ea typeface="Calibri" panose="020F0502020204030204" pitchFamily="34" charset="0"/>
              </a:rPr>
              <a:t>місцерозташування</a:t>
            </a:r>
            <a:r>
              <a:rPr lang="uk-UA" dirty="0">
                <a:solidFill>
                  <a:srgbClr val="121416"/>
                </a:solidFill>
                <a:latin typeface="Times New Roman" panose="02020603050405020304" pitchFamily="18" charset="0"/>
                <a:ea typeface="Calibri" panose="020F0502020204030204" pitchFamily="34" charset="0"/>
              </a:rPr>
              <a:t> станцій моніторингу суб’єктів державного моніторингу, суб’єктів господарювання, приватних систем тощо. На сьогодні ми зібрали інформацію про </a:t>
            </a:r>
            <a:r>
              <a:rPr lang="uk-UA" dirty="0" err="1">
                <a:solidFill>
                  <a:srgbClr val="121416"/>
                </a:solidFill>
                <a:latin typeface="Times New Roman" panose="02020603050405020304" pitchFamily="18" charset="0"/>
                <a:ea typeface="Calibri" panose="020F0502020204030204" pitchFamily="34" charset="0"/>
              </a:rPr>
              <a:t>місцерозташування</a:t>
            </a:r>
            <a:r>
              <a:rPr lang="uk-UA" dirty="0">
                <a:solidFill>
                  <a:srgbClr val="121416"/>
                </a:solidFill>
                <a:latin typeface="Times New Roman" panose="02020603050405020304" pitchFamily="18" charset="0"/>
                <a:ea typeface="Calibri" panose="020F0502020204030204" pitchFamily="34" charset="0"/>
              </a:rPr>
              <a:t> 218 постів державної системи моніторингу якості повітря в наступних зонах та агломераціях</a:t>
            </a:r>
            <a:endParaRPr lang="en-US" dirty="0"/>
          </a:p>
        </p:txBody>
      </p:sp>
      <p:pic>
        <p:nvPicPr>
          <p:cNvPr id="3" name="Рисунок 2" descr="https://www.savednipro.org/wp-content/uploads/2022/11/znimok-ekrana-2022-11-11-o-15.06.01.png"/>
          <p:cNvPicPr/>
          <p:nvPr/>
        </p:nvPicPr>
        <p:blipFill>
          <a:blip r:embed="rId2">
            <a:extLst>
              <a:ext uri="{28A0092B-C50C-407E-A947-70E740481C1C}">
                <a14:useLocalDpi xmlns:a14="http://schemas.microsoft.com/office/drawing/2010/main" val="0"/>
              </a:ext>
            </a:extLst>
          </a:blip>
          <a:srcRect/>
          <a:stretch>
            <a:fillRect/>
          </a:stretch>
        </p:blipFill>
        <p:spPr bwMode="auto">
          <a:xfrm>
            <a:off x="2429692" y="2310060"/>
            <a:ext cx="7341326" cy="4351998"/>
          </a:xfrm>
          <a:prstGeom prst="rect">
            <a:avLst/>
          </a:prstGeom>
          <a:noFill/>
          <a:ln>
            <a:noFill/>
          </a:ln>
        </p:spPr>
      </p:pic>
    </p:spTree>
    <p:extLst>
      <p:ext uri="{BB962C8B-B14F-4D97-AF65-F5344CB8AC3E}">
        <p14:creationId xmlns:p14="http://schemas.microsoft.com/office/powerpoint/2010/main" val="57195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9713" y="1477506"/>
            <a:ext cx="10306595" cy="3914918"/>
          </a:xfrm>
          <a:prstGeom prst="rect">
            <a:avLst/>
          </a:prstGeom>
        </p:spPr>
        <p:txBody>
          <a:bodyPr wrap="square">
            <a:spAutoFit/>
          </a:bodyPr>
          <a:lstStyle/>
          <a:p>
            <a:pPr indent="457200" algn="just">
              <a:lnSpc>
                <a:spcPct val="115000"/>
              </a:lnSpc>
              <a:spcAft>
                <a:spcPts val="800"/>
              </a:spcAft>
            </a:pP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Таким чином Україна неспроможна системно досліджувати відповідну проблему, оскільки і досі немає єдиної системи державного моніторингу якості повітря. Окремі суб’єкти державного моніторингу збирають та використовують дані самостійно або навіть обмежують до них доступ, що порушує вимоги ст. 50 Конституції України та </a:t>
            </a:r>
            <a:r>
              <a:rPr lang="uk-UA" dirty="0" err="1">
                <a:solidFill>
                  <a:srgbClr val="121416"/>
                </a:solidFill>
                <a:latin typeface="Times New Roman" panose="02020603050405020304" pitchFamily="18" charset="0"/>
                <a:ea typeface="Calibri" panose="020F0502020204030204" pitchFamily="34" charset="0"/>
                <a:cs typeface="Times New Roman" panose="02020603050405020304" pitchFamily="18" charset="0"/>
              </a:rPr>
              <a:t>Орхуської</a:t>
            </a: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 Конвенції про доступ до інформації, участь громадськості в процесі прийняття рішень та доступ до правосуддя з питань, що стосуються довкілля. Разом із цим слідчі органи не мають змогу </a:t>
            </a:r>
            <a:r>
              <a:rPr lang="uk-UA" dirty="0" err="1">
                <a:solidFill>
                  <a:srgbClr val="121416"/>
                </a:solidFill>
                <a:latin typeface="Times New Roman" panose="02020603050405020304" pitchFamily="18" charset="0"/>
                <a:ea typeface="Calibri" panose="020F0502020204030204" pitchFamily="34" charset="0"/>
                <a:cs typeface="Times New Roman" panose="02020603050405020304" pitchFamily="18" charset="0"/>
              </a:rPr>
              <a:t>оперативно</a:t>
            </a: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 використовувати дані, які збирають власники даних, як то суб’єкти державного моніторингу чи суб’єкти господарювання. Це ускладнює та подовжує процес збору доказів для формування обвинувальної бази для подальших </a:t>
            </a:r>
            <a:r>
              <a:rPr lang="uk-UA" dirty="0" err="1">
                <a:solidFill>
                  <a:srgbClr val="121416"/>
                </a:solidFill>
                <a:latin typeface="Times New Roman" panose="02020603050405020304" pitchFamily="18" charset="0"/>
                <a:ea typeface="Calibri" panose="020F0502020204030204" pitchFamily="34" charset="0"/>
                <a:cs typeface="Times New Roman" panose="02020603050405020304" pitchFamily="18" charset="0"/>
              </a:rPr>
              <a:t>відшкодувань</a:t>
            </a: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 країною агресором. Створення єдиної системи, яка </a:t>
            </a:r>
            <a:r>
              <a:rPr lang="uk-UA" dirty="0" err="1">
                <a:solidFill>
                  <a:srgbClr val="121416"/>
                </a:solidFill>
                <a:latin typeface="Times New Roman" panose="02020603050405020304" pitchFamily="18" charset="0"/>
                <a:ea typeface="Calibri" panose="020F0502020204030204" pitchFamily="34" charset="0"/>
                <a:cs typeface="Times New Roman" panose="02020603050405020304" pitchFamily="18" charset="0"/>
              </a:rPr>
              <a:t>надасть</a:t>
            </a: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 змогу </a:t>
            </a:r>
            <a:r>
              <a:rPr lang="uk-UA" dirty="0" err="1">
                <a:solidFill>
                  <a:srgbClr val="121416"/>
                </a:solidFill>
                <a:latin typeface="Times New Roman" panose="02020603050405020304" pitchFamily="18" charset="0"/>
                <a:ea typeface="Calibri" panose="020F0502020204030204" pitchFamily="34" charset="0"/>
                <a:cs typeface="Times New Roman" panose="02020603050405020304" pitchFamily="18" charset="0"/>
              </a:rPr>
              <a:t>оперативно</a:t>
            </a: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 </a:t>
            </a:r>
            <a:r>
              <a:rPr lang="uk-UA" dirty="0" err="1">
                <a:solidFill>
                  <a:srgbClr val="121416"/>
                </a:solidFill>
                <a:latin typeface="Times New Roman" panose="02020603050405020304" pitchFamily="18" charset="0"/>
                <a:ea typeface="Calibri" panose="020F0502020204030204" pitchFamily="34" charset="0"/>
                <a:cs typeface="Times New Roman" panose="02020603050405020304" pitchFamily="18" charset="0"/>
              </a:rPr>
              <a:t>моніторити</a:t>
            </a:r>
            <a:r>
              <a:rPr lang="uk-UA" dirty="0">
                <a:solidFill>
                  <a:srgbClr val="121416"/>
                </a:solidFill>
                <a:latin typeface="Times New Roman" panose="02020603050405020304" pitchFamily="18" charset="0"/>
                <a:ea typeface="Calibri" panose="020F0502020204030204" pitchFamily="34" charset="0"/>
                <a:cs typeface="Times New Roman" panose="02020603050405020304" pitchFamily="18" charset="0"/>
              </a:rPr>
              <a:t> та аналізувати якість повітря в Україні під час війни є в тому числі задачею цивільної безпеки, зважаючи на ризики та загрози, які постають перед країною від наслідків воєнних дій чи використанням ворогом хімічної зброї.</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2121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0789" y="502045"/>
            <a:ext cx="9718765" cy="4261167"/>
          </a:xfrm>
          <a:prstGeom prst="rect">
            <a:avLst/>
          </a:prstGeom>
        </p:spPr>
        <p:txBody>
          <a:bodyPr wrap="square">
            <a:spAutoFit/>
          </a:bodyPr>
          <a:lstStyle/>
          <a:p>
            <a:pPr algn="ctr">
              <a:lnSpc>
                <a:spcPct val="115000"/>
              </a:lnSpc>
              <a:spcBef>
                <a:spcPts val="1200"/>
              </a:spcBef>
              <a:spcAft>
                <a:spcPts val="750"/>
              </a:spcAft>
            </a:pPr>
            <a:r>
              <a:rPr lang="uk-UA"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ВІЙНА і ВОДА</a:t>
            </a:r>
            <a:endParaRPr lang="en-US"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indent="152400" algn="just">
              <a:lnSpc>
                <a:spcPct val="115000"/>
              </a:lnSpc>
              <a:spcAft>
                <a:spcPts val="1875"/>
              </a:spcAft>
            </a:pPr>
            <a:r>
              <a:rPr lang="uk-UA" b="1" dirty="0">
                <a:latin typeface="Times New Roman" panose="02020603050405020304" pitchFamily="18" charset="0"/>
                <a:ea typeface="Times New Roman" panose="02020603050405020304" pitchFamily="18" charset="0"/>
              </a:rPr>
              <a:t>Цінність водних ресурсів є безмежною, оскільки без води немає життя і їй немає заміни. Цей факт найкраще ілюструється широким ентузіазмом щодо ймовірності існування  води на Марсі та взаємозамінністю, коли мова йде про воду та життя. Звернімося до цифр:</a:t>
            </a:r>
            <a:endParaRPr lang="en-US" sz="16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latin typeface="Times New Roman" panose="02020603050405020304" pitchFamily="18" charset="0"/>
                <a:ea typeface="Calibri" panose="020F0502020204030204" pitchFamily="34" charset="0"/>
                <a:cs typeface="Times New Roman" panose="02020603050405020304" pitchFamily="18" charset="0"/>
              </a:rPr>
              <a:t>71% земної поверхні покриває вода</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latin typeface="Times New Roman" panose="02020603050405020304" pitchFamily="18" charset="0"/>
                <a:ea typeface="Calibri" panose="020F0502020204030204" pitchFamily="34" charset="0"/>
                <a:cs typeface="Times New Roman" panose="02020603050405020304" pitchFamily="18" charset="0"/>
              </a:rPr>
              <a:t>1359 мільйонів км3 води на планеті</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latin typeface="Times New Roman" panose="02020603050405020304" pitchFamily="18" charset="0"/>
                <a:ea typeface="Calibri" panose="020F0502020204030204" pitchFamily="34" charset="0"/>
                <a:cs typeface="Times New Roman" panose="02020603050405020304" pitchFamily="18" charset="0"/>
              </a:rPr>
              <a:t>97% земної води міститься в океанах (занадто солоної для пиття, вирощування сільськогосподарських культур і більшості промислових цілей, крім охолодження).</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latin typeface="Times New Roman" panose="02020603050405020304" pitchFamily="18" charset="0"/>
                <a:ea typeface="Calibri" panose="020F0502020204030204" pitchFamily="34" charset="0"/>
                <a:cs typeface="Times New Roman" panose="02020603050405020304" pitchFamily="18" charset="0"/>
              </a:rPr>
              <a:t>2,5% прісної води Землі недоступні: замкнені в льодовиках, полярних крижаних шапках, атмосфері та ґрунті; сильно забруднені; лежить занадто далеко під земною поверхнею, щоб бути видобутим за доступною ціною.</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latin typeface="Times New Roman" panose="02020603050405020304" pitchFamily="18" charset="0"/>
                <a:ea typeface="Calibri" panose="020F0502020204030204" pitchFamily="34" charset="0"/>
                <a:cs typeface="Times New Roman" panose="02020603050405020304" pitchFamily="18" charset="0"/>
              </a:rPr>
              <a:t>0,5% земної води є доступною прісною водою.</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460" name="Picture 4" descr="Довголіття - у склянці води | УНІ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292" y="4763212"/>
            <a:ext cx="2431827" cy="1933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964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75657" y="509931"/>
            <a:ext cx="10045337" cy="2003625"/>
          </a:xfrm>
          <a:prstGeom prst="rect">
            <a:avLst/>
          </a:prstGeom>
        </p:spPr>
        <p:txBody>
          <a:bodyPr wrap="square">
            <a:spAutoFit/>
          </a:bodyPr>
          <a:lstStyle/>
          <a:p>
            <a:pPr indent="450215" algn="just">
              <a:lnSpc>
                <a:spcPct val="115000"/>
              </a:lnSpc>
              <a:spcAft>
                <a:spcPts val="0"/>
              </a:spcAft>
            </a:pPr>
            <a:r>
              <a:rPr lang="uk-UA" dirty="0">
                <a:latin typeface="Times New Roman" panose="02020603050405020304" pitchFamily="18" charset="0"/>
                <a:ea typeface="Times New Roman" panose="02020603050405020304" pitchFamily="18" charset="0"/>
              </a:rPr>
              <a:t>Отже, людство використовує доступну прісну воду лише з двох джерел — підземного та поверхневого, існування яких під постійною загрозою через недбале ставлення людства до навколишнього середовища. Вода надзвичайно вразлива до забруднення. Відома як «універсальний розчинник», вода здатна розчиняти більше речовин, ніж будь-яка інша рідина на землі. Це причина, чому вода так легко забруднюється. Токсичні речовини з ферм, міст і заводів легко розчиняються і змішуються з нею, викликаючи забруднення.</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92579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05841" y="431552"/>
            <a:ext cx="10280468" cy="1754326"/>
          </a:xfrm>
          <a:prstGeom prst="rect">
            <a:avLst/>
          </a:prstGeom>
        </p:spPr>
        <p:txBody>
          <a:bodyPr wrap="square">
            <a:spAutoFit/>
          </a:bodyPr>
          <a:lstStyle/>
          <a:p>
            <a:pPr indent="450215" algn="just">
              <a:spcAft>
                <a:spcPts val="0"/>
              </a:spcAft>
            </a:pPr>
            <a:r>
              <a:rPr lang="uk-UA" dirty="0">
                <a:latin typeface="Times New Roman" panose="02020603050405020304" pitchFamily="18" charset="0"/>
                <a:ea typeface="Times New Roman" panose="02020603050405020304" pitchFamily="18" charset="0"/>
              </a:rPr>
              <a:t>Отже, людство використовує доступну прісну воду лише з двох джерел — підземного та поверхневого, існування яких під постійною загрозою через недбале ставлення людства до навколишнього середовища. Вода надзвичайно вразлива до забруднення. Відома як «універсальний розчинник», вода здатна розчиняти більше речовин, ніж будь-яка інша рідина на землі. Це причина, чому вода так легко забруднюється. Токсичні речовини з ферм, міст і заводів легко розчиняються і змішуються з нею, викликаючи забруднення.</a:t>
            </a:r>
            <a:endParaRPr lang="en-US" sz="1600" dirty="0">
              <a:effectLst/>
              <a:latin typeface="Times New Roman" panose="02020603050405020304" pitchFamily="18" charset="0"/>
              <a:ea typeface="Times New Roman" panose="02020603050405020304" pitchFamily="18" charset="0"/>
            </a:endParaRPr>
          </a:p>
        </p:txBody>
      </p:sp>
      <p:sp>
        <p:nvSpPr>
          <p:cNvPr id="3" name="Прямоугольник 2"/>
          <p:cNvSpPr/>
          <p:nvPr/>
        </p:nvSpPr>
        <p:spPr>
          <a:xfrm>
            <a:off x="1005841" y="2185878"/>
            <a:ext cx="10280468" cy="1754326"/>
          </a:xfrm>
          <a:prstGeom prst="rect">
            <a:avLst/>
          </a:prstGeom>
        </p:spPr>
        <p:txBody>
          <a:bodyPr wrap="square">
            <a:spAutoFit/>
          </a:bodyPr>
          <a:lstStyle/>
          <a:p>
            <a:pPr algn="just"/>
            <a:r>
              <a:rPr lang="uk-UA" dirty="0">
                <a:latin typeface="Times New Roman" panose="02020603050405020304" pitchFamily="18" charset="0"/>
                <a:ea typeface="Calibri" panose="020F0502020204030204" pitchFamily="34" charset="0"/>
                <a:cs typeface="Times New Roman" panose="02020603050405020304" pitchFamily="18" charset="0"/>
              </a:rPr>
              <a:t>	Поговоримо про підземні води. Дощ падає і просочується глибоко в землю, заповнюючи тріщини, щілини та пористі простори водоносного горизонту (по суті, підземного сховища води), де стає підземною водою - одним із найменш помітних, але найважливіших природних ресурсів. Майже 90% європейців покладаються на підземні води, які викачуються на поверхню і стають питною водою високої якості. В Україні, до речі, цей відсоток значно менший - лише 25%. Для деяких людей у сільській місцевості це єдине джерело прісної води</a:t>
            </a:r>
            <a:endParaRPr lang="en-US" dirty="0">
              <a:latin typeface="Times New Roman" panose="02020603050405020304" pitchFamily="18" charset="0"/>
              <a:cs typeface="Times New Roman" panose="02020603050405020304" pitchFamily="18" charset="0"/>
            </a:endParaRPr>
          </a:p>
        </p:txBody>
      </p:sp>
      <p:pic>
        <p:nvPicPr>
          <p:cNvPr id="20482" name="Picture 2" descr="Підземні води - Географія. 6 клас. Довган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344" y="4088675"/>
            <a:ext cx="4657725" cy="253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156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4847" y="621047"/>
            <a:ext cx="10019211" cy="1477328"/>
          </a:xfrm>
          <a:prstGeom prst="rect">
            <a:avLst/>
          </a:prstGeom>
        </p:spPr>
        <p:txBody>
          <a:bodyPr wrap="square">
            <a:spAutoFit/>
          </a:bodyPr>
          <a:lstStyle/>
          <a:p>
            <a:pPr algn="just"/>
            <a:r>
              <a:rPr lang="uk-UA" dirty="0">
                <a:latin typeface="Times New Roman" panose="02020603050405020304" pitchFamily="18" charset="0"/>
                <a:ea typeface="Calibri" panose="020F0502020204030204" pitchFamily="34" charset="0"/>
                <a:cs typeface="Times New Roman" panose="02020603050405020304" pitchFamily="18" charset="0"/>
              </a:rPr>
              <a:t>	Підземні води забруднюються, коли забруднювачі - від пестицидів до відходів, що вимиваються зі сміттєзвалищ і септичних систем - потрапляють у водоносний горизонт, що робить його небезпечним для використання людиною. Очищення підземних вод від забруднень може бути складним і дорогим, або взагалі неможливим. Після забруднення водоносний горизонт стає непридатним для використання протягом десятків, сотень або навіть тисяч років. </a:t>
            </a:r>
            <a:endParaRPr lang="en-US"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214847" y="2098375"/>
            <a:ext cx="9927770" cy="646331"/>
          </a:xfrm>
          <a:prstGeom prst="rect">
            <a:avLst/>
          </a:prstGeom>
        </p:spPr>
        <p:txBody>
          <a:bodyPr wrap="square">
            <a:spAutoFit/>
          </a:bodyPr>
          <a:lstStyle/>
          <a:p>
            <a:pPr algn="just"/>
            <a:r>
              <a:rPr lang="uk-UA" dirty="0">
                <a:latin typeface="Times New Roman" panose="02020603050405020304" pitchFamily="18" charset="0"/>
                <a:ea typeface="Calibri" panose="020F0502020204030204" pitchFamily="34" charset="0"/>
                <a:cs typeface="Times New Roman" panose="02020603050405020304" pitchFamily="18" charset="0"/>
              </a:rPr>
              <a:t>	Підземні води також можуть поширювати забруднення далеко від вихідного джерела забруднення, оскільки просочуються в потоки, озера та океани.</a:t>
            </a:r>
            <a:endParaRPr lang="en-US"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123405" y="2744706"/>
            <a:ext cx="10019211" cy="1047979"/>
          </a:xfrm>
          <a:prstGeom prst="rect">
            <a:avLst/>
          </a:prstGeom>
        </p:spPr>
        <p:txBody>
          <a:bodyPr wrap="square">
            <a:spAutoFit/>
          </a:bodyPr>
          <a:lstStyle/>
          <a:p>
            <a:pPr indent="457200" algn="just">
              <a:lnSpc>
                <a:spcPct val="115000"/>
              </a:lnSpc>
              <a:spcAft>
                <a:spcPts val="1875"/>
              </a:spcAft>
            </a:pPr>
            <a:r>
              <a:rPr lang="uk-UA" dirty="0">
                <a:latin typeface="Times New Roman" panose="02020603050405020304" pitchFamily="18" charset="0"/>
                <a:ea typeface="Times New Roman" panose="02020603050405020304" pitchFamily="18" charset="0"/>
              </a:rPr>
              <a:t>Для переважної більшості підприємств промисловості та комунального господарства скид забруднюючих речовин істотно перевищує встановлений рівень гранично допустимого скиду. Це призводить до забруднення водних об'єктів і порушення норм якості води.</a:t>
            </a:r>
            <a:endParaRPr lang="en-US" sz="1600" dirty="0">
              <a:effectLst/>
              <a:latin typeface="Times New Roman" panose="02020603050405020304" pitchFamily="18" charset="0"/>
              <a:ea typeface="Times New Roman" panose="02020603050405020304" pitchFamily="18" charset="0"/>
            </a:endParaRPr>
          </a:p>
        </p:txBody>
      </p:sp>
      <p:pic>
        <p:nvPicPr>
          <p:cNvPr id="21508" name="Picture 4" descr="Руйнування очисних споруд на території росії – в Чернігівській міськраді  назвали ймовірну причину забруднення води в річках області – ЧЕlin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847" y="3792685"/>
            <a:ext cx="4505325"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427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0342" y="432478"/>
            <a:ext cx="10071463" cy="1664879"/>
          </a:xfrm>
          <a:prstGeom prst="rect">
            <a:avLst/>
          </a:prstGeom>
        </p:spPr>
        <p:txBody>
          <a:bodyPr wrap="square">
            <a:spAutoFit/>
          </a:bodyPr>
          <a:lstStyle/>
          <a:p>
            <a:pPr indent="457200" algn="just">
              <a:lnSpc>
                <a:spcPct val="115000"/>
              </a:lnSpc>
              <a:spcAft>
                <a:spcPts val="0"/>
              </a:spcAft>
            </a:pP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Фактично, агресія РФ проти України може вважатися першим у нинішньому столітті випадком цілеспрямованого екоциду під час війни. За підрахунками робочої групи при Державній екологічній інспекції, з дня вторгнення станом на травень росіяни здійснили більше 200 злочинів проти екології. Лише за перші три місяці повномасштабної війни збитки українського довкілля сягнули 200 мільярдів гривень.</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0" descr="preencoded.png"/>
          <p:cNvPicPr>
            <a:picLocks noChangeAspect="1"/>
          </p:cNvPicPr>
          <p:nvPr/>
        </p:nvPicPr>
        <p:blipFill>
          <a:blip r:embed="rId2"/>
          <a:stretch>
            <a:fillRect/>
          </a:stretch>
        </p:blipFill>
        <p:spPr>
          <a:xfrm>
            <a:off x="574766" y="2189998"/>
            <a:ext cx="4898571" cy="4093236"/>
          </a:xfrm>
          <a:prstGeom prst="rect">
            <a:avLst/>
          </a:prstGeom>
        </p:spPr>
      </p:pic>
      <p:sp>
        <p:nvSpPr>
          <p:cNvPr id="4" name="Прямоугольник 3"/>
          <p:cNvSpPr/>
          <p:nvPr/>
        </p:nvSpPr>
        <p:spPr>
          <a:xfrm>
            <a:off x="5473337" y="2189998"/>
            <a:ext cx="6035040" cy="3914918"/>
          </a:xfrm>
          <a:prstGeom prst="rect">
            <a:avLst/>
          </a:prstGeom>
        </p:spPr>
        <p:txBody>
          <a:bodyPr wrap="square">
            <a:spAutoFit/>
          </a:bodyPr>
          <a:lstStyle/>
          <a:p>
            <a:pPr indent="457200" algn="just">
              <a:lnSpc>
                <a:spcPct val="115000"/>
              </a:lnSpc>
              <a:spcAft>
                <a:spcPts val="0"/>
              </a:spcAft>
            </a:pP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У 2022 році людство, на жаль, так і не винайшло ліків від раку та способу подолання голоду на планеті. Замість цього ми навчилися якомога ефективніше вбивати один одного. У багатьох збройних конфліктах минулих років знаряддя для вбивства лише вдосконалювалися. Агресія РФ зайвий раз підтвердила це. Українська земля перетворилася на жахливий полігон для випробування різних видів озброєння — від далекобійних гаубиць та систем залпового вогню до фосфорних бомб та крилатих ракет. Журнал </a:t>
            </a:r>
            <a:r>
              <a:rPr lang="uk-UA"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Forbes</a:t>
            </a: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підрахував у листопаді, що за добу Росія витрачає від 10 до 50 тисяч снарядів ($5,5 мільярдів за весь час).</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uk-UA"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Людина вбиває ґрунт. Ґрунт вбиває людину.</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1341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62147" y="123654"/>
            <a:ext cx="10489475" cy="6388416"/>
          </a:xfrm>
          <a:prstGeom prst="rect">
            <a:avLst/>
          </a:prstGeom>
        </p:spPr>
        <p:txBody>
          <a:bodyPr wrap="square">
            <a:spAutoFit/>
          </a:bodyPr>
          <a:lstStyle/>
          <a:p>
            <a:pPr algn="ctr">
              <a:lnSpc>
                <a:spcPct val="115000"/>
              </a:lnSpc>
              <a:spcAft>
                <a:spcPts val="1875"/>
              </a:spcAft>
            </a:pPr>
            <a:r>
              <a:rPr lang="uk-UA" b="1" dirty="0">
                <a:latin typeface="Times New Roman" panose="02020603050405020304" pitchFamily="18" charset="0"/>
                <a:ea typeface="Times New Roman" panose="02020603050405020304" pitchFamily="18" charset="0"/>
              </a:rPr>
              <a:t>Окремо варто розглянути екологічні проблеми, спричинені війною:</a:t>
            </a:r>
            <a:endParaRPr lang="en-US" sz="16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latin typeface="Times New Roman" panose="02020603050405020304" pitchFamily="18" charset="0"/>
                <a:ea typeface="Calibri" panose="020F0502020204030204" pitchFamily="34" charset="0"/>
                <a:cs typeface="Times New Roman" panose="02020603050405020304" pitchFamily="18" charset="0"/>
              </a:rPr>
              <a:t>Перша атака росіян на Дніпро відбулася 26 лютого, коли вони цілилися у дамбу Київського водосховища — тоді ракету збила ППО. З того моменту в поверхневих водах України, зокрема Дніпрі й притоках, опинились десятки ракет систем залпового вогню, снарядів, гвинтокрилів, бойових машин; уламки мостів та інших споруджень.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latin typeface="Times New Roman" panose="02020603050405020304" pitchFamily="18" charset="0"/>
                <a:ea typeface="Calibri" panose="020F0502020204030204" pitchFamily="34" charset="0"/>
                <a:cs typeface="Times New Roman" panose="02020603050405020304" pitchFamily="18" charset="0"/>
              </a:rPr>
              <a:t>Російські обстріли та викиди забруднюючих речовин (порохових газів, продукти вибухових газів від вибухового перетворення тротилу та гексогену) призводять до утворення небезпечних газоподібних речовин. Якщо уражається військова техніка, то відбувається більш активне забруднення паливо-мастильними матеріалами, що є в баках та у двигунах танків, БМП, БТР, автомобілів, паливозаправників та інших її зразків.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latin typeface="Times New Roman" panose="02020603050405020304" pitchFamily="18" charset="0"/>
                <a:ea typeface="Calibri" panose="020F0502020204030204" pitchFamily="34" charset="0"/>
                <a:cs typeface="Times New Roman" panose="02020603050405020304" pitchFamily="18" charset="0"/>
              </a:rPr>
              <a:t>В результаті обстрілів багато міст втратило очисні споруди. Так в Дніпро потрапляють неочищені стоки смт Василівка Запорізької області, і ми можемо робити припущення про аналогічну ситуацію в інших окупованих населених пунктах.</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latin typeface="Times New Roman" panose="02020603050405020304" pitchFamily="18" charset="0"/>
                <a:ea typeface="Calibri" panose="020F0502020204030204" pitchFamily="34" charset="0"/>
                <a:cs typeface="Times New Roman" panose="02020603050405020304" pitchFamily="18" charset="0"/>
              </a:rPr>
              <a:t>Внаслідок оглушення </a:t>
            </a:r>
            <a:r>
              <a:rPr lang="uk-UA" dirty="0" err="1">
                <a:latin typeface="Times New Roman" panose="02020603050405020304" pitchFamily="18" charset="0"/>
                <a:ea typeface="Calibri" panose="020F0502020204030204" pitchFamily="34" charset="0"/>
                <a:cs typeface="Times New Roman" panose="02020603050405020304" pitchFamily="18" charset="0"/>
              </a:rPr>
              <a:t>авіаударами</a:t>
            </a:r>
            <a:r>
              <a:rPr lang="uk-UA" dirty="0">
                <a:latin typeface="Times New Roman" panose="02020603050405020304" pitchFamily="18" charset="0"/>
                <a:ea typeface="Calibri" panose="020F0502020204030204" pitchFamily="34" charset="0"/>
                <a:cs typeface="Times New Roman" panose="02020603050405020304" pitchFamily="18" charset="0"/>
              </a:rPr>
              <a:t> гине риба й інші представники місцевої фауни. Прикладом такого екологічного лиха є озеро в місті Ірпінь, де за тиждень після початку війни спостерігався масовий мор риби, оглушеної в результаті авіаційних ударів (вірогідно з 2 по 9 березня). Основна маса риби, що загинула — </a:t>
            </a:r>
            <a:r>
              <a:rPr lang="uk-UA" dirty="0" err="1">
                <a:latin typeface="Times New Roman" panose="02020603050405020304" pitchFamily="18" charset="0"/>
                <a:ea typeface="Calibri" panose="020F0502020204030204" pitchFamily="34" charset="0"/>
                <a:cs typeface="Times New Roman" panose="02020603050405020304" pitchFamily="18" charset="0"/>
              </a:rPr>
              <a:t>товстолоби</a:t>
            </a:r>
            <a:r>
              <a:rPr lang="uk-UA" dirty="0">
                <a:latin typeface="Times New Roman" panose="02020603050405020304" pitchFamily="18" charset="0"/>
                <a:ea typeface="Calibri" panose="020F0502020204030204" pitchFamily="34" charset="0"/>
                <a:cs typeface="Times New Roman" panose="02020603050405020304" pitchFamily="18" charset="0"/>
              </a:rPr>
              <a:t> та коропи вагою 10-15 кг. Через півтора місяця місцеві активісти витягнули понад 2 </a:t>
            </a:r>
            <a:r>
              <a:rPr lang="uk-UA" dirty="0" err="1">
                <a:latin typeface="Times New Roman" panose="02020603050405020304" pitchFamily="18" charset="0"/>
                <a:ea typeface="Calibri" panose="020F0502020204030204" pitchFamily="34" charset="0"/>
                <a:cs typeface="Times New Roman" panose="02020603050405020304" pitchFamily="18" charset="0"/>
              </a:rPr>
              <a:t>тонни</a:t>
            </a:r>
            <a:r>
              <a:rPr lang="uk-UA" dirty="0">
                <a:latin typeface="Times New Roman" panose="02020603050405020304" pitchFamily="18" charset="0"/>
                <a:ea typeface="Calibri" panose="020F0502020204030204" pitchFamily="34" charset="0"/>
                <a:cs typeface="Times New Roman" panose="02020603050405020304" pitchFamily="18" charset="0"/>
              </a:rPr>
              <a:t> мертвої риби, але ще частина вже почала розвалюватись і опускатись на дно, </a:t>
            </a:r>
            <a:r>
              <a:rPr lang="uk-UA" dirty="0" err="1">
                <a:latin typeface="Times New Roman" panose="02020603050405020304" pitchFamily="18" charset="0"/>
                <a:ea typeface="Calibri" panose="020F0502020204030204" pitchFamily="34" charset="0"/>
                <a:cs typeface="Times New Roman" panose="02020603050405020304" pitchFamily="18" charset="0"/>
              </a:rPr>
              <a:t>отравлюючи</a:t>
            </a:r>
            <a:r>
              <a:rPr lang="uk-UA" dirty="0">
                <a:latin typeface="Times New Roman" panose="02020603050405020304" pitchFamily="18" charset="0"/>
                <a:ea typeface="Calibri" panose="020F0502020204030204" pitchFamily="34" charset="0"/>
                <a:cs typeface="Times New Roman" panose="02020603050405020304" pitchFamily="18" charset="0"/>
              </a:rPr>
              <a:t> водойму.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4354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2777" y="525512"/>
            <a:ext cx="10215154" cy="1685077"/>
          </a:xfrm>
          <a:prstGeom prst="rect">
            <a:avLst/>
          </a:prstGeom>
        </p:spPr>
        <p:txBody>
          <a:bodyPr wrap="square">
            <a:spAutoFit/>
          </a:bodyPr>
          <a:lstStyle/>
          <a:p>
            <a:pPr indent="152400" algn="just">
              <a:lnSpc>
                <a:spcPct val="115000"/>
              </a:lnSpc>
              <a:spcAft>
                <a:spcPts val="0"/>
              </a:spcAft>
            </a:pPr>
            <a:r>
              <a:rPr lang="uk-UA" dirty="0">
                <a:latin typeface="Times New Roman" panose="02020603050405020304" pitchFamily="18" charset="0"/>
                <a:ea typeface="Times New Roman" panose="02020603050405020304" pitchFamily="18" charset="0"/>
              </a:rPr>
              <a:t>Також є непрямі наслідки війни, які виникають не від пожеж чи розриву снарядів. Через дефіцит електроенергії зупиняються водоочисні підприємства. Неочищені стоки потрапляють в ріки, звідти — до водосховищ. Так само без електроенергії зупиняються помпи у шахтах і вони затоплюються разом із токсичними та радіоактивними відходами, які можуть проникати у ґрунтові води. Ця проблема є на Донбасі з 2014 року і її ніяк не вирішити, поки регіон перебуває під окупацією. </a:t>
            </a:r>
            <a:endParaRPr lang="en-US" sz="1600" dirty="0">
              <a:effectLst/>
              <a:latin typeface="Times New Roman" panose="02020603050405020304" pitchFamily="18" charset="0"/>
              <a:ea typeface="Times New Roman" panose="02020603050405020304" pitchFamily="18" charset="0"/>
            </a:endParaRPr>
          </a:p>
        </p:txBody>
      </p:sp>
      <p:pic>
        <p:nvPicPr>
          <p:cNvPr id="22530" name="Picture 2" descr="Марафон на Суспільному – як очищати річки і використовувати водний ресурс  Житомирщини — Суспільне Житоми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342" y="2210589"/>
            <a:ext cx="6858000" cy="449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819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66651" y="641021"/>
            <a:ext cx="10319658" cy="3277820"/>
          </a:xfrm>
          <a:prstGeom prst="rect">
            <a:avLst/>
          </a:prstGeom>
        </p:spPr>
        <p:txBody>
          <a:bodyPr wrap="square">
            <a:spAutoFit/>
          </a:bodyPr>
          <a:lstStyle/>
          <a:p>
            <a:pPr indent="152400" algn="just">
              <a:lnSpc>
                <a:spcPct val="115000"/>
              </a:lnSpc>
              <a:spcAft>
                <a:spcPts val="0"/>
              </a:spcAft>
            </a:pPr>
            <a:r>
              <a:rPr lang="uk-UA" dirty="0">
                <a:latin typeface="Times New Roman" panose="02020603050405020304" pitchFamily="18" charset="0"/>
                <a:ea typeface="Times New Roman" panose="02020603050405020304" pitchFamily="18" charset="0"/>
              </a:rPr>
              <a:t>Загалом за даними </a:t>
            </a:r>
            <a:r>
              <a:rPr lang="uk-UA" dirty="0" err="1">
                <a:latin typeface="Times New Roman" panose="02020603050405020304" pitchFamily="18" charset="0"/>
                <a:ea typeface="Times New Roman" panose="02020603050405020304" pitchFamily="18" charset="0"/>
              </a:rPr>
              <a:t>Держекоінспекції</a:t>
            </a:r>
            <a:r>
              <a:rPr lang="uk-UA" dirty="0">
                <a:latin typeface="Times New Roman" panose="02020603050405020304" pitchFamily="18" charset="0"/>
                <a:ea typeface="Times New Roman" panose="02020603050405020304" pitchFamily="18" charset="0"/>
              </a:rPr>
              <a:t> України, за перші 10 місяців війни </a:t>
            </a:r>
            <a:r>
              <a:rPr lang="uk-UA" dirty="0" err="1">
                <a:latin typeface="Times New Roman" panose="02020603050405020304" pitchFamily="18" charset="0"/>
                <a:ea typeface="Times New Roman" panose="02020603050405020304" pitchFamily="18" charset="0"/>
              </a:rPr>
              <a:t>росія</a:t>
            </a:r>
            <a:r>
              <a:rPr lang="uk-UA" dirty="0">
                <a:latin typeface="Times New Roman" panose="02020603050405020304" pitchFamily="18" charset="0"/>
                <a:ea typeface="Times New Roman" panose="02020603050405020304" pitchFamily="18" charset="0"/>
              </a:rPr>
              <a:t> завдала збитків на суму понад 55 млрд гривень внаслідок техногенного забруднення, засмічення вод та самовільного користування водними ресурсами.</a:t>
            </a:r>
            <a:endParaRPr lang="en-US" sz="16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dirty="0">
                <a:latin typeface="Times New Roman" panose="02020603050405020304" pitchFamily="18" charset="0"/>
                <a:ea typeface="Times New Roman" panose="02020603050405020304" pitchFamily="18" charset="0"/>
              </a:rPr>
              <a:t>	Поговорімо про наслідки: забруднення води вбиває не менше за обстріли. Фактично, щороку це спричиняє близько 1,5 мільйона смертей по всьому світу. Щороку від небезпечної води хворіє близько 1 мільярда людей, і громади в зоні активних бойових дій знаходяться в непропорційному ризику бути в їхньому числі. Навіть плавання може становити ризик. Звернемось до американської статистики: згідно з оцінками EPA, щороку 3,5 мільйона американців хворіють на висипання на шкірі, почервоніння очей, респіраторні інфекції та гепатит через купання в забруднених стоками прибережних водах.</a:t>
            </a:r>
            <a:endParaRPr lang="en-US" sz="1600" dirty="0">
              <a:effectLst/>
              <a:latin typeface="Times New Roman" panose="02020603050405020304" pitchFamily="18" charset="0"/>
              <a:ea typeface="Times New Roman" panose="02020603050405020304" pitchFamily="18" charset="0"/>
            </a:endParaRPr>
          </a:p>
        </p:txBody>
      </p:sp>
      <p:pic>
        <p:nvPicPr>
          <p:cNvPr id="23556" name="Picture 4" descr="Безпечне купання у відкритих водоймах – які приховані загрози можуть  підстерігати цього літа — Здоров'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091" y="3918841"/>
            <a:ext cx="5447212" cy="2907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289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4847" y="534964"/>
            <a:ext cx="9953896" cy="923330"/>
          </a:xfrm>
          <a:prstGeom prst="rect">
            <a:avLst/>
          </a:prstGeom>
        </p:spPr>
        <p:txBody>
          <a:bodyPr wrap="square">
            <a:spAutoFit/>
          </a:bodyPr>
          <a:lstStyle/>
          <a:p>
            <a:pPr algn="just"/>
            <a:r>
              <a:rPr lang="uk-UA" dirty="0">
                <a:latin typeface="Times New Roman" panose="02020603050405020304" pitchFamily="18" charset="0"/>
                <a:ea typeface="Calibri" panose="020F0502020204030204" pitchFamily="34" charset="0"/>
                <a:cs typeface="Times New Roman" panose="02020603050405020304" pitchFamily="18" charset="0"/>
              </a:rPr>
              <a:t>	Також немало важливою є соціальна відповідальність бізнесу у період глобальних викликів. Екологічні питання ще довго не будуть у топі головних державних питань, тож ми можемо сприяти відновленню та захисту води за допомогою власних фінансів та ініціатив.</a:t>
            </a:r>
            <a:endParaRPr lang="en-US" dirty="0">
              <a:latin typeface="Times New Roman" panose="02020603050405020304" pitchFamily="18" charset="0"/>
              <a:cs typeface="Times New Roman" panose="02020603050405020304" pitchFamily="18" charset="0"/>
            </a:endParaRPr>
          </a:p>
        </p:txBody>
      </p:sp>
      <p:pic>
        <p:nvPicPr>
          <p:cNvPr id="24578" name="Picture 2" descr="Бійці розповіли, як знищували росіян на річці Сіверський Донец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169" y="1705792"/>
            <a:ext cx="3906974" cy="2356757"/>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Що відомо про забруднення у Росії річки Сейм, яка впадає у Десну — огляд —  Ексклюзив ТС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466" y="2035862"/>
            <a:ext cx="5500642" cy="2887837"/>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4"/>
          <a:stretch>
            <a:fillRect/>
          </a:stretch>
        </p:blipFill>
        <p:spPr>
          <a:xfrm>
            <a:off x="2299064" y="4116931"/>
            <a:ext cx="4066766" cy="2649629"/>
          </a:xfrm>
          <a:prstGeom prst="rect">
            <a:avLst/>
          </a:prstGeom>
        </p:spPr>
      </p:pic>
      <p:pic>
        <p:nvPicPr>
          <p:cNvPr id="24584" name="Picture 8" descr="Мертва Десна. Як через отруєння річок з Росії страждає екосистема України і  чи залишиться Київ без вод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6355" y="1580606"/>
            <a:ext cx="3421196" cy="2062795"/>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Моя дзвонкова криниця - газета Сільський Господар"/>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103" y="4030889"/>
            <a:ext cx="4378448" cy="273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78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6103" y="434073"/>
            <a:ext cx="9457508" cy="2003625"/>
          </a:xfrm>
          <a:prstGeom prst="rect">
            <a:avLst/>
          </a:prstGeom>
        </p:spPr>
        <p:txBody>
          <a:bodyPr wrap="square">
            <a:spAutoFit/>
          </a:bodyPr>
          <a:lstStyle/>
          <a:p>
            <a:pPr indent="457200" algn="just">
              <a:lnSpc>
                <a:spcPct val="115000"/>
              </a:lnSpc>
              <a:spcAft>
                <a:spcPts val="0"/>
              </a:spcAft>
            </a:pPr>
            <a:r>
              <a:rPr lang="uk-UA"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Знищення верхнього родючого шару ґрунту, який формувався протягом століть, відбувається внаслідок вибухів ракет, артилерійських снарядів різних типів, фугасних авіабомб, </a:t>
            </a:r>
            <a:r>
              <a:rPr lang="uk-UA"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безпілотників</a:t>
            </a:r>
            <a:r>
              <a:rPr lang="uk-UA"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снарядів різних типів РСЗО, «вакуумних» бомб тощо. Це при тому, що за останні 100 років вітчизняні ґрунти втратили близько 30% гумусу. Війна прискорює цей процес. Ґрунти втрачають родючість через зміну фізичних, хімічних та фізико-хімічних властивостей.</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6" name="Picture 4" descr="https://www.agrilab.ua/wp-content/uploads/2022/07/Kalibry-snaryadiv-i-masy--1024x5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953" y="2437698"/>
            <a:ext cx="9275808" cy="442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75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31966" y="653621"/>
            <a:ext cx="10175966" cy="2003625"/>
          </a:xfrm>
          <a:prstGeom prst="rect">
            <a:avLst/>
          </a:prstGeom>
        </p:spPr>
        <p:txBody>
          <a:bodyPr wrap="square">
            <a:spAutoFit/>
          </a:bodyPr>
          <a:lstStyle/>
          <a:p>
            <a:pPr indent="457200" algn="just">
              <a:lnSpc>
                <a:spcPct val="115000"/>
              </a:lnSpc>
              <a:spcAft>
                <a:spcPts val="0"/>
              </a:spcAft>
            </a:pP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Вибух снаряду будь-якого типу — це попадання низки токсичних </a:t>
            </a:r>
            <a:r>
              <a:rPr lang="uk-UA"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сполук</a:t>
            </a: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у ґрунт. За даними фахівців ГО «</a:t>
            </a:r>
            <a:r>
              <a:rPr lang="uk-UA"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Екодія</a:t>
            </a: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під час детонації ракет та артилерійських снарядів утворюються чадний газ, вуглекислий газ, водяна пара, закис азоту, діоксид азоту, формальдегід, пари ціанистої кислоти, азот, а також велика кількість токсичної органіки. Ґрунтознавці відзначають систематичне перевищення в 6-8 разів показників ртуті, цинку та кадмію. На місцях обстрілів фіксують високий вміст міді, нікелю, свинцю, фосфору та барію.</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5982789" y="2430170"/>
            <a:ext cx="5342708" cy="3914918"/>
          </a:xfrm>
          <a:prstGeom prst="rect">
            <a:avLst/>
          </a:prstGeom>
        </p:spPr>
        <p:txBody>
          <a:bodyPr wrap="square">
            <a:spAutoFit/>
          </a:bodyPr>
          <a:lstStyle/>
          <a:p>
            <a:pPr indent="457200" algn="just">
              <a:lnSpc>
                <a:spcPct val="115000"/>
              </a:lnSpc>
              <a:spcAft>
                <a:spcPts val="0"/>
              </a:spcAft>
            </a:pP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Ці тенденції помічають ще з початку війни на Сході України у 2014 році. Так, в місцях бойових дій в районі Слов’янська в сотні разів перевищені гранично допустимі концентрації свиню, наявні також стронцій та титан, які нехарактерні для ґрунтів у значних кількостях.</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Зрозуміло, що вирощувати будь-що на таких ґрунтах буде неможливо протягом довгого часу. Після Першої світової посівні площі в Європі скоротилися на 22,6%. Яке скорочення чекає Україну після завершення воєнних дій, зараз ще важко прогнозувати.</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6" descr="https://www.agrilab.ua/wp-content/uploads/2022/07/Kalibry-snaryadiv-i-vykydy-1024x5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57246"/>
            <a:ext cx="6045609" cy="368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71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92777" y="653621"/>
            <a:ext cx="10189029" cy="1366528"/>
          </a:xfrm>
          <a:prstGeom prst="rect">
            <a:avLst/>
          </a:prstGeom>
        </p:spPr>
        <p:txBody>
          <a:bodyPr wrap="square">
            <a:spAutoFit/>
          </a:bodyPr>
          <a:lstStyle/>
          <a:p>
            <a:pPr indent="457200" algn="just">
              <a:lnSpc>
                <a:spcPct val="115000"/>
              </a:lnSpc>
              <a:spcAft>
                <a:spcPts val="0"/>
              </a:spcAft>
            </a:pPr>
            <a:r>
              <a:rPr lang="uk-UA" dirty="0">
                <a:solidFill>
                  <a:srgbClr val="222222"/>
                </a:solidFill>
                <a:latin typeface="Calibri" panose="020F0502020204030204" pitchFamily="34" charset="0"/>
                <a:ea typeface="Calibri" panose="020F0502020204030204" pitchFamily="34" charset="0"/>
                <a:cs typeface="Times New Roman" panose="02020603050405020304" pitchFamily="18" charset="0"/>
              </a:rPr>
              <a:t>Т</a:t>
            </a: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оксичні сполуки можуть проникати в ґрунт разом з опадами. Наприклад, сірка - компонент значної частини боєприпасів. Змішуючись з опадами вона перетворюється в ґрунті на небезпечну сірчану кислоту. В атмосфері оксиди сірки та азоту спричиняють кислотні дощі, які змінюють </a:t>
            </a:r>
            <a:r>
              <a:rPr lang="uk-UA"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рН</a:t>
            </a: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ґрунту та викликають опіки рослин.</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Кислотні дощі завдали шкоди виноградникам в Криму — SuperAgronom.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232" y="2148840"/>
            <a:ext cx="9341121" cy="470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44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75211" y="746319"/>
            <a:ext cx="10398036" cy="2031325"/>
          </a:xfrm>
          <a:prstGeom prst="rect">
            <a:avLst/>
          </a:prstGeom>
        </p:spPr>
        <p:txBody>
          <a:bodyPr wrap="square">
            <a:spAutoFit/>
          </a:bodyPr>
          <a:lstStyle/>
          <a:p>
            <a:pPr algn="just"/>
            <a:r>
              <a:rPr lang="uk-UA" dirty="0">
                <a:solidFill>
                  <a:srgbClr val="222222"/>
                </a:solidFill>
                <a:latin typeface="Times New Roman" panose="02020603050405020304" pitchFamily="18" charset="0"/>
                <a:ea typeface="Calibri" panose="020F0502020204030204" pitchFamily="34" charset="0"/>
              </a:rPr>
              <a:t>	Інший аспект </a:t>
            </a:r>
            <a:r>
              <a:rPr lang="uk-UA" dirty="0">
                <a:solidFill>
                  <a:srgbClr val="222222"/>
                </a:solidFill>
                <a:latin typeface="Calibri" panose="020F0502020204030204" pitchFamily="34" charset="0"/>
                <a:ea typeface="Calibri" panose="020F0502020204030204" pitchFamily="34" charset="0"/>
                <a:cs typeface="Times New Roman" panose="02020603050405020304" pitchFamily="18" charset="0"/>
              </a:rPr>
              <a:t>-</a:t>
            </a:r>
            <a:r>
              <a:rPr lang="uk-UA" dirty="0">
                <a:solidFill>
                  <a:srgbClr val="222222"/>
                </a:solidFill>
                <a:latin typeface="Times New Roman" panose="02020603050405020304" pitchFamily="18" charset="0"/>
                <a:ea typeface="Calibri" panose="020F0502020204030204" pitchFamily="34" charset="0"/>
              </a:rPr>
              <a:t> важкі метали. У місцях бойових дій важкі метали подекуди перевищують фонові значення у 30 разів. Небезпеку несуть і уламки боєприпасів. Артилерійські снаряди калібру 120 мм і 152 мм дають відповідно 1600-2350 та 2700-3500 уламків масою від 1 г. Чавун із домішками сталі є найбільш поширеним матеріалом для виробництва оболонки боєприпасів та містить у своєму складі не тільки залізо та вуглець, а й сірку, мідь та інші компоненти. Ці речовини потрапляють до ґрунту, мігрують до ґрунтових вод і в результаті потрапляють до харчових ланцюгів, впливаючи і на тварин, і на людей. Тобто отруєний вибухами ґрунт буде повільно вбивати нас в перспективі.</a:t>
            </a:r>
            <a:endParaRPr lang="en-US" dirty="0"/>
          </a:p>
        </p:txBody>
      </p:sp>
      <p:pic>
        <p:nvPicPr>
          <p:cNvPr id="3" name="Рисунок 2" descr="Народження голоду з вогню: Огляд аналітики про продовольчу безпеку світу в  контексті війни в Україні - Екодія"/>
          <p:cNvPicPr/>
          <p:nvPr/>
        </p:nvPicPr>
        <p:blipFill>
          <a:blip r:embed="rId2">
            <a:extLst>
              <a:ext uri="{28A0092B-C50C-407E-A947-70E740481C1C}">
                <a14:useLocalDpi xmlns:a14="http://schemas.microsoft.com/office/drawing/2010/main" val="0"/>
              </a:ext>
            </a:extLst>
          </a:blip>
          <a:srcRect/>
          <a:stretch>
            <a:fillRect/>
          </a:stretch>
        </p:blipFill>
        <p:spPr bwMode="auto">
          <a:xfrm>
            <a:off x="875211" y="3887987"/>
            <a:ext cx="3200399" cy="2173179"/>
          </a:xfrm>
          <a:prstGeom prst="rect">
            <a:avLst/>
          </a:prstGeom>
          <a:noFill/>
          <a:ln>
            <a:noFill/>
          </a:ln>
        </p:spPr>
      </p:pic>
      <p:pic>
        <p:nvPicPr>
          <p:cNvPr id="4" name="Picture 2" descr="Добрива для кислих ґрунтів: підвищення врожайності"/>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422" y="2777644"/>
            <a:ext cx="4820195" cy="328352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Забруднення ґрунтів унаслідок війни — що таке екоцид — SuperAgronom.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0017" y="2777644"/>
            <a:ext cx="2771775"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661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www.agrilab.ua/wp-content/uploads/2022/07/Kalibry-snaryadiv-i-vykydy-1024x5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101" y="571501"/>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451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36469" y="483805"/>
            <a:ext cx="9875520" cy="1022459"/>
          </a:xfrm>
          <a:prstGeom prst="rect">
            <a:avLst/>
          </a:prstGeom>
        </p:spPr>
        <p:txBody>
          <a:bodyPr wrap="square">
            <a:spAutoFit/>
          </a:bodyPr>
          <a:lstStyle/>
          <a:p>
            <a:pPr algn="just">
              <a:lnSpc>
                <a:spcPct val="115000"/>
              </a:lnSpc>
            </a:pPr>
            <a:r>
              <a:rPr lang="uk-UA" dirty="0">
                <a:solidFill>
                  <a:srgbClr val="222222"/>
                </a:solidFill>
                <a:latin typeface="Times New Roman" panose="02020603050405020304" pitchFamily="18" charset="0"/>
                <a:ea typeface="Times New Roman" panose="02020603050405020304" pitchFamily="18" charset="0"/>
              </a:rPr>
              <a:t>	Щоденний пейзаж фронтів Першої світової війни: вивернута навиворіт земля від сотень тисяч вибухів артилерійських снарядів, величезні вирви навкруги та кілометри траншей по обидва боки фронту.</a:t>
            </a:r>
            <a:endParaRPr lang="en-US" sz="1600" dirty="0">
              <a:latin typeface="Times New Roman" panose="02020603050405020304" pitchFamily="18" charset="0"/>
              <a:ea typeface="Times New Roman" panose="02020603050405020304" pitchFamily="18" charset="0"/>
            </a:endParaRPr>
          </a:p>
        </p:txBody>
      </p:sp>
      <p:sp>
        <p:nvSpPr>
          <p:cNvPr id="3" name="Прямоугольник 2"/>
          <p:cNvSpPr/>
          <p:nvPr/>
        </p:nvSpPr>
        <p:spPr>
          <a:xfrm>
            <a:off x="7367451" y="2543223"/>
            <a:ext cx="3997233" cy="3277820"/>
          </a:xfrm>
          <a:prstGeom prst="rect">
            <a:avLst/>
          </a:prstGeom>
        </p:spPr>
        <p:txBody>
          <a:bodyPr wrap="square">
            <a:spAutoFit/>
          </a:bodyPr>
          <a:lstStyle/>
          <a:p>
            <a:pPr algn="just">
              <a:lnSpc>
                <a:spcPct val="115000"/>
              </a:lnSpc>
              <a:spcAft>
                <a:spcPts val="800"/>
              </a:spcAft>
            </a:pP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Нещодавно в мережі порівнювали чорно-білі фотографії битви при </a:t>
            </a:r>
            <a:r>
              <a:rPr lang="uk-UA"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Пашендейлі</a:t>
            </a: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(1917 рік) та боїв під </a:t>
            </a:r>
            <a:r>
              <a:rPr lang="uk-UA"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Бахмутом</a:t>
            </a: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на Донбасі: користувачі </a:t>
            </a:r>
            <a:r>
              <a:rPr lang="uk-UA"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соцмереж</a:t>
            </a:r>
            <a:r>
              <a:rPr lang="uk-UA"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знайшли дуже багато спільного. Ті самі окопи, ті самі вирви від вибухів, той самий «місячний краєвид». Можна тільки уявити щільність артилерійського вогню на лінії зіткнення.</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descr="Забруднення ґрунтів унаслідок війни — що таке екоцид — SuperAgronom.com"/>
          <p:cNvPicPr/>
          <p:nvPr/>
        </p:nvPicPr>
        <p:blipFill>
          <a:blip r:embed="rId2">
            <a:extLst>
              <a:ext uri="{28A0092B-C50C-407E-A947-70E740481C1C}">
                <a14:useLocalDpi xmlns:a14="http://schemas.microsoft.com/office/drawing/2010/main" val="0"/>
              </a:ext>
            </a:extLst>
          </a:blip>
          <a:srcRect/>
          <a:stretch>
            <a:fillRect/>
          </a:stretch>
        </p:blipFill>
        <p:spPr bwMode="auto">
          <a:xfrm>
            <a:off x="1136469" y="1506265"/>
            <a:ext cx="6057900" cy="5351736"/>
          </a:xfrm>
          <a:prstGeom prst="rect">
            <a:avLst/>
          </a:prstGeom>
          <a:noFill/>
          <a:ln>
            <a:noFill/>
          </a:ln>
        </p:spPr>
      </p:pic>
    </p:spTree>
    <p:extLst>
      <p:ext uri="{BB962C8B-B14F-4D97-AF65-F5344CB8AC3E}">
        <p14:creationId xmlns:p14="http://schemas.microsoft.com/office/powerpoint/2010/main" val="2315098685"/>
      </p:ext>
    </p:extLst>
  </p:cSld>
  <p:clrMapOvr>
    <a:masterClrMapping/>
  </p:clrMapOvr>
</p:sld>
</file>

<file path=ppt/theme/theme1.xml><?xml version="1.0" encoding="utf-8"?>
<a:theme xmlns:a="http://schemas.openxmlformats.org/drawingml/2006/main" name="Капля">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Капля</Template>
  <TotalTime>261</TotalTime>
  <Words>3433</Words>
  <Application>Microsoft Office PowerPoint</Application>
  <PresentationFormat>Широкоэкранный</PresentationFormat>
  <Paragraphs>59</Paragraphs>
  <Slides>33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33</vt:i4>
      </vt:variant>
    </vt:vector>
  </HeadingPairs>
  <TitlesOfParts>
    <vt:vector size="40" baseType="lpstr">
      <vt:lpstr>Arial</vt:lpstr>
      <vt:lpstr>Calibri</vt:lpstr>
      <vt:lpstr>Calibri Light</vt:lpstr>
      <vt:lpstr>Symbol</vt:lpstr>
      <vt:lpstr>Times New Roman</vt:lpstr>
      <vt:lpstr>Tw Cen MT</vt:lpstr>
      <vt:lpstr>Капля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znu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Yulia Petrusha</cp:lastModifiedBy>
  <cp:revision>19</cp:revision>
  <dcterms:created xsi:type="dcterms:W3CDTF">2025-10-31T08:28:47Z</dcterms:created>
  <dcterms:modified xsi:type="dcterms:W3CDTF">2025-11-13T12:54:59Z</dcterms:modified>
</cp:coreProperties>
</file>