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Аутсорсинг</a:t>
            </a:r>
            <a:r>
              <a:rPr lang="uk-UA" dirty="0" smtClean="0"/>
              <a:t> як метод публічного управління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058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/>
              <a:t>1.Закон України «Про здійснення державних </a:t>
            </a:r>
            <a:r>
              <a:rPr lang="uk-UA" dirty="0" err="1" smtClean="0"/>
              <a:t>закупівель</a:t>
            </a:r>
            <a:r>
              <a:rPr lang="uk-UA" dirty="0" smtClean="0"/>
              <a:t>». URL: https://zakon.rada.gov.ua/laws/show/1197-18/print (19.08.2020).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/>
              <a:t>2.Цивільний кодекс України. URl: </a:t>
            </a:r>
            <a:r>
              <a:rPr lang="uk-UA" dirty="0" smtClean="0">
                <a:hlinkClick r:id="rId2"/>
              </a:rPr>
              <a:t>https://zakon.rada.gov.ua/laws/</a:t>
            </a:r>
            <a:r>
              <a:rPr lang="uk-UA" dirty="0" smtClean="0"/>
              <a:t> </a:t>
            </a:r>
            <a:r>
              <a:rPr lang="uk-UA" dirty="0" err="1" smtClean="0"/>
              <a:t>show</a:t>
            </a:r>
            <a:r>
              <a:rPr lang="uk-UA" dirty="0" smtClean="0"/>
              <a:t>/435-15#Text (дата звернення 19.08.2020).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979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Поняття: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>
                <a:solidFill>
                  <a:srgbClr val="FF0000"/>
                </a:solidFill>
                <a:effectLst/>
              </a:rPr>
              <a:t>П</a:t>
            </a:r>
            <a:r>
              <a:rPr lang="uk-UA" b="1" dirty="0" smtClean="0">
                <a:solidFill>
                  <a:srgbClr val="FF0000"/>
                </a:solidFill>
                <a:effectLst/>
              </a:rPr>
              <a:t>ублічне управління </a:t>
            </a:r>
            <a:r>
              <a:rPr lang="uk-UA" dirty="0" smtClean="0">
                <a:effectLst/>
              </a:rPr>
              <a:t>– це аполітична державна бюрократична структура, що функціонує у політичній системі, охоплює всі три гілки влади та взаємозв’язок між ними. </a:t>
            </a:r>
          </a:p>
          <a:p>
            <a:pPr algn="just"/>
            <a:r>
              <a:rPr lang="uk-UA" b="1" dirty="0" err="1" smtClean="0">
                <a:solidFill>
                  <a:srgbClr val="FF0000"/>
                </a:solidFill>
              </a:rPr>
              <a:t>Аутсорсинг</a:t>
            </a:r>
            <a:r>
              <a:rPr lang="uk-UA" dirty="0" smtClean="0"/>
              <a:t> (</a:t>
            </a:r>
            <a:r>
              <a:rPr lang="uk-UA" dirty="0" err="1" smtClean="0"/>
              <a:t>out</a:t>
            </a:r>
            <a:r>
              <a:rPr lang="uk-UA" dirty="0" smtClean="0"/>
              <a:t> – зовнішній, </a:t>
            </a:r>
            <a:r>
              <a:rPr lang="uk-UA" dirty="0" err="1" smtClean="0"/>
              <a:t>source</a:t>
            </a:r>
            <a:r>
              <a:rPr lang="uk-UA" dirty="0" smtClean="0"/>
              <a:t> – джерело) - це виконання сторонньою організацією певних завдань або деяких організаційних процесів, які звичайно не є профільним для компанії, але, тим не менш, необхідних для повноцінного її функціонування.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Договором </a:t>
            </a:r>
            <a:r>
              <a:rPr lang="ru-RU" dirty="0"/>
              <a:t>є </a:t>
            </a:r>
            <a:r>
              <a:rPr lang="ru-RU" dirty="0" err="1"/>
              <a:t>домовленість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встановлення</a:t>
            </a:r>
            <a:r>
              <a:rPr lang="ru-RU" dirty="0"/>
              <a:t>,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...</a:t>
            </a:r>
            <a:r>
              <a:rPr lang="ru-RU" dirty="0" err="1"/>
              <a:t>Договір</a:t>
            </a:r>
            <a:r>
              <a:rPr lang="ru-RU" dirty="0"/>
              <a:t> є </a:t>
            </a:r>
            <a:r>
              <a:rPr lang="ru-RU" dirty="0" err="1"/>
              <a:t>відплатним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договором, законом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smtClean="0"/>
              <a:t>договору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868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 впровадження </a:t>
            </a:r>
            <a:r>
              <a:rPr lang="uk-UA" dirty="0" err="1" smtClean="0"/>
              <a:t>аутсорсингу</a:t>
            </a:r>
            <a:r>
              <a:rPr lang="uk-UA" dirty="0" smtClean="0"/>
              <a:t> в систему публічного управління: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uk-UA" dirty="0" smtClean="0">
                <a:effectLst/>
              </a:rPr>
              <a:t>У зарубіжних країнах період активного використання </a:t>
            </a:r>
            <a:r>
              <a:rPr lang="uk-UA" dirty="0" err="1" smtClean="0">
                <a:effectLst/>
              </a:rPr>
              <a:t>аутсорсингу</a:t>
            </a:r>
            <a:r>
              <a:rPr lang="uk-UA" dirty="0" smtClean="0">
                <a:effectLst/>
              </a:rPr>
              <a:t> в системі ПУ почався в 1990-х роках.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uk-UA" dirty="0" smtClean="0">
                <a:effectLst/>
              </a:rPr>
              <a:t> Значною мірою розвиток </a:t>
            </a:r>
            <a:r>
              <a:rPr lang="uk-UA" dirty="0" err="1" smtClean="0">
                <a:effectLst/>
              </a:rPr>
              <a:t>аутсорсингу</a:t>
            </a:r>
            <a:r>
              <a:rPr lang="uk-UA" dirty="0" smtClean="0">
                <a:effectLst/>
              </a:rPr>
              <a:t> був пов’язаний з реформами державного управління.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uk-UA" dirty="0" smtClean="0">
                <a:effectLst/>
              </a:rPr>
              <a:t>З розвитком концепцій так нового публічного управління (</a:t>
            </a:r>
            <a:r>
              <a:rPr lang="uk-UA" dirty="0" err="1" smtClean="0">
                <a:effectLst/>
              </a:rPr>
              <a:t>New</a:t>
            </a:r>
            <a:r>
              <a:rPr lang="uk-UA" dirty="0" smtClean="0">
                <a:effectLst/>
              </a:rPr>
              <a:t> </a:t>
            </a:r>
            <a:r>
              <a:rPr lang="uk-UA" dirty="0" err="1" smtClean="0">
                <a:effectLst/>
              </a:rPr>
              <a:t>Public</a:t>
            </a:r>
            <a:r>
              <a:rPr lang="uk-UA" dirty="0" smtClean="0">
                <a:effectLst/>
              </a:rPr>
              <a:t> </a:t>
            </a:r>
            <a:r>
              <a:rPr lang="uk-UA" dirty="0" err="1" smtClean="0">
                <a:effectLst/>
              </a:rPr>
              <a:t>Management</a:t>
            </a:r>
            <a:r>
              <a:rPr lang="uk-UA" dirty="0" smtClean="0">
                <a:effectLst/>
              </a:rPr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503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Реалізація </a:t>
            </a:r>
            <a:r>
              <a:rPr lang="uk-UA" dirty="0" err="1" smtClean="0"/>
              <a:t>аутсорсингу</a:t>
            </a:r>
            <a:r>
              <a:rPr lang="uk-UA" dirty="0" smtClean="0"/>
              <a:t> в публічному управлінні: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b="1" i="1" dirty="0" smtClean="0"/>
              <a:t>Згідно із </a:t>
            </a:r>
            <a:r>
              <a:rPr lang="uk-UA" b="1" i="1" dirty="0" smtClean="0">
                <a:solidFill>
                  <a:schemeClr val="accent4"/>
                </a:solidFill>
              </a:rPr>
              <a:t>Законом України «Про здійснення державних </a:t>
            </a:r>
            <a:r>
              <a:rPr lang="uk-UA" b="1" i="1" dirty="0" err="1" smtClean="0">
                <a:solidFill>
                  <a:schemeClr val="accent4"/>
                </a:solidFill>
              </a:rPr>
              <a:t>закупівель</a:t>
            </a:r>
            <a:r>
              <a:rPr lang="uk-UA" b="1" i="1" dirty="0" smtClean="0">
                <a:solidFill>
                  <a:schemeClr val="accent4"/>
                </a:solidFill>
              </a:rPr>
              <a:t>» </a:t>
            </a:r>
            <a:r>
              <a:rPr lang="uk-UA" b="1" i="1" dirty="0" smtClean="0"/>
              <a:t>до вимог до здійснення соціальною службою </a:t>
            </a:r>
            <a:r>
              <a:rPr lang="uk-UA" b="1" i="1" dirty="0" err="1" smtClean="0"/>
              <a:t>закупівель</a:t>
            </a:r>
            <a:r>
              <a:rPr lang="uk-UA" b="1" i="1" dirty="0" smtClean="0"/>
              <a:t> товарів, робіт і послуг є: </a:t>
            </a:r>
            <a:endParaRPr lang="uk-UA" dirty="0" smtClean="0"/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затвердження та оприлюднення на власному сайті чи сайті органу управління плану річних </a:t>
            </a:r>
            <a:r>
              <a:rPr lang="uk-UA" dirty="0" err="1" smtClean="0"/>
              <a:t>закупівель</a:t>
            </a:r>
            <a:r>
              <a:rPr lang="uk-UA" dirty="0" smtClean="0"/>
              <a:t> і надсилання його Державній казначейській службі України та Міністерству економічного розвитку і торгівлі України;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створення комітету з конкурсних торгів у складі не менш ніж 5 осіб і проходження обов’язкового навчання головою та секретарем комітету;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укладення із переможцем тендеру договору про закупівлю та контроль за його виконанням.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0683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Специфіка впровадження </a:t>
            </a:r>
            <a:r>
              <a:rPr lang="uk-UA" dirty="0" err="1" smtClean="0"/>
              <a:t>аутсорсингу</a:t>
            </a:r>
            <a:r>
              <a:rPr lang="uk-UA" dirty="0" smtClean="0"/>
              <a:t> у системі публічного управління випливає з: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uk-UA" dirty="0" smtClean="0">
                <a:effectLst/>
              </a:rPr>
              <a:t>рівня здійснення управління (загально-державний, регіональний, рівень місцевого самоврядування);</a:t>
            </a:r>
          </a:p>
          <a:p>
            <a:pPr marL="457200" indent="-45720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uk-UA" dirty="0" smtClean="0">
                <a:effectLst/>
              </a:rPr>
              <a:t>галузевого спрямування (галузь охорони здоров’я, освіти, військової безпеки тощо).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322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797" y="3076298"/>
            <a:ext cx="3891679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Модель впровадження </a:t>
            </a:r>
            <a:r>
              <a:rPr lang="uk-UA" b="1" dirty="0" err="1" smtClean="0">
                <a:solidFill>
                  <a:srgbClr val="FF0000"/>
                </a:solidFill>
              </a:rPr>
              <a:t>аутсорсингу</a:t>
            </a:r>
            <a:r>
              <a:rPr lang="uk-UA" b="1" dirty="0" smtClean="0">
                <a:solidFill>
                  <a:srgbClr val="FF0000"/>
                </a:solidFill>
              </a:rPr>
              <a:t> в системі публічного управління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483" y="354228"/>
            <a:ext cx="6158679" cy="6367847"/>
          </a:xfrm>
        </p:spPr>
      </p:pic>
    </p:spTree>
    <p:extLst>
      <p:ext uri="{BB962C8B-B14F-4D97-AF65-F5344CB8AC3E}">
        <p14:creationId xmlns:p14="http://schemas.microsoft.com/office/powerpoint/2010/main" val="2777912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Збір інформації про претендентів (документи):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227" y="2034746"/>
            <a:ext cx="11063416" cy="4514335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виписки/витягу з Єдиного державного реєстру юридичних осіб та фізичних осіб-підприємців (надається після держреєстрації та реєстрації в </a:t>
            </a:r>
            <a:r>
              <a:rPr lang="uk-UA" sz="4000" dirty="0" err="1" smtClean="0">
                <a:solidFill>
                  <a:srgbClr val="7030A0"/>
                </a:solidFill>
              </a:rPr>
              <a:t>облстаті</a:t>
            </a:r>
            <a:r>
              <a:rPr lang="uk-UA" sz="4000" dirty="0" smtClean="0">
                <a:solidFill>
                  <a:srgbClr val="7030A0"/>
                </a:solidFill>
              </a:rPr>
              <a:t>);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довідки ДПС України за формою 4-ОПП (для платників податків);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ліцензії на право здійснення окремих видів діяльності;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наказів про прийняття на посаду працівників (часті за все керівників);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дипломів чи інших документів, що підтверджують наявність відповідної підготовки/кваліфікації працівників;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копію трудових книжок, що підтверджують необхідний стаж роботи працівників;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документи, що підтверджують незбиткову діяльність за останні два роки, а також відсутність простроченої заборгованості за наданими банками кредитами (річна фінансова звітність);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документи, що підтверджують відсутність порушеної справи про банкрутство чи перебування на стадії ліквідації;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rgbClr val="7030A0"/>
                </a:solidFill>
              </a:rPr>
              <a:t>інші документи, що підтверджують здатність надати відповідну послугу на належному рівні.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455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 контракту з </a:t>
            </a:r>
            <a:r>
              <a:rPr lang="uk-UA" dirty="0" err="1" smtClean="0"/>
              <a:t>аутсорсером</a:t>
            </a:r>
            <a:r>
              <a:rPr lang="uk-UA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834166"/>
            <a:ext cx="10638468" cy="4962050"/>
          </a:xfrm>
        </p:spPr>
        <p:txBody>
          <a:bodyPr>
            <a:normAutofit fontScale="47500" lnSpcReduction="20000"/>
          </a:bodyPr>
          <a:lstStyle/>
          <a:p>
            <a:endParaRPr lang="ru-RU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900" b="1" dirty="0" smtClean="0">
                <a:solidFill>
                  <a:srgbClr val="7030A0"/>
                </a:solidFill>
              </a:rPr>
              <a:t>предмет </a:t>
            </a:r>
            <a:r>
              <a:rPr lang="ru-RU" sz="2900" b="1" dirty="0">
                <a:solidFill>
                  <a:srgbClr val="7030A0"/>
                </a:solidFill>
              </a:rPr>
              <a:t>договору </a:t>
            </a:r>
            <a:r>
              <a:rPr lang="ru-RU" sz="2900" dirty="0"/>
              <a:t>(тут </a:t>
            </a:r>
            <a:r>
              <a:rPr lang="ru-RU" sz="2900" dirty="0" err="1"/>
              <a:t>слід</a:t>
            </a:r>
            <a:r>
              <a:rPr lang="ru-RU" sz="2900" dirty="0"/>
              <a:t> </a:t>
            </a:r>
            <a:r>
              <a:rPr lang="ru-RU" sz="2900" dirty="0" err="1"/>
              <a:t>вказати</a:t>
            </a:r>
            <a:r>
              <a:rPr lang="ru-RU" sz="2900" dirty="0"/>
              <a:t> </a:t>
            </a:r>
            <a:r>
              <a:rPr lang="ru-RU" sz="2900" dirty="0" err="1"/>
              <a:t>назву</a:t>
            </a:r>
            <a:r>
              <a:rPr lang="ru-RU" sz="2900" dirty="0"/>
              <a:t> та вид </a:t>
            </a:r>
            <a:r>
              <a:rPr lang="ru-RU" sz="2900" dirty="0" err="1"/>
              <a:t>послуг</a:t>
            </a:r>
            <a:r>
              <a:rPr lang="ru-RU" sz="2900" dirty="0"/>
              <a:t> </a:t>
            </a:r>
            <a:r>
              <a:rPr lang="ru-RU" sz="2900" dirty="0" err="1"/>
              <a:t>або</a:t>
            </a:r>
            <a:r>
              <a:rPr lang="ru-RU" sz="2900" dirty="0"/>
              <a:t> </a:t>
            </a:r>
            <a:r>
              <a:rPr lang="ru-RU" sz="2900" dirty="0" err="1"/>
              <a:t>робіт</a:t>
            </a:r>
            <a:r>
              <a:rPr lang="ru-RU" sz="2900" dirty="0"/>
              <a:t>, </a:t>
            </a:r>
            <a:r>
              <a:rPr lang="ru-RU" sz="2900" dirty="0" err="1"/>
              <a:t>їх</a:t>
            </a:r>
            <a:r>
              <a:rPr lang="ru-RU" sz="2900" dirty="0"/>
              <a:t> </a:t>
            </a:r>
            <a:r>
              <a:rPr lang="ru-RU" sz="2900" dirty="0" err="1"/>
              <a:t>основні</a:t>
            </a:r>
            <a:r>
              <a:rPr lang="ru-RU" sz="2900" dirty="0"/>
              <a:t> характеристики, </a:t>
            </a:r>
            <a:r>
              <a:rPr lang="ru-RU" sz="2900" dirty="0" err="1"/>
              <a:t>вимоги</a:t>
            </a:r>
            <a:r>
              <a:rPr lang="ru-RU" sz="2900" dirty="0"/>
              <a:t> </a:t>
            </a:r>
            <a:r>
              <a:rPr lang="ru-RU" sz="2900" dirty="0" err="1"/>
              <a:t>щодо</a:t>
            </a:r>
            <a:r>
              <a:rPr lang="ru-RU" sz="2900" dirty="0"/>
              <a:t> </a:t>
            </a:r>
            <a:r>
              <a:rPr lang="ru-RU" sz="2900" dirty="0" err="1"/>
              <a:t>їх</a:t>
            </a:r>
            <a:r>
              <a:rPr lang="ru-RU" sz="2900" dirty="0"/>
              <a:t> </a:t>
            </a:r>
            <a:r>
              <a:rPr lang="ru-RU" sz="2900" dirty="0" err="1"/>
              <a:t>надання</a:t>
            </a:r>
            <a:r>
              <a:rPr lang="ru-RU" sz="2900" dirty="0"/>
              <a:t> </a:t>
            </a:r>
            <a:r>
              <a:rPr lang="ru-RU" sz="2900" dirty="0" err="1"/>
              <a:t>тощо</a:t>
            </a:r>
            <a:r>
              <a:rPr lang="ru-RU" sz="2900" dirty="0"/>
              <a:t>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права та обов’язки сторін </a:t>
            </a:r>
            <a:r>
              <a:rPr lang="uk-UA" sz="2900" dirty="0" smtClean="0"/>
              <a:t>(тут необхідно чітко прописати всі права та обов’язки сторін договору, які стосуються процедури та порядку надання послуги);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порядок розрахунків </a:t>
            </a:r>
            <a:r>
              <a:rPr lang="uk-UA" sz="2900" dirty="0" smtClean="0"/>
              <a:t>(тут слід вказати загальну суму договору, порядок оплати, можливість авансового платежу, процедуру підписання актів приймання передачі наданих послуг/виконання робіт, узгодження порядку оплати у разі наявності недоліків у наданих послугах/виконаних роботах тощо);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відповідальність сторін </a:t>
            </a:r>
            <a:r>
              <a:rPr lang="uk-UA" sz="2900" dirty="0" smtClean="0"/>
              <a:t>(тут необхідно прописати відповідальність кожної із сторін договору за недотримання умов договору; види можливих стягнень – пеня, штраф, відшкодування матеріальних збитків, відшкодування моральної шкоди тощо; усунення недоліків у наданих послугах/виконаних роботах; відповідальність за недотримання умов конфіденційності та порядку оплати послуг тощо);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умови дотримання конфіденційності </a:t>
            </a:r>
            <a:r>
              <a:rPr lang="uk-UA" sz="2900" dirty="0" smtClean="0"/>
              <a:t>(тут необхідно прописати вимоги до порядку дотримання сторонами умов конфіденційності; вказати перелік відомостей, що становлять конфіденційну інформацію, наприклад прізвище, ім’я та по батькові, стать, вік, фізичні вади, наявність хвороби, адресу місця проживання, інші контактні дані);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термін дії договору </a:t>
            </a:r>
            <a:r>
              <a:rPr lang="uk-UA" sz="2900" dirty="0" smtClean="0"/>
              <a:t>та підстави його дострокового припинення (тут визначається строк дії договору, умови його продовження на новий термін та умови його дострокового розірвання за згодою сторін і в односторонньому порядку);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900" b="1" dirty="0" smtClean="0">
                <a:solidFill>
                  <a:srgbClr val="7030A0"/>
                </a:solidFill>
              </a:rPr>
              <a:t>юридичні адреси, </a:t>
            </a:r>
            <a:r>
              <a:rPr lang="uk-UA" sz="2900" dirty="0" smtClean="0"/>
              <a:t>банківські реквізити та підписи сторін (тут вказуються юридичні та фактичні адреси сторін, електронні адреси, номери телефонів/факсів, їх банківські реквізити). </a:t>
            </a:r>
            <a:endParaRPr lang="uk-UA" sz="2900" dirty="0"/>
          </a:p>
        </p:txBody>
      </p:sp>
    </p:spTree>
    <p:extLst>
      <p:ext uri="{BB962C8B-B14F-4D97-AF65-F5344CB8AC3E}">
        <p14:creationId xmlns:p14="http://schemas.microsoft.com/office/powerpoint/2010/main" val="2008376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b="1" dirty="0" smtClean="0"/>
              <a:t>Здійснення контролю за виконанням робіт: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effectLst/>
              </a:rPr>
              <a:t>Зі сторони публічної організації </a:t>
            </a:r>
            <a:r>
              <a:rPr lang="uk-UA" b="1" dirty="0" smtClean="0">
                <a:solidFill>
                  <a:srgbClr val="7030A0"/>
                </a:solidFill>
                <a:effectLst/>
              </a:rPr>
              <a:t>загальний контроль </a:t>
            </a:r>
            <a:r>
              <a:rPr lang="uk-UA" dirty="0" smtClean="0">
                <a:effectLst/>
              </a:rPr>
              <a:t>за дотриманням укладених договорів здійснює його </a:t>
            </a:r>
            <a:r>
              <a:rPr lang="uk-UA" b="1" dirty="0" smtClean="0">
                <a:solidFill>
                  <a:srgbClr val="7030A0"/>
                </a:solidFill>
                <a:effectLst/>
              </a:rPr>
              <a:t>директор.</a:t>
            </a:r>
          </a:p>
          <a:p>
            <a:pPr algn="just"/>
            <a:r>
              <a:rPr lang="uk-UA" dirty="0" smtClean="0">
                <a:effectLst/>
              </a:rPr>
              <a:t>покладення обов’язку (делегування) може бути здійснене шляхом </a:t>
            </a:r>
            <a:r>
              <a:rPr lang="uk-UA" b="1" dirty="0" smtClean="0">
                <a:solidFill>
                  <a:srgbClr val="7030A0"/>
                </a:solidFill>
                <a:effectLst/>
              </a:rPr>
              <a:t>видання наказу директора установи.</a:t>
            </a:r>
          </a:p>
          <a:p>
            <a:pPr algn="just"/>
            <a:r>
              <a:rPr lang="uk-UA" dirty="0" smtClean="0">
                <a:effectLst/>
              </a:rPr>
              <a:t>Контроль за дотриманням умов договору здійснюється у порядку, визначеному договором про надання послуги (виконання робіт). 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  <a:effectLst/>
              </a:rPr>
              <a:t>За наявності зауважень </a:t>
            </a:r>
            <a:r>
              <a:rPr lang="uk-UA" dirty="0" smtClean="0">
                <a:effectLst/>
              </a:rPr>
              <a:t>виконавцеві надається </a:t>
            </a:r>
            <a:r>
              <a:rPr lang="uk-UA" b="1" dirty="0" smtClean="0">
                <a:solidFill>
                  <a:srgbClr val="7030A0"/>
                </a:solidFill>
                <a:effectLst/>
              </a:rPr>
              <a:t>письмова  вимога </a:t>
            </a:r>
            <a:r>
              <a:rPr lang="uk-UA" dirty="0" smtClean="0">
                <a:effectLst/>
              </a:rPr>
              <a:t>про усунення допущених порушень і компенсацію завданої шкоди. </a:t>
            </a:r>
          </a:p>
          <a:p>
            <a:pPr algn="just"/>
            <a:r>
              <a:rPr lang="uk-UA" dirty="0" smtClean="0">
                <a:effectLst/>
              </a:rPr>
              <a:t>Залежно від характеру допущеного виконавцем порушення директор приймає </a:t>
            </a:r>
            <a:r>
              <a:rPr lang="uk-UA" b="1" dirty="0" smtClean="0">
                <a:solidFill>
                  <a:srgbClr val="7030A0"/>
                </a:solidFill>
                <a:effectLst/>
              </a:rPr>
              <a:t>рішення про продовження співпраці </a:t>
            </a:r>
            <a:r>
              <a:rPr lang="uk-UA" dirty="0" smtClean="0">
                <a:effectLst/>
              </a:rPr>
              <a:t>або про розірвання договору. </a:t>
            </a:r>
            <a:endParaRPr lang="uk-UA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16518957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109</TotalTime>
  <Words>805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</vt:lpstr>
      <vt:lpstr>Берлин</vt:lpstr>
      <vt:lpstr>Аутсорсинг як метод публічного управління</vt:lpstr>
      <vt:lpstr>Поняття: </vt:lpstr>
      <vt:lpstr>Історія впровадження аутсорсингу в систему публічного управління:</vt:lpstr>
      <vt:lpstr>Реалізація аутсорсингу в публічному управлінні:</vt:lpstr>
      <vt:lpstr>Специфіка впровадження аутсорсингу у системі публічного управління випливає з: </vt:lpstr>
      <vt:lpstr>Модель впровадження аутсорсингу в системі публічного управління</vt:lpstr>
      <vt:lpstr>Збір інформації про претендентів (документи): </vt:lpstr>
      <vt:lpstr>Зміст контракту з аутсорсером: </vt:lpstr>
      <vt:lpstr>Здійснення контролю за виконанням робіт:</vt:lpstr>
      <vt:lpstr>Література: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Аутсорсинг як метод публічного управління</dc:title>
  <dc:creator>Oleg</dc:creator>
  <cp:lastModifiedBy>Oleg</cp:lastModifiedBy>
  <cp:revision>7</cp:revision>
  <dcterms:created xsi:type="dcterms:W3CDTF">2021-01-15T15:42:25Z</dcterms:created>
  <dcterms:modified xsi:type="dcterms:W3CDTF">2021-01-15T17:32:17Z</dcterms:modified>
</cp:coreProperties>
</file>