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2" r:id="rId3"/>
    <p:sldId id="260" r:id="rId4"/>
    <p:sldId id="263" r:id="rId5"/>
    <p:sldId id="264" r:id="rId6"/>
    <p:sldId id="265" r:id="rId7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666699"/>
    <a:srgbClr val="04374A"/>
    <a:srgbClr val="E5907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05" autoAdjust="0"/>
    <p:restoredTop sz="84583" autoAdjust="0"/>
  </p:normalViewPr>
  <p:slideViewPr>
    <p:cSldViewPr>
      <p:cViewPr varScale="1">
        <p:scale>
          <a:sx n="61" d="100"/>
          <a:sy n="61" d="100"/>
        </p:scale>
        <p:origin x="-15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437112"/>
            <a:ext cx="7992888" cy="1440160"/>
          </a:xfrm>
        </p:spPr>
        <p:txBody>
          <a:bodyPr/>
          <a:lstStyle>
            <a:lvl1pPr>
              <a:defRPr b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1520" y="292102"/>
            <a:ext cx="6768752" cy="1048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3" name="Текст 2"/>
          <p:cNvSpPr>
            <a:spLocks noGrp="1"/>
          </p:cNvSpPr>
          <p:nvPr>
            <p:ph idx="1"/>
          </p:nvPr>
        </p:nvSpPr>
        <p:spPr>
          <a:xfrm>
            <a:off x="251520" y="1556792"/>
            <a:ext cx="6840760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92102"/>
            <a:ext cx="6768752" cy="1048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556792"/>
            <a:ext cx="6840760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6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Тема 11.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Ревізія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розрахунків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підзвітними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особами</a:t>
            </a:r>
            <a:endParaRPr lang="ru-RU" b="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7870635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332656"/>
            <a:ext cx="6768752" cy="5760640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Ревізія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розрахунків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із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підзвітними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особами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має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меті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встановити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цільове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використання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підзвітних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сум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виявити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незаконні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господарсько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недоцільні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витрати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Підставою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для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перевірки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розрахунків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із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підзвітними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особами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є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накази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розпорядження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авансові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звіти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із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прикладеними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документами, записи по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рахунку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372 «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Розрахунки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підзвітними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особами».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Ревізію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розрахунків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підзвітними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особами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починають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із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перевірки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змісту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касових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операцій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операцій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по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рахунках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 банку.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Зіставляючи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дані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аналітичного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обліку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по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рахунку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372 «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Розрахунки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підзвітними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особами»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даними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по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касі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визначають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як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дотримувався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порядок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видачі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сум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операційні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господарські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витрати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074" name="Picture 2" descr="Бухучёт ип на ус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8204" y="4725144"/>
            <a:ext cx="2825796" cy="19168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27822378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60648"/>
            <a:ext cx="8244408" cy="104866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П</a:t>
            </a:r>
            <a:r>
              <a:rPr lang="uk-UA" sz="2800" dirty="0" err="1" smtClean="0">
                <a:solidFill>
                  <a:schemeClr val="tx2">
                    <a:lumMod val="75000"/>
                  </a:schemeClr>
                </a:solidFill>
              </a:rPr>
              <a:t>ід</a:t>
            </a:r>
            <a:r>
              <a:rPr lang="uk-UA" sz="2800" dirty="0" smtClean="0">
                <a:solidFill>
                  <a:schemeClr val="tx2">
                    <a:lumMod val="75000"/>
                  </a:schemeClr>
                </a:solidFill>
              </a:rPr>
              <a:t> час ревізії розрахунків з підзвітними особами перевіряють: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1520" y="1412776"/>
            <a:ext cx="6840760" cy="460851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tx2">
                    <a:lumMod val="75000"/>
                  </a:schemeClr>
                </a:solidFill>
              </a:rPr>
              <a:t>наявність</a:t>
            </a: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tx2">
                    <a:lumMod val="75000"/>
                  </a:schemeClr>
                </a:solidFill>
              </a:rPr>
              <a:t>випадків</a:t>
            </a: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tx2">
                    <a:lumMod val="75000"/>
                  </a:schemeClr>
                </a:solidFill>
              </a:rPr>
              <a:t>видачі</a:t>
            </a: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</a:rPr>
              <a:t> авансу особам, </a:t>
            </a:r>
            <a:r>
              <a:rPr lang="ru-RU" sz="2300" dirty="0" err="1" smtClean="0">
                <a:solidFill>
                  <a:schemeClr val="tx2">
                    <a:lumMod val="75000"/>
                  </a:schemeClr>
                </a:solidFill>
              </a:rPr>
              <a:t>які</a:t>
            </a: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tx2">
                    <a:lumMod val="75000"/>
                  </a:schemeClr>
                </a:solidFill>
              </a:rPr>
              <a:t>своєчасно</a:t>
            </a: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</a:rPr>
              <a:t> не </a:t>
            </a:r>
            <a:r>
              <a:rPr lang="ru-RU" sz="2300" dirty="0" err="1" smtClean="0">
                <a:solidFill>
                  <a:schemeClr val="tx2">
                    <a:lumMod val="75000"/>
                  </a:schemeClr>
                </a:solidFill>
              </a:rPr>
              <a:t>розрахувалися</a:t>
            </a: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</a:rPr>
              <a:t> за </a:t>
            </a:r>
            <a:r>
              <a:rPr lang="ru-RU" sz="2300" dirty="0" err="1" smtClean="0">
                <a:solidFill>
                  <a:schemeClr val="tx2">
                    <a:lumMod val="75000"/>
                  </a:schemeClr>
                </a:solidFill>
              </a:rPr>
              <a:t>попередній</a:t>
            </a: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</a:rPr>
              <a:t> аванс;</a:t>
            </a:r>
            <a:br>
              <a:rPr lang="ru-RU" sz="23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3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sz="2300" dirty="0" err="1" smtClean="0">
                <a:solidFill>
                  <a:schemeClr val="tx2">
                    <a:lumMod val="75000"/>
                  </a:schemeClr>
                </a:solidFill>
              </a:rPr>
              <a:t>випадки</a:t>
            </a: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tx2">
                    <a:lumMod val="75000"/>
                  </a:schemeClr>
                </a:solidFill>
              </a:rPr>
              <a:t>порушення</a:t>
            </a: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tx2">
                    <a:lumMod val="75000"/>
                  </a:schemeClr>
                </a:solidFill>
              </a:rPr>
              <a:t>строків</a:t>
            </a: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tx2">
                    <a:lumMod val="75000"/>
                  </a:schemeClr>
                </a:solidFill>
              </a:rPr>
              <a:t>закриття</a:t>
            </a: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tx2">
                    <a:lumMod val="75000"/>
                  </a:schemeClr>
                </a:solidFill>
              </a:rPr>
              <a:t>розрахунків</a:t>
            </a: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</a:rPr>
              <a:t> по кожному авансу </a:t>
            </a:r>
            <a:r>
              <a:rPr lang="ru-RU" sz="2300" dirty="0" err="1" smtClean="0">
                <a:solidFill>
                  <a:schemeClr val="tx2">
                    <a:lumMod val="75000"/>
                  </a:schemeClr>
                </a:solidFill>
              </a:rPr>
              <a:t>зокрема</a:t>
            </a: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br>
              <a:rPr lang="ru-RU" sz="23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3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sz="2300" dirty="0" err="1" smtClean="0">
                <a:solidFill>
                  <a:schemeClr val="tx2">
                    <a:lumMod val="75000"/>
                  </a:schemeClr>
                </a:solidFill>
              </a:rPr>
              <a:t>випадки</a:t>
            </a: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tx2">
                    <a:lumMod val="75000"/>
                  </a:schemeClr>
                </a:solidFill>
              </a:rPr>
              <a:t>видачі</a:t>
            </a: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</a:rPr>
              <a:t> авансу до </a:t>
            </a:r>
            <a:r>
              <a:rPr lang="ru-RU" sz="2300" dirty="0" err="1" smtClean="0">
                <a:solidFill>
                  <a:schemeClr val="tx2">
                    <a:lumMod val="75000"/>
                  </a:schemeClr>
                </a:solidFill>
              </a:rPr>
              <a:t>погашення</a:t>
            </a: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tx2">
                    <a:lumMod val="75000"/>
                  </a:schemeClr>
                </a:solidFill>
              </a:rPr>
              <a:t>заборгованості</a:t>
            </a: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</a:rPr>
              <a:t> по </a:t>
            </a:r>
            <a:r>
              <a:rPr lang="ru-RU" sz="2300" dirty="0" err="1" smtClean="0">
                <a:solidFill>
                  <a:schemeClr val="tx2">
                    <a:lumMod val="75000"/>
                  </a:schemeClr>
                </a:solidFill>
              </a:rPr>
              <a:t>попередньому</a:t>
            </a: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br>
              <a:rPr lang="ru-RU" sz="23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3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</a:rPr>
              <a:t>передачу </a:t>
            </a:r>
            <a:r>
              <a:rPr lang="ru-RU" sz="2300" dirty="0" err="1" smtClean="0">
                <a:solidFill>
                  <a:schemeClr val="tx2">
                    <a:lumMod val="75000"/>
                  </a:schemeClr>
                </a:solidFill>
              </a:rPr>
              <a:t>сум</a:t>
            </a: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</a:rPr>
              <a:t> авансу </a:t>
            </a:r>
            <a:r>
              <a:rPr lang="ru-RU" sz="2300" dirty="0" err="1" smtClean="0">
                <a:solidFill>
                  <a:schemeClr val="tx2">
                    <a:lumMod val="75000"/>
                  </a:schemeClr>
                </a:solidFill>
              </a:rPr>
              <a:t>однією</a:t>
            </a: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tx2">
                    <a:lumMod val="75000"/>
                  </a:schemeClr>
                </a:solidFill>
              </a:rPr>
              <a:t>підзвітною</a:t>
            </a: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</a:rPr>
              <a:t> особою </a:t>
            </a:r>
            <a:r>
              <a:rPr lang="ru-RU" sz="2300" dirty="0" err="1" smtClean="0">
                <a:solidFill>
                  <a:schemeClr val="tx2">
                    <a:lumMod val="75000"/>
                  </a:schemeClr>
                </a:solidFill>
              </a:rPr>
              <a:t>іншій</a:t>
            </a: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br>
              <a:rPr lang="ru-RU" sz="23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3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sz="2300" dirty="0" err="1" smtClean="0">
                <a:solidFill>
                  <a:schemeClr val="tx2">
                    <a:lumMod val="75000"/>
                  </a:schemeClr>
                </a:solidFill>
              </a:rPr>
              <a:t>своєчасність</a:t>
            </a: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tx2">
                    <a:lumMod val="75000"/>
                  </a:schemeClr>
                </a:solidFill>
              </a:rPr>
              <a:t>подання</a:t>
            </a: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tx2">
                    <a:lumMod val="75000"/>
                  </a:schemeClr>
                </a:solidFill>
              </a:rPr>
              <a:t>авансових</a:t>
            </a: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tx2">
                    <a:lumMod val="75000"/>
                  </a:schemeClr>
                </a:solidFill>
              </a:rPr>
              <a:t>звітів</a:t>
            </a: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3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0859123"/>
      </p:ext>
    </p:extLst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52536" y="332656"/>
            <a:ext cx="6840760" cy="6264696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Перевіряючи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авансові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звіти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із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використання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підзвітних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сум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операційні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господарські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витрати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потрібно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визначити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законність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доцільність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таких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витрат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: детально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вивчити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документи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які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додані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до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звітів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по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оплаті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готівкою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вантажно-розвантажувальних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робіт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послуг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придбання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ТМЦ.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Особливої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уваги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вимагає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перевірка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достовірності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таких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пред'явлених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підзвітною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особою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документів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як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касові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чеки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торгових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підприємств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за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придбані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у них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товари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рахунки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дрібнооптових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баз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копії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прибуткових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документів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здачу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придбаних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матеріальних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цінностей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Джерелами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ревізії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розрахунків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із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підзвітними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особами по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відрядженнях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є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накази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розпорядження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керівника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підприємства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посвідчення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відрядження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дані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по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виданих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грошових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авансах,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письмові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пояснення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результатів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відрядження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авансові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звіти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додатками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записи по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рахунках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ЗО «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Каса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», 31 «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Рахунки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 банках», 372 «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Розрахунки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підзвітними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особами».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482" name="Picture 2" descr="Бухучет для начинающих и работа в 1С:Бухгалтерия 8 для Казахстана —  Центрсофт Академ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509120"/>
            <a:ext cx="2843808" cy="213285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7632848" cy="5184576"/>
          </a:xfrm>
        </p:spPr>
        <p:txBody>
          <a:bodyPr>
            <a:normAutofit lnSpcReduction="10000"/>
          </a:bodyPr>
          <a:lstStyle/>
          <a:p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Перевіряючи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оплату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проїзду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також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проживання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готелі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ревізор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керується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Законом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України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«Про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оподаткування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прибутку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підприємств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»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від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22.05.1997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р.№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283/97 ВР, де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вказано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оплата проводиться 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розмірі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фактичних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видатків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тільки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при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поданні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підтверджувальних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документів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2530" name="Picture 2" descr="Бухгалтерский учет, курсы бухгалтера - учебный центр «Стимул» - обучение в  Киев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4437112"/>
            <a:ext cx="3619500" cy="223837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748464" cy="83264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При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наявності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підтверджувальних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документів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відшкодовуються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витрати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6336704" cy="475252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на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побутові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послуги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що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надаються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готелях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прання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чищення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),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але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не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більше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10 %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від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норм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добових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витрат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для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країни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куди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відряджається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працівник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бронювання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місця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готелях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в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розмірах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не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більше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50 %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вартості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місця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на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добу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за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користування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постільними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речами в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поїзді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комісійні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разі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обміну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валюти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1506" name="Picture 2" descr="Снижение денежных переводов, ПИИ и отток капитала — основные риски для К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5157192"/>
            <a:ext cx="2492746" cy="140744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54a8dafb9a1197584567d4afd9b279bacfbe336"/>
</p:tagLst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2051</TotalTime>
  <Words>238</Words>
  <Application>Microsoft Office PowerPoint</Application>
  <PresentationFormat>Экран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Тема 11. Ревізія розрахунків з підзвітними особами</vt:lpstr>
      <vt:lpstr>Слайд 2</vt:lpstr>
      <vt:lpstr>Під час ревізії розрахунків з підзвітними особами перевіряють:</vt:lpstr>
      <vt:lpstr>Слайд 4</vt:lpstr>
      <vt:lpstr>Слайд 5</vt:lpstr>
      <vt:lpstr>При наявності підтверджувальних документів відшкодовуються витрати: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Изумрудный полутон</dc:title>
  <dc:creator>obstinate</dc:creator>
  <dc:description>Шаблон презентации с сайта https://presentation-creation.ru/</dc:description>
  <cp:lastModifiedBy>putnik</cp:lastModifiedBy>
  <cp:revision>808</cp:revision>
  <dcterms:created xsi:type="dcterms:W3CDTF">2018-02-25T09:09:03Z</dcterms:created>
  <dcterms:modified xsi:type="dcterms:W3CDTF">2021-04-27T16:01:18Z</dcterms:modified>
</cp:coreProperties>
</file>