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4" r:id="rId3"/>
    <p:sldId id="285" r:id="rId4"/>
    <p:sldId id="286" r:id="rId5"/>
    <p:sldId id="287" r:id="rId6"/>
    <p:sldId id="288" r:id="rId7"/>
    <p:sldId id="289" r:id="rId8"/>
    <p:sldId id="290" r:id="rId9"/>
    <p:sldId id="291" r:id="rId10"/>
    <p:sldId id="292" r:id="rId11"/>
    <p:sldId id="293" r:id="rId12"/>
    <p:sldId id="294" r:id="rId13"/>
    <p:sldId id="257" r:id="rId14"/>
    <p:sldId id="258" r:id="rId15"/>
    <p:sldId id="259" r:id="rId16"/>
    <p:sldId id="260" r:id="rId17"/>
    <p:sldId id="261" r:id="rId18"/>
    <p:sldId id="262" r:id="rId19"/>
    <p:sldId id="263" r:id="rId20"/>
    <p:sldId id="264" r:id="rId21"/>
    <p:sldId id="265" r:id="rId22"/>
    <p:sldId id="266" r:id="rId23"/>
    <p:sldId id="267" r:id="rId24"/>
    <p:sldId id="268" r:id="rId25"/>
    <p:sldId id="269" r:id="rId26"/>
    <p:sldId id="270" r:id="rId27"/>
    <p:sldId id="271" r:id="rId28"/>
    <p:sldId id="272" r:id="rId29"/>
    <p:sldId id="273" r:id="rId30"/>
    <p:sldId id="274" r:id="rId31"/>
    <p:sldId id="275" r:id="rId32"/>
    <p:sldId id="276" r:id="rId33"/>
    <p:sldId id="277" r:id="rId34"/>
    <p:sldId id="278" r:id="rId35"/>
    <p:sldId id="279" r:id="rId36"/>
    <p:sldId id="280" r:id="rId37"/>
    <p:sldId id="281" r:id="rId38"/>
    <p:sldId id="282" r:id="rId39"/>
    <p:sldId id="283" r:id="rId4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B4C71EC6-210F-42DE-9C53-41977AD35B3D}" type="datetimeFigureOut">
              <a:rPr lang="ru-RU" smtClean="0"/>
              <a:t>21.03.2025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21.03.2025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21.03.2025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21.03.2025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B4C71EC6-210F-42DE-9C53-41977AD35B3D}" type="datetimeFigureOut">
              <a:rPr lang="ru-RU" smtClean="0"/>
              <a:t>21.03.2025</a:t>
            </a:fld>
            <a:endParaRPr lang="ru-RU"/>
          </a:p>
        </p:txBody>
      </p:sp>
      <p:sp>
        <p:nvSpPr>
          <p:cNvPr id="91" name="Footer Placeholder 90"/>
          <p:cNvSpPr>
            <a:spLocks noGrp="1"/>
          </p:cNvSpPr>
          <p:nvPr>
            <p:ph type="ftr" sz="quarter" idx="11"/>
          </p:nvPr>
        </p:nvSpPr>
        <p:spPr/>
        <p:txBody>
          <a:bodyPr/>
          <a:lstStyle/>
          <a:p>
            <a:endParaRPr lang="ru-RU"/>
          </a:p>
        </p:txBody>
      </p:sp>
      <p:sp>
        <p:nvSpPr>
          <p:cNvPr id="92" name="Slide Number Placeholder 91"/>
          <p:cNvSpPr>
            <a:spLocks noGrp="1"/>
          </p:cNvSpPr>
          <p:nvPr>
            <p:ph type="sldNum" sz="quarter" idx="12"/>
          </p:nvPr>
        </p:nvSpPr>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21.03.2025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B4C71EC6-210F-42DE-9C53-41977AD35B3D}" type="datetimeFigureOut">
              <a:rPr lang="ru-RU" smtClean="0"/>
              <a:t>21.03.2025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21.03.2025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21.03.2025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21.03.2025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21.03.2025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B4C71EC6-210F-42DE-9C53-41977AD35B3D}" type="datetimeFigureOut">
              <a:rPr lang="ru-RU" smtClean="0"/>
              <a:t>21.03.2025</a:t>
            </a:fld>
            <a:endParaRPr lang="ru-RU"/>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19B0651-EE4F-4900-A07F-96A6BFA9D0F0}"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a:t>ХАРАКТЕРИСТИКА ТОВАРІВ. ВЛАСТИВОСТІ ТОВАРІВ</a:t>
            </a:r>
          </a:p>
        </p:txBody>
      </p:sp>
      <p:sp>
        <p:nvSpPr>
          <p:cNvPr id="3" name="Подзаголовок 2"/>
          <p:cNvSpPr>
            <a:spLocks noGrp="1"/>
          </p:cNvSpPr>
          <p:nvPr>
            <p:ph type="subTitle" idx="1"/>
          </p:nvPr>
        </p:nvSpPr>
        <p:spPr/>
        <p:txBody>
          <a:bodyPr/>
          <a:lstStyle/>
          <a:p>
            <a:r>
              <a:rPr lang="ru-RU" smtClean="0"/>
              <a:t>Основні</a:t>
            </a:r>
            <a:r>
              <a:rPr lang="ru-RU" dirty="0" smtClean="0"/>
              <a:t> </a:t>
            </a:r>
            <a:r>
              <a:rPr lang="ru-RU" dirty="0" err="1"/>
              <a:t>поняття</a:t>
            </a:r>
            <a:r>
              <a:rPr lang="ru-RU" dirty="0"/>
              <a:t> характеристики </a:t>
            </a:r>
            <a:r>
              <a:rPr lang="ru-RU" dirty="0" err="1" smtClean="0"/>
              <a:t>товарів</a:t>
            </a:r>
            <a:endParaRPr lang="ru-RU" dirty="0" smtClean="0"/>
          </a:p>
          <a:p>
            <a:endParaRPr lang="ru-RU" dirty="0"/>
          </a:p>
        </p:txBody>
      </p:sp>
    </p:spTree>
    <p:extLst>
      <p:ext uri="{BB962C8B-B14F-4D97-AF65-F5344CB8AC3E}">
        <p14:creationId xmlns:p14="http://schemas.microsoft.com/office/powerpoint/2010/main" val="1982349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02034"/>
          </a:xfrm>
        </p:spPr>
        <p:txBody>
          <a:bodyPr>
            <a:normAutofit fontScale="90000"/>
          </a:bodyPr>
          <a:lstStyle/>
          <a:p>
            <a:endParaRPr lang="en-US" sz="8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723412650"/>
              </p:ext>
            </p:extLst>
          </p:nvPr>
        </p:nvGraphicFramePr>
        <p:xfrm>
          <a:off x="179511" y="476250"/>
          <a:ext cx="8076902" cy="5976937"/>
        </p:xfrm>
        <a:graphic>
          <a:graphicData uri="http://schemas.openxmlformats.org/drawingml/2006/table">
            <a:tbl>
              <a:tblPr/>
              <a:tblGrid>
                <a:gridCol w="2399659">
                  <a:extLst>
                    <a:ext uri="{9D8B030D-6E8A-4147-A177-3AD203B41FA5}">
                      <a16:colId xmlns:a16="http://schemas.microsoft.com/office/drawing/2014/main" val="1082292260"/>
                    </a:ext>
                  </a:extLst>
                </a:gridCol>
                <a:gridCol w="2984942">
                  <a:extLst>
                    <a:ext uri="{9D8B030D-6E8A-4147-A177-3AD203B41FA5}">
                      <a16:colId xmlns:a16="http://schemas.microsoft.com/office/drawing/2014/main" val="672857063"/>
                    </a:ext>
                  </a:extLst>
                </a:gridCol>
                <a:gridCol w="2692301">
                  <a:extLst>
                    <a:ext uri="{9D8B030D-6E8A-4147-A177-3AD203B41FA5}">
                      <a16:colId xmlns:a16="http://schemas.microsoft.com/office/drawing/2014/main" val="1476429602"/>
                    </a:ext>
                  </a:extLst>
                </a:gridCol>
              </a:tblGrid>
              <a:tr h="327503">
                <a:tc gridSpan="2">
                  <a:txBody>
                    <a:bodyPr/>
                    <a:lstStyle/>
                    <a:p>
                      <a:r>
                        <a:rPr lang="ru-RU" sz="1600" b="1"/>
                        <a:t>Фаза спаду</a:t>
                      </a:r>
                      <a:endParaRPr lang="ru-RU" sz="1600"/>
                    </a:p>
                  </a:txBody>
                  <a:tcPr marL="81876" marR="81876" marT="40938" marB="40938" anchor="ctr">
                    <a:lnL>
                      <a:noFill/>
                    </a:lnL>
                    <a:lnR>
                      <a:noFill/>
                    </a:lnR>
                    <a:lnT>
                      <a:noFill/>
                    </a:lnT>
                    <a:lnB>
                      <a:noFill/>
                    </a:lnB>
                  </a:tcPr>
                </a:tc>
                <a:tc hMerge="1">
                  <a:txBody>
                    <a:bodyPr/>
                    <a:lstStyle/>
                    <a:p>
                      <a:endParaRPr lang="en-US"/>
                    </a:p>
                  </a:txBody>
                  <a:tcPr/>
                </a:tc>
                <a:tc>
                  <a:txBody>
                    <a:bodyPr/>
                    <a:lstStyle/>
                    <a:p>
                      <a:endParaRPr lang="en-US" sz="1600"/>
                    </a:p>
                  </a:txBody>
                  <a:tcPr marL="81876" marR="81876" marT="40938" marB="40938" anchor="ctr">
                    <a:lnL>
                      <a:noFill/>
                    </a:lnL>
                    <a:lnR>
                      <a:noFill/>
                    </a:lnR>
                    <a:lnT>
                      <a:noFill/>
                    </a:lnT>
                    <a:lnB>
                      <a:noFill/>
                    </a:lnB>
                  </a:tcPr>
                </a:tc>
                <a:extLst>
                  <a:ext uri="{0D108BD9-81ED-4DB2-BD59-A6C34878D82A}">
                    <a16:rowId xmlns:a16="http://schemas.microsoft.com/office/drawing/2014/main" val="2054171621"/>
                  </a:ext>
                </a:extLst>
              </a:tr>
              <a:tr h="818759">
                <a:tc>
                  <a:txBody>
                    <a:bodyPr/>
                    <a:lstStyle/>
                    <a:p>
                      <a:r>
                        <a:rPr lang="ru-RU" sz="1600"/>
                        <a:t>Товар і його зміни</a:t>
                      </a:r>
                    </a:p>
                  </a:txBody>
                  <a:tcPr marL="81876" marR="81876" marT="40938" marB="40938" anchor="ctr">
                    <a:lnL>
                      <a:noFill/>
                    </a:lnL>
                    <a:lnR>
                      <a:noFill/>
                    </a:lnR>
                    <a:lnT>
                      <a:noFill/>
                    </a:lnT>
                    <a:lnB>
                      <a:noFill/>
                    </a:lnB>
                  </a:tcPr>
                </a:tc>
                <a:tc>
                  <a:txBody>
                    <a:bodyPr/>
                    <a:lstStyle/>
                    <a:p>
                      <a:r>
                        <a:rPr lang="ru-RU" sz="1600"/>
                        <a:t>Мала диференціація між товарами. Якість товару нестабільна</a:t>
                      </a:r>
                    </a:p>
                  </a:txBody>
                  <a:tcPr marL="81876" marR="81876" marT="40938" marB="40938" anchor="ctr">
                    <a:lnL>
                      <a:noFill/>
                    </a:lnL>
                    <a:lnR>
                      <a:noFill/>
                    </a:lnR>
                    <a:lnT>
                      <a:noFill/>
                    </a:lnT>
                    <a:lnB>
                      <a:noFill/>
                    </a:lnB>
                  </a:tcPr>
                </a:tc>
                <a:tc>
                  <a:txBody>
                    <a:bodyPr/>
                    <a:lstStyle/>
                    <a:p>
                      <a:endParaRPr lang="en-US" sz="1600"/>
                    </a:p>
                  </a:txBody>
                  <a:tcPr marL="81876" marR="81876" marT="40938" marB="40938" anchor="ctr">
                    <a:lnL>
                      <a:noFill/>
                    </a:lnL>
                    <a:lnR>
                      <a:noFill/>
                    </a:lnR>
                    <a:lnT>
                      <a:noFill/>
                    </a:lnT>
                    <a:lnB>
                      <a:noFill/>
                    </a:lnB>
                  </a:tcPr>
                </a:tc>
                <a:extLst>
                  <a:ext uri="{0D108BD9-81ED-4DB2-BD59-A6C34878D82A}">
                    <a16:rowId xmlns:a16="http://schemas.microsoft.com/office/drawing/2014/main" val="2345871254"/>
                  </a:ext>
                </a:extLst>
              </a:tr>
              <a:tr h="1064386">
                <a:tc>
                  <a:txBody>
                    <a:bodyPr/>
                    <a:lstStyle/>
                    <a:p>
                      <a:r>
                        <a:rPr lang="ru-RU" sz="1600"/>
                        <a:t>Маркетинг</a:t>
                      </a:r>
                    </a:p>
                  </a:txBody>
                  <a:tcPr marL="81876" marR="81876" marT="40938" marB="40938" anchor="ctr">
                    <a:lnL>
                      <a:noFill/>
                    </a:lnL>
                    <a:lnR>
                      <a:noFill/>
                    </a:lnR>
                    <a:lnT>
                      <a:noFill/>
                    </a:lnT>
                    <a:lnB>
                      <a:noFill/>
                    </a:lnB>
                  </a:tcPr>
                </a:tc>
                <a:tc>
                  <a:txBody>
                    <a:bodyPr/>
                    <a:lstStyle/>
                    <a:p>
                      <a:r>
                        <a:rPr lang="ru-RU" sz="1600"/>
                        <a:t>Низьке відношення витрат на рекламу до обсягу реалізації. Малі інші витрати з маркетингу</a:t>
                      </a:r>
                    </a:p>
                  </a:txBody>
                  <a:tcPr marL="81876" marR="81876" marT="40938" marB="40938" anchor="ctr">
                    <a:lnL>
                      <a:noFill/>
                    </a:lnL>
                    <a:lnR>
                      <a:noFill/>
                    </a:lnR>
                    <a:lnT>
                      <a:noFill/>
                    </a:lnT>
                    <a:lnB>
                      <a:noFill/>
                    </a:lnB>
                  </a:tcPr>
                </a:tc>
                <a:tc>
                  <a:txBody>
                    <a:bodyPr/>
                    <a:lstStyle/>
                    <a:p>
                      <a:endParaRPr lang="en-US" sz="1600"/>
                    </a:p>
                  </a:txBody>
                  <a:tcPr marL="81876" marR="81876" marT="40938" marB="40938" anchor="ctr">
                    <a:lnL>
                      <a:noFill/>
                    </a:lnL>
                    <a:lnR>
                      <a:noFill/>
                    </a:lnR>
                    <a:lnT>
                      <a:noFill/>
                    </a:lnT>
                    <a:lnB>
                      <a:noFill/>
                    </a:lnB>
                  </a:tcPr>
                </a:tc>
                <a:extLst>
                  <a:ext uri="{0D108BD9-81ED-4DB2-BD59-A6C34878D82A}">
                    <a16:rowId xmlns:a16="http://schemas.microsoft.com/office/drawing/2014/main" val="613767151"/>
                  </a:ext>
                </a:extLst>
              </a:tr>
              <a:tr h="1064386">
                <a:tc>
                  <a:txBody>
                    <a:bodyPr/>
                    <a:lstStyle/>
                    <a:p>
                      <a:r>
                        <a:rPr lang="ru-RU" sz="1600"/>
                        <a:t>Виробництво і розподіл</a:t>
                      </a:r>
                    </a:p>
                  </a:txBody>
                  <a:tcPr marL="81876" marR="81876" marT="40938" marB="40938" anchor="ctr">
                    <a:lnL>
                      <a:noFill/>
                    </a:lnL>
                    <a:lnR>
                      <a:noFill/>
                    </a:lnR>
                    <a:lnT>
                      <a:noFill/>
                    </a:lnT>
                    <a:lnB>
                      <a:noFill/>
                    </a:lnB>
                  </a:tcPr>
                </a:tc>
                <a:tc>
                  <a:txBody>
                    <a:bodyPr/>
                    <a:lstStyle/>
                    <a:p>
                      <a:r>
                        <a:rPr lang="ru-RU" sz="1600"/>
                        <a:t>Значний надлишок виробничих потужностей. Використання лише деяких каналів товаророзподілу</a:t>
                      </a:r>
                    </a:p>
                  </a:txBody>
                  <a:tcPr marL="81876" marR="81876" marT="40938" marB="40938" anchor="ctr">
                    <a:lnL>
                      <a:noFill/>
                    </a:lnL>
                    <a:lnR>
                      <a:noFill/>
                    </a:lnR>
                    <a:lnT>
                      <a:noFill/>
                    </a:lnT>
                    <a:lnB>
                      <a:noFill/>
                    </a:lnB>
                  </a:tcPr>
                </a:tc>
                <a:tc>
                  <a:txBody>
                    <a:bodyPr/>
                    <a:lstStyle/>
                    <a:p>
                      <a:endParaRPr lang="en-US" sz="1600"/>
                    </a:p>
                  </a:txBody>
                  <a:tcPr marL="81876" marR="81876" marT="40938" marB="40938" anchor="ctr">
                    <a:lnL>
                      <a:noFill/>
                    </a:lnL>
                    <a:lnR>
                      <a:noFill/>
                    </a:lnR>
                    <a:lnT>
                      <a:noFill/>
                    </a:lnT>
                    <a:lnB>
                      <a:noFill/>
                    </a:lnB>
                  </a:tcPr>
                </a:tc>
                <a:extLst>
                  <a:ext uri="{0D108BD9-81ED-4DB2-BD59-A6C34878D82A}">
                    <a16:rowId xmlns:a16="http://schemas.microsoft.com/office/drawing/2014/main" val="2237669991"/>
                  </a:ext>
                </a:extLst>
              </a:tr>
              <a:tr h="1064386">
                <a:tc>
                  <a:txBody>
                    <a:bodyPr/>
                    <a:lstStyle/>
                    <a:p>
                      <a:r>
                        <a:rPr lang="ru-RU" sz="1600"/>
                        <a:t>Конкуренція</a:t>
                      </a:r>
                    </a:p>
                  </a:txBody>
                  <a:tcPr marL="81876" marR="81876" marT="40938" marB="40938" anchor="ctr">
                    <a:lnL>
                      <a:noFill/>
                    </a:lnL>
                    <a:lnR>
                      <a:noFill/>
                    </a:lnR>
                    <a:lnT>
                      <a:noFill/>
                    </a:lnT>
                    <a:lnB>
                      <a:noFill/>
                    </a:lnB>
                  </a:tcPr>
                </a:tc>
                <a:tc>
                  <a:txBody>
                    <a:bodyPr/>
                    <a:lstStyle/>
                    <a:p>
                      <a:r>
                        <a:rPr lang="ru-RU" sz="1600"/>
                        <a:t>Фірми починають виходити з конкурентної боротьби, кількість конкурентів зменшується</a:t>
                      </a:r>
                    </a:p>
                  </a:txBody>
                  <a:tcPr marL="81876" marR="81876" marT="40938" marB="40938" anchor="ctr">
                    <a:lnL>
                      <a:noFill/>
                    </a:lnL>
                    <a:lnR>
                      <a:noFill/>
                    </a:lnR>
                    <a:lnT>
                      <a:noFill/>
                    </a:lnT>
                    <a:lnB>
                      <a:noFill/>
                    </a:lnB>
                  </a:tcPr>
                </a:tc>
                <a:tc>
                  <a:txBody>
                    <a:bodyPr/>
                    <a:lstStyle/>
                    <a:p>
                      <a:endParaRPr lang="en-US" sz="1600"/>
                    </a:p>
                  </a:txBody>
                  <a:tcPr marL="81876" marR="81876" marT="40938" marB="40938" anchor="ctr">
                    <a:lnL>
                      <a:noFill/>
                    </a:lnL>
                    <a:lnR>
                      <a:noFill/>
                    </a:lnR>
                    <a:lnT>
                      <a:noFill/>
                    </a:lnT>
                    <a:lnB>
                      <a:noFill/>
                    </a:lnB>
                  </a:tcPr>
                </a:tc>
                <a:extLst>
                  <a:ext uri="{0D108BD9-81ED-4DB2-BD59-A6C34878D82A}">
                    <a16:rowId xmlns:a16="http://schemas.microsoft.com/office/drawing/2014/main" val="793372906"/>
                  </a:ext>
                </a:extLst>
              </a:tr>
              <a:tr h="1064386">
                <a:tc>
                  <a:txBody>
                    <a:bodyPr/>
                    <a:lstStyle/>
                    <a:p>
                      <a:r>
                        <a:rPr lang="ru-RU" sz="1600"/>
                        <a:t>Частка роздрібу в ціні товару і прибутку</a:t>
                      </a:r>
                    </a:p>
                  </a:txBody>
                  <a:tcPr marL="81876" marR="81876" marT="40938" marB="40938" anchor="ctr">
                    <a:lnL>
                      <a:noFill/>
                    </a:lnL>
                    <a:lnR>
                      <a:noFill/>
                    </a:lnR>
                    <a:lnT>
                      <a:noFill/>
                    </a:lnT>
                    <a:lnB>
                      <a:noFill/>
                    </a:lnB>
                  </a:tcPr>
                </a:tc>
                <a:tc>
                  <a:txBody>
                    <a:bodyPr/>
                    <a:lstStyle/>
                    <a:p>
                      <a:r>
                        <a:rPr lang="ru-RU" sz="1600"/>
                        <a:t>Низька ціна, низька частка роздрібу в ціні. Наприкінці фази ціни можуть підвищитися</a:t>
                      </a:r>
                    </a:p>
                  </a:txBody>
                  <a:tcPr marL="81876" marR="81876" marT="40938" marB="40938" anchor="ctr">
                    <a:lnL>
                      <a:noFill/>
                    </a:lnL>
                    <a:lnR>
                      <a:noFill/>
                    </a:lnR>
                    <a:lnT>
                      <a:noFill/>
                    </a:lnT>
                    <a:lnB>
                      <a:noFill/>
                    </a:lnB>
                  </a:tcPr>
                </a:tc>
                <a:tc>
                  <a:txBody>
                    <a:bodyPr/>
                    <a:lstStyle/>
                    <a:p>
                      <a:endParaRPr lang="en-US" sz="1600"/>
                    </a:p>
                  </a:txBody>
                  <a:tcPr marL="81876" marR="81876" marT="40938" marB="40938" anchor="ctr">
                    <a:lnL>
                      <a:noFill/>
                    </a:lnL>
                    <a:lnR>
                      <a:noFill/>
                    </a:lnR>
                    <a:lnT>
                      <a:noFill/>
                    </a:lnT>
                    <a:lnB>
                      <a:noFill/>
                    </a:lnB>
                  </a:tcPr>
                </a:tc>
                <a:extLst>
                  <a:ext uri="{0D108BD9-81ED-4DB2-BD59-A6C34878D82A}">
                    <a16:rowId xmlns:a16="http://schemas.microsoft.com/office/drawing/2014/main" val="3552755824"/>
                  </a:ext>
                </a:extLst>
              </a:tr>
              <a:tr h="573131">
                <a:tc>
                  <a:txBody>
                    <a:bodyPr/>
                    <a:lstStyle/>
                    <a:p>
                      <a:r>
                        <a:rPr lang="ru-RU" sz="1600"/>
                        <a:t>Покупець і його поведінка</a:t>
                      </a:r>
                    </a:p>
                  </a:txBody>
                  <a:tcPr marL="81876" marR="81876" marT="40938" marB="40938" anchor="ctr">
                    <a:lnL>
                      <a:noFill/>
                    </a:lnL>
                    <a:lnR>
                      <a:noFill/>
                    </a:lnR>
                    <a:lnT>
                      <a:noFill/>
                    </a:lnT>
                    <a:lnB>
                      <a:noFill/>
                    </a:lnB>
                  </a:tcPr>
                </a:tc>
                <a:tc>
                  <a:txBody>
                    <a:bodyPr/>
                    <a:lstStyle/>
                    <a:p>
                      <a:r>
                        <a:rPr lang="ru-RU" sz="1600"/>
                        <a:t>Покупці досвідчені, добре знають товар</a:t>
                      </a:r>
                    </a:p>
                  </a:txBody>
                  <a:tcPr marL="81876" marR="81876" marT="40938" marB="40938" anchor="ctr">
                    <a:lnL>
                      <a:noFill/>
                    </a:lnL>
                    <a:lnR>
                      <a:noFill/>
                    </a:lnR>
                    <a:lnT>
                      <a:noFill/>
                    </a:lnT>
                    <a:lnB>
                      <a:noFill/>
                    </a:lnB>
                  </a:tcPr>
                </a:tc>
                <a:tc>
                  <a:txBody>
                    <a:bodyPr/>
                    <a:lstStyle/>
                    <a:p>
                      <a:endParaRPr lang="en-US" sz="1600" dirty="0"/>
                    </a:p>
                  </a:txBody>
                  <a:tcPr marL="81876" marR="81876" marT="40938" marB="40938" anchor="ctr">
                    <a:lnL>
                      <a:noFill/>
                    </a:lnL>
                    <a:lnR>
                      <a:noFill/>
                    </a:lnR>
                    <a:lnT>
                      <a:noFill/>
                    </a:lnT>
                    <a:lnB>
                      <a:noFill/>
                    </a:lnB>
                  </a:tcPr>
                </a:tc>
                <a:extLst>
                  <a:ext uri="{0D108BD9-81ED-4DB2-BD59-A6C34878D82A}">
                    <a16:rowId xmlns:a16="http://schemas.microsoft.com/office/drawing/2014/main" val="567013360"/>
                  </a:ext>
                </a:extLst>
              </a:tr>
            </a:tbl>
          </a:graphicData>
        </a:graphic>
      </p:graphicFrame>
    </p:spTree>
    <p:extLst>
      <p:ext uri="{BB962C8B-B14F-4D97-AF65-F5344CB8AC3E}">
        <p14:creationId xmlns:p14="http://schemas.microsoft.com/office/powerpoint/2010/main" val="824587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7760" y="332656"/>
            <a:ext cx="9073008" cy="3416320"/>
          </a:xfrm>
          <a:prstGeom prst="rect">
            <a:avLst/>
          </a:prstGeom>
        </p:spPr>
        <p:txBody>
          <a:bodyPr wrap="square">
            <a:spAutoFit/>
          </a:bodyPr>
          <a:lstStyle/>
          <a:p>
            <a:r>
              <a:rPr lang="ru-RU" dirty="0"/>
              <a:t>Як видно з </a:t>
            </a:r>
            <a:r>
              <a:rPr lang="ru-RU" dirty="0" err="1"/>
              <a:t>таблиці</a:t>
            </a:r>
            <a:r>
              <a:rPr lang="ru-RU" dirty="0"/>
              <a:t>, </a:t>
            </a:r>
            <a:r>
              <a:rPr lang="ru-RU" dirty="0" err="1"/>
              <a:t>дуже</a:t>
            </a:r>
            <a:r>
              <a:rPr lang="ru-RU" dirty="0"/>
              <a:t> </a:t>
            </a:r>
            <a:r>
              <a:rPr lang="ru-RU" dirty="0" err="1"/>
              <a:t>важливою</a:t>
            </a:r>
            <a:r>
              <a:rPr lang="ru-RU" dirty="0"/>
              <a:t> </a:t>
            </a:r>
            <a:r>
              <a:rPr lang="ru-RU" dirty="0" err="1"/>
              <a:t>умовою</a:t>
            </a:r>
            <a:r>
              <a:rPr lang="ru-RU" dirty="0"/>
              <a:t> </a:t>
            </a:r>
            <a:r>
              <a:rPr lang="ru-RU" dirty="0" err="1"/>
              <a:t>підтримання</a:t>
            </a:r>
            <a:r>
              <a:rPr lang="ru-RU" dirty="0"/>
              <a:t> </a:t>
            </a:r>
            <a:r>
              <a:rPr lang="ru-RU" dirty="0" err="1"/>
              <a:t>оптимальної</a:t>
            </a:r>
            <a:r>
              <a:rPr lang="ru-RU" dirty="0"/>
              <a:t> </a:t>
            </a:r>
            <a:r>
              <a:rPr lang="ru-RU" dirty="0" err="1"/>
              <a:t>маркетингової</a:t>
            </a:r>
            <a:r>
              <a:rPr lang="ru-RU" dirty="0"/>
              <a:t> </a:t>
            </a:r>
            <a:r>
              <a:rPr lang="ru-RU" dirty="0" err="1"/>
              <a:t>товарної</a:t>
            </a:r>
            <a:r>
              <a:rPr lang="ru-RU" dirty="0"/>
              <a:t> </a:t>
            </a:r>
            <a:r>
              <a:rPr lang="ru-RU" dirty="0" err="1"/>
              <a:t>політики</a:t>
            </a:r>
            <a:r>
              <a:rPr lang="ru-RU" dirty="0"/>
              <a:t> є </a:t>
            </a:r>
            <a:r>
              <a:rPr lang="ru-RU" dirty="0" err="1"/>
              <a:t>дотримання</a:t>
            </a:r>
            <a:r>
              <a:rPr lang="ru-RU" dirty="0"/>
              <a:t> </a:t>
            </a:r>
            <a:r>
              <a:rPr lang="ru-RU" dirty="0" err="1"/>
              <a:t>певної</a:t>
            </a:r>
            <a:r>
              <a:rPr lang="ru-RU" dirty="0"/>
              <a:t> </a:t>
            </a:r>
            <a:r>
              <a:rPr lang="ru-RU" dirty="0" err="1"/>
              <a:t>процедури</a:t>
            </a:r>
            <a:r>
              <a:rPr lang="ru-RU" dirty="0"/>
              <a:t> </a:t>
            </a:r>
            <a:r>
              <a:rPr lang="ru-RU" dirty="0" err="1"/>
              <a:t>аналізу</a:t>
            </a:r>
            <a:r>
              <a:rPr lang="ru-RU" dirty="0"/>
              <a:t> й </a:t>
            </a:r>
            <a:r>
              <a:rPr lang="ru-RU" dirty="0" err="1"/>
              <a:t>прийняття</a:t>
            </a:r>
            <a:r>
              <a:rPr lang="ru-RU" dirty="0"/>
              <a:t> </a:t>
            </a:r>
            <a:r>
              <a:rPr lang="ru-RU" dirty="0" err="1"/>
              <a:t>рішень</a:t>
            </a:r>
            <a:r>
              <a:rPr lang="ru-RU" dirty="0"/>
              <a:t>. </a:t>
            </a:r>
            <a:r>
              <a:rPr lang="ru-RU" dirty="0" err="1"/>
              <a:t>Неможливо</a:t>
            </a:r>
            <a:r>
              <a:rPr lang="ru-RU" dirty="0"/>
              <a:t> </a:t>
            </a:r>
            <a:r>
              <a:rPr lang="ru-RU" dirty="0" err="1"/>
              <a:t>розпочати</a:t>
            </a:r>
            <a:r>
              <a:rPr lang="ru-RU" dirty="0"/>
              <a:t> </a:t>
            </a:r>
            <a:r>
              <a:rPr lang="ru-RU" dirty="0" err="1"/>
              <a:t>прийняття</a:t>
            </a:r>
            <a:r>
              <a:rPr lang="ru-RU" dirty="0"/>
              <a:t> </a:t>
            </a:r>
            <a:r>
              <a:rPr lang="ru-RU" dirty="0" err="1"/>
              <a:t>відповідальних</a:t>
            </a:r>
            <a:r>
              <a:rPr lang="ru-RU" dirty="0"/>
              <a:t> </a:t>
            </a:r>
            <a:r>
              <a:rPr lang="ru-RU" dirty="0" err="1"/>
              <a:t>господарських</a:t>
            </a:r>
            <a:r>
              <a:rPr lang="ru-RU" dirty="0"/>
              <a:t> </a:t>
            </a:r>
            <a:r>
              <a:rPr lang="ru-RU" dirty="0" err="1"/>
              <a:t>рішень</a:t>
            </a:r>
            <a:r>
              <a:rPr lang="ru-RU" dirty="0"/>
              <a:t>, </a:t>
            </a:r>
            <a:r>
              <a:rPr lang="ru-RU" dirty="0" err="1"/>
              <a:t>пов'язаних</a:t>
            </a:r>
            <a:r>
              <a:rPr lang="ru-RU" dirty="0"/>
              <a:t> з </a:t>
            </a:r>
            <a:r>
              <a:rPr lang="ru-RU" dirty="0" err="1"/>
              <a:t>витрачанням</a:t>
            </a:r>
            <a:r>
              <a:rPr lang="ru-RU" dirty="0"/>
              <a:t> </a:t>
            </a:r>
            <a:r>
              <a:rPr lang="ru-RU" dirty="0" err="1"/>
              <a:t>значних</a:t>
            </a:r>
            <a:r>
              <a:rPr lang="ru-RU" dirty="0"/>
              <a:t> </a:t>
            </a:r>
            <a:r>
              <a:rPr lang="ru-RU" dirty="0" err="1"/>
              <a:t>ресурсів</a:t>
            </a:r>
            <a:r>
              <a:rPr lang="ru-RU" dirty="0"/>
              <a:t> без того, </a:t>
            </a:r>
            <a:r>
              <a:rPr lang="ru-RU" dirty="0" err="1"/>
              <a:t>щоб</a:t>
            </a:r>
            <a:r>
              <a:rPr lang="ru-RU" dirty="0"/>
              <a:t> у </a:t>
            </a:r>
            <a:r>
              <a:rPr lang="ru-RU" dirty="0" err="1"/>
              <a:t>цьому</a:t>
            </a:r>
            <a:r>
              <a:rPr lang="ru-RU" dirty="0"/>
              <a:t> не передував </a:t>
            </a:r>
            <a:r>
              <a:rPr lang="ru-RU" dirty="0" err="1"/>
              <a:t>професіональний</a:t>
            </a:r>
            <a:r>
              <a:rPr lang="ru-RU" dirty="0"/>
              <a:t> </a:t>
            </a:r>
            <a:r>
              <a:rPr lang="ru-RU" dirty="0" err="1"/>
              <a:t>маркетинговий</a:t>
            </a:r>
            <a:r>
              <a:rPr lang="ru-RU" dirty="0"/>
              <a:t> </a:t>
            </a:r>
            <a:r>
              <a:rPr lang="ru-RU" dirty="0" err="1"/>
              <a:t>аналіз</a:t>
            </a:r>
            <a:r>
              <a:rPr lang="ru-RU" dirty="0"/>
              <a:t>, а </a:t>
            </a:r>
            <a:r>
              <a:rPr lang="ru-RU" dirty="0" err="1"/>
              <a:t>йому</a:t>
            </a:r>
            <a:r>
              <a:rPr lang="ru-RU" dirty="0"/>
              <a:t> - </a:t>
            </a:r>
            <a:r>
              <a:rPr lang="ru-RU" dirty="0" err="1"/>
              <a:t>відповідна</a:t>
            </a:r>
            <a:r>
              <a:rPr lang="ru-RU" dirty="0"/>
              <a:t> </a:t>
            </a:r>
            <a:r>
              <a:rPr lang="ru-RU" dirty="0" err="1"/>
              <a:t>дослідницька</a:t>
            </a:r>
            <a:r>
              <a:rPr lang="ru-RU" dirty="0"/>
              <a:t> робота.</a:t>
            </a:r>
          </a:p>
          <a:p>
            <a:r>
              <a:rPr lang="ru-RU" dirty="0" err="1"/>
              <a:t>Вище</a:t>
            </a:r>
            <a:r>
              <a:rPr lang="ru-RU" dirty="0"/>
              <a:t> </a:t>
            </a:r>
            <a:r>
              <a:rPr lang="ru-RU" dirty="0" err="1"/>
              <a:t>було</a:t>
            </a:r>
            <a:r>
              <a:rPr lang="ru-RU" dirty="0"/>
              <a:t> наведено </a:t>
            </a:r>
            <a:r>
              <a:rPr lang="ru-RU" dirty="0" err="1"/>
              <a:t>класичну</a:t>
            </a:r>
            <a:r>
              <a:rPr lang="ru-RU" dirty="0"/>
              <a:t> </a:t>
            </a:r>
            <a:r>
              <a:rPr lang="ru-RU" dirty="0" err="1"/>
              <a:t>криву</a:t>
            </a:r>
            <a:r>
              <a:rPr lang="ru-RU" dirty="0"/>
              <a:t> </a:t>
            </a:r>
            <a:r>
              <a:rPr lang="ru-RU" dirty="0" err="1"/>
              <a:t>життєвого</a:t>
            </a:r>
            <a:r>
              <a:rPr lang="ru-RU" dirty="0"/>
              <a:t> циклу товару (ЖЦТ), яка </a:t>
            </a:r>
            <a:r>
              <a:rPr lang="ru-RU" dirty="0" err="1"/>
              <a:t>складається</a:t>
            </a:r>
            <a:r>
              <a:rPr lang="ru-RU" dirty="0"/>
              <a:t> </a:t>
            </a:r>
            <a:r>
              <a:rPr lang="ru-RU" dirty="0" err="1"/>
              <a:t>п'яти</a:t>
            </a:r>
            <a:r>
              <a:rPr lang="ru-RU" dirty="0"/>
              <a:t> </a:t>
            </a:r>
            <a:r>
              <a:rPr lang="ru-RU" dirty="0" err="1"/>
              <a:t>стадій</a:t>
            </a:r>
            <a:r>
              <a:rPr lang="ru-RU" dirty="0"/>
              <a:t>. Ф. </a:t>
            </a:r>
            <a:r>
              <a:rPr lang="ru-RU" dirty="0" err="1"/>
              <a:t>Котлер</a:t>
            </a:r>
            <a:r>
              <a:rPr lang="ru-RU" dirty="0"/>
              <a:t>, </a:t>
            </a:r>
            <a:r>
              <a:rPr lang="ru-RU" dirty="0" err="1"/>
              <a:t>наприклад</a:t>
            </a:r>
            <a:r>
              <a:rPr lang="ru-RU" dirty="0"/>
              <a:t>, </a:t>
            </a:r>
            <a:r>
              <a:rPr lang="ru-RU" dirty="0" err="1"/>
              <a:t>пропонує</a:t>
            </a:r>
            <a:r>
              <a:rPr lang="ru-RU" dirty="0"/>
              <a:t> в ЖЦТ </a:t>
            </a:r>
            <a:r>
              <a:rPr lang="ru-RU" dirty="0" err="1"/>
              <a:t>включити</a:t>
            </a:r>
            <a:r>
              <a:rPr lang="ru-RU" dirty="0"/>
              <a:t> </a:t>
            </a:r>
            <a:r>
              <a:rPr lang="ru-RU" dirty="0" err="1"/>
              <a:t>чотири</a:t>
            </a:r>
            <a:r>
              <a:rPr lang="ru-RU" dirty="0"/>
              <a:t> </a:t>
            </a:r>
            <a:r>
              <a:rPr lang="ru-RU" dirty="0" err="1"/>
              <a:t>стадії</a:t>
            </a:r>
            <a:r>
              <a:rPr lang="ru-RU" dirty="0"/>
              <a:t>: 1) </a:t>
            </a:r>
            <a:r>
              <a:rPr lang="ru-RU" dirty="0" err="1"/>
              <a:t>виведення</a:t>
            </a:r>
            <a:r>
              <a:rPr lang="ru-RU" dirty="0"/>
              <a:t> на </a:t>
            </a:r>
            <a:r>
              <a:rPr lang="ru-RU" dirty="0" err="1"/>
              <a:t>ринок</a:t>
            </a:r>
            <a:r>
              <a:rPr lang="ru-RU" dirty="0"/>
              <a:t>; 2) </a:t>
            </a:r>
            <a:r>
              <a:rPr lang="ru-RU" dirty="0" err="1"/>
              <a:t>зростання</a:t>
            </a:r>
            <a:r>
              <a:rPr lang="ru-RU" dirty="0"/>
              <a:t>; 3) </a:t>
            </a:r>
            <a:r>
              <a:rPr lang="ru-RU" dirty="0" err="1"/>
              <a:t>зрілість</a:t>
            </a:r>
            <a:r>
              <a:rPr lang="ru-RU" dirty="0"/>
              <a:t>; 4) спад. Д. </a:t>
            </a:r>
            <a:r>
              <a:rPr lang="ru-RU" dirty="0" err="1"/>
              <a:t>Борманн</a:t>
            </a:r>
            <a:r>
              <a:rPr lang="ru-RU" dirty="0"/>
              <a:t> </a:t>
            </a:r>
            <a:r>
              <a:rPr lang="ru-RU" dirty="0" err="1"/>
              <a:t>розглядає</a:t>
            </a:r>
            <a:r>
              <a:rPr lang="ru-RU" dirty="0"/>
              <a:t> характеристику ЖЦТ з </a:t>
            </a:r>
            <a:r>
              <a:rPr lang="ru-RU" dirty="0" err="1"/>
              <a:t>позицій</a:t>
            </a:r>
            <a:r>
              <a:rPr lang="ru-RU" dirty="0"/>
              <a:t> </a:t>
            </a:r>
            <a:r>
              <a:rPr lang="ru-RU" dirty="0" err="1"/>
              <a:t>стадій</a:t>
            </a:r>
            <a:r>
              <a:rPr lang="ru-RU" dirty="0"/>
              <a:t> </a:t>
            </a:r>
            <a:r>
              <a:rPr lang="ru-RU" dirty="0" err="1"/>
              <a:t>упродовж</a:t>
            </a:r>
            <a:r>
              <a:rPr lang="ru-RU" dirty="0"/>
              <a:t> </a:t>
            </a:r>
            <a:r>
              <a:rPr lang="ru-RU" dirty="0" err="1"/>
              <a:t>терміну</a:t>
            </a:r>
            <a:r>
              <a:rPr lang="ru-RU" dirty="0"/>
              <a:t> </a:t>
            </a:r>
            <a:r>
              <a:rPr lang="ru-RU" dirty="0" err="1"/>
              <a:t>служби</a:t>
            </a:r>
            <a:r>
              <a:rPr lang="ru-RU" dirty="0"/>
              <a:t>: 1) початкова; 2) </a:t>
            </a:r>
            <a:r>
              <a:rPr lang="ru-RU" dirty="0" err="1"/>
              <a:t>зростання</a:t>
            </a:r>
            <a:r>
              <a:rPr lang="ru-RU" dirty="0"/>
              <a:t>; 3) </a:t>
            </a:r>
            <a:r>
              <a:rPr lang="ru-RU" dirty="0" err="1"/>
              <a:t>дозрівання</a:t>
            </a:r>
            <a:r>
              <a:rPr lang="ru-RU" dirty="0"/>
              <a:t>; 4) </a:t>
            </a:r>
            <a:r>
              <a:rPr lang="ru-RU" dirty="0" err="1"/>
              <a:t>насичення</a:t>
            </a:r>
            <a:r>
              <a:rPr lang="ru-RU" dirty="0" smtClean="0"/>
              <a:t>.</a:t>
            </a:r>
          </a:p>
          <a:p>
            <a:r>
              <a:rPr lang="en-US" dirty="0" smtClean="0"/>
              <a:t>.</a:t>
            </a:r>
            <a:endParaRPr lang="en-US" dirty="0"/>
          </a:p>
          <a:p>
            <a:endParaRPr lang="ru-RU" dirty="0"/>
          </a:p>
        </p:txBody>
      </p:sp>
      <p:pic>
        <p:nvPicPr>
          <p:cNvPr id="3" name="Рисунок 2"/>
          <p:cNvPicPr>
            <a:picLocks noChangeAspect="1"/>
          </p:cNvPicPr>
          <p:nvPr/>
        </p:nvPicPr>
        <p:blipFill>
          <a:blip r:embed="rId2"/>
          <a:stretch>
            <a:fillRect/>
          </a:stretch>
        </p:blipFill>
        <p:spPr>
          <a:xfrm>
            <a:off x="2495426" y="2780928"/>
            <a:ext cx="4257675" cy="3543300"/>
          </a:xfrm>
          <a:prstGeom prst="rect">
            <a:avLst/>
          </a:prstGeom>
        </p:spPr>
      </p:pic>
    </p:spTree>
    <p:extLst>
      <p:ext uri="{BB962C8B-B14F-4D97-AF65-F5344CB8AC3E}">
        <p14:creationId xmlns:p14="http://schemas.microsoft.com/office/powerpoint/2010/main" val="18865233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404664"/>
            <a:ext cx="8568952" cy="10895290"/>
          </a:xfrm>
          <a:prstGeom prst="rect">
            <a:avLst/>
          </a:prstGeom>
        </p:spPr>
        <p:txBody>
          <a:bodyPr wrap="square">
            <a:spAutoFit/>
          </a:bodyPr>
          <a:lstStyle/>
          <a:p>
            <a:r>
              <a:rPr lang="ru-RU" dirty="0"/>
              <a:t>Крива, </a:t>
            </a:r>
            <a:r>
              <a:rPr lang="ru-RU" dirty="0" err="1"/>
              <a:t>зображена</a:t>
            </a:r>
            <a:r>
              <a:rPr lang="ru-RU" dirty="0"/>
              <a:t> на рис. 3.3 а, </a:t>
            </a:r>
            <a:r>
              <a:rPr lang="ru-RU" dirty="0" err="1"/>
              <a:t>має</a:t>
            </a:r>
            <a:r>
              <a:rPr lang="ru-RU" dirty="0"/>
              <a:t> </a:t>
            </a:r>
            <a:r>
              <a:rPr lang="ru-RU" dirty="0" err="1"/>
              <a:t>назву</a:t>
            </a:r>
            <a:r>
              <a:rPr lang="ru-RU" dirty="0"/>
              <a:t> "бум", коли за </a:t>
            </a:r>
            <a:r>
              <a:rPr lang="ru-RU" dirty="0" err="1"/>
              <a:t>допомогою</a:t>
            </a:r>
            <a:r>
              <a:rPr lang="ru-RU" dirty="0"/>
              <a:t> </a:t>
            </a:r>
            <a:r>
              <a:rPr lang="ru-RU" dirty="0" err="1"/>
              <a:t>різних</a:t>
            </a:r>
            <a:r>
              <a:rPr lang="ru-RU" dirty="0"/>
              <a:t> </a:t>
            </a:r>
            <a:r>
              <a:rPr lang="ru-RU" dirty="0" err="1"/>
              <a:t>чинників</a:t>
            </a:r>
            <a:r>
              <a:rPr lang="ru-RU" dirty="0"/>
              <a:t> маркетингу </a:t>
            </a:r>
            <a:r>
              <a:rPr lang="ru-RU" dirty="0" err="1"/>
              <a:t>ще</a:t>
            </a:r>
            <a:r>
              <a:rPr lang="ru-RU" dirty="0"/>
              <a:t> на </a:t>
            </a:r>
            <a:r>
              <a:rPr lang="ru-RU" dirty="0" err="1"/>
              <a:t>першій</a:t>
            </a:r>
            <a:r>
              <a:rPr lang="ru-RU" dirty="0"/>
              <a:t> </a:t>
            </a:r>
            <a:r>
              <a:rPr lang="ru-RU" dirty="0" err="1"/>
              <a:t>стадії</a:t>
            </a:r>
            <a:r>
              <a:rPr lang="ru-RU" dirty="0"/>
              <a:t> ЖЦТ </a:t>
            </a:r>
            <a:r>
              <a:rPr lang="ru-RU" dirty="0" err="1"/>
              <a:t>фірма</a:t>
            </a:r>
            <a:r>
              <a:rPr lang="ru-RU" dirty="0"/>
              <a:t> </a:t>
            </a:r>
            <a:r>
              <a:rPr lang="ru-RU" dirty="0" err="1"/>
              <a:t>досягає</a:t>
            </a:r>
            <a:r>
              <a:rPr lang="ru-RU" dirty="0"/>
              <a:t> </a:t>
            </a:r>
            <a:r>
              <a:rPr lang="ru-RU" dirty="0" err="1"/>
              <a:t>високих</a:t>
            </a:r>
            <a:r>
              <a:rPr lang="ru-RU" dirty="0"/>
              <a:t> </a:t>
            </a:r>
            <a:r>
              <a:rPr lang="ru-RU" dirty="0" err="1"/>
              <a:t>обсягів</a:t>
            </a:r>
            <a:r>
              <a:rPr lang="ru-RU" dirty="0"/>
              <a:t> продажу і </a:t>
            </a:r>
            <a:r>
              <a:rPr lang="ru-RU" dirty="0" err="1"/>
              <a:t>прибутку</a:t>
            </a:r>
            <a:r>
              <a:rPr lang="ru-RU" dirty="0"/>
              <a:t>, а на </a:t>
            </a:r>
            <a:r>
              <a:rPr lang="ru-RU" dirty="0" err="1"/>
              <a:t>пізніших</a:t>
            </a:r>
            <a:r>
              <a:rPr lang="ru-RU" dirty="0"/>
              <a:t> </a:t>
            </a:r>
            <a:r>
              <a:rPr lang="ru-RU" dirty="0" err="1"/>
              <a:t>стадіях</a:t>
            </a:r>
            <a:r>
              <a:rPr lang="ru-RU" dirty="0"/>
              <a:t> </a:t>
            </a:r>
            <a:r>
              <a:rPr lang="ru-RU" dirty="0" err="1"/>
              <a:t>також</a:t>
            </a:r>
            <a:r>
              <a:rPr lang="ru-RU" dirty="0"/>
              <a:t> </a:t>
            </a:r>
            <a:r>
              <a:rPr lang="ru-RU" dirty="0" err="1"/>
              <a:t>підтримуються</a:t>
            </a:r>
            <a:r>
              <a:rPr lang="ru-RU" dirty="0"/>
              <a:t> </a:t>
            </a:r>
            <a:r>
              <a:rPr lang="ru-RU" dirty="0" err="1"/>
              <a:t>значні</a:t>
            </a:r>
            <a:r>
              <a:rPr lang="ru-RU" dirty="0"/>
              <a:t> </a:t>
            </a:r>
            <a:r>
              <a:rPr lang="ru-RU" dirty="0" err="1"/>
              <a:t>обсяги</a:t>
            </a:r>
            <a:r>
              <a:rPr lang="ru-RU" dirty="0"/>
              <a:t> </a:t>
            </a:r>
            <a:r>
              <a:rPr lang="ru-RU" dirty="0" err="1"/>
              <a:t>збуту</a:t>
            </a:r>
            <a:r>
              <a:rPr lang="ru-RU" dirty="0"/>
              <a:t>.</a:t>
            </a:r>
          </a:p>
          <a:p>
            <a:r>
              <a:rPr lang="ru-RU" dirty="0"/>
              <a:t>Крива, </a:t>
            </a:r>
            <a:r>
              <a:rPr lang="ru-RU" dirty="0" err="1"/>
              <a:t>зображена</a:t>
            </a:r>
            <a:r>
              <a:rPr lang="ru-RU" dirty="0"/>
              <a:t> на рис. 3.3 б - "</a:t>
            </a:r>
            <a:r>
              <a:rPr lang="ru-RU" dirty="0" err="1"/>
              <a:t>захоплення</a:t>
            </a:r>
            <a:r>
              <a:rPr lang="ru-RU" dirty="0"/>
              <a:t>", коли </a:t>
            </a:r>
            <a:r>
              <a:rPr lang="ru-RU" dirty="0" err="1"/>
              <a:t>обсяг</a:t>
            </a:r>
            <a:r>
              <a:rPr lang="ru-RU" dirty="0"/>
              <a:t> продажу за короткий час </a:t>
            </a:r>
            <a:r>
              <a:rPr lang="ru-RU" dirty="0" err="1"/>
              <a:t>різко</a:t>
            </a:r>
            <a:r>
              <a:rPr lang="ru-RU" dirty="0"/>
              <a:t> </a:t>
            </a:r>
            <a:r>
              <a:rPr lang="ru-RU" dirty="0" err="1"/>
              <a:t>зростає</a:t>
            </a:r>
            <a:r>
              <a:rPr lang="ru-RU" dirty="0"/>
              <a:t> і за той </a:t>
            </a:r>
            <a:r>
              <a:rPr lang="ru-RU" dirty="0" err="1"/>
              <a:t>самий</a:t>
            </a:r>
            <a:r>
              <a:rPr lang="ru-RU" dirty="0"/>
              <a:t> короткий час </a:t>
            </a:r>
            <a:r>
              <a:rPr lang="ru-RU" dirty="0" err="1"/>
              <a:t>різко</a:t>
            </a:r>
            <a:r>
              <a:rPr lang="ru-RU" dirty="0"/>
              <a:t> </a:t>
            </a:r>
            <a:r>
              <a:rPr lang="ru-RU" dirty="0" err="1"/>
              <a:t>спадає</a:t>
            </a:r>
            <a:r>
              <a:rPr lang="ru-RU" dirty="0"/>
              <a:t>.</a:t>
            </a:r>
          </a:p>
          <a:p>
            <a:r>
              <a:rPr lang="ru-RU" dirty="0"/>
              <a:t>Крива на рис. 3.3 в - "</a:t>
            </a:r>
            <a:r>
              <a:rPr lang="ru-RU" dirty="0" err="1"/>
              <a:t>тривале</a:t>
            </a:r>
            <a:r>
              <a:rPr lang="ru-RU" dirty="0"/>
              <a:t> </a:t>
            </a:r>
            <a:r>
              <a:rPr lang="ru-RU" dirty="0" err="1"/>
              <a:t>захоплення</a:t>
            </a:r>
            <a:r>
              <a:rPr lang="ru-RU" dirty="0"/>
              <a:t>", як і в </a:t>
            </a:r>
            <a:r>
              <a:rPr lang="ru-RU" dirty="0" err="1"/>
              <a:t>попередньому</a:t>
            </a:r>
            <a:r>
              <a:rPr lang="ru-RU" dirty="0"/>
              <a:t> </a:t>
            </a:r>
            <a:r>
              <a:rPr lang="ru-RU" dirty="0" err="1"/>
              <a:t>випадку</a:t>
            </a:r>
            <a:r>
              <a:rPr lang="ru-RU" dirty="0"/>
              <a:t>, </a:t>
            </a:r>
            <a:r>
              <a:rPr lang="ru-RU" dirty="0" err="1"/>
              <a:t>обсяг</a:t>
            </a:r>
            <a:r>
              <a:rPr lang="ru-RU" dirty="0"/>
              <a:t> продажу за короткий час </a:t>
            </a:r>
            <a:r>
              <a:rPr lang="ru-RU" dirty="0" err="1"/>
              <a:t>різко</a:t>
            </a:r>
            <a:r>
              <a:rPr lang="ru-RU" dirty="0"/>
              <a:t> </a:t>
            </a:r>
            <a:r>
              <a:rPr lang="ru-RU" dirty="0" err="1"/>
              <a:t>зростає</a:t>
            </a:r>
            <a:r>
              <a:rPr lang="ru-RU" dirty="0"/>
              <a:t>, а </a:t>
            </a:r>
            <a:r>
              <a:rPr lang="ru-RU" dirty="0" err="1"/>
              <a:t>потім</a:t>
            </a:r>
            <a:r>
              <a:rPr lang="ru-RU" dirty="0"/>
              <a:t> </a:t>
            </a:r>
            <a:r>
              <a:rPr lang="ru-RU" dirty="0" err="1"/>
              <a:t>різко</a:t>
            </a:r>
            <a:r>
              <a:rPr lang="ru-RU" dirty="0"/>
              <a:t> </a:t>
            </a:r>
            <a:r>
              <a:rPr lang="ru-RU" dirty="0" err="1"/>
              <a:t>спадає</a:t>
            </a:r>
            <a:r>
              <a:rPr lang="ru-RU" dirty="0"/>
              <a:t> до </a:t>
            </a:r>
            <a:r>
              <a:rPr lang="ru-RU" dirty="0" err="1"/>
              <a:t>середнього</a:t>
            </a:r>
            <a:r>
              <a:rPr lang="ru-RU" dirty="0"/>
              <a:t> </a:t>
            </a:r>
            <a:r>
              <a:rPr lang="ru-RU" dirty="0" err="1"/>
              <a:t>рівня</a:t>
            </a:r>
            <a:r>
              <a:rPr lang="ru-RU" dirty="0"/>
              <a:t>.</a:t>
            </a:r>
          </a:p>
          <a:p>
            <a:r>
              <a:rPr lang="ru-RU" dirty="0"/>
              <a:t>Крива на рис. 3.3 г </a:t>
            </a:r>
            <a:r>
              <a:rPr lang="ru-RU" dirty="0" err="1"/>
              <a:t>називається</a:t>
            </a:r>
            <a:r>
              <a:rPr lang="ru-RU" dirty="0"/>
              <a:t> "мода", яка </a:t>
            </a:r>
            <a:r>
              <a:rPr lang="ru-RU" dirty="0" err="1"/>
              <a:t>показує</a:t>
            </a:r>
            <a:r>
              <a:rPr lang="ru-RU" dirty="0"/>
              <a:t> </a:t>
            </a:r>
            <a:r>
              <a:rPr lang="ru-RU" dirty="0" err="1"/>
              <a:t>життя</a:t>
            </a:r>
            <a:r>
              <a:rPr lang="ru-RU" dirty="0"/>
              <a:t> </a:t>
            </a:r>
            <a:r>
              <a:rPr lang="ru-RU" dirty="0" err="1"/>
              <a:t>товарів</a:t>
            </a:r>
            <a:r>
              <a:rPr lang="ru-RU" dirty="0"/>
              <a:t>, </a:t>
            </a:r>
            <a:r>
              <a:rPr lang="ru-RU" dirty="0" err="1"/>
              <a:t>що</a:t>
            </a:r>
            <a:r>
              <a:rPr lang="ru-RU" dirty="0"/>
              <a:t> </a:t>
            </a:r>
            <a:r>
              <a:rPr lang="ru-RU" dirty="0" err="1"/>
              <a:t>зазнають</a:t>
            </a:r>
            <a:r>
              <a:rPr lang="ru-RU" dirty="0"/>
              <a:t> на ринках </a:t>
            </a:r>
            <a:r>
              <a:rPr lang="ru-RU" dirty="0" err="1"/>
              <a:t>періодичних</a:t>
            </a:r>
            <a:r>
              <a:rPr lang="ru-RU" dirty="0"/>
              <a:t> і </a:t>
            </a:r>
            <a:r>
              <a:rPr lang="ru-RU" dirty="0" err="1"/>
              <a:t>короткочасних</a:t>
            </a:r>
            <a:r>
              <a:rPr lang="ru-RU" dirty="0"/>
              <a:t> </a:t>
            </a:r>
            <a:r>
              <a:rPr lang="ru-RU" dirty="0" err="1"/>
              <a:t>вибухів</a:t>
            </a:r>
            <a:r>
              <a:rPr lang="ru-RU" dirty="0"/>
              <a:t> та </a:t>
            </a:r>
            <a:r>
              <a:rPr lang="ru-RU" dirty="0" err="1"/>
              <a:t>спадання</a:t>
            </a:r>
            <a:r>
              <a:rPr lang="ru-RU" dirty="0"/>
              <a:t> </a:t>
            </a:r>
            <a:r>
              <a:rPr lang="ru-RU" dirty="0" err="1"/>
              <a:t>обсягів</a:t>
            </a:r>
            <a:r>
              <a:rPr lang="ru-RU" dirty="0"/>
              <a:t> продажу.</a:t>
            </a:r>
          </a:p>
          <a:p>
            <a:r>
              <a:rPr lang="ru-RU" dirty="0"/>
              <a:t>Крива, </a:t>
            </a:r>
            <a:r>
              <a:rPr lang="ru-RU" dirty="0" err="1"/>
              <a:t>зображена</a:t>
            </a:r>
            <a:r>
              <a:rPr lang="ru-RU" dirty="0"/>
              <a:t> на рис. 3.3 д - "</a:t>
            </a:r>
            <a:r>
              <a:rPr lang="ru-RU" dirty="0" err="1"/>
              <a:t>відновлення</a:t>
            </a:r>
            <a:r>
              <a:rPr lang="ru-RU" dirty="0"/>
              <a:t>", яка є </a:t>
            </a:r>
            <a:r>
              <a:rPr lang="ru-RU" dirty="0" err="1"/>
              <a:t>окремим</a:t>
            </a:r>
            <a:r>
              <a:rPr lang="ru-RU" dirty="0"/>
              <a:t> </a:t>
            </a:r>
            <a:r>
              <a:rPr lang="ru-RU" dirty="0" err="1"/>
              <a:t>випадком</a:t>
            </a:r>
            <a:r>
              <a:rPr lang="ru-RU" dirty="0"/>
              <a:t> </a:t>
            </a:r>
            <a:r>
              <a:rPr lang="ru-RU" dirty="0" err="1"/>
              <a:t>моди</a:t>
            </a:r>
            <a:r>
              <a:rPr lang="ru-RU" dirty="0"/>
              <a:t>. Особливо вона характерна для </a:t>
            </a:r>
            <a:r>
              <a:rPr lang="ru-RU" dirty="0" err="1"/>
              <a:t>наявних</a:t>
            </a:r>
            <a:r>
              <a:rPr lang="ru-RU" dirty="0"/>
              <a:t> </a:t>
            </a:r>
            <a:r>
              <a:rPr lang="ru-RU" dirty="0" err="1"/>
              <a:t>товарів</a:t>
            </a:r>
            <a:r>
              <a:rPr lang="ru-RU" dirty="0"/>
              <a:t> на </a:t>
            </a:r>
            <a:r>
              <a:rPr lang="ru-RU" dirty="0" err="1"/>
              <a:t>нових</a:t>
            </a:r>
            <a:r>
              <a:rPr lang="ru-RU" dirty="0"/>
              <a:t> ринках.</a:t>
            </a:r>
          </a:p>
          <a:p>
            <a:r>
              <a:rPr lang="ru-RU" dirty="0"/>
              <a:t>Крива на рис. 3.3 е - "провал". </a:t>
            </a:r>
            <a:r>
              <a:rPr lang="ru-RU" dirty="0" err="1"/>
              <a:t>Найнебезпечніша</a:t>
            </a:r>
            <a:r>
              <a:rPr lang="ru-RU" dirty="0"/>
              <a:t> </a:t>
            </a:r>
            <a:r>
              <a:rPr lang="ru-RU" dirty="0" err="1"/>
              <a:t>ситуація</a:t>
            </a:r>
            <a:r>
              <a:rPr lang="ru-RU" dirty="0"/>
              <a:t>, </a:t>
            </a:r>
            <a:r>
              <a:rPr lang="ru-RU" dirty="0" err="1"/>
              <a:t>пов'язана</a:t>
            </a:r>
            <a:r>
              <a:rPr lang="ru-RU" dirty="0"/>
              <a:t> з </a:t>
            </a:r>
            <a:r>
              <a:rPr lang="ru-RU" dirty="0" err="1"/>
              <a:t>несприйняттям</a:t>
            </a:r>
            <a:r>
              <a:rPr lang="ru-RU" dirty="0"/>
              <a:t> </a:t>
            </a:r>
            <a:r>
              <a:rPr lang="ru-RU" dirty="0" err="1"/>
              <a:t>споживачами</a:t>
            </a:r>
            <a:r>
              <a:rPr lang="ru-RU" dirty="0"/>
              <a:t> </a:t>
            </a:r>
            <a:r>
              <a:rPr lang="ru-RU" dirty="0" err="1"/>
              <a:t>виставленого</a:t>
            </a:r>
            <a:r>
              <a:rPr lang="ru-RU" dirty="0"/>
              <a:t> на </a:t>
            </a:r>
            <a:r>
              <a:rPr lang="ru-RU" dirty="0" err="1"/>
              <a:t>ринок</a:t>
            </a:r>
            <a:r>
              <a:rPr lang="ru-RU" dirty="0"/>
              <a:t> товару, - новинки - </a:t>
            </a:r>
            <a:r>
              <a:rPr lang="ru-RU" dirty="0" err="1"/>
              <a:t>внаслідок</a:t>
            </a:r>
            <a:r>
              <a:rPr lang="ru-RU" dirty="0"/>
              <a:t> </a:t>
            </a:r>
            <a:r>
              <a:rPr lang="ru-RU" dirty="0" err="1"/>
              <a:t>прорахунків</a:t>
            </a:r>
            <a:r>
              <a:rPr lang="ru-RU" dirty="0"/>
              <a:t> у </a:t>
            </a:r>
            <a:r>
              <a:rPr lang="ru-RU" dirty="0" err="1"/>
              <a:t>маркетинговій</a:t>
            </a:r>
            <a:r>
              <a:rPr lang="ru-RU" dirty="0"/>
              <a:t> </a:t>
            </a:r>
            <a:r>
              <a:rPr lang="ru-RU" dirty="0" err="1" smtClean="0"/>
              <a:t>політиці</a:t>
            </a:r>
            <a:endParaRPr lang="ru-RU" dirty="0" smtClean="0"/>
          </a:p>
          <a:p>
            <a:r>
              <a:rPr lang="ru-RU" dirty="0" err="1"/>
              <a:t>Отже</a:t>
            </a:r>
            <a:r>
              <a:rPr lang="ru-RU" dirty="0"/>
              <a:t>, </a:t>
            </a:r>
            <a:r>
              <a:rPr lang="ru-RU" dirty="0" err="1"/>
              <a:t>немає</a:t>
            </a:r>
            <a:r>
              <a:rPr lang="ru-RU" dirty="0"/>
              <a:t> </a:t>
            </a:r>
            <a:r>
              <a:rPr lang="ru-RU" dirty="0" err="1"/>
              <a:t>універсального</a:t>
            </a:r>
            <a:r>
              <a:rPr lang="ru-RU" dirty="0"/>
              <a:t> типу </a:t>
            </a:r>
            <a:r>
              <a:rPr lang="ru-RU" dirty="0" err="1"/>
              <a:t>кривої</a:t>
            </a:r>
            <a:r>
              <a:rPr lang="ru-RU" dirty="0"/>
              <a:t> ЖЦТ, у кожному </a:t>
            </a:r>
            <a:r>
              <a:rPr lang="ru-RU" dirty="0" err="1"/>
              <a:t>випадку</a:t>
            </a:r>
            <a:r>
              <a:rPr lang="ru-RU" dirty="0"/>
              <a:t> вона </a:t>
            </a:r>
            <a:r>
              <a:rPr lang="ru-RU" dirty="0" err="1"/>
              <a:t>має</a:t>
            </a:r>
            <a:r>
              <a:rPr lang="ru-RU" dirty="0"/>
              <a:t> </a:t>
            </a:r>
            <a:r>
              <a:rPr lang="ru-RU" dirty="0" err="1"/>
              <a:t>специфічний</a:t>
            </a:r>
            <a:r>
              <a:rPr lang="ru-RU" dirty="0"/>
              <a:t> характер. </a:t>
            </a:r>
            <a:r>
              <a:rPr lang="ru-RU" dirty="0" err="1"/>
              <a:t>Проте</a:t>
            </a:r>
            <a:r>
              <a:rPr lang="ru-RU" dirty="0"/>
              <a:t> </a:t>
            </a:r>
            <a:r>
              <a:rPr lang="ru-RU" dirty="0" err="1"/>
              <a:t>всі</a:t>
            </a:r>
            <a:r>
              <a:rPr lang="ru-RU" dirty="0"/>
              <a:t> </a:t>
            </a:r>
            <a:r>
              <a:rPr lang="ru-RU" dirty="0" err="1"/>
              <a:t>згадані</a:t>
            </a:r>
            <a:r>
              <a:rPr lang="ru-RU" dirty="0"/>
              <a:t> </a:t>
            </a:r>
            <a:r>
              <a:rPr lang="ru-RU" dirty="0" err="1"/>
              <a:t>моделі</a:t>
            </a:r>
            <a:r>
              <a:rPr lang="ru-RU" dirty="0"/>
              <a:t> ЖЦТ </a:t>
            </a:r>
            <a:r>
              <a:rPr lang="ru-RU" dirty="0" err="1"/>
              <a:t>орієнтовані</a:t>
            </a:r>
            <a:r>
              <a:rPr lang="ru-RU" dirty="0"/>
              <a:t> на </a:t>
            </a:r>
            <a:r>
              <a:rPr lang="ru-RU" dirty="0" err="1"/>
              <a:t>фірму</a:t>
            </a:r>
            <a:r>
              <a:rPr lang="ru-RU" dirty="0"/>
              <a:t>, яка </a:t>
            </a:r>
            <a:r>
              <a:rPr lang="ru-RU" dirty="0" err="1"/>
              <a:t>акумулює</a:t>
            </a:r>
            <a:r>
              <a:rPr lang="ru-RU" dirty="0"/>
              <a:t> в </a:t>
            </a:r>
            <a:r>
              <a:rPr lang="ru-RU" dirty="0" err="1"/>
              <a:t>єдиному</a:t>
            </a:r>
            <a:r>
              <a:rPr lang="ru-RU" dirty="0"/>
              <a:t> </a:t>
            </a:r>
            <a:r>
              <a:rPr lang="ru-RU" dirty="0" err="1"/>
              <a:t>комплексі</a:t>
            </a:r>
            <a:r>
              <a:rPr lang="ru-RU" dirty="0"/>
              <a:t> і </a:t>
            </a:r>
            <a:r>
              <a:rPr lang="ru-RU" dirty="0" err="1"/>
              <a:t>виробничі</a:t>
            </a:r>
            <a:r>
              <a:rPr lang="ru-RU" dirty="0"/>
              <a:t>, і </a:t>
            </a:r>
            <a:r>
              <a:rPr lang="ru-RU" dirty="0" err="1"/>
              <a:t>збутові</a:t>
            </a:r>
            <a:r>
              <a:rPr lang="ru-RU" dirty="0"/>
              <a:t> </a:t>
            </a:r>
            <a:r>
              <a:rPr lang="ru-RU" dirty="0" err="1"/>
              <a:t>операції</a:t>
            </a:r>
            <a:r>
              <a:rPr lang="ru-RU" dirty="0"/>
              <a:t>.</a:t>
            </a:r>
          </a:p>
          <a:p>
            <a:endParaRPr lang="uk-UA" dirty="0" smtClean="0"/>
          </a:p>
          <a:p>
            <a:endParaRPr lang="uk-UA" dirty="0"/>
          </a:p>
          <a:p>
            <a:endParaRPr lang="uk-UA" dirty="0" smtClean="0"/>
          </a:p>
          <a:p>
            <a:endParaRPr lang="uk-UA" dirty="0"/>
          </a:p>
          <a:p>
            <a:endParaRPr lang="uk-UA" dirty="0" smtClean="0"/>
          </a:p>
          <a:p>
            <a:endParaRPr lang="uk-UA" dirty="0"/>
          </a:p>
          <a:p>
            <a:endParaRPr lang="uk-UA" dirty="0" smtClean="0"/>
          </a:p>
          <a:p>
            <a:endParaRPr lang="uk-UA" dirty="0"/>
          </a:p>
          <a:p>
            <a:endParaRPr lang="uk-UA" dirty="0" smtClean="0"/>
          </a:p>
          <a:p>
            <a:endParaRPr lang="uk-UA" dirty="0"/>
          </a:p>
          <a:p>
            <a:endParaRPr lang="uk-UA" dirty="0" smtClean="0"/>
          </a:p>
          <a:p>
            <a:endParaRPr lang="uk-UA" dirty="0"/>
          </a:p>
          <a:p>
            <a:endParaRPr lang="uk-UA" dirty="0" smtClean="0"/>
          </a:p>
          <a:p>
            <a:endParaRPr lang="uk-UA" dirty="0"/>
          </a:p>
          <a:p>
            <a:endParaRPr lang="uk-UA" dirty="0" smtClean="0"/>
          </a:p>
          <a:p>
            <a:endParaRPr lang="uk-UA" dirty="0"/>
          </a:p>
          <a:p>
            <a:r>
              <a:rPr lang="en-US" dirty="0" err="1" smtClean="0"/>
              <a:t>Таким</a:t>
            </a:r>
            <a:r>
              <a:rPr lang="en-US" dirty="0" smtClean="0"/>
              <a:t> </a:t>
            </a:r>
            <a:r>
              <a:rPr lang="en-US" dirty="0" err="1"/>
              <a:t>чином</a:t>
            </a:r>
            <a:r>
              <a:rPr lang="en-US" dirty="0"/>
              <a:t>, </a:t>
            </a:r>
            <a:r>
              <a:rPr lang="en-US" dirty="0" err="1"/>
              <a:t>немає</a:t>
            </a:r>
            <a:r>
              <a:rPr lang="en-US" dirty="0"/>
              <a:t> </a:t>
            </a:r>
            <a:r>
              <a:rPr lang="en-US" dirty="0" err="1"/>
              <a:t>універсального</a:t>
            </a:r>
            <a:r>
              <a:rPr lang="en-US" dirty="0"/>
              <a:t> </a:t>
            </a:r>
            <a:r>
              <a:rPr lang="en-US" dirty="0" err="1"/>
              <a:t>типу</a:t>
            </a:r>
            <a:r>
              <a:rPr lang="en-US" dirty="0"/>
              <a:t> </a:t>
            </a:r>
            <a:r>
              <a:rPr lang="en-US" dirty="0" err="1"/>
              <a:t>кривої</a:t>
            </a:r>
            <a:r>
              <a:rPr lang="en-US" dirty="0"/>
              <a:t> ЖЦТ, у </a:t>
            </a:r>
            <a:r>
              <a:rPr lang="en-US" dirty="0" err="1"/>
              <a:t>кожному</a:t>
            </a:r>
            <a:r>
              <a:rPr lang="en-US" dirty="0"/>
              <a:t> </a:t>
            </a:r>
            <a:r>
              <a:rPr lang="en-US" dirty="0" err="1"/>
              <a:t>випадку</a:t>
            </a:r>
            <a:r>
              <a:rPr lang="en-US" dirty="0"/>
              <a:t> </a:t>
            </a:r>
            <a:r>
              <a:rPr lang="en-US" dirty="0" err="1"/>
              <a:t>вона</a:t>
            </a:r>
            <a:r>
              <a:rPr lang="en-US" dirty="0"/>
              <a:t> </a:t>
            </a:r>
            <a:r>
              <a:rPr lang="en-US" dirty="0" err="1"/>
              <a:t>має</a:t>
            </a:r>
            <a:r>
              <a:rPr lang="en-US" dirty="0"/>
              <a:t> </a:t>
            </a:r>
            <a:r>
              <a:rPr lang="en-US" dirty="0" err="1"/>
              <a:t>специфічний</a:t>
            </a:r>
            <a:r>
              <a:rPr lang="en-US" dirty="0"/>
              <a:t> </a:t>
            </a:r>
            <a:r>
              <a:rPr lang="en-US" dirty="0" err="1"/>
              <a:t>характер</a:t>
            </a:r>
            <a:r>
              <a:rPr lang="en-US" dirty="0"/>
              <a:t>. </a:t>
            </a:r>
            <a:r>
              <a:rPr lang="en-US" dirty="0" err="1"/>
              <a:t>Проте</a:t>
            </a:r>
            <a:r>
              <a:rPr lang="en-US" dirty="0"/>
              <a:t> </a:t>
            </a:r>
            <a:r>
              <a:rPr lang="en-US" dirty="0" err="1"/>
              <a:t>всі</a:t>
            </a:r>
            <a:r>
              <a:rPr lang="en-US" dirty="0"/>
              <a:t> </a:t>
            </a:r>
            <a:r>
              <a:rPr lang="en-US" dirty="0" err="1"/>
              <a:t>згадані</a:t>
            </a:r>
            <a:r>
              <a:rPr lang="en-US" dirty="0"/>
              <a:t> </a:t>
            </a:r>
            <a:r>
              <a:rPr lang="en-US" dirty="0" err="1"/>
              <a:t>моделі</a:t>
            </a:r>
            <a:r>
              <a:rPr lang="en-US" dirty="0"/>
              <a:t> ЖЦТ </a:t>
            </a:r>
            <a:r>
              <a:rPr lang="en-US" dirty="0" err="1"/>
              <a:t>орієнтовані</a:t>
            </a:r>
            <a:r>
              <a:rPr lang="en-US" dirty="0"/>
              <a:t> </a:t>
            </a:r>
            <a:r>
              <a:rPr lang="en-US" dirty="0" err="1"/>
              <a:t>на</a:t>
            </a:r>
            <a:r>
              <a:rPr lang="en-US" dirty="0"/>
              <a:t> </a:t>
            </a:r>
            <a:r>
              <a:rPr lang="en-US" dirty="0" err="1"/>
              <a:t>фірму</a:t>
            </a:r>
            <a:r>
              <a:rPr lang="en-US" dirty="0"/>
              <a:t>, </a:t>
            </a:r>
            <a:r>
              <a:rPr lang="en-US" dirty="0" err="1"/>
              <a:t>яка</a:t>
            </a:r>
            <a:r>
              <a:rPr lang="en-US" dirty="0"/>
              <a:t> </a:t>
            </a:r>
            <a:r>
              <a:rPr lang="en-US" dirty="0" err="1"/>
              <a:t>акумулює</a:t>
            </a:r>
            <a:r>
              <a:rPr lang="en-US" dirty="0"/>
              <a:t> в </a:t>
            </a:r>
            <a:r>
              <a:rPr lang="en-US" dirty="0" err="1"/>
              <a:t>єдиному</a:t>
            </a:r>
            <a:r>
              <a:rPr lang="en-US" dirty="0"/>
              <a:t> </a:t>
            </a:r>
            <a:r>
              <a:rPr lang="en-US" dirty="0" err="1"/>
              <a:t>комплексі</a:t>
            </a:r>
            <a:r>
              <a:rPr lang="en-US" dirty="0"/>
              <a:t> й </a:t>
            </a:r>
            <a:r>
              <a:rPr lang="en-US" dirty="0" err="1"/>
              <a:t>виробничі</a:t>
            </a:r>
            <a:r>
              <a:rPr lang="en-US" dirty="0"/>
              <a:t>, і </a:t>
            </a:r>
            <a:r>
              <a:rPr lang="en-US" dirty="0" err="1"/>
              <a:t>збутові</a:t>
            </a:r>
            <a:r>
              <a:rPr lang="en-US" dirty="0"/>
              <a:t> </a:t>
            </a:r>
            <a:r>
              <a:rPr lang="en-US" dirty="0" err="1"/>
              <a:t>операції</a:t>
            </a:r>
            <a:r>
              <a:rPr lang="en-US" dirty="0"/>
              <a:t>. У </a:t>
            </a:r>
            <a:r>
              <a:rPr lang="en-US" dirty="0" err="1"/>
              <a:t>зв'язку</a:t>
            </a:r>
            <a:r>
              <a:rPr lang="en-US" dirty="0"/>
              <a:t> з </a:t>
            </a:r>
            <a:r>
              <a:rPr lang="en-US" dirty="0" err="1"/>
              <a:t>цим</a:t>
            </a:r>
            <a:r>
              <a:rPr lang="en-US" dirty="0"/>
              <a:t> </a:t>
            </a:r>
            <a:r>
              <a:rPr lang="en-US" dirty="0" err="1"/>
              <a:t>розгляд</a:t>
            </a:r>
            <a:r>
              <a:rPr lang="en-US" dirty="0"/>
              <a:t> ЖЦТ </a:t>
            </a:r>
            <a:r>
              <a:rPr lang="en-US" dirty="0" err="1"/>
              <a:t>починається</a:t>
            </a:r>
            <a:r>
              <a:rPr lang="en-US" dirty="0"/>
              <a:t> </a:t>
            </a:r>
            <a:r>
              <a:rPr lang="en-US" dirty="0" err="1"/>
              <a:t>зі</a:t>
            </a:r>
            <a:r>
              <a:rPr lang="en-US" dirty="0"/>
              <a:t> </a:t>
            </a:r>
            <a:r>
              <a:rPr lang="en-US" dirty="0" err="1"/>
              <a:t>стадії</a:t>
            </a:r>
            <a:r>
              <a:rPr lang="en-US" dirty="0"/>
              <a:t> </a:t>
            </a:r>
            <a:r>
              <a:rPr lang="en-US" dirty="0" err="1"/>
              <a:t>розробки</a:t>
            </a:r>
            <a:r>
              <a:rPr lang="en-US" dirty="0"/>
              <a:t> </a:t>
            </a:r>
            <a:r>
              <a:rPr lang="en-US" dirty="0" err="1"/>
              <a:t>або</a:t>
            </a:r>
            <a:r>
              <a:rPr lang="en-US" dirty="0"/>
              <a:t> </a:t>
            </a:r>
            <a:r>
              <a:rPr lang="en-US" dirty="0" err="1"/>
              <a:t>початку</a:t>
            </a:r>
            <a:r>
              <a:rPr lang="en-US" dirty="0"/>
              <a:t> </a:t>
            </a:r>
            <a:r>
              <a:rPr lang="en-US" dirty="0" err="1"/>
              <a:t>виробництва</a:t>
            </a:r>
            <a:r>
              <a:rPr lang="en-US" dirty="0"/>
              <a:t>. </a:t>
            </a:r>
            <a:r>
              <a:rPr lang="en-US" dirty="0" err="1"/>
              <a:t>Нам</a:t>
            </a:r>
            <a:r>
              <a:rPr lang="en-US" dirty="0"/>
              <a:t> </a:t>
            </a:r>
            <a:r>
              <a:rPr lang="en-US" dirty="0" err="1"/>
              <a:t>хотілося</a:t>
            </a:r>
            <a:r>
              <a:rPr lang="en-US" dirty="0"/>
              <a:t> б </a:t>
            </a:r>
            <a:r>
              <a:rPr lang="en-US" dirty="0" err="1"/>
              <a:t>спинитися</a:t>
            </a:r>
            <a:r>
              <a:rPr lang="en-US" dirty="0"/>
              <a:t> </a:t>
            </a:r>
            <a:r>
              <a:rPr lang="en-US" dirty="0" err="1"/>
              <a:t>на</a:t>
            </a:r>
            <a:r>
              <a:rPr lang="en-US" dirty="0"/>
              <a:t> </a:t>
            </a:r>
            <a:r>
              <a:rPr lang="en-US" dirty="0" err="1"/>
              <a:t>життєвому</a:t>
            </a:r>
            <a:r>
              <a:rPr lang="en-US" dirty="0"/>
              <a:t> </a:t>
            </a:r>
            <a:r>
              <a:rPr lang="en-US" dirty="0" err="1"/>
              <a:t>циклі</a:t>
            </a:r>
            <a:r>
              <a:rPr lang="en-US" dirty="0"/>
              <a:t> </a:t>
            </a:r>
            <a:r>
              <a:rPr lang="en-US" dirty="0" err="1"/>
              <a:t>товарів</a:t>
            </a:r>
            <a:r>
              <a:rPr lang="en-US" dirty="0"/>
              <a:t> з </a:t>
            </a:r>
            <a:r>
              <a:rPr lang="en-US" dirty="0" err="1"/>
              <a:t>точки</a:t>
            </a:r>
            <a:r>
              <a:rPr lang="en-US" dirty="0"/>
              <a:t> </a:t>
            </a:r>
            <a:r>
              <a:rPr lang="en-US" dirty="0" err="1"/>
              <a:t>зору</a:t>
            </a:r>
            <a:r>
              <a:rPr lang="en-US" dirty="0"/>
              <a:t> </a:t>
            </a:r>
            <a:r>
              <a:rPr lang="en-US" dirty="0" err="1"/>
              <a:t>збуту</a:t>
            </a:r>
            <a:r>
              <a:rPr lang="en-US" dirty="0"/>
              <a:t>, </a:t>
            </a:r>
            <a:r>
              <a:rPr lang="en-US" dirty="0" err="1"/>
              <a:t>тобто</a:t>
            </a:r>
            <a:r>
              <a:rPr lang="en-US" dirty="0"/>
              <a:t> </a:t>
            </a:r>
            <a:r>
              <a:rPr lang="en-US" dirty="0" err="1"/>
              <a:t>торговельного</a:t>
            </a:r>
            <a:r>
              <a:rPr lang="en-US" dirty="0"/>
              <a:t> </a:t>
            </a:r>
            <a:r>
              <a:rPr lang="en-US" dirty="0" err="1"/>
              <a:t>підприємства</a:t>
            </a:r>
            <a:endParaRPr lang="en-US" dirty="0"/>
          </a:p>
        </p:txBody>
      </p:sp>
    </p:spTree>
    <p:extLst>
      <p:ext uri="{BB962C8B-B14F-4D97-AF65-F5344CB8AC3E}">
        <p14:creationId xmlns:p14="http://schemas.microsoft.com/office/powerpoint/2010/main" val="26168907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Одиничні</a:t>
            </a:r>
            <a:r>
              <a:rPr lang="ru-RU" dirty="0"/>
              <a:t> </a:t>
            </a:r>
            <a:r>
              <a:rPr lang="ru-RU" dirty="0" err="1"/>
              <a:t>екземпляри</a:t>
            </a:r>
            <a:endParaRPr lang="ru-RU" dirty="0"/>
          </a:p>
        </p:txBody>
      </p:sp>
      <p:sp>
        <p:nvSpPr>
          <p:cNvPr id="3" name="Объект 2"/>
          <p:cNvSpPr>
            <a:spLocks noGrp="1"/>
          </p:cNvSpPr>
          <p:nvPr>
            <p:ph idx="1"/>
          </p:nvPr>
        </p:nvSpPr>
        <p:spPr/>
        <p:txBody>
          <a:bodyPr>
            <a:normAutofit lnSpcReduction="10000"/>
          </a:bodyPr>
          <a:lstStyle/>
          <a:p>
            <a:r>
              <a:rPr lang="ru-RU" b="1" i="1" u="sng" dirty="0" err="1"/>
              <a:t>Одиничні</a:t>
            </a:r>
            <a:r>
              <a:rPr lang="ru-RU" b="1" i="1" u="sng" dirty="0"/>
              <a:t> </a:t>
            </a:r>
            <a:r>
              <a:rPr lang="ru-RU" b="1" i="1" u="sng" dirty="0" err="1"/>
              <a:t>екземпляри</a:t>
            </a:r>
            <a:r>
              <a:rPr lang="ru-RU" b="1" i="1" u="sng" dirty="0"/>
              <a:t> </a:t>
            </a:r>
            <a:r>
              <a:rPr lang="ru-RU" dirty="0"/>
              <a:t>– </a:t>
            </a:r>
            <a:r>
              <a:rPr lang="ru-RU" dirty="0" err="1"/>
              <a:t>окремі</a:t>
            </a:r>
            <a:r>
              <a:rPr lang="ru-RU" dirty="0"/>
              <a:t> </a:t>
            </a:r>
            <a:r>
              <a:rPr lang="ru-RU" dirty="0" err="1"/>
              <a:t>товари</a:t>
            </a:r>
            <a:r>
              <a:rPr lang="ru-RU" dirty="0"/>
              <a:t>, </a:t>
            </a:r>
            <a:r>
              <a:rPr lang="ru-RU" dirty="0" err="1"/>
              <a:t>які</a:t>
            </a:r>
            <a:r>
              <a:rPr lang="ru-RU" dirty="0"/>
              <a:t> </a:t>
            </a:r>
            <a:r>
              <a:rPr lang="ru-RU" dirty="0" err="1"/>
              <a:t>мають</a:t>
            </a:r>
            <a:r>
              <a:rPr lang="ru-RU" dirty="0"/>
              <a:t> </a:t>
            </a:r>
            <a:r>
              <a:rPr lang="ru-RU" dirty="0" err="1"/>
              <a:t>цілісність</a:t>
            </a:r>
            <a:r>
              <a:rPr lang="ru-RU" dirty="0"/>
              <a:t> і </a:t>
            </a:r>
            <a:r>
              <a:rPr lang="ru-RU" dirty="0" err="1"/>
              <a:t>притаманні</a:t>
            </a:r>
            <a:r>
              <a:rPr lang="ru-RU" dirty="0"/>
              <a:t> конкретному виду </a:t>
            </a:r>
            <a:r>
              <a:rPr lang="ru-RU" dirty="0" err="1"/>
              <a:t>або</a:t>
            </a:r>
            <a:r>
              <a:rPr lang="ru-RU" dirty="0"/>
              <a:t> </a:t>
            </a:r>
            <a:r>
              <a:rPr lang="ru-RU" dirty="0" err="1"/>
              <a:t>найменуванню</a:t>
            </a:r>
            <a:r>
              <a:rPr lang="ru-RU" dirty="0"/>
              <a:t> </a:t>
            </a:r>
            <a:r>
              <a:rPr lang="ru-RU" dirty="0" err="1"/>
              <a:t>споживчі</a:t>
            </a:r>
            <a:r>
              <a:rPr lang="ru-RU" dirty="0"/>
              <a:t> </a:t>
            </a:r>
            <a:r>
              <a:rPr lang="ru-RU" dirty="0" err="1" smtClean="0"/>
              <a:t>властивості</a:t>
            </a:r>
            <a:r>
              <a:rPr lang="ru-RU" dirty="0" smtClean="0"/>
              <a:t>. </a:t>
            </a:r>
          </a:p>
          <a:p>
            <a:endParaRPr lang="uk-UA" dirty="0"/>
          </a:p>
          <a:p>
            <a:r>
              <a:rPr lang="ru-RU" dirty="0" err="1"/>
              <a:t>Одиничні</a:t>
            </a:r>
            <a:r>
              <a:rPr lang="ru-RU" dirty="0"/>
              <a:t> </a:t>
            </a:r>
            <a:r>
              <a:rPr lang="ru-RU" dirty="0" err="1"/>
              <a:t>екземпляри</a:t>
            </a:r>
            <a:r>
              <a:rPr lang="ru-RU" dirty="0"/>
              <a:t> товару: </a:t>
            </a:r>
            <a:endParaRPr lang="ru-RU" dirty="0" smtClean="0"/>
          </a:p>
          <a:p>
            <a:r>
              <a:rPr lang="ru-RU" dirty="0" smtClean="0"/>
              <a:t>а</a:t>
            </a:r>
            <a:r>
              <a:rPr lang="ru-RU" dirty="0"/>
              <a:t>) </a:t>
            </a:r>
            <a:r>
              <a:rPr lang="ru-RU" dirty="0" err="1"/>
              <a:t>промислові</a:t>
            </a:r>
            <a:r>
              <a:rPr lang="ru-RU" dirty="0"/>
              <a:t> </a:t>
            </a:r>
            <a:r>
              <a:rPr lang="ru-RU" dirty="0" err="1"/>
              <a:t>вироби</a:t>
            </a:r>
            <a:r>
              <a:rPr lang="ru-RU" dirty="0"/>
              <a:t>: </a:t>
            </a:r>
            <a:r>
              <a:rPr lang="ru-RU" dirty="0" err="1"/>
              <a:t>автомобіль</a:t>
            </a:r>
            <a:r>
              <a:rPr lang="ru-RU" dirty="0"/>
              <a:t>, головка </a:t>
            </a:r>
            <a:r>
              <a:rPr lang="ru-RU" dirty="0" err="1"/>
              <a:t>сиру</a:t>
            </a:r>
            <a:r>
              <a:rPr lang="ru-RU" dirty="0"/>
              <a:t>, пара </a:t>
            </a:r>
            <a:r>
              <a:rPr lang="ru-RU" dirty="0" err="1"/>
              <a:t>взуття</a:t>
            </a:r>
            <a:r>
              <a:rPr lang="ru-RU" dirty="0"/>
              <a:t> </a:t>
            </a:r>
            <a:r>
              <a:rPr lang="ru-RU" dirty="0" err="1"/>
              <a:t>або</a:t>
            </a:r>
            <a:r>
              <a:rPr lang="ru-RU" dirty="0"/>
              <a:t> </a:t>
            </a:r>
            <a:r>
              <a:rPr lang="ru-RU" dirty="0" err="1"/>
              <a:t>шкарпеток</a:t>
            </a:r>
            <a:r>
              <a:rPr lang="ru-RU" dirty="0"/>
              <a:t> і т. п.; </a:t>
            </a:r>
            <a:endParaRPr lang="ru-RU" dirty="0" smtClean="0"/>
          </a:p>
          <a:p>
            <a:r>
              <a:rPr lang="ru-RU" dirty="0" smtClean="0"/>
              <a:t>б</a:t>
            </a:r>
            <a:r>
              <a:rPr lang="ru-RU" dirty="0"/>
              <a:t>) </a:t>
            </a:r>
            <a:r>
              <a:rPr lang="ru-RU" dirty="0" err="1"/>
              <a:t>біологічні</a:t>
            </a:r>
            <a:r>
              <a:rPr lang="ru-RU" dirty="0"/>
              <a:t> </a:t>
            </a:r>
            <a:r>
              <a:rPr lang="ru-RU" dirty="0" err="1"/>
              <a:t>об'єкти</a:t>
            </a:r>
            <a:r>
              <a:rPr lang="ru-RU" dirty="0"/>
              <a:t>: яйце, </a:t>
            </a:r>
            <a:r>
              <a:rPr lang="ru-RU" dirty="0" err="1"/>
              <a:t>риба</a:t>
            </a:r>
            <a:r>
              <a:rPr lang="ru-RU" dirty="0"/>
              <a:t>, зерно, </a:t>
            </a:r>
            <a:r>
              <a:rPr lang="ru-RU" dirty="0" err="1"/>
              <a:t>яблуко</a:t>
            </a:r>
            <a:r>
              <a:rPr lang="ru-RU" dirty="0"/>
              <a:t>, кавун і т. п.; </a:t>
            </a:r>
            <a:endParaRPr lang="ru-RU" dirty="0" smtClean="0"/>
          </a:p>
          <a:p>
            <a:r>
              <a:rPr lang="ru-RU" dirty="0" smtClean="0"/>
              <a:t>в</a:t>
            </a:r>
            <a:r>
              <a:rPr lang="ru-RU" dirty="0"/>
              <a:t>) </a:t>
            </a:r>
            <a:r>
              <a:rPr lang="ru-RU" dirty="0" err="1"/>
              <a:t>пакувальні</a:t>
            </a:r>
            <a:r>
              <a:rPr lang="ru-RU" dirty="0"/>
              <a:t> </a:t>
            </a:r>
            <a:r>
              <a:rPr lang="ru-RU" dirty="0" err="1"/>
              <a:t>одиниці</a:t>
            </a:r>
            <a:r>
              <a:rPr lang="ru-RU" dirty="0"/>
              <a:t>, </a:t>
            </a:r>
            <a:r>
              <a:rPr lang="ru-RU" dirty="0" err="1"/>
              <a:t>товарна</a:t>
            </a:r>
            <a:r>
              <a:rPr lang="ru-RU" dirty="0"/>
              <a:t> </a:t>
            </a:r>
            <a:r>
              <a:rPr lang="ru-RU" dirty="0" err="1"/>
              <a:t>маса</a:t>
            </a:r>
            <a:r>
              <a:rPr lang="ru-RU" dirty="0"/>
              <a:t> в </a:t>
            </a:r>
            <a:r>
              <a:rPr lang="ru-RU" dirty="0" err="1"/>
              <a:t>яких</a:t>
            </a:r>
            <a:r>
              <a:rPr lang="ru-RU" dirty="0"/>
              <a:t> </a:t>
            </a:r>
            <a:r>
              <a:rPr lang="ru-RU" dirty="0" err="1"/>
              <a:t>характеризується</a:t>
            </a:r>
            <a:r>
              <a:rPr lang="ru-RU" dirty="0"/>
              <a:t> </a:t>
            </a:r>
            <a:r>
              <a:rPr lang="ru-RU" dirty="0" err="1"/>
              <a:t>монолітністю</a:t>
            </a:r>
            <a:r>
              <a:rPr lang="ru-RU" dirty="0"/>
              <a:t> і </a:t>
            </a:r>
            <a:r>
              <a:rPr lang="ru-RU" dirty="0" err="1"/>
              <a:t>цілісністю</a:t>
            </a:r>
            <a:r>
              <a:rPr lang="ru-RU" dirty="0"/>
              <a:t>: блок вершкового масла, </a:t>
            </a:r>
            <a:r>
              <a:rPr lang="ru-RU" dirty="0" err="1"/>
              <a:t>пляшка</a:t>
            </a:r>
            <a:r>
              <a:rPr lang="ru-RU" dirty="0"/>
              <a:t> вина, молока, банка з </a:t>
            </a:r>
            <a:r>
              <a:rPr lang="ru-RU" dirty="0" err="1"/>
              <a:t>фарбою</a:t>
            </a:r>
            <a:r>
              <a:rPr lang="ru-RU" dirty="0"/>
              <a:t> і т. п.</a:t>
            </a:r>
            <a:endParaRPr lang="ru-RU" dirty="0" smtClean="0"/>
          </a:p>
          <a:p>
            <a:endParaRPr lang="ru-RU" dirty="0"/>
          </a:p>
        </p:txBody>
      </p:sp>
    </p:spTree>
    <p:extLst>
      <p:ext uri="{BB962C8B-B14F-4D97-AF65-F5344CB8AC3E}">
        <p14:creationId xmlns:p14="http://schemas.microsoft.com/office/powerpoint/2010/main" val="29168419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Комплексна </a:t>
            </a:r>
            <a:r>
              <a:rPr lang="ru-RU" dirty="0" err="1"/>
              <a:t>пакувальна</a:t>
            </a:r>
            <a:r>
              <a:rPr lang="ru-RU" dirty="0"/>
              <a:t> </a:t>
            </a:r>
            <a:r>
              <a:rPr lang="ru-RU" dirty="0" err="1"/>
              <a:t>одиниця</a:t>
            </a:r>
            <a:endParaRPr lang="ru-RU" dirty="0"/>
          </a:p>
        </p:txBody>
      </p:sp>
      <p:sp>
        <p:nvSpPr>
          <p:cNvPr id="3" name="Объект 2"/>
          <p:cNvSpPr>
            <a:spLocks noGrp="1"/>
          </p:cNvSpPr>
          <p:nvPr>
            <p:ph idx="1"/>
          </p:nvPr>
        </p:nvSpPr>
        <p:spPr/>
        <p:txBody>
          <a:bodyPr/>
          <a:lstStyle/>
          <a:p>
            <a:r>
              <a:rPr lang="ru-RU" dirty="0"/>
              <a:t>Комплексна </a:t>
            </a:r>
            <a:r>
              <a:rPr lang="ru-RU" dirty="0" err="1"/>
              <a:t>пакувальна</a:t>
            </a:r>
            <a:r>
              <a:rPr lang="ru-RU" dirty="0"/>
              <a:t> </a:t>
            </a:r>
            <a:r>
              <a:rPr lang="ru-RU" dirty="0" err="1"/>
              <a:t>одиниця</a:t>
            </a:r>
            <a:r>
              <a:rPr lang="ru-RU" dirty="0"/>
              <a:t> – </a:t>
            </a:r>
            <a:r>
              <a:rPr lang="ru-RU" dirty="0" err="1"/>
              <a:t>сукупність</a:t>
            </a:r>
            <a:r>
              <a:rPr lang="ru-RU" dirty="0"/>
              <a:t> </a:t>
            </a:r>
            <a:r>
              <a:rPr lang="ru-RU" dirty="0" err="1"/>
              <a:t>одиничних</a:t>
            </a:r>
            <a:r>
              <a:rPr lang="ru-RU" dirty="0"/>
              <a:t> </a:t>
            </a:r>
            <a:r>
              <a:rPr lang="ru-RU" dirty="0" err="1"/>
              <a:t>примірників</a:t>
            </a:r>
            <a:r>
              <a:rPr lang="ru-RU" dirty="0"/>
              <a:t> </a:t>
            </a:r>
            <a:r>
              <a:rPr lang="ru-RU" dirty="0" err="1"/>
              <a:t>однакових</a:t>
            </a:r>
            <a:r>
              <a:rPr lang="ru-RU" dirty="0"/>
              <a:t> </a:t>
            </a:r>
            <a:r>
              <a:rPr lang="ru-RU" dirty="0" err="1"/>
              <a:t>товарів</a:t>
            </a:r>
            <a:r>
              <a:rPr lang="ru-RU" dirty="0"/>
              <a:t>, </a:t>
            </a:r>
            <a:r>
              <a:rPr lang="ru-RU" dirty="0" err="1"/>
              <a:t>об'єднаних</a:t>
            </a:r>
            <a:r>
              <a:rPr lang="ru-RU" dirty="0"/>
              <a:t> </a:t>
            </a:r>
            <a:r>
              <a:rPr lang="ru-RU" dirty="0" err="1"/>
              <a:t>спільністю</a:t>
            </a:r>
            <a:r>
              <a:rPr lang="ru-RU" dirty="0"/>
              <a:t> упаковки. </a:t>
            </a:r>
            <a:r>
              <a:rPr lang="ru-RU" dirty="0" err="1" smtClean="0"/>
              <a:t>Дрібнооптова</a:t>
            </a:r>
            <a:r>
              <a:rPr lang="ru-RU" dirty="0" smtClean="0"/>
              <a:t> </a:t>
            </a:r>
            <a:r>
              <a:rPr lang="ru-RU" dirty="0" err="1" smtClean="0"/>
              <a:t>торгівля</a:t>
            </a:r>
            <a:r>
              <a:rPr lang="ru-RU" dirty="0" smtClean="0"/>
              <a:t>.</a:t>
            </a:r>
          </a:p>
          <a:p>
            <a:endParaRPr lang="uk-UA" dirty="0"/>
          </a:p>
          <a:p>
            <a:r>
              <a:rPr lang="ru-RU" dirty="0" err="1"/>
              <a:t>Комплексні</a:t>
            </a:r>
            <a:r>
              <a:rPr lang="ru-RU" dirty="0"/>
              <a:t> </a:t>
            </a:r>
            <a:r>
              <a:rPr lang="ru-RU" dirty="0" err="1"/>
              <a:t>пакувальні</a:t>
            </a:r>
            <a:r>
              <a:rPr lang="ru-RU" dirty="0"/>
              <a:t> </a:t>
            </a:r>
            <a:r>
              <a:rPr lang="ru-RU" dirty="0" err="1"/>
              <a:t>одиниці</a:t>
            </a:r>
            <a:r>
              <a:rPr lang="ru-RU" dirty="0"/>
              <a:t>: </a:t>
            </a:r>
            <a:endParaRPr lang="ru-RU" dirty="0" smtClean="0"/>
          </a:p>
          <a:p>
            <a:r>
              <a:rPr lang="ru-RU" dirty="0" smtClean="0"/>
              <a:t>а</a:t>
            </a:r>
            <a:r>
              <a:rPr lang="ru-RU" dirty="0"/>
              <a:t>) упаковка </a:t>
            </a:r>
            <a:r>
              <a:rPr lang="ru-RU" dirty="0" err="1"/>
              <a:t>безалкогольних</a:t>
            </a:r>
            <a:r>
              <a:rPr lang="ru-RU" dirty="0"/>
              <a:t> </a:t>
            </a:r>
            <a:r>
              <a:rPr lang="ru-RU" dirty="0" err="1"/>
              <a:t>напоїв</a:t>
            </a:r>
            <a:r>
              <a:rPr lang="ru-RU" dirty="0"/>
              <a:t>; </a:t>
            </a:r>
            <a:endParaRPr lang="ru-RU" dirty="0" smtClean="0"/>
          </a:p>
          <a:p>
            <a:r>
              <a:rPr lang="ru-RU" dirty="0" smtClean="0"/>
              <a:t>б</a:t>
            </a:r>
            <a:r>
              <a:rPr lang="ru-RU" dirty="0"/>
              <a:t>) ящик пива; </a:t>
            </a:r>
            <a:endParaRPr lang="ru-RU" dirty="0" smtClean="0"/>
          </a:p>
          <a:p>
            <a:r>
              <a:rPr lang="ru-RU" dirty="0" smtClean="0"/>
              <a:t>в</a:t>
            </a:r>
            <a:r>
              <a:rPr lang="ru-RU" dirty="0"/>
              <a:t>) пачка </a:t>
            </a:r>
            <a:r>
              <a:rPr lang="ru-RU" dirty="0" err="1"/>
              <a:t>вафельних</a:t>
            </a:r>
            <a:r>
              <a:rPr lang="ru-RU" dirty="0"/>
              <a:t> </a:t>
            </a:r>
            <a:r>
              <a:rPr lang="ru-RU" dirty="0" err="1"/>
              <a:t>батончиків</a:t>
            </a:r>
            <a:r>
              <a:rPr lang="ru-RU" dirty="0"/>
              <a:t>; </a:t>
            </a:r>
            <a:endParaRPr lang="ru-RU" dirty="0" smtClean="0"/>
          </a:p>
          <a:p>
            <a:r>
              <a:rPr lang="ru-RU" dirty="0" smtClean="0"/>
              <a:t>г</a:t>
            </a:r>
            <a:r>
              <a:rPr lang="ru-RU" dirty="0"/>
              <a:t>) упаковка </a:t>
            </a:r>
            <a:r>
              <a:rPr lang="ru-RU" dirty="0" err="1"/>
              <a:t>дитячих</a:t>
            </a:r>
            <a:r>
              <a:rPr lang="ru-RU" dirty="0"/>
              <a:t> </a:t>
            </a:r>
            <a:r>
              <a:rPr lang="ru-RU" dirty="0" err="1"/>
              <a:t>солодких</a:t>
            </a:r>
            <a:r>
              <a:rPr lang="ru-RU" dirty="0"/>
              <a:t> </a:t>
            </a:r>
            <a:r>
              <a:rPr lang="ru-RU" dirty="0" err="1"/>
              <a:t>сирків</a:t>
            </a:r>
            <a:r>
              <a:rPr lang="ru-RU" dirty="0"/>
              <a:t> і т. п.</a:t>
            </a:r>
          </a:p>
        </p:txBody>
      </p:sp>
    </p:spTree>
    <p:extLst>
      <p:ext uri="{BB962C8B-B14F-4D97-AF65-F5344CB8AC3E}">
        <p14:creationId xmlns:p14="http://schemas.microsoft.com/office/powerpoint/2010/main" val="40024051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Комплект </a:t>
            </a:r>
            <a:r>
              <a:rPr lang="ru-RU" dirty="0" err="1"/>
              <a:t>товарів</a:t>
            </a:r>
            <a:endParaRPr lang="ru-RU" dirty="0"/>
          </a:p>
        </p:txBody>
      </p:sp>
      <p:sp>
        <p:nvSpPr>
          <p:cNvPr id="3" name="Объект 2"/>
          <p:cNvSpPr>
            <a:spLocks noGrp="1"/>
          </p:cNvSpPr>
          <p:nvPr>
            <p:ph idx="1"/>
          </p:nvPr>
        </p:nvSpPr>
        <p:spPr/>
        <p:txBody>
          <a:bodyPr>
            <a:normAutofit fontScale="92500"/>
          </a:bodyPr>
          <a:lstStyle/>
          <a:p>
            <a:r>
              <a:rPr lang="ru-RU" dirty="0" smtClean="0"/>
              <a:t>Комплект </a:t>
            </a:r>
            <a:r>
              <a:rPr lang="ru-RU" dirty="0" err="1" smtClean="0"/>
              <a:t>товарів</a:t>
            </a:r>
            <a:r>
              <a:rPr lang="ru-RU" dirty="0" smtClean="0"/>
              <a:t> – </a:t>
            </a:r>
            <a:r>
              <a:rPr lang="ru-RU" dirty="0" err="1"/>
              <a:t>сукупність</a:t>
            </a:r>
            <a:r>
              <a:rPr lang="ru-RU" dirty="0"/>
              <a:t> </a:t>
            </a:r>
            <a:r>
              <a:rPr lang="ru-RU" dirty="0" err="1"/>
              <a:t>одиничних</a:t>
            </a:r>
            <a:r>
              <a:rPr lang="ru-RU" dirty="0"/>
              <a:t> </a:t>
            </a:r>
            <a:r>
              <a:rPr lang="ru-RU" dirty="0" err="1"/>
              <a:t>екземплярів</a:t>
            </a:r>
            <a:r>
              <a:rPr lang="ru-RU" dirty="0"/>
              <a:t> </a:t>
            </a:r>
            <a:r>
              <a:rPr lang="ru-RU" dirty="0" err="1"/>
              <a:t>різнорідних</a:t>
            </a:r>
            <a:r>
              <a:rPr lang="ru-RU" dirty="0"/>
              <a:t> </a:t>
            </a:r>
            <a:r>
              <a:rPr lang="ru-RU" dirty="0" err="1"/>
              <a:t>товарів</a:t>
            </a:r>
            <a:r>
              <a:rPr lang="ru-RU" dirty="0"/>
              <a:t>, </a:t>
            </a:r>
            <a:r>
              <a:rPr lang="ru-RU" dirty="0" err="1"/>
              <a:t>що</a:t>
            </a:r>
            <a:r>
              <a:rPr lang="ru-RU" dirty="0"/>
              <a:t> </a:t>
            </a:r>
            <a:r>
              <a:rPr lang="ru-RU" dirty="0" err="1"/>
              <a:t>мають</a:t>
            </a:r>
            <a:r>
              <a:rPr lang="ru-RU" dirty="0"/>
              <a:t> </a:t>
            </a:r>
            <a:r>
              <a:rPr lang="ru-RU" dirty="0" err="1"/>
              <a:t>сумісність</a:t>
            </a:r>
            <a:r>
              <a:rPr lang="ru-RU" dirty="0"/>
              <a:t> і/</a:t>
            </a:r>
            <a:r>
              <a:rPr lang="ru-RU" dirty="0" err="1"/>
              <a:t>або</a:t>
            </a:r>
            <a:r>
              <a:rPr lang="ru-RU" dirty="0"/>
              <a:t> </a:t>
            </a:r>
            <a:r>
              <a:rPr lang="ru-RU" dirty="0" err="1"/>
              <a:t>взаємозамінність</a:t>
            </a:r>
            <a:r>
              <a:rPr lang="ru-RU" dirty="0"/>
              <a:t>, і </a:t>
            </a:r>
            <a:r>
              <a:rPr lang="ru-RU" dirty="0" err="1"/>
              <a:t>призначених</a:t>
            </a:r>
            <a:r>
              <a:rPr lang="ru-RU" dirty="0"/>
              <a:t> для одного </a:t>
            </a:r>
            <a:r>
              <a:rPr lang="ru-RU" dirty="0" err="1"/>
              <a:t>функціонального</a:t>
            </a:r>
            <a:r>
              <a:rPr lang="ru-RU" dirty="0"/>
              <a:t> </a:t>
            </a:r>
            <a:r>
              <a:rPr lang="ru-RU" dirty="0" err="1"/>
              <a:t>призначення</a:t>
            </a:r>
            <a:r>
              <a:rPr lang="ru-RU" dirty="0"/>
              <a:t>. </a:t>
            </a:r>
            <a:endParaRPr lang="ru-RU" dirty="0" smtClean="0"/>
          </a:p>
          <a:p>
            <a:r>
              <a:rPr lang="ru-RU" dirty="0" smtClean="0"/>
              <a:t>У </a:t>
            </a:r>
            <a:r>
              <a:rPr lang="ru-RU" dirty="0"/>
              <a:t>комплект </a:t>
            </a:r>
            <a:r>
              <a:rPr lang="ru-RU" dirty="0" err="1"/>
              <a:t>можуть</a:t>
            </a:r>
            <a:r>
              <a:rPr lang="ru-RU" dirty="0"/>
              <a:t> </a:t>
            </a:r>
            <a:r>
              <a:rPr lang="ru-RU" dirty="0" err="1"/>
              <a:t>входити</a:t>
            </a:r>
            <a:r>
              <a:rPr lang="ru-RU" dirty="0"/>
              <a:t> </a:t>
            </a:r>
            <a:r>
              <a:rPr lang="ru-RU" dirty="0" err="1"/>
              <a:t>товари</a:t>
            </a:r>
            <a:r>
              <a:rPr lang="ru-RU" dirty="0"/>
              <a:t>, </a:t>
            </a:r>
            <a:r>
              <a:rPr lang="ru-RU" dirty="0" err="1"/>
              <a:t>які</a:t>
            </a:r>
            <a:r>
              <a:rPr lang="ru-RU" dirty="0"/>
              <a:t> </a:t>
            </a:r>
            <a:r>
              <a:rPr lang="ru-RU" dirty="0" err="1"/>
              <a:t>доповнюють</a:t>
            </a:r>
            <a:r>
              <a:rPr lang="ru-RU" dirty="0"/>
              <a:t> один одного </a:t>
            </a:r>
            <a:r>
              <a:rPr lang="ru-RU" dirty="0" err="1"/>
              <a:t>або</a:t>
            </a:r>
            <a:r>
              <a:rPr lang="ru-RU" dirty="0"/>
              <a:t> </a:t>
            </a:r>
            <a:r>
              <a:rPr lang="ru-RU" dirty="0" err="1"/>
              <a:t>замінюють</a:t>
            </a:r>
            <a:r>
              <a:rPr lang="ru-RU" dirty="0"/>
              <a:t> </a:t>
            </a:r>
            <a:r>
              <a:rPr lang="ru-RU" dirty="0" err="1"/>
              <a:t>окремі</a:t>
            </a:r>
            <a:r>
              <a:rPr lang="ru-RU" dirty="0"/>
              <a:t> </a:t>
            </a:r>
            <a:r>
              <a:rPr lang="ru-RU" dirty="0" err="1"/>
              <a:t>деталі</a:t>
            </a:r>
            <a:r>
              <a:rPr lang="ru-RU" dirty="0"/>
              <a:t> </a:t>
            </a:r>
            <a:r>
              <a:rPr lang="ru-RU" dirty="0" err="1"/>
              <a:t>вже</a:t>
            </a:r>
            <a:r>
              <a:rPr lang="ru-RU" dirty="0"/>
              <a:t> </a:t>
            </a:r>
            <a:r>
              <a:rPr lang="ru-RU" dirty="0" err="1"/>
              <a:t>готової</a:t>
            </a:r>
            <a:r>
              <a:rPr lang="ru-RU" dirty="0"/>
              <a:t> </a:t>
            </a:r>
            <a:r>
              <a:rPr lang="ru-RU" dirty="0" err="1"/>
              <a:t>продукції</a:t>
            </a:r>
            <a:r>
              <a:rPr lang="ru-RU" dirty="0" smtClean="0"/>
              <a:t>.</a:t>
            </a:r>
          </a:p>
          <a:p>
            <a:endParaRPr lang="uk-UA" dirty="0"/>
          </a:p>
          <a:p>
            <a:r>
              <a:rPr lang="ru-RU" dirty="0"/>
              <a:t>Комплект </a:t>
            </a:r>
            <a:r>
              <a:rPr lang="ru-RU" dirty="0" err="1"/>
              <a:t>товарів</a:t>
            </a:r>
            <a:r>
              <a:rPr lang="ru-RU" dirty="0"/>
              <a:t>: </a:t>
            </a:r>
            <a:endParaRPr lang="ru-RU" dirty="0" smtClean="0"/>
          </a:p>
          <a:p>
            <a:r>
              <a:rPr lang="ru-RU" dirty="0" smtClean="0"/>
              <a:t>а</a:t>
            </a:r>
            <a:r>
              <a:rPr lang="ru-RU" dirty="0"/>
              <a:t>) </a:t>
            </a:r>
            <a:r>
              <a:rPr lang="ru-RU" dirty="0" err="1"/>
              <a:t>чоловічий</a:t>
            </a:r>
            <a:r>
              <a:rPr lang="ru-RU" dirty="0"/>
              <a:t> костюм (</a:t>
            </a:r>
            <a:r>
              <a:rPr lang="ru-RU" dirty="0" err="1"/>
              <a:t>штани</a:t>
            </a:r>
            <a:r>
              <a:rPr lang="ru-RU" dirty="0"/>
              <a:t>, жилет, </a:t>
            </a:r>
            <a:r>
              <a:rPr lang="ru-RU" dirty="0" err="1"/>
              <a:t>піджак</a:t>
            </a:r>
            <a:r>
              <a:rPr lang="ru-RU" dirty="0"/>
              <a:t>); </a:t>
            </a:r>
            <a:endParaRPr lang="ru-RU" dirty="0" smtClean="0"/>
          </a:p>
          <a:p>
            <a:r>
              <a:rPr lang="ru-RU" dirty="0" smtClean="0"/>
              <a:t>б</a:t>
            </a:r>
            <a:r>
              <a:rPr lang="ru-RU" dirty="0"/>
              <a:t>) </a:t>
            </a:r>
            <a:r>
              <a:rPr lang="ru-RU" dirty="0" err="1"/>
              <a:t>постільна</a:t>
            </a:r>
            <a:r>
              <a:rPr lang="ru-RU" dirty="0"/>
              <a:t> </a:t>
            </a:r>
            <a:r>
              <a:rPr lang="ru-RU" dirty="0" err="1"/>
              <a:t>білизна</a:t>
            </a:r>
            <a:r>
              <a:rPr lang="ru-RU" dirty="0"/>
              <a:t> (</a:t>
            </a:r>
            <a:r>
              <a:rPr lang="ru-RU" dirty="0" err="1"/>
              <a:t>простирадло</a:t>
            </a:r>
            <a:r>
              <a:rPr lang="ru-RU" dirty="0"/>
              <a:t>, наволочка, </a:t>
            </a:r>
            <a:r>
              <a:rPr lang="ru-RU" dirty="0" err="1"/>
              <a:t>підковдра</a:t>
            </a:r>
            <a:r>
              <a:rPr lang="ru-RU" dirty="0"/>
              <a:t>); </a:t>
            </a:r>
            <a:endParaRPr lang="ru-RU" dirty="0" smtClean="0"/>
          </a:p>
          <a:p>
            <a:r>
              <a:rPr lang="ru-RU" dirty="0" smtClean="0"/>
              <a:t>в</a:t>
            </a:r>
            <a:r>
              <a:rPr lang="ru-RU" dirty="0"/>
              <a:t>) комплект </a:t>
            </a:r>
            <a:r>
              <a:rPr lang="ru-RU" dirty="0" err="1"/>
              <a:t>меблів</a:t>
            </a:r>
            <a:r>
              <a:rPr lang="ru-RU" dirty="0"/>
              <a:t> (</a:t>
            </a:r>
            <a:r>
              <a:rPr lang="ru-RU" dirty="0" err="1"/>
              <a:t>стіл</a:t>
            </a:r>
            <a:r>
              <a:rPr lang="ru-RU" dirty="0"/>
              <a:t>, </a:t>
            </a:r>
            <a:r>
              <a:rPr lang="ru-RU" dirty="0" err="1"/>
              <a:t>стільці</a:t>
            </a:r>
            <a:r>
              <a:rPr lang="ru-RU" dirty="0"/>
              <a:t>, </a:t>
            </a:r>
            <a:r>
              <a:rPr lang="ru-RU" dirty="0" err="1"/>
              <a:t>крісла</a:t>
            </a:r>
            <a:r>
              <a:rPr lang="ru-RU" dirty="0"/>
              <a:t>, </a:t>
            </a:r>
            <a:r>
              <a:rPr lang="ru-RU" dirty="0" err="1"/>
              <a:t>стелажі</a:t>
            </a:r>
            <a:r>
              <a:rPr lang="ru-RU" dirty="0"/>
              <a:t> і т. д.); </a:t>
            </a:r>
            <a:endParaRPr lang="ru-RU" dirty="0" smtClean="0"/>
          </a:p>
          <a:p>
            <a:r>
              <a:rPr lang="ru-RU" dirty="0" smtClean="0"/>
              <a:t>г</a:t>
            </a:r>
            <a:r>
              <a:rPr lang="ru-RU" dirty="0"/>
              <a:t>) комплект посуду (</a:t>
            </a:r>
            <a:r>
              <a:rPr lang="ru-RU" dirty="0" err="1"/>
              <a:t>каструлі</a:t>
            </a:r>
            <a:r>
              <a:rPr lang="ru-RU" dirty="0"/>
              <a:t>, </a:t>
            </a:r>
            <a:r>
              <a:rPr lang="ru-RU" dirty="0" err="1"/>
              <a:t>тарілки</a:t>
            </a:r>
            <a:r>
              <a:rPr lang="ru-RU" dirty="0"/>
              <a:t>, чашки, </a:t>
            </a:r>
            <a:r>
              <a:rPr lang="ru-RU" dirty="0" err="1"/>
              <a:t>сковорідки</a:t>
            </a:r>
            <a:r>
              <a:rPr lang="ru-RU" dirty="0"/>
              <a:t> і т. п.).</a:t>
            </a:r>
          </a:p>
        </p:txBody>
      </p:sp>
    </p:spTree>
    <p:extLst>
      <p:ext uri="{BB962C8B-B14F-4D97-AF65-F5344CB8AC3E}">
        <p14:creationId xmlns:p14="http://schemas.microsoft.com/office/powerpoint/2010/main" val="2663953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Товарна</a:t>
            </a:r>
            <a:r>
              <a:rPr lang="ru-RU" dirty="0"/>
              <a:t> </a:t>
            </a:r>
            <a:r>
              <a:rPr lang="ru-RU" dirty="0" err="1"/>
              <a:t>партія</a:t>
            </a:r>
            <a:endParaRPr lang="ru-RU" dirty="0"/>
          </a:p>
        </p:txBody>
      </p:sp>
      <p:sp>
        <p:nvSpPr>
          <p:cNvPr id="3" name="Объект 2"/>
          <p:cNvSpPr>
            <a:spLocks noGrp="1"/>
          </p:cNvSpPr>
          <p:nvPr>
            <p:ph idx="1"/>
          </p:nvPr>
        </p:nvSpPr>
        <p:spPr/>
        <p:txBody>
          <a:bodyPr>
            <a:normAutofit fontScale="92500"/>
          </a:bodyPr>
          <a:lstStyle/>
          <a:p>
            <a:r>
              <a:rPr lang="ru-RU" dirty="0" err="1"/>
              <a:t>Товарна</a:t>
            </a:r>
            <a:r>
              <a:rPr lang="ru-RU" dirty="0"/>
              <a:t> </a:t>
            </a:r>
            <a:r>
              <a:rPr lang="ru-RU" dirty="0" err="1"/>
              <a:t>партія</a:t>
            </a:r>
            <a:r>
              <a:rPr lang="ru-RU" dirty="0"/>
              <a:t> – </a:t>
            </a:r>
            <a:r>
              <a:rPr lang="ru-RU" dirty="0" err="1"/>
              <a:t>сукупність</a:t>
            </a:r>
            <a:r>
              <a:rPr lang="ru-RU" dirty="0"/>
              <a:t> </a:t>
            </a:r>
            <a:r>
              <a:rPr lang="ru-RU" dirty="0" err="1"/>
              <a:t>одиничних</a:t>
            </a:r>
            <a:r>
              <a:rPr lang="ru-RU" dirty="0"/>
              <a:t> </a:t>
            </a:r>
            <a:r>
              <a:rPr lang="ru-RU" dirty="0" err="1"/>
              <a:t>екземплярів</a:t>
            </a:r>
            <a:r>
              <a:rPr lang="ru-RU" dirty="0"/>
              <a:t> </a:t>
            </a:r>
            <a:r>
              <a:rPr lang="ru-RU" dirty="0" err="1"/>
              <a:t>товарів</a:t>
            </a:r>
            <a:r>
              <a:rPr lang="ru-RU" dirty="0"/>
              <a:t> і/</a:t>
            </a:r>
            <a:r>
              <a:rPr lang="ru-RU" dirty="0" err="1"/>
              <a:t>або</a:t>
            </a:r>
            <a:r>
              <a:rPr lang="ru-RU" dirty="0"/>
              <a:t> </a:t>
            </a:r>
            <a:r>
              <a:rPr lang="ru-RU" dirty="0" err="1"/>
              <a:t>комплексних</a:t>
            </a:r>
            <a:r>
              <a:rPr lang="ru-RU" dirty="0"/>
              <a:t> </a:t>
            </a:r>
            <a:r>
              <a:rPr lang="ru-RU" dirty="0" err="1"/>
              <a:t>пакувальних</a:t>
            </a:r>
            <a:r>
              <a:rPr lang="ru-RU" dirty="0"/>
              <a:t> </a:t>
            </a:r>
            <a:r>
              <a:rPr lang="ru-RU" dirty="0" err="1"/>
              <a:t>одиниць</a:t>
            </a:r>
            <a:r>
              <a:rPr lang="ru-RU" dirty="0"/>
              <a:t> (одного виду і </a:t>
            </a:r>
            <a:r>
              <a:rPr lang="ru-RU" dirty="0" err="1"/>
              <a:t>найменування</a:t>
            </a:r>
            <a:r>
              <a:rPr lang="ru-RU" dirty="0"/>
              <a:t>), </a:t>
            </a:r>
            <a:r>
              <a:rPr lang="ru-RU" dirty="0" err="1"/>
              <a:t>об'єднаних</a:t>
            </a:r>
            <a:r>
              <a:rPr lang="ru-RU" dirty="0"/>
              <a:t> за </a:t>
            </a:r>
            <a:r>
              <a:rPr lang="ru-RU" dirty="0" err="1"/>
              <a:t>певною</a:t>
            </a:r>
            <a:r>
              <a:rPr lang="ru-RU" dirty="0"/>
              <a:t> </a:t>
            </a:r>
            <a:r>
              <a:rPr lang="ru-RU" dirty="0" err="1"/>
              <a:t>ознакою</a:t>
            </a:r>
            <a:r>
              <a:rPr lang="ru-RU" dirty="0" smtClean="0"/>
              <a:t>.</a:t>
            </a:r>
          </a:p>
          <a:p>
            <a:endParaRPr lang="uk-UA" dirty="0"/>
          </a:p>
          <a:p>
            <a:r>
              <a:rPr lang="ru-RU" dirty="0" err="1" smtClean="0"/>
              <a:t>Вибирають</a:t>
            </a:r>
            <a:r>
              <a:rPr lang="ru-RU" dirty="0" smtClean="0"/>
              <a:t> </a:t>
            </a:r>
          </a:p>
          <a:p>
            <a:r>
              <a:rPr lang="ru-RU" dirty="0" err="1" smtClean="0"/>
              <a:t>виробничі</a:t>
            </a:r>
            <a:r>
              <a:rPr lang="ru-RU" dirty="0"/>
              <a:t>: </a:t>
            </a:r>
            <a:r>
              <a:rPr lang="ru-RU" dirty="0" err="1"/>
              <a:t>зміну</a:t>
            </a:r>
            <a:r>
              <a:rPr lang="ru-RU" dirty="0"/>
              <a:t> </a:t>
            </a:r>
            <a:r>
              <a:rPr lang="ru-RU" dirty="0" err="1"/>
              <a:t>або</a:t>
            </a:r>
            <a:r>
              <a:rPr lang="ru-RU" dirty="0"/>
              <a:t> день </a:t>
            </a:r>
            <a:r>
              <a:rPr lang="ru-RU" dirty="0" err="1"/>
              <a:t>вироблення</a:t>
            </a:r>
            <a:r>
              <a:rPr lang="ru-RU" dirty="0"/>
              <a:t> </a:t>
            </a:r>
            <a:r>
              <a:rPr lang="ru-RU" dirty="0" err="1"/>
              <a:t>продукції</a:t>
            </a:r>
            <a:r>
              <a:rPr lang="ru-RU" dirty="0"/>
              <a:t> для </a:t>
            </a:r>
            <a:r>
              <a:rPr lang="ru-RU" dirty="0" err="1"/>
              <a:t>промислових</a:t>
            </a:r>
            <a:r>
              <a:rPr lang="ru-RU" dirty="0"/>
              <a:t> </a:t>
            </a:r>
            <a:r>
              <a:rPr lang="ru-RU" dirty="0" err="1"/>
              <a:t>виробів</a:t>
            </a:r>
            <a:r>
              <a:rPr lang="ru-RU" dirty="0"/>
              <a:t>; </a:t>
            </a:r>
            <a:endParaRPr lang="ru-RU" dirty="0" smtClean="0"/>
          </a:p>
          <a:p>
            <a:r>
              <a:rPr lang="ru-RU" dirty="0" err="1" smtClean="0"/>
              <a:t>відправлення</a:t>
            </a:r>
            <a:r>
              <a:rPr lang="ru-RU" dirty="0" smtClean="0"/>
              <a:t> </a:t>
            </a:r>
            <a:r>
              <a:rPr lang="ru-RU" dirty="0"/>
              <a:t>одним </a:t>
            </a:r>
            <a:r>
              <a:rPr lang="ru-RU" dirty="0" err="1"/>
              <a:t>або</a:t>
            </a:r>
            <a:r>
              <a:rPr lang="ru-RU" dirty="0"/>
              <a:t> </a:t>
            </a:r>
            <a:r>
              <a:rPr lang="ru-RU" dirty="0" err="1"/>
              <a:t>декількома</a:t>
            </a:r>
            <a:r>
              <a:rPr lang="ru-RU" dirty="0"/>
              <a:t> </a:t>
            </a:r>
            <a:r>
              <a:rPr lang="ru-RU" dirty="0" err="1"/>
              <a:t>транспортними</a:t>
            </a:r>
            <a:r>
              <a:rPr lang="ru-RU" dirty="0"/>
              <a:t> </a:t>
            </a:r>
            <a:r>
              <a:rPr lang="ru-RU" dirty="0" err="1"/>
              <a:t>засобами</a:t>
            </a:r>
            <a:r>
              <a:rPr lang="ru-RU" dirty="0"/>
              <a:t>; </a:t>
            </a:r>
            <a:endParaRPr lang="ru-RU" dirty="0" smtClean="0"/>
          </a:p>
          <a:p>
            <a:r>
              <a:rPr lang="ru-RU" dirty="0" err="1" smtClean="0"/>
              <a:t>наявність</a:t>
            </a:r>
            <a:r>
              <a:rPr lang="ru-RU" dirty="0" smtClean="0"/>
              <a:t> </a:t>
            </a:r>
            <a:r>
              <a:rPr lang="ru-RU" dirty="0"/>
              <a:t>одного </a:t>
            </a:r>
            <a:r>
              <a:rPr lang="ru-RU" dirty="0" err="1"/>
              <a:t>товарносупроводжувального</a:t>
            </a:r>
            <a:r>
              <a:rPr lang="ru-RU" dirty="0"/>
              <a:t> документа</a:t>
            </a:r>
            <a:r>
              <a:rPr lang="ru-RU" dirty="0" smtClean="0"/>
              <a:t>.</a:t>
            </a:r>
          </a:p>
          <a:p>
            <a:r>
              <a:rPr lang="ru-RU" b="1" i="1" u="sng" dirty="0" err="1" smtClean="0"/>
              <a:t>Партія</a:t>
            </a:r>
            <a:r>
              <a:rPr lang="ru-RU" dirty="0" smtClean="0"/>
              <a:t> </a:t>
            </a:r>
            <a:r>
              <a:rPr lang="ru-RU" dirty="0" err="1" smtClean="0"/>
              <a:t>це</a:t>
            </a:r>
            <a:r>
              <a:rPr lang="ru-RU" dirty="0" smtClean="0"/>
              <a:t> </a:t>
            </a:r>
            <a:r>
              <a:rPr lang="ru-RU" dirty="0" err="1" smtClean="0"/>
              <a:t>продукція</a:t>
            </a:r>
            <a:r>
              <a:rPr lang="ru-RU" dirty="0" smtClean="0"/>
              <a:t> </a:t>
            </a:r>
            <a:r>
              <a:rPr lang="ru-RU" dirty="0"/>
              <a:t>одного виду, сорту і </a:t>
            </a:r>
            <a:r>
              <a:rPr lang="ru-RU" dirty="0" err="1"/>
              <a:t>найменування</a:t>
            </a:r>
            <a:r>
              <a:rPr lang="ru-RU" dirty="0"/>
              <a:t>, </a:t>
            </a:r>
            <a:r>
              <a:rPr lang="ru-RU" dirty="0" err="1"/>
              <a:t>виробленої</a:t>
            </a:r>
            <a:r>
              <a:rPr lang="ru-RU" dirty="0"/>
              <a:t> за одну </a:t>
            </a:r>
            <a:r>
              <a:rPr lang="ru-RU" dirty="0" err="1"/>
              <a:t>зміну</a:t>
            </a:r>
            <a:r>
              <a:rPr lang="ru-RU" dirty="0"/>
              <a:t> і </a:t>
            </a:r>
            <a:r>
              <a:rPr lang="ru-RU" dirty="0" err="1"/>
              <a:t>оформленої</a:t>
            </a:r>
            <a:r>
              <a:rPr lang="ru-RU" dirty="0"/>
              <a:t> одним документом </a:t>
            </a:r>
            <a:r>
              <a:rPr lang="ru-RU" dirty="0" err="1" smtClean="0"/>
              <a:t>якості</a:t>
            </a:r>
            <a:r>
              <a:rPr lang="ru-RU" dirty="0" smtClean="0"/>
              <a:t>.</a:t>
            </a:r>
            <a:endParaRPr lang="ru-RU" dirty="0"/>
          </a:p>
        </p:txBody>
      </p:sp>
    </p:spTree>
    <p:extLst>
      <p:ext uri="{BB962C8B-B14F-4D97-AF65-F5344CB8AC3E}">
        <p14:creationId xmlns:p14="http://schemas.microsoft.com/office/powerpoint/2010/main" val="31639288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Кількісні</a:t>
            </a:r>
            <a:r>
              <a:rPr lang="ru-RU" dirty="0" smtClean="0"/>
              <a:t> характеристики </a:t>
            </a:r>
            <a:r>
              <a:rPr lang="ru-RU" dirty="0"/>
              <a:t>товару</a:t>
            </a:r>
          </a:p>
        </p:txBody>
      </p:sp>
      <p:sp>
        <p:nvSpPr>
          <p:cNvPr id="3" name="Объект 2"/>
          <p:cNvSpPr>
            <a:spLocks noGrp="1"/>
          </p:cNvSpPr>
          <p:nvPr>
            <p:ph idx="1"/>
          </p:nvPr>
        </p:nvSpPr>
        <p:spPr/>
        <p:txBody>
          <a:bodyPr>
            <a:normAutofit fontScale="92500" lnSpcReduction="20000"/>
          </a:bodyPr>
          <a:lstStyle/>
          <a:p>
            <a:r>
              <a:rPr lang="ru-RU" dirty="0"/>
              <a:t>До </a:t>
            </a:r>
            <a:r>
              <a:rPr lang="ru-RU" dirty="0" err="1"/>
              <a:t>загальних</a:t>
            </a:r>
            <a:r>
              <a:rPr lang="ru-RU" dirty="0"/>
              <a:t> </a:t>
            </a:r>
            <a:r>
              <a:rPr lang="ru-RU" dirty="0" err="1"/>
              <a:t>кількісних</a:t>
            </a:r>
            <a:r>
              <a:rPr lang="ru-RU" dirty="0"/>
              <a:t> характеристик товару належать </a:t>
            </a:r>
            <a:r>
              <a:rPr lang="ru-RU" dirty="0" err="1"/>
              <a:t>такі</a:t>
            </a:r>
            <a:r>
              <a:rPr lang="ru-RU" dirty="0"/>
              <a:t> </a:t>
            </a:r>
            <a:r>
              <a:rPr lang="ru-RU" dirty="0" err="1"/>
              <a:t>основні</a:t>
            </a:r>
            <a:r>
              <a:rPr lang="ru-RU" dirty="0"/>
              <a:t> </a:t>
            </a:r>
            <a:r>
              <a:rPr lang="ru-RU" dirty="0" err="1"/>
              <a:t>фізичні</a:t>
            </a:r>
            <a:r>
              <a:rPr lang="ru-RU" dirty="0"/>
              <a:t> </a:t>
            </a:r>
            <a:r>
              <a:rPr lang="ru-RU" dirty="0" err="1"/>
              <a:t>величини</a:t>
            </a:r>
            <a:r>
              <a:rPr lang="ru-RU" dirty="0"/>
              <a:t>: </a:t>
            </a:r>
            <a:r>
              <a:rPr lang="ru-RU" dirty="0" err="1"/>
              <a:t>маса</a:t>
            </a:r>
            <a:r>
              <a:rPr lang="ru-RU" dirty="0"/>
              <a:t>, </a:t>
            </a:r>
            <a:r>
              <a:rPr lang="ru-RU" dirty="0" err="1"/>
              <a:t>довжина</a:t>
            </a:r>
            <a:r>
              <a:rPr lang="ru-RU" dirty="0"/>
              <a:t>, </a:t>
            </a:r>
            <a:r>
              <a:rPr lang="ru-RU" dirty="0" err="1"/>
              <a:t>термодинамічна</a:t>
            </a:r>
            <a:r>
              <a:rPr lang="ru-RU" dirty="0"/>
              <a:t> </a:t>
            </a:r>
            <a:r>
              <a:rPr lang="ru-RU" dirty="0" smtClean="0"/>
              <a:t>температура.</a:t>
            </a:r>
          </a:p>
          <a:p>
            <a:r>
              <a:rPr lang="ru-RU" dirty="0" err="1" smtClean="0"/>
              <a:t>Похідні</a:t>
            </a:r>
            <a:r>
              <a:rPr lang="ru-RU" dirty="0" smtClean="0"/>
              <a:t> </a:t>
            </a:r>
            <a:r>
              <a:rPr lang="ru-RU" dirty="0" err="1"/>
              <a:t>від</a:t>
            </a:r>
            <a:r>
              <a:rPr lang="ru-RU" dirty="0"/>
              <a:t> них </a:t>
            </a:r>
            <a:r>
              <a:rPr lang="ru-RU" dirty="0" err="1"/>
              <a:t>величини</a:t>
            </a:r>
            <a:r>
              <a:rPr lang="ru-RU" dirty="0"/>
              <a:t> – </a:t>
            </a:r>
            <a:r>
              <a:rPr lang="ru-RU" dirty="0" err="1"/>
              <a:t>об’єм</a:t>
            </a:r>
            <a:r>
              <a:rPr lang="ru-RU" dirty="0"/>
              <a:t>, </a:t>
            </a:r>
            <a:r>
              <a:rPr lang="ru-RU" dirty="0" err="1"/>
              <a:t>теплопровідність</a:t>
            </a:r>
            <a:r>
              <a:rPr lang="ru-RU" dirty="0"/>
              <a:t>, </a:t>
            </a:r>
            <a:r>
              <a:rPr lang="ru-RU" dirty="0" err="1"/>
              <a:t>теплоємність</a:t>
            </a:r>
            <a:r>
              <a:rPr lang="ru-RU" dirty="0"/>
              <a:t>. </a:t>
            </a:r>
            <a:endParaRPr lang="ru-RU" dirty="0" smtClean="0"/>
          </a:p>
          <a:p>
            <a:endParaRPr lang="ru-RU" dirty="0"/>
          </a:p>
          <a:p>
            <a:r>
              <a:rPr lang="ru-RU" dirty="0" err="1" smtClean="0"/>
              <a:t>Специфічні</a:t>
            </a:r>
            <a:r>
              <a:rPr lang="ru-RU" dirty="0" smtClean="0"/>
              <a:t> </a:t>
            </a:r>
            <a:r>
              <a:rPr lang="ru-RU" dirty="0" err="1"/>
              <a:t>кількісні</a:t>
            </a:r>
            <a:r>
              <a:rPr lang="ru-RU" dirty="0"/>
              <a:t> характеристики </a:t>
            </a:r>
            <a:r>
              <a:rPr lang="ru-RU" dirty="0" err="1"/>
              <a:t>притаманні</a:t>
            </a:r>
            <a:r>
              <a:rPr lang="ru-RU" dirty="0"/>
              <a:t> </a:t>
            </a:r>
            <a:r>
              <a:rPr lang="ru-RU" dirty="0" err="1"/>
              <a:t>або</a:t>
            </a:r>
            <a:r>
              <a:rPr lang="ru-RU" dirty="0"/>
              <a:t> </a:t>
            </a:r>
            <a:r>
              <a:rPr lang="ru-RU" dirty="0" err="1"/>
              <a:t>товарним</a:t>
            </a:r>
            <a:r>
              <a:rPr lang="ru-RU" dirty="0"/>
              <a:t> </a:t>
            </a:r>
            <a:r>
              <a:rPr lang="ru-RU" dirty="0" err="1"/>
              <a:t>партіям</a:t>
            </a:r>
            <a:r>
              <a:rPr lang="ru-RU" dirty="0"/>
              <a:t>, </a:t>
            </a:r>
            <a:r>
              <a:rPr lang="ru-RU" dirty="0" err="1"/>
              <a:t>або</a:t>
            </a:r>
            <a:r>
              <a:rPr lang="ru-RU" dirty="0"/>
              <a:t> </a:t>
            </a:r>
            <a:r>
              <a:rPr lang="ru-RU" dirty="0" err="1"/>
              <a:t>одиничним</a:t>
            </a:r>
            <a:r>
              <a:rPr lang="ru-RU" dirty="0"/>
              <a:t> </a:t>
            </a:r>
            <a:r>
              <a:rPr lang="ru-RU" dirty="0" err="1"/>
              <a:t>екземплярам</a:t>
            </a:r>
            <a:r>
              <a:rPr lang="ru-RU" dirty="0"/>
              <a:t> </a:t>
            </a:r>
            <a:r>
              <a:rPr lang="ru-RU" dirty="0" err="1"/>
              <a:t>товарів</a:t>
            </a:r>
            <a:r>
              <a:rPr lang="ru-RU" dirty="0" smtClean="0"/>
              <a:t>.</a:t>
            </a:r>
          </a:p>
          <a:p>
            <a:endParaRPr lang="uk-UA" dirty="0"/>
          </a:p>
          <a:p>
            <a:r>
              <a:rPr lang="ru-RU" dirty="0" err="1" smtClean="0"/>
              <a:t>Найпоширеніші</a:t>
            </a:r>
            <a:r>
              <a:rPr lang="ru-RU" dirty="0" smtClean="0"/>
              <a:t> </a:t>
            </a:r>
            <a:r>
              <a:rPr lang="ru-RU" dirty="0" err="1" smtClean="0"/>
              <a:t>кількісні</a:t>
            </a:r>
            <a:r>
              <a:rPr lang="ru-RU" dirty="0" smtClean="0"/>
              <a:t> характеристики </a:t>
            </a:r>
            <a:r>
              <a:rPr lang="ru-RU" dirty="0" err="1"/>
              <a:t>товарних</a:t>
            </a:r>
            <a:r>
              <a:rPr lang="ru-RU" dirty="0"/>
              <a:t> </a:t>
            </a:r>
            <a:r>
              <a:rPr lang="ru-RU" dirty="0" err="1" smtClean="0"/>
              <a:t>партій</a:t>
            </a:r>
            <a:r>
              <a:rPr lang="ru-RU" dirty="0" smtClean="0"/>
              <a:t>: </a:t>
            </a:r>
            <a:r>
              <a:rPr lang="ru-RU" dirty="0" err="1" smtClean="0"/>
              <a:t>об'ємна</a:t>
            </a:r>
            <a:r>
              <a:rPr lang="ru-RU" dirty="0" smtClean="0"/>
              <a:t> </a:t>
            </a:r>
            <a:r>
              <a:rPr lang="ru-RU" dirty="0"/>
              <a:t>(</a:t>
            </a:r>
            <a:r>
              <a:rPr lang="ru-RU" dirty="0" err="1" smtClean="0"/>
              <a:t>насипна</a:t>
            </a:r>
            <a:r>
              <a:rPr lang="ru-RU" dirty="0" smtClean="0"/>
              <a:t>) </a:t>
            </a:r>
            <a:r>
              <a:rPr lang="ru-RU" dirty="0" err="1" smtClean="0"/>
              <a:t>маса</a:t>
            </a:r>
            <a:r>
              <a:rPr lang="ru-RU" dirty="0" smtClean="0"/>
              <a:t>, </a:t>
            </a:r>
            <a:r>
              <a:rPr lang="ru-RU" dirty="0" err="1"/>
              <a:t>сипкість</a:t>
            </a:r>
            <a:r>
              <a:rPr lang="ru-RU" dirty="0"/>
              <a:t>, кут </a:t>
            </a:r>
            <a:r>
              <a:rPr lang="ru-RU" dirty="0" err="1"/>
              <a:t>нахилу</a:t>
            </a:r>
            <a:r>
              <a:rPr lang="ru-RU" dirty="0"/>
              <a:t> </a:t>
            </a:r>
            <a:r>
              <a:rPr lang="ru-RU" dirty="0" err="1"/>
              <a:t>насипу</a:t>
            </a:r>
            <a:r>
              <a:rPr lang="ru-RU" dirty="0"/>
              <a:t> </a:t>
            </a:r>
            <a:r>
              <a:rPr lang="ru-RU" dirty="0" err="1"/>
              <a:t>товарів</a:t>
            </a:r>
            <a:r>
              <a:rPr lang="ru-RU" dirty="0"/>
              <a:t>, </a:t>
            </a:r>
            <a:r>
              <a:rPr lang="ru-RU" dirty="0" err="1"/>
              <a:t>вертикальний</a:t>
            </a:r>
            <a:r>
              <a:rPr lang="ru-RU" dirty="0"/>
              <a:t> і/</a:t>
            </a:r>
            <a:r>
              <a:rPr lang="ru-RU" dirty="0" err="1"/>
              <a:t>або</a:t>
            </a:r>
            <a:r>
              <a:rPr lang="ru-RU" dirty="0"/>
              <a:t> </a:t>
            </a:r>
            <a:r>
              <a:rPr lang="ru-RU" dirty="0" err="1"/>
              <a:t>горизонтальний</a:t>
            </a:r>
            <a:r>
              <a:rPr lang="ru-RU" dirty="0"/>
              <a:t> </a:t>
            </a:r>
            <a:r>
              <a:rPr lang="ru-RU" dirty="0" err="1"/>
              <a:t>тиск</a:t>
            </a:r>
            <a:r>
              <a:rPr lang="ru-RU" dirty="0"/>
              <a:t> шару </a:t>
            </a:r>
            <a:r>
              <a:rPr lang="ru-RU" dirty="0" err="1"/>
              <a:t>товарів</a:t>
            </a:r>
            <a:r>
              <a:rPr lang="ru-RU" dirty="0"/>
              <a:t> (</a:t>
            </a:r>
            <a:r>
              <a:rPr lang="ru-RU" dirty="0" err="1"/>
              <a:t>або</a:t>
            </a:r>
            <a:r>
              <a:rPr lang="ru-RU" dirty="0"/>
              <a:t> </a:t>
            </a:r>
            <a:r>
              <a:rPr lang="ru-RU" dirty="0" err="1"/>
              <a:t>окремих</a:t>
            </a:r>
            <a:r>
              <a:rPr lang="ru-RU" dirty="0"/>
              <a:t> </a:t>
            </a:r>
            <a:r>
              <a:rPr lang="ru-RU" dirty="0" err="1"/>
              <a:t>товарів</a:t>
            </a:r>
            <a:r>
              <a:rPr lang="ru-RU" dirty="0"/>
              <a:t> у </a:t>
            </a:r>
            <a:r>
              <a:rPr lang="ru-RU" dirty="0" err="1"/>
              <a:t>партії</a:t>
            </a:r>
            <a:r>
              <a:rPr lang="ru-RU" dirty="0"/>
              <a:t>) на </a:t>
            </a:r>
            <a:r>
              <a:rPr lang="ru-RU" dirty="0" err="1"/>
              <a:t>будівельні</a:t>
            </a:r>
            <a:r>
              <a:rPr lang="ru-RU" dirty="0"/>
              <a:t> </a:t>
            </a:r>
            <a:r>
              <a:rPr lang="ru-RU" dirty="0" err="1"/>
              <a:t>конструкції</a:t>
            </a:r>
            <a:r>
              <a:rPr lang="ru-RU" dirty="0"/>
              <a:t> </a:t>
            </a:r>
            <a:r>
              <a:rPr lang="ru-RU" dirty="0" err="1"/>
              <a:t>або</a:t>
            </a:r>
            <a:r>
              <a:rPr lang="ru-RU" dirty="0"/>
              <a:t> </a:t>
            </a:r>
            <a:r>
              <a:rPr lang="ru-RU" dirty="0" err="1"/>
              <a:t>нижче</a:t>
            </a:r>
            <a:r>
              <a:rPr lang="ru-RU" dirty="0"/>
              <a:t> </a:t>
            </a:r>
            <a:r>
              <a:rPr lang="ru-RU" dirty="0" err="1"/>
              <a:t>розташовані</a:t>
            </a:r>
            <a:r>
              <a:rPr lang="ru-RU" dirty="0"/>
              <a:t> </a:t>
            </a:r>
            <a:r>
              <a:rPr lang="ru-RU" dirty="0" err="1"/>
              <a:t>шари</a:t>
            </a:r>
            <a:r>
              <a:rPr lang="ru-RU" dirty="0"/>
              <a:t>.</a:t>
            </a:r>
          </a:p>
        </p:txBody>
      </p:sp>
    </p:spTree>
    <p:extLst>
      <p:ext uri="{BB962C8B-B14F-4D97-AF65-F5344CB8AC3E}">
        <p14:creationId xmlns:p14="http://schemas.microsoft.com/office/powerpoint/2010/main" val="29600034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Однакові</a:t>
            </a:r>
            <a:r>
              <a:rPr lang="ru-RU" dirty="0" smtClean="0"/>
              <a:t> </a:t>
            </a:r>
            <a:r>
              <a:rPr lang="ru-RU" dirty="0" err="1"/>
              <a:t>властивості</a:t>
            </a:r>
            <a:endParaRPr lang="ru-RU" dirty="0"/>
          </a:p>
        </p:txBody>
      </p:sp>
      <p:sp>
        <p:nvSpPr>
          <p:cNvPr id="3" name="Объект 2"/>
          <p:cNvSpPr>
            <a:spLocks noGrp="1"/>
          </p:cNvSpPr>
          <p:nvPr>
            <p:ph idx="1"/>
          </p:nvPr>
        </p:nvSpPr>
        <p:spPr/>
        <p:txBody>
          <a:bodyPr/>
          <a:lstStyle/>
          <a:p>
            <a:r>
              <a:rPr lang="ru-RU" dirty="0" err="1"/>
              <a:t>Передбачається</a:t>
            </a:r>
            <a:r>
              <a:rPr lang="ru-RU" dirty="0"/>
              <a:t>, </a:t>
            </a:r>
            <a:r>
              <a:rPr lang="ru-RU" dirty="0" err="1"/>
              <a:t>що</a:t>
            </a:r>
            <a:r>
              <a:rPr lang="ru-RU" dirty="0"/>
              <a:t> </a:t>
            </a:r>
            <a:r>
              <a:rPr lang="ru-RU" dirty="0" err="1"/>
              <a:t>всі</a:t>
            </a:r>
            <a:r>
              <a:rPr lang="ru-RU" dirty="0"/>
              <a:t> </a:t>
            </a:r>
            <a:r>
              <a:rPr lang="ru-RU" dirty="0" err="1"/>
              <a:t>товари</a:t>
            </a:r>
            <a:r>
              <a:rPr lang="ru-RU" dirty="0"/>
              <a:t> в </a:t>
            </a:r>
            <a:r>
              <a:rPr lang="ru-RU" dirty="0" err="1"/>
              <a:t>товарній</a:t>
            </a:r>
            <a:r>
              <a:rPr lang="ru-RU" dirty="0"/>
              <a:t> </a:t>
            </a:r>
            <a:r>
              <a:rPr lang="ru-RU" dirty="0" err="1"/>
              <a:t>партії</a:t>
            </a:r>
            <a:r>
              <a:rPr lang="ru-RU" dirty="0"/>
              <a:t> як </a:t>
            </a:r>
            <a:r>
              <a:rPr lang="ru-RU" dirty="0" err="1"/>
              <a:t>частини</a:t>
            </a:r>
            <a:r>
              <a:rPr lang="ru-RU" dirty="0"/>
              <a:t> </a:t>
            </a:r>
            <a:r>
              <a:rPr lang="ru-RU" dirty="0" err="1"/>
              <a:t>цілого</a:t>
            </a:r>
            <a:r>
              <a:rPr lang="ru-RU" dirty="0"/>
              <a:t> </a:t>
            </a:r>
            <a:r>
              <a:rPr lang="ru-RU" dirty="0" err="1"/>
              <a:t>мають</a:t>
            </a:r>
            <a:r>
              <a:rPr lang="ru-RU" dirty="0"/>
              <a:t> </a:t>
            </a:r>
            <a:r>
              <a:rPr lang="ru-RU" dirty="0" err="1"/>
              <a:t>однакові</a:t>
            </a:r>
            <a:r>
              <a:rPr lang="ru-RU" dirty="0"/>
              <a:t> </a:t>
            </a:r>
            <a:r>
              <a:rPr lang="ru-RU" dirty="0" err="1"/>
              <a:t>властивості</a:t>
            </a:r>
            <a:r>
              <a:rPr lang="ru-RU" dirty="0" smtClean="0"/>
              <a:t>.</a:t>
            </a:r>
          </a:p>
          <a:p>
            <a:endParaRPr lang="uk-UA" dirty="0"/>
          </a:p>
          <a:p>
            <a:r>
              <a:rPr lang="ru-RU" dirty="0" err="1" smtClean="0"/>
              <a:t>Неоднорідність</a:t>
            </a:r>
            <a:r>
              <a:rPr lang="ru-RU" dirty="0" smtClean="0"/>
              <a:t> </a:t>
            </a:r>
            <a:r>
              <a:rPr lang="ru-RU" dirty="0" err="1"/>
              <a:t>вимагає</a:t>
            </a:r>
            <a:r>
              <a:rPr lang="ru-RU" dirty="0"/>
              <a:t> </a:t>
            </a:r>
            <a:r>
              <a:rPr lang="ru-RU" dirty="0" err="1"/>
              <a:t>встановлення</a:t>
            </a:r>
            <a:r>
              <a:rPr lang="ru-RU" dirty="0"/>
              <a:t> </a:t>
            </a:r>
            <a:r>
              <a:rPr lang="ru-RU" dirty="0" err="1"/>
              <a:t>певного</a:t>
            </a:r>
            <a:r>
              <a:rPr lang="ru-RU" dirty="0"/>
              <a:t> допустимого </a:t>
            </a:r>
            <a:r>
              <a:rPr lang="ru-RU" dirty="0" err="1"/>
              <a:t>діапазону</a:t>
            </a:r>
            <a:r>
              <a:rPr lang="ru-RU" dirty="0"/>
              <a:t> </a:t>
            </a:r>
            <a:r>
              <a:rPr lang="ru-RU" dirty="0" err="1"/>
              <a:t>кількісних</a:t>
            </a:r>
            <a:r>
              <a:rPr lang="ru-RU" dirty="0"/>
              <a:t> характеристик </a:t>
            </a:r>
            <a:r>
              <a:rPr lang="ru-RU" dirty="0" err="1"/>
              <a:t>одиничних</a:t>
            </a:r>
            <a:r>
              <a:rPr lang="ru-RU" dirty="0"/>
              <a:t> </a:t>
            </a:r>
            <a:r>
              <a:rPr lang="ru-RU" dirty="0" err="1"/>
              <a:t>примірників</a:t>
            </a:r>
            <a:r>
              <a:rPr lang="ru-RU" dirty="0"/>
              <a:t> </a:t>
            </a:r>
            <a:r>
              <a:rPr lang="ru-RU" dirty="0" err="1"/>
              <a:t>товарів</a:t>
            </a:r>
            <a:r>
              <a:rPr lang="ru-RU" dirty="0"/>
              <a:t> і </a:t>
            </a:r>
            <a:r>
              <a:rPr lang="ru-RU" dirty="0" err="1"/>
              <a:t>усередненого</a:t>
            </a:r>
            <a:r>
              <a:rPr lang="ru-RU" dirty="0"/>
              <a:t> </a:t>
            </a:r>
            <a:r>
              <a:rPr lang="ru-RU" dirty="0" err="1"/>
              <a:t>значення</a:t>
            </a:r>
            <a:r>
              <a:rPr lang="ru-RU" dirty="0"/>
              <a:t> (</a:t>
            </a:r>
            <a:r>
              <a:rPr lang="ru-RU" dirty="0" err="1"/>
              <a:t>середньоарифметичного</a:t>
            </a:r>
            <a:r>
              <a:rPr lang="ru-RU" dirty="0"/>
              <a:t>) </a:t>
            </a:r>
            <a:r>
              <a:rPr lang="ru-RU" dirty="0" err="1"/>
              <a:t>або</a:t>
            </a:r>
            <a:r>
              <a:rPr lang="ru-RU" dirty="0"/>
              <a:t> </a:t>
            </a:r>
            <a:r>
              <a:rPr lang="ru-RU" dirty="0" err="1"/>
              <a:t>граничних</a:t>
            </a:r>
            <a:r>
              <a:rPr lang="ru-RU" dirty="0"/>
              <a:t> </a:t>
            </a:r>
            <a:r>
              <a:rPr lang="ru-RU" dirty="0" err="1"/>
              <a:t>значень</a:t>
            </a:r>
            <a:r>
              <a:rPr lang="ru-RU" dirty="0"/>
              <a:t> для </a:t>
            </a:r>
            <a:r>
              <a:rPr lang="ru-RU" dirty="0" err="1"/>
              <a:t>товарної</a:t>
            </a:r>
            <a:r>
              <a:rPr lang="ru-RU" dirty="0"/>
              <a:t> </a:t>
            </a:r>
            <a:r>
              <a:rPr lang="ru-RU" dirty="0" err="1"/>
              <a:t>партії</a:t>
            </a:r>
            <a:r>
              <a:rPr lang="ru-RU" dirty="0"/>
              <a:t> в </a:t>
            </a:r>
            <a:r>
              <a:rPr lang="ru-RU" dirty="0" err="1"/>
              <a:t>цілому</a:t>
            </a:r>
            <a:r>
              <a:rPr lang="ru-RU" dirty="0"/>
              <a:t>.</a:t>
            </a:r>
            <a:endParaRPr lang="ru-RU" dirty="0" smtClean="0"/>
          </a:p>
          <a:p>
            <a:endParaRPr lang="uk-UA" dirty="0"/>
          </a:p>
          <a:p>
            <a:endParaRPr lang="uk-UA" dirty="0" smtClean="0"/>
          </a:p>
          <a:p>
            <a:pPr marL="0" indent="0">
              <a:buNone/>
            </a:pPr>
            <a:endParaRPr lang="ru-RU" dirty="0"/>
          </a:p>
        </p:txBody>
      </p:sp>
    </p:spTree>
    <p:extLst>
      <p:ext uri="{BB962C8B-B14F-4D97-AF65-F5344CB8AC3E}">
        <p14:creationId xmlns:p14="http://schemas.microsoft.com/office/powerpoint/2010/main" val="37992076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Середньоквадратичне</a:t>
            </a:r>
            <a:r>
              <a:rPr lang="ru-RU" dirty="0" smtClean="0"/>
              <a:t> </a:t>
            </a:r>
            <a:r>
              <a:rPr lang="ru-RU" dirty="0" err="1"/>
              <a:t>відхилення</a:t>
            </a:r>
            <a:endParaRPr lang="ru-RU" dirty="0"/>
          </a:p>
        </p:txBody>
      </p:sp>
      <p:sp>
        <p:nvSpPr>
          <p:cNvPr id="3" name="Объект 2"/>
          <p:cNvSpPr>
            <a:spLocks noGrp="1"/>
          </p:cNvSpPr>
          <p:nvPr>
            <p:ph idx="1"/>
          </p:nvPr>
        </p:nvSpPr>
        <p:spPr/>
        <p:txBody>
          <a:bodyPr/>
          <a:lstStyle/>
          <a:p>
            <a:r>
              <a:rPr lang="ru-RU" dirty="0"/>
              <a:t>Для характеристики </a:t>
            </a:r>
            <a:r>
              <a:rPr lang="ru-RU" dirty="0" err="1"/>
              <a:t>розкиду</a:t>
            </a:r>
            <a:r>
              <a:rPr lang="ru-RU" dirty="0"/>
              <a:t> (</a:t>
            </a:r>
            <a:r>
              <a:rPr lang="ru-RU" dirty="0" err="1"/>
              <a:t>розсіювання</a:t>
            </a:r>
            <a:r>
              <a:rPr lang="ru-RU" dirty="0"/>
              <a:t>) </a:t>
            </a:r>
            <a:r>
              <a:rPr lang="ru-RU" dirty="0" err="1"/>
              <a:t>дійсних</a:t>
            </a:r>
            <a:r>
              <a:rPr lang="ru-RU" dirty="0"/>
              <a:t> </a:t>
            </a:r>
            <a:r>
              <a:rPr lang="ru-RU" dirty="0" err="1"/>
              <a:t>значень</a:t>
            </a:r>
            <a:r>
              <a:rPr lang="ru-RU" dirty="0"/>
              <a:t> </a:t>
            </a:r>
            <a:r>
              <a:rPr lang="ru-RU" dirty="0" err="1"/>
              <a:t>показників</a:t>
            </a:r>
            <a:r>
              <a:rPr lang="ru-RU" dirty="0"/>
              <a:t> </a:t>
            </a:r>
            <a:r>
              <a:rPr lang="ru-RU" dirty="0" err="1"/>
              <a:t>якості</a:t>
            </a:r>
            <a:r>
              <a:rPr lang="ru-RU" dirty="0"/>
              <a:t> </a:t>
            </a:r>
            <a:r>
              <a:rPr lang="ru-RU" dirty="0" err="1"/>
              <a:t>одиничних</a:t>
            </a:r>
            <a:r>
              <a:rPr lang="ru-RU" dirty="0"/>
              <a:t> </a:t>
            </a:r>
            <a:r>
              <a:rPr lang="ru-RU" dirty="0" err="1"/>
              <a:t>екземплярів</a:t>
            </a:r>
            <a:r>
              <a:rPr lang="ru-RU" dirty="0"/>
              <a:t> </a:t>
            </a:r>
            <a:r>
              <a:rPr lang="ru-RU" dirty="0" err="1"/>
              <a:t>товарів</a:t>
            </a:r>
            <a:r>
              <a:rPr lang="ru-RU" dirty="0"/>
              <a:t> у </a:t>
            </a:r>
            <a:r>
              <a:rPr lang="ru-RU" dirty="0" err="1"/>
              <a:t>партії</a:t>
            </a:r>
            <a:r>
              <a:rPr lang="ru-RU" dirty="0"/>
              <a:t> </a:t>
            </a:r>
            <a:r>
              <a:rPr lang="ru-RU" dirty="0" err="1"/>
              <a:t>використовують</a:t>
            </a:r>
            <a:r>
              <a:rPr lang="ru-RU" dirty="0"/>
              <a:t> </a:t>
            </a:r>
            <a:r>
              <a:rPr lang="ru-RU" b="1" i="1" u="sng" dirty="0" err="1"/>
              <a:t>показник</a:t>
            </a:r>
            <a:r>
              <a:rPr lang="ru-RU" b="1" i="1" u="sng" dirty="0"/>
              <a:t> </a:t>
            </a:r>
            <a:r>
              <a:rPr lang="ru-RU" b="1" i="1" u="sng" dirty="0" err="1"/>
              <a:t>однорідності</a:t>
            </a:r>
            <a:r>
              <a:rPr lang="ru-RU" dirty="0"/>
              <a:t>, </a:t>
            </a:r>
            <a:r>
              <a:rPr lang="ru-RU" dirty="0" err="1"/>
              <a:t>який</a:t>
            </a:r>
            <a:r>
              <a:rPr lang="ru-RU" dirty="0"/>
              <a:t> служить </a:t>
            </a:r>
            <a:r>
              <a:rPr lang="ru-RU" dirty="0" err="1"/>
              <a:t>критерієм</a:t>
            </a:r>
            <a:r>
              <a:rPr lang="ru-RU" dirty="0"/>
              <a:t> </a:t>
            </a:r>
            <a:r>
              <a:rPr lang="ru-RU" dirty="0" err="1"/>
              <a:t>стабільності</a:t>
            </a:r>
            <a:r>
              <a:rPr lang="ru-RU" dirty="0"/>
              <a:t> </a:t>
            </a:r>
            <a:r>
              <a:rPr lang="ru-RU" dirty="0" err="1"/>
              <a:t>якості</a:t>
            </a:r>
            <a:r>
              <a:rPr lang="ru-RU" dirty="0"/>
              <a:t> </a:t>
            </a:r>
            <a:r>
              <a:rPr lang="ru-RU" dirty="0" err="1"/>
              <a:t>товарів</a:t>
            </a:r>
            <a:r>
              <a:rPr lang="ru-RU" dirty="0"/>
              <a:t> в </a:t>
            </a:r>
            <a:r>
              <a:rPr lang="ru-RU" dirty="0" err="1"/>
              <a:t>умовах</a:t>
            </a:r>
            <a:r>
              <a:rPr lang="ru-RU" dirty="0"/>
              <a:t> </a:t>
            </a:r>
            <a:r>
              <a:rPr lang="ru-RU" dirty="0" err="1"/>
              <a:t>масового</a:t>
            </a:r>
            <a:r>
              <a:rPr lang="ru-RU" dirty="0"/>
              <a:t> і </a:t>
            </a:r>
            <a:r>
              <a:rPr lang="ru-RU" dirty="0" err="1"/>
              <a:t>серійного</a:t>
            </a:r>
            <a:r>
              <a:rPr lang="ru-RU" dirty="0"/>
              <a:t> </a:t>
            </a:r>
            <a:r>
              <a:rPr lang="ru-RU" dirty="0" err="1"/>
              <a:t>виробництва</a:t>
            </a:r>
            <a:r>
              <a:rPr lang="ru-RU" dirty="0"/>
              <a:t>. </a:t>
            </a:r>
            <a:endParaRPr lang="ru-RU" dirty="0" smtClean="0"/>
          </a:p>
          <a:p>
            <a:r>
              <a:rPr lang="ru-RU" dirty="0" smtClean="0"/>
              <a:t>До </a:t>
            </a:r>
            <a:r>
              <a:rPr lang="ru-RU" dirty="0" err="1"/>
              <a:t>показників</a:t>
            </a:r>
            <a:r>
              <a:rPr lang="ru-RU" dirty="0"/>
              <a:t> </a:t>
            </a:r>
            <a:r>
              <a:rPr lang="ru-RU" dirty="0" err="1"/>
              <a:t>однорідності</a:t>
            </a:r>
            <a:r>
              <a:rPr lang="ru-RU" dirty="0"/>
              <a:t> </a:t>
            </a:r>
            <a:r>
              <a:rPr lang="ru-RU" dirty="0" err="1"/>
              <a:t>відносять</a:t>
            </a:r>
            <a:r>
              <a:rPr lang="ru-RU" dirty="0"/>
              <a:t> </a:t>
            </a:r>
            <a:r>
              <a:rPr lang="ru-RU" u="sng" dirty="0" err="1"/>
              <a:t>середньоквадратичне</a:t>
            </a:r>
            <a:r>
              <a:rPr lang="ru-RU" u="sng" dirty="0"/>
              <a:t> </a:t>
            </a:r>
            <a:r>
              <a:rPr lang="ru-RU" u="sng" dirty="0" err="1"/>
              <a:t>відхилення</a:t>
            </a:r>
            <a:r>
              <a:rPr lang="ru-RU" u="sng" dirty="0"/>
              <a:t> </a:t>
            </a:r>
            <a:r>
              <a:rPr lang="ru-RU" u="sng" dirty="0" err="1"/>
              <a:t>значень</a:t>
            </a:r>
            <a:r>
              <a:rPr lang="ru-RU" u="sng" dirty="0"/>
              <a:t> </a:t>
            </a:r>
            <a:r>
              <a:rPr lang="ru-RU" dirty="0" err="1"/>
              <a:t>показників</a:t>
            </a:r>
            <a:r>
              <a:rPr lang="ru-RU" dirty="0"/>
              <a:t> </a:t>
            </a:r>
            <a:r>
              <a:rPr lang="ru-RU" dirty="0" err="1"/>
              <a:t>якості</a:t>
            </a:r>
            <a:r>
              <a:rPr lang="ru-RU" dirty="0"/>
              <a:t>, а </a:t>
            </a:r>
            <a:r>
              <a:rPr lang="ru-RU" dirty="0" err="1"/>
              <a:t>також</a:t>
            </a:r>
            <a:r>
              <a:rPr lang="ru-RU" dirty="0"/>
              <a:t> </a:t>
            </a:r>
            <a:r>
              <a:rPr lang="ru-RU" u="sng" dirty="0" err="1"/>
              <a:t>розкид</a:t>
            </a:r>
            <a:r>
              <a:rPr lang="ru-RU" u="sng" dirty="0"/>
              <a:t> </a:t>
            </a:r>
            <a:r>
              <a:rPr lang="ru-RU" dirty="0"/>
              <a:t>– </a:t>
            </a:r>
            <a:r>
              <a:rPr lang="ru-RU" dirty="0" err="1"/>
              <a:t>різницю</a:t>
            </a:r>
            <a:r>
              <a:rPr lang="ru-RU" dirty="0"/>
              <a:t> </a:t>
            </a:r>
            <a:r>
              <a:rPr lang="ru-RU" dirty="0" err="1"/>
              <a:t>між</a:t>
            </a:r>
            <a:r>
              <a:rPr lang="ru-RU" dirty="0"/>
              <a:t> </a:t>
            </a:r>
            <a:r>
              <a:rPr lang="ru-RU" dirty="0" err="1"/>
              <a:t>максимальним</a:t>
            </a:r>
            <a:r>
              <a:rPr lang="ru-RU" dirty="0"/>
              <a:t> і </a:t>
            </a:r>
            <a:r>
              <a:rPr lang="ru-RU" dirty="0" err="1"/>
              <a:t>мінімальним</a:t>
            </a:r>
            <a:r>
              <a:rPr lang="ru-RU" dirty="0"/>
              <a:t> результатом.</a:t>
            </a:r>
          </a:p>
        </p:txBody>
      </p:sp>
    </p:spTree>
    <p:extLst>
      <p:ext uri="{BB962C8B-B14F-4D97-AF65-F5344CB8AC3E}">
        <p14:creationId xmlns:p14="http://schemas.microsoft.com/office/powerpoint/2010/main" val="1665741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548680"/>
            <a:ext cx="8784976" cy="5904180"/>
          </a:xfrm>
          <a:prstGeom prst="rect">
            <a:avLst/>
          </a:prstGeom>
        </p:spPr>
        <p:txBody>
          <a:bodyPr wrap="square">
            <a:spAutoFit/>
          </a:bodyPr>
          <a:lstStyle/>
          <a:p>
            <a:pPr marL="25400" marR="1333500">
              <a:lnSpc>
                <a:spcPts val="1920"/>
              </a:lnSpc>
              <a:spcBef>
                <a:spcPts val="2870"/>
              </a:spcBef>
              <a:spcAft>
                <a:spcPts val="0"/>
              </a:spcAft>
            </a:pPr>
            <a:r>
              <a:rPr lang="en-US" sz="2400" b="1" dirty="0" err="1">
                <a:latin typeface="Times New Roman" panose="02020603050405020304" pitchFamily="18" charset="0"/>
                <a:ea typeface="Microsoft YaHei" panose="020B0503020204020204" pitchFamily="34" charset="-122"/>
              </a:rPr>
              <a:t>Технологічний</a:t>
            </a:r>
            <a:r>
              <a:rPr lang="en-US" sz="2400" b="1" dirty="0">
                <a:latin typeface="Times New Roman" panose="02020603050405020304" pitchFamily="18" charset="0"/>
                <a:ea typeface="Microsoft YaHei" panose="020B0503020204020204" pitchFamily="34" charset="-122"/>
              </a:rPr>
              <a:t> </a:t>
            </a:r>
            <a:r>
              <a:rPr lang="en-US" sz="2400" b="1" dirty="0" err="1">
                <a:latin typeface="Times New Roman" panose="02020603050405020304" pitchFamily="18" charset="0"/>
                <a:ea typeface="Microsoft YaHei" panose="020B0503020204020204" pitchFamily="34" charset="-122"/>
              </a:rPr>
              <a:t>життєвий</a:t>
            </a:r>
            <a:r>
              <a:rPr lang="en-US" sz="2400" b="1" dirty="0">
                <a:latin typeface="Times New Roman" panose="02020603050405020304" pitchFamily="18" charset="0"/>
                <a:ea typeface="Microsoft YaHei" panose="020B0503020204020204" pitchFamily="34" charset="-122"/>
              </a:rPr>
              <a:t> </a:t>
            </a:r>
            <a:r>
              <a:rPr lang="en-US" sz="2400" b="1" dirty="0" err="1">
                <a:latin typeface="Times New Roman" panose="02020603050405020304" pitchFamily="18" charset="0"/>
                <a:ea typeface="Microsoft YaHei" panose="020B0503020204020204" pitchFamily="34" charset="-122"/>
              </a:rPr>
              <a:t>цикл</a:t>
            </a:r>
            <a:r>
              <a:rPr lang="en-US" sz="2400" b="1" dirty="0">
                <a:latin typeface="Times New Roman" panose="02020603050405020304" pitchFamily="18" charset="0"/>
                <a:ea typeface="Microsoft YaHei" panose="020B0503020204020204" pitchFamily="34" charset="-122"/>
              </a:rPr>
              <a:t> </a:t>
            </a:r>
            <a:r>
              <a:rPr lang="en-US" sz="2400" b="1" dirty="0" err="1">
                <a:latin typeface="Times New Roman" panose="02020603050405020304" pitchFamily="18" charset="0"/>
                <a:ea typeface="Microsoft YaHei" panose="020B0503020204020204" pitchFamily="34" charset="-122"/>
              </a:rPr>
              <a:t>товарів</a:t>
            </a:r>
            <a:endParaRPr lang="en-US" sz="2400" b="1" dirty="0">
              <a:latin typeface="Times New Roman" panose="02020603050405020304" pitchFamily="18" charset="0"/>
              <a:ea typeface="Microsoft YaHei" panose="020B0503020204020204" pitchFamily="34" charset="-122"/>
            </a:endParaRPr>
          </a:p>
          <a:p>
            <a:pPr marL="25400" marR="12700" indent="457200" algn="just">
              <a:lnSpc>
                <a:spcPts val="1610"/>
              </a:lnSpc>
              <a:spcBef>
                <a:spcPts val="250"/>
              </a:spcBef>
              <a:spcAft>
                <a:spcPts val="0"/>
              </a:spcAft>
            </a:pPr>
            <a:r>
              <a:rPr lang="en-US" sz="2000" dirty="0" err="1">
                <a:latin typeface="Times New Roman" panose="02020603050405020304" pitchFamily="18" charset="0"/>
                <a:ea typeface="Microsoft YaHei" panose="020B0503020204020204" pitchFamily="34" charset="-122"/>
              </a:rPr>
              <a:t>Завданням</a:t>
            </a:r>
            <a:r>
              <a:rPr lang="en-US" sz="2000" dirty="0">
                <a:latin typeface="Times New Roman" panose="02020603050405020304" pitchFamily="18" charset="0"/>
                <a:ea typeface="Microsoft YaHei" panose="020B0503020204020204" pitchFamily="34" charset="-122"/>
              </a:rPr>
              <a:t> </a:t>
            </a:r>
            <a:r>
              <a:rPr lang="en-US" sz="2000" dirty="0" err="1">
                <a:latin typeface="Times New Roman" panose="02020603050405020304" pitchFamily="18" charset="0"/>
                <a:ea typeface="Microsoft YaHei" panose="020B0503020204020204" pitchFamily="34" charset="-122"/>
              </a:rPr>
              <a:t>маркетингової</a:t>
            </a:r>
            <a:r>
              <a:rPr lang="en-US" sz="2000" dirty="0">
                <a:latin typeface="Times New Roman" panose="02020603050405020304" pitchFamily="18" charset="0"/>
                <a:ea typeface="Microsoft YaHei" panose="020B0503020204020204" pitchFamily="34" charset="-122"/>
              </a:rPr>
              <a:t> </a:t>
            </a:r>
            <a:r>
              <a:rPr lang="en-US" sz="2000" dirty="0" err="1">
                <a:latin typeface="Times New Roman" panose="02020603050405020304" pitchFamily="18" charset="0"/>
                <a:ea typeface="Microsoft YaHei" panose="020B0503020204020204" pitchFamily="34" charset="-122"/>
              </a:rPr>
              <a:t>товарної</a:t>
            </a:r>
            <a:r>
              <a:rPr lang="en-US" sz="2000" dirty="0">
                <a:latin typeface="Times New Roman" panose="02020603050405020304" pitchFamily="18" charset="0"/>
                <a:ea typeface="Microsoft YaHei" panose="020B0503020204020204" pitchFamily="34" charset="-122"/>
              </a:rPr>
              <a:t> </a:t>
            </a:r>
            <a:r>
              <a:rPr lang="en-US" sz="2000" dirty="0" err="1">
                <a:latin typeface="Times New Roman" panose="02020603050405020304" pitchFamily="18" charset="0"/>
                <a:ea typeface="Microsoft YaHei" panose="020B0503020204020204" pitchFamily="34" charset="-122"/>
              </a:rPr>
              <a:t>політики</a:t>
            </a:r>
            <a:r>
              <a:rPr lang="en-US" sz="2000" dirty="0">
                <a:latin typeface="Times New Roman" panose="02020603050405020304" pitchFamily="18" charset="0"/>
                <a:ea typeface="Microsoft YaHei" panose="020B0503020204020204" pitchFamily="34" charset="-122"/>
              </a:rPr>
              <a:t> є </a:t>
            </a:r>
            <a:r>
              <a:rPr lang="en-US" sz="2000" dirty="0" err="1">
                <a:latin typeface="Times New Roman" panose="02020603050405020304" pitchFamily="18" charset="0"/>
                <a:ea typeface="Microsoft YaHei" panose="020B0503020204020204" pitchFamily="34" charset="-122"/>
              </a:rPr>
              <a:t>підтримання</a:t>
            </a:r>
            <a:r>
              <a:rPr lang="en-US" sz="2000" dirty="0">
                <a:latin typeface="Times New Roman" panose="02020603050405020304" pitchFamily="18" charset="0"/>
                <a:ea typeface="Microsoft YaHei" panose="020B0503020204020204" pitchFamily="34" charset="-122"/>
              </a:rPr>
              <a:t> </a:t>
            </a:r>
            <a:r>
              <a:rPr lang="en-US" sz="2000" dirty="0" err="1">
                <a:latin typeface="Times New Roman" panose="02020603050405020304" pitchFamily="18" charset="0"/>
                <a:ea typeface="Microsoft YaHei" panose="020B0503020204020204" pitchFamily="34" charset="-122"/>
              </a:rPr>
              <a:t>продуктивної</a:t>
            </a:r>
            <a:r>
              <a:rPr lang="en-US" sz="2000" dirty="0">
                <a:latin typeface="Times New Roman" panose="02020603050405020304" pitchFamily="18" charset="0"/>
                <a:ea typeface="Microsoft YaHei" panose="020B0503020204020204" pitchFamily="34" charset="-122"/>
              </a:rPr>
              <a:t> </a:t>
            </a:r>
            <a:r>
              <a:rPr lang="en-US" sz="2000" dirty="0" err="1">
                <a:latin typeface="Times New Roman" panose="02020603050405020304" pitchFamily="18" charset="0"/>
                <a:ea typeface="Microsoft YaHei" panose="020B0503020204020204" pitchFamily="34" charset="-122"/>
              </a:rPr>
              <a:t>сукупності</a:t>
            </a:r>
            <a:r>
              <a:rPr lang="en-US" sz="2000" dirty="0">
                <a:latin typeface="Times New Roman" panose="02020603050405020304" pitchFamily="18" charset="0"/>
                <a:ea typeface="Microsoft YaHei" panose="020B0503020204020204" pitchFamily="34" charset="-122"/>
              </a:rPr>
              <a:t> (</a:t>
            </a:r>
            <a:r>
              <a:rPr lang="en-US" sz="2000" dirty="0" err="1">
                <a:latin typeface="Times New Roman" panose="02020603050405020304" pitchFamily="18" charset="0"/>
                <a:ea typeface="Microsoft YaHei" panose="020B0503020204020204" pitchFamily="34" charset="-122"/>
              </a:rPr>
              <a:t>товарної</a:t>
            </a:r>
            <a:r>
              <a:rPr lang="en-US" sz="2000" dirty="0">
                <a:latin typeface="Times New Roman" panose="02020603050405020304" pitchFamily="18" charset="0"/>
                <a:ea typeface="Microsoft YaHei" panose="020B0503020204020204" pitchFamily="34" charset="-122"/>
              </a:rPr>
              <a:t> </a:t>
            </a:r>
            <a:r>
              <a:rPr lang="en-US" sz="2000" dirty="0" err="1">
                <a:latin typeface="Times New Roman" panose="02020603050405020304" pitchFamily="18" charset="0"/>
                <a:ea typeface="Microsoft YaHei" panose="020B0503020204020204" pitchFamily="34" charset="-122"/>
              </a:rPr>
              <a:t>суміші</a:t>
            </a:r>
            <a:r>
              <a:rPr lang="en-US" sz="2000" dirty="0">
                <a:latin typeface="Times New Roman" panose="02020603050405020304" pitchFamily="18" charset="0"/>
                <a:ea typeface="Microsoft YaHei" panose="020B0503020204020204" pitchFamily="34" charset="-122"/>
              </a:rPr>
              <a:t>) </a:t>
            </a:r>
            <a:r>
              <a:rPr lang="en-US" sz="2000" dirty="0" err="1">
                <a:latin typeface="Times New Roman" panose="02020603050405020304" pitchFamily="18" charset="0"/>
                <a:ea typeface="Microsoft YaHei" panose="020B0503020204020204" pitchFamily="34" charset="-122"/>
              </a:rPr>
              <a:t>завжди</a:t>
            </a:r>
            <a:r>
              <a:rPr lang="en-US" sz="2000" dirty="0">
                <a:latin typeface="Times New Roman" panose="02020603050405020304" pitchFamily="18" charset="0"/>
                <a:ea typeface="Microsoft YaHei" panose="020B0503020204020204" pitchFamily="34" charset="-122"/>
              </a:rPr>
              <a:t> в </a:t>
            </a:r>
            <a:r>
              <a:rPr lang="en-US" sz="2000" dirty="0" err="1">
                <a:latin typeface="Times New Roman" panose="02020603050405020304" pitchFamily="18" charset="0"/>
                <a:ea typeface="Microsoft YaHei" panose="020B0503020204020204" pitchFamily="34" charset="-122"/>
              </a:rPr>
              <a:t>оптимальному</a:t>
            </a:r>
            <a:r>
              <a:rPr lang="en-US" sz="2000" dirty="0">
                <a:latin typeface="Times New Roman" panose="02020603050405020304" pitchFamily="18" charset="0"/>
                <a:ea typeface="Microsoft YaHei" panose="020B0503020204020204" pitchFamily="34" charset="-122"/>
              </a:rPr>
              <a:t> </a:t>
            </a:r>
            <a:r>
              <a:rPr lang="en-US" sz="2000" dirty="0" err="1">
                <a:latin typeface="Times New Roman" panose="02020603050405020304" pitchFamily="18" charset="0"/>
                <a:ea typeface="Microsoft YaHei" panose="020B0503020204020204" pitchFamily="34" charset="-122"/>
              </a:rPr>
              <a:t>вигляді</a:t>
            </a:r>
            <a:r>
              <a:rPr lang="en-US" sz="2000" dirty="0">
                <a:latin typeface="Times New Roman" panose="02020603050405020304" pitchFamily="18" charset="0"/>
                <a:ea typeface="Microsoft YaHei" panose="020B0503020204020204" pitchFamily="34" charset="-122"/>
              </a:rPr>
              <a:t>. </a:t>
            </a:r>
            <a:r>
              <a:rPr lang="en-US" sz="2000" dirty="0" err="1">
                <a:latin typeface="Times New Roman" panose="02020603050405020304" pitchFamily="18" charset="0"/>
                <a:ea typeface="Microsoft YaHei" panose="020B0503020204020204" pitchFamily="34" charset="-122"/>
              </a:rPr>
              <a:t>Можливі</a:t>
            </a:r>
            <a:r>
              <a:rPr lang="en-US" sz="2000" dirty="0">
                <a:latin typeface="Times New Roman" panose="02020603050405020304" pitchFamily="18" charset="0"/>
                <a:ea typeface="Microsoft YaHei" panose="020B0503020204020204" pitchFamily="34" charset="-122"/>
              </a:rPr>
              <a:t> </a:t>
            </a:r>
            <a:r>
              <a:rPr lang="en-US" sz="2000" dirty="0" err="1">
                <a:latin typeface="Times New Roman" panose="02020603050405020304" pitchFamily="18" charset="0"/>
                <a:ea typeface="Microsoft YaHei" panose="020B0503020204020204" pitchFamily="34" charset="-122"/>
              </a:rPr>
              <a:t>найрізноманітніші</a:t>
            </a:r>
            <a:r>
              <a:rPr lang="en-US" sz="2000" dirty="0">
                <a:latin typeface="Times New Roman" panose="02020603050405020304" pitchFamily="18" charset="0"/>
                <a:ea typeface="Microsoft YaHei" panose="020B0503020204020204" pitchFamily="34" charset="-122"/>
              </a:rPr>
              <a:t> </a:t>
            </a:r>
            <a:r>
              <a:rPr lang="en-US" sz="2000" dirty="0" err="1">
                <a:latin typeface="Times New Roman" panose="02020603050405020304" pitchFamily="18" charset="0"/>
                <a:ea typeface="Microsoft YaHei" panose="020B0503020204020204" pitchFamily="34" charset="-122"/>
              </a:rPr>
              <a:t>підходи</a:t>
            </a:r>
            <a:r>
              <a:rPr lang="en-US" sz="2000" dirty="0">
                <a:latin typeface="Times New Roman" panose="02020603050405020304" pitchFamily="18" charset="0"/>
                <a:ea typeface="Microsoft YaHei" panose="020B0503020204020204" pitchFamily="34" charset="-122"/>
              </a:rPr>
              <a:t> </a:t>
            </a:r>
            <a:r>
              <a:rPr lang="en-US" sz="2000" dirty="0" err="1">
                <a:latin typeface="Times New Roman" panose="02020603050405020304" pitchFamily="18" charset="0"/>
                <a:ea typeface="Microsoft YaHei" panose="020B0503020204020204" pitchFamily="34" charset="-122"/>
              </a:rPr>
              <a:t>до</a:t>
            </a:r>
            <a:r>
              <a:rPr lang="en-US" sz="2000" dirty="0">
                <a:latin typeface="Times New Roman" panose="02020603050405020304" pitchFamily="18" charset="0"/>
                <a:ea typeface="Microsoft YaHei" panose="020B0503020204020204" pitchFamily="34" charset="-122"/>
              </a:rPr>
              <a:t> </a:t>
            </a:r>
            <a:r>
              <a:rPr lang="en-US" sz="2000" dirty="0" err="1">
                <a:latin typeface="Times New Roman" panose="02020603050405020304" pitchFamily="18" charset="0"/>
                <a:ea typeface="Microsoft YaHei" panose="020B0503020204020204" pitchFamily="34" charset="-122"/>
              </a:rPr>
              <a:t>оцінки</a:t>
            </a:r>
            <a:r>
              <a:rPr lang="en-US" sz="2000" dirty="0">
                <a:latin typeface="Times New Roman" panose="02020603050405020304" pitchFamily="18" charset="0"/>
                <a:ea typeface="Microsoft YaHei" panose="020B0503020204020204" pitchFamily="34" charset="-122"/>
              </a:rPr>
              <a:t> </a:t>
            </a:r>
            <a:r>
              <a:rPr lang="en-US" sz="2000" dirty="0" err="1">
                <a:latin typeface="Times New Roman" panose="02020603050405020304" pitchFamily="18" charset="0"/>
                <a:ea typeface="Microsoft YaHei" panose="020B0503020204020204" pitchFamily="34" charset="-122"/>
              </a:rPr>
              <a:t>та</a:t>
            </a:r>
            <a:r>
              <a:rPr lang="en-US" sz="2000" dirty="0">
                <a:latin typeface="Times New Roman" panose="02020603050405020304" pitchFamily="18" charset="0"/>
                <a:ea typeface="Microsoft YaHei" panose="020B0503020204020204" pitchFamily="34" charset="-122"/>
              </a:rPr>
              <a:t> </a:t>
            </a:r>
            <a:r>
              <a:rPr lang="en-US" sz="2000" dirty="0" err="1">
                <a:latin typeface="Times New Roman" panose="02020603050405020304" pitchFamily="18" charset="0"/>
                <a:ea typeface="Microsoft YaHei" panose="020B0503020204020204" pitchFamily="34" charset="-122"/>
              </a:rPr>
              <a:t>вибору</a:t>
            </a:r>
            <a:r>
              <a:rPr lang="en-US" sz="2000" dirty="0">
                <a:latin typeface="Times New Roman" panose="02020603050405020304" pitchFamily="18" charset="0"/>
                <a:ea typeface="Microsoft YaHei" panose="020B0503020204020204" pitchFamily="34" charset="-122"/>
              </a:rPr>
              <a:t> </a:t>
            </a:r>
            <a:r>
              <a:rPr lang="en-US" sz="2000" dirty="0" err="1">
                <a:latin typeface="Times New Roman" panose="02020603050405020304" pitchFamily="18" charset="0"/>
                <a:ea typeface="Microsoft YaHei" panose="020B0503020204020204" pitchFamily="34" charset="-122"/>
              </a:rPr>
              <a:t>того</a:t>
            </a:r>
            <a:r>
              <a:rPr lang="en-US" sz="2000" dirty="0">
                <a:latin typeface="Times New Roman" panose="02020603050405020304" pitchFamily="18" charset="0"/>
                <a:ea typeface="Microsoft YaHei" panose="020B0503020204020204" pitchFamily="34" charset="-122"/>
              </a:rPr>
              <a:t>, </a:t>
            </a:r>
            <a:r>
              <a:rPr lang="en-US" sz="2000" dirty="0" err="1">
                <a:latin typeface="Times New Roman" panose="02020603050405020304" pitchFamily="18" charset="0"/>
                <a:ea typeface="Microsoft YaHei" panose="020B0503020204020204" pitchFamily="34" charset="-122"/>
              </a:rPr>
              <a:t>що</a:t>
            </a:r>
            <a:r>
              <a:rPr lang="en-US" sz="2000" dirty="0">
                <a:latin typeface="Times New Roman" panose="02020603050405020304" pitchFamily="18" charset="0"/>
                <a:ea typeface="Microsoft YaHei" panose="020B0503020204020204" pitchFamily="34" charset="-122"/>
              </a:rPr>
              <a:t> </a:t>
            </a:r>
            <a:r>
              <a:rPr lang="en-US" sz="2000" dirty="0" err="1">
                <a:latin typeface="Times New Roman" panose="02020603050405020304" pitchFamily="18" charset="0"/>
                <a:ea typeface="Microsoft YaHei" panose="020B0503020204020204" pitchFamily="34" charset="-122"/>
              </a:rPr>
              <a:t>виробляється</a:t>
            </a:r>
            <a:r>
              <a:rPr lang="en-US" sz="2000" dirty="0">
                <a:latin typeface="Times New Roman" panose="02020603050405020304" pitchFamily="18" charset="0"/>
                <a:ea typeface="Microsoft YaHei" panose="020B0503020204020204" pitchFamily="34" charset="-122"/>
              </a:rPr>
              <a:t> і </a:t>
            </a:r>
            <a:r>
              <a:rPr lang="en-US" sz="2000" dirty="0" err="1">
                <a:latin typeface="Times New Roman" panose="02020603050405020304" pitchFamily="18" charset="0"/>
                <a:ea typeface="Microsoft YaHei" panose="020B0503020204020204" pitchFamily="34" charset="-122"/>
              </a:rPr>
              <a:t>пропонується</a:t>
            </a:r>
            <a:r>
              <a:rPr lang="en-US" sz="2000" dirty="0">
                <a:latin typeface="Times New Roman" panose="02020603050405020304" pitchFamily="18" charset="0"/>
                <a:ea typeface="Microsoft YaHei" panose="020B0503020204020204" pitchFamily="34" charset="-122"/>
              </a:rPr>
              <a:t>.</a:t>
            </a:r>
          </a:p>
          <a:p>
            <a:r>
              <a:rPr lang="uk-UA" dirty="0" smtClean="0">
                <a:latin typeface="Microsoft YaHei" panose="020B0503020204020204" pitchFamily="34" charset="-122"/>
                <a:cs typeface="Microsoft YaHei" panose="020B0503020204020204" pitchFamily="34" charset="-122"/>
              </a:rPr>
              <a:t>У </a:t>
            </a:r>
            <a:r>
              <a:rPr lang="uk-UA" dirty="0">
                <a:latin typeface="Microsoft YaHei" panose="020B0503020204020204" pitchFamily="34" charset="-122"/>
                <a:cs typeface="Microsoft YaHei" panose="020B0503020204020204" pitchFamily="34" charset="-122"/>
              </a:rPr>
              <a:t>більшості товарів життєвий шлях аналогічний людському: вони народжуються, ростуть, досягають зрілості і вмирають. Проте необхідно розрізняти окремі товари та товарні групи або параметричні ряди. Сіль, хліб, взуття — ось приклади товарних груп, які навряд чи коли-небудь помруть. Однак окремі моделі та марки товарів часто потрапляють під типову схему життєвого циклу: стадія виведення на ринок, стадія зростання, стадія зрілості та стадія </a:t>
            </a:r>
            <a:r>
              <a:rPr lang="uk-UA" dirty="0" smtClean="0">
                <a:latin typeface="Microsoft YaHei" panose="020B0503020204020204" pitchFamily="34" charset="-122"/>
                <a:cs typeface="Microsoft YaHei" panose="020B0503020204020204" pitchFamily="34" charset="-122"/>
              </a:rPr>
              <a:t>спаду.</a:t>
            </a:r>
          </a:p>
          <a:p>
            <a:r>
              <a:rPr lang="ru-RU" dirty="0" err="1"/>
              <a:t>більшість</a:t>
            </a:r>
            <a:r>
              <a:rPr lang="ru-RU" dirty="0"/>
              <a:t> </a:t>
            </a:r>
            <a:r>
              <a:rPr lang="ru-RU" dirty="0" err="1"/>
              <a:t>товарів</a:t>
            </a:r>
            <a:r>
              <a:rPr lang="ru-RU" dirty="0"/>
              <a:t> </a:t>
            </a:r>
            <a:r>
              <a:rPr lang="ru-RU" dirty="0" err="1"/>
              <a:t>характеризує</a:t>
            </a:r>
            <a:r>
              <a:rPr lang="ru-RU" dirty="0"/>
              <a:t> </a:t>
            </a:r>
            <a:r>
              <a:rPr lang="ru-RU" dirty="0" err="1"/>
              <a:t>уповільнене</a:t>
            </a:r>
            <a:r>
              <a:rPr lang="ru-RU" dirty="0"/>
              <a:t> </a:t>
            </a:r>
            <a:r>
              <a:rPr lang="ru-RU" dirty="0" err="1"/>
              <a:t>зростання</a:t>
            </a:r>
            <a:r>
              <a:rPr lang="ru-RU" dirty="0"/>
              <a:t> в </a:t>
            </a:r>
            <a:r>
              <a:rPr lang="ru-RU" dirty="0" err="1"/>
              <a:t>період</a:t>
            </a:r>
            <a:r>
              <a:rPr lang="ru-RU" dirty="0"/>
              <a:t> </a:t>
            </a:r>
            <a:r>
              <a:rPr lang="ru-RU" dirty="0" err="1"/>
              <a:t>їх</a:t>
            </a:r>
            <a:r>
              <a:rPr lang="ru-RU" dirty="0"/>
              <a:t> </a:t>
            </a:r>
            <a:r>
              <a:rPr lang="ru-RU" dirty="0" err="1"/>
              <a:t>виведення</a:t>
            </a:r>
            <a:r>
              <a:rPr lang="ru-RU" dirty="0"/>
              <a:t> на </a:t>
            </a:r>
            <a:r>
              <a:rPr lang="ru-RU" dirty="0" err="1"/>
              <a:t>ринок</a:t>
            </a:r>
            <a:r>
              <a:rPr lang="ru-RU" dirty="0"/>
              <a:t>, </a:t>
            </a:r>
            <a:r>
              <a:rPr lang="ru-RU" dirty="0" err="1"/>
              <a:t>далі</a:t>
            </a:r>
            <a:r>
              <a:rPr lang="ru-RU" dirty="0"/>
              <a:t> </a:t>
            </a:r>
            <a:r>
              <a:rPr lang="ru-RU" dirty="0" err="1"/>
              <a:t>швидке</a:t>
            </a:r>
            <a:r>
              <a:rPr lang="ru-RU" dirty="0"/>
              <a:t> </a:t>
            </a:r>
            <a:r>
              <a:rPr lang="ru-RU" dirty="0" err="1"/>
              <a:t>зростання</a:t>
            </a:r>
            <a:r>
              <a:rPr lang="ru-RU" dirty="0"/>
              <a:t>, </a:t>
            </a:r>
            <a:r>
              <a:rPr lang="ru-RU" dirty="0" err="1"/>
              <a:t>період</a:t>
            </a:r>
            <a:r>
              <a:rPr lang="ru-RU" dirty="0"/>
              <a:t> </a:t>
            </a:r>
            <a:r>
              <a:rPr lang="ru-RU" dirty="0" err="1"/>
              <a:t>стабільності</a:t>
            </a:r>
            <a:r>
              <a:rPr lang="ru-RU" dirty="0"/>
              <a:t>, а </a:t>
            </a:r>
            <a:r>
              <a:rPr lang="ru-RU" dirty="0" err="1"/>
              <a:t>наприкінці</a:t>
            </a:r>
            <a:r>
              <a:rPr lang="ru-RU" dirty="0"/>
              <a:t> — </a:t>
            </a:r>
            <a:r>
              <a:rPr lang="ru-RU" dirty="0" err="1"/>
              <a:t>період</a:t>
            </a:r>
            <a:r>
              <a:rPr lang="ru-RU" dirty="0"/>
              <a:t> спаду. </a:t>
            </a:r>
            <a:r>
              <a:rPr lang="ru-RU" dirty="0" err="1"/>
              <a:t>Основна</a:t>
            </a:r>
            <a:r>
              <a:rPr lang="ru-RU" dirty="0"/>
              <a:t> </a:t>
            </a:r>
            <a:r>
              <a:rPr lang="ru-RU" dirty="0" err="1"/>
              <a:t>трудність</a:t>
            </a:r>
            <a:r>
              <a:rPr lang="ru-RU" dirty="0"/>
              <a:t> у </a:t>
            </a:r>
            <a:r>
              <a:rPr lang="ru-RU" dirty="0" err="1"/>
              <a:t>використанні</a:t>
            </a:r>
            <a:r>
              <a:rPr lang="ru-RU" dirty="0"/>
              <a:t> </a:t>
            </a:r>
            <a:r>
              <a:rPr lang="ru-RU" dirty="0" err="1"/>
              <a:t>життєвого</a:t>
            </a:r>
            <a:r>
              <a:rPr lang="ru-RU" dirty="0"/>
              <a:t> циклу як планового </a:t>
            </a:r>
            <a:r>
              <a:rPr lang="ru-RU" dirty="0" err="1"/>
              <a:t>орієнтиру</a:t>
            </a:r>
            <a:r>
              <a:rPr lang="ru-RU" dirty="0"/>
              <a:t> - </a:t>
            </a:r>
            <a:r>
              <a:rPr lang="ru-RU" dirty="0" err="1"/>
              <a:t>крім</a:t>
            </a:r>
            <a:r>
              <a:rPr lang="ru-RU" dirty="0"/>
              <a:t> </a:t>
            </a:r>
            <a:r>
              <a:rPr lang="ru-RU" dirty="0" err="1"/>
              <a:t>відхилень</a:t>
            </a:r>
            <a:r>
              <a:rPr lang="ru-RU" dirty="0"/>
              <a:t> </a:t>
            </a:r>
            <a:r>
              <a:rPr lang="ru-RU" dirty="0" err="1"/>
              <a:t>від</a:t>
            </a:r>
            <a:r>
              <a:rPr lang="ru-RU" dirty="0"/>
              <a:t> </a:t>
            </a:r>
            <a:r>
              <a:rPr lang="ru-RU" dirty="0" err="1"/>
              <a:t>традиційної</a:t>
            </a:r>
            <a:r>
              <a:rPr lang="ru-RU" dirty="0"/>
              <a:t> </a:t>
            </a:r>
            <a:r>
              <a:rPr lang="ru-RU" dirty="0" err="1"/>
              <a:t>кривої</a:t>
            </a:r>
            <a:r>
              <a:rPr lang="ru-RU" dirty="0"/>
              <a:t> </a:t>
            </a:r>
            <a:r>
              <a:rPr lang="ru-RU" dirty="0" err="1"/>
              <a:t>життєвого</a:t>
            </a:r>
            <a:r>
              <a:rPr lang="ru-RU" dirty="0"/>
              <a:t> циклу товару, </a:t>
            </a:r>
            <a:r>
              <a:rPr lang="ru-RU" dirty="0" err="1"/>
              <a:t>які</a:t>
            </a:r>
            <a:r>
              <a:rPr lang="ru-RU" dirty="0"/>
              <a:t> часом </a:t>
            </a:r>
            <a:r>
              <a:rPr lang="ru-RU" dirty="0" err="1"/>
              <a:t>виникають</a:t>
            </a:r>
            <a:r>
              <a:rPr lang="ru-RU" dirty="0"/>
              <a:t>, - </a:t>
            </a:r>
            <a:r>
              <a:rPr lang="ru-RU" dirty="0" err="1"/>
              <a:t>полягає</a:t>
            </a:r>
            <a:r>
              <a:rPr lang="ru-RU" dirty="0"/>
              <a:t> в тому, </a:t>
            </a:r>
            <a:r>
              <a:rPr lang="ru-RU" dirty="0" err="1"/>
              <a:t>що</a:t>
            </a:r>
            <a:r>
              <a:rPr lang="ru-RU" dirty="0"/>
              <a:t> ми </a:t>
            </a:r>
            <a:r>
              <a:rPr lang="ru-RU" dirty="0" err="1"/>
              <a:t>іноді</a:t>
            </a:r>
            <a:r>
              <a:rPr lang="ru-RU" dirty="0"/>
              <a:t> не </a:t>
            </a:r>
            <a:r>
              <a:rPr lang="ru-RU" dirty="0" err="1"/>
              <a:t>знаємо</a:t>
            </a:r>
            <a:r>
              <a:rPr lang="ru-RU" dirty="0"/>
              <a:t>, </a:t>
            </a:r>
            <a:r>
              <a:rPr lang="ru-RU" dirty="0" err="1"/>
              <a:t>скільки</a:t>
            </a:r>
            <a:r>
              <a:rPr lang="ru-RU" dirty="0"/>
              <a:t> часу мине з моменту </a:t>
            </a:r>
            <a:r>
              <a:rPr lang="ru-RU" dirty="0" err="1"/>
              <a:t>закінчення</a:t>
            </a:r>
            <a:r>
              <a:rPr lang="ru-RU" dirty="0"/>
              <a:t> </a:t>
            </a:r>
            <a:r>
              <a:rPr lang="ru-RU" dirty="0" err="1"/>
              <a:t>стадії</a:t>
            </a:r>
            <a:r>
              <a:rPr lang="ru-RU" dirty="0"/>
              <a:t> </a:t>
            </a:r>
            <a:r>
              <a:rPr lang="ru-RU" dirty="0" err="1"/>
              <a:t>зростання</a:t>
            </a:r>
            <a:r>
              <a:rPr lang="ru-RU" dirty="0"/>
              <a:t> до початку спаду. Спад </a:t>
            </a:r>
            <a:r>
              <a:rPr lang="ru-RU" dirty="0" err="1"/>
              <a:t>може</a:t>
            </a:r>
            <a:r>
              <a:rPr lang="ru-RU" dirty="0"/>
              <a:t> </a:t>
            </a:r>
            <a:r>
              <a:rPr lang="ru-RU" dirty="0" err="1"/>
              <a:t>настати</a:t>
            </a:r>
            <a:r>
              <a:rPr lang="ru-RU" dirty="0"/>
              <a:t> через 1 -2 </a:t>
            </a:r>
            <a:r>
              <a:rPr lang="ru-RU" dirty="0" err="1"/>
              <a:t>місяці</a:t>
            </a:r>
            <a:r>
              <a:rPr lang="ru-RU" dirty="0"/>
              <a:t> </a:t>
            </a:r>
            <a:r>
              <a:rPr lang="ru-RU" dirty="0" err="1"/>
              <a:t>або</a:t>
            </a:r>
            <a:r>
              <a:rPr lang="ru-RU" dirty="0"/>
              <a:t> через </a:t>
            </a:r>
            <a:r>
              <a:rPr lang="ru-RU" dirty="0" err="1"/>
              <a:t>багато</a:t>
            </a:r>
            <a:r>
              <a:rPr lang="ru-RU" dirty="0"/>
              <a:t> </a:t>
            </a:r>
            <a:r>
              <a:rPr lang="ru-RU" dirty="0" err="1"/>
              <a:t>років</a:t>
            </a:r>
            <a:r>
              <a:rPr lang="ru-RU" dirty="0"/>
              <a:t>. </a:t>
            </a:r>
            <a:r>
              <a:rPr lang="ru-RU" dirty="0" err="1"/>
              <a:t>Тільки</a:t>
            </a:r>
            <a:r>
              <a:rPr lang="ru-RU" dirty="0"/>
              <a:t> в </a:t>
            </a:r>
            <a:r>
              <a:rPr lang="ru-RU" dirty="0" err="1"/>
              <a:t>галузях</a:t>
            </a:r>
            <a:r>
              <a:rPr lang="ru-RU" dirty="0"/>
              <a:t> </a:t>
            </a:r>
            <a:r>
              <a:rPr lang="ru-RU" dirty="0" err="1"/>
              <a:t>високих</a:t>
            </a:r>
            <a:r>
              <a:rPr lang="ru-RU" dirty="0"/>
              <a:t> </a:t>
            </a:r>
            <a:r>
              <a:rPr lang="ru-RU" dirty="0" err="1"/>
              <a:t>технологій</a:t>
            </a:r>
            <a:r>
              <a:rPr lang="ru-RU" dirty="0"/>
              <a:t>, де </a:t>
            </a:r>
            <a:r>
              <a:rPr lang="ru-RU" dirty="0" err="1"/>
              <a:t>перспективи</a:t>
            </a:r>
            <a:r>
              <a:rPr lang="ru-RU" dirty="0"/>
              <a:t> </a:t>
            </a:r>
            <a:r>
              <a:rPr lang="ru-RU" dirty="0" err="1"/>
              <a:t>розвитку</a:t>
            </a:r>
            <a:r>
              <a:rPr lang="ru-RU" dirty="0"/>
              <a:t> </a:t>
            </a:r>
            <a:r>
              <a:rPr lang="ru-RU" dirty="0" err="1"/>
              <a:t>виробництва</a:t>
            </a:r>
            <a:r>
              <a:rPr lang="ru-RU" dirty="0"/>
              <a:t> та </a:t>
            </a:r>
            <a:r>
              <a:rPr lang="ru-RU" dirty="0" err="1"/>
              <a:t>наукових</a:t>
            </a:r>
            <a:r>
              <a:rPr lang="ru-RU" dirty="0"/>
              <a:t> </a:t>
            </a:r>
            <a:r>
              <a:rPr lang="ru-RU" dirty="0" err="1"/>
              <a:t>досліджень</a:t>
            </a:r>
            <a:r>
              <a:rPr lang="ru-RU" dirty="0"/>
              <a:t> широко </a:t>
            </a:r>
            <a:r>
              <a:rPr lang="ru-RU" dirty="0" err="1"/>
              <a:t>відомі</a:t>
            </a:r>
            <a:r>
              <a:rPr lang="ru-RU" dirty="0"/>
              <a:t>, </a:t>
            </a:r>
            <a:r>
              <a:rPr lang="ru-RU" dirty="0" err="1"/>
              <a:t>тривалість</a:t>
            </a:r>
            <a:r>
              <a:rPr lang="ru-RU" dirty="0"/>
              <a:t> </a:t>
            </a:r>
            <a:r>
              <a:rPr lang="ru-RU" dirty="0" err="1"/>
              <a:t>життєвого</a:t>
            </a:r>
            <a:r>
              <a:rPr lang="ru-RU" dirty="0"/>
              <a:t> циклу </a:t>
            </a:r>
            <a:r>
              <a:rPr lang="ru-RU" dirty="0" err="1"/>
              <a:t>може</a:t>
            </a:r>
            <a:r>
              <a:rPr lang="ru-RU" dirty="0"/>
              <a:t> бути </a:t>
            </a:r>
            <a:r>
              <a:rPr lang="ru-RU" dirty="0" err="1"/>
              <a:t>оцінена</a:t>
            </a:r>
            <a:r>
              <a:rPr lang="ru-RU" dirty="0"/>
              <a:t> з </a:t>
            </a:r>
            <a:r>
              <a:rPr lang="ru-RU" dirty="0" err="1"/>
              <a:t>певною</a:t>
            </a:r>
            <a:r>
              <a:rPr lang="ru-RU" dirty="0"/>
              <a:t> </a:t>
            </a:r>
            <a:r>
              <a:rPr lang="ru-RU" dirty="0" err="1"/>
              <a:t>мірою</a:t>
            </a:r>
            <a:r>
              <a:rPr lang="ru-RU" dirty="0"/>
              <a:t> </a:t>
            </a:r>
            <a:r>
              <a:rPr lang="ru-RU" dirty="0" err="1"/>
              <a:t>точності</a:t>
            </a:r>
            <a:r>
              <a:rPr lang="ru-RU" dirty="0"/>
              <a:t>. </a:t>
            </a:r>
            <a:r>
              <a:rPr lang="ru-RU" dirty="0" err="1"/>
              <a:t>Деякі</a:t>
            </a:r>
            <a:r>
              <a:rPr lang="ru-RU" dirty="0"/>
              <a:t> </a:t>
            </a:r>
            <a:r>
              <a:rPr lang="ru-RU" dirty="0" err="1"/>
              <a:t>товари</a:t>
            </a:r>
            <a:r>
              <a:rPr lang="ru-RU" dirty="0"/>
              <a:t> </a:t>
            </a:r>
            <a:r>
              <a:rPr lang="ru-RU" dirty="0" err="1"/>
              <a:t>дуже</a:t>
            </a:r>
            <a:r>
              <a:rPr lang="ru-RU" dirty="0"/>
              <a:t> </a:t>
            </a:r>
            <a:r>
              <a:rPr lang="ru-RU" dirty="0" err="1"/>
              <a:t>швидко</a:t>
            </a:r>
            <a:r>
              <a:rPr lang="ru-RU" dirty="0"/>
              <a:t>, просто </a:t>
            </a:r>
            <a:r>
              <a:rPr lang="ru-RU" dirty="0" err="1"/>
              <a:t>стрімко</a:t>
            </a:r>
            <a:r>
              <a:rPr lang="ru-RU" dirty="0"/>
              <a:t>, </a:t>
            </a:r>
            <a:r>
              <a:rPr lang="ru-RU" dirty="0" err="1"/>
              <a:t>проходять</a:t>
            </a:r>
            <a:r>
              <a:rPr lang="ru-RU" dirty="0"/>
              <a:t> </a:t>
            </a:r>
            <a:r>
              <a:rPr lang="ru-RU" dirty="0" err="1"/>
              <a:t>стадію</a:t>
            </a:r>
            <a:r>
              <a:rPr lang="ru-RU" dirty="0"/>
              <a:t> </a:t>
            </a:r>
            <a:r>
              <a:rPr lang="ru-RU" dirty="0" err="1"/>
              <a:t>зростання</a:t>
            </a:r>
            <a:r>
              <a:rPr lang="ru-RU" dirty="0"/>
              <a:t>, а </a:t>
            </a:r>
            <a:r>
              <a:rPr lang="ru-RU" dirty="0" err="1"/>
              <a:t>потім</a:t>
            </a:r>
            <a:r>
              <a:rPr lang="ru-RU" dirty="0"/>
              <a:t> так само </a:t>
            </a:r>
            <a:r>
              <a:rPr lang="ru-RU" dirty="0" err="1"/>
              <a:t>швидко</a:t>
            </a:r>
            <a:r>
              <a:rPr lang="ru-RU" dirty="0"/>
              <a:t> </a:t>
            </a:r>
            <a:r>
              <a:rPr lang="ru-RU" dirty="0" err="1"/>
              <a:t>настає</a:t>
            </a:r>
            <a:r>
              <a:rPr lang="ru-RU" dirty="0"/>
              <a:t> спад</a:t>
            </a:r>
            <a:endParaRPr lang="en-US" dirty="0"/>
          </a:p>
        </p:txBody>
      </p:sp>
    </p:spTree>
    <p:extLst>
      <p:ext uri="{BB962C8B-B14F-4D97-AF65-F5344CB8AC3E}">
        <p14:creationId xmlns:p14="http://schemas.microsoft.com/office/powerpoint/2010/main" val="34448410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Контроль </a:t>
            </a:r>
            <a:r>
              <a:rPr lang="ru-RU" dirty="0" err="1"/>
              <a:t>якості</a:t>
            </a:r>
            <a:r>
              <a:rPr lang="ru-RU" dirty="0"/>
              <a:t> і </a:t>
            </a:r>
            <a:r>
              <a:rPr lang="ru-RU" dirty="0" err="1"/>
              <a:t>кількості</a:t>
            </a:r>
            <a:r>
              <a:rPr lang="ru-RU" dirty="0"/>
              <a:t> </a:t>
            </a:r>
            <a:r>
              <a:rPr lang="ru-RU" dirty="0" err="1"/>
              <a:t>товарних</a:t>
            </a:r>
            <a:r>
              <a:rPr lang="ru-RU" dirty="0"/>
              <a:t> </a:t>
            </a:r>
            <a:r>
              <a:rPr lang="ru-RU" dirty="0" err="1"/>
              <a:t>партій</a:t>
            </a:r>
            <a:endParaRPr lang="ru-RU" dirty="0"/>
          </a:p>
        </p:txBody>
      </p:sp>
      <p:sp>
        <p:nvSpPr>
          <p:cNvPr id="3" name="Объект 2"/>
          <p:cNvSpPr>
            <a:spLocks noGrp="1"/>
          </p:cNvSpPr>
          <p:nvPr>
            <p:ph idx="1"/>
          </p:nvPr>
        </p:nvSpPr>
        <p:spPr/>
        <p:txBody>
          <a:bodyPr>
            <a:normAutofit fontScale="92500"/>
          </a:bodyPr>
          <a:lstStyle/>
          <a:p>
            <a:r>
              <a:rPr lang="ru-RU" dirty="0" err="1"/>
              <a:t>Найважливішим</a:t>
            </a:r>
            <a:r>
              <a:rPr lang="ru-RU" dirty="0"/>
              <a:t> </a:t>
            </a:r>
            <a:r>
              <a:rPr lang="ru-RU" dirty="0" err="1"/>
              <a:t>елементом</a:t>
            </a:r>
            <a:r>
              <a:rPr lang="ru-RU" dirty="0"/>
              <a:t> </a:t>
            </a:r>
            <a:r>
              <a:rPr lang="ru-RU" dirty="0" err="1"/>
              <a:t>виробничого</a:t>
            </a:r>
            <a:r>
              <a:rPr lang="ru-RU" dirty="0"/>
              <a:t> контролю є </a:t>
            </a:r>
            <a:r>
              <a:rPr lang="ru-RU" b="1" i="1" u="sng" dirty="0" err="1"/>
              <a:t>відбір</a:t>
            </a:r>
            <a:r>
              <a:rPr lang="ru-RU" b="1" i="1" u="sng" dirty="0"/>
              <a:t> проб</a:t>
            </a:r>
            <a:r>
              <a:rPr lang="ru-RU" dirty="0"/>
              <a:t>. </a:t>
            </a:r>
            <a:endParaRPr lang="ru-RU" dirty="0" smtClean="0"/>
          </a:p>
          <a:p>
            <a:r>
              <a:rPr lang="ru-RU" dirty="0" err="1" smtClean="0"/>
              <a:t>Від</a:t>
            </a:r>
            <a:r>
              <a:rPr lang="ru-RU" dirty="0" smtClean="0"/>
              <a:t> </a:t>
            </a:r>
            <a:r>
              <a:rPr lang="ru-RU" dirty="0" err="1"/>
              <a:t>правильності</a:t>
            </a:r>
            <a:r>
              <a:rPr lang="ru-RU" dirty="0"/>
              <a:t> </a:t>
            </a:r>
            <a:r>
              <a:rPr lang="ru-RU" dirty="0" err="1"/>
              <a:t>відбору</a:t>
            </a:r>
            <a:r>
              <a:rPr lang="ru-RU" dirty="0"/>
              <a:t> проб </a:t>
            </a:r>
            <a:r>
              <a:rPr lang="ru-RU" dirty="0" err="1"/>
              <a:t>залежить</a:t>
            </a:r>
            <a:r>
              <a:rPr lang="ru-RU" dirty="0"/>
              <a:t> </a:t>
            </a:r>
            <a:r>
              <a:rPr lang="ru-RU" dirty="0" err="1"/>
              <a:t>достовірність</a:t>
            </a:r>
            <a:r>
              <a:rPr lang="ru-RU" dirty="0"/>
              <a:t> </a:t>
            </a:r>
            <a:r>
              <a:rPr lang="ru-RU" dirty="0" err="1"/>
              <a:t>визначення</a:t>
            </a:r>
            <a:r>
              <a:rPr lang="ru-RU" dirty="0"/>
              <a:t> </a:t>
            </a:r>
            <a:r>
              <a:rPr lang="ru-RU" dirty="0" err="1"/>
              <a:t>якості</a:t>
            </a:r>
            <a:r>
              <a:rPr lang="ru-RU" dirty="0"/>
              <a:t> </a:t>
            </a:r>
            <a:r>
              <a:rPr lang="ru-RU" dirty="0" err="1"/>
              <a:t>всієї</a:t>
            </a:r>
            <a:r>
              <a:rPr lang="ru-RU" dirty="0"/>
              <a:t> </a:t>
            </a:r>
            <a:r>
              <a:rPr lang="ru-RU" dirty="0" err="1"/>
              <a:t>товарної</a:t>
            </a:r>
            <a:r>
              <a:rPr lang="ru-RU" dirty="0"/>
              <a:t> </a:t>
            </a:r>
            <a:r>
              <a:rPr lang="ru-RU" dirty="0" err="1"/>
              <a:t>партії</a:t>
            </a:r>
            <a:r>
              <a:rPr lang="ru-RU" dirty="0"/>
              <a:t>, </a:t>
            </a:r>
            <a:r>
              <a:rPr lang="ru-RU" dirty="0" err="1"/>
              <a:t>оскільки</a:t>
            </a:r>
            <a:r>
              <a:rPr lang="ru-RU" dirty="0"/>
              <a:t> </a:t>
            </a:r>
            <a:r>
              <a:rPr lang="ru-RU" dirty="0" err="1"/>
              <a:t>результати</a:t>
            </a:r>
            <a:r>
              <a:rPr lang="ru-RU" dirty="0"/>
              <a:t> </a:t>
            </a:r>
            <a:r>
              <a:rPr lang="ru-RU" dirty="0" err="1"/>
              <a:t>оцінювання</a:t>
            </a:r>
            <a:r>
              <a:rPr lang="ru-RU" dirty="0"/>
              <a:t> </a:t>
            </a:r>
            <a:r>
              <a:rPr lang="ru-RU" dirty="0" err="1"/>
              <a:t>проби</a:t>
            </a:r>
            <a:r>
              <a:rPr lang="ru-RU" dirty="0"/>
              <a:t> </a:t>
            </a:r>
            <a:r>
              <a:rPr lang="ru-RU" dirty="0" err="1"/>
              <a:t>переносяться</a:t>
            </a:r>
            <a:r>
              <a:rPr lang="ru-RU" dirty="0"/>
              <a:t> на </a:t>
            </a:r>
            <a:r>
              <a:rPr lang="ru-RU" dirty="0" err="1"/>
              <a:t>партію</a:t>
            </a:r>
            <a:r>
              <a:rPr lang="ru-RU" dirty="0"/>
              <a:t> </a:t>
            </a:r>
            <a:r>
              <a:rPr lang="ru-RU" dirty="0" err="1"/>
              <a:t>цілком</a:t>
            </a:r>
            <a:r>
              <a:rPr lang="ru-RU" dirty="0" smtClean="0"/>
              <a:t>.</a:t>
            </a:r>
          </a:p>
          <a:p>
            <a:endParaRPr lang="uk-UA" dirty="0"/>
          </a:p>
          <a:p>
            <a:r>
              <a:rPr lang="ru-RU" dirty="0" err="1" smtClean="0"/>
              <a:t>Повинні</a:t>
            </a:r>
            <a:r>
              <a:rPr lang="ru-RU" dirty="0" smtClean="0"/>
              <a:t> </a:t>
            </a:r>
            <a:r>
              <a:rPr lang="ru-RU" dirty="0"/>
              <a:t>бути </a:t>
            </a:r>
            <a:r>
              <a:rPr lang="ru-RU" dirty="0" err="1"/>
              <a:t>дотримані</a:t>
            </a:r>
            <a:r>
              <a:rPr lang="ru-RU" dirty="0"/>
              <a:t> </a:t>
            </a:r>
            <a:r>
              <a:rPr lang="ru-RU" dirty="0" err="1"/>
              <a:t>такі</a:t>
            </a:r>
            <a:r>
              <a:rPr lang="ru-RU" dirty="0"/>
              <a:t> </a:t>
            </a:r>
            <a:r>
              <a:rPr lang="ru-RU" dirty="0" err="1"/>
              <a:t>вимоги</a:t>
            </a:r>
            <a:r>
              <a:rPr lang="ru-RU" dirty="0"/>
              <a:t>: </a:t>
            </a:r>
            <a:r>
              <a:rPr lang="ru-RU" dirty="0" err="1"/>
              <a:t>оптимальність</a:t>
            </a:r>
            <a:r>
              <a:rPr lang="ru-RU" dirty="0"/>
              <a:t> </a:t>
            </a:r>
            <a:r>
              <a:rPr lang="ru-RU" dirty="0" err="1"/>
              <a:t>розміру</a:t>
            </a:r>
            <a:r>
              <a:rPr lang="ru-RU" dirty="0"/>
              <a:t> </a:t>
            </a:r>
            <a:r>
              <a:rPr lang="ru-RU" dirty="0" err="1"/>
              <a:t>проби</a:t>
            </a:r>
            <a:r>
              <a:rPr lang="ru-RU" dirty="0"/>
              <a:t>; </a:t>
            </a:r>
            <a:r>
              <a:rPr lang="ru-RU" dirty="0" err="1"/>
              <a:t>наочність</a:t>
            </a:r>
            <a:r>
              <a:rPr lang="ru-RU" dirty="0"/>
              <a:t> </a:t>
            </a:r>
            <a:r>
              <a:rPr lang="ru-RU" dirty="0" err="1"/>
              <a:t>проби</a:t>
            </a:r>
            <a:r>
              <a:rPr lang="ru-RU" dirty="0"/>
              <a:t>; </a:t>
            </a:r>
            <a:r>
              <a:rPr lang="ru-RU" dirty="0" err="1"/>
              <a:t>однаковість</a:t>
            </a:r>
            <a:r>
              <a:rPr lang="ru-RU" dirty="0"/>
              <a:t> </a:t>
            </a:r>
            <a:r>
              <a:rPr lang="ru-RU" dirty="0" err="1"/>
              <a:t>операцій</a:t>
            </a:r>
            <a:r>
              <a:rPr lang="ru-RU" dirty="0"/>
              <a:t> з </a:t>
            </a:r>
            <a:r>
              <a:rPr lang="ru-RU" dirty="0" err="1"/>
              <a:t>відбору</a:t>
            </a:r>
            <a:r>
              <a:rPr lang="ru-RU" dirty="0"/>
              <a:t> проб</a:t>
            </a:r>
            <a:r>
              <a:rPr lang="ru-RU" dirty="0" smtClean="0"/>
              <a:t>.</a:t>
            </a:r>
          </a:p>
          <a:p>
            <a:endParaRPr lang="uk-UA" dirty="0"/>
          </a:p>
          <a:p>
            <a:r>
              <a:rPr lang="ru-RU" dirty="0" err="1"/>
              <a:t>Показовість</a:t>
            </a:r>
            <a:r>
              <a:rPr lang="ru-RU" dirty="0"/>
              <a:t> </a:t>
            </a:r>
            <a:r>
              <a:rPr lang="ru-RU" dirty="0" err="1"/>
              <a:t>проби</a:t>
            </a:r>
            <a:r>
              <a:rPr lang="ru-RU" dirty="0"/>
              <a:t> – </a:t>
            </a:r>
            <a:r>
              <a:rPr lang="ru-RU" dirty="0" err="1"/>
              <a:t>її</a:t>
            </a:r>
            <a:r>
              <a:rPr lang="ru-RU" dirty="0"/>
              <a:t> </a:t>
            </a:r>
            <a:r>
              <a:rPr lang="ru-RU" dirty="0" err="1"/>
              <a:t>здатність</a:t>
            </a:r>
            <a:r>
              <a:rPr lang="ru-RU" dirty="0"/>
              <a:t> з </a:t>
            </a:r>
            <a:r>
              <a:rPr lang="ru-RU" dirty="0" err="1"/>
              <a:t>достатньою</a:t>
            </a:r>
            <a:r>
              <a:rPr lang="ru-RU" dirty="0"/>
              <a:t> </a:t>
            </a:r>
            <a:r>
              <a:rPr lang="ru-RU" dirty="0" err="1"/>
              <a:t>достовірністю</a:t>
            </a:r>
            <a:r>
              <a:rPr lang="ru-RU" dirty="0"/>
              <a:t> </a:t>
            </a:r>
            <a:r>
              <a:rPr lang="ru-RU" dirty="0" err="1"/>
              <a:t>відображувати</a:t>
            </a:r>
            <a:r>
              <a:rPr lang="ru-RU" dirty="0"/>
              <a:t> </a:t>
            </a:r>
            <a:r>
              <a:rPr lang="ru-RU" dirty="0" err="1"/>
              <a:t>справжню</a:t>
            </a:r>
            <a:r>
              <a:rPr lang="ru-RU" dirty="0"/>
              <a:t> </a:t>
            </a:r>
            <a:r>
              <a:rPr lang="ru-RU" dirty="0" err="1"/>
              <a:t>неоднорідність</a:t>
            </a:r>
            <a:r>
              <a:rPr lang="ru-RU" dirty="0"/>
              <a:t> </a:t>
            </a:r>
            <a:r>
              <a:rPr lang="ru-RU" dirty="0" err="1"/>
              <a:t>якості</a:t>
            </a:r>
            <a:r>
              <a:rPr lang="ru-RU" dirty="0"/>
              <a:t> </a:t>
            </a:r>
            <a:r>
              <a:rPr lang="ru-RU" dirty="0" err="1"/>
              <a:t>товарної</a:t>
            </a:r>
            <a:r>
              <a:rPr lang="ru-RU" dirty="0"/>
              <a:t> </a:t>
            </a:r>
            <a:r>
              <a:rPr lang="ru-RU" dirty="0" err="1" smtClean="0"/>
              <a:t>партії</a:t>
            </a:r>
            <a:r>
              <a:rPr lang="ru-RU" dirty="0" smtClean="0"/>
              <a:t>.</a:t>
            </a:r>
            <a:endParaRPr lang="ru-RU" dirty="0"/>
          </a:p>
        </p:txBody>
      </p:sp>
    </p:spTree>
    <p:extLst>
      <p:ext uri="{BB962C8B-B14F-4D97-AF65-F5344CB8AC3E}">
        <p14:creationId xmlns:p14="http://schemas.microsoft.com/office/powerpoint/2010/main" val="1834371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Вибірка</a:t>
            </a:r>
            <a:endParaRPr lang="ru-RU" dirty="0"/>
          </a:p>
        </p:txBody>
      </p:sp>
      <p:sp>
        <p:nvSpPr>
          <p:cNvPr id="3" name="Объект 2"/>
          <p:cNvSpPr>
            <a:spLocks noGrp="1"/>
          </p:cNvSpPr>
          <p:nvPr>
            <p:ph idx="1"/>
          </p:nvPr>
        </p:nvSpPr>
        <p:spPr/>
        <p:txBody>
          <a:bodyPr>
            <a:normAutofit fontScale="92500" lnSpcReduction="20000"/>
          </a:bodyPr>
          <a:lstStyle/>
          <a:p>
            <a:r>
              <a:rPr lang="ru-RU" dirty="0"/>
              <a:t>Проба (</a:t>
            </a:r>
            <a:r>
              <a:rPr lang="ru-RU" dirty="0" err="1"/>
              <a:t>зразок</a:t>
            </a:r>
            <a:r>
              <a:rPr lang="ru-RU" dirty="0"/>
              <a:t>) – </a:t>
            </a:r>
            <a:r>
              <a:rPr lang="ru-RU" dirty="0" err="1"/>
              <a:t>мінімально</a:t>
            </a:r>
            <a:r>
              <a:rPr lang="ru-RU" dirty="0"/>
              <a:t> допустима </a:t>
            </a:r>
            <a:r>
              <a:rPr lang="ru-RU" dirty="0" err="1"/>
              <a:t>частина</a:t>
            </a:r>
            <a:r>
              <a:rPr lang="ru-RU" dirty="0"/>
              <a:t> </a:t>
            </a:r>
            <a:r>
              <a:rPr lang="ru-RU" dirty="0" err="1"/>
              <a:t>товарної</a:t>
            </a:r>
            <a:r>
              <a:rPr lang="ru-RU" dirty="0"/>
              <a:t> </a:t>
            </a:r>
            <a:r>
              <a:rPr lang="ru-RU" dirty="0" err="1"/>
              <a:t>партії</a:t>
            </a:r>
            <a:r>
              <a:rPr lang="ru-RU" dirty="0"/>
              <a:t>, </a:t>
            </a:r>
            <a:r>
              <a:rPr lang="ru-RU" dirty="0" err="1"/>
              <a:t>відібрана</a:t>
            </a:r>
            <a:r>
              <a:rPr lang="ru-RU" dirty="0"/>
              <a:t> з </a:t>
            </a:r>
            <a:r>
              <a:rPr lang="ru-RU" dirty="0" err="1"/>
              <a:t>неї</a:t>
            </a:r>
            <a:r>
              <a:rPr lang="ru-RU" dirty="0"/>
              <a:t> за </a:t>
            </a:r>
            <a:r>
              <a:rPr lang="ru-RU" dirty="0" err="1"/>
              <a:t>встановленими</a:t>
            </a:r>
            <a:r>
              <a:rPr lang="ru-RU" dirty="0"/>
              <a:t> </a:t>
            </a:r>
            <a:r>
              <a:rPr lang="ru-RU" dirty="0" err="1"/>
              <a:t>або</a:t>
            </a:r>
            <a:r>
              <a:rPr lang="ru-RU" dirty="0"/>
              <a:t> </a:t>
            </a:r>
            <a:r>
              <a:rPr lang="ru-RU" dirty="0" err="1"/>
              <a:t>заздалегідь</a:t>
            </a:r>
            <a:r>
              <a:rPr lang="ru-RU" dirty="0"/>
              <a:t> </a:t>
            </a:r>
            <a:r>
              <a:rPr lang="ru-RU" dirty="0" err="1"/>
              <a:t>обговореними</a:t>
            </a:r>
            <a:r>
              <a:rPr lang="ru-RU" dirty="0"/>
              <a:t> правилами і </a:t>
            </a:r>
            <a:r>
              <a:rPr lang="ru-RU" dirty="0" err="1"/>
              <a:t>призначена</a:t>
            </a:r>
            <a:r>
              <a:rPr lang="ru-RU" dirty="0"/>
              <a:t> для </a:t>
            </a:r>
            <a:r>
              <a:rPr lang="ru-RU" dirty="0" err="1"/>
              <a:t>оцінювання</a:t>
            </a:r>
            <a:r>
              <a:rPr lang="ru-RU" dirty="0"/>
              <a:t> (контролю, </a:t>
            </a:r>
            <a:r>
              <a:rPr lang="ru-RU" dirty="0" err="1"/>
              <a:t>випробувань</a:t>
            </a:r>
            <a:r>
              <a:rPr lang="ru-RU" dirty="0"/>
              <a:t>) </a:t>
            </a:r>
            <a:r>
              <a:rPr lang="ru-RU" dirty="0" err="1"/>
              <a:t>якості</a:t>
            </a:r>
            <a:r>
              <a:rPr lang="ru-RU" dirty="0" smtClean="0"/>
              <a:t>.</a:t>
            </a:r>
          </a:p>
          <a:p>
            <a:endParaRPr lang="uk-UA" dirty="0"/>
          </a:p>
          <a:p>
            <a:r>
              <a:rPr lang="ru-RU" dirty="0" err="1"/>
              <a:t>Вибірка</a:t>
            </a:r>
            <a:r>
              <a:rPr lang="ru-RU" dirty="0"/>
              <a:t> – </a:t>
            </a:r>
            <a:r>
              <a:rPr lang="ru-RU" dirty="0" err="1"/>
              <a:t>певна</a:t>
            </a:r>
            <a:r>
              <a:rPr lang="ru-RU" dirty="0"/>
              <a:t> </a:t>
            </a:r>
            <a:r>
              <a:rPr lang="ru-RU" dirty="0" err="1"/>
              <a:t>мінімально</a:t>
            </a:r>
            <a:r>
              <a:rPr lang="ru-RU" dirty="0"/>
              <a:t> допустима </a:t>
            </a:r>
            <a:r>
              <a:rPr lang="ru-RU" dirty="0" err="1"/>
              <a:t>кількість</a:t>
            </a:r>
            <a:r>
              <a:rPr lang="ru-RU" dirty="0"/>
              <a:t> </a:t>
            </a:r>
            <a:r>
              <a:rPr lang="ru-RU" dirty="0" err="1"/>
              <a:t>пакувальних</a:t>
            </a:r>
            <a:r>
              <a:rPr lang="ru-RU" dirty="0"/>
              <a:t> </a:t>
            </a:r>
            <a:r>
              <a:rPr lang="ru-RU" dirty="0" err="1"/>
              <a:t>одиниць</a:t>
            </a:r>
            <a:r>
              <a:rPr lang="ru-RU" dirty="0"/>
              <a:t>, </a:t>
            </a:r>
            <a:r>
              <a:rPr lang="ru-RU" dirty="0" err="1"/>
              <a:t>що</a:t>
            </a:r>
            <a:r>
              <a:rPr lang="ru-RU" dirty="0"/>
              <a:t> </a:t>
            </a:r>
            <a:r>
              <a:rPr lang="ru-RU" dirty="0" err="1"/>
              <a:t>складають</a:t>
            </a:r>
            <a:r>
              <a:rPr lang="ru-RU" dirty="0"/>
              <a:t> </a:t>
            </a:r>
            <a:r>
              <a:rPr lang="ru-RU" dirty="0" err="1"/>
              <a:t>представницьку</a:t>
            </a:r>
            <a:r>
              <a:rPr lang="ru-RU" dirty="0"/>
              <a:t> </a:t>
            </a:r>
            <a:r>
              <a:rPr lang="ru-RU" dirty="0" err="1"/>
              <a:t>частину</a:t>
            </a:r>
            <a:r>
              <a:rPr lang="ru-RU" dirty="0"/>
              <a:t> </a:t>
            </a:r>
            <a:r>
              <a:rPr lang="ru-RU" dirty="0" err="1"/>
              <a:t>товарної</a:t>
            </a:r>
            <a:r>
              <a:rPr lang="ru-RU" dirty="0"/>
              <a:t> </a:t>
            </a:r>
            <a:r>
              <a:rPr lang="ru-RU" dirty="0" err="1"/>
              <a:t>партії</a:t>
            </a:r>
            <a:r>
              <a:rPr lang="ru-RU" dirty="0"/>
              <a:t> і </a:t>
            </a:r>
            <a:r>
              <a:rPr lang="ru-RU" dirty="0" err="1"/>
              <a:t>відібраних</a:t>
            </a:r>
            <a:r>
              <a:rPr lang="ru-RU" dirty="0"/>
              <a:t> для </a:t>
            </a:r>
            <a:r>
              <a:rPr lang="ru-RU" dirty="0" err="1"/>
              <a:t>складання</a:t>
            </a:r>
            <a:r>
              <a:rPr lang="ru-RU" dirty="0"/>
              <a:t> </a:t>
            </a:r>
            <a:r>
              <a:rPr lang="ru-RU" dirty="0" err="1"/>
              <a:t>результативної</a:t>
            </a:r>
            <a:r>
              <a:rPr lang="ru-RU" dirty="0"/>
              <a:t> </a:t>
            </a:r>
            <a:r>
              <a:rPr lang="ru-RU" dirty="0" err="1"/>
              <a:t>проби</a:t>
            </a:r>
            <a:r>
              <a:rPr lang="ru-RU" dirty="0"/>
              <a:t>, </a:t>
            </a:r>
            <a:r>
              <a:rPr lang="ru-RU" dirty="0" err="1"/>
              <a:t>призначеної</a:t>
            </a:r>
            <a:r>
              <a:rPr lang="ru-RU" dirty="0"/>
              <a:t> для </a:t>
            </a:r>
            <a:r>
              <a:rPr lang="ru-RU" dirty="0" err="1"/>
              <a:t>оцінювання</a:t>
            </a:r>
            <a:r>
              <a:rPr lang="ru-RU" dirty="0"/>
              <a:t> (контролю, </a:t>
            </a:r>
            <a:r>
              <a:rPr lang="ru-RU" dirty="0" err="1"/>
              <a:t>випробування</a:t>
            </a:r>
            <a:r>
              <a:rPr lang="ru-RU" dirty="0"/>
              <a:t>) </a:t>
            </a:r>
            <a:r>
              <a:rPr lang="ru-RU" dirty="0" err="1"/>
              <a:t>якості</a:t>
            </a:r>
            <a:r>
              <a:rPr lang="ru-RU" dirty="0"/>
              <a:t> за </a:t>
            </a:r>
            <a:r>
              <a:rPr lang="ru-RU" dirty="0" err="1"/>
              <a:t>встановленими</a:t>
            </a:r>
            <a:r>
              <a:rPr lang="ru-RU" dirty="0"/>
              <a:t> </a:t>
            </a:r>
            <a:r>
              <a:rPr lang="ru-RU" dirty="0" err="1"/>
              <a:t>або</a:t>
            </a:r>
            <a:r>
              <a:rPr lang="ru-RU" dirty="0"/>
              <a:t> </a:t>
            </a:r>
            <a:r>
              <a:rPr lang="ru-RU" dirty="0" err="1"/>
              <a:t>заздалегідь</a:t>
            </a:r>
            <a:r>
              <a:rPr lang="ru-RU" dirty="0"/>
              <a:t> </a:t>
            </a:r>
            <a:r>
              <a:rPr lang="ru-RU" dirty="0" err="1"/>
              <a:t>обумовленими</a:t>
            </a:r>
            <a:r>
              <a:rPr lang="ru-RU" dirty="0"/>
              <a:t> </a:t>
            </a:r>
            <a:r>
              <a:rPr lang="ru-RU" dirty="0" smtClean="0"/>
              <a:t>правилами.</a:t>
            </a:r>
          </a:p>
          <a:p>
            <a:endParaRPr lang="uk-UA" dirty="0"/>
          </a:p>
          <a:p>
            <a:r>
              <a:rPr lang="ru-RU" dirty="0"/>
              <a:t>Правила </a:t>
            </a:r>
            <a:r>
              <a:rPr lang="ru-RU" dirty="0" err="1"/>
              <a:t>відбору</a:t>
            </a:r>
            <a:r>
              <a:rPr lang="ru-RU" dirty="0"/>
              <a:t> проб, </a:t>
            </a:r>
            <a:r>
              <a:rPr lang="ru-RU" dirty="0" err="1"/>
              <a:t>які</a:t>
            </a:r>
            <a:r>
              <a:rPr lang="ru-RU" dirty="0"/>
              <a:t> </a:t>
            </a:r>
            <a:r>
              <a:rPr lang="ru-RU" dirty="0" err="1"/>
              <a:t>регламентуються</a:t>
            </a:r>
            <a:r>
              <a:rPr lang="ru-RU" dirty="0"/>
              <a:t> </a:t>
            </a:r>
            <a:r>
              <a:rPr lang="ru-RU" dirty="0" err="1"/>
              <a:t>нормативними</a:t>
            </a:r>
            <a:r>
              <a:rPr lang="ru-RU" dirty="0"/>
              <a:t> документами і договорами, </a:t>
            </a:r>
            <a:r>
              <a:rPr lang="ru-RU" dirty="0" err="1"/>
              <a:t>носять</a:t>
            </a:r>
            <a:r>
              <a:rPr lang="ru-RU" dirty="0"/>
              <a:t> </a:t>
            </a:r>
            <a:r>
              <a:rPr lang="ru-RU" dirty="0" err="1"/>
              <a:t>обов'язковий</a:t>
            </a:r>
            <a:r>
              <a:rPr lang="ru-RU" dirty="0"/>
              <a:t> характер, а </a:t>
            </a:r>
            <a:r>
              <a:rPr lang="ru-RU" dirty="0" err="1"/>
              <a:t>вказані</a:t>
            </a:r>
            <a:r>
              <a:rPr lang="ru-RU" dirty="0"/>
              <a:t> в </a:t>
            </a:r>
            <a:r>
              <a:rPr lang="ru-RU" dirty="0" err="1"/>
              <a:t>інструкціях</a:t>
            </a:r>
            <a:r>
              <a:rPr lang="ru-RU" dirty="0"/>
              <a:t>, методиках і т. п. – </a:t>
            </a:r>
            <a:r>
              <a:rPr lang="ru-RU" dirty="0" err="1"/>
              <a:t>рекомендаційний</a:t>
            </a:r>
            <a:r>
              <a:rPr lang="ru-RU" dirty="0"/>
              <a:t>.</a:t>
            </a:r>
          </a:p>
        </p:txBody>
      </p:sp>
    </p:spTree>
    <p:extLst>
      <p:ext uri="{BB962C8B-B14F-4D97-AF65-F5344CB8AC3E}">
        <p14:creationId xmlns:p14="http://schemas.microsoft.com/office/powerpoint/2010/main" val="35910821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Проби</a:t>
            </a:r>
            <a:endParaRPr lang="ru-RU" dirty="0"/>
          </a:p>
        </p:txBody>
      </p:sp>
      <p:sp>
        <p:nvSpPr>
          <p:cNvPr id="3" name="Объект 2"/>
          <p:cNvSpPr>
            <a:spLocks noGrp="1"/>
          </p:cNvSpPr>
          <p:nvPr>
            <p:ph idx="1"/>
          </p:nvPr>
        </p:nvSpPr>
        <p:spPr/>
        <p:txBody>
          <a:bodyPr/>
          <a:lstStyle/>
          <a:p>
            <a:r>
              <a:rPr lang="ru-RU" dirty="0" err="1"/>
              <a:t>Точкова</a:t>
            </a:r>
            <a:r>
              <a:rPr lang="ru-RU" dirty="0"/>
              <a:t> проба – </a:t>
            </a:r>
            <a:r>
              <a:rPr lang="ru-RU" dirty="0" err="1"/>
              <a:t>одинична</a:t>
            </a:r>
            <a:r>
              <a:rPr lang="ru-RU" dirty="0"/>
              <a:t> проба </a:t>
            </a:r>
            <a:r>
              <a:rPr lang="ru-RU" dirty="0" err="1"/>
              <a:t>певного</a:t>
            </a:r>
            <a:r>
              <a:rPr lang="ru-RU" dirty="0"/>
              <a:t> </a:t>
            </a:r>
            <a:r>
              <a:rPr lang="ru-RU" dirty="0" err="1"/>
              <a:t>розміру</a:t>
            </a:r>
            <a:r>
              <a:rPr lang="ru-RU" dirty="0"/>
              <a:t>, </a:t>
            </a:r>
            <a:r>
              <a:rPr lang="ru-RU" dirty="0" err="1"/>
              <a:t>що</a:t>
            </a:r>
            <a:r>
              <a:rPr lang="ru-RU" dirty="0"/>
              <a:t> </a:t>
            </a:r>
            <a:r>
              <a:rPr lang="ru-RU" dirty="0" err="1"/>
              <a:t>відбирається</a:t>
            </a:r>
            <a:r>
              <a:rPr lang="ru-RU" dirty="0"/>
              <a:t> з одного </a:t>
            </a:r>
            <a:r>
              <a:rPr lang="ru-RU" dirty="0" err="1"/>
              <a:t>місця</a:t>
            </a:r>
            <a:r>
              <a:rPr lang="ru-RU" dirty="0"/>
              <a:t> </a:t>
            </a:r>
            <a:r>
              <a:rPr lang="ru-RU" dirty="0" err="1"/>
              <a:t>товарної</a:t>
            </a:r>
            <a:r>
              <a:rPr lang="ru-RU" dirty="0"/>
              <a:t> </a:t>
            </a:r>
            <a:r>
              <a:rPr lang="ru-RU" dirty="0" err="1"/>
              <a:t>партії</a:t>
            </a:r>
            <a:r>
              <a:rPr lang="ru-RU" dirty="0" smtClean="0"/>
              <a:t>.</a:t>
            </a:r>
          </a:p>
          <a:p>
            <a:endParaRPr lang="uk-UA" dirty="0"/>
          </a:p>
          <a:p>
            <a:r>
              <a:rPr lang="ru-RU" dirty="0" err="1"/>
              <a:t>Наприклад</a:t>
            </a:r>
            <a:r>
              <a:rPr lang="ru-RU" dirty="0"/>
              <a:t>, </a:t>
            </a:r>
            <a:r>
              <a:rPr lang="ru-RU" dirty="0" err="1"/>
              <a:t>точкова</a:t>
            </a:r>
            <a:r>
              <a:rPr lang="ru-RU" dirty="0"/>
              <a:t> проба при </a:t>
            </a:r>
            <a:r>
              <a:rPr lang="ru-RU" dirty="0" err="1"/>
              <a:t>оцінюванні</a:t>
            </a:r>
            <a:r>
              <a:rPr lang="ru-RU" dirty="0"/>
              <a:t> </a:t>
            </a:r>
            <a:r>
              <a:rPr lang="ru-RU" dirty="0" err="1"/>
              <a:t>якості</a:t>
            </a:r>
            <a:r>
              <a:rPr lang="ru-RU" dirty="0"/>
              <a:t> </a:t>
            </a:r>
            <a:r>
              <a:rPr lang="ru-RU" dirty="0" err="1"/>
              <a:t>товарної</a:t>
            </a:r>
            <a:r>
              <a:rPr lang="ru-RU" dirty="0"/>
              <a:t> </a:t>
            </a:r>
            <a:r>
              <a:rPr lang="ru-RU" dirty="0" err="1"/>
              <a:t>проби</a:t>
            </a:r>
            <a:r>
              <a:rPr lang="ru-RU" dirty="0"/>
              <a:t> </a:t>
            </a:r>
            <a:r>
              <a:rPr lang="ru-RU" dirty="0" err="1"/>
              <a:t>картоплі</a:t>
            </a:r>
            <a:r>
              <a:rPr lang="ru-RU" dirty="0"/>
              <a:t> – не </a:t>
            </a:r>
            <a:r>
              <a:rPr lang="ru-RU" dirty="0" err="1"/>
              <a:t>менше</a:t>
            </a:r>
            <a:r>
              <a:rPr lang="ru-RU" dirty="0"/>
              <a:t> 3 кг, а </a:t>
            </a:r>
            <a:r>
              <a:rPr lang="ru-RU" dirty="0" err="1"/>
              <a:t>коренеплодів</a:t>
            </a:r>
            <a:r>
              <a:rPr lang="ru-RU" dirty="0"/>
              <a:t> – не </a:t>
            </a:r>
            <a:r>
              <a:rPr lang="ru-RU" dirty="0" err="1"/>
              <a:t>менше</a:t>
            </a:r>
            <a:r>
              <a:rPr lang="ru-RU" dirty="0"/>
              <a:t> 1 кг. </a:t>
            </a:r>
            <a:r>
              <a:rPr lang="ru-RU" dirty="0" err="1"/>
              <a:t>Точкові</a:t>
            </a:r>
            <a:r>
              <a:rPr lang="ru-RU" dirty="0"/>
              <a:t> </a:t>
            </a:r>
            <a:r>
              <a:rPr lang="ru-RU" dirty="0" err="1"/>
              <a:t>проби</a:t>
            </a:r>
            <a:r>
              <a:rPr lang="ru-RU" dirty="0"/>
              <a:t> </a:t>
            </a:r>
            <a:r>
              <a:rPr lang="ru-RU" dirty="0" err="1"/>
              <a:t>відбирають</a:t>
            </a:r>
            <a:r>
              <a:rPr lang="ru-RU" dirty="0"/>
              <a:t> з </a:t>
            </a:r>
            <a:r>
              <a:rPr lang="ru-RU" dirty="0" err="1"/>
              <a:t>різних</a:t>
            </a:r>
            <a:r>
              <a:rPr lang="ru-RU" dirty="0"/>
              <a:t> </a:t>
            </a:r>
            <a:r>
              <a:rPr lang="ru-RU" dirty="0" err="1"/>
              <a:t>місць</a:t>
            </a:r>
            <a:r>
              <a:rPr lang="ru-RU" dirty="0"/>
              <a:t> </a:t>
            </a:r>
            <a:r>
              <a:rPr lang="ru-RU" dirty="0" err="1"/>
              <a:t>товарної</a:t>
            </a:r>
            <a:r>
              <a:rPr lang="ru-RU" dirty="0"/>
              <a:t> </a:t>
            </a:r>
            <a:r>
              <a:rPr lang="ru-RU" dirty="0" err="1"/>
              <a:t>партії</a:t>
            </a:r>
            <a:r>
              <a:rPr lang="ru-RU" dirty="0"/>
              <a:t>: </a:t>
            </a:r>
            <a:r>
              <a:rPr lang="ru-RU" dirty="0" err="1"/>
              <a:t>зверху</a:t>
            </a:r>
            <a:r>
              <a:rPr lang="ru-RU" dirty="0"/>
              <a:t>, з </a:t>
            </a:r>
            <a:r>
              <a:rPr lang="ru-RU" dirty="0" err="1"/>
              <a:t>середини</a:t>
            </a:r>
            <a:r>
              <a:rPr lang="ru-RU" dirty="0"/>
              <a:t>, </a:t>
            </a:r>
            <a:r>
              <a:rPr lang="ru-RU" dirty="0" err="1"/>
              <a:t>знизу</a:t>
            </a:r>
            <a:r>
              <a:rPr lang="ru-RU" dirty="0"/>
              <a:t>, </a:t>
            </a:r>
            <a:r>
              <a:rPr lang="ru-RU" dirty="0" err="1"/>
              <a:t>збоку</a:t>
            </a:r>
            <a:r>
              <a:rPr lang="ru-RU" dirty="0"/>
              <a:t> і з центру</a:t>
            </a:r>
            <a:r>
              <a:rPr lang="ru-RU" dirty="0" smtClean="0"/>
              <a:t>.</a:t>
            </a:r>
          </a:p>
          <a:p>
            <a:endParaRPr lang="uk-UA" dirty="0"/>
          </a:p>
          <a:p>
            <a:r>
              <a:rPr lang="ru-RU" dirty="0" err="1"/>
              <a:t>Об'єднана</a:t>
            </a:r>
            <a:r>
              <a:rPr lang="ru-RU" dirty="0"/>
              <a:t> проба – </a:t>
            </a:r>
            <a:r>
              <a:rPr lang="ru-RU" dirty="0" err="1"/>
              <a:t>сукупність</a:t>
            </a:r>
            <a:r>
              <a:rPr lang="ru-RU" dirty="0"/>
              <a:t> </a:t>
            </a:r>
            <a:r>
              <a:rPr lang="ru-RU" dirty="0" err="1"/>
              <a:t>точкових</a:t>
            </a:r>
            <a:r>
              <a:rPr lang="ru-RU" dirty="0"/>
              <a:t> проб, </a:t>
            </a:r>
            <a:r>
              <a:rPr lang="ru-RU" dirty="0" err="1"/>
              <a:t>відібраних</a:t>
            </a:r>
            <a:r>
              <a:rPr lang="ru-RU" dirty="0"/>
              <a:t> </a:t>
            </a:r>
            <a:r>
              <a:rPr lang="ru-RU" dirty="0" err="1"/>
              <a:t>від</a:t>
            </a:r>
            <a:r>
              <a:rPr lang="ru-RU" dirty="0"/>
              <a:t> </a:t>
            </a:r>
            <a:r>
              <a:rPr lang="ru-RU" dirty="0" err="1"/>
              <a:t>однієї</a:t>
            </a:r>
            <a:r>
              <a:rPr lang="ru-RU" dirty="0"/>
              <a:t> </a:t>
            </a:r>
            <a:r>
              <a:rPr lang="ru-RU" dirty="0" err="1"/>
              <a:t>товарної</a:t>
            </a:r>
            <a:r>
              <a:rPr lang="ru-RU" dirty="0"/>
              <a:t> </a:t>
            </a:r>
            <a:r>
              <a:rPr lang="ru-RU" dirty="0" err="1"/>
              <a:t>партії</a:t>
            </a:r>
            <a:r>
              <a:rPr lang="ru-RU" dirty="0"/>
              <a:t>.</a:t>
            </a:r>
          </a:p>
        </p:txBody>
      </p:sp>
    </p:spTree>
    <p:extLst>
      <p:ext uri="{BB962C8B-B14F-4D97-AF65-F5344CB8AC3E}">
        <p14:creationId xmlns:p14="http://schemas.microsoft.com/office/powerpoint/2010/main" val="8049648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Зокрема картопля!</a:t>
            </a:r>
            <a:endParaRPr lang="ru-RU" dirty="0"/>
          </a:p>
        </p:txBody>
      </p:sp>
      <p:sp>
        <p:nvSpPr>
          <p:cNvPr id="3" name="Объект 2"/>
          <p:cNvSpPr>
            <a:spLocks noGrp="1"/>
          </p:cNvSpPr>
          <p:nvPr>
            <p:ph idx="1"/>
          </p:nvPr>
        </p:nvSpPr>
        <p:spPr/>
        <p:txBody>
          <a:bodyPr>
            <a:normAutofit fontScale="92500"/>
          </a:bodyPr>
          <a:lstStyle/>
          <a:p>
            <a:r>
              <a:rPr lang="ru-RU" dirty="0"/>
              <a:t>У </a:t>
            </a:r>
            <a:r>
              <a:rPr lang="ru-RU" dirty="0" err="1"/>
              <a:t>якості</a:t>
            </a:r>
            <a:r>
              <a:rPr lang="ru-RU" dirty="0"/>
              <a:t> </a:t>
            </a:r>
            <a:r>
              <a:rPr lang="ru-RU" dirty="0" err="1"/>
              <a:t>підтвердження</a:t>
            </a:r>
            <a:r>
              <a:rPr lang="ru-RU" dirty="0"/>
              <a:t> </a:t>
            </a:r>
            <a:r>
              <a:rPr lang="ru-RU" dirty="0" err="1"/>
              <a:t>недосконалості</a:t>
            </a:r>
            <a:r>
              <a:rPr lang="ru-RU" dirty="0"/>
              <a:t> </a:t>
            </a:r>
            <a:r>
              <a:rPr lang="ru-RU" dirty="0" err="1"/>
              <a:t>діючих</a:t>
            </a:r>
            <a:r>
              <a:rPr lang="ru-RU" dirty="0"/>
              <a:t> правил </a:t>
            </a:r>
            <a:r>
              <a:rPr lang="ru-RU" dirty="0" err="1"/>
              <a:t>наведемо</a:t>
            </a:r>
            <a:r>
              <a:rPr lang="ru-RU" dirty="0"/>
              <a:t> приклад </a:t>
            </a:r>
            <a:r>
              <a:rPr lang="ru-RU" dirty="0" err="1"/>
              <a:t>розрахунку</a:t>
            </a:r>
            <a:r>
              <a:rPr lang="ru-RU" dirty="0"/>
              <a:t> </a:t>
            </a:r>
            <a:r>
              <a:rPr lang="ru-RU" dirty="0" err="1"/>
              <a:t>об'єднаної</a:t>
            </a:r>
            <a:r>
              <a:rPr lang="ru-RU" dirty="0"/>
              <a:t> </a:t>
            </a:r>
            <a:r>
              <a:rPr lang="ru-RU" dirty="0" err="1"/>
              <a:t>проби</a:t>
            </a:r>
            <a:r>
              <a:rPr lang="ru-RU" dirty="0"/>
              <a:t> </a:t>
            </a:r>
            <a:r>
              <a:rPr lang="ru-RU" dirty="0" err="1"/>
              <a:t>картоплі</a:t>
            </a:r>
            <a:r>
              <a:rPr lang="ru-RU" dirty="0"/>
              <a:t> </a:t>
            </a:r>
            <a:r>
              <a:rPr lang="ru-RU" dirty="0" err="1"/>
              <a:t>від</a:t>
            </a:r>
            <a:r>
              <a:rPr lang="ru-RU" dirty="0"/>
              <a:t> </a:t>
            </a:r>
            <a:r>
              <a:rPr lang="ru-RU" dirty="0" err="1"/>
              <a:t>двох</a:t>
            </a:r>
            <a:r>
              <a:rPr lang="ru-RU" dirty="0"/>
              <a:t> </a:t>
            </a:r>
            <a:r>
              <a:rPr lang="ru-RU" dirty="0" err="1"/>
              <a:t>товарних</a:t>
            </a:r>
            <a:r>
              <a:rPr lang="ru-RU" dirty="0"/>
              <a:t> </a:t>
            </a:r>
            <a:r>
              <a:rPr lang="ru-RU" dirty="0" err="1"/>
              <a:t>партій</a:t>
            </a:r>
            <a:r>
              <a:rPr lang="ru-RU" dirty="0"/>
              <a:t> по </a:t>
            </a:r>
            <a:r>
              <a:rPr lang="ru-RU" b="1" i="1" u="sng" dirty="0"/>
              <a:t>100 т </a:t>
            </a:r>
            <a:r>
              <a:rPr lang="ru-RU" b="1" i="1" u="sng" dirty="0" err="1"/>
              <a:t>кожна</a:t>
            </a:r>
            <a:r>
              <a:rPr lang="ru-RU" dirty="0"/>
              <a:t>, </a:t>
            </a:r>
            <a:r>
              <a:rPr lang="ru-RU" dirty="0" err="1"/>
              <a:t>які</a:t>
            </a:r>
            <a:r>
              <a:rPr lang="ru-RU" dirty="0"/>
              <a:t> </a:t>
            </a:r>
            <a:r>
              <a:rPr lang="ru-RU" dirty="0" err="1"/>
              <a:t>надійшли</a:t>
            </a:r>
            <a:r>
              <a:rPr lang="ru-RU" dirty="0"/>
              <a:t>: перша (I) – навалом, а друга (II) – у контейнерах </a:t>
            </a:r>
            <a:r>
              <a:rPr lang="ru-RU" dirty="0" err="1"/>
              <a:t>масою</a:t>
            </a:r>
            <a:r>
              <a:rPr lang="ru-RU" dirty="0"/>
              <a:t> по 700 кг</a:t>
            </a:r>
          </a:p>
          <a:p>
            <a:r>
              <a:rPr lang="ru-RU" dirty="0" err="1" smtClean="0"/>
              <a:t>Згідно</a:t>
            </a:r>
            <a:r>
              <a:rPr lang="ru-RU" dirty="0" smtClean="0"/>
              <a:t> </a:t>
            </a:r>
            <a:r>
              <a:rPr lang="ru-RU" dirty="0"/>
              <a:t>з ГОСТ 7194-81 «</a:t>
            </a:r>
            <a:r>
              <a:rPr lang="ru-RU" dirty="0" err="1"/>
              <a:t>Картопля</a:t>
            </a:r>
            <a:r>
              <a:rPr lang="ru-RU" dirty="0"/>
              <a:t> </a:t>
            </a:r>
            <a:r>
              <a:rPr lang="ru-RU" dirty="0" err="1"/>
              <a:t>свіжа</a:t>
            </a:r>
            <a:r>
              <a:rPr lang="ru-RU" dirty="0"/>
              <a:t>. Правила </a:t>
            </a:r>
            <a:r>
              <a:rPr lang="ru-RU" dirty="0" err="1"/>
              <a:t>прийому</a:t>
            </a:r>
            <a:r>
              <a:rPr lang="ru-RU" dirty="0"/>
              <a:t> і </a:t>
            </a:r>
            <a:r>
              <a:rPr lang="ru-RU" dirty="0" err="1"/>
              <a:t>методи</a:t>
            </a:r>
            <a:r>
              <a:rPr lang="ru-RU" dirty="0"/>
              <a:t> </a:t>
            </a:r>
            <a:r>
              <a:rPr lang="ru-RU" dirty="0" err="1"/>
              <a:t>визначення</a:t>
            </a:r>
            <a:r>
              <a:rPr lang="ru-RU" dirty="0"/>
              <a:t> </a:t>
            </a:r>
            <a:r>
              <a:rPr lang="ru-RU" dirty="0" err="1"/>
              <a:t>якості</a:t>
            </a:r>
            <a:r>
              <a:rPr lang="ru-RU" dirty="0"/>
              <a:t>» </a:t>
            </a:r>
            <a:r>
              <a:rPr lang="ru-RU" dirty="0" err="1"/>
              <a:t>від</a:t>
            </a:r>
            <a:r>
              <a:rPr lang="ru-RU" dirty="0"/>
              <a:t> </a:t>
            </a:r>
            <a:r>
              <a:rPr lang="ru-RU" dirty="0" err="1"/>
              <a:t>першої</a:t>
            </a:r>
            <a:r>
              <a:rPr lang="ru-RU" dirty="0"/>
              <a:t> </a:t>
            </a:r>
            <a:r>
              <a:rPr lang="ru-RU" dirty="0" err="1"/>
              <a:t>партії</a:t>
            </a:r>
            <a:r>
              <a:rPr lang="ru-RU" dirty="0"/>
              <a:t> </a:t>
            </a:r>
            <a:r>
              <a:rPr lang="ru-RU" dirty="0" err="1"/>
              <a:t>необхідно</a:t>
            </a:r>
            <a:r>
              <a:rPr lang="ru-RU" dirty="0"/>
              <a:t> </a:t>
            </a:r>
            <a:r>
              <a:rPr lang="ru-RU" dirty="0" err="1"/>
              <a:t>відібрати</a:t>
            </a:r>
            <a:r>
              <a:rPr lang="ru-RU" dirty="0"/>
              <a:t> </a:t>
            </a:r>
            <a:r>
              <a:rPr lang="ru-RU" b="1" i="1" u="sng" dirty="0"/>
              <a:t>30 </a:t>
            </a:r>
            <a:r>
              <a:rPr lang="ru-RU" b="1" i="1" u="sng" dirty="0" err="1"/>
              <a:t>точкових</a:t>
            </a:r>
            <a:r>
              <a:rPr lang="ru-RU" b="1" i="1" u="sng" dirty="0"/>
              <a:t> проб </a:t>
            </a:r>
            <a:r>
              <a:rPr lang="ru-RU" b="1" i="1" u="sng" dirty="0" err="1"/>
              <a:t>масою</a:t>
            </a:r>
            <a:r>
              <a:rPr lang="ru-RU" b="1" i="1" u="sng" dirty="0"/>
              <a:t> по 3 кг</a:t>
            </a:r>
            <a:r>
              <a:rPr lang="ru-RU" dirty="0"/>
              <a:t>. </a:t>
            </a:r>
            <a:r>
              <a:rPr lang="ru-RU" dirty="0" err="1"/>
              <a:t>Об'єднана</a:t>
            </a:r>
            <a:r>
              <a:rPr lang="ru-RU" dirty="0"/>
              <a:t> проба складе </a:t>
            </a:r>
            <a:r>
              <a:rPr lang="ru-RU" b="1" i="1" u="sng" dirty="0"/>
              <a:t>90 кг</a:t>
            </a:r>
            <a:r>
              <a:rPr lang="ru-RU" dirty="0"/>
              <a:t>. </a:t>
            </a:r>
            <a:r>
              <a:rPr lang="ru-RU" dirty="0" err="1"/>
              <a:t>Від</a:t>
            </a:r>
            <a:r>
              <a:rPr lang="ru-RU" dirty="0"/>
              <a:t> </a:t>
            </a:r>
            <a:r>
              <a:rPr lang="ru-RU" dirty="0" err="1"/>
              <a:t>другої</a:t>
            </a:r>
            <a:r>
              <a:rPr lang="ru-RU" dirty="0"/>
              <a:t> </a:t>
            </a:r>
            <a:r>
              <a:rPr lang="ru-RU" dirty="0" err="1"/>
              <a:t>партії</a:t>
            </a:r>
            <a:r>
              <a:rPr lang="ru-RU" dirty="0"/>
              <a:t>, </a:t>
            </a:r>
            <a:r>
              <a:rPr lang="ru-RU" dirty="0" err="1"/>
              <a:t>що</a:t>
            </a:r>
            <a:r>
              <a:rPr lang="ru-RU" dirty="0"/>
              <a:t> </a:t>
            </a:r>
            <a:r>
              <a:rPr lang="ru-RU" dirty="0" err="1"/>
              <a:t>складається</a:t>
            </a:r>
            <a:r>
              <a:rPr lang="ru-RU" dirty="0"/>
              <a:t> з 143 </a:t>
            </a:r>
            <a:r>
              <a:rPr lang="ru-RU" dirty="0" err="1"/>
              <a:t>контейнерів</a:t>
            </a:r>
            <a:r>
              <a:rPr lang="ru-RU" dirty="0"/>
              <a:t> (</a:t>
            </a:r>
            <a:r>
              <a:rPr lang="ru-RU" dirty="0" err="1"/>
              <a:t>масою</a:t>
            </a:r>
            <a:r>
              <a:rPr lang="ru-RU" dirty="0"/>
              <a:t> 100 т), </a:t>
            </a:r>
            <a:r>
              <a:rPr lang="ru-RU" dirty="0" err="1"/>
              <a:t>слід</a:t>
            </a:r>
            <a:r>
              <a:rPr lang="ru-RU" dirty="0"/>
              <a:t> </a:t>
            </a:r>
            <a:r>
              <a:rPr lang="ru-RU" dirty="0" err="1"/>
              <a:t>відібрати</a:t>
            </a:r>
            <a:r>
              <a:rPr lang="ru-RU" dirty="0"/>
              <a:t> </a:t>
            </a:r>
            <a:r>
              <a:rPr lang="ru-RU" dirty="0" err="1"/>
              <a:t>вибірку</a:t>
            </a:r>
            <a:r>
              <a:rPr lang="ru-RU" dirty="0"/>
              <a:t> з </a:t>
            </a:r>
            <a:r>
              <a:rPr lang="ru-RU" dirty="0" err="1"/>
              <a:t>дев'яти</a:t>
            </a:r>
            <a:r>
              <a:rPr lang="ru-RU" dirty="0"/>
              <a:t> </a:t>
            </a:r>
            <a:r>
              <a:rPr lang="ru-RU" dirty="0" err="1"/>
              <a:t>контейнерів</a:t>
            </a:r>
            <a:r>
              <a:rPr lang="ru-RU" dirty="0"/>
              <a:t>. З кожного контейнера </a:t>
            </a:r>
            <a:r>
              <a:rPr lang="ru-RU" dirty="0" err="1"/>
              <a:t>відбирають</a:t>
            </a:r>
            <a:r>
              <a:rPr lang="ru-RU" dirty="0"/>
              <a:t> по три </a:t>
            </a:r>
            <a:r>
              <a:rPr lang="ru-RU" dirty="0" err="1"/>
              <a:t>проби</a:t>
            </a:r>
            <a:r>
              <a:rPr lang="ru-RU" dirty="0"/>
              <a:t> </a:t>
            </a:r>
            <a:r>
              <a:rPr lang="ru-RU" dirty="0" err="1"/>
              <a:t>масою</a:t>
            </a:r>
            <a:r>
              <a:rPr lang="ru-RU" dirty="0"/>
              <a:t> по 3 кг. </a:t>
            </a:r>
            <a:r>
              <a:rPr lang="ru-RU" dirty="0" err="1"/>
              <a:t>Загальний</a:t>
            </a:r>
            <a:r>
              <a:rPr lang="ru-RU" dirty="0"/>
              <a:t> </a:t>
            </a:r>
            <a:r>
              <a:rPr lang="ru-RU" dirty="0" err="1"/>
              <a:t>розмір</a:t>
            </a:r>
            <a:r>
              <a:rPr lang="ru-RU" dirty="0"/>
              <a:t> </a:t>
            </a:r>
            <a:r>
              <a:rPr lang="ru-RU" dirty="0" err="1"/>
              <a:t>об'єднаної</a:t>
            </a:r>
            <a:r>
              <a:rPr lang="ru-RU" dirty="0"/>
              <a:t> </a:t>
            </a:r>
            <a:r>
              <a:rPr lang="ru-RU" dirty="0" err="1"/>
              <a:t>проби</a:t>
            </a:r>
            <a:r>
              <a:rPr lang="ru-RU" dirty="0"/>
              <a:t> становить 81 кг. Таким чином, </a:t>
            </a:r>
            <a:r>
              <a:rPr lang="ru-RU" dirty="0" err="1"/>
              <a:t>різниця</a:t>
            </a:r>
            <a:r>
              <a:rPr lang="ru-RU" dirty="0"/>
              <a:t> </a:t>
            </a:r>
            <a:r>
              <a:rPr lang="ru-RU" dirty="0" err="1"/>
              <a:t>між</a:t>
            </a:r>
            <a:r>
              <a:rPr lang="ru-RU" dirty="0"/>
              <a:t> </a:t>
            </a:r>
            <a:r>
              <a:rPr lang="ru-RU" dirty="0" err="1"/>
              <a:t>масами</a:t>
            </a:r>
            <a:r>
              <a:rPr lang="ru-RU" dirty="0"/>
              <a:t> </a:t>
            </a:r>
            <a:r>
              <a:rPr lang="ru-RU" dirty="0" err="1"/>
              <a:t>об'єднаних</a:t>
            </a:r>
            <a:r>
              <a:rPr lang="ru-RU" dirty="0"/>
              <a:t> проб </a:t>
            </a:r>
            <a:r>
              <a:rPr lang="ru-RU" dirty="0" err="1"/>
              <a:t>першої</a:t>
            </a:r>
            <a:r>
              <a:rPr lang="ru-RU" dirty="0"/>
              <a:t> і </a:t>
            </a:r>
            <a:r>
              <a:rPr lang="ru-RU" dirty="0" err="1"/>
              <a:t>другої</a:t>
            </a:r>
            <a:r>
              <a:rPr lang="ru-RU" dirty="0"/>
              <a:t> </a:t>
            </a:r>
            <a:r>
              <a:rPr lang="ru-RU" dirty="0" err="1"/>
              <a:t>товарних</a:t>
            </a:r>
            <a:r>
              <a:rPr lang="ru-RU" dirty="0"/>
              <a:t> </a:t>
            </a:r>
            <a:r>
              <a:rPr lang="ru-RU" dirty="0" err="1"/>
              <a:t>партій</a:t>
            </a:r>
            <a:r>
              <a:rPr lang="ru-RU" dirty="0"/>
              <a:t> становить 10 % і </a:t>
            </a:r>
            <a:r>
              <a:rPr lang="ru-RU" dirty="0" err="1"/>
              <a:t>належить</a:t>
            </a:r>
            <a:r>
              <a:rPr lang="ru-RU" dirty="0"/>
              <a:t> до </a:t>
            </a:r>
            <a:r>
              <a:rPr lang="ru-RU" dirty="0" err="1"/>
              <a:t>грубої</a:t>
            </a:r>
            <a:r>
              <a:rPr lang="ru-RU" dirty="0"/>
              <a:t> </a:t>
            </a:r>
            <a:r>
              <a:rPr lang="ru-RU" dirty="0" err="1"/>
              <a:t>похибки</a:t>
            </a:r>
            <a:r>
              <a:rPr lang="ru-RU" dirty="0"/>
              <a:t>.</a:t>
            </a:r>
          </a:p>
        </p:txBody>
      </p:sp>
    </p:spTree>
    <p:extLst>
      <p:ext uri="{BB962C8B-B14F-4D97-AF65-F5344CB8AC3E}">
        <p14:creationId xmlns:p14="http://schemas.microsoft.com/office/powerpoint/2010/main" val="4645772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Середня</a:t>
            </a:r>
            <a:r>
              <a:rPr lang="ru-RU" dirty="0"/>
              <a:t> проба</a:t>
            </a:r>
          </a:p>
        </p:txBody>
      </p:sp>
      <p:sp>
        <p:nvSpPr>
          <p:cNvPr id="3" name="Объект 2"/>
          <p:cNvSpPr>
            <a:spLocks noGrp="1"/>
          </p:cNvSpPr>
          <p:nvPr>
            <p:ph idx="1"/>
          </p:nvPr>
        </p:nvSpPr>
        <p:spPr/>
        <p:txBody>
          <a:bodyPr/>
          <a:lstStyle/>
          <a:p>
            <a:r>
              <a:rPr lang="ru-RU" dirty="0"/>
              <a:t>З </a:t>
            </a:r>
            <a:r>
              <a:rPr lang="ru-RU" dirty="0" err="1"/>
              <a:t>об'єднаної</a:t>
            </a:r>
            <a:r>
              <a:rPr lang="ru-RU" dirty="0"/>
              <a:t> </a:t>
            </a:r>
            <a:r>
              <a:rPr lang="ru-RU" dirty="0" err="1"/>
              <a:t>проби</a:t>
            </a:r>
            <a:r>
              <a:rPr lang="ru-RU" dirty="0"/>
              <a:t> </a:t>
            </a:r>
            <a:r>
              <a:rPr lang="ru-RU" dirty="0" err="1"/>
              <a:t>відбирають</a:t>
            </a:r>
            <a:r>
              <a:rPr lang="ru-RU" dirty="0"/>
              <a:t> </a:t>
            </a:r>
            <a:r>
              <a:rPr lang="ru-RU" dirty="0" err="1"/>
              <a:t>середні</a:t>
            </a:r>
            <a:r>
              <a:rPr lang="ru-RU" dirty="0"/>
              <a:t> </a:t>
            </a:r>
            <a:r>
              <a:rPr lang="ru-RU" dirty="0" err="1"/>
              <a:t>проби</a:t>
            </a:r>
            <a:r>
              <a:rPr lang="ru-RU" dirty="0"/>
              <a:t>, а з них – </a:t>
            </a:r>
            <a:r>
              <a:rPr lang="ru-RU" dirty="0" err="1"/>
              <a:t>одиничну</a:t>
            </a:r>
            <a:r>
              <a:rPr lang="ru-RU" dirty="0"/>
              <a:t> для </a:t>
            </a:r>
            <a:r>
              <a:rPr lang="ru-RU" dirty="0" err="1"/>
              <a:t>проведення</a:t>
            </a:r>
            <a:r>
              <a:rPr lang="ru-RU" dirty="0"/>
              <a:t> </a:t>
            </a:r>
            <a:r>
              <a:rPr lang="ru-RU" dirty="0" err="1"/>
              <a:t>сертифікаційних</a:t>
            </a:r>
            <a:r>
              <a:rPr lang="ru-RU" dirty="0"/>
              <a:t>, </a:t>
            </a:r>
            <a:r>
              <a:rPr lang="ru-RU" dirty="0" err="1"/>
              <a:t>досліджувальних</a:t>
            </a:r>
            <a:r>
              <a:rPr lang="ru-RU" dirty="0"/>
              <a:t> </a:t>
            </a:r>
            <a:r>
              <a:rPr lang="ru-RU" dirty="0" err="1"/>
              <a:t>чи</a:t>
            </a:r>
            <a:r>
              <a:rPr lang="ru-RU" dirty="0"/>
              <a:t> </a:t>
            </a:r>
            <a:r>
              <a:rPr lang="ru-RU" dirty="0" err="1"/>
              <a:t>інших</a:t>
            </a:r>
            <a:r>
              <a:rPr lang="ru-RU" dirty="0"/>
              <a:t> </a:t>
            </a:r>
            <a:r>
              <a:rPr lang="ru-RU" dirty="0" err="1"/>
              <a:t>контрольних</a:t>
            </a:r>
            <a:r>
              <a:rPr lang="ru-RU" dirty="0"/>
              <a:t> </a:t>
            </a:r>
            <a:r>
              <a:rPr lang="ru-RU" dirty="0" err="1"/>
              <a:t>випробувань</a:t>
            </a:r>
            <a:r>
              <a:rPr lang="ru-RU" dirty="0"/>
              <a:t>. </a:t>
            </a:r>
            <a:endParaRPr lang="ru-RU" dirty="0" smtClean="0"/>
          </a:p>
          <a:p>
            <a:r>
              <a:rPr lang="ru-RU" dirty="0" err="1" smtClean="0"/>
              <a:t>Середня</a:t>
            </a:r>
            <a:r>
              <a:rPr lang="ru-RU" dirty="0" smtClean="0"/>
              <a:t> </a:t>
            </a:r>
            <a:r>
              <a:rPr lang="ru-RU" dirty="0"/>
              <a:t>проба – </a:t>
            </a:r>
            <a:r>
              <a:rPr lang="ru-RU" dirty="0" err="1"/>
              <a:t>частина</a:t>
            </a:r>
            <a:r>
              <a:rPr lang="ru-RU" dirty="0"/>
              <a:t> </a:t>
            </a:r>
            <a:r>
              <a:rPr lang="ru-RU" dirty="0" err="1"/>
              <a:t>об'єднаної</a:t>
            </a:r>
            <a:r>
              <a:rPr lang="ru-RU" dirty="0"/>
              <a:t> </a:t>
            </a:r>
            <a:r>
              <a:rPr lang="ru-RU" dirty="0" err="1"/>
              <a:t>проби</a:t>
            </a:r>
            <a:r>
              <a:rPr lang="ru-RU" dirty="0"/>
              <a:t>, </a:t>
            </a:r>
            <a:r>
              <a:rPr lang="ru-RU" dirty="0" err="1"/>
              <a:t>виділена</a:t>
            </a:r>
            <a:r>
              <a:rPr lang="ru-RU" dirty="0"/>
              <a:t> і </a:t>
            </a:r>
            <a:r>
              <a:rPr lang="ru-RU" dirty="0" err="1"/>
              <a:t>підготовлена</a:t>
            </a:r>
            <a:r>
              <a:rPr lang="ru-RU" dirty="0"/>
              <a:t> </a:t>
            </a:r>
            <a:r>
              <a:rPr lang="ru-RU" dirty="0" err="1"/>
              <a:t>відповідним</a:t>
            </a:r>
            <a:r>
              <a:rPr lang="ru-RU" dirty="0"/>
              <a:t> чином для </a:t>
            </a:r>
            <a:r>
              <a:rPr lang="ru-RU" dirty="0" err="1"/>
              <a:t>проведення</a:t>
            </a:r>
            <a:r>
              <a:rPr lang="ru-RU" dirty="0"/>
              <a:t> </a:t>
            </a:r>
            <a:r>
              <a:rPr lang="ru-RU" dirty="0" err="1"/>
              <a:t>лабораторних</a:t>
            </a:r>
            <a:r>
              <a:rPr lang="ru-RU" dirty="0"/>
              <a:t> </a:t>
            </a:r>
            <a:r>
              <a:rPr lang="ru-RU" dirty="0" err="1"/>
              <a:t>випробувань</a:t>
            </a:r>
            <a:r>
              <a:rPr lang="ru-RU" dirty="0"/>
              <a:t>.</a:t>
            </a:r>
          </a:p>
        </p:txBody>
      </p:sp>
    </p:spTree>
    <p:extLst>
      <p:ext uri="{BB962C8B-B14F-4D97-AF65-F5344CB8AC3E}">
        <p14:creationId xmlns:p14="http://schemas.microsoft.com/office/powerpoint/2010/main" val="26080283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Метод </a:t>
            </a:r>
            <a:r>
              <a:rPr lang="ru-RU" i="1" u="sng" dirty="0" err="1"/>
              <a:t>квадратів</a:t>
            </a:r>
            <a:r>
              <a:rPr lang="ru-RU" i="1" u="sng" dirty="0"/>
              <a:t>, </a:t>
            </a:r>
            <a:r>
              <a:rPr lang="ru-RU" i="1" u="sng" dirty="0" err="1"/>
              <a:t>або</a:t>
            </a:r>
            <a:r>
              <a:rPr lang="ru-RU" i="1" u="sng" dirty="0"/>
              <a:t> </a:t>
            </a:r>
            <a:r>
              <a:rPr lang="ru-RU" i="1" u="sng" dirty="0" err="1"/>
              <a:t>квартування</a:t>
            </a:r>
            <a:endParaRPr lang="ru-RU" dirty="0"/>
          </a:p>
        </p:txBody>
      </p:sp>
      <p:sp>
        <p:nvSpPr>
          <p:cNvPr id="3" name="Объект 2"/>
          <p:cNvSpPr>
            <a:spLocks noGrp="1"/>
          </p:cNvSpPr>
          <p:nvPr>
            <p:ph idx="1"/>
          </p:nvPr>
        </p:nvSpPr>
        <p:spPr/>
        <p:txBody>
          <a:bodyPr/>
          <a:lstStyle/>
          <a:p>
            <a:r>
              <a:rPr lang="ru-RU" dirty="0"/>
              <a:t>При </a:t>
            </a:r>
            <a:r>
              <a:rPr lang="ru-RU" dirty="0" err="1"/>
              <a:t>відборі</a:t>
            </a:r>
            <a:r>
              <a:rPr lang="ru-RU" dirty="0"/>
              <a:t> </a:t>
            </a:r>
            <a:r>
              <a:rPr lang="ru-RU" dirty="0" err="1"/>
              <a:t>середньої</a:t>
            </a:r>
            <a:r>
              <a:rPr lang="ru-RU" dirty="0"/>
              <a:t> </a:t>
            </a:r>
            <a:r>
              <a:rPr lang="ru-RU" dirty="0" err="1"/>
              <a:t>проби</a:t>
            </a:r>
            <a:r>
              <a:rPr lang="ru-RU" dirty="0"/>
              <a:t> з </a:t>
            </a:r>
            <a:r>
              <a:rPr lang="ru-RU" dirty="0" err="1"/>
              <a:t>об'єднаної</a:t>
            </a:r>
            <a:r>
              <a:rPr lang="ru-RU" dirty="0"/>
              <a:t> </a:t>
            </a:r>
            <a:r>
              <a:rPr lang="ru-RU" dirty="0" err="1"/>
              <a:t>застосовують</a:t>
            </a:r>
            <a:r>
              <a:rPr lang="ru-RU" dirty="0"/>
              <a:t> метод </a:t>
            </a:r>
            <a:r>
              <a:rPr lang="ru-RU" b="1" i="1" u="sng" dirty="0" err="1"/>
              <a:t>квадратів</a:t>
            </a:r>
            <a:r>
              <a:rPr lang="ru-RU" b="1" i="1" u="sng" dirty="0"/>
              <a:t>, </a:t>
            </a:r>
            <a:r>
              <a:rPr lang="ru-RU" b="1" i="1" u="sng" dirty="0" err="1"/>
              <a:t>або</a:t>
            </a:r>
            <a:r>
              <a:rPr lang="ru-RU" b="1" i="1" u="sng" dirty="0"/>
              <a:t> </a:t>
            </a:r>
            <a:r>
              <a:rPr lang="ru-RU" b="1" i="1" u="sng" dirty="0" err="1"/>
              <a:t>квартування</a:t>
            </a:r>
            <a:r>
              <a:rPr lang="ru-RU" dirty="0"/>
              <a:t>. </a:t>
            </a:r>
            <a:endParaRPr lang="ru-RU" dirty="0" smtClean="0"/>
          </a:p>
          <a:p>
            <a:r>
              <a:rPr lang="ru-RU" dirty="0" smtClean="0"/>
              <a:t>Для </a:t>
            </a:r>
            <a:r>
              <a:rPr lang="ru-RU" dirty="0" err="1"/>
              <a:t>цього</a:t>
            </a:r>
            <a:r>
              <a:rPr lang="ru-RU" dirty="0"/>
              <a:t> </a:t>
            </a:r>
            <a:r>
              <a:rPr lang="ru-RU" dirty="0" err="1"/>
              <a:t>всі</a:t>
            </a:r>
            <a:r>
              <a:rPr lang="ru-RU" dirty="0"/>
              <a:t> </a:t>
            </a:r>
            <a:r>
              <a:rPr lang="ru-RU" dirty="0" err="1"/>
              <a:t>об'єкти</a:t>
            </a:r>
            <a:r>
              <a:rPr lang="ru-RU" dirty="0"/>
              <a:t>, </a:t>
            </a:r>
            <a:r>
              <a:rPr lang="ru-RU" dirty="0" err="1"/>
              <a:t>що</a:t>
            </a:r>
            <a:r>
              <a:rPr lang="ru-RU" dirty="0"/>
              <a:t> </a:t>
            </a:r>
            <a:r>
              <a:rPr lang="ru-RU" dirty="0" err="1"/>
              <a:t>потрапили</a:t>
            </a:r>
            <a:r>
              <a:rPr lang="ru-RU" dirty="0"/>
              <a:t> в </a:t>
            </a:r>
            <a:r>
              <a:rPr lang="ru-RU" dirty="0" err="1"/>
              <a:t>об'єднану</a:t>
            </a:r>
            <a:r>
              <a:rPr lang="ru-RU" dirty="0"/>
              <a:t> пробу, </a:t>
            </a:r>
            <a:r>
              <a:rPr lang="ru-RU" dirty="0" err="1"/>
              <a:t>перемішують</a:t>
            </a:r>
            <a:r>
              <a:rPr lang="ru-RU" dirty="0"/>
              <a:t>, </a:t>
            </a:r>
            <a:r>
              <a:rPr lang="ru-RU" dirty="0" err="1"/>
              <a:t>висипають</a:t>
            </a:r>
            <a:r>
              <a:rPr lang="ru-RU" dirty="0"/>
              <a:t> на </a:t>
            </a:r>
            <a:r>
              <a:rPr lang="ru-RU" dirty="0" err="1"/>
              <a:t>рівну</a:t>
            </a:r>
            <a:r>
              <a:rPr lang="ru-RU" dirty="0"/>
              <a:t> </a:t>
            </a:r>
            <a:r>
              <a:rPr lang="ru-RU" dirty="0" err="1"/>
              <a:t>поверхню</a:t>
            </a:r>
            <a:r>
              <a:rPr lang="ru-RU" dirty="0"/>
              <a:t>, </a:t>
            </a:r>
            <a:r>
              <a:rPr lang="ru-RU" dirty="0" err="1"/>
              <a:t>розрівнюють</a:t>
            </a:r>
            <a:r>
              <a:rPr lang="ru-RU" dirty="0"/>
              <a:t> у </a:t>
            </a:r>
            <a:r>
              <a:rPr lang="ru-RU" dirty="0" err="1"/>
              <a:t>вигляді</a:t>
            </a:r>
            <a:r>
              <a:rPr lang="ru-RU" dirty="0"/>
              <a:t> квадрата і </a:t>
            </a:r>
            <a:r>
              <a:rPr lang="ru-RU" dirty="0" err="1"/>
              <a:t>ділять</a:t>
            </a:r>
            <a:r>
              <a:rPr lang="ru-RU" dirty="0"/>
              <a:t> по </a:t>
            </a:r>
            <a:r>
              <a:rPr lang="ru-RU" dirty="0" err="1"/>
              <a:t>діагоналі</a:t>
            </a:r>
            <a:r>
              <a:rPr lang="ru-RU" dirty="0"/>
              <a:t> на </a:t>
            </a:r>
            <a:r>
              <a:rPr lang="ru-RU" dirty="0" err="1"/>
              <a:t>дві</a:t>
            </a:r>
            <a:r>
              <a:rPr lang="ru-RU" dirty="0"/>
              <a:t> </a:t>
            </a:r>
            <a:r>
              <a:rPr lang="ru-RU" dirty="0" err="1"/>
              <a:t>або</a:t>
            </a:r>
            <a:r>
              <a:rPr lang="ru-RU" dirty="0"/>
              <a:t> </a:t>
            </a:r>
            <a:r>
              <a:rPr lang="ru-RU" dirty="0" err="1"/>
              <a:t>чотири</a:t>
            </a:r>
            <a:r>
              <a:rPr lang="ru-RU" dirty="0"/>
              <a:t> </a:t>
            </a:r>
            <a:r>
              <a:rPr lang="ru-RU" dirty="0" err="1"/>
              <a:t>частини</a:t>
            </a:r>
            <a:r>
              <a:rPr lang="ru-RU" dirty="0"/>
              <a:t>. Одну </a:t>
            </a:r>
            <a:r>
              <a:rPr lang="ru-RU" dirty="0" err="1"/>
              <a:t>частину</a:t>
            </a:r>
            <a:r>
              <a:rPr lang="ru-RU" dirty="0"/>
              <a:t> </a:t>
            </a:r>
            <a:r>
              <a:rPr lang="ru-RU" dirty="0" err="1"/>
              <a:t>беруть</a:t>
            </a:r>
            <a:r>
              <a:rPr lang="ru-RU" dirty="0"/>
              <a:t> для </a:t>
            </a:r>
            <a:r>
              <a:rPr lang="ru-RU" dirty="0" err="1"/>
              <a:t>оцінювання</a:t>
            </a:r>
            <a:r>
              <a:rPr lang="ru-RU" dirty="0"/>
              <a:t> </a:t>
            </a:r>
            <a:r>
              <a:rPr lang="ru-RU" dirty="0" err="1"/>
              <a:t>якості</a:t>
            </a:r>
            <a:r>
              <a:rPr lang="ru-RU" dirty="0"/>
              <a:t> </a:t>
            </a:r>
            <a:r>
              <a:rPr lang="ru-RU" dirty="0" err="1"/>
              <a:t>або</a:t>
            </a:r>
            <a:r>
              <a:rPr lang="ru-RU" dirty="0"/>
              <a:t> </a:t>
            </a:r>
            <a:r>
              <a:rPr lang="ru-RU" dirty="0" err="1"/>
              <a:t>знову</a:t>
            </a:r>
            <a:r>
              <a:rPr lang="ru-RU" dirty="0"/>
              <a:t> </a:t>
            </a:r>
            <a:r>
              <a:rPr lang="ru-RU" dirty="0" err="1"/>
              <a:t>ділять</a:t>
            </a:r>
            <a:r>
              <a:rPr lang="ru-RU" dirty="0"/>
              <a:t>, </a:t>
            </a:r>
            <a:r>
              <a:rPr lang="ru-RU" dirty="0" err="1"/>
              <a:t>якщо</a:t>
            </a:r>
            <a:r>
              <a:rPr lang="ru-RU" dirty="0"/>
              <a:t> </a:t>
            </a:r>
            <a:r>
              <a:rPr lang="ru-RU" dirty="0" err="1"/>
              <a:t>вихідна</a:t>
            </a:r>
            <a:r>
              <a:rPr lang="ru-RU" dirty="0"/>
              <a:t> проба </a:t>
            </a:r>
            <a:r>
              <a:rPr lang="ru-RU" dirty="0" err="1"/>
              <a:t>значно</a:t>
            </a:r>
            <a:r>
              <a:rPr lang="ru-RU" dirty="0"/>
              <a:t> </a:t>
            </a:r>
            <a:r>
              <a:rPr lang="ru-RU" dirty="0" err="1"/>
              <a:t>перевищує</a:t>
            </a:r>
            <a:r>
              <a:rPr lang="ru-RU" dirty="0"/>
              <a:t> </a:t>
            </a:r>
            <a:r>
              <a:rPr lang="ru-RU" dirty="0" err="1"/>
              <a:t>встановлений</a:t>
            </a:r>
            <a:r>
              <a:rPr lang="ru-RU" dirty="0"/>
              <a:t> </a:t>
            </a:r>
            <a:r>
              <a:rPr lang="ru-RU" dirty="0" err="1"/>
              <a:t>розмір</a:t>
            </a:r>
            <a:r>
              <a:rPr lang="ru-RU" dirty="0"/>
              <a:t>. </a:t>
            </a:r>
            <a:r>
              <a:rPr lang="ru-RU" dirty="0" err="1"/>
              <a:t>Такий</a:t>
            </a:r>
            <a:r>
              <a:rPr lang="ru-RU" dirty="0"/>
              <a:t> метод </a:t>
            </a:r>
            <a:r>
              <a:rPr lang="ru-RU" dirty="0" err="1"/>
              <a:t>застосовують</a:t>
            </a:r>
            <a:r>
              <a:rPr lang="ru-RU" dirty="0"/>
              <a:t> для </a:t>
            </a:r>
            <a:r>
              <a:rPr lang="ru-RU" dirty="0" err="1"/>
              <a:t>одиничних</a:t>
            </a:r>
            <a:r>
              <a:rPr lang="ru-RU" dirty="0"/>
              <a:t> </a:t>
            </a:r>
            <a:r>
              <a:rPr lang="ru-RU" dirty="0" err="1"/>
              <a:t>екземплярів</a:t>
            </a:r>
            <a:r>
              <a:rPr lang="ru-RU" dirty="0"/>
              <a:t> </a:t>
            </a:r>
            <a:r>
              <a:rPr lang="ru-RU" dirty="0" err="1"/>
              <a:t>товарів</a:t>
            </a:r>
            <a:r>
              <a:rPr lang="ru-RU" dirty="0"/>
              <a:t> </a:t>
            </a:r>
            <a:r>
              <a:rPr lang="ru-RU" dirty="0" err="1"/>
              <a:t>малих</a:t>
            </a:r>
            <a:r>
              <a:rPr lang="ru-RU" dirty="0"/>
              <a:t> </a:t>
            </a:r>
            <a:r>
              <a:rPr lang="ru-RU" dirty="0" err="1"/>
              <a:t>розмірів</a:t>
            </a:r>
            <a:r>
              <a:rPr lang="ru-RU" dirty="0"/>
              <a:t> (зерно, </a:t>
            </a:r>
            <a:r>
              <a:rPr lang="ru-RU" dirty="0" err="1"/>
              <a:t>горіхи</a:t>
            </a:r>
            <a:r>
              <a:rPr lang="ru-RU" dirty="0"/>
              <a:t> і т. п.).</a:t>
            </a:r>
          </a:p>
        </p:txBody>
      </p:sp>
    </p:spTree>
    <p:extLst>
      <p:ext uri="{BB962C8B-B14F-4D97-AF65-F5344CB8AC3E}">
        <p14:creationId xmlns:p14="http://schemas.microsoft.com/office/powerpoint/2010/main" val="31788755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err="1"/>
              <a:t>Наважка</a:t>
            </a:r>
            <a:r>
              <a:rPr lang="ru-RU" dirty="0"/>
              <a:t> – </a:t>
            </a:r>
            <a:r>
              <a:rPr lang="ru-RU" dirty="0" err="1"/>
              <a:t>частина</a:t>
            </a:r>
            <a:r>
              <a:rPr lang="ru-RU" dirty="0"/>
              <a:t> </a:t>
            </a:r>
            <a:r>
              <a:rPr lang="ru-RU" dirty="0" err="1"/>
              <a:t>середньої</a:t>
            </a:r>
            <a:r>
              <a:rPr lang="ru-RU" dirty="0"/>
              <a:t> </a:t>
            </a:r>
            <a:r>
              <a:rPr lang="ru-RU" dirty="0" err="1"/>
              <a:t>проби</a:t>
            </a:r>
            <a:r>
              <a:rPr lang="ru-RU" dirty="0"/>
              <a:t>, </a:t>
            </a:r>
            <a:r>
              <a:rPr lang="ru-RU" dirty="0" err="1"/>
              <a:t>виділена</a:t>
            </a:r>
            <a:r>
              <a:rPr lang="ru-RU" dirty="0"/>
              <a:t> для </a:t>
            </a:r>
            <a:r>
              <a:rPr lang="ru-RU" dirty="0" err="1"/>
              <a:t>визначення</a:t>
            </a:r>
            <a:r>
              <a:rPr lang="ru-RU" dirty="0"/>
              <a:t> </a:t>
            </a:r>
            <a:r>
              <a:rPr lang="ru-RU" dirty="0" err="1"/>
              <a:t>деяких</a:t>
            </a:r>
            <a:r>
              <a:rPr lang="ru-RU" dirty="0"/>
              <a:t> </a:t>
            </a:r>
            <a:r>
              <a:rPr lang="ru-RU" dirty="0" err="1"/>
              <a:t>показників</a:t>
            </a:r>
            <a:r>
              <a:rPr lang="ru-RU" dirty="0"/>
              <a:t> </a:t>
            </a:r>
            <a:r>
              <a:rPr lang="ru-RU" dirty="0" err="1"/>
              <a:t>якості</a:t>
            </a:r>
            <a:r>
              <a:rPr lang="ru-RU" dirty="0"/>
              <a:t> </a:t>
            </a:r>
            <a:r>
              <a:rPr lang="ru-RU" dirty="0" err="1"/>
              <a:t>товарів</a:t>
            </a:r>
            <a:r>
              <a:rPr lang="ru-RU" dirty="0" smtClean="0"/>
              <a:t>.</a:t>
            </a:r>
          </a:p>
          <a:p>
            <a:endParaRPr lang="uk-UA" dirty="0"/>
          </a:p>
          <a:p>
            <a:r>
              <a:rPr lang="ru-RU" dirty="0" err="1"/>
              <a:t>Приймальне</a:t>
            </a:r>
            <a:r>
              <a:rPr lang="ru-RU" dirty="0"/>
              <a:t> число – максимально допустима </a:t>
            </a:r>
            <a:r>
              <a:rPr lang="ru-RU" dirty="0" err="1"/>
              <a:t>кількість</a:t>
            </a:r>
            <a:r>
              <a:rPr lang="ru-RU" dirty="0"/>
              <a:t> </a:t>
            </a:r>
            <a:r>
              <a:rPr lang="ru-RU" dirty="0" err="1"/>
              <a:t>забракованих</a:t>
            </a:r>
            <a:r>
              <a:rPr lang="ru-RU" dirty="0"/>
              <a:t> </a:t>
            </a:r>
            <a:r>
              <a:rPr lang="ru-RU" dirty="0" err="1"/>
              <a:t>одиниць</a:t>
            </a:r>
            <a:r>
              <a:rPr lang="ru-RU" dirty="0"/>
              <a:t> </a:t>
            </a:r>
            <a:r>
              <a:rPr lang="ru-RU" dirty="0" err="1"/>
              <a:t>вибірки</a:t>
            </a:r>
            <a:r>
              <a:rPr lang="ru-RU" dirty="0"/>
              <a:t>, </a:t>
            </a:r>
            <a:r>
              <a:rPr lang="ru-RU" dirty="0" err="1"/>
              <a:t>що</a:t>
            </a:r>
            <a:r>
              <a:rPr lang="ru-RU" dirty="0"/>
              <a:t> </a:t>
            </a:r>
            <a:r>
              <a:rPr lang="ru-RU" dirty="0" err="1"/>
              <a:t>дозволяє</a:t>
            </a:r>
            <a:r>
              <a:rPr lang="ru-RU" dirty="0"/>
              <a:t> </a:t>
            </a:r>
            <a:r>
              <a:rPr lang="ru-RU" dirty="0" err="1"/>
              <a:t>прийняти</a:t>
            </a:r>
            <a:r>
              <a:rPr lang="ru-RU" dirty="0"/>
              <a:t> </a:t>
            </a:r>
            <a:r>
              <a:rPr lang="ru-RU" dirty="0" err="1"/>
              <a:t>рішення</a:t>
            </a:r>
            <a:r>
              <a:rPr lang="ru-RU" dirty="0"/>
              <a:t> про </a:t>
            </a:r>
            <a:r>
              <a:rPr lang="ru-RU" dirty="0" err="1"/>
              <a:t>прийняття</a:t>
            </a:r>
            <a:r>
              <a:rPr lang="ru-RU" dirty="0"/>
              <a:t> </a:t>
            </a:r>
            <a:r>
              <a:rPr lang="ru-RU" dirty="0" err="1"/>
              <a:t>товарної</a:t>
            </a:r>
            <a:r>
              <a:rPr lang="ru-RU" dirty="0"/>
              <a:t> </a:t>
            </a:r>
            <a:r>
              <a:rPr lang="ru-RU" dirty="0" err="1"/>
              <a:t>партії</a:t>
            </a:r>
            <a:r>
              <a:rPr lang="ru-RU" dirty="0"/>
              <a:t> за </a:t>
            </a:r>
            <a:r>
              <a:rPr lang="ru-RU" dirty="0" err="1"/>
              <a:t>якістю</a:t>
            </a:r>
            <a:r>
              <a:rPr lang="ru-RU" dirty="0" smtClean="0"/>
              <a:t>.</a:t>
            </a:r>
          </a:p>
          <a:p>
            <a:endParaRPr lang="uk-UA" dirty="0"/>
          </a:p>
          <a:p>
            <a:r>
              <a:rPr lang="ru-RU" dirty="0" err="1"/>
              <a:t>Бракувальне</a:t>
            </a:r>
            <a:r>
              <a:rPr lang="ru-RU" dirty="0"/>
              <a:t> число – </a:t>
            </a:r>
            <a:r>
              <a:rPr lang="ru-RU" dirty="0" err="1"/>
              <a:t>мінімально</a:t>
            </a:r>
            <a:r>
              <a:rPr lang="ru-RU" dirty="0"/>
              <a:t> допустима </a:t>
            </a:r>
            <a:r>
              <a:rPr lang="ru-RU" dirty="0" err="1"/>
              <a:t>кількість</a:t>
            </a:r>
            <a:r>
              <a:rPr lang="ru-RU" dirty="0"/>
              <a:t> </a:t>
            </a:r>
            <a:r>
              <a:rPr lang="ru-RU" dirty="0" err="1"/>
              <a:t>забракованих</a:t>
            </a:r>
            <a:r>
              <a:rPr lang="ru-RU" dirty="0"/>
              <a:t> </a:t>
            </a:r>
            <a:r>
              <a:rPr lang="ru-RU" dirty="0" err="1"/>
              <a:t>одиниць</a:t>
            </a:r>
            <a:r>
              <a:rPr lang="ru-RU" dirty="0"/>
              <a:t> </a:t>
            </a:r>
            <a:r>
              <a:rPr lang="ru-RU" dirty="0" err="1"/>
              <a:t>вибірки</a:t>
            </a:r>
            <a:r>
              <a:rPr lang="ru-RU" dirty="0"/>
              <a:t>, </a:t>
            </a:r>
            <a:r>
              <a:rPr lang="ru-RU" dirty="0" err="1"/>
              <a:t>що</a:t>
            </a:r>
            <a:r>
              <a:rPr lang="ru-RU" dirty="0"/>
              <a:t> є </a:t>
            </a:r>
            <a:r>
              <a:rPr lang="ru-RU" dirty="0" err="1"/>
              <a:t>підставою</a:t>
            </a:r>
            <a:r>
              <a:rPr lang="ru-RU" dirty="0"/>
              <a:t> для </a:t>
            </a:r>
            <a:r>
              <a:rPr lang="ru-RU" dirty="0" err="1"/>
              <a:t>відмови</a:t>
            </a:r>
            <a:r>
              <a:rPr lang="ru-RU" dirty="0"/>
              <a:t> </a:t>
            </a:r>
            <a:r>
              <a:rPr lang="ru-RU" dirty="0" err="1"/>
              <a:t>від</a:t>
            </a:r>
            <a:r>
              <a:rPr lang="ru-RU" dirty="0"/>
              <a:t> </a:t>
            </a:r>
            <a:r>
              <a:rPr lang="ru-RU" dirty="0" err="1"/>
              <a:t>приймання</a:t>
            </a:r>
            <a:r>
              <a:rPr lang="ru-RU" dirty="0"/>
              <a:t> </a:t>
            </a:r>
            <a:r>
              <a:rPr lang="ru-RU" dirty="0" err="1"/>
              <a:t>товарної</a:t>
            </a:r>
            <a:r>
              <a:rPr lang="ru-RU" dirty="0"/>
              <a:t> </a:t>
            </a:r>
            <a:r>
              <a:rPr lang="ru-RU" dirty="0" err="1"/>
              <a:t>партії</a:t>
            </a:r>
            <a:r>
              <a:rPr lang="ru-RU" dirty="0"/>
              <a:t> за </a:t>
            </a:r>
            <a:r>
              <a:rPr lang="ru-RU" dirty="0" err="1"/>
              <a:t>якістю</a:t>
            </a:r>
            <a:r>
              <a:rPr lang="ru-RU" dirty="0"/>
              <a:t>.</a:t>
            </a:r>
          </a:p>
        </p:txBody>
      </p:sp>
    </p:spTree>
    <p:extLst>
      <p:ext uri="{BB962C8B-B14F-4D97-AF65-F5344CB8AC3E}">
        <p14:creationId xmlns:p14="http://schemas.microsoft.com/office/powerpoint/2010/main" val="31852210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2060848"/>
            <a:ext cx="7313049" cy="3890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725736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Приймальний</a:t>
            </a:r>
            <a:r>
              <a:rPr lang="ru-RU" dirty="0"/>
              <a:t> </a:t>
            </a:r>
            <a:r>
              <a:rPr lang="ru-RU" dirty="0" err="1"/>
              <a:t>рівень</a:t>
            </a:r>
            <a:r>
              <a:rPr lang="ru-RU" dirty="0"/>
              <a:t> </a:t>
            </a:r>
            <a:r>
              <a:rPr lang="ru-RU" dirty="0" err="1"/>
              <a:t>дефектності</a:t>
            </a:r>
            <a:endParaRPr lang="ru-RU" dirty="0"/>
          </a:p>
        </p:txBody>
      </p:sp>
      <p:sp>
        <p:nvSpPr>
          <p:cNvPr id="3" name="Объект 2"/>
          <p:cNvSpPr>
            <a:spLocks noGrp="1"/>
          </p:cNvSpPr>
          <p:nvPr>
            <p:ph idx="1"/>
          </p:nvPr>
        </p:nvSpPr>
        <p:spPr/>
        <p:txBody>
          <a:bodyPr/>
          <a:lstStyle/>
          <a:p>
            <a:r>
              <a:rPr lang="ru-RU" b="1" i="1" u="sng" dirty="0" err="1"/>
              <a:t>Приймальний</a:t>
            </a:r>
            <a:r>
              <a:rPr lang="ru-RU" b="1" i="1" u="sng" dirty="0"/>
              <a:t> </a:t>
            </a:r>
            <a:r>
              <a:rPr lang="ru-RU" b="1" i="1" u="sng" dirty="0" err="1"/>
              <a:t>рівень</a:t>
            </a:r>
            <a:r>
              <a:rPr lang="ru-RU" b="1" i="1" u="sng" dirty="0"/>
              <a:t> </a:t>
            </a:r>
            <a:r>
              <a:rPr lang="ru-RU" b="1" i="1" u="sng" dirty="0" err="1"/>
              <a:t>дефектності</a:t>
            </a:r>
            <a:r>
              <a:rPr lang="ru-RU" b="1" i="1" u="sng" dirty="0"/>
              <a:t> </a:t>
            </a:r>
            <a:r>
              <a:rPr lang="ru-RU" dirty="0"/>
              <a:t>– максимально </a:t>
            </a:r>
            <a:r>
              <a:rPr lang="ru-RU" dirty="0" err="1"/>
              <a:t>допустимий</a:t>
            </a:r>
            <a:r>
              <a:rPr lang="ru-RU" dirty="0"/>
              <a:t> </a:t>
            </a:r>
            <a:r>
              <a:rPr lang="ru-RU" dirty="0" err="1"/>
              <a:t>або</a:t>
            </a:r>
            <a:r>
              <a:rPr lang="ru-RU" dirty="0"/>
              <a:t> </a:t>
            </a:r>
            <a:r>
              <a:rPr lang="ru-RU" dirty="0" err="1"/>
              <a:t>середній</a:t>
            </a:r>
            <a:r>
              <a:rPr lang="ru-RU" dirty="0"/>
              <a:t> </a:t>
            </a:r>
            <a:r>
              <a:rPr lang="ru-RU" dirty="0" err="1"/>
              <a:t>рівень</a:t>
            </a:r>
            <a:r>
              <a:rPr lang="ru-RU" dirty="0"/>
              <a:t> </a:t>
            </a:r>
            <a:r>
              <a:rPr lang="ru-RU" dirty="0" err="1"/>
              <a:t>дефектності</a:t>
            </a:r>
            <a:r>
              <a:rPr lang="ru-RU" dirty="0"/>
              <a:t>, </a:t>
            </a:r>
            <a:r>
              <a:rPr lang="ru-RU" dirty="0" err="1"/>
              <a:t>який</a:t>
            </a:r>
            <a:r>
              <a:rPr lang="ru-RU" dirty="0"/>
              <a:t> </a:t>
            </a:r>
            <a:r>
              <a:rPr lang="ru-RU" dirty="0" err="1"/>
              <a:t>визначається</a:t>
            </a:r>
            <a:r>
              <a:rPr lang="ru-RU" dirty="0"/>
              <a:t> як </a:t>
            </a:r>
            <a:r>
              <a:rPr lang="ru-RU" dirty="0" err="1"/>
              <a:t>прийнятний</a:t>
            </a:r>
            <a:r>
              <a:rPr lang="ru-RU" dirty="0"/>
              <a:t> при </a:t>
            </a:r>
            <a:r>
              <a:rPr lang="ru-RU" dirty="0" err="1"/>
              <a:t>прийманні</a:t>
            </a:r>
            <a:r>
              <a:rPr lang="ru-RU" dirty="0"/>
              <a:t> </a:t>
            </a:r>
            <a:r>
              <a:rPr lang="ru-RU" dirty="0" err="1"/>
              <a:t>товарної</a:t>
            </a:r>
            <a:r>
              <a:rPr lang="ru-RU" dirty="0"/>
              <a:t> </a:t>
            </a:r>
            <a:r>
              <a:rPr lang="ru-RU" dirty="0" err="1"/>
              <a:t>партії</a:t>
            </a:r>
            <a:r>
              <a:rPr lang="ru-RU" dirty="0"/>
              <a:t> за </a:t>
            </a:r>
            <a:r>
              <a:rPr lang="ru-RU" dirty="0" err="1"/>
              <a:t>якістю</a:t>
            </a:r>
            <a:r>
              <a:rPr lang="ru-RU" dirty="0" smtClean="0"/>
              <a:t>.</a:t>
            </a:r>
          </a:p>
          <a:p>
            <a:r>
              <a:rPr lang="ru-RU" dirty="0" err="1"/>
              <a:t>Наприклад</a:t>
            </a:r>
            <a:r>
              <a:rPr lang="ru-RU" dirty="0"/>
              <a:t>, </a:t>
            </a:r>
            <a:r>
              <a:rPr lang="ru-RU" dirty="0" err="1"/>
              <a:t>приймальний</a:t>
            </a:r>
            <a:r>
              <a:rPr lang="ru-RU" dirty="0"/>
              <a:t> </a:t>
            </a:r>
            <a:r>
              <a:rPr lang="ru-RU" dirty="0" err="1"/>
              <a:t>рівень</a:t>
            </a:r>
            <a:r>
              <a:rPr lang="ru-RU" dirty="0"/>
              <a:t> </a:t>
            </a:r>
            <a:r>
              <a:rPr lang="ru-RU" dirty="0" err="1"/>
              <a:t>дефектності</a:t>
            </a:r>
            <a:r>
              <a:rPr lang="ru-RU" dirty="0"/>
              <a:t> для </a:t>
            </a:r>
            <a:r>
              <a:rPr lang="ru-RU" dirty="0" err="1"/>
              <a:t>взуття</a:t>
            </a:r>
            <a:r>
              <a:rPr lang="ru-RU" dirty="0"/>
              <a:t> при </a:t>
            </a:r>
            <a:r>
              <a:rPr lang="ru-RU" dirty="0" err="1"/>
              <a:t>прийманні</a:t>
            </a:r>
            <a:r>
              <a:rPr lang="ru-RU" dirty="0"/>
              <a:t> в </a:t>
            </a:r>
            <a:r>
              <a:rPr lang="ru-RU" dirty="0" err="1"/>
              <a:t>торгівлі</a:t>
            </a:r>
            <a:r>
              <a:rPr lang="ru-RU" dirty="0"/>
              <a:t> становить </a:t>
            </a:r>
            <a:r>
              <a:rPr lang="ru-RU" b="1" i="1" u="sng" dirty="0"/>
              <a:t>4 %</a:t>
            </a:r>
            <a:r>
              <a:rPr lang="ru-RU" dirty="0"/>
              <a:t>.</a:t>
            </a:r>
          </a:p>
        </p:txBody>
      </p:sp>
    </p:spTree>
    <p:extLst>
      <p:ext uri="{BB962C8B-B14F-4D97-AF65-F5344CB8AC3E}">
        <p14:creationId xmlns:p14="http://schemas.microsoft.com/office/powerpoint/2010/main" val="36359786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 </a:t>
            </a:r>
            <a:r>
              <a:rPr lang="ru-RU" dirty="0" err="1"/>
              <a:t>Ідентифікація</a:t>
            </a:r>
            <a:r>
              <a:rPr lang="ru-RU" dirty="0"/>
              <a:t> та </a:t>
            </a:r>
            <a:r>
              <a:rPr lang="ru-RU" dirty="0" err="1"/>
              <a:t>відстеження</a:t>
            </a:r>
            <a:r>
              <a:rPr lang="ru-RU" dirty="0"/>
              <a:t> </a:t>
            </a:r>
            <a:r>
              <a:rPr lang="ru-RU" dirty="0" err="1"/>
              <a:t>товарів</a:t>
            </a:r>
            <a:endParaRPr lang="ru-RU" dirty="0"/>
          </a:p>
        </p:txBody>
      </p:sp>
      <p:sp>
        <p:nvSpPr>
          <p:cNvPr id="3" name="Объект 2"/>
          <p:cNvSpPr>
            <a:spLocks noGrp="1"/>
          </p:cNvSpPr>
          <p:nvPr>
            <p:ph idx="1"/>
          </p:nvPr>
        </p:nvSpPr>
        <p:spPr/>
        <p:txBody>
          <a:bodyPr/>
          <a:lstStyle/>
          <a:p>
            <a:endParaRPr lang="ru-RU"/>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1628800"/>
            <a:ext cx="5934075" cy="434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74790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332656"/>
            <a:ext cx="8784976" cy="6463308"/>
          </a:xfrm>
          <a:prstGeom prst="rect">
            <a:avLst/>
          </a:prstGeom>
        </p:spPr>
        <p:txBody>
          <a:bodyPr wrap="square">
            <a:spAutoFit/>
          </a:bodyPr>
          <a:lstStyle/>
          <a:p>
            <a:r>
              <a:rPr lang="uk-UA" dirty="0">
                <a:latin typeface="Microsoft YaHei" panose="020B0503020204020204" pitchFamily="34" charset="-122"/>
                <a:cs typeface="Microsoft YaHei" panose="020B0503020204020204" pitchFamily="34" charset="-122"/>
              </a:rPr>
              <a:t>Життєвий цикл товару (ЖЦТ) має різні темпи, кожний з яких вимагає від підприємства відповідної стратегії й тактики ринкової поведінки. Завдання маркетингу: подовжити тривалість життєвого циклу товару на </a:t>
            </a:r>
            <a:r>
              <a:rPr lang="uk-UA" dirty="0" smtClean="0">
                <a:latin typeface="Microsoft YaHei" panose="020B0503020204020204" pitchFamily="34" charset="-122"/>
                <a:cs typeface="Microsoft YaHei" panose="020B0503020204020204" pitchFamily="34" charset="-122"/>
              </a:rPr>
              <a:t>ринку</a:t>
            </a:r>
          </a:p>
          <a:p>
            <a:r>
              <a:rPr lang="en-US" dirty="0" err="1"/>
              <a:t>Етап</a:t>
            </a:r>
            <a:r>
              <a:rPr lang="en-US" dirty="0"/>
              <a:t> </a:t>
            </a:r>
            <a:r>
              <a:rPr lang="en-US" dirty="0" err="1"/>
              <a:t>перший</a:t>
            </a:r>
            <a:r>
              <a:rPr lang="en-US" dirty="0"/>
              <a:t> - </a:t>
            </a:r>
            <a:r>
              <a:rPr lang="en-US" dirty="0" err="1"/>
              <a:t>дослідження</a:t>
            </a:r>
            <a:r>
              <a:rPr lang="en-US" dirty="0"/>
              <a:t> </a:t>
            </a:r>
            <a:r>
              <a:rPr lang="en-US" dirty="0" err="1"/>
              <a:t>та</a:t>
            </a:r>
            <a:r>
              <a:rPr lang="en-US" dirty="0"/>
              <a:t> </a:t>
            </a:r>
            <a:r>
              <a:rPr lang="en-US" dirty="0" err="1"/>
              <a:t>розробка</a:t>
            </a:r>
            <a:r>
              <a:rPr lang="en-US" dirty="0"/>
              <a:t>. </a:t>
            </a:r>
            <a:r>
              <a:rPr lang="en-US" dirty="0" err="1"/>
              <a:t>Життя</a:t>
            </a:r>
            <a:r>
              <a:rPr lang="en-US" dirty="0"/>
              <a:t> </a:t>
            </a:r>
            <a:r>
              <a:rPr lang="en-US" dirty="0" err="1"/>
              <a:t>товару</a:t>
            </a:r>
            <a:r>
              <a:rPr lang="en-US" dirty="0"/>
              <a:t> </a:t>
            </a:r>
            <a:r>
              <a:rPr lang="en-US" dirty="0" err="1"/>
              <a:t>починається</a:t>
            </a:r>
            <a:r>
              <a:rPr lang="en-US" dirty="0"/>
              <a:t> </a:t>
            </a:r>
            <a:r>
              <a:rPr lang="en-US" dirty="0" err="1"/>
              <a:t>задовго</a:t>
            </a:r>
            <a:r>
              <a:rPr lang="en-US" dirty="0"/>
              <a:t> </a:t>
            </a:r>
            <a:r>
              <a:rPr lang="en-US" dirty="0" err="1"/>
              <a:t>до</a:t>
            </a:r>
            <a:r>
              <a:rPr lang="en-US" dirty="0"/>
              <a:t> </a:t>
            </a:r>
            <a:r>
              <a:rPr lang="en-US" dirty="0" err="1"/>
              <a:t>його</a:t>
            </a:r>
            <a:r>
              <a:rPr lang="en-US" dirty="0"/>
              <a:t> </a:t>
            </a:r>
            <a:r>
              <a:rPr lang="en-US" dirty="0" err="1"/>
              <a:t>народження</a:t>
            </a:r>
            <a:r>
              <a:rPr lang="en-US" dirty="0"/>
              <a:t> </a:t>
            </a:r>
            <a:r>
              <a:rPr lang="en-US" dirty="0" err="1"/>
              <a:t>як</a:t>
            </a:r>
            <a:r>
              <a:rPr lang="en-US" dirty="0"/>
              <a:t> </a:t>
            </a:r>
            <a:r>
              <a:rPr lang="en-US" dirty="0" err="1"/>
              <a:t>продукту</a:t>
            </a:r>
            <a:r>
              <a:rPr lang="en-US" dirty="0"/>
              <a:t> - в </a:t>
            </a:r>
            <a:r>
              <a:rPr lang="en-US" dirty="0" err="1"/>
              <a:t>ідеях</a:t>
            </a:r>
            <a:r>
              <a:rPr lang="en-US" dirty="0"/>
              <a:t>, </a:t>
            </a:r>
            <a:r>
              <a:rPr lang="en-US" dirty="0" err="1"/>
              <a:t>задумах</a:t>
            </a:r>
            <a:r>
              <a:rPr lang="en-US" dirty="0"/>
              <a:t>, </a:t>
            </a:r>
            <a:r>
              <a:rPr lang="en-US" dirty="0" err="1"/>
              <a:t>розробках</a:t>
            </a:r>
            <a:r>
              <a:rPr lang="en-US" dirty="0"/>
              <a:t>. </a:t>
            </a:r>
            <a:r>
              <a:rPr lang="en-US" dirty="0" err="1"/>
              <a:t>Роль</a:t>
            </a:r>
            <a:r>
              <a:rPr lang="en-US" dirty="0"/>
              <a:t> </a:t>
            </a:r>
            <a:r>
              <a:rPr lang="en-US" dirty="0" err="1"/>
              <a:t>маркетингу</a:t>
            </a:r>
            <a:r>
              <a:rPr lang="en-US" dirty="0"/>
              <a:t> </a:t>
            </a:r>
            <a:r>
              <a:rPr lang="en-US" dirty="0" err="1"/>
              <a:t>на</a:t>
            </a:r>
            <a:r>
              <a:rPr lang="en-US" dirty="0"/>
              <a:t> </a:t>
            </a:r>
            <a:r>
              <a:rPr lang="en-US" dirty="0" err="1"/>
              <a:t>цьому</a:t>
            </a:r>
            <a:r>
              <a:rPr lang="en-US" dirty="0"/>
              <a:t> </a:t>
            </a:r>
            <a:r>
              <a:rPr lang="en-US" dirty="0" err="1"/>
              <a:t>етапі</a:t>
            </a:r>
            <a:r>
              <a:rPr lang="en-US" dirty="0"/>
              <a:t> </a:t>
            </a:r>
            <a:r>
              <a:rPr lang="en-US" dirty="0" err="1"/>
              <a:t>полягає</a:t>
            </a:r>
            <a:r>
              <a:rPr lang="en-US" dirty="0"/>
              <a:t> в </a:t>
            </a:r>
            <a:r>
              <a:rPr lang="en-US" dirty="0" err="1"/>
              <a:t>супроводі</a:t>
            </a:r>
            <a:r>
              <a:rPr lang="en-US" dirty="0"/>
              <a:t> </a:t>
            </a:r>
            <a:r>
              <a:rPr lang="en-US" dirty="0" err="1"/>
              <a:t>процесу</a:t>
            </a:r>
            <a:r>
              <a:rPr lang="en-US" dirty="0"/>
              <a:t> </a:t>
            </a:r>
            <a:r>
              <a:rPr lang="en-US" dirty="0" err="1"/>
              <a:t>створення</a:t>
            </a:r>
            <a:r>
              <a:rPr lang="en-US" dirty="0"/>
              <a:t> </a:t>
            </a:r>
            <a:r>
              <a:rPr lang="en-US" dirty="0" err="1"/>
              <a:t>товару</a:t>
            </a:r>
            <a:r>
              <a:rPr lang="en-US" dirty="0"/>
              <a:t> </a:t>
            </a:r>
            <a:r>
              <a:rPr lang="en-US" dirty="0" err="1"/>
              <a:t>від</a:t>
            </a:r>
            <a:r>
              <a:rPr lang="en-US" dirty="0"/>
              <a:t> </a:t>
            </a:r>
            <a:r>
              <a:rPr lang="en-US" dirty="0" err="1"/>
              <a:t>ідеї</a:t>
            </a:r>
            <a:r>
              <a:rPr lang="en-US" dirty="0"/>
              <a:t> </a:t>
            </a:r>
            <a:r>
              <a:rPr lang="en-US" dirty="0" err="1"/>
              <a:t>до</a:t>
            </a:r>
            <a:r>
              <a:rPr lang="en-US" dirty="0"/>
              <a:t> </a:t>
            </a:r>
            <a:r>
              <a:rPr lang="en-US" dirty="0" err="1"/>
              <a:t>її</a:t>
            </a:r>
            <a:r>
              <a:rPr lang="en-US" dirty="0"/>
              <a:t> </a:t>
            </a:r>
            <a:r>
              <a:rPr lang="en-US" dirty="0" err="1"/>
              <a:t>втілення</a:t>
            </a:r>
            <a:r>
              <a:rPr lang="en-US" dirty="0"/>
              <a:t> у </a:t>
            </a:r>
            <a:r>
              <a:rPr lang="en-US" dirty="0" err="1"/>
              <a:t>виріб</a:t>
            </a:r>
            <a:r>
              <a:rPr lang="en-US" dirty="0"/>
              <a:t>. </a:t>
            </a:r>
            <a:r>
              <a:rPr lang="en-US" dirty="0" err="1"/>
              <a:t>Для</a:t>
            </a:r>
            <a:r>
              <a:rPr lang="en-US" dirty="0"/>
              <a:t> </a:t>
            </a:r>
            <a:r>
              <a:rPr lang="en-US" dirty="0" err="1"/>
              <a:t>підприємства</a:t>
            </a:r>
            <a:r>
              <a:rPr lang="en-US" dirty="0"/>
              <a:t> </a:t>
            </a:r>
            <a:r>
              <a:rPr lang="en-US" dirty="0" err="1"/>
              <a:t>даний</a:t>
            </a:r>
            <a:r>
              <a:rPr lang="en-US" dirty="0"/>
              <a:t> </a:t>
            </a:r>
            <a:r>
              <a:rPr lang="en-US" dirty="0" err="1"/>
              <a:t>етап</a:t>
            </a:r>
            <a:r>
              <a:rPr lang="en-US" dirty="0"/>
              <a:t> - </a:t>
            </a:r>
            <a:r>
              <a:rPr lang="en-US" dirty="0" err="1"/>
              <a:t>це</a:t>
            </a:r>
            <a:r>
              <a:rPr lang="en-US" dirty="0"/>
              <a:t> </a:t>
            </a:r>
            <a:r>
              <a:rPr lang="en-US" dirty="0" err="1"/>
              <a:t>тільки</a:t>
            </a:r>
            <a:r>
              <a:rPr lang="en-US" dirty="0"/>
              <a:t> </a:t>
            </a:r>
            <a:r>
              <a:rPr lang="en-US" dirty="0" err="1"/>
              <a:t>затрати</a:t>
            </a:r>
            <a:r>
              <a:rPr lang="en-US" dirty="0"/>
              <a:t> і </a:t>
            </a:r>
            <a:r>
              <a:rPr lang="en-US" dirty="0" err="1"/>
              <a:t>можливі</a:t>
            </a:r>
            <a:r>
              <a:rPr lang="en-US" dirty="0"/>
              <a:t> </a:t>
            </a:r>
            <a:r>
              <a:rPr lang="en-US" dirty="0" err="1"/>
              <a:t>майбутні</a:t>
            </a:r>
            <a:r>
              <a:rPr lang="en-US" dirty="0"/>
              <a:t> </a:t>
            </a:r>
            <a:r>
              <a:rPr lang="en-US" dirty="0" err="1"/>
              <a:t>доходи</a:t>
            </a:r>
            <a:r>
              <a:rPr lang="en-US" dirty="0"/>
              <a:t>. </a:t>
            </a:r>
            <a:r>
              <a:rPr lang="en-US" dirty="0" err="1"/>
              <a:t>Завдання</a:t>
            </a:r>
            <a:r>
              <a:rPr lang="en-US" dirty="0"/>
              <a:t> </a:t>
            </a:r>
            <a:r>
              <a:rPr lang="en-US" dirty="0" err="1"/>
              <a:t>маркетингу</a:t>
            </a:r>
            <a:r>
              <a:rPr lang="en-US" dirty="0"/>
              <a:t> </a:t>
            </a:r>
            <a:r>
              <a:rPr lang="en-US" dirty="0" err="1"/>
              <a:t>полягає</a:t>
            </a:r>
            <a:r>
              <a:rPr lang="en-US" dirty="0"/>
              <a:t> </a:t>
            </a:r>
            <a:r>
              <a:rPr lang="en-US" dirty="0" err="1"/>
              <a:t>ще</a:t>
            </a:r>
            <a:r>
              <a:rPr lang="en-US" dirty="0"/>
              <a:t> й у </a:t>
            </a:r>
            <a:r>
              <a:rPr lang="en-US" dirty="0" err="1"/>
              <a:t>тому</a:t>
            </a:r>
            <a:r>
              <a:rPr lang="en-US" dirty="0"/>
              <a:t>, </a:t>
            </a:r>
            <a:r>
              <a:rPr lang="en-US" dirty="0" err="1"/>
              <a:t>щоб</a:t>
            </a:r>
            <a:r>
              <a:rPr lang="en-US" dirty="0"/>
              <a:t> </a:t>
            </a:r>
            <a:r>
              <a:rPr lang="en-US" dirty="0" err="1"/>
              <a:t>роз'яснити</a:t>
            </a:r>
            <a:r>
              <a:rPr lang="en-US" dirty="0"/>
              <a:t> </a:t>
            </a:r>
            <a:r>
              <a:rPr lang="en-US" dirty="0" err="1"/>
              <a:t>потенційним</a:t>
            </a:r>
            <a:r>
              <a:rPr lang="en-US" dirty="0"/>
              <a:t> </a:t>
            </a:r>
            <a:r>
              <a:rPr lang="en-US" dirty="0" err="1"/>
              <a:t>споживачам</a:t>
            </a:r>
            <a:r>
              <a:rPr lang="en-US" dirty="0"/>
              <a:t>, </a:t>
            </a:r>
            <a:r>
              <a:rPr lang="en-US" dirty="0" err="1"/>
              <a:t>яку</a:t>
            </a:r>
            <a:r>
              <a:rPr lang="en-US" dirty="0"/>
              <a:t> </a:t>
            </a:r>
            <a:r>
              <a:rPr lang="en-US" dirty="0" err="1"/>
              <a:t>користь</a:t>
            </a:r>
            <a:r>
              <a:rPr lang="en-US" dirty="0"/>
              <a:t> </a:t>
            </a:r>
            <a:r>
              <a:rPr lang="en-US" dirty="0" err="1"/>
              <a:t>їм</a:t>
            </a:r>
            <a:r>
              <a:rPr lang="en-US" dirty="0"/>
              <a:t> </a:t>
            </a:r>
            <a:r>
              <a:rPr lang="en-US" dirty="0" err="1"/>
              <a:t>може</a:t>
            </a:r>
            <a:r>
              <a:rPr lang="en-US" dirty="0"/>
              <a:t> </a:t>
            </a:r>
            <a:r>
              <a:rPr lang="en-US" dirty="0" err="1"/>
              <a:t>принести</a:t>
            </a:r>
            <a:r>
              <a:rPr lang="en-US" dirty="0"/>
              <a:t> </a:t>
            </a:r>
            <a:r>
              <a:rPr lang="en-US" dirty="0" err="1"/>
              <a:t>нова</a:t>
            </a:r>
            <a:r>
              <a:rPr lang="en-US" dirty="0"/>
              <a:t> </a:t>
            </a:r>
            <a:r>
              <a:rPr lang="en-US" dirty="0" err="1"/>
              <a:t>ідея</a:t>
            </a:r>
            <a:r>
              <a:rPr lang="en-US" dirty="0"/>
              <a:t>, </a:t>
            </a:r>
            <a:r>
              <a:rPr lang="en-US" dirty="0" err="1"/>
              <a:t>втілена</a:t>
            </a:r>
            <a:r>
              <a:rPr lang="en-US" dirty="0"/>
              <a:t> у </a:t>
            </a:r>
            <a:r>
              <a:rPr lang="en-US" dirty="0" err="1"/>
              <a:t>створюваному</a:t>
            </a:r>
            <a:r>
              <a:rPr lang="en-US" dirty="0"/>
              <a:t> </a:t>
            </a:r>
            <a:r>
              <a:rPr lang="en-US" dirty="0" err="1"/>
              <a:t>товарі</a:t>
            </a:r>
            <a:r>
              <a:rPr lang="en-US" dirty="0"/>
              <a:t>.</a:t>
            </a:r>
          </a:p>
          <a:p>
            <a:r>
              <a:rPr lang="uk-UA" dirty="0"/>
              <a:t>Етап другий — впровадження. Товар починає надходити у продаж. Для підприємства даний етап означає найвищі затрати на вихід товару. Нова технологія вимагає доопрацювання. Виробників товару мало, і вони прагнуть випускати тільки </a:t>
            </a:r>
            <a:r>
              <a:rPr lang="en-US" dirty="0" err="1"/>
              <a:t>основні</a:t>
            </a:r>
            <a:r>
              <a:rPr lang="en-US" dirty="0"/>
              <a:t> </a:t>
            </a:r>
            <a:r>
              <a:rPr lang="en-US" dirty="0" err="1"/>
              <a:t>варіанти</a:t>
            </a:r>
            <a:r>
              <a:rPr lang="en-US" dirty="0"/>
              <a:t> </a:t>
            </a:r>
            <a:r>
              <a:rPr lang="en-US" dirty="0" err="1"/>
              <a:t>товару</a:t>
            </a:r>
            <a:r>
              <a:rPr lang="en-US" dirty="0"/>
              <a:t>. </a:t>
            </a:r>
            <a:r>
              <a:rPr lang="en-US" dirty="0" err="1"/>
              <a:t>Споживач</a:t>
            </a:r>
            <a:r>
              <a:rPr lang="en-US" dirty="0"/>
              <a:t> </a:t>
            </a:r>
            <a:r>
              <a:rPr lang="en-US" dirty="0" err="1"/>
              <a:t>повинен</a:t>
            </a:r>
            <a:r>
              <a:rPr lang="en-US" dirty="0"/>
              <a:t> </a:t>
            </a:r>
            <a:r>
              <a:rPr lang="en-US" dirty="0" err="1"/>
              <a:t>одержати</a:t>
            </a:r>
            <a:r>
              <a:rPr lang="en-US" dirty="0"/>
              <a:t> </a:t>
            </a:r>
            <a:r>
              <a:rPr lang="en-US" dirty="0" err="1"/>
              <a:t>максимальну</a:t>
            </a:r>
            <a:r>
              <a:rPr lang="en-US" dirty="0"/>
              <a:t> </a:t>
            </a:r>
            <a:r>
              <a:rPr lang="en-US" dirty="0" err="1"/>
              <a:t>кількість</a:t>
            </a:r>
            <a:r>
              <a:rPr lang="en-US" dirty="0"/>
              <a:t> </a:t>
            </a:r>
            <a:r>
              <a:rPr lang="en-US" dirty="0" err="1"/>
              <a:t>найрізноманітнішої</a:t>
            </a:r>
            <a:r>
              <a:rPr lang="en-US" dirty="0"/>
              <a:t> </a:t>
            </a:r>
            <a:r>
              <a:rPr lang="en-US" dirty="0" err="1"/>
              <a:t>інформації</a:t>
            </a:r>
            <a:r>
              <a:rPr lang="en-US" dirty="0"/>
              <a:t> </a:t>
            </a:r>
            <a:r>
              <a:rPr lang="en-US" dirty="0" err="1"/>
              <a:t>про</a:t>
            </a:r>
            <a:r>
              <a:rPr lang="en-US" dirty="0"/>
              <a:t> </a:t>
            </a:r>
            <a:r>
              <a:rPr lang="en-US" dirty="0" err="1"/>
              <a:t>корисні</a:t>
            </a:r>
            <a:r>
              <a:rPr lang="en-US" dirty="0"/>
              <a:t> </a:t>
            </a:r>
            <a:r>
              <a:rPr lang="en-US" dirty="0" err="1"/>
              <a:t>властивості</a:t>
            </a:r>
            <a:r>
              <a:rPr lang="en-US" dirty="0"/>
              <a:t>, </a:t>
            </a:r>
            <a:r>
              <a:rPr lang="en-US" dirty="0" err="1"/>
              <a:t>переваги</a:t>
            </a:r>
            <a:r>
              <a:rPr lang="en-US" dirty="0"/>
              <a:t> </a:t>
            </a:r>
            <a:r>
              <a:rPr lang="en-US" dirty="0" err="1"/>
              <a:t>та</a:t>
            </a:r>
            <a:r>
              <a:rPr lang="en-US" dirty="0"/>
              <a:t> </a:t>
            </a:r>
            <a:r>
              <a:rPr lang="en-US" dirty="0" err="1"/>
              <a:t>користь</a:t>
            </a:r>
            <a:r>
              <a:rPr lang="en-US" dirty="0"/>
              <a:t> </a:t>
            </a:r>
            <a:r>
              <a:rPr lang="en-US" dirty="0" err="1"/>
              <a:t>для</a:t>
            </a:r>
            <a:r>
              <a:rPr lang="en-US" dirty="0"/>
              <a:t> </a:t>
            </a:r>
            <a:r>
              <a:rPr lang="en-US" dirty="0" err="1"/>
              <a:t>себе</a:t>
            </a:r>
            <a:r>
              <a:rPr lang="en-US" dirty="0"/>
              <a:t>. </a:t>
            </a:r>
            <a:r>
              <a:rPr lang="en-US" dirty="0" err="1"/>
              <a:t>За</a:t>
            </a:r>
            <a:r>
              <a:rPr lang="en-US" dirty="0"/>
              <a:t> </a:t>
            </a:r>
            <a:r>
              <a:rPr lang="en-US" dirty="0" err="1"/>
              <a:t>допомогою</a:t>
            </a:r>
            <a:r>
              <a:rPr lang="en-US" dirty="0"/>
              <a:t> </a:t>
            </a:r>
            <a:r>
              <a:rPr lang="en-US" dirty="0" err="1"/>
              <a:t>маркетингу</a:t>
            </a:r>
            <a:r>
              <a:rPr lang="en-US" dirty="0"/>
              <a:t> </a:t>
            </a:r>
            <a:r>
              <a:rPr lang="en-US" dirty="0" err="1"/>
              <a:t>розв'язуються</a:t>
            </a:r>
            <a:r>
              <a:rPr lang="en-US" dirty="0"/>
              <a:t> </a:t>
            </a:r>
            <a:r>
              <a:rPr lang="en-US" dirty="0" err="1"/>
              <a:t>проблеми</a:t>
            </a:r>
            <a:r>
              <a:rPr lang="en-US" dirty="0"/>
              <a:t>: </a:t>
            </a:r>
            <a:r>
              <a:rPr lang="en-US" dirty="0" err="1"/>
              <a:t>як</a:t>
            </a:r>
            <a:r>
              <a:rPr lang="en-US" dirty="0"/>
              <a:t> </a:t>
            </a:r>
            <a:r>
              <a:rPr lang="en-US" dirty="0" err="1"/>
              <a:t>краще</a:t>
            </a:r>
            <a:r>
              <a:rPr lang="en-US" dirty="0"/>
              <a:t> </a:t>
            </a:r>
            <a:r>
              <a:rPr lang="en-US" dirty="0" err="1"/>
              <a:t>донести</a:t>
            </a:r>
            <a:r>
              <a:rPr lang="en-US" dirty="0"/>
              <a:t> </a:t>
            </a:r>
            <a:r>
              <a:rPr lang="en-US" dirty="0" err="1"/>
              <a:t>до</a:t>
            </a:r>
            <a:r>
              <a:rPr lang="en-US" dirty="0"/>
              <a:t> </a:t>
            </a:r>
            <a:r>
              <a:rPr lang="en-US" dirty="0" err="1"/>
              <a:t>потенційних</a:t>
            </a:r>
            <a:r>
              <a:rPr lang="en-US" dirty="0"/>
              <a:t> </a:t>
            </a:r>
            <a:r>
              <a:rPr lang="en-US" dirty="0" err="1"/>
              <a:t>покупців</a:t>
            </a:r>
            <a:r>
              <a:rPr lang="en-US" dirty="0"/>
              <a:t> </a:t>
            </a:r>
            <a:r>
              <a:rPr lang="en-US" dirty="0" err="1"/>
              <a:t>переваги</a:t>
            </a:r>
            <a:r>
              <a:rPr lang="en-US" dirty="0"/>
              <a:t> </a:t>
            </a:r>
            <a:r>
              <a:rPr lang="en-US" dirty="0" err="1"/>
              <a:t>нового</a:t>
            </a:r>
            <a:r>
              <a:rPr lang="en-US" dirty="0"/>
              <a:t> </a:t>
            </a:r>
            <a:r>
              <a:rPr lang="en-US" dirty="0" err="1"/>
              <a:t>товару</a:t>
            </a:r>
            <a:r>
              <a:rPr lang="en-US" dirty="0"/>
              <a:t>, </a:t>
            </a:r>
            <a:r>
              <a:rPr lang="en-US" dirty="0" err="1"/>
              <a:t>якими</a:t>
            </a:r>
            <a:r>
              <a:rPr lang="en-US" dirty="0"/>
              <a:t> </a:t>
            </a:r>
            <a:r>
              <a:rPr lang="en-US" dirty="0" err="1"/>
              <a:t>каналами</a:t>
            </a:r>
            <a:r>
              <a:rPr lang="en-US" dirty="0"/>
              <a:t> </a:t>
            </a:r>
            <a:r>
              <a:rPr lang="en-US" dirty="0" err="1"/>
              <a:t>збуту</a:t>
            </a:r>
            <a:r>
              <a:rPr lang="en-US" dirty="0"/>
              <a:t> </a:t>
            </a:r>
            <a:r>
              <a:rPr lang="en-US" dirty="0" err="1"/>
              <a:t>скористатися</a:t>
            </a:r>
            <a:r>
              <a:rPr lang="en-US" dirty="0"/>
              <a:t> </a:t>
            </a:r>
            <a:r>
              <a:rPr lang="en-US" dirty="0" err="1"/>
              <a:t>для</a:t>
            </a:r>
            <a:r>
              <a:rPr lang="en-US" dirty="0"/>
              <a:t> </a:t>
            </a:r>
            <a:r>
              <a:rPr lang="en-US" dirty="0" err="1"/>
              <a:t>його</a:t>
            </a:r>
            <a:r>
              <a:rPr lang="en-US" dirty="0"/>
              <a:t> </a:t>
            </a:r>
            <a:r>
              <a:rPr lang="en-US" dirty="0" err="1"/>
              <a:t>реалізації</a:t>
            </a:r>
            <a:r>
              <a:rPr lang="en-US" dirty="0"/>
              <a:t>, </a:t>
            </a:r>
            <a:r>
              <a:rPr lang="en-US" dirty="0" err="1"/>
              <a:t>як</a:t>
            </a:r>
            <a:r>
              <a:rPr lang="en-US" dirty="0"/>
              <a:t> </a:t>
            </a:r>
            <a:r>
              <a:rPr lang="en-US" dirty="0" err="1"/>
              <a:t>обрати</a:t>
            </a:r>
            <a:r>
              <a:rPr lang="en-US" dirty="0"/>
              <a:t> </a:t>
            </a:r>
            <a:r>
              <a:rPr lang="en-US" dirty="0" err="1"/>
              <a:t>оптимальний</a:t>
            </a:r>
            <a:r>
              <a:rPr lang="en-US" dirty="0"/>
              <a:t> </a:t>
            </a:r>
            <a:r>
              <a:rPr lang="en-US" dirty="0" err="1"/>
              <a:t>момент</a:t>
            </a:r>
            <a:r>
              <a:rPr lang="en-US" dirty="0"/>
              <a:t> </a:t>
            </a:r>
            <a:r>
              <a:rPr lang="en-US" dirty="0" err="1"/>
              <a:t>виходу</a:t>
            </a:r>
            <a:r>
              <a:rPr lang="en-US" dirty="0"/>
              <a:t> </a:t>
            </a:r>
            <a:r>
              <a:rPr lang="en-US" dirty="0" err="1"/>
              <a:t>на</a:t>
            </a:r>
            <a:r>
              <a:rPr lang="en-US" dirty="0"/>
              <a:t> </a:t>
            </a:r>
            <a:r>
              <a:rPr lang="en-US" dirty="0" err="1"/>
              <a:t>ринок</a:t>
            </a:r>
            <a:r>
              <a:rPr lang="en-US" dirty="0"/>
              <a:t> з </a:t>
            </a:r>
            <a:r>
              <a:rPr lang="en-US" dirty="0" err="1"/>
              <a:t>новим</a:t>
            </a:r>
            <a:r>
              <a:rPr lang="en-US" dirty="0"/>
              <a:t> </a:t>
            </a:r>
            <a:r>
              <a:rPr lang="en-US" dirty="0" err="1"/>
              <a:t>товаром</a:t>
            </a:r>
            <a:r>
              <a:rPr lang="en-US" dirty="0"/>
              <a:t>, </a:t>
            </a:r>
            <a:r>
              <a:rPr lang="en-US" dirty="0" err="1"/>
              <a:t>передбачити</a:t>
            </a:r>
            <a:r>
              <a:rPr lang="en-US" dirty="0"/>
              <a:t> </a:t>
            </a:r>
            <a:r>
              <a:rPr lang="en-US" dirty="0" err="1"/>
              <a:t>варіанти</a:t>
            </a:r>
            <a:r>
              <a:rPr lang="en-US" dirty="0"/>
              <a:t> </a:t>
            </a:r>
            <a:r>
              <a:rPr lang="en-US" dirty="0" err="1"/>
              <a:t>відповідної</a:t>
            </a:r>
            <a:r>
              <a:rPr lang="en-US" dirty="0"/>
              <a:t> </a:t>
            </a:r>
            <a:r>
              <a:rPr lang="en-US" dirty="0" err="1"/>
              <a:t>поведінки</a:t>
            </a:r>
            <a:r>
              <a:rPr lang="en-US" dirty="0"/>
              <a:t> </a:t>
            </a:r>
            <a:r>
              <a:rPr lang="en-US" dirty="0" err="1"/>
              <a:t>конкурентів</a:t>
            </a:r>
            <a:r>
              <a:rPr lang="en-US" dirty="0"/>
              <a:t>.</a:t>
            </a:r>
          </a:p>
          <a:p>
            <a:r>
              <a:rPr lang="uk-UA" dirty="0"/>
              <a:t>Етап третій - зростання. Якщо новий товар задовольняє потреби споживачів, то обсяги продажу починають зростати. До активних покупців, які повторно купують новий товар, приєднується велика кількість інших покупців, інерція яких змінилась на увагу до даного товару. Реклама допомогла розповсюдити відомості про те, що на ринку з'явився новий доброякісний товар. </a:t>
            </a:r>
            <a:endParaRPr lang="en-US" dirty="0"/>
          </a:p>
        </p:txBody>
      </p:sp>
    </p:spTree>
    <p:extLst>
      <p:ext uri="{BB962C8B-B14F-4D97-AF65-F5344CB8AC3E}">
        <p14:creationId xmlns:p14="http://schemas.microsoft.com/office/powerpoint/2010/main" val="7460971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err="1"/>
              <a:t>Ідентифікація</a:t>
            </a:r>
            <a:r>
              <a:rPr lang="ru-RU" dirty="0"/>
              <a:t> – </a:t>
            </a:r>
            <a:r>
              <a:rPr lang="ru-RU" dirty="0" err="1"/>
              <a:t>встановлення</a:t>
            </a:r>
            <a:r>
              <a:rPr lang="ru-RU" dirty="0"/>
              <a:t> </a:t>
            </a:r>
            <a:r>
              <a:rPr lang="ru-RU" dirty="0" err="1"/>
              <a:t>тотожності</a:t>
            </a:r>
            <a:r>
              <a:rPr lang="ru-RU" dirty="0"/>
              <a:t> характеристик </a:t>
            </a:r>
            <a:r>
              <a:rPr lang="ru-RU" dirty="0" err="1"/>
              <a:t>продукції</a:t>
            </a:r>
            <a:r>
              <a:rPr lang="ru-RU" dirty="0"/>
              <a:t> і </a:t>
            </a:r>
            <a:r>
              <a:rPr lang="ru-RU" dirty="0" err="1"/>
              <a:t>її</a:t>
            </a:r>
            <a:r>
              <a:rPr lang="ru-RU" dirty="0"/>
              <a:t> </a:t>
            </a:r>
            <a:r>
              <a:rPr lang="ru-RU" dirty="0" err="1"/>
              <a:t>істотних</a:t>
            </a:r>
            <a:r>
              <a:rPr lang="ru-RU" dirty="0"/>
              <a:t> </a:t>
            </a:r>
            <a:r>
              <a:rPr lang="ru-RU" dirty="0" err="1"/>
              <a:t>ознак</a:t>
            </a:r>
            <a:r>
              <a:rPr lang="ru-RU" dirty="0"/>
              <a:t> [9].</a:t>
            </a:r>
          </a:p>
        </p:txBody>
      </p:sp>
    </p:spTree>
    <p:extLst>
      <p:ext uri="{BB962C8B-B14F-4D97-AF65-F5344CB8AC3E}">
        <p14:creationId xmlns:p14="http://schemas.microsoft.com/office/powerpoint/2010/main" val="22660167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Критерії</a:t>
            </a:r>
            <a:r>
              <a:rPr lang="ru-RU" dirty="0"/>
              <a:t> </a:t>
            </a:r>
            <a:r>
              <a:rPr lang="ru-RU" dirty="0" err="1"/>
              <a:t>ідентифікації</a:t>
            </a:r>
            <a:r>
              <a:rPr lang="ru-RU" dirty="0"/>
              <a:t> молока</a:t>
            </a:r>
          </a:p>
        </p:txBody>
      </p:sp>
      <p:sp>
        <p:nvSpPr>
          <p:cNvPr id="3" name="Объект 2"/>
          <p:cNvSpPr>
            <a:spLocks noGrp="1"/>
          </p:cNvSpPr>
          <p:nvPr>
            <p:ph idx="1"/>
          </p:nvPr>
        </p:nvSpPr>
        <p:spPr/>
        <p:txBody>
          <a:bodyPr>
            <a:normAutofit fontScale="55000" lnSpcReduction="20000"/>
          </a:bodyPr>
          <a:lstStyle/>
          <a:p>
            <a:r>
              <a:rPr lang="ru-RU" dirty="0" err="1" smtClean="0"/>
              <a:t>Натуральне</a:t>
            </a:r>
            <a:r>
              <a:rPr lang="ru-RU" dirty="0" smtClean="0"/>
              <a:t> </a:t>
            </a:r>
            <a:r>
              <a:rPr lang="ru-RU" dirty="0"/>
              <a:t>молоко – </a:t>
            </a:r>
            <a:r>
              <a:rPr lang="ru-RU" dirty="0" err="1"/>
              <a:t>це</a:t>
            </a:r>
            <a:r>
              <a:rPr lang="ru-RU" dirty="0"/>
              <a:t> </a:t>
            </a:r>
            <a:r>
              <a:rPr lang="ru-RU" dirty="0" err="1"/>
              <a:t>сире</a:t>
            </a:r>
            <a:r>
              <a:rPr lang="ru-RU" dirty="0"/>
              <a:t> </a:t>
            </a:r>
            <a:r>
              <a:rPr lang="ru-RU" dirty="0" err="1"/>
              <a:t>або</a:t>
            </a:r>
            <a:r>
              <a:rPr lang="ru-RU" dirty="0"/>
              <a:t> </a:t>
            </a:r>
            <a:r>
              <a:rPr lang="ru-RU" dirty="0" err="1"/>
              <a:t>пастеризоване</a:t>
            </a:r>
            <a:r>
              <a:rPr lang="ru-RU" dirty="0"/>
              <a:t> молоко, у </a:t>
            </a:r>
            <a:r>
              <a:rPr lang="ru-RU" dirty="0" err="1"/>
              <a:t>якому</a:t>
            </a:r>
            <a:r>
              <a:rPr lang="ru-RU" dirty="0"/>
              <a:t> </a:t>
            </a:r>
            <a:r>
              <a:rPr lang="ru-RU" dirty="0" err="1"/>
              <a:t>хімічний</a:t>
            </a:r>
            <a:r>
              <a:rPr lang="ru-RU" dirty="0"/>
              <a:t> склад штучно не </a:t>
            </a:r>
            <a:r>
              <a:rPr lang="ru-RU" dirty="0" err="1"/>
              <a:t>змінювався</a:t>
            </a:r>
            <a:r>
              <a:rPr lang="ru-RU" dirty="0"/>
              <a:t>. </a:t>
            </a:r>
            <a:endParaRPr lang="ru-RU" dirty="0" smtClean="0"/>
          </a:p>
          <a:p>
            <a:r>
              <a:rPr lang="ru-RU" dirty="0" err="1" smtClean="0"/>
              <a:t>Нормалізоване</a:t>
            </a:r>
            <a:r>
              <a:rPr lang="ru-RU" dirty="0" smtClean="0"/>
              <a:t> </a:t>
            </a:r>
            <a:r>
              <a:rPr lang="ru-RU" dirty="0"/>
              <a:t>молоко – </a:t>
            </a:r>
            <a:r>
              <a:rPr lang="ru-RU" dirty="0" err="1"/>
              <a:t>це</a:t>
            </a:r>
            <a:r>
              <a:rPr lang="ru-RU" dirty="0"/>
              <a:t> молоко, </a:t>
            </a:r>
            <a:r>
              <a:rPr lang="ru-RU" dirty="0" err="1"/>
              <a:t>що</a:t>
            </a:r>
            <a:r>
              <a:rPr lang="ru-RU" dirty="0"/>
              <a:t> </a:t>
            </a:r>
            <a:r>
              <a:rPr lang="ru-RU" dirty="0" err="1"/>
              <a:t>піддавалося</a:t>
            </a:r>
            <a:r>
              <a:rPr lang="ru-RU" dirty="0"/>
              <a:t> </a:t>
            </a:r>
            <a:r>
              <a:rPr lang="ru-RU" dirty="0" err="1"/>
              <a:t>обробці</a:t>
            </a:r>
            <a:r>
              <a:rPr lang="ru-RU" dirty="0"/>
              <a:t> на </a:t>
            </a:r>
            <a:r>
              <a:rPr lang="ru-RU" dirty="0" err="1"/>
              <a:t>підприємствах</a:t>
            </a:r>
            <a:r>
              <a:rPr lang="ru-RU" dirty="0"/>
              <a:t> </a:t>
            </a:r>
            <a:r>
              <a:rPr lang="ru-RU" dirty="0" err="1"/>
              <a:t>молочної</a:t>
            </a:r>
            <a:r>
              <a:rPr lang="ru-RU" dirty="0"/>
              <a:t> </a:t>
            </a:r>
            <a:r>
              <a:rPr lang="ru-RU" dirty="0" err="1"/>
              <a:t>промисловості</a:t>
            </a:r>
            <a:r>
              <a:rPr lang="ru-RU" dirty="0"/>
              <a:t>, </a:t>
            </a:r>
            <a:r>
              <a:rPr lang="ru-RU" dirty="0" err="1"/>
              <a:t>під</a:t>
            </a:r>
            <a:r>
              <a:rPr lang="ru-RU" dirty="0"/>
              <a:t> час </a:t>
            </a:r>
            <a:r>
              <a:rPr lang="ru-RU" dirty="0" err="1"/>
              <a:t>якої</a:t>
            </a:r>
            <a:r>
              <a:rPr lang="ru-RU" dirty="0"/>
              <a:t> </a:t>
            </a:r>
            <a:r>
              <a:rPr lang="ru-RU" dirty="0" err="1"/>
              <a:t>його</a:t>
            </a:r>
            <a:r>
              <a:rPr lang="ru-RU" dirty="0"/>
              <a:t> </a:t>
            </a:r>
            <a:r>
              <a:rPr lang="ru-RU" dirty="0" err="1"/>
              <a:t>природний</a:t>
            </a:r>
            <a:r>
              <a:rPr lang="ru-RU" dirty="0"/>
              <a:t> </a:t>
            </a:r>
            <a:r>
              <a:rPr lang="ru-RU" dirty="0" err="1"/>
              <a:t>хімічний</a:t>
            </a:r>
            <a:r>
              <a:rPr lang="ru-RU" dirty="0"/>
              <a:t> склад направлено </a:t>
            </a:r>
            <a:r>
              <a:rPr lang="ru-RU" dirty="0" err="1"/>
              <a:t>змінювався</a:t>
            </a:r>
            <a:r>
              <a:rPr lang="ru-RU" dirty="0"/>
              <a:t>. </a:t>
            </a:r>
            <a:endParaRPr lang="ru-RU" dirty="0" smtClean="0"/>
          </a:p>
          <a:p>
            <a:r>
              <a:rPr lang="ru-RU" dirty="0" err="1" smtClean="0"/>
              <a:t>Відновлене</a:t>
            </a:r>
            <a:r>
              <a:rPr lang="ru-RU" dirty="0" smtClean="0"/>
              <a:t> </a:t>
            </a:r>
            <a:r>
              <a:rPr lang="ru-RU" dirty="0"/>
              <a:t>молоко </a:t>
            </a:r>
            <a:r>
              <a:rPr lang="ru-RU" dirty="0" err="1"/>
              <a:t>одержують</a:t>
            </a:r>
            <a:r>
              <a:rPr lang="ru-RU" dirty="0"/>
              <a:t> шляхом </a:t>
            </a:r>
            <a:r>
              <a:rPr lang="ru-RU" dirty="0" err="1"/>
              <a:t>відновлення</a:t>
            </a:r>
            <a:r>
              <a:rPr lang="ru-RU" dirty="0"/>
              <a:t> сухого молока. </a:t>
            </a:r>
            <a:endParaRPr lang="ru-RU" dirty="0" smtClean="0"/>
          </a:p>
          <a:p>
            <a:r>
              <a:rPr lang="ru-RU" dirty="0" err="1" smtClean="0"/>
              <a:t>Пряжене</a:t>
            </a:r>
            <a:r>
              <a:rPr lang="ru-RU" dirty="0" smtClean="0"/>
              <a:t> </a:t>
            </a:r>
            <a:r>
              <a:rPr lang="ru-RU" dirty="0"/>
              <a:t>молоко – </a:t>
            </a:r>
            <a:r>
              <a:rPr lang="ru-RU" dirty="0" err="1"/>
              <a:t>це</a:t>
            </a:r>
            <a:r>
              <a:rPr lang="ru-RU" dirty="0"/>
              <a:t> </a:t>
            </a:r>
            <a:r>
              <a:rPr lang="ru-RU" dirty="0" err="1"/>
              <a:t>нормалізоване</a:t>
            </a:r>
            <a:r>
              <a:rPr lang="ru-RU" dirty="0"/>
              <a:t> молоко, </a:t>
            </a:r>
            <a:r>
              <a:rPr lang="ru-RU" dirty="0" err="1"/>
              <a:t>що</a:t>
            </a:r>
            <a:r>
              <a:rPr lang="ru-RU" dirty="0"/>
              <a:t> </a:t>
            </a:r>
            <a:r>
              <a:rPr lang="ru-RU" dirty="0" err="1"/>
              <a:t>піддавалося</a:t>
            </a:r>
            <a:r>
              <a:rPr lang="ru-RU" dirty="0"/>
              <a:t> у </a:t>
            </a:r>
            <a:r>
              <a:rPr lang="ru-RU" dirty="0" err="1"/>
              <a:t>процесі</a:t>
            </a:r>
            <a:r>
              <a:rPr lang="ru-RU" dirty="0"/>
              <a:t> </a:t>
            </a:r>
            <a:r>
              <a:rPr lang="ru-RU" dirty="0" err="1"/>
              <a:t>високотемпературній</a:t>
            </a:r>
            <a:r>
              <a:rPr lang="ru-RU" dirty="0"/>
              <a:t> </a:t>
            </a:r>
            <a:r>
              <a:rPr lang="ru-RU" dirty="0" err="1"/>
              <a:t>переробці</a:t>
            </a:r>
            <a:r>
              <a:rPr lang="ru-RU" dirty="0"/>
              <a:t>. </a:t>
            </a:r>
            <a:endParaRPr lang="ru-RU" dirty="0" smtClean="0"/>
          </a:p>
          <a:p>
            <a:r>
              <a:rPr lang="ru-RU" dirty="0" smtClean="0"/>
              <a:t>При </a:t>
            </a:r>
            <a:r>
              <a:rPr lang="ru-RU" dirty="0" err="1"/>
              <a:t>визначенні</a:t>
            </a:r>
            <a:r>
              <a:rPr lang="ru-RU" dirty="0"/>
              <a:t> </a:t>
            </a:r>
            <a:r>
              <a:rPr lang="ru-RU" dirty="0" err="1"/>
              <a:t>якості</a:t>
            </a:r>
            <a:r>
              <a:rPr lang="ru-RU" dirty="0"/>
              <a:t> молока </a:t>
            </a:r>
            <a:r>
              <a:rPr lang="ru-RU" dirty="0" err="1"/>
              <a:t>діючим</a:t>
            </a:r>
            <a:r>
              <a:rPr lang="ru-RU" dirty="0"/>
              <a:t> стандартом </a:t>
            </a:r>
            <a:r>
              <a:rPr lang="ru-RU" dirty="0" err="1"/>
              <a:t>регламентуються</a:t>
            </a:r>
            <a:r>
              <a:rPr lang="ru-RU" dirty="0"/>
              <a:t> </a:t>
            </a:r>
            <a:r>
              <a:rPr lang="ru-RU" dirty="0" err="1"/>
              <a:t>такі</a:t>
            </a:r>
            <a:r>
              <a:rPr lang="ru-RU" dirty="0"/>
              <a:t> </a:t>
            </a:r>
            <a:r>
              <a:rPr lang="ru-RU" b="1" i="1" u="sng" dirty="0" err="1"/>
              <a:t>фізико-хімічні</a:t>
            </a:r>
            <a:r>
              <a:rPr lang="ru-RU" b="1" i="1" u="sng" dirty="0"/>
              <a:t> </a:t>
            </a:r>
            <a:r>
              <a:rPr lang="ru-RU" b="1" i="1" u="sng" dirty="0" err="1"/>
              <a:t>показники</a:t>
            </a:r>
            <a:r>
              <a:rPr lang="ru-RU" dirty="0" smtClean="0"/>
              <a:t>:</a:t>
            </a:r>
          </a:p>
          <a:p>
            <a:r>
              <a:rPr lang="ru-RU" dirty="0" smtClean="0"/>
              <a:t> </a:t>
            </a:r>
            <a:r>
              <a:rPr lang="ru-RU" dirty="0" err="1"/>
              <a:t>масова</a:t>
            </a:r>
            <a:r>
              <a:rPr lang="ru-RU" dirty="0"/>
              <a:t> </a:t>
            </a:r>
            <a:r>
              <a:rPr lang="ru-RU" dirty="0" err="1"/>
              <a:t>частка</a:t>
            </a:r>
            <a:r>
              <a:rPr lang="ru-RU" dirty="0"/>
              <a:t> жиру (вона повинна бути не </a:t>
            </a:r>
            <a:r>
              <a:rPr lang="ru-RU" dirty="0" err="1"/>
              <a:t>менше</a:t>
            </a:r>
            <a:r>
              <a:rPr lang="ru-RU" dirty="0"/>
              <a:t> за ту, </a:t>
            </a:r>
            <a:r>
              <a:rPr lang="ru-RU" dirty="0" err="1"/>
              <a:t>що</a:t>
            </a:r>
            <a:r>
              <a:rPr lang="ru-RU" dirty="0"/>
              <a:t> </a:t>
            </a:r>
            <a:r>
              <a:rPr lang="ru-RU" dirty="0" err="1"/>
              <a:t>зазначена</a:t>
            </a:r>
            <a:r>
              <a:rPr lang="ru-RU" dirty="0"/>
              <a:t> на </a:t>
            </a:r>
            <a:r>
              <a:rPr lang="ru-RU" dirty="0" err="1"/>
              <a:t>маркованні</a:t>
            </a:r>
            <a:r>
              <a:rPr lang="ru-RU" dirty="0"/>
              <a:t>), </a:t>
            </a:r>
            <a:r>
              <a:rPr lang="ru-RU" dirty="0" err="1"/>
              <a:t>масова</a:t>
            </a:r>
            <a:r>
              <a:rPr lang="ru-RU" dirty="0"/>
              <a:t> </a:t>
            </a:r>
            <a:r>
              <a:rPr lang="ru-RU" dirty="0" err="1"/>
              <a:t>частка</a:t>
            </a:r>
            <a:r>
              <a:rPr lang="ru-RU" dirty="0"/>
              <a:t> </a:t>
            </a:r>
            <a:r>
              <a:rPr lang="ru-RU" dirty="0" err="1"/>
              <a:t>вітаміну</a:t>
            </a:r>
            <a:r>
              <a:rPr lang="ru-RU" dirty="0"/>
              <a:t> С (для </a:t>
            </a:r>
            <a:r>
              <a:rPr lang="ru-RU" dirty="0" err="1"/>
              <a:t>вітамінізованого</a:t>
            </a:r>
            <a:r>
              <a:rPr lang="ru-RU" dirty="0"/>
              <a:t> молока не </a:t>
            </a:r>
            <a:r>
              <a:rPr lang="ru-RU" dirty="0" err="1"/>
              <a:t>менше</a:t>
            </a:r>
            <a:r>
              <a:rPr lang="ru-RU" dirty="0"/>
              <a:t> 0,01 %), </a:t>
            </a:r>
            <a:r>
              <a:rPr lang="ru-RU" dirty="0" err="1"/>
              <a:t>масова</a:t>
            </a:r>
            <a:r>
              <a:rPr lang="ru-RU" dirty="0"/>
              <a:t> </a:t>
            </a:r>
            <a:r>
              <a:rPr lang="ru-RU" dirty="0" err="1"/>
              <a:t>частка</a:t>
            </a:r>
            <a:r>
              <a:rPr lang="ru-RU" dirty="0"/>
              <a:t> </a:t>
            </a:r>
            <a:r>
              <a:rPr lang="ru-RU" dirty="0" err="1"/>
              <a:t>цукру</a:t>
            </a:r>
            <a:r>
              <a:rPr lang="ru-RU" dirty="0"/>
              <a:t> (для молока з какао не </a:t>
            </a:r>
            <a:r>
              <a:rPr lang="ru-RU" dirty="0" err="1"/>
              <a:t>менше</a:t>
            </a:r>
            <a:r>
              <a:rPr lang="ru-RU" dirty="0"/>
              <a:t> 10 %, для молока з </a:t>
            </a:r>
            <a:r>
              <a:rPr lang="ru-RU" dirty="0" err="1"/>
              <a:t>кавою</a:t>
            </a:r>
            <a:r>
              <a:rPr lang="ru-RU" dirty="0"/>
              <a:t> не </a:t>
            </a:r>
            <a:r>
              <a:rPr lang="ru-RU" dirty="0" err="1"/>
              <a:t>менше</a:t>
            </a:r>
            <a:r>
              <a:rPr lang="ru-RU" dirty="0"/>
              <a:t> 6 %), </a:t>
            </a:r>
            <a:r>
              <a:rPr lang="ru-RU" dirty="0" err="1"/>
              <a:t>кислотність</a:t>
            </a:r>
            <a:r>
              <a:rPr lang="ru-RU" dirty="0"/>
              <a:t> (для </a:t>
            </a:r>
            <a:r>
              <a:rPr lang="ru-RU" dirty="0" err="1"/>
              <a:t>основних</a:t>
            </a:r>
            <a:r>
              <a:rPr lang="ru-RU" dirty="0"/>
              <a:t> </a:t>
            </a:r>
            <a:r>
              <a:rPr lang="ru-RU" dirty="0" err="1"/>
              <a:t>видів</a:t>
            </a:r>
            <a:r>
              <a:rPr lang="ru-RU" dirty="0"/>
              <a:t> молока в межах 20-21, для </a:t>
            </a:r>
            <a:r>
              <a:rPr lang="ru-RU" dirty="0" err="1"/>
              <a:t>білкового</a:t>
            </a:r>
            <a:r>
              <a:rPr lang="ru-RU" dirty="0"/>
              <a:t> молока не </a:t>
            </a:r>
            <a:r>
              <a:rPr lang="ru-RU" dirty="0" err="1"/>
              <a:t>більше</a:t>
            </a:r>
            <a:r>
              <a:rPr lang="ru-RU" dirty="0"/>
              <a:t> 25, а для молока для </a:t>
            </a:r>
            <a:r>
              <a:rPr lang="ru-RU" dirty="0" err="1"/>
              <a:t>дитячих</a:t>
            </a:r>
            <a:r>
              <a:rPr lang="ru-RU" dirty="0"/>
              <a:t> </a:t>
            </a:r>
            <a:r>
              <a:rPr lang="ru-RU" dirty="0" err="1"/>
              <a:t>установ</a:t>
            </a:r>
            <a:r>
              <a:rPr lang="ru-RU" dirty="0"/>
              <a:t> не </a:t>
            </a:r>
            <a:r>
              <a:rPr lang="ru-RU" dirty="0" err="1"/>
              <a:t>більше</a:t>
            </a:r>
            <a:r>
              <a:rPr lang="ru-RU" dirty="0"/>
              <a:t> 19 </a:t>
            </a:r>
            <a:r>
              <a:rPr lang="ru-RU" dirty="0" err="1"/>
              <a:t>градусів</a:t>
            </a:r>
            <a:r>
              <a:rPr lang="ru-RU" dirty="0"/>
              <a:t> Тернера), </a:t>
            </a:r>
            <a:r>
              <a:rPr lang="ru-RU" dirty="0" err="1"/>
              <a:t>густина</a:t>
            </a:r>
            <a:r>
              <a:rPr lang="ru-RU" dirty="0"/>
              <a:t> (для молока без </a:t>
            </a:r>
            <a:r>
              <a:rPr lang="ru-RU" dirty="0" err="1"/>
              <a:t>наповнювачів</a:t>
            </a:r>
            <a:r>
              <a:rPr lang="ru-RU" dirty="0"/>
              <a:t> </a:t>
            </a:r>
            <a:r>
              <a:rPr lang="ru-RU" dirty="0" err="1"/>
              <a:t>коливається</a:t>
            </a:r>
            <a:r>
              <a:rPr lang="ru-RU" dirty="0"/>
              <a:t> в межах 1,027-1,030 г/см3 для </a:t>
            </a:r>
            <a:r>
              <a:rPr lang="ru-RU" dirty="0" err="1"/>
              <a:t>білкового</a:t>
            </a:r>
            <a:r>
              <a:rPr lang="ru-RU" dirty="0"/>
              <a:t> 1,036-1,037 г/см3 для молока з какао 1,074-1,075 г/см3 , для молока з </a:t>
            </a:r>
            <a:r>
              <a:rPr lang="ru-RU" dirty="0" err="1"/>
              <a:t>кавою</a:t>
            </a:r>
            <a:r>
              <a:rPr lang="ru-RU" dirty="0"/>
              <a:t> 1,047-1,051 г/см3 ). </a:t>
            </a:r>
            <a:endParaRPr lang="ru-RU" dirty="0" smtClean="0"/>
          </a:p>
          <a:p>
            <a:r>
              <a:rPr lang="ru-RU" dirty="0" smtClean="0"/>
              <a:t>За </a:t>
            </a:r>
            <a:r>
              <a:rPr lang="ru-RU" b="1" i="1" u="sng" dirty="0" err="1"/>
              <a:t>органолептичними</a:t>
            </a:r>
            <a:r>
              <a:rPr lang="ru-RU" b="1" i="1" u="sng" dirty="0"/>
              <a:t> </a:t>
            </a:r>
            <a:r>
              <a:rPr lang="ru-RU" b="1" i="1" u="sng" dirty="0" err="1"/>
              <a:t>показниками</a:t>
            </a:r>
            <a:r>
              <a:rPr lang="ru-RU" b="1" i="1" u="sng" dirty="0"/>
              <a:t> </a:t>
            </a:r>
            <a:r>
              <a:rPr lang="ru-RU" dirty="0"/>
              <a:t>молоко повинно </a:t>
            </a:r>
            <a:r>
              <a:rPr lang="ru-RU" dirty="0" err="1"/>
              <a:t>відповідати</a:t>
            </a:r>
            <a:r>
              <a:rPr lang="ru-RU" dirty="0"/>
              <a:t> </a:t>
            </a:r>
            <a:r>
              <a:rPr lang="ru-RU" dirty="0" err="1"/>
              <a:t>встановленим</a:t>
            </a:r>
            <a:r>
              <a:rPr lang="ru-RU" dirty="0"/>
              <a:t> </a:t>
            </a:r>
            <a:r>
              <a:rPr lang="ru-RU" dirty="0" err="1"/>
              <a:t>вимогам</a:t>
            </a:r>
            <a:r>
              <a:rPr lang="ru-RU" dirty="0"/>
              <a:t>. </a:t>
            </a:r>
            <a:endParaRPr lang="ru-RU" dirty="0" smtClean="0"/>
          </a:p>
          <a:p>
            <a:r>
              <a:rPr lang="ru-RU" dirty="0" err="1" smtClean="0"/>
              <a:t>Зовнішній</a:t>
            </a:r>
            <a:r>
              <a:rPr lang="ru-RU" dirty="0" smtClean="0"/>
              <a:t> </a:t>
            </a:r>
            <a:r>
              <a:rPr lang="ru-RU" dirty="0" err="1"/>
              <a:t>вигляд</a:t>
            </a:r>
            <a:r>
              <a:rPr lang="ru-RU" dirty="0"/>
              <a:t> і </a:t>
            </a:r>
            <a:r>
              <a:rPr lang="ru-RU" dirty="0" err="1"/>
              <a:t>консистенція</a:t>
            </a:r>
            <a:r>
              <a:rPr lang="ru-RU" dirty="0"/>
              <a:t> – </a:t>
            </a:r>
            <a:r>
              <a:rPr lang="ru-RU" dirty="0" err="1"/>
              <a:t>однорідна</a:t>
            </a:r>
            <a:r>
              <a:rPr lang="ru-RU" dirty="0"/>
              <a:t> </a:t>
            </a:r>
            <a:r>
              <a:rPr lang="ru-RU" dirty="0" err="1"/>
              <a:t>рідина</a:t>
            </a:r>
            <a:r>
              <a:rPr lang="ru-RU" dirty="0"/>
              <a:t> без осаду. Для молока з </a:t>
            </a:r>
            <a:r>
              <a:rPr lang="ru-RU" dirty="0" err="1"/>
              <a:t>наповнювачами</a:t>
            </a:r>
            <a:r>
              <a:rPr lang="ru-RU" dirty="0"/>
              <a:t> </a:t>
            </a:r>
            <a:r>
              <a:rPr lang="ru-RU" dirty="0" err="1"/>
              <a:t>допускається</a:t>
            </a:r>
            <a:r>
              <a:rPr lang="ru-RU" dirty="0"/>
              <a:t> </a:t>
            </a:r>
            <a:r>
              <a:rPr lang="ru-RU" dirty="0" err="1"/>
              <a:t>незначний</a:t>
            </a:r>
            <a:r>
              <a:rPr lang="ru-RU" dirty="0"/>
              <a:t> осад </a:t>
            </a:r>
            <a:r>
              <a:rPr lang="ru-RU" dirty="0" err="1"/>
              <a:t>кави</a:t>
            </a:r>
            <a:r>
              <a:rPr lang="ru-RU" dirty="0"/>
              <a:t> </a:t>
            </a:r>
            <a:r>
              <a:rPr lang="ru-RU" dirty="0" err="1"/>
              <a:t>чи</a:t>
            </a:r>
            <a:r>
              <a:rPr lang="ru-RU" dirty="0"/>
              <a:t> какао. Смак і запах – </a:t>
            </a:r>
            <a:r>
              <a:rPr lang="ru-RU" dirty="0" err="1"/>
              <a:t>чисті</a:t>
            </a:r>
            <a:r>
              <a:rPr lang="ru-RU" dirty="0"/>
              <a:t>, без </a:t>
            </a:r>
            <a:r>
              <a:rPr lang="ru-RU" dirty="0" err="1"/>
              <a:t>сторонніх</a:t>
            </a:r>
            <a:r>
              <a:rPr lang="ru-RU" dirty="0"/>
              <a:t>, не </a:t>
            </a:r>
            <a:r>
              <a:rPr lang="ru-RU" dirty="0" err="1"/>
              <a:t>властивих</a:t>
            </a:r>
            <a:r>
              <a:rPr lang="ru-RU" dirty="0"/>
              <a:t> </a:t>
            </a:r>
            <a:r>
              <a:rPr lang="ru-RU" dirty="0" err="1"/>
              <a:t>свіжому</a:t>
            </a:r>
            <a:r>
              <a:rPr lang="ru-RU" dirty="0"/>
              <a:t> молоку </a:t>
            </a:r>
            <a:r>
              <a:rPr lang="ru-RU" dirty="0" err="1"/>
              <a:t>присмаків</a:t>
            </a:r>
            <a:r>
              <a:rPr lang="ru-RU" dirty="0"/>
              <a:t> і </a:t>
            </a:r>
            <a:r>
              <a:rPr lang="ru-RU" dirty="0" err="1"/>
              <a:t>запахів</a:t>
            </a:r>
            <a:r>
              <a:rPr lang="ru-RU" dirty="0"/>
              <a:t>. Для </a:t>
            </a:r>
            <a:r>
              <a:rPr lang="ru-RU" dirty="0" err="1"/>
              <a:t>пряженого</a:t>
            </a:r>
            <a:r>
              <a:rPr lang="ru-RU" dirty="0"/>
              <a:t> і </a:t>
            </a:r>
            <a:r>
              <a:rPr lang="ru-RU" dirty="0" err="1"/>
              <a:t>стерилізованого</a:t>
            </a:r>
            <a:r>
              <a:rPr lang="ru-RU" dirty="0"/>
              <a:t> молока </a:t>
            </a:r>
            <a:r>
              <a:rPr lang="ru-RU" dirty="0" err="1"/>
              <a:t>характерний</a:t>
            </a:r>
            <a:r>
              <a:rPr lang="ru-RU" dirty="0"/>
              <a:t> </a:t>
            </a:r>
            <a:r>
              <a:rPr lang="ru-RU" dirty="0" err="1"/>
              <a:t>присмак</a:t>
            </a:r>
            <a:r>
              <a:rPr lang="ru-RU" dirty="0"/>
              <a:t> </a:t>
            </a:r>
            <a:r>
              <a:rPr lang="ru-RU" dirty="0" err="1"/>
              <a:t>пастеризації</a:t>
            </a:r>
            <a:r>
              <a:rPr lang="ru-RU" dirty="0"/>
              <a:t>; для молока, </a:t>
            </a:r>
            <a:r>
              <a:rPr lang="ru-RU" dirty="0" err="1"/>
              <a:t>виробленого</a:t>
            </a:r>
            <a:r>
              <a:rPr lang="ru-RU" dirty="0"/>
              <a:t> з </a:t>
            </a:r>
            <a:r>
              <a:rPr lang="ru-RU" dirty="0" err="1"/>
              <a:t>застосуванням</a:t>
            </a:r>
            <a:r>
              <a:rPr lang="ru-RU" dirty="0"/>
              <a:t> сухих </a:t>
            </a:r>
            <a:r>
              <a:rPr lang="ru-RU" dirty="0" err="1"/>
              <a:t>або</a:t>
            </a:r>
            <a:r>
              <a:rPr lang="ru-RU" dirty="0"/>
              <a:t> </a:t>
            </a:r>
            <a:r>
              <a:rPr lang="ru-RU" dirty="0" err="1"/>
              <a:t>згущених</a:t>
            </a:r>
            <a:r>
              <a:rPr lang="ru-RU" dirty="0"/>
              <a:t> </a:t>
            </a:r>
            <a:r>
              <a:rPr lang="ru-RU" dirty="0" err="1"/>
              <a:t>молочних</a:t>
            </a:r>
            <a:r>
              <a:rPr lang="ru-RU" dirty="0"/>
              <a:t> </a:t>
            </a:r>
            <a:r>
              <a:rPr lang="ru-RU" dirty="0" err="1"/>
              <a:t>продуктів</a:t>
            </a:r>
            <a:r>
              <a:rPr lang="ru-RU" dirty="0"/>
              <a:t> – </a:t>
            </a:r>
            <a:r>
              <a:rPr lang="ru-RU" dirty="0" err="1"/>
              <a:t>солодкуватий</a:t>
            </a:r>
            <a:r>
              <a:rPr lang="ru-RU" dirty="0"/>
              <a:t> </a:t>
            </a:r>
            <a:r>
              <a:rPr lang="ru-RU" dirty="0" err="1"/>
              <a:t>присмак</a:t>
            </a:r>
            <a:r>
              <a:rPr lang="ru-RU" dirty="0"/>
              <a:t>; для молока з </a:t>
            </a:r>
            <a:r>
              <a:rPr lang="ru-RU" dirty="0" err="1"/>
              <a:t>наповнювачами</a:t>
            </a:r>
            <a:r>
              <a:rPr lang="ru-RU" dirty="0"/>
              <a:t> – </a:t>
            </a:r>
            <a:r>
              <a:rPr lang="ru-RU" dirty="0" err="1"/>
              <a:t>солодкий</a:t>
            </a:r>
            <a:r>
              <a:rPr lang="ru-RU" dirty="0"/>
              <a:t>, </a:t>
            </a:r>
            <a:r>
              <a:rPr lang="ru-RU" dirty="0" err="1"/>
              <a:t>що</a:t>
            </a:r>
            <a:r>
              <a:rPr lang="ru-RU" dirty="0"/>
              <a:t> </a:t>
            </a:r>
            <a:r>
              <a:rPr lang="ru-RU" dirty="0" err="1"/>
              <a:t>має</a:t>
            </a:r>
            <a:r>
              <a:rPr lang="ru-RU" dirty="0"/>
              <a:t> </a:t>
            </a:r>
            <a:r>
              <a:rPr lang="ru-RU" dirty="0" err="1"/>
              <a:t>виражений</a:t>
            </a:r>
            <a:r>
              <a:rPr lang="ru-RU" dirty="0"/>
              <a:t> аромат, </a:t>
            </a:r>
            <a:r>
              <a:rPr lang="ru-RU" dirty="0" err="1"/>
              <a:t>обумовлений</a:t>
            </a:r>
            <a:r>
              <a:rPr lang="ru-RU" dirty="0"/>
              <a:t> </a:t>
            </a:r>
            <a:r>
              <a:rPr lang="ru-RU" dirty="0" err="1"/>
              <a:t>внесеним</a:t>
            </a:r>
            <a:r>
              <a:rPr lang="ru-RU" dirty="0"/>
              <a:t> </a:t>
            </a:r>
            <a:r>
              <a:rPr lang="ru-RU" dirty="0" err="1"/>
              <a:t>наповнювачам</a:t>
            </a:r>
            <a:r>
              <a:rPr lang="ru-RU" dirty="0"/>
              <a:t>. </a:t>
            </a:r>
            <a:r>
              <a:rPr lang="ru-RU" dirty="0" err="1"/>
              <a:t>Колір</a:t>
            </a:r>
            <a:r>
              <a:rPr lang="ru-RU" dirty="0"/>
              <a:t> – </a:t>
            </a:r>
            <a:r>
              <a:rPr lang="ru-RU" dirty="0" err="1"/>
              <a:t>білий</a:t>
            </a:r>
            <a:r>
              <a:rPr lang="ru-RU" dirty="0"/>
              <a:t> з </a:t>
            </a:r>
            <a:r>
              <a:rPr lang="ru-RU" dirty="0" err="1"/>
              <a:t>трохи</a:t>
            </a:r>
            <a:r>
              <a:rPr lang="ru-RU" dirty="0"/>
              <a:t> </a:t>
            </a:r>
            <a:r>
              <a:rPr lang="ru-RU" dirty="0" err="1"/>
              <a:t>жовтуватим</a:t>
            </a:r>
            <a:r>
              <a:rPr lang="ru-RU" dirty="0"/>
              <a:t> </a:t>
            </a:r>
            <a:r>
              <a:rPr lang="ru-RU" dirty="0" err="1"/>
              <a:t>відтінком</a:t>
            </a:r>
            <a:r>
              <a:rPr lang="ru-RU" dirty="0"/>
              <a:t>; для </a:t>
            </a:r>
            <a:r>
              <a:rPr lang="ru-RU" dirty="0" err="1"/>
              <a:t>пряженого</a:t>
            </a:r>
            <a:r>
              <a:rPr lang="ru-RU" dirty="0"/>
              <a:t> і </a:t>
            </a:r>
            <a:r>
              <a:rPr lang="ru-RU" dirty="0" err="1"/>
              <a:t>стерилізованого</a:t>
            </a:r>
            <a:r>
              <a:rPr lang="ru-RU" dirty="0"/>
              <a:t> – з </a:t>
            </a:r>
            <a:r>
              <a:rPr lang="ru-RU" dirty="0" err="1"/>
              <a:t>кремовим</a:t>
            </a:r>
            <a:r>
              <a:rPr lang="ru-RU" dirty="0"/>
              <a:t> </a:t>
            </a:r>
            <a:r>
              <a:rPr lang="ru-RU" dirty="0" err="1"/>
              <a:t>відтінком</a:t>
            </a:r>
            <a:r>
              <a:rPr lang="ru-RU" dirty="0"/>
              <a:t>; для </a:t>
            </a:r>
            <a:r>
              <a:rPr lang="ru-RU" dirty="0" err="1"/>
              <a:t>знежиреного</a:t>
            </a:r>
            <a:r>
              <a:rPr lang="ru-RU" dirty="0"/>
              <a:t> – </a:t>
            </a:r>
            <a:r>
              <a:rPr lang="ru-RU" dirty="0" err="1"/>
              <a:t>злегка</a:t>
            </a:r>
            <a:r>
              <a:rPr lang="ru-RU" dirty="0"/>
              <a:t> </a:t>
            </a:r>
            <a:r>
              <a:rPr lang="ru-RU" dirty="0" err="1"/>
              <a:t>голубуватий</a:t>
            </a:r>
            <a:r>
              <a:rPr lang="ru-RU" dirty="0"/>
              <a:t> </a:t>
            </a:r>
            <a:r>
              <a:rPr lang="ru-RU" dirty="0" err="1"/>
              <a:t>відтінок</a:t>
            </a:r>
            <a:r>
              <a:rPr lang="ru-RU" dirty="0"/>
              <a:t>; для молока з </a:t>
            </a:r>
            <a:r>
              <a:rPr lang="ru-RU" dirty="0" err="1"/>
              <a:t>наповнювачами</a:t>
            </a:r>
            <a:r>
              <a:rPr lang="ru-RU" dirty="0"/>
              <a:t> – </a:t>
            </a:r>
            <a:r>
              <a:rPr lang="ru-RU" dirty="0" err="1"/>
              <a:t>відтінок</a:t>
            </a:r>
            <a:r>
              <a:rPr lang="ru-RU" dirty="0"/>
              <a:t>, </a:t>
            </a:r>
            <a:r>
              <a:rPr lang="ru-RU" dirty="0" err="1"/>
              <a:t>обумовлений</a:t>
            </a:r>
            <a:r>
              <a:rPr lang="ru-RU" dirty="0"/>
              <a:t> </a:t>
            </a:r>
            <a:r>
              <a:rPr lang="ru-RU" dirty="0" err="1"/>
              <a:t>наповнювачами</a:t>
            </a:r>
            <a:r>
              <a:rPr lang="ru-RU" dirty="0"/>
              <a:t>; для </a:t>
            </a:r>
            <a:r>
              <a:rPr lang="ru-RU" dirty="0" err="1"/>
              <a:t>стерилізованого</a:t>
            </a:r>
            <a:r>
              <a:rPr lang="ru-RU" dirty="0"/>
              <a:t> та </a:t>
            </a:r>
            <a:r>
              <a:rPr lang="ru-RU" dirty="0" err="1"/>
              <a:t>пряженого</a:t>
            </a:r>
            <a:r>
              <a:rPr lang="ru-RU" dirty="0"/>
              <a:t> – </a:t>
            </a:r>
            <a:r>
              <a:rPr lang="ru-RU" dirty="0" err="1"/>
              <a:t>дещо</a:t>
            </a:r>
            <a:r>
              <a:rPr lang="ru-RU" dirty="0"/>
              <a:t> </a:t>
            </a:r>
            <a:r>
              <a:rPr lang="ru-RU" dirty="0" err="1"/>
              <a:t>буруватий</a:t>
            </a:r>
            <a:r>
              <a:rPr lang="ru-RU" dirty="0"/>
              <a:t> </a:t>
            </a:r>
            <a:r>
              <a:rPr lang="ru-RU" dirty="0" err="1"/>
              <a:t>колір</a:t>
            </a:r>
            <a:r>
              <a:rPr lang="ru-RU" dirty="0"/>
              <a:t>.</a:t>
            </a:r>
          </a:p>
        </p:txBody>
      </p:sp>
    </p:spTree>
    <p:extLst>
      <p:ext uri="{BB962C8B-B14F-4D97-AF65-F5344CB8AC3E}">
        <p14:creationId xmlns:p14="http://schemas.microsoft.com/office/powerpoint/2010/main" val="41422670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Відстеження</a:t>
            </a:r>
            <a:endParaRPr lang="ru-RU" dirty="0"/>
          </a:p>
        </p:txBody>
      </p:sp>
      <p:sp>
        <p:nvSpPr>
          <p:cNvPr id="3" name="Объект 2"/>
          <p:cNvSpPr>
            <a:spLocks noGrp="1"/>
          </p:cNvSpPr>
          <p:nvPr>
            <p:ph idx="1"/>
          </p:nvPr>
        </p:nvSpPr>
        <p:spPr/>
        <p:txBody>
          <a:bodyPr/>
          <a:lstStyle/>
          <a:p>
            <a:r>
              <a:rPr lang="ru-RU" dirty="0" err="1"/>
              <a:t>Партійна</a:t>
            </a:r>
            <a:r>
              <a:rPr lang="ru-RU" dirty="0"/>
              <a:t> </a:t>
            </a:r>
            <a:r>
              <a:rPr lang="ru-RU" dirty="0" err="1"/>
              <a:t>ідентифікація</a:t>
            </a:r>
            <a:r>
              <a:rPr lang="ru-RU" dirty="0"/>
              <a:t> </a:t>
            </a:r>
            <a:r>
              <a:rPr lang="ru-RU" dirty="0" smtClean="0"/>
              <a:t>– </a:t>
            </a:r>
            <a:r>
              <a:rPr lang="ru-RU" dirty="0" err="1" smtClean="0"/>
              <a:t>встановлення</a:t>
            </a:r>
            <a:r>
              <a:rPr lang="ru-RU" dirty="0" smtClean="0"/>
              <a:t> </a:t>
            </a:r>
            <a:r>
              <a:rPr lang="ru-RU" dirty="0" err="1"/>
              <a:t>приналежності</a:t>
            </a:r>
            <a:r>
              <a:rPr lang="ru-RU" dirty="0"/>
              <a:t> </a:t>
            </a:r>
            <a:r>
              <a:rPr lang="ru-RU" dirty="0" err="1"/>
              <a:t>одиничних</a:t>
            </a:r>
            <a:r>
              <a:rPr lang="ru-RU" dirty="0"/>
              <a:t> </a:t>
            </a:r>
            <a:r>
              <a:rPr lang="ru-RU" dirty="0" err="1"/>
              <a:t>примірників</a:t>
            </a:r>
            <a:r>
              <a:rPr lang="ru-RU" dirty="0"/>
              <a:t> </a:t>
            </a:r>
            <a:r>
              <a:rPr lang="ru-RU" dirty="0" err="1"/>
              <a:t>товарів</a:t>
            </a:r>
            <a:r>
              <a:rPr lang="ru-RU" dirty="0"/>
              <a:t> </a:t>
            </a:r>
            <a:r>
              <a:rPr lang="ru-RU" dirty="0" err="1"/>
              <a:t>або</a:t>
            </a:r>
            <a:r>
              <a:rPr lang="ru-RU" dirty="0"/>
              <a:t> </a:t>
            </a:r>
            <a:r>
              <a:rPr lang="ru-RU" dirty="0" err="1"/>
              <a:t>сукупних</a:t>
            </a:r>
            <a:r>
              <a:rPr lang="ru-RU" dirty="0"/>
              <a:t> </a:t>
            </a:r>
            <a:r>
              <a:rPr lang="ru-RU" dirty="0" err="1"/>
              <a:t>пакувальних</a:t>
            </a:r>
            <a:r>
              <a:rPr lang="ru-RU" dirty="0"/>
              <a:t> </a:t>
            </a:r>
            <a:r>
              <a:rPr lang="ru-RU" dirty="0" err="1"/>
              <a:t>одиниць</a:t>
            </a:r>
            <a:r>
              <a:rPr lang="ru-RU" dirty="0"/>
              <a:t> до </a:t>
            </a:r>
            <a:r>
              <a:rPr lang="ru-RU" dirty="0" err="1"/>
              <a:t>певної</a:t>
            </a:r>
            <a:r>
              <a:rPr lang="ru-RU" dirty="0"/>
              <a:t> </a:t>
            </a:r>
            <a:r>
              <a:rPr lang="ru-RU" dirty="0" err="1"/>
              <a:t>товарної</a:t>
            </a:r>
            <a:r>
              <a:rPr lang="ru-RU" dirty="0"/>
              <a:t> </a:t>
            </a:r>
            <a:r>
              <a:rPr lang="ru-RU" dirty="0" err="1" smtClean="0"/>
              <a:t>партії</a:t>
            </a:r>
            <a:r>
              <a:rPr lang="ru-RU" dirty="0" smtClean="0"/>
              <a:t>.</a:t>
            </a:r>
          </a:p>
          <a:p>
            <a:r>
              <a:rPr lang="ru-RU" dirty="0" err="1"/>
              <a:t>Відстеження</a:t>
            </a:r>
            <a:r>
              <a:rPr lang="ru-RU" dirty="0"/>
              <a:t> – </a:t>
            </a:r>
            <a:r>
              <a:rPr lang="ru-RU" dirty="0" err="1"/>
              <a:t>здатність</a:t>
            </a:r>
            <a:r>
              <a:rPr lang="ru-RU" dirty="0"/>
              <a:t> </a:t>
            </a:r>
            <a:r>
              <a:rPr lang="ru-RU" dirty="0" err="1"/>
              <a:t>простежити</a:t>
            </a:r>
            <a:r>
              <a:rPr lang="ru-RU" dirty="0"/>
              <a:t> </a:t>
            </a:r>
            <a:r>
              <a:rPr lang="ru-RU" dirty="0" err="1"/>
              <a:t>передісторію</a:t>
            </a:r>
            <a:r>
              <a:rPr lang="ru-RU" dirty="0"/>
              <a:t>, </a:t>
            </a:r>
            <a:r>
              <a:rPr lang="ru-RU" dirty="0" err="1"/>
              <a:t>використання</a:t>
            </a:r>
            <a:r>
              <a:rPr lang="ru-RU" dirty="0"/>
              <a:t> </a:t>
            </a:r>
            <a:r>
              <a:rPr lang="ru-RU" dirty="0" err="1"/>
              <a:t>або</a:t>
            </a:r>
            <a:r>
              <a:rPr lang="ru-RU" dirty="0"/>
              <a:t> </a:t>
            </a:r>
            <a:r>
              <a:rPr lang="ru-RU" dirty="0" err="1"/>
              <a:t>місцезнаходження</a:t>
            </a:r>
            <a:r>
              <a:rPr lang="ru-RU" dirty="0"/>
              <a:t> </a:t>
            </a:r>
            <a:r>
              <a:rPr lang="ru-RU" dirty="0" err="1"/>
              <a:t>об'єкта</a:t>
            </a:r>
            <a:r>
              <a:rPr lang="ru-RU" dirty="0"/>
              <a:t> за </a:t>
            </a:r>
            <a:r>
              <a:rPr lang="ru-RU" dirty="0" err="1"/>
              <a:t>допомогою</a:t>
            </a:r>
            <a:r>
              <a:rPr lang="ru-RU" dirty="0"/>
              <a:t> </a:t>
            </a:r>
            <a:r>
              <a:rPr lang="ru-RU" dirty="0" err="1"/>
              <a:t>ідентифікації</a:t>
            </a:r>
            <a:r>
              <a:rPr lang="ru-RU" dirty="0"/>
              <a:t>, яка </a:t>
            </a:r>
            <a:r>
              <a:rPr lang="ru-RU" dirty="0" err="1"/>
              <a:t>реєструється</a:t>
            </a:r>
            <a:r>
              <a:rPr lang="ru-RU" dirty="0"/>
              <a:t>.</a:t>
            </a:r>
          </a:p>
        </p:txBody>
      </p:sp>
    </p:spTree>
    <p:extLst>
      <p:ext uri="{BB962C8B-B14F-4D97-AF65-F5344CB8AC3E}">
        <p14:creationId xmlns:p14="http://schemas.microsoft.com/office/powerpoint/2010/main" val="22032564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t>Технічне</a:t>
            </a:r>
            <a:r>
              <a:rPr lang="ru-RU" dirty="0"/>
              <a:t> (</a:t>
            </a:r>
            <a:r>
              <a:rPr lang="ru-RU" dirty="0" err="1"/>
              <a:t>технологічне</a:t>
            </a:r>
            <a:r>
              <a:rPr lang="ru-RU" dirty="0"/>
              <a:t>) </a:t>
            </a:r>
            <a:r>
              <a:rPr lang="ru-RU" dirty="0" err="1"/>
              <a:t>забезпечення</a:t>
            </a:r>
            <a:r>
              <a:rPr lang="ru-RU" dirty="0"/>
              <a:t> </a:t>
            </a:r>
            <a:r>
              <a:rPr lang="ru-RU" dirty="0" err="1"/>
              <a:t>ідентифікації</a:t>
            </a:r>
            <a:endParaRPr lang="ru-RU" dirty="0"/>
          </a:p>
        </p:txBody>
      </p:sp>
      <p:sp>
        <p:nvSpPr>
          <p:cNvPr id="3" name="Объект 2"/>
          <p:cNvSpPr>
            <a:spLocks noGrp="1"/>
          </p:cNvSpPr>
          <p:nvPr>
            <p:ph idx="1"/>
          </p:nvPr>
        </p:nvSpPr>
        <p:spPr/>
        <p:txBody>
          <a:bodyPr/>
          <a:lstStyle/>
          <a:p>
            <a:r>
              <a:rPr lang="ru-RU" b="1" i="1" u="sng" dirty="0" err="1"/>
              <a:t>Технічне</a:t>
            </a:r>
            <a:r>
              <a:rPr lang="ru-RU" b="1" i="1" u="sng" dirty="0"/>
              <a:t> (</a:t>
            </a:r>
            <a:r>
              <a:rPr lang="ru-RU" b="1" i="1" u="sng" dirty="0" err="1"/>
              <a:t>технологічне</a:t>
            </a:r>
            <a:r>
              <a:rPr lang="ru-RU" b="1" i="1" u="sng" dirty="0"/>
              <a:t>) </a:t>
            </a:r>
            <a:r>
              <a:rPr lang="ru-RU" b="1" i="1" u="sng" dirty="0" err="1"/>
              <a:t>забезпечення</a:t>
            </a:r>
            <a:r>
              <a:rPr lang="ru-RU" b="1" i="1" u="sng" dirty="0"/>
              <a:t> </a:t>
            </a:r>
            <a:r>
              <a:rPr lang="ru-RU" b="1" i="1" u="sng" dirty="0" err="1"/>
              <a:t>ідентифікації</a:t>
            </a:r>
            <a:r>
              <a:rPr lang="ru-RU" b="1" i="1" u="sng" dirty="0"/>
              <a:t> </a:t>
            </a:r>
            <a:r>
              <a:rPr lang="ru-RU" dirty="0"/>
              <a:t>та </a:t>
            </a:r>
            <a:r>
              <a:rPr lang="ru-RU" dirty="0" err="1"/>
              <a:t>відстеження</a:t>
            </a:r>
            <a:r>
              <a:rPr lang="ru-RU" dirty="0"/>
              <a:t> на </a:t>
            </a:r>
            <a:r>
              <a:rPr lang="ru-RU" dirty="0" err="1"/>
              <a:t>товарній</a:t>
            </a:r>
            <a:r>
              <a:rPr lang="ru-RU" dirty="0"/>
              <a:t> </a:t>
            </a:r>
            <a:r>
              <a:rPr lang="ru-RU" dirty="0" err="1"/>
              <a:t>стадії</a:t>
            </a:r>
            <a:r>
              <a:rPr lang="ru-RU" dirty="0"/>
              <a:t> </a:t>
            </a:r>
            <a:r>
              <a:rPr lang="ru-RU" dirty="0" err="1"/>
              <a:t>передбачає</a:t>
            </a:r>
            <a:r>
              <a:rPr lang="ru-RU" dirty="0"/>
              <a:t> </a:t>
            </a:r>
            <a:r>
              <a:rPr lang="ru-RU" dirty="0" err="1"/>
              <a:t>попереднє</a:t>
            </a:r>
            <a:r>
              <a:rPr lang="ru-RU" dirty="0"/>
              <a:t> </a:t>
            </a:r>
            <a:r>
              <a:rPr lang="ru-RU" dirty="0" err="1"/>
              <a:t>забезпечення</a:t>
            </a:r>
            <a:r>
              <a:rPr lang="ru-RU" dirty="0"/>
              <a:t> за </a:t>
            </a:r>
            <a:r>
              <a:rPr lang="ru-RU" dirty="0" err="1"/>
              <a:t>рахунок</a:t>
            </a:r>
            <a:r>
              <a:rPr lang="ru-RU" dirty="0"/>
              <a:t> </a:t>
            </a:r>
            <a:r>
              <a:rPr lang="ru-RU" dirty="0" err="1"/>
              <a:t>розроблення</a:t>
            </a:r>
            <a:r>
              <a:rPr lang="ru-RU" dirty="0"/>
              <a:t> та </a:t>
            </a:r>
            <a:r>
              <a:rPr lang="ru-RU" dirty="0" err="1"/>
              <a:t>впровадження</a:t>
            </a:r>
            <a:r>
              <a:rPr lang="ru-RU" dirty="0"/>
              <a:t> </a:t>
            </a:r>
            <a:r>
              <a:rPr lang="ru-RU" dirty="0" err="1"/>
              <a:t>технології</a:t>
            </a:r>
            <a:r>
              <a:rPr lang="ru-RU" dirty="0"/>
              <a:t> </a:t>
            </a:r>
            <a:r>
              <a:rPr lang="ru-RU" dirty="0" err="1"/>
              <a:t>маркування</a:t>
            </a:r>
            <a:r>
              <a:rPr lang="ru-RU" dirty="0"/>
              <a:t> </a:t>
            </a:r>
            <a:r>
              <a:rPr lang="ru-RU" dirty="0" err="1"/>
              <a:t>одиничних</a:t>
            </a:r>
            <a:r>
              <a:rPr lang="ru-RU" dirty="0"/>
              <a:t> </a:t>
            </a:r>
            <a:r>
              <a:rPr lang="ru-RU" dirty="0" err="1"/>
              <a:t>екземплярів</a:t>
            </a:r>
            <a:r>
              <a:rPr lang="ru-RU" dirty="0"/>
              <a:t> </a:t>
            </a:r>
            <a:r>
              <a:rPr lang="ru-RU" dirty="0" err="1"/>
              <a:t>товарів</a:t>
            </a:r>
            <a:r>
              <a:rPr lang="ru-RU" dirty="0"/>
              <a:t> </a:t>
            </a:r>
            <a:r>
              <a:rPr lang="ru-RU" dirty="0" err="1"/>
              <a:t>або</a:t>
            </a:r>
            <a:r>
              <a:rPr lang="ru-RU" dirty="0"/>
              <a:t> </a:t>
            </a:r>
            <a:r>
              <a:rPr lang="ru-RU" dirty="0" err="1"/>
              <a:t>пакувальних</a:t>
            </a:r>
            <a:r>
              <a:rPr lang="ru-RU" dirty="0"/>
              <a:t> </a:t>
            </a:r>
            <a:r>
              <a:rPr lang="ru-RU" dirty="0" err="1"/>
              <a:t>одиниць</a:t>
            </a:r>
            <a:r>
              <a:rPr lang="ru-RU" dirty="0"/>
              <a:t> на </a:t>
            </a:r>
            <a:r>
              <a:rPr lang="ru-RU" dirty="0" err="1"/>
              <a:t>передтоварній</a:t>
            </a:r>
            <a:r>
              <a:rPr lang="ru-RU" dirty="0"/>
              <a:t> </a:t>
            </a:r>
            <a:r>
              <a:rPr lang="ru-RU" dirty="0" err="1"/>
              <a:t>стадії</a:t>
            </a:r>
            <a:r>
              <a:rPr lang="ru-RU" dirty="0"/>
              <a:t>, </a:t>
            </a:r>
            <a:r>
              <a:rPr lang="ru-RU" dirty="0" err="1"/>
              <a:t>що</a:t>
            </a:r>
            <a:r>
              <a:rPr lang="ru-RU" dirty="0"/>
              <a:t> </a:t>
            </a:r>
            <a:r>
              <a:rPr lang="ru-RU" dirty="0" err="1"/>
              <a:t>дозволяє</a:t>
            </a:r>
            <a:r>
              <a:rPr lang="ru-RU" dirty="0"/>
              <a:t> </a:t>
            </a:r>
            <a:r>
              <a:rPr lang="ru-RU" dirty="0" err="1"/>
              <a:t>забезпечити</a:t>
            </a:r>
            <a:r>
              <a:rPr lang="ru-RU" dirty="0"/>
              <a:t> </a:t>
            </a:r>
            <a:r>
              <a:rPr lang="ru-RU" dirty="0" err="1"/>
              <a:t>індивідуальну</a:t>
            </a:r>
            <a:r>
              <a:rPr lang="ru-RU" dirty="0"/>
              <a:t> </a:t>
            </a:r>
            <a:r>
              <a:rPr lang="ru-RU" dirty="0" err="1"/>
              <a:t>ідентифікацію</a:t>
            </a:r>
            <a:r>
              <a:rPr lang="ru-RU" dirty="0" smtClean="0"/>
              <a:t>.</a:t>
            </a:r>
          </a:p>
          <a:p>
            <a:r>
              <a:rPr lang="ru-RU" b="1" i="1" u="sng" dirty="0" err="1"/>
              <a:t>Маркування</a:t>
            </a:r>
            <a:r>
              <a:rPr lang="ru-RU" dirty="0"/>
              <a:t> є </a:t>
            </a:r>
            <a:r>
              <a:rPr lang="ru-RU" dirty="0" err="1"/>
              <a:t>процесом</a:t>
            </a:r>
            <a:r>
              <a:rPr lang="ru-RU" dirty="0"/>
              <a:t> </a:t>
            </a:r>
            <a:r>
              <a:rPr lang="ru-RU" dirty="0" err="1"/>
              <a:t>нанесення</a:t>
            </a:r>
            <a:r>
              <a:rPr lang="ru-RU" dirty="0"/>
              <a:t> на </a:t>
            </a:r>
            <a:r>
              <a:rPr lang="ru-RU" dirty="0" err="1"/>
              <a:t>об'єкт</a:t>
            </a:r>
            <a:r>
              <a:rPr lang="ru-RU" dirty="0"/>
              <a:t> </a:t>
            </a:r>
            <a:r>
              <a:rPr lang="ru-RU" dirty="0" err="1"/>
              <a:t>ідентифікації</a:t>
            </a:r>
            <a:r>
              <a:rPr lang="ru-RU" dirty="0"/>
              <a:t> </a:t>
            </a:r>
            <a:r>
              <a:rPr lang="ru-RU" dirty="0" err="1"/>
              <a:t>відповідної</a:t>
            </a:r>
            <a:r>
              <a:rPr lang="ru-RU" dirty="0"/>
              <a:t> </a:t>
            </a:r>
            <a:r>
              <a:rPr lang="ru-RU" dirty="0" err="1"/>
              <a:t>інформації</a:t>
            </a:r>
            <a:r>
              <a:rPr lang="ru-RU" dirty="0"/>
              <a:t> у </a:t>
            </a:r>
            <a:r>
              <a:rPr lang="ru-RU" dirty="0" err="1"/>
              <a:t>вигляді</a:t>
            </a:r>
            <a:r>
              <a:rPr lang="ru-RU" dirty="0"/>
              <a:t> </a:t>
            </a:r>
            <a:r>
              <a:rPr lang="ru-RU" dirty="0" err="1"/>
              <a:t>сукупності</a:t>
            </a:r>
            <a:r>
              <a:rPr lang="ru-RU" dirty="0"/>
              <a:t> тексту, рисунка </a:t>
            </a:r>
            <a:r>
              <a:rPr lang="ru-RU" dirty="0" err="1"/>
              <a:t>або</a:t>
            </a:r>
            <a:r>
              <a:rPr lang="ru-RU" dirty="0"/>
              <a:t> </a:t>
            </a:r>
            <a:r>
              <a:rPr lang="ru-RU" dirty="0" err="1"/>
              <a:t>умовних</a:t>
            </a:r>
            <a:r>
              <a:rPr lang="ru-RU" dirty="0"/>
              <a:t> </a:t>
            </a:r>
            <a:r>
              <a:rPr lang="ru-RU" dirty="0" err="1"/>
              <a:t>позначень</a:t>
            </a:r>
            <a:r>
              <a:rPr lang="ru-RU" dirty="0"/>
              <a:t> (</a:t>
            </a:r>
            <a:r>
              <a:rPr lang="ru-RU" dirty="0" err="1"/>
              <a:t>інформаційних</a:t>
            </a:r>
            <a:r>
              <a:rPr lang="ru-RU" dirty="0"/>
              <a:t> </a:t>
            </a:r>
            <a:r>
              <a:rPr lang="ru-RU" dirty="0" err="1"/>
              <a:t>знаків</a:t>
            </a:r>
            <a:r>
              <a:rPr lang="ru-RU" dirty="0"/>
              <a:t>, </a:t>
            </a:r>
            <a:r>
              <a:rPr lang="ru-RU" dirty="0" err="1"/>
              <a:t>шифрів</a:t>
            </a:r>
            <a:r>
              <a:rPr lang="ru-RU" dirty="0"/>
              <a:t>, </a:t>
            </a:r>
            <a:r>
              <a:rPr lang="ru-RU" dirty="0" err="1"/>
              <a:t>кодів</a:t>
            </a:r>
            <a:r>
              <a:rPr lang="ru-RU" dirty="0"/>
              <a:t> і т. п.), </a:t>
            </a:r>
            <a:r>
              <a:rPr lang="ru-RU" dirty="0" err="1"/>
              <a:t>що</a:t>
            </a:r>
            <a:r>
              <a:rPr lang="ru-RU" dirty="0"/>
              <a:t> </a:t>
            </a:r>
            <a:r>
              <a:rPr lang="ru-RU" dirty="0" err="1"/>
              <a:t>відображують</a:t>
            </a:r>
            <a:r>
              <a:rPr lang="ru-RU" dirty="0"/>
              <a:t> </a:t>
            </a:r>
            <a:r>
              <a:rPr lang="ru-RU" dirty="0" err="1"/>
              <a:t>характерні</a:t>
            </a:r>
            <a:r>
              <a:rPr lang="ru-RU" dirty="0"/>
              <a:t> </a:t>
            </a:r>
            <a:r>
              <a:rPr lang="ru-RU" dirty="0" err="1"/>
              <a:t>ознаки</a:t>
            </a:r>
            <a:r>
              <a:rPr lang="ru-RU" dirty="0"/>
              <a:t> </a:t>
            </a:r>
            <a:r>
              <a:rPr lang="ru-RU" dirty="0" err="1"/>
              <a:t>товарів</a:t>
            </a:r>
            <a:r>
              <a:rPr lang="ru-RU" dirty="0"/>
              <a:t> (</a:t>
            </a:r>
            <a:r>
              <a:rPr lang="ru-RU" dirty="0" err="1"/>
              <a:t>найменування</a:t>
            </a:r>
            <a:r>
              <a:rPr lang="ru-RU" dirty="0"/>
              <a:t>, сорт, </a:t>
            </a:r>
            <a:r>
              <a:rPr lang="ru-RU" dirty="0" err="1"/>
              <a:t>розмір</a:t>
            </a:r>
            <a:r>
              <a:rPr lang="ru-RU" dirty="0"/>
              <a:t> і т. п.) [31].</a:t>
            </a:r>
          </a:p>
        </p:txBody>
      </p:sp>
    </p:spTree>
    <p:extLst>
      <p:ext uri="{BB962C8B-B14F-4D97-AF65-F5344CB8AC3E}">
        <p14:creationId xmlns:p14="http://schemas.microsoft.com/office/powerpoint/2010/main" val="12755433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Основні терміни</a:t>
            </a:r>
            <a:endParaRPr lang="ru-RU" dirty="0"/>
          </a:p>
        </p:txBody>
      </p:sp>
      <p:sp>
        <p:nvSpPr>
          <p:cNvPr id="3" name="Объект 2"/>
          <p:cNvSpPr>
            <a:spLocks noGrp="1"/>
          </p:cNvSpPr>
          <p:nvPr>
            <p:ph idx="1"/>
          </p:nvPr>
        </p:nvSpPr>
        <p:spPr/>
        <p:txBody>
          <a:bodyPr>
            <a:normAutofit fontScale="70000" lnSpcReduction="20000"/>
          </a:bodyPr>
          <a:lstStyle/>
          <a:p>
            <a:r>
              <a:rPr lang="ru-RU" b="1" i="1" u="sng" dirty="0" err="1"/>
              <a:t>Адресність</a:t>
            </a:r>
            <a:r>
              <a:rPr lang="ru-RU" b="1" i="1" u="sng" dirty="0"/>
              <a:t> </a:t>
            </a:r>
            <a:r>
              <a:rPr lang="ru-RU" dirty="0" err="1"/>
              <a:t>полягає</a:t>
            </a:r>
            <a:r>
              <a:rPr lang="ru-RU" dirty="0"/>
              <a:t> в </a:t>
            </a:r>
            <a:r>
              <a:rPr lang="ru-RU" dirty="0" err="1"/>
              <a:t>чіткому</a:t>
            </a:r>
            <a:r>
              <a:rPr lang="ru-RU" dirty="0"/>
              <a:t> і однозначному </a:t>
            </a:r>
            <a:r>
              <a:rPr lang="ru-RU" dirty="0" err="1"/>
              <a:t>регламентуванні</a:t>
            </a:r>
            <a:r>
              <a:rPr lang="ru-RU" dirty="0"/>
              <a:t> </a:t>
            </a:r>
            <a:r>
              <a:rPr lang="ru-RU" dirty="0" err="1"/>
              <a:t>джерел</a:t>
            </a:r>
            <a:r>
              <a:rPr lang="ru-RU" dirty="0"/>
              <a:t> і </a:t>
            </a:r>
            <a:r>
              <a:rPr lang="ru-RU" dirty="0" err="1"/>
              <a:t>споживачів</a:t>
            </a:r>
            <a:r>
              <a:rPr lang="ru-RU" dirty="0"/>
              <a:t> </a:t>
            </a:r>
            <a:r>
              <a:rPr lang="ru-RU" dirty="0" err="1"/>
              <a:t>супровідних</a:t>
            </a:r>
            <a:r>
              <a:rPr lang="ru-RU" dirty="0"/>
              <a:t> </a:t>
            </a:r>
            <a:r>
              <a:rPr lang="ru-RU" dirty="0" err="1"/>
              <a:t>документів</a:t>
            </a:r>
            <a:r>
              <a:rPr lang="ru-RU" dirty="0"/>
              <a:t> (</a:t>
            </a:r>
            <a:r>
              <a:rPr lang="ru-RU" dirty="0" err="1"/>
              <a:t>фірм-одержувачів</a:t>
            </a:r>
            <a:r>
              <a:rPr lang="ru-RU" dirty="0"/>
              <a:t>, </a:t>
            </a:r>
            <a:r>
              <a:rPr lang="ru-RU" dirty="0" err="1"/>
              <a:t>їхніх</a:t>
            </a:r>
            <a:r>
              <a:rPr lang="ru-RU" dirty="0"/>
              <a:t> </a:t>
            </a:r>
            <a:r>
              <a:rPr lang="ru-RU" dirty="0" err="1"/>
              <a:t>структурних</a:t>
            </a:r>
            <a:r>
              <a:rPr lang="ru-RU" dirty="0"/>
              <a:t> </a:t>
            </a:r>
            <a:r>
              <a:rPr lang="ru-RU" dirty="0" err="1"/>
              <a:t>підрозділів</a:t>
            </a:r>
            <a:r>
              <a:rPr lang="ru-RU" dirty="0"/>
              <a:t>). </a:t>
            </a:r>
            <a:endParaRPr lang="ru-RU" dirty="0" smtClean="0"/>
          </a:p>
          <a:p>
            <a:r>
              <a:rPr lang="ru-RU" b="1" i="1" u="sng" dirty="0" err="1" smtClean="0"/>
              <a:t>Інформаційна</a:t>
            </a:r>
            <a:r>
              <a:rPr lang="ru-RU" b="1" i="1" u="sng" dirty="0" smtClean="0"/>
              <a:t> </a:t>
            </a:r>
            <a:r>
              <a:rPr lang="ru-RU" b="1" i="1" u="sng" dirty="0" err="1"/>
              <a:t>достатність</a:t>
            </a:r>
            <a:r>
              <a:rPr lang="ru-RU" dirty="0"/>
              <a:t> – </a:t>
            </a:r>
            <a:r>
              <a:rPr lang="ru-RU" dirty="0" err="1"/>
              <a:t>відображення</a:t>
            </a:r>
            <a:r>
              <a:rPr lang="ru-RU" dirty="0"/>
              <a:t> </a:t>
            </a:r>
            <a:r>
              <a:rPr lang="ru-RU" dirty="0" err="1"/>
              <a:t>всіх</a:t>
            </a:r>
            <a:r>
              <a:rPr lang="ru-RU" dirty="0"/>
              <a:t> </a:t>
            </a:r>
            <a:r>
              <a:rPr lang="ru-RU" dirty="0" err="1"/>
              <a:t>характерних</a:t>
            </a:r>
            <a:r>
              <a:rPr lang="ru-RU" dirty="0"/>
              <a:t> </a:t>
            </a:r>
            <a:r>
              <a:rPr lang="ru-RU" dirty="0" err="1"/>
              <a:t>ознак</a:t>
            </a:r>
            <a:r>
              <a:rPr lang="ru-RU" dirty="0"/>
              <a:t> </a:t>
            </a:r>
            <a:r>
              <a:rPr lang="ru-RU" dirty="0" err="1"/>
              <a:t>об'єкта</a:t>
            </a:r>
            <a:r>
              <a:rPr lang="ru-RU" dirty="0"/>
              <a:t> </a:t>
            </a:r>
            <a:r>
              <a:rPr lang="ru-RU" dirty="0" err="1"/>
              <a:t>ідентифікації</a:t>
            </a:r>
            <a:r>
              <a:rPr lang="ru-RU" dirty="0"/>
              <a:t>, </a:t>
            </a:r>
            <a:r>
              <a:rPr lang="ru-RU" dirty="0" err="1"/>
              <a:t>які</a:t>
            </a:r>
            <a:r>
              <a:rPr lang="ru-RU" dirty="0"/>
              <a:t> </a:t>
            </a:r>
            <a:r>
              <a:rPr lang="ru-RU" dirty="0" err="1"/>
              <a:t>забезпечують</a:t>
            </a:r>
            <a:r>
              <a:rPr lang="ru-RU" dirty="0"/>
              <a:t> </a:t>
            </a:r>
            <a:r>
              <a:rPr lang="ru-RU" dirty="0" err="1"/>
              <a:t>його</a:t>
            </a:r>
            <a:r>
              <a:rPr lang="ru-RU" dirty="0"/>
              <a:t> </a:t>
            </a:r>
            <a:r>
              <a:rPr lang="ru-RU" dirty="0" err="1"/>
              <a:t>відстеження</a:t>
            </a:r>
            <a:r>
              <a:rPr lang="ru-RU" dirty="0"/>
              <a:t> на </a:t>
            </a:r>
            <a:r>
              <a:rPr lang="ru-RU" dirty="0" err="1"/>
              <a:t>всіх</a:t>
            </a:r>
            <a:r>
              <a:rPr lang="ru-RU" dirty="0"/>
              <a:t> </a:t>
            </a:r>
            <a:r>
              <a:rPr lang="ru-RU" dirty="0" err="1"/>
              <a:t>етапах</a:t>
            </a:r>
            <a:r>
              <a:rPr lang="ru-RU" dirty="0"/>
              <a:t> </a:t>
            </a:r>
            <a:r>
              <a:rPr lang="ru-RU" dirty="0" err="1"/>
              <a:t>товарної</a:t>
            </a:r>
            <a:r>
              <a:rPr lang="ru-RU" dirty="0"/>
              <a:t> </a:t>
            </a:r>
            <a:r>
              <a:rPr lang="ru-RU" dirty="0" err="1"/>
              <a:t>стадії</a:t>
            </a:r>
            <a:r>
              <a:rPr lang="ru-RU" dirty="0"/>
              <a:t>. </a:t>
            </a:r>
            <a:endParaRPr lang="ru-RU" dirty="0" smtClean="0"/>
          </a:p>
          <a:p>
            <a:r>
              <a:rPr lang="ru-RU" b="1" i="1" u="sng" dirty="0" err="1" smtClean="0"/>
              <a:t>Спадкоємність</a:t>
            </a:r>
            <a:r>
              <a:rPr lang="ru-RU" b="1" i="1" u="sng" dirty="0" smtClean="0"/>
              <a:t> </a:t>
            </a:r>
            <a:r>
              <a:rPr lang="ru-RU" dirty="0" err="1"/>
              <a:t>наступних</a:t>
            </a:r>
            <a:r>
              <a:rPr lang="ru-RU" dirty="0"/>
              <a:t> і </a:t>
            </a:r>
            <a:r>
              <a:rPr lang="ru-RU" dirty="0" err="1"/>
              <a:t>попередніх</a:t>
            </a:r>
            <a:r>
              <a:rPr lang="ru-RU" dirty="0"/>
              <a:t> </a:t>
            </a:r>
            <a:r>
              <a:rPr lang="ru-RU" dirty="0" err="1"/>
              <a:t>супровідних</a:t>
            </a:r>
            <a:r>
              <a:rPr lang="ru-RU" dirty="0"/>
              <a:t> </a:t>
            </a:r>
            <a:r>
              <a:rPr lang="ru-RU" dirty="0" err="1"/>
              <a:t>документів</a:t>
            </a:r>
            <a:r>
              <a:rPr lang="ru-RU" dirty="0"/>
              <a:t> </a:t>
            </a:r>
            <a:r>
              <a:rPr lang="ru-RU" dirty="0" err="1"/>
              <a:t>забезпечується</a:t>
            </a:r>
            <a:r>
              <a:rPr lang="ru-RU" dirty="0"/>
              <a:t> </a:t>
            </a:r>
            <a:r>
              <a:rPr lang="ru-RU" dirty="0" err="1"/>
              <a:t>перенесенням</a:t>
            </a:r>
            <a:r>
              <a:rPr lang="ru-RU" dirty="0"/>
              <a:t> з одного документа в </a:t>
            </a:r>
            <a:r>
              <a:rPr lang="ru-RU" dirty="0" err="1"/>
              <a:t>інший</a:t>
            </a:r>
            <a:r>
              <a:rPr lang="ru-RU" dirty="0"/>
              <a:t> </a:t>
            </a:r>
            <a:r>
              <a:rPr lang="ru-RU" dirty="0" err="1"/>
              <a:t>характерних</a:t>
            </a:r>
            <a:r>
              <a:rPr lang="ru-RU" dirty="0"/>
              <a:t> </a:t>
            </a:r>
            <a:r>
              <a:rPr lang="ru-RU" dirty="0" err="1"/>
              <a:t>ідентифікуючих</a:t>
            </a:r>
            <a:r>
              <a:rPr lang="ru-RU" dirty="0"/>
              <a:t> </a:t>
            </a:r>
            <a:r>
              <a:rPr lang="ru-RU" dirty="0" err="1"/>
              <a:t>ознак</a:t>
            </a:r>
            <a:r>
              <a:rPr lang="ru-RU" dirty="0"/>
              <a:t>, </a:t>
            </a:r>
            <a:r>
              <a:rPr lang="ru-RU" dirty="0" err="1"/>
              <a:t>завдяки</a:t>
            </a:r>
            <a:r>
              <a:rPr lang="ru-RU" dirty="0"/>
              <a:t> </a:t>
            </a:r>
            <a:r>
              <a:rPr lang="ru-RU" dirty="0" err="1"/>
              <a:t>чому</a:t>
            </a:r>
            <a:r>
              <a:rPr lang="ru-RU" dirty="0"/>
              <a:t> і </a:t>
            </a:r>
            <a:r>
              <a:rPr lang="ru-RU" dirty="0" err="1"/>
              <a:t>здійснюється</a:t>
            </a:r>
            <a:r>
              <a:rPr lang="ru-RU" dirty="0"/>
              <a:t> </a:t>
            </a:r>
            <a:r>
              <a:rPr lang="ru-RU" dirty="0" err="1"/>
              <a:t>відстеження</a:t>
            </a:r>
            <a:r>
              <a:rPr lang="ru-RU" dirty="0"/>
              <a:t>. </a:t>
            </a:r>
            <a:r>
              <a:rPr lang="ru-RU" dirty="0" smtClean="0"/>
              <a:t>У </a:t>
            </a:r>
            <a:r>
              <a:rPr lang="ru-RU" b="1" i="1" u="sng" dirty="0" err="1"/>
              <a:t>нову</a:t>
            </a:r>
            <a:r>
              <a:rPr lang="ru-RU" b="1" i="1" u="sng" dirty="0"/>
              <a:t> товарно-</a:t>
            </a:r>
            <a:r>
              <a:rPr lang="ru-RU" b="1" i="1" u="sng" dirty="0" err="1"/>
              <a:t>транспортну</a:t>
            </a:r>
            <a:r>
              <a:rPr lang="ru-RU" b="1" i="1" u="sng" dirty="0"/>
              <a:t> </a:t>
            </a:r>
            <a:r>
              <a:rPr lang="ru-RU" b="1" i="1" u="sng" dirty="0" err="1"/>
              <a:t>накладну</a:t>
            </a:r>
            <a:r>
              <a:rPr lang="ru-RU" dirty="0"/>
              <a:t>, </a:t>
            </a:r>
            <a:r>
              <a:rPr lang="ru-RU" dirty="0" err="1" smtClean="0"/>
              <a:t>повинні</a:t>
            </a:r>
            <a:r>
              <a:rPr lang="ru-RU" dirty="0" smtClean="0"/>
              <a:t> </a:t>
            </a:r>
            <a:r>
              <a:rPr lang="ru-RU" dirty="0"/>
              <a:t>бути </a:t>
            </a:r>
            <a:r>
              <a:rPr lang="ru-RU" dirty="0" err="1"/>
              <a:t>перенесені</a:t>
            </a:r>
            <a:r>
              <a:rPr lang="ru-RU" dirty="0"/>
              <a:t> </a:t>
            </a:r>
            <a:r>
              <a:rPr lang="ru-RU" dirty="0" err="1"/>
              <a:t>всі</a:t>
            </a:r>
            <a:r>
              <a:rPr lang="ru-RU" dirty="0"/>
              <a:t> характеристики, </a:t>
            </a:r>
            <a:r>
              <a:rPr lang="ru-RU" dirty="0" err="1"/>
              <a:t>основні</a:t>
            </a:r>
            <a:r>
              <a:rPr lang="ru-RU" dirty="0"/>
              <a:t> </a:t>
            </a:r>
            <a:r>
              <a:rPr lang="ru-RU" dirty="0" err="1"/>
              <a:t>дані</a:t>
            </a:r>
            <a:r>
              <a:rPr lang="ru-RU" dirty="0"/>
              <a:t>, </a:t>
            </a:r>
            <a:r>
              <a:rPr lang="ru-RU" dirty="0" err="1"/>
              <a:t>що</a:t>
            </a:r>
            <a:r>
              <a:rPr lang="ru-RU" dirty="0"/>
              <a:t> </a:t>
            </a:r>
            <a:r>
              <a:rPr lang="ru-RU" dirty="0" err="1"/>
              <a:t>характеризують</a:t>
            </a:r>
            <a:r>
              <a:rPr lang="ru-RU" dirty="0"/>
              <a:t> </a:t>
            </a:r>
            <a:r>
              <a:rPr lang="ru-RU" dirty="0" err="1"/>
              <a:t>партію</a:t>
            </a:r>
            <a:r>
              <a:rPr lang="ru-RU" dirty="0"/>
              <a:t> (</a:t>
            </a:r>
            <a:r>
              <a:rPr lang="ru-RU" dirty="0" err="1"/>
              <a:t>найменування</a:t>
            </a:r>
            <a:r>
              <a:rPr lang="ru-RU" dirty="0"/>
              <a:t> товару, </a:t>
            </a:r>
            <a:r>
              <a:rPr lang="ru-RU" dirty="0" err="1"/>
              <a:t>виробника</a:t>
            </a:r>
            <a:r>
              <a:rPr lang="ru-RU" dirty="0"/>
              <a:t>, </a:t>
            </a:r>
            <a:r>
              <a:rPr lang="ru-RU" dirty="0" err="1"/>
              <a:t>країни</a:t>
            </a:r>
            <a:r>
              <a:rPr lang="ru-RU" dirty="0"/>
              <a:t> </a:t>
            </a:r>
            <a:r>
              <a:rPr lang="ru-RU" dirty="0" err="1"/>
              <a:t>походження</a:t>
            </a:r>
            <a:r>
              <a:rPr lang="ru-RU" dirty="0"/>
              <a:t> та </a:t>
            </a:r>
            <a:r>
              <a:rPr lang="ru-RU" dirty="0" err="1"/>
              <a:t>ін</a:t>
            </a:r>
            <a:r>
              <a:rPr lang="ru-RU" dirty="0"/>
              <a:t>.). </a:t>
            </a:r>
            <a:endParaRPr lang="ru-RU" dirty="0" smtClean="0"/>
          </a:p>
          <a:p>
            <a:r>
              <a:rPr lang="ru-RU" b="1" i="1" u="sng" dirty="0" err="1" smtClean="0"/>
              <a:t>Доступність</a:t>
            </a:r>
            <a:r>
              <a:rPr lang="ru-RU" b="1" i="1" u="sng" dirty="0" smtClean="0"/>
              <a:t> </a:t>
            </a:r>
            <a:r>
              <a:rPr lang="ru-RU" b="1" i="1" u="sng" dirty="0" err="1"/>
              <a:t>супровідних</a:t>
            </a:r>
            <a:r>
              <a:rPr lang="ru-RU" b="1" i="1" u="sng" dirty="0"/>
              <a:t> </a:t>
            </a:r>
            <a:r>
              <a:rPr lang="ru-RU" b="1" i="1" u="sng" dirty="0" err="1"/>
              <a:t>документів</a:t>
            </a:r>
            <a:r>
              <a:rPr lang="ru-RU" b="1" i="1" u="sng" dirty="0"/>
              <a:t> </a:t>
            </a:r>
            <a:r>
              <a:rPr lang="ru-RU" dirty="0" err="1"/>
              <a:t>досягається</a:t>
            </a:r>
            <a:r>
              <a:rPr lang="ru-RU" dirty="0"/>
              <a:t> </a:t>
            </a:r>
            <a:r>
              <a:rPr lang="ru-RU" dirty="0" err="1"/>
              <a:t>забезпеченням</a:t>
            </a:r>
            <a:r>
              <a:rPr lang="ru-RU" dirty="0"/>
              <a:t> </a:t>
            </a:r>
            <a:r>
              <a:rPr lang="ru-RU" dirty="0" err="1"/>
              <a:t>вільного</a:t>
            </a:r>
            <a:r>
              <a:rPr lang="ru-RU" dirty="0"/>
              <a:t> доступу </a:t>
            </a:r>
            <a:r>
              <a:rPr lang="ru-RU" dirty="0" err="1"/>
              <a:t>відповідальних</a:t>
            </a:r>
            <a:r>
              <a:rPr lang="ru-RU" dirty="0"/>
              <a:t> </a:t>
            </a:r>
            <a:r>
              <a:rPr lang="ru-RU" dirty="0" err="1"/>
              <a:t>осіб</a:t>
            </a:r>
            <a:r>
              <a:rPr lang="ru-RU" dirty="0"/>
              <a:t> і персоналу до них, а </a:t>
            </a:r>
            <a:r>
              <a:rPr lang="ru-RU" dirty="0" err="1"/>
              <a:t>також</a:t>
            </a:r>
            <a:r>
              <a:rPr lang="ru-RU" dirty="0"/>
              <a:t> </a:t>
            </a:r>
            <a:r>
              <a:rPr lang="ru-RU" dirty="0" err="1"/>
              <a:t>володінням</a:t>
            </a:r>
            <a:r>
              <a:rPr lang="ru-RU" dirty="0"/>
              <a:t> способами </a:t>
            </a:r>
            <a:r>
              <a:rPr lang="ru-RU" dirty="0" err="1"/>
              <a:t>їх</a:t>
            </a:r>
            <a:r>
              <a:rPr lang="ru-RU" dirty="0"/>
              <a:t> </a:t>
            </a:r>
            <a:r>
              <a:rPr lang="ru-RU" dirty="0" err="1"/>
              <a:t>оформлення</a:t>
            </a:r>
            <a:r>
              <a:rPr lang="ru-RU" dirty="0"/>
              <a:t>, </a:t>
            </a:r>
            <a:r>
              <a:rPr lang="ru-RU" dirty="0" err="1"/>
              <a:t>досліджень</a:t>
            </a:r>
            <a:r>
              <a:rPr lang="ru-RU" dirty="0"/>
              <a:t> і </a:t>
            </a:r>
            <a:r>
              <a:rPr lang="ru-RU" dirty="0" err="1"/>
              <a:t>зберігання</a:t>
            </a:r>
            <a:r>
              <a:rPr lang="ru-RU" dirty="0"/>
              <a:t> на </a:t>
            </a:r>
            <a:r>
              <a:rPr lang="ru-RU" dirty="0" err="1"/>
              <a:t>всіх</a:t>
            </a:r>
            <a:r>
              <a:rPr lang="ru-RU" dirty="0"/>
              <a:t> </a:t>
            </a:r>
            <a:r>
              <a:rPr lang="ru-RU" dirty="0" err="1"/>
              <a:t>етапах</a:t>
            </a:r>
            <a:r>
              <a:rPr lang="ru-RU" dirty="0"/>
              <a:t> </a:t>
            </a:r>
            <a:r>
              <a:rPr lang="ru-RU" dirty="0" err="1"/>
              <a:t>руху</a:t>
            </a:r>
            <a:r>
              <a:rPr lang="ru-RU" dirty="0"/>
              <a:t> </a:t>
            </a:r>
            <a:r>
              <a:rPr lang="ru-RU" dirty="0" err="1"/>
              <a:t>товарів</a:t>
            </a:r>
            <a:r>
              <a:rPr lang="ru-RU" dirty="0"/>
              <a:t>. </a:t>
            </a:r>
            <a:endParaRPr lang="ru-RU" dirty="0" smtClean="0"/>
          </a:p>
          <a:p>
            <a:r>
              <a:rPr lang="ru-RU" b="1" i="1" u="sng" dirty="0" err="1" smtClean="0"/>
              <a:t>Збереженість</a:t>
            </a:r>
            <a:r>
              <a:rPr lang="ru-RU" b="1" i="1" u="sng" dirty="0" smtClean="0"/>
              <a:t> </a:t>
            </a:r>
            <a:r>
              <a:rPr lang="ru-RU" b="1" i="1" u="sng" dirty="0" err="1"/>
              <a:t>супровідних</a:t>
            </a:r>
            <a:r>
              <a:rPr lang="ru-RU" b="1" i="1" u="sng" dirty="0"/>
              <a:t> </a:t>
            </a:r>
            <a:r>
              <a:rPr lang="ru-RU" dirty="0" err="1"/>
              <a:t>документів</a:t>
            </a:r>
            <a:r>
              <a:rPr lang="ru-RU" dirty="0"/>
              <a:t> </a:t>
            </a:r>
            <a:r>
              <a:rPr lang="ru-RU" dirty="0" err="1"/>
              <a:t>полягає</a:t>
            </a:r>
            <a:r>
              <a:rPr lang="ru-RU" dirty="0"/>
              <a:t> в </a:t>
            </a:r>
            <a:r>
              <a:rPr lang="ru-RU" dirty="0" err="1"/>
              <a:t>забезпеченні</a:t>
            </a:r>
            <a:r>
              <a:rPr lang="ru-RU" dirty="0"/>
              <a:t> умов </a:t>
            </a:r>
            <a:r>
              <a:rPr lang="ru-RU" dirty="0" err="1"/>
              <a:t>їх</a:t>
            </a:r>
            <a:r>
              <a:rPr lang="ru-RU" dirty="0"/>
              <a:t> </a:t>
            </a:r>
            <a:r>
              <a:rPr lang="ru-RU" dirty="0" err="1"/>
              <a:t>збереження</a:t>
            </a:r>
            <a:r>
              <a:rPr lang="ru-RU" dirty="0"/>
              <a:t> по </a:t>
            </a:r>
            <a:r>
              <a:rPr lang="ru-RU" dirty="0" err="1"/>
              <a:t>всьому</a:t>
            </a:r>
            <a:r>
              <a:rPr lang="ru-RU" dirty="0"/>
              <a:t> </a:t>
            </a:r>
            <a:r>
              <a:rPr lang="ru-RU" dirty="0" err="1"/>
              <a:t>технологічному</a:t>
            </a:r>
            <a:r>
              <a:rPr lang="ru-RU" dirty="0"/>
              <a:t> </a:t>
            </a:r>
            <a:r>
              <a:rPr lang="ru-RU" dirty="0" err="1"/>
              <a:t>ланцюжку</a:t>
            </a:r>
            <a:r>
              <a:rPr lang="ru-RU" dirty="0"/>
              <a:t> і </a:t>
            </a:r>
            <a:r>
              <a:rPr lang="ru-RU" dirty="0" err="1"/>
              <a:t>організації</a:t>
            </a:r>
            <a:r>
              <a:rPr lang="ru-RU" dirty="0"/>
              <a:t> </a:t>
            </a:r>
            <a:r>
              <a:rPr lang="ru-RU" dirty="0" err="1"/>
              <a:t>зберігання</a:t>
            </a:r>
            <a:r>
              <a:rPr lang="ru-RU" dirty="0"/>
              <a:t> </a:t>
            </a:r>
            <a:r>
              <a:rPr lang="ru-RU" dirty="0" err="1"/>
              <a:t>документів</a:t>
            </a:r>
            <a:r>
              <a:rPr lang="ru-RU" dirty="0"/>
              <a:t> </a:t>
            </a:r>
            <a:r>
              <a:rPr lang="ru-RU" dirty="0" err="1"/>
              <a:t>протягом</a:t>
            </a:r>
            <a:r>
              <a:rPr lang="ru-RU" dirty="0"/>
              <a:t> </a:t>
            </a:r>
            <a:r>
              <a:rPr lang="ru-RU" dirty="0" err="1"/>
              <a:t>визначеного</a:t>
            </a:r>
            <a:r>
              <a:rPr lang="ru-RU" dirty="0"/>
              <a:t> часу в </a:t>
            </a:r>
            <a:r>
              <a:rPr lang="ru-RU" dirty="0" err="1"/>
              <a:t>спеціально</a:t>
            </a:r>
            <a:r>
              <a:rPr lang="ru-RU" dirty="0"/>
              <a:t> </a:t>
            </a:r>
            <a:r>
              <a:rPr lang="ru-RU" dirty="0" err="1"/>
              <a:t>відведеному</a:t>
            </a:r>
            <a:r>
              <a:rPr lang="ru-RU" dirty="0"/>
              <a:t> для </a:t>
            </a:r>
            <a:r>
              <a:rPr lang="ru-RU" dirty="0" err="1"/>
              <a:t>цього</a:t>
            </a:r>
            <a:r>
              <a:rPr lang="ru-RU" dirty="0"/>
              <a:t> </a:t>
            </a:r>
            <a:r>
              <a:rPr lang="ru-RU" dirty="0" err="1"/>
              <a:t>місці</a:t>
            </a:r>
            <a:r>
              <a:rPr lang="ru-RU" dirty="0"/>
              <a:t>. </a:t>
            </a:r>
            <a:endParaRPr lang="ru-RU" dirty="0" smtClean="0"/>
          </a:p>
          <a:p>
            <a:r>
              <a:rPr lang="ru-RU" b="1" i="1" u="sng" dirty="0" err="1" smtClean="0"/>
              <a:t>Організаційне</a:t>
            </a:r>
            <a:r>
              <a:rPr lang="ru-RU" b="1" i="1" u="sng" dirty="0" smtClean="0"/>
              <a:t> </a:t>
            </a:r>
            <a:r>
              <a:rPr lang="ru-RU" b="1" i="1" u="sng" dirty="0" err="1"/>
              <a:t>забезпечення</a:t>
            </a:r>
            <a:r>
              <a:rPr lang="ru-RU" b="1" i="1" u="sng" dirty="0"/>
              <a:t> </a:t>
            </a:r>
            <a:r>
              <a:rPr lang="ru-RU" b="1" i="1" u="sng" dirty="0" err="1"/>
              <a:t>ідентифікації</a:t>
            </a:r>
            <a:r>
              <a:rPr lang="ru-RU" b="1" i="1" u="sng" dirty="0"/>
              <a:t> </a:t>
            </a:r>
            <a:r>
              <a:rPr lang="ru-RU" dirty="0"/>
              <a:t>та </a:t>
            </a:r>
            <a:r>
              <a:rPr lang="ru-RU" dirty="0" err="1"/>
              <a:t>відстеження</a:t>
            </a:r>
            <a:r>
              <a:rPr lang="ru-RU" dirty="0"/>
              <a:t> </a:t>
            </a:r>
            <a:r>
              <a:rPr lang="ru-RU" dirty="0" err="1"/>
              <a:t>товарних</a:t>
            </a:r>
            <a:r>
              <a:rPr lang="ru-RU" dirty="0"/>
              <a:t> </a:t>
            </a:r>
            <a:r>
              <a:rPr lang="ru-RU" dirty="0" err="1"/>
              <a:t>партій</a:t>
            </a:r>
            <a:r>
              <a:rPr lang="ru-RU" dirty="0"/>
              <a:t> </a:t>
            </a:r>
            <a:r>
              <a:rPr lang="ru-RU" dirty="0" err="1"/>
              <a:t>передбачає</a:t>
            </a:r>
            <a:r>
              <a:rPr lang="ru-RU" dirty="0"/>
              <a:t> </a:t>
            </a:r>
            <a:r>
              <a:rPr lang="ru-RU" dirty="0" err="1"/>
              <a:t>встановлення</a:t>
            </a:r>
            <a:r>
              <a:rPr lang="ru-RU" dirty="0"/>
              <a:t> </a:t>
            </a:r>
            <a:r>
              <a:rPr lang="ru-RU" dirty="0" err="1"/>
              <a:t>функціональних</a:t>
            </a:r>
            <a:r>
              <a:rPr lang="ru-RU" dirty="0"/>
              <a:t> </a:t>
            </a:r>
            <a:r>
              <a:rPr lang="ru-RU" dirty="0" err="1"/>
              <a:t>завдань</a:t>
            </a:r>
            <a:r>
              <a:rPr lang="ru-RU" dirty="0"/>
              <a:t> і </a:t>
            </a:r>
            <a:r>
              <a:rPr lang="ru-RU" dirty="0" err="1"/>
              <a:t>відповідальності</a:t>
            </a:r>
            <a:r>
              <a:rPr lang="ru-RU" dirty="0"/>
              <a:t> </a:t>
            </a:r>
            <a:r>
              <a:rPr lang="ru-RU" dirty="0" err="1"/>
              <a:t>структурних</a:t>
            </a:r>
            <a:r>
              <a:rPr lang="ru-RU" dirty="0"/>
              <a:t> </a:t>
            </a:r>
            <a:r>
              <a:rPr lang="ru-RU" dirty="0" err="1"/>
              <a:t>підрозділів</a:t>
            </a:r>
            <a:r>
              <a:rPr lang="ru-RU" dirty="0"/>
              <a:t> </a:t>
            </a:r>
            <a:r>
              <a:rPr lang="ru-RU" dirty="0" err="1"/>
              <a:t>підприємств-виробників</a:t>
            </a:r>
            <a:r>
              <a:rPr lang="ru-RU" dirty="0"/>
              <a:t> і </a:t>
            </a:r>
            <a:r>
              <a:rPr lang="ru-RU" dirty="0" err="1"/>
              <a:t>продавців</a:t>
            </a:r>
            <a:r>
              <a:rPr lang="ru-RU" dirty="0"/>
              <a:t>, а </a:t>
            </a:r>
            <a:r>
              <a:rPr lang="ru-RU" dirty="0" err="1"/>
              <a:t>також</a:t>
            </a:r>
            <a:r>
              <a:rPr lang="ru-RU" dirty="0"/>
              <a:t> </a:t>
            </a:r>
            <a:r>
              <a:rPr lang="ru-RU" dirty="0" err="1"/>
              <a:t>посадових</a:t>
            </a:r>
            <a:r>
              <a:rPr lang="ru-RU" dirty="0"/>
              <a:t> </a:t>
            </a:r>
            <a:r>
              <a:rPr lang="ru-RU" dirty="0" err="1"/>
              <a:t>осіб</a:t>
            </a:r>
            <a:r>
              <a:rPr lang="ru-RU" dirty="0"/>
              <a:t>. </a:t>
            </a:r>
          </a:p>
        </p:txBody>
      </p:sp>
    </p:spTree>
    <p:extLst>
      <p:ext uri="{BB962C8B-B14F-4D97-AF65-F5344CB8AC3E}">
        <p14:creationId xmlns:p14="http://schemas.microsoft.com/office/powerpoint/2010/main" val="279684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Фізичні</a:t>
            </a:r>
            <a:r>
              <a:rPr lang="ru-RU" dirty="0"/>
              <a:t> </a:t>
            </a:r>
            <a:r>
              <a:rPr lang="ru-RU" dirty="0" err="1"/>
              <a:t>властивості</a:t>
            </a:r>
            <a:r>
              <a:rPr lang="ru-RU" dirty="0"/>
              <a:t> </a:t>
            </a:r>
            <a:r>
              <a:rPr lang="ru-RU" dirty="0" err="1"/>
              <a:t>товарів</a:t>
            </a:r>
            <a:endParaRPr lang="ru-RU" dirty="0"/>
          </a:p>
        </p:txBody>
      </p:sp>
      <p:sp>
        <p:nvSpPr>
          <p:cNvPr id="3" name="Объект 2"/>
          <p:cNvSpPr>
            <a:spLocks noGrp="1"/>
          </p:cNvSpPr>
          <p:nvPr>
            <p:ph idx="1"/>
          </p:nvPr>
        </p:nvSpPr>
        <p:spPr/>
        <p:txBody>
          <a:bodyPr/>
          <a:lstStyle/>
          <a:p>
            <a:endParaRPr lang="ru-RU"/>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59" y="1700808"/>
            <a:ext cx="7953977" cy="4104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856319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Розміри автомобілів</a:t>
            </a:r>
            <a:endParaRPr lang="ru-RU" dirty="0"/>
          </a:p>
        </p:txBody>
      </p:sp>
      <p:sp>
        <p:nvSpPr>
          <p:cNvPr id="3" name="Объект 2"/>
          <p:cNvSpPr>
            <a:spLocks noGrp="1"/>
          </p:cNvSpPr>
          <p:nvPr>
            <p:ph idx="1"/>
          </p:nvPr>
        </p:nvSpPr>
        <p:spPr/>
        <p:txBody>
          <a:bodyPr/>
          <a:lstStyle/>
          <a:p>
            <a:endParaRPr lang="ru-RU"/>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1545944"/>
            <a:ext cx="6408712" cy="49609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913891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328908"/>
            <a:ext cx="7704856" cy="62586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369212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Хімічні</a:t>
            </a:r>
            <a:r>
              <a:rPr lang="ru-RU" dirty="0"/>
              <a:t> </a:t>
            </a:r>
            <a:r>
              <a:rPr lang="ru-RU" dirty="0" err="1"/>
              <a:t>властивості</a:t>
            </a:r>
            <a:r>
              <a:rPr lang="ru-RU" dirty="0"/>
              <a:t> </a:t>
            </a:r>
            <a:r>
              <a:rPr lang="ru-RU" dirty="0" err="1"/>
              <a:t>товарів</a:t>
            </a:r>
            <a:endParaRPr lang="ru-RU" dirty="0"/>
          </a:p>
        </p:txBody>
      </p:sp>
      <p:sp>
        <p:nvSpPr>
          <p:cNvPr id="3" name="Объект 2"/>
          <p:cNvSpPr>
            <a:spLocks noGrp="1"/>
          </p:cNvSpPr>
          <p:nvPr>
            <p:ph idx="1"/>
          </p:nvPr>
        </p:nvSpPr>
        <p:spPr/>
        <p:txBody>
          <a:bodyPr/>
          <a:lstStyle/>
          <a:p>
            <a:r>
              <a:rPr lang="ru-RU" b="1" i="1" u="sng" dirty="0"/>
              <a:t>Вода </a:t>
            </a:r>
            <a:r>
              <a:rPr lang="ru-RU" dirty="0"/>
              <a:t>– </a:t>
            </a:r>
            <a:r>
              <a:rPr lang="ru-RU" dirty="0" err="1"/>
              <a:t>переважаючий</a:t>
            </a:r>
            <a:r>
              <a:rPr lang="ru-RU" dirty="0"/>
              <a:t> компонент </a:t>
            </a:r>
            <a:r>
              <a:rPr lang="ru-RU" dirty="0" err="1"/>
              <a:t>товарів</a:t>
            </a:r>
            <a:r>
              <a:rPr lang="ru-RU" dirty="0"/>
              <a:t> з </a:t>
            </a:r>
            <a:r>
              <a:rPr lang="ru-RU" dirty="0" err="1"/>
              <a:t>підвищеною</a:t>
            </a:r>
            <a:r>
              <a:rPr lang="ru-RU" dirty="0"/>
              <a:t> </a:t>
            </a:r>
            <a:r>
              <a:rPr lang="ru-RU" dirty="0" err="1"/>
              <a:t>вологістю</a:t>
            </a:r>
            <a:r>
              <a:rPr lang="ru-RU" dirty="0" smtClean="0"/>
              <a:t>.</a:t>
            </a:r>
          </a:p>
          <a:p>
            <a:r>
              <a:rPr lang="ru-RU" b="1" i="1" u="sng" dirty="0" err="1"/>
              <a:t>Масова</a:t>
            </a:r>
            <a:r>
              <a:rPr lang="ru-RU" b="1" i="1" u="sng" dirty="0"/>
              <a:t> </a:t>
            </a:r>
            <a:r>
              <a:rPr lang="ru-RU" b="1" i="1" u="sng" dirty="0" err="1"/>
              <a:t>частка</a:t>
            </a:r>
            <a:r>
              <a:rPr lang="ru-RU" b="1" i="1" u="sng" dirty="0"/>
              <a:t> </a:t>
            </a:r>
            <a:r>
              <a:rPr lang="ru-RU" dirty="0"/>
              <a:t>– величина, </a:t>
            </a:r>
            <a:r>
              <a:rPr lang="ru-RU" dirty="0" err="1"/>
              <a:t>що</a:t>
            </a:r>
            <a:r>
              <a:rPr lang="ru-RU" dirty="0"/>
              <a:t> </a:t>
            </a:r>
            <a:r>
              <a:rPr lang="ru-RU" dirty="0" err="1"/>
              <a:t>дорівнює</a:t>
            </a:r>
            <a:r>
              <a:rPr lang="ru-RU" dirty="0"/>
              <a:t> </a:t>
            </a:r>
            <a:r>
              <a:rPr lang="ru-RU" dirty="0" err="1"/>
              <a:t>відношенню</a:t>
            </a:r>
            <a:r>
              <a:rPr lang="ru-RU" dirty="0"/>
              <a:t> </a:t>
            </a:r>
            <a:r>
              <a:rPr lang="ru-RU" dirty="0" err="1"/>
              <a:t>маси</a:t>
            </a:r>
            <a:r>
              <a:rPr lang="ru-RU" dirty="0"/>
              <a:t> компонента </a:t>
            </a:r>
            <a:r>
              <a:rPr lang="ru-RU" dirty="0" err="1"/>
              <a:t>суміші</a:t>
            </a:r>
            <a:r>
              <a:rPr lang="ru-RU" dirty="0"/>
              <a:t> до </a:t>
            </a:r>
            <a:r>
              <a:rPr lang="ru-RU" dirty="0" err="1"/>
              <a:t>маси</a:t>
            </a:r>
            <a:r>
              <a:rPr lang="ru-RU" dirty="0"/>
              <a:t> </a:t>
            </a:r>
            <a:r>
              <a:rPr lang="ru-RU" dirty="0" err="1"/>
              <a:t>суміші</a:t>
            </a:r>
            <a:r>
              <a:rPr lang="ru-RU" dirty="0"/>
              <a:t>.</a:t>
            </a:r>
          </a:p>
        </p:txBody>
      </p:sp>
    </p:spTree>
    <p:extLst>
      <p:ext uri="{BB962C8B-B14F-4D97-AF65-F5344CB8AC3E}">
        <p14:creationId xmlns:p14="http://schemas.microsoft.com/office/powerpoint/2010/main" val="11440115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Дякую за увагу!</a:t>
            </a:r>
            <a:endParaRPr lang="ru-RU" dirty="0"/>
          </a:p>
        </p:txBody>
      </p:sp>
      <p:sp>
        <p:nvSpPr>
          <p:cNvPr id="3" name="Объект 2"/>
          <p:cNvSpPr>
            <a:spLocks noGrp="1"/>
          </p:cNvSpPr>
          <p:nvPr>
            <p:ph idx="1"/>
          </p:nvPr>
        </p:nvSpPr>
        <p:spPr/>
        <p:txBody>
          <a:bodyPr/>
          <a:lstStyle/>
          <a:p>
            <a:endParaRPr lang="ru-RU" dirty="0"/>
          </a:p>
        </p:txBody>
      </p:sp>
    </p:spTree>
    <p:extLst>
      <p:ext uri="{BB962C8B-B14F-4D97-AF65-F5344CB8AC3E}">
        <p14:creationId xmlns:p14="http://schemas.microsoft.com/office/powerpoint/2010/main" val="1012157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31694"/>
            <a:ext cx="8784976" cy="6740307"/>
          </a:xfrm>
          <a:prstGeom prst="rect">
            <a:avLst/>
          </a:prstGeom>
        </p:spPr>
        <p:txBody>
          <a:bodyPr wrap="square">
            <a:spAutoFit/>
          </a:bodyPr>
          <a:lstStyle/>
          <a:p>
            <a:r>
              <a:rPr lang="uk-UA" dirty="0"/>
              <a:t>У процесі опрацювання технології висока якість товару стала стійкою. З'являються модифікації товару всередині фірми, чому сприяє поява товарів-конкурентів. Ціни або продовжують залишатися високими, або підвищуються, якщо на початку були </a:t>
            </a:r>
            <a:r>
              <a:rPr lang="uk-UA" dirty="0" smtClean="0"/>
              <a:t>помірними </a:t>
            </a:r>
            <a:r>
              <a:rPr lang="en-US" dirty="0" err="1"/>
              <a:t>Попит</a:t>
            </a:r>
            <a:r>
              <a:rPr lang="en-US" dirty="0"/>
              <a:t> </a:t>
            </a:r>
            <a:r>
              <a:rPr lang="en-US" dirty="0" err="1"/>
              <a:t>на</a:t>
            </a:r>
            <a:r>
              <a:rPr lang="en-US" dirty="0"/>
              <a:t> </a:t>
            </a:r>
            <a:r>
              <a:rPr lang="en-US" dirty="0" err="1"/>
              <a:t>ринку</a:t>
            </a:r>
            <a:r>
              <a:rPr lang="en-US" dirty="0"/>
              <a:t> </a:t>
            </a:r>
            <a:r>
              <a:rPr lang="en-US" dirty="0" err="1"/>
              <a:t>зростає</a:t>
            </a:r>
            <a:r>
              <a:rPr lang="en-US" dirty="0"/>
              <a:t>. </a:t>
            </a:r>
            <a:r>
              <a:rPr lang="en-US" dirty="0" err="1"/>
              <a:t>Підприємство</a:t>
            </a:r>
            <a:r>
              <a:rPr lang="en-US" dirty="0"/>
              <a:t> </a:t>
            </a:r>
            <a:r>
              <a:rPr lang="en-US" dirty="0" err="1"/>
              <a:t>починає</a:t>
            </a:r>
            <a:r>
              <a:rPr lang="en-US" dirty="0"/>
              <a:t> </a:t>
            </a:r>
            <a:r>
              <a:rPr lang="en-US" dirty="0" err="1"/>
              <a:t>одержувати</a:t>
            </a:r>
            <a:r>
              <a:rPr lang="en-US" dirty="0"/>
              <a:t> </a:t>
            </a:r>
            <a:r>
              <a:rPr lang="en-US" dirty="0" err="1"/>
              <a:t>значний</a:t>
            </a:r>
            <a:r>
              <a:rPr lang="en-US" dirty="0"/>
              <a:t> </a:t>
            </a:r>
            <a:r>
              <a:rPr lang="en-US" dirty="0" err="1"/>
              <a:t>прибуток</a:t>
            </a:r>
            <a:r>
              <a:rPr lang="en-US" dirty="0"/>
              <a:t>, </a:t>
            </a:r>
            <a:r>
              <a:rPr lang="en-US" dirty="0" err="1"/>
              <a:t>який</a:t>
            </a:r>
            <a:r>
              <a:rPr lang="en-US" dirty="0"/>
              <a:t> </a:t>
            </a:r>
            <a:r>
              <a:rPr lang="en-US" dirty="0" err="1"/>
              <a:t>зростає</a:t>
            </a:r>
            <a:r>
              <a:rPr lang="en-US" dirty="0"/>
              <a:t> і </a:t>
            </a:r>
            <a:r>
              <a:rPr lang="en-US" dirty="0" err="1"/>
              <a:t>досягає</a:t>
            </a:r>
            <a:r>
              <a:rPr lang="en-US" dirty="0"/>
              <a:t> </a:t>
            </a:r>
            <a:r>
              <a:rPr lang="en-US" dirty="0" err="1"/>
              <a:t>максимуму</a:t>
            </a:r>
            <a:r>
              <a:rPr lang="en-US" dirty="0"/>
              <a:t> </a:t>
            </a:r>
            <a:r>
              <a:rPr lang="en-US" dirty="0" err="1"/>
              <a:t>на</a:t>
            </a:r>
            <a:r>
              <a:rPr lang="en-US" dirty="0"/>
              <a:t> </a:t>
            </a:r>
            <a:r>
              <a:rPr lang="en-US" dirty="0" err="1"/>
              <a:t>кінець</a:t>
            </a:r>
            <a:r>
              <a:rPr lang="en-US" dirty="0"/>
              <a:t> </a:t>
            </a:r>
            <a:r>
              <a:rPr lang="en-US" dirty="0" err="1"/>
              <a:t>цього</a:t>
            </a:r>
            <a:r>
              <a:rPr lang="en-US" dirty="0"/>
              <a:t> </a:t>
            </a:r>
            <a:r>
              <a:rPr lang="en-US" dirty="0" err="1"/>
              <a:t>етапу</a:t>
            </a:r>
            <a:r>
              <a:rPr lang="en-US" dirty="0"/>
              <a:t>. </a:t>
            </a:r>
            <a:r>
              <a:rPr lang="en-US" dirty="0" err="1"/>
              <a:t>Одержання</a:t>
            </a:r>
            <a:r>
              <a:rPr lang="en-US" dirty="0"/>
              <a:t> </a:t>
            </a:r>
            <a:r>
              <a:rPr lang="en-US" dirty="0" err="1"/>
              <a:t>високого</a:t>
            </a:r>
            <a:r>
              <a:rPr lang="en-US" dirty="0"/>
              <a:t> </a:t>
            </a:r>
            <a:r>
              <a:rPr lang="en-US" dirty="0" err="1"/>
              <a:t>прибутку</a:t>
            </a:r>
            <a:r>
              <a:rPr lang="en-US" dirty="0"/>
              <a:t> є </a:t>
            </a:r>
            <a:r>
              <a:rPr lang="en-US" dirty="0" err="1"/>
              <a:t>невід'ємною</a:t>
            </a:r>
            <a:r>
              <a:rPr lang="en-US" dirty="0"/>
              <a:t> </a:t>
            </a:r>
            <a:r>
              <a:rPr lang="en-US" dirty="0" err="1"/>
              <a:t>ознакою</a:t>
            </a:r>
            <a:r>
              <a:rPr lang="en-US" dirty="0"/>
              <a:t> </a:t>
            </a:r>
            <a:r>
              <a:rPr lang="en-US" dirty="0" err="1"/>
              <a:t>етапу</a:t>
            </a:r>
            <a:r>
              <a:rPr lang="en-US" dirty="0"/>
              <a:t> </a:t>
            </a:r>
            <a:r>
              <a:rPr lang="en-US" dirty="0" err="1"/>
              <a:t>зростання</a:t>
            </a:r>
            <a:r>
              <a:rPr lang="en-US" dirty="0"/>
              <a:t>. </a:t>
            </a:r>
            <a:r>
              <a:rPr lang="en-US" dirty="0" err="1"/>
              <a:t>Фірмі</a:t>
            </a:r>
            <a:r>
              <a:rPr lang="en-US" dirty="0"/>
              <a:t> </a:t>
            </a:r>
            <a:r>
              <a:rPr lang="en-US" dirty="0" err="1"/>
              <a:t>вигідно</a:t>
            </a:r>
            <a:r>
              <a:rPr lang="en-US" dirty="0"/>
              <a:t> </a:t>
            </a:r>
            <a:r>
              <a:rPr lang="en-US" dirty="0" err="1"/>
              <a:t>продовжити</a:t>
            </a:r>
            <a:r>
              <a:rPr lang="en-US" dirty="0"/>
              <a:t> </a:t>
            </a:r>
            <a:r>
              <a:rPr lang="en-US" dirty="0" err="1"/>
              <a:t>цей</a:t>
            </a:r>
            <a:r>
              <a:rPr lang="en-US" dirty="0"/>
              <a:t> </a:t>
            </a:r>
            <a:r>
              <a:rPr lang="en-US" dirty="0" err="1"/>
              <a:t>етап</a:t>
            </a:r>
            <a:r>
              <a:rPr lang="en-US" dirty="0"/>
              <a:t>, </a:t>
            </a:r>
            <a:r>
              <a:rPr lang="en-US" dirty="0" err="1"/>
              <a:t>тобто</a:t>
            </a:r>
            <a:r>
              <a:rPr lang="en-US" dirty="0"/>
              <a:t> </a:t>
            </a:r>
            <a:r>
              <a:rPr lang="en-US" dirty="0" err="1"/>
              <a:t>всі</a:t>
            </a:r>
            <a:r>
              <a:rPr lang="en-US" dirty="0"/>
              <a:t> </a:t>
            </a:r>
            <a:r>
              <a:rPr lang="en-US" dirty="0" err="1"/>
              <a:t>зусилля</a:t>
            </a:r>
            <a:r>
              <a:rPr lang="en-US" dirty="0"/>
              <a:t> </a:t>
            </a:r>
            <a:r>
              <a:rPr lang="en-US" dirty="0" err="1"/>
              <a:t>слід</a:t>
            </a:r>
            <a:r>
              <a:rPr lang="en-US" dirty="0"/>
              <a:t> </a:t>
            </a:r>
            <a:r>
              <a:rPr lang="en-US" dirty="0" err="1"/>
              <a:t>спрямувати</a:t>
            </a:r>
            <a:r>
              <a:rPr lang="en-US" dirty="0"/>
              <a:t> </a:t>
            </a:r>
            <a:r>
              <a:rPr lang="en-US" dirty="0" err="1"/>
              <a:t>на</a:t>
            </a:r>
            <a:r>
              <a:rPr lang="en-US" dirty="0"/>
              <a:t> </a:t>
            </a:r>
            <a:r>
              <a:rPr lang="en-US" dirty="0" err="1"/>
              <a:t>збільшення</a:t>
            </a:r>
            <a:r>
              <a:rPr lang="en-US" dirty="0"/>
              <a:t> </a:t>
            </a:r>
            <a:r>
              <a:rPr lang="en-US" dirty="0" err="1"/>
              <a:t>часу</a:t>
            </a:r>
            <a:r>
              <a:rPr lang="en-US" dirty="0"/>
              <a:t> </a:t>
            </a:r>
            <a:r>
              <a:rPr lang="en-US" dirty="0" err="1"/>
              <a:t>зростання</a:t>
            </a:r>
            <a:r>
              <a:rPr lang="en-US" dirty="0"/>
              <a:t> </a:t>
            </a:r>
            <a:r>
              <a:rPr lang="en-US" dirty="0" err="1"/>
              <a:t>обсягу</a:t>
            </a:r>
            <a:r>
              <a:rPr lang="en-US" dirty="0"/>
              <a:t> </a:t>
            </a:r>
            <a:r>
              <a:rPr lang="en-US" dirty="0" err="1"/>
              <a:t>реалізації</a:t>
            </a:r>
            <a:r>
              <a:rPr lang="en-US" dirty="0"/>
              <a:t>. </a:t>
            </a:r>
            <a:r>
              <a:rPr lang="en-US" dirty="0" err="1"/>
              <a:t>Продовження</a:t>
            </a:r>
            <a:r>
              <a:rPr lang="en-US" dirty="0"/>
              <a:t> </a:t>
            </a:r>
            <a:r>
              <a:rPr lang="en-US" dirty="0" err="1"/>
              <a:t>етапу</a:t>
            </a:r>
            <a:r>
              <a:rPr lang="en-US" dirty="0"/>
              <a:t> </a:t>
            </a:r>
            <a:r>
              <a:rPr lang="en-US" dirty="0" err="1"/>
              <a:t>зростання</a:t>
            </a:r>
            <a:r>
              <a:rPr lang="en-US" dirty="0"/>
              <a:t> </a:t>
            </a:r>
            <a:r>
              <a:rPr lang="en-US" dirty="0" err="1"/>
              <a:t>можна</a:t>
            </a:r>
            <a:r>
              <a:rPr lang="en-US" dirty="0"/>
              <a:t> </a:t>
            </a:r>
            <a:r>
              <a:rPr lang="en-US" dirty="0" err="1"/>
              <a:t>добитися</a:t>
            </a:r>
            <a:r>
              <a:rPr lang="en-US" dirty="0"/>
              <a:t> </a:t>
            </a:r>
            <a:r>
              <a:rPr lang="en-US" dirty="0" err="1"/>
              <a:t>за</a:t>
            </a:r>
            <a:r>
              <a:rPr lang="en-US" dirty="0"/>
              <a:t> </a:t>
            </a:r>
            <a:r>
              <a:rPr lang="en-US" dirty="0" err="1"/>
              <a:t>допомогою</a:t>
            </a:r>
            <a:r>
              <a:rPr lang="en-US" dirty="0"/>
              <a:t> </a:t>
            </a:r>
            <a:r>
              <a:rPr lang="en-US" dirty="0" err="1"/>
              <a:t>поліпшення</a:t>
            </a:r>
            <a:r>
              <a:rPr lang="en-US" dirty="0"/>
              <a:t> </a:t>
            </a:r>
            <a:r>
              <a:rPr lang="en-US" dirty="0" err="1"/>
              <a:t>якості</a:t>
            </a:r>
            <a:r>
              <a:rPr lang="en-US" dirty="0"/>
              <a:t> </a:t>
            </a:r>
            <a:r>
              <a:rPr lang="en-US" dirty="0" err="1"/>
              <a:t>товару</a:t>
            </a:r>
            <a:r>
              <a:rPr lang="en-US" dirty="0"/>
              <a:t>, </a:t>
            </a:r>
            <a:r>
              <a:rPr lang="en-US" dirty="0" err="1"/>
              <a:t>посилення</a:t>
            </a:r>
            <a:r>
              <a:rPr lang="en-US" dirty="0"/>
              <a:t> </a:t>
            </a:r>
            <a:r>
              <a:rPr lang="en-US" dirty="0" err="1"/>
              <a:t>активності</a:t>
            </a:r>
            <a:r>
              <a:rPr lang="en-US" dirty="0"/>
              <a:t> </a:t>
            </a:r>
            <a:r>
              <a:rPr lang="en-US" dirty="0" err="1"/>
              <a:t>реклами</a:t>
            </a:r>
            <a:r>
              <a:rPr lang="en-US" dirty="0"/>
              <a:t>, </a:t>
            </a:r>
            <a:r>
              <a:rPr lang="en-US" dirty="0" err="1"/>
              <a:t>переконуючи</a:t>
            </a:r>
            <a:r>
              <a:rPr lang="en-US" dirty="0"/>
              <a:t> </a:t>
            </a:r>
            <a:r>
              <a:rPr lang="en-US" dirty="0" err="1"/>
              <a:t>надалі</a:t>
            </a:r>
            <a:r>
              <a:rPr lang="en-US" dirty="0"/>
              <a:t> </a:t>
            </a:r>
            <a:r>
              <a:rPr lang="en-US" dirty="0" err="1"/>
              <a:t>споживача</a:t>
            </a:r>
            <a:r>
              <a:rPr lang="en-US" dirty="0"/>
              <a:t> у </a:t>
            </a:r>
            <a:r>
              <a:rPr lang="en-US" dirty="0" err="1"/>
              <a:t>перевагах</a:t>
            </a:r>
            <a:r>
              <a:rPr lang="en-US" dirty="0"/>
              <a:t> </a:t>
            </a:r>
            <a:r>
              <a:rPr lang="en-US" dirty="0" err="1"/>
              <a:t>рекламованого</a:t>
            </a:r>
            <a:r>
              <a:rPr lang="en-US" dirty="0"/>
              <a:t> </a:t>
            </a:r>
            <a:r>
              <a:rPr lang="en-US" dirty="0" err="1"/>
              <a:t>товару</a:t>
            </a:r>
            <a:r>
              <a:rPr lang="en-US" dirty="0"/>
              <a:t>.</a:t>
            </a:r>
          </a:p>
          <a:p>
            <a:r>
              <a:rPr lang="uk-UA" dirty="0"/>
              <a:t>Етап четвертий - зрілість. Товар випускається великими партіями за опрацьованою технологією, підвищеної якості. Іде більш повільне, ніж на третьому етапі, але неухильне зростання продажу до його максимального значення. Стає гострішою конкуренція в галузі цін, аналогічних товарів, з'являються оригінальні розробки конкурентів. Для утримання конкурентних позицій потрібні поліпшені варіанти товару, що здебільшого відволікає значні кошти. Усе це призводить до скорочення прибутку. Попит став масовим, товар уже наситив масовий ринок, люди купують його повторно і багато разів. У рекламній роботі необхідний акцент на масового покупця-консерватора. </a:t>
            </a:r>
            <a:endParaRPr lang="uk-UA" dirty="0" smtClean="0"/>
          </a:p>
          <a:p>
            <a:r>
              <a:rPr lang="uk-UA" dirty="0"/>
              <a:t>Форма реклами повинна стати максимально масовою і інтенсивною. Необхідний пошук додаткових ринків для нового товару і нових користувачів. Підприємство розробляє систему заохочення більш частих повторних купівель товару тими покупцями, які його вже одноразово придбали. Паралельно проводиться робота щодо знаходження способів різноманітнішого продовження використання товару та нових сфер застосування</a:t>
            </a:r>
            <a:endParaRPr lang="en-US" dirty="0"/>
          </a:p>
        </p:txBody>
      </p:sp>
    </p:spTree>
    <p:extLst>
      <p:ext uri="{BB962C8B-B14F-4D97-AF65-F5344CB8AC3E}">
        <p14:creationId xmlns:p14="http://schemas.microsoft.com/office/powerpoint/2010/main" val="3553723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9120"/>
            <a:ext cx="9144000" cy="3541995"/>
          </a:xfrm>
          <a:prstGeom prst="rect">
            <a:avLst/>
          </a:prstGeom>
        </p:spPr>
        <p:txBody>
          <a:bodyPr wrap="square">
            <a:spAutoFit/>
          </a:bodyPr>
          <a:lstStyle/>
          <a:p>
            <a:pPr marR="12700" indent="457200" algn="just">
              <a:lnSpc>
                <a:spcPts val="1610"/>
              </a:lnSpc>
              <a:spcBef>
                <a:spcPts val="1500"/>
              </a:spcBef>
              <a:spcAft>
                <a:spcPts val="0"/>
              </a:spcAft>
            </a:pPr>
            <a:r>
              <a:rPr lang="en-US" dirty="0" err="1">
                <a:latin typeface="Times New Roman" panose="02020603050405020304" pitchFamily="18" charset="0"/>
                <a:ea typeface="Microsoft YaHei" panose="020B0503020204020204" pitchFamily="34" charset="-122"/>
              </a:rPr>
              <a:t>Етап</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п'ятий</a:t>
            </a:r>
            <a:r>
              <a:rPr lang="en-US" dirty="0">
                <a:latin typeface="Times New Roman" panose="02020603050405020304" pitchFamily="18" charset="0"/>
                <a:ea typeface="Microsoft YaHei" panose="020B0503020204020204" pitchFamily="34" charset="-122"/>
              </a:rPr>
              <a:t> - </a:t>
            </a:r>
            <a:r>
              <a:rPr lang="en-US" dirty="0" err="1">
                <a:latin typeface="Times New Roman" panose="02020603050405020304" pitchFamily="18" charset="0"/>
                <a:ea typeface="Microsoft YaHei" panose="020B0503020204020204" pitchFamily="34" charset="-122"/>
              </a:rPr>
              <a:t>спад</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Коли-небудь</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обсяги</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продажу</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товару</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все-таки</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почнуть</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зменшуватися</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Це</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свідчить</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про</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старіння</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товару</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коли</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він</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вступає</a:t>
            </a:r>
            <a:r>
              <a:rPr lang="en-US" dirty="0">
                <a:latin typeface="Times New Roman" panose="02020603050405020304" pitchFamily="18" charset="0"/>
                <a:ea typeface="Microsoft YaHei" panose="020B0503020204020204" pitchFamily="34" charset="-122"/>
              </a:rPr>
              <a:t> у </a:t>
            </a:r>
            <a:r>
              <a:rPr lang="en-US" dirty="0" err="1">
                <a:latin typeface="Times New Roman" panose="02020603050405020304" pitchFamily="18" charset="0"/>
                <a:ea typeface="Microsoft YaHei" panose="020B0503020204020204" pitchFamily="34" charset="-122"/>
              </a:rPr>
              <a:t>завершальну</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стадію</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існування</a:t>
            </a:r>
            <a:r>
              <a:rPr lang="en-US" dirty="0">
                <a:latin typeface="Times New Roman" panose="02020603050405020304" pitchFamily="18" charset="0"/>
                <a:ea typeface="Microsoft YaHei" panose="020B0503020204020204" pitchFamily="34" charset="-122"/>
              </a:rPr>
              <a:t> - </a:t>
            </a:r>
            <a:r>
              <a:rPr lang="en-US" dirty="0" err="1">
                <a:latin typeface="Times New Roman" panose="02020603050405020304" pitchFamily="18" charset="0"/>
                <a:ea typeface="Microsoft YaHei" panose="020B0503020204020204" pitchFamily="34" charset="-122"/>
              </a:rPr>
              <a:t>спад</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яку</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характеризує</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вихід</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товару</a:t>
            </a:r>
            <a:r>
              <a:rPr lang="en-US" dirty="0">
                <a:latin typeface="Times New Roman" panose="02020603050405020304" pitchFamily="18" charset="0"/>
                <a:ea typeface="Microsoft YaHei" panose="020B0503020204020204" pitchFamily="34" charset="-122"/>
              </a:rPr>
              <a:t> з </a:t>
            </a:r>
            <a:r>
              <a:rPr lang="en-US" dirty="0" err="1">
                <a:latin typeface="Times New Roman" panose="02020603050405020304" pitchFamily="18" charset="0"/>
                <a:ea typeface="Microsoft YaHei" panose="020B0503020204020204" pitchFamily="34" charset="-122"/>
              </a:rPr>
              <a:t>ринку</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Цьому</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сприяють</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успішна</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діяльність</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конкурентів</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зміни</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технології</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інші</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уподобання</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споживачів</a:t>
            </a:r>
            <a:r>
              <a:rPr lang="en-US" dirty="0">
                <a:latin typeface="Times New Roman" panose="02020603050405020304" pitchFamily="18" charset="0"/>
                <a:ea typeface="Microsoft YaHei" panose="020B0503020204020204" pitchFamily="34" charset="-122"/>
              </a:rPr>
              <a:t>. У </a:t>
            </a:r>
            <a:r>
              <a:rPr lang="en-US" dirty="0" err="1">
                <a:latin typeface="Times New Roman" panose="02020603050405020304" pitchFamily="18" charset="0"/>
                <a:ea typeface="Microsoft YaHei" panose="020B0503020204020204" pitchFamily="34" charset="-122"/>
              </a:rPr>
              <a:t>підсумку</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прибуток</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різко</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скорочується</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товари</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можуть</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продаватися</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навіть</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зі</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збитком</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Даний</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етап</a:t>
            </a:r>
            <a:r>
              <a:rPr lang="en-US" dirty="0">
                <a:latin typeface="Times New Roman" panose="02020603050405020304" pitchFamily="18" charset="0"/>
                <a:ea typeface="Microsoft YaHei" panose="020B0503020204020204" pitchFamily="34" charset="-122"/>
              </a:rPr>
              <a:t> є </a:t>
            </a:r>
            <a:r>
              <a:rPr lang="en-US" dirty="0" err="1">
                <a:latin typeface="Times New Roman" panose="02020603050405020304" pitchFamily="18" charset="0"/>
                <a:ea typeface="Microsoft YaHei" panose="020B0503020204020204" pitchFamily="34" charset="-122"/>
              </a:rPr>
              <a:t>невід'ємною</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складовою</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всього</a:t>
            </a:r>
            <a:r>
              <a:rPr lang="en-US" dirty="0">
                <a:latin typeface="Times New Roman" panose="02020603050405020304" pitchFamily="18" charset="0"/>
                <a:ea typeface="Microsoft YaHei" panose="020B0503020204020204" pitchFamily="34" charset="-122"/>
              </a:rPr>
              <a:t> ЖЦТ. </a:t>
            </a:r>
            <a:r>
              <a:rPr lang="en-US" dirty="0" err="1">
                <a:latin typeface="Times New Roman" panose="02020603050405020304" pitchFamily="18" charset="0"/>
                <a:ea typeface="Microsoft YaHei" panose="020B0503020204020204" pitchFamily="34" charset="-122"/>
              </a:rPr>
              <a:t>Однак</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кожне</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підприємство</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прагне</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віддалити</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його</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настання</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використовуючи</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для</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цього</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різні</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способи</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та</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прийоми</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Так</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наприклад</a:t>
            </a:r>
            <a:r>
              <a:rPr lang="en-US" dirty="0">
                <a:latin typeface="Times New Roman" panose="02020603050405020304" pitchFamily="18" charset="0"/>
                <a:ea typeface="Microsoft YaHei" panose="020B0503020204020204" pitchFamily="34" charset="-122"/>
              </a:rPr>
              <a:t>:</a:t>
            </a:r>
          </a:p>
          <a:p>
            <a:pPr marR="12700" indent="457200" algn="just">
              <a:lnSpc>
                <a:spcPts val="1610"/>
              </a:lnSpc>
              <a:spcBef>
                <a:spcPts val="1500"/>
              </a:spcBef>
              <a:spcAft>
                <a:spcPts val="0"/>
              </a:spcAft>
            </a:pPr>
            <a:r>
              <a:rPr lang="en-US" dirty="0" err="1">
                <a:latin typeface="Times New Roman" panose="02020603050405020304" pitchFamily="18" charset="0"/>
                <a:ea typeface="Microsoft YaHei" panose="020B0503020204020204" pitchFamily="34" charset="-122"/>
              </a:rPr>
              <a:t>можна</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спробувати</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продовжити</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життя</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товару</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що</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старіє</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завдяки</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інтенсивній</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рекламі</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упаковці</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маневреності</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цін</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реорганізації</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системи</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збуту</a:t>
            </a:r>
            <a:r>
              <a:rPr lang="en-US" dirty="0">
                <a:latin typeface="Times New Roman" panose="02020603050405020304" pitchFamily="18" charset="0"/>
                <a:ea typeface="Microsoft YaHei" panose="020B0503020204020204" pitchFamily="34" charset="-122"/>
              </a:rPr>
              <a:t>;</a:t>
            </a:r>
          </a:p>
          <a:p>
            <a:pPr marR="12700" indent="457200" algn="just">
              <a:lnSpc>
                <a:spcPts val="1610"/>
              </a:lnSpc>
              <a:spcBef>
                <a:spcPts val="1500"/>
              </a:spcBef>
              <a:spcAft>
                <a:spcPts val="0"/>
              </a:spcAft>
            </a:pPr>
            <a:r>
              <a:rPr lang="en-US" dirty="0" err="1">
                <a:latin typeface="Times New Roman" panose="02020603050405020304" pitchFamily="18" charset="0"/>
                <a:ea typeface="Microsoft YaHei" panose="020B0503020204020204" pitchFamily="34" charset="-122"/>
              </a:rPr>
              <a:t>можна</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використати</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прихильність</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до</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цього</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товару</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споживачів</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допродати</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товар</a:t>
            </a:r>
            <a:r>
              <a:rPr lang="en-US" dirty="0">
                <a:latin typeface="Times New Roman" panose="02020603050405020304" pitchFamily="18" charset="0"/>
                <a:ea typeface="Microsoft YaHei" panose="020B0503020204020204" pitchFamily="34" charset="-122"/>
              </a:rPr>
              <a:t> і «</a:t>
            </a:r>
            <a:r>
              <a:rPr lang="en-US" dirty="0" err="1">
                <a:latin typeface="Times New Roman" panose="02020603050405020304" pitchFamily="18" charset="0"/>
                <a:ea typeface="Microsoft YaHei" panose="020B0503020204020204" pitchFamily="34" charset="-122"/>
              </a:rPr>
              <a:t>вижати</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решту</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прибутку</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різко</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скоротивши</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витрати</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на</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виробництво</a:t>
            </a:r>
            <a:r>
              <a:rPr lang="en-US" dirty="0">
                <a:latin typeface="Times New Roman" panose="02020603050405020304" pitchFamily="18" charset="0"/>
                <a:ea typeface="Microsoft YaHei" panose="020B0503020204020204" pitchFamily="34" charset="-122"/>
              </a:rPr>
              <a:t> і </a:t>
            </a:r>
            <a:r>
              <a:rPr lang="en-US" dirty="0" err="1">
                <a:latin typeface="Times New Roman" panose="02020603050405020304" pitchFamily="18" charset="0"/>
                <a:ea typeface="Microsoft YaHei" panose="020B0503020204020204" pitchFamily="34" charset="-122"/>
              </a:rPr>
              <a:t>збут</a:t>
            </a:r>
            <a:r>
              <a:rPr lang="en-US" dirty="0">
                <a:latin typeface="Times New Roman" panose="02020603050405020304" pitchFamily="18" charset="0"/>
                <a:ea typeface="Microsoft YaHei" panose="020B0503020204020204" pitchFamily="34" charset="-122"/>
              </a:rPr>
              <a:t>;</a:t>
            </a:r>
          </a:p>
          <a:p>
            <a:pPr marR="12700" indent="457200" algn="just">
              <a:lnSpc>
                <a:spcPts val="1610"/>
              </a:lnSpc>
              <a:spcBef>
                <a:spcPts val="1500"/>
              </a:spcBef>
              <a:spcAft>
                <a:spcPts val="0"/>
              </a:spcAft>
            </a:pPr>
            <a:r>
              <a:rPr lang="en-US" dirty="0" err="1">
                <a:latin typeface="Times New Roman" panose="02020603050405020304" pitchFamily="18" charset="0"/>
                <a:ea typeface="Microsoft YaHei" panose="020B0503020204020204" pitchFamily="34" charset="-122"/>
              </a:rPr>
              <a:t>можна</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припинити</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випуск</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товару</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зняти</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його</a:t>
            </a:r>
            <a:r>
              <a:rPr lang="en-US" dirty="0">
                <a:latin typeface="Times New Roman" panose="02020603050405020304" pitchFamily="18" charset="0"/>
                <a:ea typeface="Microsoft YaHei" panose="020B0503020204020204" pitchFamily="34" charset="-122"/>
              </a:rPr>
              <a:t> з </a:t>
            </a:r>
            <a:r>
              <a:rPr lang="en-US" dirty="0" err="1">
                <a:latin typeface="Times New Roman" panose="02020603050405020304" pitchFamily="18" charset="0"/>
                <a:ea typeface="Microsoft YaHei" panose="020B0503020204020204" pitchFamily="34" charset="-122"/>
              </a:rPr>
              <a:t>продажу</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Проте</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не</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треба</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поспішати</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Спочатку</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знімаються</a:t>
            </a:r>
            <a:r>
              <a:rPr lang="en-US" dirty="0">
                <a:latin typeface="Times New Roman" panose="02020603050405020304" pitchFamily="18" charset="0"/>
                <a:ea typeface="Microsoft YaHei" panose="020B0503020204020204" pitchFamily="34" charset="-122"/>
              </a:rPr>
              <a:t> з </a:t>
            </a:r>
            <a:r>
              <a:rPr lang="en-US" dirty="0" err="1">
                <a:latin typeface="Times New Roman" panose="02020603050405020304" pitchFamily="18" charset="0"/>
                <a:ea typeface="Microsoft YaHei" panose="020B0503020204020204" pitchFamily="34" charset="-122"/>
              </a:rPr>
              <a:t>продажу</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найбільш</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неходові</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модифікації</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даного</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товару</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так</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би</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мовити</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розчищається</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прилавок</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для</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виграшного</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показу</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залишків</a:t>
            </a:r>
            <a:r>
              <a:rPr lang="en-US" dirty="0">
                <a:latin typeface="Times New Roman" panose="02020603050405020304" pitchFamily="18" charset="0"/>
                <a:ea typeface="Microsoft YaHei" panose="020B0503020204020204" pitchFamily="34" charset="-122"/>
              </a:rPr>
              <a:t> </a:t>
            </a:r>
            <a:r>
              <a:rPr lang="en-US" dirty="0" err="1">
                <a:latin typeface="Times New Roman" panose="02020603050405020304" pitchFamily="18" charset="0"/>
                <a:ea typeface="Microsoft YaHei" panose="020B0503020204020204" pitchFamily="34" charset="-122"/>
              </a:rPr>
              <a:t>товару</a:t>
            </a:r>
            <a:r>
              <a:rPr lang="en-US" dirty="0">
                <a:latin typeface="Times New Roman" panose="02020603050405020304" pitchFamily="18" charset="0"/>
                <a:ea typeface="Microsoft YaHei" panose="020B0503020204020204" pitchFamily="34" charset="-122"/>
              </a:rPr>
              <a:t>».</a:t>
            </a:r>
          </a:p>
        </p:txBody>
      </p:sp>
      <p:pic>
        <p:nvPicPr>
          <p:cNvPr id="3" name="Рисунок 2"/>
          <p:cNvPicPr>
            <a:picLocks noChangeAspect="1"/>
          </p:cNvPicPr>
          <p:nvPr/>
        </p:nvPicPr>
        <p:blipFill>
          <a:blip r:embed="rId2"/>
          <a:stretch>
            <a:fillRect/>
          </a:stretch>
        </p:blipFill>
        <p:spPr>
          <a:xfrm>
            <a:off x="611560" y="3661116"/>
            <a:ext cx="6552728" cy="3008244"/>
          </a:xfrm>
          <a:prstGeom prst="rect">
            <a:avLst/>
          </a:prstGeom>
        </p:spPr>
      </p:pic>
    </p:spTree>
    <p:extLst>
      <p:ext uri="{BB962C8B-B14F-4D97-AF65-F5344CB8AC3E}">
        <p14:creationId xmlns:p14="http://schemas.microsoft.com/office/powerpoint/2010/main" val="3503596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331640" y="332656"/>
            <a:ext cx="6192688" cy="3538884"/>
          </a:xfrm>
          <a:prstGeom prst="rect">
            <a:avLst/>
          </a:prstGeom>
        </p:spPr>
      </p:pic>
    </p:spTree>
    <p:extLst>
      <p:ext uri="{BB962C8B-B14F-4D97-AF65-F5344CB8AC3E}">
        <p14:creationId xmlns:p14="http://schemas.microsoft.com/office/powerpoint/2010/main" val="491759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r>
              <a:rPr lang="ru-RU" sz="2400" dirty="0" err="1"/>
              <a:t>Чинники</a:t>
            </a:r>
            <a:r>
              <a:rPr lang="ru-RU" sz="2400" dirty="0"/>
              <a:t> маркетингу, </a:t>
            </a:r>
            <a:r>
              <a:rPr lang="ru-RU" sz="2400" dirty="0" err="1"/>
              <a:t>які</a:t>
            </a:r>
            <a:r>
              <a:rPr lang="ru-RU" sz="2400" dirty="0"/>
              <a:t> </a:t>
            </a:r>
            <a:r>
              <a:rPr lang="ru-RU" sz="2400" dirty="0" err="1"/>
              <a:t>враховуються</a:t>
            </a:r>
            <a:r>
              <a:rPr lang="ru-RU" sz="2400" dirty="0"/>
              <a:t> на </a:t>
            </a:r>
            <a:r>
              <a:rPr lang="ru-RU" sz="2400" dirty="0" err="1"/>
              <a:t>різних</a:t>
            </a:r>
            <a:r>
              <a:rPr lang="ru-RU" sz="2400" dirty="0"/>
              <a:t> фазах </a:t>
            </a:r>
            <a:r>
              <a:rPr lang="ru-RU" sz="2400" dirty="0" err="1"/>
              <a:t>життєвого</a:t>
            </a:r>
            <a:r>
              <a:rPr lang="ru-RU" sz="2400" dirty="0"/>
              <a:t> циклу товару</a:t>
            </a:r>
            <a:endParaRPr lang="en-US" sz="24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290860026"/>
              </p:ext>
            </p:extLst>
          </p:nvPr>
        </p:nvGraphicFramePr>
        <p:xfrm>
          <a:off x="683568" y="908720"/>
          <a:ext cx="7632848" cy="5810730"/>
        </p:xfrm>
        <a:graphic>
          <a:graphicData uri="http://schemas.openxmlformats.org/drawingml/2006/table">
            <a:tbl>
              <a:tblPr/>
              <a:tblGrid>
                <a:gridCol w="2250711">
                  <a:extLst>
                    <a:ext uri="{9D8B030D-6E8A-4147-A177-3AD203B41FA5}">
                      <a16:colId xmlns:a16="http://schemas.microsoft.com/office/drawing/2014/main" val="4008388470"/>
                    </a:ext>
                  </a:extLst>
                </a:gridCol>
                <a:gridCol w="1125356">
                  <a:extLst>
                    <a:ext uri="{9D8B030D-6E8A-4147-A177-3AD203B41FA5}">
                      <a16:colId xmlns:a16="http://schemas.microsoft.com/office/drawing/2014/main" val="916030098"/>
                    </a:ext>
                  </a:extLst>
                </a:gridCol>
                <a:gridCol w="2250711">
                  <a:extLst>
                    <a:ext uri="{9D8B030D-6E8A-4147-A177-3AD203B41FA5}">
                      <a16:colId xmlns:a16="http://schemas.microsoft.com/office/drawing/2014/main" val="2914866789"/>
                    </a:ext>
                  </a:extLst>
                </a:gridCol>
                <a:gridCol w="2006070">
                  <a:extLst>
                    <a:ext uri="{9D8B030D-6E8A-4147-A177-3AD203B41FA5}">
                      <a16:colId xmlns:a16="http://schemas.microsoft.com/office/drawing/2014/main" val="1694408818"/>
                    </a:ext>
                  </a:extLst>
                </a:gridCol>
              </a:tblGrid>
              <a:tr h="441629">
                <a:tc>
                  <a:txBody>
                    <a:bodyPr/>
                    <a:lstStyle/>
                    <a:p>
                      <a:r>
                        <a:rPr lang="ru-RU" sz="1200" b="1"/>
                        <a:t>ик</a:t>
                      </a:r>
                      <a:endParaRPr lang="ru-RU" sz="1200"/>
                    </a:p>
                  </a:txBody>
                  <a:tcPr marL="60273" marR="60273" marT="30137" marB="30137" anchor="ctr">
                    <a:lnL>
                      <a:noFill/>
                    </a:lnL>
                    <a:lnR>
                      <a:noFill/>
                    </a:lnR>
                    <a:lnT>
                      <a:noFill/>
                    </a:lnT>
                    <a:lnB>
                      <a:noFill/>
                    </a:lnB>
                  </a:tcPr>
                </a:tc>
                <a:tc gridSpan="2">
                  <a:txBody>
                    <a:bodyPr/>
                    <a:lstStyle/>
                    <a:p>
                      <a:r>
                        <a:rPr lang="ru-RU" sz="1200" b="1"/>
                        <a:t>Характеристика чинника на відповідній стадії</a:t>
                      </a:r>
                      <a:endParaRPr lang="ru-RU" sz="1200"/>
                    </a:p>
                  </a:txBody>
                  <a:tcPr marL="60273" marR="60273" marT="30137" marB="30137" anchor="ctr">
                    <a:lnL>
                      <a:noFill/>
                    </a:lnL>
                    <a:lnR>
                      <a:noFill/>
                    </a:lnR>
                    <a:lnT>
                      <a:noFill/>
                    </a:lnT>
                    <a:lnB>
                      <a:noFill/>
                    </a:lnB>
                  </a:tcPr>
                </a:tc>
                <a:tc hMerge="1">
                  <a:txBody>
                    <a:bodyPr/>
                    <a:lstStyle/>
                    <a:p>
                      <a:endParaRPr lang="en-US"/>
                    </a:p>
                  </a:txBody>
                  <a:tcPr/>
                </a:tc>
                <a:tc>
                  <a:txBody>
                    <a:bodyPr/>
                    <a:lstStyle/>
                    <a:p>
                      <a:endParaRPr lang="en-US" sz="1200"/>
                    </a:p>
                  </a:txBody>
                  <a:tcPr marL="60273" marR="60273" marT="30137" marB="30137" anchor="ctr">
                    <a:lnL>
                      <a:noFill/>
                    </a:lnL>
                    <a:lnR>
                      <a:noFill/>
                    </a:lnR>
                    <a:lnT>
                      <a:noFill/>
                    </a:lnT>
                    <a:lnB>
                      <a:noFill/>
                    </a:lnB>
                  </a:tcPr>
                </a:tc>
                <a:extLst>
                  <a:ext uri="{0D108BD9-81ED-4DB2-BD59-A6C34878D82A}">
                    <a16:rowId xmlns:a16="http://schemas.microsoft.com/office/drawing/2014/main" val="2108154732"/>
                  </a:ext>
                </a:extLst>
              </a:tr>
              <a:tr h="254516">
                <a:tc gridSpan="3">
                  <a:txBody>
                    <a:bodyPr/>
                    <a:lstStyle/>
                    <a:p>
                      <a:r>
                        <a:rPr lang="ru-RU" sz="1200" b="1"/>
                        <a:t>Фаза впровадження</a:t>
                      </a:r>
                      <a:endParaRPr lang="ru-RU" sz="1200"/>
                    </a:p>
                  </a:txBody>
                  <a:tcPr marL="60273" marR="60273" marT="30137" marB="30137" anchor="ctr">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endParaRPr lang="en-US" sz="1200"/>
                    </a:p>
                  </a:txBody>
                  <a:tcPr marL="60273" marR="60273" marT="30137" marB="30137" anchor="ctr">
                    <a:lnL>
                      <a:noFill/>
                    </a:lnL>
                    <a:lnR>
                      <a:noFill/>
                    </a:lnR>
                    <a:lnT>
                      <a:noFill/>
                    </a:lnT>
                    <a:lnB>
                      <a:noFill/>
                    </a:lnB>
                  </a:tcPr>
                </a:tc>
                <a:extLst>
                  <a:ext uri="{0D108BD9-81ED-4DB2-BD59-A6C34878D82A}">
                    <a16:rowId xmlns:a16="http://schemas.microsoft.com/office/drawing/2014/main" val="2588727578"/>
                  </a:ext>
                </a:extLst>
              </a:tr>
              <a:tr h="1009436">
                <a:tc>
                  <a:txBody>
                    <a:bodyPr/>
                    <a:lstStyle/>
                    <a:p>
                      <a:r>
                        <a:rPr lang="ru-RU" sz="1200"/>
                        <a:t>Товар і його зміни</a:t>
                      </a:r>
                    </a:p>
                  </a:txBody>
                  <a:tcPr marL="60273" marR="60273" marT="30137" marB="30137" anchor="ctr">
                    <a:lnL>
                      <a:noFill/>
                    </a:lnL>
                    <a:lnR>
                      <a:noFill/>
                    </a:lnR>
                    <a:lnT>
                      <a:noFill/>
                    </a:lnT>
                    <a:lnB>
                      <a:noFill/>
                    </a:lnB>
                  </a:tcPr>
                </a:tc>
                <a:tc gridSpan="2">
                  <a:txBody>
                    <a:bodyPr/>
                    <a:lstStyle/>
                    <a:p>
                      <a:r>
                        <a:rPr lang="ru-RU" sz="1200"/>
                        <a:t>Ключове значення для успіху мають: конструкція (дизайн), споживчі властивості товару, а також зворотний зв'язок зі споживачами</a:t>
                      </a:r>
                    </a:p>
                  </a:txBody>
                  <a:tcPr marL="60273" marR="60273" marT="30137" marB="30137" anchor="ctr">
                    <a:lnL>
                      <a:noFill/>
                    </a:lnL>
                    <a:lnR>
                      <a:noFill/>
                    </a:lnR>
                    <a:lnT>
                      <a:noFill/>
                    </a:lnT>
                    <a:lnB>
                      <a:noFill/>
                    </a:lnB>
                  </a:tcPr>
                </a:tc>
                <a:tc hMerge="1">
                  <a:txBody>
                    <a:bodyPr/>
                    <a:lstStyle/>
                    <a:p>
                      <a:endParaRPr lang="en-US"/>
                    </a:p>
                  </a:txBody>
                  <a:tcPr/>
                </a:tc>
                <a:tc>
                  <a:txBody>
                    <a:bodyPr/>
                    <a:lstStyle/>
                    <a:p>
                      <a:endParaRPr lang="en-US" sz="1200"/>
                    </a:p>
                  </a:txBody>
                  <a:tcPr marL="60273" marR="60273" marT="30137" marB="30137" anchor="ctr">
                    <a:lnL>
                      <a:noFill/>
                    </a:lnL>
                    <a:lnR>
                      <a:noFill/>
                    </a:lnR>
                    <a:lnT>
                      <a:noFill/>
                    </a:lnT>
                    <a:lnB>
                      <a:noFill/>
                    </a:lnB>
                  </a:tcPr>
                </a:tc>
                <a:extLst>
                  <a:ext uri="{0D108BD9-81ED-4DB2-BD59-A6C34878D82A}">
                    <a16:rowId xmlns:a16="http://schemas.microsoft.com/office/drawing/2014/main" val="3881205936"/>
                  </a:ext>
                </a:extLst>
              </a:tr>
              <a:tr h="1198706">
                <a:tc>
                  <a:txBody>
                    <a:bodyPr/>
                    <a:lstStyle/>
                    <a:p>
                      <a:r>
                        <a:rPr lang="ru-RU" sz="1200"/>
                        <a:t>Маркетинг</a:t>
                      </a:r>
                    </a:p>
                  </a:txBody>
                  <a:tcPr marL="60273" marR="60273" marT="30137" marB="30137" anchor="ctr">
                    <a:lnL>
                      <a:noFill/>
                    </a:lnL>
                    <a:lnR>
                      <a:noFill/>
                    </a:lnR>
                    <a:lnT>
                      <a:noFill/>
                    </a:lnT>
                    <a:lnB>
                      <a:noFill/>
                    </a:lnB>
                  </a:tcPr>
                </a:tc>
                <a:tc gridSpan="2">
                  <a:txBody>
                    <a:bodyPr/>
                    <a:lstStyle/>
                    <a:p>
                      <a:r>
                        <a:rPr lang="ru-RU" sz="1200"/>
                        <a:t>Дуже високі затрати на рекламу порівняно з обсягом реалізації товару. Максимальне використання можливостей цін. Великі витрати на заходи щодо маркетингу</a:t>
                      </a:r>
                    </a:p>
                  </a:txBody>
                  <a:tcPr marL="60273" marR="60273" marT="30137" marB="30137" anchor="ctr">
                    <a:lnL>
                      <a:noFill/>
                    </a:lnL>
                    <a:lnR>
                      <a:noFill/>
                    </a:lnR>
                    <a:lnT>
                      <a:noFill/>
                    </a:lnT>
                    <a:lnB>
                      <a:noFill/>
                    </a:lnB>
                  </a:tcPr>
                </a:tc>
                <a:tc hMerge="1">
                  <a:txBody>
                    <a:bodyPr/>
                    <a:lstStyle/>
                    <a:p>
                      <a:endParaRPr lang="en-US"/>
                    </a:p>
                  </a:txBody>
                  <a:tcPr/>
                </a:tc>
                <a:tc>
                  <a:txBody>
                    <a:bodyPr/>
                    <a:lstStyle/>
                    <a:p>
                      <a:endParaRPr lang="en-US" sz="1200"/>
                    </a:p>
                  </a:txBody>
                  <a:tcPr marL="60273" marR="60273" marT="30137" marB="30137" anchor="ctr">
                    <a:lnL>
                      <a:noFill/>
                    </a:lnL>
                    <a:lnR>
                      <a:noFill/>
                    </a:lnR>
                    <a:lnT>
                      <a:noFill/>
                    </a:lnT>
                    <a:lnB>
                      <a:noFill/>
                    </a:lnB>
                  </a:tcPr>
                </a:tc>
                <a:extLst>
                  <a:ext uri="{0D108BD9-81ED-4DB2-BD59-A6C34878D82A}">
                    <a16:rowId xmlns:a16="http://schemas.microsoft.com/office/drawing/2014/main" val="1765248682"/>
                  </a:ext>
                </a:extLst>
              </a:tr>
              <a:tr h="1009436">
                <a:tc>
                  <a:txBody>
                    <a:bodyPr/>
                    <a:lstStyle/>
                    <a:p>
                      <a:r>
                        <a:rPr lang="ru-RU" sz="1200"/>
                        <a:t>Виробництво і розподіл</a:t>
                      </a:r>
                    </a:p>
                  </a:txBody>
                  <a:tcPr marL="60273" marR="60273" marT="30137" marB="30137" anchor="ctr">
                    <a:lnL>
                      <a:noFill/>
                    </a:lnL>
                    <a:lnR>
                      <a:noFill/>
                    </a:lnR>
                    <a:lnT>
                      <a:noFill/>
                    </a:lnT>
                    <a:lnB>
                      <a:noFill/>
                    </a:lnB>
                  </a:tcPr>
                </a:tc>
                <a:tc gridSpan="2">
                  <a:txBody>
                    <a:bodyPr/>
                    <a:lstStyle/>
                    <a:p>
                      <a:r>
                        <a:rPr lang="ru-RU" sz="1200"/>
                        <a:t>Надлишок і незавантаженість виробничих потужностей. Випуск товару малими та середніми партіями. Висока собівартість. Виділено канали товаророзподілу</a:t>
                      </a:r>
                    </a:p>
                  </a:txBody>
                  <a:tcPr marL="60273" marR="60273" marT="30137" marB="30137" anchor="ctr">
                    <a:lnL>
                      <a:noFill/>
                    </a:lnL>
                    <a:lnR>
                      <a:noFill/>
                    </a:lnR>
                    <a:lnT>
                      <a:noFill/>
                    </a:lnT>
                    <a:lnB>
                      <a:noFill/>
                    </a:lnB>
                  </a:tcPr>
                </a:tc>
                <a:tc hMerge="1">
                  <a:txBody>
                    <a:bodyPr/>
                    <a:lstStyle/>
                    <a:p>
                      <a:endParaRPr lang="en-US"/>
                    </a:p>
                  </a:txBody>
                  <a:tcPr/>
                </a:tc>
                <a:tc>
                  <a:txBody>
                    <a:bodyPr/>
                    <a:lstStyle/>
                    <a:p>
                      <a:endParaRPr lang="en-US" sz="1200"/>
                    </a:p>
                  </a:txBody>
                  <a:tcPr marL="60273" marR="60273" marT="30137" marB="30137" anchor="ctr">
                    <a:lnL>
                      <a:noFill/>
                    </a:lnL>
                    <a:lnR>
                      <a:noFill/>
                    </a:lnR>
                    <a:lnT>
                      <a:noFill/>
                    </a:lnT>
                    <a:lnB>
                      <a:noFill/>
                    </a:lnB>
                  </a:tcPr>
                </a:tc>
                <a:extLst>
                  <a:ext uri="{0D108BD9-81ED-4DB2-BD59-A6C34878D82A}">
                    <a16:rowId xmlns:a16="http://schemas.microsoft.com/office/drawing/2014/main" val="1728980601"/>
                  </a:ext>
                </a:extLst>
              </a:tr>
              <a:tr h="441629">
                <a:tc>
                  <a:txBody>
                    <a:bodyPr/>
                    <a:lstStyle/>
                    <a:p>
                      <a:r>
                        <a:rPr lang="ru-RU" sz="1200"/>
                        <a:t>Конкуренція</a:t>
                      </a:r>
                    </a:p>
                  </a:txBody>
                  <a:tcPr marL="60273" marR="60273" marT="30137" marB="30137" anchor="ctr">
                    <a:lnL>
                      <a:noFill/>
                    </a:lnL>
                    <a:lnR>
                      <a:noFill/>
                    </a:lnR>
                    <a:lnT>
                      <a:noFill/>
                    </a:lnT>
                    <a:lnB>
                      <a:noFill/>
                    </a:lnB>
                  </a:tcPr>
                </a:tc>
                <a:tc gridSpan="2">
                  <a:txBody>
                    <a:bodyPr/>
                    <a:lstStyle/>
                    <a:p>
                      <a:r>
                        <a:rPr lang="ru-RU" sz="1200"/>
                        <a:t>Лише дуже небагато фірм є конкурентами</a:t>
                      </a:r>
                    </a:p>
                  </a:txBody>
                  <a:tcPr marL="60273" marR="60273" marT="30137" marB="30137" anchor="ctr">
                    <a:lnL>
                      <a:noFill/>
                    </a:lnL>
                    <a:lnR>
                      <a:noFill/>
                    </a:lnR>
                    <a:lnT>
                      <a:noFill/>
                    </a:lnT>
                    <a:lnB>
                      <a:noFill/>
                    </a:lnB>
                  </a:tcPr>
                </a:tc>
                <a:tc hMerge="1">
                  <a:txBody>
                    <a:bodyPr/>
                    <a:lstStyle/>
                    <a:p>
                      <a:endParaRPr lang="en-US"/>
                    </a:p>
                  </a:txBody>
                  <a:tcPr/>
                </a:tc>
                <a:tc>
                  <a:txBody>
                    <a:bodyPr/>
                    <a:lstStyle/>
                    <a:p>
                      <a:endParaRPr lang="en-US" sz="1200"/>
                    </a:p>
                  </a:txBody>
                  <a:tcPr marL="60273" marR="60273" marT="30137" marB="30137" anchor="ctr">
                    <a:lnL>
                      <a:noFill/>
                    </a:lnL>
                    <a:lnR>
                      <a:noFill/>
                    </a:lnR>
                    <a:lnT>
                      <a:noFill/>
                    </a:lnT>
                    <a:lnB>
                      <a:noFill/>
                    </a:lnB>
                  </a:tcPr>
                </a:tc>
                <a:extLst>
                  <a:ext uri="{0D108BD9-81ED-4DB2-BD59-A6C34878D82A}">
                    <a16:rowId xmlns:a16="http://schemas.microsoft.com/office/drawing/2014/main" val="949254608"/>
                  </a:ext>
                </a:extLst>
              </a:tr>
              <a:tr h="1009436">
                <a:tc>
                  <a:txBody>
                    <a:bodyPr/>
                    <a:lstStyle/>
                    <a:p>
                      <a:r>
                        <a:rPr lang="ru-RU" sz="1200"/>
                        <a:t>Частка роздрібу в ціні товару і прибутку</a:t>
                      </a:r>
                    </a:p>
                  </a:txBody>
                  <a:tcPr marL="60273" marR="60273" marT="30137" marB="30137" anchor="ctr">
                    <a:lnL>
                      <a:noFill/>
                    </a:lnL>
                    <a:lnR>
                      <a:noFill/>
                    </a:lnR>
                    <a:lnT>
                      <a:noFill/>
                    </a:lnT>
                    <a:lnB>
                      <a:noFill/>
                    </a:lnB>
                  </a:tcPr>
                </a:tc>
                <a:tc gridSpan="2">
                  <a:txBody>
                    <a:bodyPr/>
                    <a:lstStyle/>
                    <a:p>
                      <a:r>
                        <a:rPr lang="ru-RU" sz="1200"/>
                        <a:t>Високі ціни, висока частка роздрібу. Низька прибутковість. Еластичність цін, доступна окремій роздрібній фірмі, не така велика як у фазі зрілості</a:t>
                      </a:r>
                    </a:p>
                  </a:txBody>
                  <a:tcPr marL="60273" marR="60273" marT="30137" marB="30137" anchor="ctr">
                    <a:lnL>
                      <a:noFill/>
                    </a:lnL>
                    <a:lnR>
                      <a:noFill/>
                    </a:lnR>
                    <a:lnT>
                      <a:noFill/>
                    </a:lnT>
                    <a:lnB>
                      <a:noFill/>
                    </a:lnB>
                  </a:tcPr>
                </a:tc>
                <a:tc hMerge="1">
                  <a:txBody>
                    <a:bodyPr/>
                    <a:lstStyle/>
                    <a:p>
                      <a:endParaRPr lang="en-US"/>
                    </a:p>
                  </a:txBody>
                  <a:tcPr/>
                </a:tc>
                <a:tc>
                  <a:txBody>
                    <a:bodyPr/>
                    <a:lstStyle/>
                    <a:p>
                      <a:endParaRPr lang="en-US" sz="1200"/>
                    </a:p>
                  </a:txBody>
                  <a:tcPr marL="60273" marR="60273" marT="30137" marB="30137" anchor="ctr">
                    <a:lnL>
                      <a:noFill/>
                    </a:lnL>
                    <a:lnR>
                      <a:noFill/>
                    </a:lnR>
                    <a:lnT>
                      <a:noFill/>
                    </a:lnT>
                    <a:lnB>
                      <a:noFill/>
                    </a:lnB>
                  </a:tcPr>
                </a:tc>
                <a:extLst>
                  <a:ext uri="{0D108BD9-81ED-4DB2-BD59-A6C34878D82A}">
                    <a16:rowId xmlns:a16="http://schemas.microsoft.com/office/drawing/2014/main" val="4026324469"/>
                  </a:ext>
                </a:extLst>
              </a:tr>
              <a:tr h="445942">
                <a:tc gridSpan="2">
                  <a:txBody>
                    <a:bodyPr/>
                    <a:lstStyle/>
                    <a:p>
                      <a:r>
                        <a:rPr lang="ru-RU" sz="1200"/>
                        <a:t>Покупець і його поведінка</a:t>
                      </a:r>
                    </a:p>
                  </a:txBody>
                  <a:tcPr marL="60273" marR="60273" marT="30137" marB="30137" anchor="ctr">
                    <a:lnL>
                      <a:noFill/>
                    </a:lnL>
                    <a:lnR>
                      <a:noFill/>
                    </a:lnR>
                    <a:lnT>
                      <a:noFill/>
                    </a:lnT>
                    <a:lnB>
                      <a:noFill/>
                    </a:lnB>
                  </a:tcPr>
                </a:tc>
                <a:tc hMerge="1">
                  <a:txBody>
                    <a:bodyPr/>
                    <a:lstStyle/>
                    <a:p>
                      <a:endParaRPr lang="en-US"/>
                    </a:p>
                  </a:txBody>
                  <a:tcPr/>
                </a:tc>
                <a:tc gridSpan="2">
                  <a:txBody>
                    <a:bodyPr/>
                    <a:lstStyle/>
                    <a:p>
                      <a:r>
                        <a:rPr lang="ru-RU" sz="1200" dirty="0" err="1"/>
                        <a:t>Покупець</a:t>
                      </a:r>
                      <a:r>
                        <a:rPr lang="ru-RU" sz="1200" dirty="0"/>
                        <a:t> </a:t>
                      </a:r>
                      <a:r>
                        <a:rPr lang="ru-RU" sz="1200" dirty="0" err="1"/>
                        <a:t>інертний</a:t>
                      </a:r>
                      <a:r>
                        <a:rPr lang="ru-RU" sz="1200" dirty="0"/>
                        <a:t>, </a:t>
                      </a:r>
                      <a:r>
                        <a:rPr lang="ru-RU" sz="1200" dirty="0" err="1"/>
                        <a:t>його</a:t>
                      </a:r>
                      <a:r>
                        <a:rPr lang="ru-RU" sz="1200" dirty="0"/>
                        <a:t> </a:t>
                      </a:r>
                      <a:r>
                        <a:rPr lang="ru-RU" sz="1200" dirty="0" err="1"/>
                        <a:t>необхідно</a:t>
                      </a:r>
                      <a:r>
                        <a:rPr lang="ru-RU" sz="1200" dirty="0"/>
                        <a:t> </a:t>
                      </a:r>
                      <a:r>
                        <a:rPr lang="ru-RU" sz="1200" dirty="0" err="1"/>
                        <a:t>переконати</a:t>
                      </a:r>
                      <a:r>
                        <a:rPr lang="ru-RU" sz="1200" dirty="0"/>
                        <a:t> </a:t>
                      </a:r>
                      <a:r>
                        <a:rPr lang="ru-RU" sz="1200" dirty="0" err="1"/>
                        <a:t>випробувати</a:t>
                      </a:r>
                      <a:r>
                        <a:rPr lang="ru-RU" sz="1200" dirty="0"/>
                        <a:t> товар</a:t>
                      </a:r>
                    </a:p>
                  </a:txBody>
                  <a:tcPr marL="60273" marR="60273" marT="30137" marB="30137" anchor="ctr">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993235690"/>
                  </a:ext>
                </a:extLst>
              </a:tr>
            </a:tbl>
          </a:graphicData>
        </a:graphic>
      </p:graphicFrame>
    </p:spTree>
    <p:extLst>
      <p:ext uri="{BB962C8B-B14F-4D97-AF65-F5344CB8AC3E}">
        <p14:creationId xmlns:p14="http://schemas.microsoft.com/office/powerpoint/2010/main" val="2754556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018"/>
          </a:xfrm>
        </p:spPr>
        <p:txBody>
          <a:bodyPr>
            <a:normAutofit fontScale="90000"/>
          </a:bodyPr>
          <a:lstStyle/>
          <a:p>
            <a:endParaRPr lang="en-US" dirty="0"/>
          </a:p>
        </p:txBody>
      </p:sp>
      <p:graphicFrame>
        <p:nvGraphicFramePr>
          <p:cNvPr id="4" name="Объект 3"/>
          <p:cNvGraphicFramePr>
            <a:graphicFrameLocks noGrp="1"/>
          </p:cNvGraphicFramePr>
          <p:nvPr>
            <p:ph idx="1"/>
          </p:nvPr>
        </p:nvGraphicFramePr>
        <p:xfrm>
          <a:off x="1126723" y="333375"/>
          <a:ext cx="6890554" cy="6048374"/>
        </p:xfrm>
        <a:graphic>
          <a:graphicData uri="http://schemas.openxmlformats.org/drawingml/2006/table">
            <a:tbl>
              <a:tblPr/>
              <a:tblGrid>
                <a:gridCol w="3445277">
                  <a:extLst>
                    <a:ext uri="{9D8B030D-6E8A-4147-A177-3AD203B41FA5}">
                      <a16:colId xmlns:a16="http://schemas.microsoft.com/office/drawing/2014/main" val="1789023503"/>
                    </a:ext>
                  </a:extLst>
                </a:gridCol>
                <a:gridCol w="3445277">
                  <a:extLst>
                    <a:ext uri="{9D8B030D-6E8A-4147-A177-3AD203B41FA5}">
                      <a16:colId xmlns:a16="http://schemas.microsoft.com/office/drawing/2014/main" val="1530707038"/>
                    </a:ext>
                  </a:extLst>
                </a:gridCol>
              </a:tblGrid>
              <a:tr h="306247">
                <a:tc gridSpan="2">
                  <a:txBody>
                    <a:bodyPr/>
                    <a:lstStyle/>
                    <a:p>
                      <a:r>
                        <a:rPr lang="ru-RU" sz="1500" b="1"/>
                        <a:t>Фаза зростання</a:t>
                      </a:r>
                      <a:endParaRPr lang="ru-RU" sz="1500"/>
                    </a:p>
                  </a:txBody>
                  <a:tcPr marL="76562" marR="76562" marT="38281" marB="38281" anchor="ctr">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434556431"/>
                  </a:ext>
                </a:extLst>
              </a:tr>
              <a:tr h="765617">
                <a:tc>
                  <a:txBody>
                    <a:bodyPr/>
                    <a:lstStyle/>
                    <a:p>
                      <a:r>
                        <a:rPr lang="ru-RU" sz="1500"/>
                        <a:t>Товар і його зміни</a:t>
                      </a:r>
                    </a:p>
                  </a:txBody>
                  <a:tcPr marL="76562" marR="76562" marT="38281" marB="38281" anchor="ctr">
                    <a:lnL>
                      <a:noFill/>
                    </a:lnL>
                    <a:lnR>
                      <a:noFill/>
                    </a:lnR>
                    <a:lnT>
                      <a:noFill/>
                    </a:lnT>
                    <a:lnB>
                      <a:noFill/>
                    </a:lnB>
                  </a:tcPr>
                </a:tc>
                <a:tc>
                  <a:txBody>
                    <a:bodyPr/>
                    <a:lstStyle/>
                    <a:p>
                      <a:r>
                        <a:rPr lang="ru-RU" sz="1500"/>
                        <a:t>Товари мають технічні та функціональні відмінності. Якість товарів висока. З'являються конкуруючі товари</a:t>
                      </a:r>
                    </a:p>
                  </a:txBody>
                  <a:tcPr marL="76562" marR="76562" marT="38281" marB="38281" anchor="ctr">
                    <a:lnL>
                      <a:noFill/>
                    </a:lnL>
                    <a:lnR>
                      <a:noFill/>
                    </a:lnR>
                    <a:lnT>
                      <a:noFill/>
                    </a:lnT>
                    <a:lnB>
                      <a:noFill/>
                    </a:lnB>
                  </a:tcPr>
                </a:tc>
                <a:extLst>
                  <a:ext uri="{0D108BD9-81ED-4DB2-BD59-A6C34878D82A}">
                    <a16:rowId xmlns:a16="http://schemas.microsoft.com/office/drawing/2014/main" val="3212433721"/>
                  </a:ext>
                </a:extLst>
              </a:tr>
              <a:tr h="1454672">
                <a:tc>
                  <a:txBody>
                    <a:bodyPr/>
                    <a:lstStyle/>
                    <a:p>
                      <a:r>
                        <a:rPr lang="ru-RU" sz="1500"/>
                        <a:t>Маркетинг</a:t>
                      </a:r>
                    </a:p>
                  </a:txBody>
                  <a:tcPr marL="76562" marR="76562" marT="38281" marB="38281" anchor="ctr">
                    <a:lnL>
                      <a:noFill/>
                    </a:lnL>
                    <a:lnR>
                      <a:noFill/>
                    </a:lnR>
                    <a:lnT>
                      <a:noFill/>
                    </a:lnT>
                    <a:lnB>
                      <a:noFill/>
                    </a:lnB>
                  </a:tcPr>
                </a:tc>
                <a:tc>
                  <a:txBody>
                    <a:bodyPr/>
                    <a:lstStyle/>
                    <a:p>
                      <a:r>
                        <a:rPr lang="ru-RU" sz="1500"/>
                        <a:t>Високі витрати на рекламу, які все-таки становлять меншу частку обігу, ніж у фазі впровадження. Для товарів, які не мають технічного характеру, ключовими завданнями є реклама та товаророзподіл</a:t>
                      </a:r>
                    </a:p>
                  </a:txBody>
                  <a:tcPr marL="76562" marR="76562" marT="38281" marB="38281" anchor="ctr">
                    <a:lnL>
                      <a:noFill/>
                    </a:lnL>
                    <a:lnR>
                      <a:noFill/>
                    </a:lnR>
                    <a:lnT>
                      <a:noFill/>
                    </a:lnT>
                    <a:lnB>
                      <a:noFill/>
                    </a:lnB>
                  </a:tcPr>
                </a:tc>
                <a:extLst>
                  <a:ext uri="{0D108BD9-81ED-4DB2-BD59-A6C34878D82A}">
                    <a16:rowId xmlns:a16="http://schemas.microsoft.com/office/drawing/2014/main" val="660719801"/>
                  </a:ext>
                </a:extLst>
              </a:tr>
              <a:tr h="995302">
                <a:tc>
                  <a:txBody>
                    <a:bodyPr/>
                    <a:lstStyle/>
                    <a:p>
                      <a:r>
                        <a:rPr lang="ru-RU" sz="1500"/>
                        <a:t>Виробництво і розподіл</a:t>
                      </a:r>
                    </a:p>
                  </a:txBody>
                  <a:tcPr marL="76562" marR="76562" marT="38281" marB="38281" anchor="ctr">
                    <a:lnL>
                      <a:noFill/>
                    </a:lnL>
                    <a:lnR>
                      <a:noFill/>
                    </a:lnR>
                    <a:lnT>
                      <a:noFill/>
                    </a:lnT>
                    <a:lnB>
                      <a:noFill/>
                    </a:lnB>
                  </a:tcPr>
                </a:tc>
                <a:tc>
                  <a:txBody>
                    <a:bodyPr/>
                    <a:lstStyle/>
                    <a:p>
                      <a:r>
                        <a:rPr lang="ru-RU" sz="1500"/>
                        <a:t>Виробничих потужностей не вистачає. Зрушення в бік масового виробництва. Товаророзподіл здійснюється каналами масового збуту</a:t>
                      </a:r>
                    </a:p>
                  </a:txBody>
                  <a:tcPr marL="76562" marR="76562" marT="38281" marB="38281" anchor="ctr">
                    <a:lnL>
                      <a:noFill/>
                    </a:lnL>
                    <a:lnR>
                      <a:noFill/>
                    </a:lnR>
                    <a:lnT>
                      <a:noFill/>
                    </a:lnT>
                    <a:lnB>
                      <a:noFill/>
                    </a:lnB>
                  </a:tcPr>
                </a:tc>
                <a:extLst>
                  <a:ext uri="{0D108BD9-81ED-4DB2-BD59-A6C34878D82A}">
                    <a16:rowId xmlns:a16="http://schemas.microsoft.com/office/drawing/2014/main" val="3416011558"/>
                  </a:ext>
                </a:extLst>
              </a:tr>
              <a:tr h="765617">
                <a:tc>
                  <a:txBody>
                    <a:bodyPr/>
                    <a:lstStyle/>
                    <a:p>
                      <a:r>
                        <a:rPr lang="ru-RU" sz="1500"/>
                        <a:t>Конкуренція</a:t>
                      </a:r>
                    </a:p>
                  </a:txBody>
                  <a:tcPr marL="76562" marR="76562" marT="38281" marB="38281" anchor="ctr">
                    <a:lnL>
                      <a:noFill/>
                    </a:lnL>
                    <a:lnR>
                      <a:noFill/>
                    </a:lnR>
                    <a:lnT>
                      <a:noFill/>
                    </a:lnT>
                    <a:lnB>
                      <a:noFill/>
                    </a:lnB>
                  </a:tcPr>
                </a:tc>
                <a:tc>
                  <a:txBody>
                    <a:bodyPr/>
                    <a:lstStyle/>
                    <a:p>
                      <a:r>
                        <a:rPr lang="ru-RU" sz="1500"/>
                        <a:t>Багато фірм вступають у конкурентну боротьбу. Чисельність конкурентів стає значною</a:t>
                      </a:r>
                    </a:p>
                  </a:txBody>
                  <a:tcPr marL="76562" marR="76562" marT="38281" marB="38281" anchor="ctr">
                    <a:lnL>
                      <a:noFill/>
                    </a:lnL>
                    <a:lnR>
                      <a:noFill/>
                    </a:lnR>
                    <a:lnT>
                      <a:noFill/>
                    </a:lnT>
                    <a:lnB>
                      <a:noFill/>
                    </a:lnB>
                  </a:tcPr>
                </a:tc>
                <a:extLst>
                  <a:ext uri="{0D108BD9-81ED-4DB2-BD59-A6C34878D82A}">
                    <a16:rowId xmlns:a16="http://schemas.microsoft.com/office/drawing/2014/main" val="778741384"/>
                  </a:ext>
                </a:extLst>
              </a:tr>
              <a:tr h="995302">
                <a:tc>
                  <a:txBody>
                    <a:bodyPr/>
                    <a:lstStyle/>
                    <a:p>
                      <a:r>
                        <a:rPr lang="ru-RU" sz="1500"/>
                        <a:t>Частка роздрібу в ціні товару і прибутку</a:t>
                      </a:r>
                    </a:p>
                  </a:txBody>
                  <a:tcPr marL="76562" marR="76562" marT="38281" marB="38281" anchor="ctr">
                    <a:lnL>
                      <a:noFill/>
                    </a:lnL>
                    <a:lnR>
                      <a:noFill/>
                    </a:lnR>
                    <a:lnT>
                      <a:noFill/>
                    </a:lnT>
                    <a:lnB>
                      <a:noFill/>
                    </a:lnB>
                  </a:tcPr>
                </a:tc>
                <a:tc>
                  <a:txBody>
                    <a:bodyPr/>
                    <a:lstStyle/>
                    <a:p>
                      <a:r>
                        <a:rPr lang="ru-RU" sz="1500"/>
                        <a:t>Високі прибутки. Дуже високі ціни, проте нижчі, ніж у фазі впровадження. Частка роздрібу в ціні і прибутку стійка до впливу економічного спаду</a:t>
                      </a:r>
                    </a:p>
                  </a:txBody>
                  <a:tcPr marL="76562" marR="76562" marT="38281" marB="38281" anchor="ctr">
                    <a:lnL>
                      <a:noFill/>
                    </a:lnL>
                    <a:lnR>
                      <a:noFill/>
                    </a:lnR>
                    <a:lnT>
                      <a:noFill/>
                    </a:lnT>
                    <a:lnB>
                      <a:noFill/>
                    </a:lnB>
                  </a:tcPr>
                </a:tc>
                <a:extLst>
                  <a:ext uri="{0D108BD9-81ED-4DB2-BD59-A6C34878D82A}">
                    <a16:rowId xmlns:a16="http://schemas.microsoft.com/office/drawing/2014/main" val="2176714114"/>
                  </a:ext>
                </a:extLst>
              </a:tr>
              <a:tr h="765617">
                <a:tc>
                  <a:txBody>
                    <a:bodyPr/>
                    <a:lstStyle/>
                    <a:p>
                      <a:r>
                        <a:rPr lang="ru-RU" sz="1500"/>
                        <a:t>Покупець і його поведінка</a:t>
                      </a:r>
                    </a:p>
                  </a:txBody>
                  <a:tcPr marL="76562" marR="76562" marT="38281" marB="38281" anchor="ctr">
                    <a:lnL>
                      <a:noFill/>
                    </a:lnL>
                    <a:lnR>
                      <a:noFill/>
                    </a:lnR>
                    <a:lnT>
                      <a:noFill/>
                    </a:lnT>
                    <a:lnB>
                      <a:noFill/>
                    </a:lnB>
                  </a:tcPr>
                </a:tc>
                <a:tc>
                  <a:txBody>
                    <a:bodyPr/>
                    <a:lstStyle/>
                    <a:p>
                      <a:r>
                        <a:rPr lang="ru-RU" sz="1500" dirty="0" err="1"/>
                        <a:t>Контингенти</a:t>
                      </a:r>
                      <a:r>
                        <a:rPr lang="ru-RU" sz="1500" dirty="0"/>
                        <a:t> </a:t>
                      </a:r>
                      <a:r>
                        <a:rPr lang="ru-RU" sz="1500" dirty="0" err="1"/>
                        <a:t>покупців</a:t>
                      </a:r>
                      <a:r>
                        <a:rPr lang="ru-RU" sz="1500" dirty="0"/>
                        <a:t> </a:t>
                      </a:r>
                      <a:r>
                        <a:rPr lang="ru-RU" sz="1500" dirty="0" err="1"/>
                        <a:t>розширюються</a:t>
                      </a:r>
                      <a:r>
                        <a:rPr lang="ru-RU" sz="1500" dirty="0"/>
                        <a:t>. </a:t>
                      </a:r>
                      <a:r>
                        <a:rPr lang="ru-RU" sz="1500" dirty="0" err="1"/>
                        <a:t>Споживачі</a:t>
                      </a:r>
                      <a:r>
                        <a:rPr lang="ru-RU" sz="1500" dirty="0"/>
                        <a:t> </a:t>
                      </a:r>
                      <a:r>
                        <a:rPr lang="ru-RU" sz="1500" dirty="0" err="1"/>
                        <a:t>приймають</a:t>
                      </a:r>
                      <a:r>
                        <a:rPr lang="ru-RU" sz="1500" dirty="0"/>
                        <a:t> </a:t>
                      </a:r>
                      <a:r>
                        <a:rPr lang="ru-RU" sz="1500" dirty="0" err="1"/>
                        <a:t>товари</a:t>
                      </a:r>
                      <a:r>
                        <a:rPr lang="ru-RU" sz="1500" dirty="0"/>
                        <a:t> </a:t>
                      </a:r>
                      <a:r>
                        <a:rPr lang="ru-RU" sz="1500" dirty="0" err="1"/>
                        <a:t>навіть</a:t>
                      </a:r>
                      <a:r>
                        <a:rPr lang="ru-RU" sz="1500" dirty="0"/>
                        <a:t> </a:t>
                      </a:r>
                      <a:r>
                        <a:rPr lang="ru-RU" sz="1500" dirty="0" err="1"/>
                        <a:t>нестабільної</a:t>
                      </a:r>
                      <a:r>
                        <a:rPr lang="ru-RU" sz="1500" dirty="0"/>
                        <a:t> і </a:t>
                      </a:r>
                      <a:r>
                        <a:rPr lang="ru-RU" sz="1500" dirty="0" err="1"/>
                        <a:t>неоднакової</a:t>
                      </a:r>
                      <a:r>
                        <a:rPr lang="ru-RU" sz="1500" dirty="0"/>
                        <a:t> </a:t>
                      </a:r>
                      <a:r>
                        <a:rPr lang="ru-RU" sz="1500" dirty="0" err="1"/>
                        <a:t>якості</a:t>
                      </a:r>
                      <a:endParaRPr lang="ru-RU" sz="1500" dirty="0"/>
                    </a:p>
                  </a:txBody>
                  <a:tcPr marL="76562" marR="76562" marT="38281" marB="38281" anchor="ctr">
                    <a:lnL>
                      <a:noFill/>
                    </a:lnL>
                    <a:lnR>
                      <a:noFill/>
                    </a:lnR>
                    <a:lnT>
                      <a:noFill/>
                    </a:lnT>
                    <a:lnB>
                      <a:noFill/>
                    </a:lnB>
                  </a:tcPr>
                </a:tc>
                <a:extLst>
                  <a:ext uri="{0D108BD9-81ED-4DB2-BD59-A6C34878D82A}">
                    <a16:rowId xmlns:a16="http://schemas.microsoft.com/office/drawing/2014/main" val="2579440450"/>
                  </a:ext>
                </a:extLst>
              </a:tr>
            </a:tbl>
          </a:graphicData>
        </a:graphic>
      </p:graphicFrame>
    </p:spTree>
    <p:extLst>
      <p:ext uri="{BB962C8B-B14F-4D97-AF65-F5344CB8AC3E}">
        <p14:creationId xmlns:p14="http://schemas.microsoft.com/office/powerpoint/2010/main" val="599669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457200" y="228919"/>
            <a:ext cx="8229600" cy="45719"/>
          </a:xfrm>
        </p:spPr>
        <p:txBody>
          <a:bodyPr>
            <a:normAutofit fontScale="90000"/>
          </a:bodyPr>
          <a:lstStyle/>
          <a:p>
            <a:endParaRPr lang="en-US"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027729019"/>
              </p:ext>
            </p:extLst>
          </p:nvPr>
        </p:nvGraphicFramePr>
        <p:xfrm>
          <a:off x="683568" y="317768"/>
          <a:ext cx="7776863" cy="6301978"/>
        </p:xfrm>
        <a:graphic>
          <a:graphicData uri="http://schemas.openxmlformats.org/drawingml/2006/table">
            <a:tbl>
              <a:tblPr/>
              <a:tblGrid>
                <a:gridCol w="2043920">
                  <a:extLst>
                    <a:ext uri="{9D8B030D-6E8A-4147-A177-3AD203B41FA5}">
                      <a16:colId xmlns:a16="http://schemas.microsoft.com/office/drawing/2014/main" val="722928280"/>
                    </a:ext>
                  </a:extLst>
                </a:gridCol>
                <a:gridCol w="2293177">
                  <a:extLst>
                    <a:ext uri="{9D8B030D-6E8A-4147-A177-3AD203B41FA5}">
                      <a16:colId xmlns:a16="http://schemas.microsoft.com/office/drawing/2014/main" val="842623146"/>
                    </a:ext>
                  </a:extLst>
                </a:gridCol>
                <a:gridCol w="1146589">
                  <a:extLst>
                    <a:ext uri="{9D8B030D-6E8A-4147-A177-3AD203B41FA5}">
                      <a16:colId xmlns:a16="http://schemas.microsoft.com/office/drawing/2014/main" val="142575032"/>
                    </a:ext>
                  </a:extLst>
                </a:gridCol>
                <a:gridCol w="2293177">
                  <a:extLst>
                    <a:ext uri="{9D8B030D-6E8A-4147-A177-3AD203B41FA5}">
                      <a16:colId xmlns:a16="http://schemas.microsoft.com/office/drawing/2014/main" val="3095587228"/>
                    </a:ext>
                  </a:extLst>
                </a:gridCol>
              </a:tblGrid>
              <a:tr h="276190">
                <a:tc gridSpan="4">
                  <a:txBody>
                    <a:bodyPr/>
                    <a:lstStyle/>
                    <a:p>
                      <a:r>
                        <a:rPr lang="ru-RU" sz="1400" b="1" dirty="0"/>
                        <a:t>Фаза </a:t>
                      </a:r>
                      <a:r>
                        <a:rPr lang="ru-RU" sz="1400" b="1" dirty="0" err="1"/>
                        <a:t>зрілості</a:t>
                      </a:r>
                      <a:endParaRPr lang="ru-RU" sz="1400" dirty="0"/>
                    </a:p>
                  </a:txBody>
                  <a:tcPr marL="69048" marR="69048" marT="34524" marB="34524" anchor="ctr">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94186037"/>
                  </a:ext>
                </a:extLst>
              </a:tr>
              <a:tr h="483333">
                <a:tc gridSpan="2">
                  <a:txBody>
                    <a:bodyPr/>
                    <a:lstStyle/>
                    <a:p>
                      <a:r>
                        <a:rPr lang="ru-RU" sz="1400"/>
                        <a:t>Товар і його зміни</a:t>
                      </a:r>
                    </a:p>
                  </a:txBody>
                  <a:tcPr marL="69048" marR="69048" marT="34524" marB="34524" anchor="ctr">
                    <a:lnL>
                      <a:noFill/>
                    </a:lnL>
                    <a:lnR>
                      <a:noFill/>
                    </a:lnR>
                    <a:lnT>
                      <a:noFill/>
                    </a:lnT>
                    <a:lnB>
                      <a:noFill/>
                    </a:lnB>
                  </a:tcPr>
                </a:tc>
                <a:tc hMerge="1">
                  <a:txBody>
                    <a:bodyPr/>
                    <a:lstStyle/>
                    <a:p>
                      <a:endParaRPr lang="en-US"/>
                    </a:p>
                  </a:txBody>
                  <a:tcPr/>
                </a:tc>
                <a:tc gridSpan="2">
                  <a:txBody>
                    <a:bodyPr/>
                    <a:lstStyle/>
                    <a:p>
                      <a:r>
                        <a:rPr lang="ru-RU" sz="1400"/>
                        <a:t>Чудова якість. Уповільнення змін товарів</a:t>
                      </a:r>
                    </a:p>
                  </a:txBody>
                  <a:tcPr marL="69048" marR="69048" marT="34524" marB="34524" anchor="ctr">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512165268"/>
                  </a:ext>
                </a:extLst>
              </a:tr>
              <a:tr h="1311903">
                <a:tc gridSpan="2">
                  <a:txBody>
                    <a:bodyPr/>
                    <a:lstStyle/>
                    <a:p>
                      <a:r>
                        <a:rPr lang="ru-RU" sz="1400"/>
                        <a:t>Маркетинг</a:t>
                      </a:r>
                    </a:p>
                  </a:txBody>
                  <a:tcPr marL="69048" marR="69048" marT="34524" marB="34524" anchor="ctr">
                    <a:lnL>
                      <a:noFill/>
                    </a:lnL>
                    <a:lnR>
                      <a:noFill/>
                    </a:lnR>
                    <a:lnT>
                      <a:noFill/>
                    </a:lnT>
                    <a:lnB>
                      <a:noFill/>
                    </a:lnB>
                  </a:tcPr>
                </a:tc>
                <a:tc hMerge="1">
                  <a:txBody>
                    <a:bodyPr/>
                    <a:lstStyle/>
                    <a:p>
                      <a:endParaRPr lang="en-US"/>
                    </a:p>
                  </a:txBody>
                  <a:tcPr/>
                </a:tc>
                <a:tc gridSpan="2">
                  <a:txBody>
                    <a:bodyPr/>
                    <a:lstStyle/>
                    <a:p>
                      <a:r>
                        <a:rPr lang="ru-RU" sz="1400"/>
                        <a:t>Сегментація ринку: його поділ на окремі сегменти. Зусилля, спрямовані на продовження життєвого циклу. Поглиблення асортименту. Конкуренція рекламних компаній</a:t>
                      </a:r>
                    </a:p>
                  </a:txBody>
                  <a:tcPr marL="69048" marR="69048" marT="34524" marB="34524" anchor="ctr">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096476302"/>
                  </a:ext>
                </a:extLst>
              </a:tr>
              <a:tr h="1519045">
                <a:tc gridSpan="2">
                  <a:txBody>
                    <a:bodyPr/>
                    <a:lstStyle/>
                    <a:p>
                      <a:r>
                        <a:rPr lang="ru-RU" sz="1400"/>
                        <a:t>Виробництво і розподіл</a:t>
                      </a:r>
                    </a:p>
                  </a:txBody>
                  <a:tcPr marL="69048" marR="69048" marT="34524" marB="34524" anchor="ctr">
                    <a:lnL>
                      <a:noFill/>
                    </a:lnL>
                    <a:lnR>
                      <a:noFill/>
                    </a:lnR>
                    <a:lnT>
                      <a:noFill/>
                    </a:lnT>
                    <a:lnB>
                      <a:noFill/>
                    </a:lnB>
                  </a:tcPr>
                </a:tc>
                <a:tc hMerge="1">
                  <a:txBody>
                    <a:bodyPr/>
                    <a:lstStyle/>
                    <a:p>
                      <a:endParaRPr lang="en-US"/>
                    </a:p>
                  </a:txBody>
                  <a:tcPr/>
                </a:tc>
                <a:tc gridSpan="2">
                  <a:txBody>
                    <a:bodyPr/>
                    <a:lstStyle/>
                    <a:p>
                      <a:r>
                        <a:rPr lang="ru-RU" sz="1400"/>
                        <a:t>Деякий надлишок виробничих потужностей, застосовуються стабільні опрацьовані технології. Товар випускається великими партіями. Високі затрати на фізичний розподіл внаслідок поглиблення асортименту</a:t>
                      </a:r>
                    </a:p>
                  </a:txBody>
                  <a:tcPr marL="69048" marR="69048" marT="34524" marB="34524" anchor="ctr">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3497139746"/>
                  </a:ext>
                </a:extLst>
              </a:tr>
              <a:tr h="483333">
                <a:tc gridSpan="2">
                  <a:txBody>
                    <a:bodyPr/>
                    <a:lstStyle/>
                    <a:p>
                      <a:r>
                        <a:rPr lang="ru-RU" sz="1400"/>
                        <a:t>Конкуренція</a:t>
                      </a:r>
                    </a:p>
                  </a:txBody>
                  <a:tcPr marL="69048" marR="69048" marT="34524" marB="34524" anchor="ctr">
                    <a:lnL>
                      <a:noFill/>
                    </a:lnL>
                    <a:lnR>
                      <a:noFill/>
                    </a:lnR>
                    <a:lnT>
                      <a:noFill/>
                    </a:lnT>
                    <a:lnB>
                      <a:noFill/>
                    </a:lnB>
                  </a:tcPr>
                </a:tc>
                <a:tc hMerge="1">
                  <a:txBody>
                    <a:bodyPr/>
                    <a:lstStyle/>
                    <a:p>
                      <a:endParaRPr lang="en-US"/>
                    </a:p>
                  </a:txBody>
                  <a:tcPr/>
                </a:tc>
                <a:tc gridSpan="2">
                  <a:txBody>
                    <a:bodyPr/>
                    <a:lstStyle/>
                    <a:p>
                      <a:r>
                        <a:rPr lang="ru-RU" sz="1400"/>
                        <a:t>Конкуренція цін. Збільшення кількості фірмових марок</a:t>
                      </a:r>
                    </a:p>
                  </a:txBody>
                  <a:tcPr marL="69048" marR="69048" marT="34524" marB="34524" anchor="ctr">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2008955407"/>
                  </a:ext>
                </a:extLst>
              </a:tr>
              <a:tr h="1311903">
                <a:tc gridSpan="2">
                  <a:txBody>
                    <a:bodyPr/>
                    <a:lstStyle/>
                    <a:p>
                      <a:r>
                        <a:rPr lang="ru-RU" sz="1400"/>
                        <a:t>Частка роздрібу в ціні товару та прибутку</a:t>
                      </a:r>
                    </a:p>
                  </a:txBody>
                  <a:tcPr marL="69048" marR="69048" marT="34524" marB="34524" anchor="ctr">
                    <a:lnL>
                      <a:noFill/>
                    </a:lnL>
                    <a:lnR>
                      <a:noFill/>
                    </a:lnR>
                    <a:lnT>
                      <a:noFill/>
                    </a:lnT>
                    <a:lnB>
                      <a:noFill/>
                    </a:lnB>
                  </a:tcPr>
                </a:tc>
                <a:tc hMerge="1">
                  <a:txBody>
                    <a:bodyPr/>
                    <a:lstStyle/>
                    <a:p>
                      <a:endParaRPr lang="en-US"/>
                    </a:p>
                  </a:txBody>
                  <a:tcPr/>
                </a:tc>
                <a:tc gridSpan="2">
                  <a:txBody>
                    <a:bodyPr/>
                    <a:lstStyle/>
                    <a:p>
                      <a:r>
                        <a:rPr lang="ru-RU" sz="1400"/>
                        <a:t>Ціни падають. Частка роздрібу в ціні товару і прибутку зменшується. Структура цін і розподіл часток ринку між фірмами, що конкурують, усталились '</a:t>
                      </a:r>
                    </a:p>
                  </a:txBody>
                  <a:tcPr marL="69048" marR="69048" marT="34524" marB="34524" anchor="ctr">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47683830"/>
                  </a:ext>
                </a:extLst>
              </a:tr>
              <a:tr h="897618">
                <a:tc>
                  <a:txBody>
                    <a:bodyPr/>
                    <a:lstStyle/>
                    <a:p>
                      <a:r>
                        <a:rPr lang="ru-RU" sz="1400"/>
                        <a:t>Покупець і його поведінка</a:t>
                      </a:r>
                    </a:p>
                  </a:txBody>
                  <a:tcPr marL="69048" marR="69048" marT="34524" marB="34524" anchor="ctr">
                    <a:lnL>
                      <a:noFill/>
                    </a:lnL>
                    <a:lnR>
                      <a:noFill/>
                    </a:lnR>
                    <a:lnT>
                      <a:noFill/>
                    </a:lnT>
                    <a:lnB>
                      <a:noFill/>
                    </a:lnB>
                  </a:tcPr>
                </a:tc>
                <a:tc gridSpan="2">
                  <a:txBody>
                    <a:bodyPr/>
                    <a:lstStyle/>
                    <a:p>
                      <a:r>
                        <a:rPr lang="ru-RU" sz="1400"/>
                        <a:t>Масовий ринок. Насичення. Повторні і багаторазові купівлі. Як правило, покупець вибирає з кількох фірмових марок товару</a:t>
                      </a:r>
                    </a:p>
                  </a:txBody>
                  <a:tcPr marL="69048" marR="69048" marT="34524" marB="34524" anchor="ctr">
                    <a:lnL>
                      <a:noFill/>
                    </a:lnL>
                    <a:lnR>
                      <a:noFill/>
                    </a:lnR>
                    <a:lnT>
                      <a:noFill/>
                    </a:lnT>
                    <a:lnB>
                      <a:noFill/>
                    </a:lnB>
                  </a:tcPr>
                </a:tc>
                <a:tc hMerge="1">
                  <a:txBody>
                    <a:bodyPr/>
                    <a:lstStyle/>
                    <a:p>
                      <a:endParaRPr lang="en-US"/>
                    </a:p>
                  </a:txBody>
                  <a:tcPr/>
                </a:tc>
                <a:tc>
                  <a:txBody>
                    <a:bodyPr/>
                    <a:lstStyle/>
                    <a:p>
                      <a:endParaRPr lang="en-US" sz="1400" dirty="0"/>
                    </a:p>
                  </a:txBody>
                  <a:tcPr marL="69048" marR="69048" marT="34524" marB="34524" anchor="ctr">
                    <a:lnL>
                      <a:noFill/>
                    </a:lnL>
                    <a:lnR>
                      <a:noFill/>
                    </a:lnR>
                    <a:lnT>
                      <a:noFill/>
                    </a:lnT>
                    <a:lnB>
                      <a:noFill/>
                    </a:lnB>
                  </a:tcPr>
                </a:tc>
                <a:extLst>
                  <a:ext uri="{0D108BD9-81ED-4DB2-BD59-A6C34878D82A}">
                    <a16:rowId xmlns:a16="http://schemas.microsoft.com/office/drawing/2014/main" val="186254980"/>
                  </a:ext>
                </a:extLst>
              </a:tr>
            </a:tbl>
          </a:graphicData>
        </a:graphic>
      </p:graphicFrame>
    </p:spTree>
    <p:extLst>
      <p:ext uri="{BB962C8B-B14F-4D97-AF65-F5344CB8AC3E}">
        <p14:creationId xmlns:p14="http://schemas.microsoft.com/office/powerpoint/2010/main" val="2335648141"/>
      </p:ext>
    </p:extLst>
  </p:cSld>
  <p:clrMapOvr>
    <a:masterClrMapping/>
  </p:clrMapOvr>
</p:sld>
</file>

<file path=ppt/theme/theme1.xml><?xml version="1.0" encoding="utf-8"?>
<a:theme xmlns:a="http://schemas.openxmlformats.org/drawingml/2006/main" name="Паркет">
  <a:themeElements>
    <a:clrScheme name="Паркет">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95</TotalTime>
  <Words>3637</Words>
  <Application>Microsoft Office PowerPoint</Application>
  <PresentationFormat>Экран (4:3)</PresentationFormat>
  <Paragraphs>212</Paragraphs>
  <Slides>39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39</vt:i4>
      </vt:variant>
    </vt:vector>
  </HeadingPairs>
  <TitlesOfParts>
    <vt:vector size="45" baseType="lpstr">
      <vt:lpstr>Microsoft YaHei</vt:lpstr>
      <vt:lpstr>Arial</vt:lpstr>
      <vt:lpstr>Calibri</vt:lpstr>
      <vt:lpstr>Times New Roman</vt:lpstr>
      <vt:lpstr>Tw Cen MT</vt:lpstr>
      <vt:lpstr>Паркет</vt:lpstr>
      <vt:lpstr>ХАРАКТЕРИСТИКА ТОВАРІВ. ВЛАСТИВОСТІ ТОВАРІВ</vt:lpstr>
      <vt:lpstr>Презентация PowerPoint</vt:lpstr>
      <vt:lpstr>Презентация PowerPoint</vt:lpstr>
      <vt:lpstr>Презентация PowerPoint</vt:lpstr>
      <vt:lpstr>Презентация PowerPoint</vt:lpstr>
      <vt:lpstr>Презентация PowerPoint</vt:lpstr>
      <vt:lpstr>Чинники маркетингу, які враховуються на різних фазах життєвого циклу товару</vt:lpstr>
      <vt:lpstr>Презентация PowerPoint</vt:lpstr>
      <vt:lpstr>Презентация PowerPoint</vt:lpstr>
      <vt:lpstr>Презентация PowerPoint</vt:lpstr>
      <vt:lpstr>Презентация PowerPoint</vt:lpstr>
      <vt:lpstr>Презентация PowerPoint</vt:lpstr>
      <vt:lpstr>Одиничні екземпляри</vt:lpstr>
      <vt:lpstr>Комплексна пакувальна одиниця</vt:lpstr>
      <vt:lpstr>Комплект товарів</vt:lpstr>
      <vt:lpstr>Товарна партія</vt:lpstr>
      <vt:lpstr>Кількісні характеристики товару</vt:lpstr>
      <vt:lpstr>Однакові властивості</vt:lpstr>
      <vt:lpstr>Середньоквадратичне відхилення</vt:lpstr>
      <vt:lpstr>Контроль якості і кількості товарних партій</vt:lpstr>
      <vt:lpstr>Вибірка</vt:lpstr>
      <vt:lpstr>Проби</vt:lpstr>
      <vt:lpstr>Зокрема картопля!</vt:lpstr>
      <vt:lpstr>Середня проба</vt:lpstr>
      <vt:lpstr>Метод квадратів, або квартування</vt:lpstr>
      <vt:lpstr>Презентация PowerPoint</vt:lpstr>
      <vt:lpstr>Презентация PowerPoint</vt:lpstr>
      <vt:lpstr>Приймальний рівень дефектності</vt:lpstr>
      <vt:lpstr>. Ідентифікація та відстеження товарів</vt:lpstr>
      <vt:lpstr>Презентация PowerPoint</vt:lpstr>
      <vt:lpstr>Критерії ідентифікації молока</vt:lpstr>
      <vt:lpstr>Відстеження</vt:lpstr>
      <vt:lpstr>Технічне (технологічне) забезпечення ідентифікації</vt:lpstr>
      <vt:lpstr>Основні терміни</vt:lpstr>
      <vt:lpstr>Фізичні властивості товарів</vt:lpstr>
      <vt:lpstr>Розміри автомобілів</vt:lpstr>
      <vt:lpstr>Презентация PowerPoint</vt:lpstr>
      <vt:lpstr>Хімічні властивості товарів</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ХАРАКТЕРИСТИКА ТОВАРІВ. ВЛАСТИВОСТІ ТОВАРІВ</dc:title>
  <dc:creator>Sky</dc:creator>
  <cp:lastModifiedBy>Valeria Tymoshyk</cp:lastModifiedBy>
  <cp:revision>11</cp:revision>
  <dcterms:created xsi:type="dcterms:W3CDTF">2023-05-12T05:15:29Z</dcterms:created>
  <dcterms:modified xsi:type="dcterms:W3CDTF">2025-03-21T06:51:09Z</dcterms:modified>
</cp:coreProperties>
</file>