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83" r:id="rId3"/>
    <p:sldId id="256" r:id="rId4"/>
    <p:sldId id="306" r:id="rId5"/>
    <p:sldId id="257" r:id="rId6"/>
    <p:sldId id="259" r:id="rId7"/>
    <p:sldId id="258" r:id="rId8"/>
    <p:sldId id="260" r:id="rId9"/>
    <p:sldId id="261" r:id="rId10"/>
    <p:sldId id="262" r:id="rId11"/>
    <p:sldId id="28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7" r:id="rId24"/>
    <p:sldId id="278" r:id="rId25"/>
    <p:sldId id="279" r:id="rId26"/>
    <p:sldId id="288" r:id="rId27"/>
    <p:sldId id="280" r:id="rId28"/>
    <p:sldId id="281" r:id="rId29"/>
    <p:sldId id="274" r:id="rId30"/>
    <p:sldId id="292" r:id="rId31"/>
    <p:sldId id="289" r:id="rId32"/>
    <p:sldId id="290" r:id="rId33"/>
    <p:sldId id="295" r:id="rId34"/>
    <p:sldId id="291" r:id="rId35"/>
    <p:sldId id="294" r:id="rId36"/>
    <p:sldId id="293" r:id="rId37"/>
    <p:sldId id="296" r:id="rId38"/>
    <p:sldId id="297" r:id="rId39"/>
    <p:sldId id="298" r:id="rId40"/>
    <p:sldId id="299" r:id="rId41"/>
    <p:sldId id="300" r:id="rId42"/>
    <p:sldId id="305" r:id="rId43"/>
    <p:sldId id="304" r:id="rId44"/>
    <p:sldId id="303" r:id="rId45"/>
    <p:sldId id="302" r:id="rId46"/>
    <p:sldId id="307" r:id="rId47"/>
    <p:sldId id="276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 varScale="1">
        <p:scale>
          <a:sx n="102" d="100"/>
          <a:sy n="102" d="100"/>
        </p:scale>
        <p:origin x="2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a5cdQUJEAGfLQlFJXW5At0AjImCbHRSd2Rj8tAxGcNg/edit#gid=0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2656"/>
            <a:ext cx="8382000" cy="1312168"/>
          </a:xfrm>
        </p:spPr>
        <p:txBody>
          <a:bodyPr>
            <a:noAutofit/>
          </a:bodyPr>
          <a:lstStyle/>
          <a:p>
            <a:pPr algn="ctr"/>
            <a:r>
              <a:rPr lang="uk-UA" sz="5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КУРСУ </a:t>
            </a:r>
            <a:endParaRPr lang="ru-RU" sz="54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784976" cy="506841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uk-UA" sz="1600" u="sng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uk-UA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1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астестація</a:t>
            </a:r>
            <a:r>
              <a:rPr lang="uk-UA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30 </a:t>
            </a:r>
            <a:r>
              <a:rPr lang="uk-UA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ТЕСТОВІ ПИТАННЯ ДО ЛЕКЦІЇ ТА ВИКОНАННЯ ЛАБОРАТОРНИХ РОБІТ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2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БАЛИ- </a:t>
            </a:r>
            <a:r>
              <a:rPr lang="uk-UA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 по закінченню лекції</a:t>
            </a:r>
            <a:endParaRPr lang="uk-UA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АТЕСТАЦІЙНА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–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uk-UA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атестація </a:t>
            </a:r>
            <a:r>
              <a:rPr lang="uk-UA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30 </a:t>
            </a:r>
            <a:r>
              <a:rPr lang="uk-UA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 НА ТЕСТОВІ ПИТАННЯ ДО ЛЕКЦІЇ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ЛАБОРАТОРНИХ РОБІТ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2  БАЛИ</a:t>
            </a:r>
          </a:p>
          <a:p>
            <a:pPr>
              <a:lnSpc>
                <a:spcPct val="80000"/>
              </a:lnSpc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АТЕСТАЦІЙНА КОНТРОЛЬНА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– 14 БАЛІВ</a:t>
            </a:r>
          </a:p>
          <a:p>
            <a:pPr>
              <a:lnSpc>
                <a:spcPct val="80000"/>
              </a:lnSpc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 робота </a:t>
            </a:r>
            <a:r>
              <a:rPr lang="uk-UA" sz="16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- 20 </a:t>
            </a:r>
            <a:r>
              <a:rPr lang="uk-UA" sz="16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балів </a:t>
            </a:r>
            <a:r>
              <a:rPr lang="en-US" sz="16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презентація  </a:t>
            </a:r>
            <a:r>
              <a:rPr lang="en-US" sz="1600" u="sng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Prezi</a:t>
            </a:r>
            <a:endParaRPr lang="uk-UA" sz="1600" u="sng" cap="all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6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 – </a:t>
            </a:r>
            <a:r>
              <a:rPr lang="uk-UA" sz="16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Попередня оцінка презентації, </a:t>
            </a:r>
          </a:p>
          <a:p>
            <a:pPr>
              <a:lnSpc>
                <a:spcPct val="80000"/>
              </a:lnSpc>
            </a:pPr>
            <a:r>
              <a:rPr lang="uk-UA" sz="16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 доповідь, 5- робота в </a:t>
            </a:r>
            <a:r>
              <a:rPr lang="uk-UA" sz="16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журі по оцінюванню роботи</a:t>
            </a:r>
            <a:r>
              <a:rPr lang="en-US" sz="16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uk-UA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ТЕСТОВИЙ ЕКЗАМЕН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20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БАЛІВ</a:t>
            </a:r>
          </a:p>
          <a:p>
            <a:pPr>
              <a:lnSpc>
                <a:spcPct val="80000"/>
              </a:lnSpc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ВАШІ ОЦІНКИ ДОСТУПНІ </a:t>
            </a:r>
            <a:r>
              <a:rPr lang="uk-UA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ЦІЛОДОБОВО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ПОСИЛАННЯМ: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uk-UA" sz="1600" dirty="0" smtClean="0">
              <a:hlinkClick r:id="rId2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docs.google.com/spreadsheets/d/1a5cdQUJEAGfLQlFJXW5At0AjImCbHRSd2Rj8tAxGcNg/edit#gid=0</a:t>
            </a:r>
            <a:endParaRPr lang="uk-UA" sz="1600" dirty="0" smtClean="0"/>
          </a:p>
          <a:p>
            <a:pPr marL="0" indent="0">
              <a:lnSpc>
                <a:spcPct val="80000"/>
              </a:lnSpc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  <a:buFontTx/>
              <a:buNone/>
            </a:pP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 – 100 БАЛІВ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ьная выноска 1"/>
          <p:cNvSpPr/>
          <p:nvPr/>
        </p:nvSpPr>
        <p:spPr>
          <a:xfrm>
            <a:off x="6336194" y="2564904"/>
            <a:ext cx="2448272" cy="201622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372197" y="2972851"/>
            <a:ext cx="23762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Допуск 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екзамену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35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балів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336" y="6168595"/>
            <a:ext cx="38316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Передбачені додаткові бали!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0610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40000">
              <a:schemeClr val="bg1">
                <a:tint val="95000"/>
                <a:shade val="85000"/>
                <a:satMod val="150000"/>
              </a:schemeClr>
            </a:gs>
            <a:gs pos="100000">
              <a:schemeClr val="bg1">
                <a:shade val="45000"/>
                <a:satMod val="2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СУЧАНЕ ВИЗНАЧЕННЯ ПОПУЛЯЦІЇ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800"/>
            <a:ext cx="792088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/>
              <a:t> ПОПУЛЯЦІЯ – ЦЕ </a:t>
            </a:r>
            <a:r>
              <a:rPr lang="ru-RU" b="1" u="sng" dirty="0" err="1" smtClean="0"/>
              <a:t>сукупність</a:t>
            </a:r>
            <a:r>
              <a:rPr lang="ru-RU" b="1" u="sng" dirty="0" smtClean="0"/>
              <a:t> </a:t>
            </a:r>
            <a:r>
              <a:rPr lang="ru-RU" b="1" u="sng" dirty="0" err="1"/>
              <a:t>особин</a:t>
            </a:r>
            <a:r>
              <a:rPr lang="ru-RU" b="1" u="sng" dirty="0"/>
              <a:t> одного виду </a:t>
            </a:r>
            <a:r>
              <a:rPr lang="ru-RU" b="1" u="sng" dirty="0" smtClean="0"/>
              <a:t>з </a:t>
            </a:r>
            <a:r>
              <a:rPr lang="ru-RU" b="1" u="sng" dirty="0" err="1"/>
              <a:t>загальним</a:t>
            </a:r>
            <a:r>
              <a:rPr lang="ru-RU" b="1" u="sng" dirty="0"/>
              <a:t> генофондом (</a:t>
            </a:r>
            <a:r>
              <a:rPr lang="ru-RU" b="1" u="sng" dirty="0" err="1"/>
              <a:t>наявний</a:t>
            </a:r>
            <a:r>
              <a:rPr lang="ru-RU" b="1" u="sng" dirty="0"/>
              <a:t> той </a:t>
            </a:r>
            <a:r>
              <a:rPr lang="ru-RU" b="1" u="sng" dirty="0" err="1"/>
              <a:t>або</a:t>
            </a:r>
            <a:r>
              <a:rPr lang="ru-RU" b="1" u="sng" dirty="0"/>
              <a:t> </a:t>
            </a:r>
            <a:r>
              <a:rPr lang="ru-RU" b="1" u="sng" dirty="0" err="1"/>
              <a:t>інший</a:t>
            </a:r>
            <a:r>
              <a:rPr lang="ru-RU" b="1" u="sng" dirty="0"/>
              <a:t> </a:t>
            </a:r>
            <a:r>
              <a:rPr lang="ru-RU" b="1" u="sng" dirty="0" err="1"/>
              <a:t>ступінь</a:t>
            </a:r>
            <a:r>
              <a:rPr lang="ru-RU" b="1" u="sng" dirty="0"/>
              <a:t> </a:t>
            </a:r>
            <a:r>
              <a:rPr lang="ru-RU" b="1" u="sng" dirty="0" err="1"/>
              <a:t>панміксії</a:t>
            </a:r>
            <a:r>
              <a:rPr lang="ru-RU" b="1" u="sng" dirty="0"/>
              <a:t>), </a:t>
            </a:r>
            <a:r>
              <a:rPr lang="ru-RU" b="1" u="sng" dirty="0" err="1"/>
              <a:t>що</a:t>
            </a:r>
            <a:r>
              <a:rPr lang="ru-RU" b="1" u="sng" dirty="0"/>
              <a:t> </a:t>
            </a:r>
            <a:r>
              <a:rPr lang="ru-RU" b="1" u="sng" dirty="0" err="1"/>
              <a:t>впродовж</a:t>
            </a:r>
            <a:r>
              <a:rPr lang="ru-RU" b="1" u="sng" dirty="0"/>
              <a:t> </a:t>
            </a:r>
            <a:r>
              <a:rPr lang="ru-RU" b="1" u="sng" dirty="0" err="1"/>
              <a:t>значної</a:t>
            </a:r>
            <a:r>
              <a:rPr lang="ru-RU" b="1" u="sng" dirty="0"/>
              <a:t> </a:t>
            </a:r>
            <a:r>
              <a:rPr lang="ru-RU" b="1" u="sng" dirty="0" err="1"/>
              <a:t>кількості</a:t>
            </a:r>
            <a:r>
              <a:rPr lang="ru-RU" b="1" u="sng" dirty="0"/>
              <a:t> </a:t>
            </a:r>
            <a:r>
              <a:rPr lang="ru-RU" b="1" u="sng" dirty="0" err="1"/>
              <a:t>поколінь</a:t>
            </a:r>
            <a:r>
              <a:rPr lang="ru-RU" b="1" u="sng" dirty="0"/>
              <a:t> </a:t>
            </a:r>
            <a:r>
              <a:rPr lang="ru-RU" b="1" u="sng" dirty="0" err="1"/>
              <a:t>населяє</a:t>
            </a:r>
            <a:r>
              <a:rPr lang="ru-RU" b="1" u="sng" dirty="0"/>
              <a:t> </a:t>
            </a:r>
            <a:r>
              <a:rPr lang="ru-RU" b="1" u="sng" dirty="0" err="1"/>
              <a:t>певний</a:t>
            </a:r>
            <a:r>
              <a:rPr lang="ru-RU" b="1" u="sng" dirty="0"/>
              <a:t> </a:t>
            </a:r>
            <a:r>
              <a:rPr lang="ru-RU" b="1" u="sng" dirty="0" err="1"/>
              <a:t>простір</a:t>
            </a:r>
            <a:r>
              <a:rPr lang="ru-RU" b="1" u="sng" dirty="0"/>
              <a:t> з </a:t>
            </a:r>
            <a:r>
              <a:rPr lang="ru-RU" b="1" u="sng" dirty="0" err="1"/>
              <a:t>відносно</a:t>
            </a:r>
            <a:r>
              <a:rPr lang="ru-RU" b="1" u="sng" dirty="0"/>
              <a:t> </a:t>
            </a:r>
            <a:r>
              <a:rPr lang="ru-RU" b="1" u="sng" dirty="0" err="1"/>
              <a:t>однорідними</a:t>
            </a:r>
            <a:r>
              <a:rPr lang="ru-RU" b="1" u="sng" dirty="0"/>
              <a:t> </a:t>
            </a:r>
            <a:r>
              <a:rPr lang="ru-RU" b="1" u="sng" dirty="0" err="1"/>
              <a:t>умовами</a:t>
            </a:r>
            <a:r>
              <a:rPr lang="ru-RU" b="1" u="sng" dirty="0"/>
              <a:t> </a:t>
            </a:r>
            <a:r>
              <a:rPr lang="ru-RU" b="1" u="sng" dirty="0" err="1"/>
              <a:t>існування</a:t>
            </a:r>
            <a:r>
              <a:rPr lang="ru-RU" b="1" dirty="0"/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3933056"/>
            <a:ext cx="5220072" cy="24314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err="1"/>
              <a:t>Популяція</a:t>
            </a:r>
            <a:r>
              <a:rPr lang="ru-RU" dirty="0"/>
              <a:t> </a:t>
            </a:r>
            <a:r>
              <a:rPr lang="ru-RU" u="sng" dirty="0" err="1"/>
              <a:t>завжди</a:t>
            </a:r>
            <a:r>
              <a:rPr lang="ru-RU" dirty="0"/>
              <a:t> </a:t>
            </a:r>
            <a:r>
              <a:rPr lang="ru-RU" sz="2400" b="1" dirty="0" err="1"/>
              <a:t>відокремлена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подібних</a:t>
            </a:r>
            <a:r>
              <a:rPr lang="ru-RU" dirty="0"/>
              <a:t> </a:t>
            </a:r>
            <a:r>
              <a:rPr lang="ru-RU" dirty="0" err="1"/>
              <a:t>сукупностей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 через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ізоляції</a:t>
            </a:r>
            <a:r>
              <a:rPr lang="ru-RU" dirty="0"/>
              <a:t>. </a:t>
            </a:r>
            <a:endParaRPr lang="ru-RU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Вона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sz="2000" b="1" dirty="0" err="1"/>
              <a:t>особисту</a:t>
            </a:r>
            <a:r>
              <a:rPr lang="ru-RU" sz="2000" b="1" dirty="0"/>
              <a:t> </a:t>
            </a:r>
            <a:r>
              <a:rPr lang="ru-RU" sz="2000" b="1" dirty="0" err="1"/>
              <a:t>еволюційну</a:t>
            </a:r>
            <a:r>
              <a:rPr lang="ru-RU" sz="2000" b="1" dirty="0"/>
              <a:t> долю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здатна</a:t>
            </a:r>
            <a:r>
              <a:rPr lang="ru-RU" dirty="0"/>
              <a:t> теоретично </a:t>
            </a:r>
            <a:r>
              <a:rPr lang="ru-RU" dirty="0" err="1"/>
              <a:t>необмежений</a:t>
            </a:r>
            <a:r>
              <a:rPr lang="ru-RU" dirty="0"/>
              <a:t> час </a:t>
            </a:r>
            <a:r>
              <a:rPr lang="ru-RU" dirty="0" err="1"/>
              <a:t>розвиватись</a:t>
            </a:r>
            <a:r>
              <a:rPr lang="ru-RU" dirty="0"/>
              <a:t> у </a:t>
            </a:r>
            <a:r>
              <a:rPr lang="ru-RU" dirty="0" err="1"/>
              <a:t>сприятливих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65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496944" cy="59538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4048" y="908720"/>
            <a:ext cx="33843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ПОПУЛЯЦІЯ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578" y="895797"/>
            <a:ext cx="338437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40000">
              <a:schemeClr val="bg1">
                <a:tint val="95000"/>
                <a:shade val="85000"/>
                <a:satMod val="150000"/>
              </a:schemeClr>
            </a:gs>
            <a:gs pos="100000">
              <a:schemeClr val="bg1">
                <a:shade val="45000"/>
                <a:satMod val="2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ФОРМИ  ПОПУЛЯЦІЙ: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268760"/>
            <a:ext cx="4824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1. </a:t>
            </a:r>
            <a:r>
              <a:rPr lang="ru-RU" b="1" i="1" dirty="0" err="1" smtClean="0"/>
              <a:t>Географічна</a:t>
            </a:r>
            <a:r>
              <a:rPr lang="ru-RU" b="1" i="1" dirty="0" smtClean="0"/>
              <a:t> </a:t>
            </a:r>
            <a:r>
              <a:rPr lang="ru-RU" b="1" i="1" dirty="0" err="1"/>
              <a:t>популяція</a:t>
            </a:r>
            <a:r>
              <a:rPr lang="ru-RU" dirty="0"/>
              <a:t> –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 одного виду,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населяють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 з </a:t>
            </a:r>
            <a:r>
              <a:rPr lang="ru-RU" dirty="0" err="1"/>
              <a:t>географічно</a:t>
            </a:r>
            <a:r>
              <a:rPr lang="ru-RU" dirty="0"/>
              <a:t> </a:t>
            </a:r>
            <a:r>
              <a:rPr lang="ru-RU" dirty="0" err="1"/>
              <a:t>однорідними</a:t>
            </a:r>
            <a:r>
              <a:rPr lang="ru-RU" dirty="0"/>
              <a:t>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, в межах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єдиний</a:t>
            </a:r>
            <a:r>
              <a:rPr lang="ru-RU" dirty="0"/>
              <a:t> ритм </a:t>
            </a:r>
            <a:r>
              <a:rPr lang="ru-RU" dirty="0" err="1"/>
              <a:t>життєвих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функціональні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морфологічний</a:t>
            </a:r>
            <a:r>
              <a:rPr lang="ru-RU" dirty="0"/>
              <a:t> тип,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відрізняє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популяцію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подібних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географічних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(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форму </a:t>
            </a:r>
            <a:r>
              <a:rPr lang="ru-RU" dirty="0" err="1"/>
              <a:t>популяції</a:t>
            </a:r>
            <a:r>
              <a:rPr lang="ru-RU" dirty="0"/>
              <a:t> </a:t>
            </a:r>
            <a:r>
              <a:rPr lang="ru-RU" dirty="0" err="1"/>
              <a:t>прирівнюють</a:t>
            </a:r>
            <a:r>
              <a:rPr lang="ru-RU" dirty="0"/>
              <a:t> до </a:t>
            </a:r>
            <a:r>
              <a:rPr lang="ru-RU" dirty="0" err="1"/>
              <a:t>підвиду</a:t>
            </a:r>
            <a:r>
              <a:rPr lang="ru-RU" dirty="0"/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410" y="4221088"/>
            <a:ext cx="89039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 smtClean="0"/>
              <a:t>2. Е</a:t>
            </a:r>
            <a:r>
              <a:rPr lang="ru-RU" b="1" i="1" dirty="0" err="1"/>
              <a:t>кологічна</a:t>
            </a:r>
            <a:r>
              <a:rPr lang="ru-RU" b="1" i="1" dirty="0"/>
              <a:t> </a:t>
            </a:r>
            <a:r>
              <a:rPr lang="uk-UA" b="1" i="1" dirty="0"/>
              <a:t>п</a:t>
            </a:r>
            <a:r>
              <a:rPr lang="ru-RU" b="1" i="1" dirty="0" err="1"/>
              <a:t>опуляція</a:t>
            </a:r>
            <a:r>
              <a:rPr lang="ru-RU" i="1" dirty="0"/>
              <a:t> </a:t>
            </a:r>
            <a:r>
              <a:rPr lang="ru-RU" dirty="0"/>
              <a:t>–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 одного виду,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мешкають</a:t>
            </a:r>
            <a:r>
              <a:rPr lang="ru-RU" dirty="0"/>
              <a:t> в межах одного </a:t>
            </a:r>
            <a:r>
              <a:rPr lang="ru-RU" dirty="0" err="1"/>
              <a:t>біогеоценозу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Але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зараз не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поширений</a:t>
            </a:r>
            <a:r>
              <a:rPr lang="ru-RU" dirty="0"/>
              <a:t> – </a:t>
            </a:r>
            <a:r>
              <a:rPr lang="ru-RU" dirty="0" err="1"/>
              <a:t>більш</a:t>
            </a:r>
            <a:r>
              <a:rPr lang="ru-RU" dirty="0"/>
              <a:t> широко </a:t>
            </a:r>
            <a:r>
              <a:rPr lang="ru-RU" dirty="0" err="1"/>
              <a:t>застосовуються</a:t>
            </a:r>
            <a:r>
              <a:rPr lang="ru-RU" dirty="0"/>
              <a:t> </a:t>
            </a:r>
            <a:r>
              <a:rPr lang="ru-RU" dirty="0" err="1"/>
              <a:t>близькі</a:t>
            </a:r>
            <a:r>
              <a:rPr lang="ru-RU" dirty="0"/>
              <a:t> за </a:t>
            </a:r>
            <a:r>
              <a:rPr lang="ru-RU" dirty="0" err="1"/>
              <a:t>значенням</a:t>
            </a:r>
            <a:r>
              <a:rPr lang="ru-RU" dirty="0"/>
              <a:t> </a:t>
            </a:r>
            <a:r>
              <a:rPr lang="ru-RU" dirty="0" err="1"/>
              <a:t>терміни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3.</a:t>
            </a:r>
            <a:r>
              <a:rPr lang="ru-RU" b="1" i="1" dirty="0" smtClean="0"/>
              <a:t>Місцева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b="1" i="1" dirty="0"/>
              <a:t>локальна </a:t>
            </a:r>
            <a:r>
              <a:rPr lang="ru-RU" b="1" i="1" dirty="0" err="1"/>
              <a:t>популяція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За </a:t>
            </a:r>
            <a:r>
              <a:rPr lang="ru-RU" dirty="0" err="1"/>
              <a:t>значенням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терміни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попереднього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популяція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входити</a:t>
            </a:r>
            <a:r>
              <a:rPr lang="ru-RU" dirty="0"/>
              <a:t> до складу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біогеоценозів</a:t>
            </a:r>
            <a:r>
              <a:rPr lang="ru-RU" dirty="0"/>
              <a:t> (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цілий</a:t>
            </a:r>
            <a:r>
              <a:rPr lang="ru-RU" dirty="0"/>
              <a:t> </a:t>
            </a:r>
            <a:r>
              <a:rPr lang="ru-RU" dirty="0" err="1"/>
              <a:t>біогеоценотичний</a:t>
            </a:r>
            <a:r>
              <a:rPr lang="ru-RU" dirty="0"/>
              <a:t> комплекс).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70" y="1556792"/>
            <a:ext cx="3617309" cy="250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40000">
              <a:schemeClr val="bg1">
                <a:tint val="95000"/>
                <a:shade val="85000"/>
                <a:satMod val="150000"/>
              </a:schemeClr>
            </a:gs>
            <a:gs pos="100000">
              <a:schemeClr val="bg1">
                <a:shade val="45000"/>
                <a:satMod val="2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90600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 err="1"/>
              <a:t>Основні</a:t>
            </a:r>
            <a:r>
              <a:rPr lang="ru-RU" b="1" i="1" dirty="0"/>
              <a:t> характеристики </a:t>
            </a:r>
            <a:r>
              <a:rPr lang="ru-RU" b="1" i="1" dirty="0" err="1"/>
              <a:t>популяції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05506"/>
            <a:ext cx="7776864" cy="1292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Однією</a:t>
            </a:r>
            <a:r>
              <a:rPr lang="ru-RU" dirty="0"/>
              <a:t> з </a:t>
            </a:r>
            <a:r>
              <a:rPr lang="ru-RU" dirty="0" err="1"/>
              <a:t>найважливіших</a:t>
            </a:r>
            <a:r>
              <a:rPr lang="ru-RU" dirty="0"/>
              <a:t> характеристик </a:t>
            </a:r>
            <a:r>
              <a:rPr lang="ru-RU" dirty="0" err="1"/>
              <a:t>популяції</a:t>
            </a:r>
            <a:r>
              <a:rPr lang="ru-RU" dirty="0"/>
              <a:t> є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чисельність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меж </a:t>
            </a:r>
            <a:r>
              <a:rPr lang="ru-RU" dirty="0" err="1"/>
              <a:t>окремого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не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4123476"/>
            <a:ext cx="4896544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Але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стосується</a:t>
            </a:r>
            <a:r>
              <a:rPr lang="ru-RU" i="1" dirty="0"/>
              <a:t> </a:t>
            </a:r>
            <a:r>
              <a:rPr lang="ru-RU" i="1" dirty="0" err="1"/>
              <a:t>лише</a:t>
            </a:r>
            <a:r>
              <a:rPr lang="ru-RU" i="1" dirty="0"/>
              <a:t> </a:t>
            </a:r>
            <a:r>
              <a:rPr lang="ru-RU" sz="3200" i="1" dirty="0" err="1"/>
              <a:t>унітарних</a:t>
            </a:r>
            <a:r>
              <a:rPr lang="ru-RU" sz="3200" i="1" dirty="0"/>
              <a:t> </a:t>
            </a:r>
            <a:r>
              <a:rPr lang="ru-RU" sz="3200" i="1" dirty="0" err="1"/>
              <a:t>організмів</a:t>
            </a:r>
            <a:r>
              <a:rPr lang="ru-RU" sz="3200" i="1" dirty="0"/>
              <a:t>, </a:t>
            </a:r>
            <a:r>
              <a:rPr lang="ru-RU" i="1" dirty="0" err="1"/>
              <a:t>будова</a:t>
            </a:r>
            <a:r>
              <a:rPr lang="ru-RU" i="1" dirty="0"/>
              <a:t> </a:t>
            </a:r>
            <a:r>
              <a:rPr lang="ru-RU" i="1" dirty="0" err="1"/>
              <a:t>яких</a:t>
            </a:r>
            <a:r>
              <a:rPr lang="ru-RU" i="1" dirty="0"/>
              <a:t> </a:t>
            </a:r>
            <a:r>
              <a:rPr lang="ru-RU" i="1" dirty="0" err="1"/>
              <a:t>зумовлена</a:t>
            </a:r>
            <a:r>
              <a:rPr lang="ru-RU" i="1" dirty="0"/>
              <a:t> </a:t>
            </a:r>
            <a:r>
              <a:rPr lang="ru-RU" i="1" dirty="0" err="1"/>
              <a:t>генетично</a:t>
            </a:r>
            <a:r>
              <a:rPr lang="ru-RU" i="1" dirty="0"/>
              <a:t>. </a:t>
            </a:r>
            <a:r>
              <a:rPr lang="ru-RU" i="1" dirty="0" err="1"/>
              <a:t>Етапи</a:t>
            </a:r>
            <a:r>
              <a:rPr lang="ru-RU" i="1" dirty="0"/>
              <a:t> </a:t>
            </a:r>
            <a:r>
              <a:rPr lang="ru-RU" i="1" dirty="0" err="1"/>
              <a:t>розвитку</a:t>
            </a:r>
            <a:r>
              <a:rPr lang="ru-RU" i="1" dirty="0"/>
              <a:t>, як і сама </a:t>
            </a:r>
            <a:r>
              <a:rPr lang="ru-RU" i="1" dirty="0" err="1"/>
              <a:t>будова</a:t>
            </a:r>
            <a:r>
              <a:rPr lang="ru-RU" i="1" dirty="0"/>
              <a:t> </a:t>
            </a:r>
            <a:r>
              <a:rPr lang="ru-RU" i="1" dirty="0" err="1"/>
              <a:t>цих</a:t>
            </a:r>
            <a:r>
              <a:rPr lang="ru-RU" i="1" dirty="0"/>
              <a:t> </a:t>
            </a:r>
            <a:r>
              <a:rPr lang="ru-RU" i="1" dirty="0" err="1"/>
              <a:t>організмів</a:t>
            </a:r>
            <a:r>
              <a:rPr lang="ru-RU" i="1" dirty="0"/>
              <a:t>, є </a:t>
            </a:r>
            <a:r>
              <a:rPr lang="ru-RU" i="1" dirty="0" err="1"/>
              <a:t>повністю</a:t>
            </a:r>
            <a:r>
              <a:rPr lang="ru-RU" i="1" dirty="0"/>
              <a:t> </a:t>
            </a:r>
            <a:r>
              <a:rPr lang="ru-RU" i="1" dirty="0" err="1"/>
              <a:t>передбачуваними</a:t>
            </a:r>
            <a:r>
              <a:rPr lang="ru-RU" i="1" dirty="0"/>
              <a:t> (за </a:t>
            </a:r>
            <a:r>
              <a:rPr lang="ru-RU" i="1" dirty="0" err="1"/>
              <a:t>винятками</a:t>
            </a:r>
            <a:r>
              <a:rPr lang="ru-RU" i="1" dirty="0"/>
              <a:t> </a:t>
            </a:r>
            <a:r>
              <a:rPr lang="ru-RU" i="1" dirty="0" err="1"/>
              <a:t>суттєвих</a:t>
            </a:r>
            <a:r>
              <a:rPr lang="ru-RU" i="1" dirty="0"/>
              <a:t> </a:t>
            </a:r>
            <a:r>
              <a:rPr lang="ru-RU" i="1" dirty="0" err="1"/>
              <a:t>порушень</a:t>
            </a:r>
            <a:r>
              <a:rPr lang="ru-RU" i="1" dirty="0"/>
              <a:t>) – </a:t>
            </a:r>
            <a:r>
              <a:rPr lang="ru-RU" sz="1400" dirty="0"/>
              <a:t>два </a:t>
            </a:r>
            <a:r>
              <a:rPr lang="ru-RU" sz="1400" dirty="0" err="1"/>
              <a:t>вуха</a:t>
            </a:r>
            <a:r>
              <a:rPr lang="ru-RU" sz="1400" dirty="0"/>
              <a:t> у </a:t>
            </a:r>
            <a:r>
              <a:rPr lang="ru-RU" sz="1400" dirty="0" err="1"/>
              <a:t>зайця</a:t>
            </a:r>
            <a:r>
              <a:rPr lang="ru-RU" sz="1400" dirty="0"/>
              <a:t>, </a:t>
            </a:r>
            <a:r>
              <a:rPr lang="ru-RU" sz="1400" dirty="0" err="1"/>
              <a:t>шість</a:t>
            </a:r>
            <a:r>
              <a:rPr lang="ru-RU" sz="1400" dirty="0"/>
              <a:t> </a:t>
            </a:r>
            <a:r>
              <a:rPr lang="ru-RU" sz="1400" dirty="0" err="1"/>
              <a:t>ніг</a:t>
            </a:r>
            <a:r>
              <a:rPr lang="ru-RU" sz="1400" dirty="0"/>
              <a:t> у комах, два </a:t>
            </a:r>
            <a:r>
              <a:rPr lang="ru-RU" sz="1400" dirty="0" err="1"/>
              <a:t>крила</a:t>
            </a:r>
            <a:r>
              <a:rPr lang="ru-RU" sz="1400" dirty="0"/>
              <a:t> у птаха </a:t>
            </a:r>
            <a:r>
              <a:rPr lang="ru-RU" sz="1400" dirty="0" err="1"/>
              <a:t>тощо</a:t>
            </a:r>
            <a:r>
              <a:rPr lang="ru-RU" sz="14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3096344" cy="240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40000">
              <a:schemeClr val="bg1">
                <a:tint val="95000"/>
                <a:shade val="85000"/>
                <a:satMod val="150000"/>
              </a:schemeClr>
            </a:gs>
            <a:gs pos="100000">
              <a:schemeClr val="bg1">
                <a:shade val="45000"/>
                <a:satMod val="2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 smtClean="0"/>
              <a:t>МОДУЛЯРНІ ОРГАНІЗМИ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628800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У </a:t>
            </a:r>
            <a:r>
              <a:rPr lang="ru-RU" sz="3600" i="1" dirty="0" err="1"/>
              <a:t>модулярних</a:t>
            </a:r>
            <a:r>
              <a:rPr lang="ru-RU" sz="3600" i="1" dirty="0"/>
              <a:t> </a:t>
            </a:r>
            <a:r>
              <a:rPr lang="ru-RU" sz="3600" i="1" dirty="0" err="1"/>
              <a:t>організмів</a:t>
            </a:r>
            <a:r>
              <a:rPr lang="ru-RU" sz="3600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зиготи</a:t>
            </a:r>
            <a:r>
              <a:rPr lang="ru-RU" i="1" dirty="0"/>
              <a:t> </a:t>
            </a:r>
            <a:r>
              <a:rPr lang="ru-RU" i="1" dirty="0" err="1"/>
              <a:t>розвивається</a:t>
            </a:r>
            <a:r>
              <a:rPr lang="ru-RU" i="1" dirty="0"/>
              <a:t> </a:t>
            </a:r>
            <a:r>
              <a:rPr lang="ru-RU" i="1" dirty="0" err="1"/>
              <a:t>певна</a:t>
            </a:r>
            <a:r>
              <a:rPr lang="ru-RU" i="1" dirty="0"/>
              <a:t> </a:t>
            </a:r>
            <a:r>
              <a:rPr lang="ru-RU" i="1" dirty="0" err="1"/>
              <a:t>одиниця</a:t>
            </a:r>
            <a:r>
              <a:rPr lang="ru-RU" i="1" dirty="0"/>
              <a:t> </a:t>
            </a:r>
            <a:r>
              <a:rPr lang="ru-RU" i="1" dirty="0" err="1"/>
              <a:t>будови</a:t>
            </a:r>
            <a:r>
              <a:rPr lang="ru-RU" i="1" dirty="0"/>
              <a:t> (модуль), яка </a:t>
            </a:r>
            <a:r>
              <a:rPr lang="ru-RU" i="1" dirty="0" err="1"/>
              <a:t>здатна</a:t>
            </a:r>
            <a:r>
              <a:rPr lang="ru-RU" i="1" dirty="0"/>
              <a:t> </a:t>
            </a:r>
            <a:r>
              <a:rPr lang="ru-RU" i="1" dirty="0" err="1"/>
              <a:t>давати</a:t>
            </a:r>
            <a:r>
              <a:rPr lang="ru-RU" i="1" dirty="0"/>
              <a:t> початок </a:t>
            </a:r>
            <a:r>
              <a:rPr lang="ru-RU" i="1" dirty="0" err="1"/>
              <a:t>новим</a:t>
            </a:r>
            <a:r>
              <a:rPr lang="ru-RU" i="1" dirty="0"/>
              <a:t> модулям,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нагадують</a:t>
            </a:r>
            <a:r>
              <a:rPr lang="ru-RU" i="1" dirty="0"/>
              <a:t> </a:t>
            </a:r>
            <a:r>
              <a:rPr lang="ru-RU" i="1" dirty="0" err="1"/>
              <a:t>початковий</a:t>
            </a:r>
            <a:r>
              <a:rPr lang="ru-RU" i="1" dirty="0"/>
              <a:t>. </a:t>
            </a:r>
            <a:endParaRPr lang="ru-RU" i="1" dirty="0" smtClean="0"/>
          </a:p>
          <a:p>
            <a:pPr algn="just"/>
            <a:r>
              <a:rPr lang="ru-RU" i="1" dirty="0" err="1" smtClean="0"/>
              <a:t>Ці</a:t>
            </a:r>
            <a:r>
              <a:rPr lang="ru-RU" i="1" dirty="0" smtClean="0"/>
              <a:t> </a:t>
            </a:r>
            <a:r>
              <a:rPr lang="ru-RU" i="1" dirty="0" err="1"/>
              <a:t>організми</a:t>
            </a:r>
            <a:r>
              <a:rPr lang="ru-RU" i="1" dirty="0"/>
              <a:t> </a:t>
            </a:r>
            <a:r>
              <a:rPr lang="ru-RU" i="1" dirty="0" err="1"/>
              <a:t>майже</a:t>
            </a:r>
            <a:r>
              <a:rPr lang="ru-RU" i="1" dirty="0"/>
              <a:t> </a:t>
            </a:r>
            <a:r>
              <a:rPr lang="ru-RU" i="1" dirty="0" err="1"/>
              <a:t>завжди</a:t>
            </a:r>
            <a:r>
              <a:rPr lang="ru-RU" i="1" dirty="0"/>
              <a:t> є </a:t>
            </a:r>
            <a:r>
              <a:rPr lang="ru-RU" i="1" dirty="0" err="1"/>
              <a:t>розгалуженими</a:t>
            </a:r>
            <a:r>
              <a:rPr lang="ru-RU" i="1" dirty="0"/>
              <a:t> і </a:t>
            </a:r>
            <a:r>
              <a:rPr lang="ru-RU" i="1" dirty="0" err="1"/>
              <a:t>нерухливими</a:t>
            </a:r>
            <a:r>
              <a:rPr lang="ru-RU" i="1" dirty="0"/>
              <a:t>. </a:t>
            </a:r>
            <a:r>
              <a:rPr lang="ru-RU" i="1" dirty="0" err="1"/>
              <a:t>Складаються</a:t>
            </a:r>
            <a:r>
              <a:rPr lang="ru-RU" i="1" dirty="0"/>
              <a:t> вони з </a:t>
            </a:r>
            <a:r>
              <a:rPr lang="ru-RU" i="1" dirty="0" err="1"/>
              <a:t>певного</a:t>
            </a:r>
            <a:r>
              <a:rPr lang="ru-RU" i="1" dirty="0"/>
              <a:t> набору </a:t>
            </a:r>
            <a:r>
              <a:rPr lang="ru-RU" i="1" dirty="0" err="1"/>
              <a:t>основних</a:t>
            </a:r>
            <a:r>
              <a:rPr lang="ru-RU" i="1" dirty="0"/>
              <a:t> </a:t>
            </a:r>
            <a:r>
              <a:rPr lang="ru-RU" i="1" dirty="0" err="1"/>
              <a:t>елементів</a:t>
            </a:r>
            <a:r>
              <a:rPr lang="ru-RU" i="1" dirty="0"/>
              <a:t>, </a:t>
            </a:r>
            <a:r>
              <a:rPr lang="ru-RU" i="1" dirty="0" err="1"/>
              <a:t>кількість</a:t>
            </a:r>
            <a:r>
              <a:rPr lang="ru-RU" i="1" dirty="0"/>
              <a:t> </a:t>
            </a:r>
            <a:r>
              <a:rPr lang="ru-RU" i="1" dirty="0" err="1"/>
              <a:t>яких</a:t>
            </a:r>
            <a:r>
              <a:rPr lang="ru-RU" i="1" dirty="0"/>
              <a:t> </a:t>
            </a:r>
            <a:r>
              <a:rPr lang="ru-RU" i="1" dirty="0" err="1"/>
              <a:t>залежить</a:t>
            </a:r>
            <a:r>
              <a:rPr lang="ru-RU" i="1" dirty="0"/>
              <a:t> </a:t>
            </a:r>
            <a:r>
              <a:rPr lang="ru-RU" i="1" dirty="0" err="1"/>
              <a:t>переважно</a:t>
            </a:r>
            <a:r>
              <a:rPr lang="ru-RU" i="1" dirty="0"/>
              <a:t> </a:t>
            </a:r>
            <a:r>
              <a:rPr lang="ru-RU" i="1" dirty="0" err="1"/>
              <a:t>від</a:t>
            </a:r>
            <a:r>
              <a:rPr lang="ru-RU" i="1" dirty="0"/>
              <a:t> </a:t>
            </a:r>
            <a:r>
              <a:rPr lang="ru-RU" i="1" dirty="0" err="1"/>
              <a:t>взаємодії</a:t>
            </a:r>
            <a:r>
              <a:rPr lang="ru-RU" i="1" dirty="0"/>
              <a:t> </a:t>
            </a:r>
            <a:r>
              <a:rPr lang="ru-RU" i="1" dirty="0" err="1"/>
              <a:t>організму</a:t>
            </a:r>
            <a:r>
              <a:rPr lang="ru-RU" i="1" dirty="0"/>
              <a:t> з </a:t>
            </a:r>
            <a:r>
              <a:rPr lang="ru-RU" i="1" dirty="0" err="1"/>
              <a:t>довкіллям</a:t>
            </a:r>
            <a:r>
              <a:rPr lang="ru-RU" i="1" dirty="0"/>
              <a:t>, а основною </a:t>
            </a:r>
            <a:r>
              <a:rPr lang="ru-RU" i="1" dirty="0" err="1"/>
              <a:t>програмою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розвитку</a:t>
            </a:r>
            <a:r>
              <a:rPr lang="ru-RU" i="1" dirty="0"/>
              <a:t> є </a:t>
            </a:r>
            <a:r>
              <a:rPr lang="ru-RU" i="1" dirty="0" err="1"/>
              <a:t>накопичення</a:t>
            </a:r>
            <a:r>
              <a:rPr lang="ru-RU" i="1" dirty="0"/>
              <a:t> </a:t>
            </a:r>
            <a:r>
              <a:rPr lang="ru-RU" i="1" dirty="0" err="1"/>
              <a:t>цих</a:t>
            </a:r>
            <a:r>
              <a:rPr lang="ru-RU" i="1" dirty="0"/>
              <a:t> </a:t>
            </a:r>
            <a:r>
              <a:rPr lang="ru-RU" i="1" dirty="0" err="1"/>
              <a:t>модулів</a:t>
            </a:r>
            <a:r>
              <a:rPr lang="ru-RU" i="1" dirty="0"/>
              <a:t>, </a:t>
            </a:r>
            <a:r>
              <a:rPr lang="ru-RU" i="1" dirty="0" err="1"/>
              <a:t>призначених</a:t>
            </a:r>
            <a:r>
              <a:rPr lang="ru-RU" i="1" dirty="0"/>
              <a:t> для </a:t>
            </a:r>
            <a:r>
              <a:rPr lang="ru-RU" i="1" dirty="0" err="1"/>
              <a:t>виконання</a:t>
            </a:r>
            <a:r>
              <a:rPr lang="ru-RU" i="1" dirty="0"/>
              <a:t> </a:t>
            </a:r>
            <a:r>
              <a:rPr lang="ru-RU" i="1" dirty="0" err="1"/>
              <a:t>певних</a:t>
            </a:r>
            <a:r>
              <a:rPr lang="ru-RU" i="1" dirty="0"/>
              <a:t> </a:t>
            </a:r>
            <a:r>
              <a:rPr lang="ru-RU" i="1" dirty="0" err="1"/>
              <a:t>функцій</a:t>
            </a:r>
            <a:r>
              <a:rPr lang="ru-RU" i="1" dirty="0"/>
              <a:t>. </a:t>
            </a:r>
            <a:endParaRPr lang="ru-RU" i="1" dirty="0" smtClean="0"/>
          </a:p>
          <a:p>
            <a:pPr algn="just"/>
            <a:r>
              <a:rPr lang="ru-RU" i="1" dirty="0" err="1" smtClean="0"/>
              <a:t>Такі</a:t>
            </a:r>
            <a:r>
              <a:rPr lang="ru-RU" i="1" dirty="0" smtClean="0"/>
              <a:t> </a:t>
            </a:r>
            <a:r>
              <a:rPr lang="ru-RU" i="1" dirty="0" err="1"/>
              <a:t>модулі</a:t>
            </a:r>
            <a:r>
              <a:rPr lang="ru-RU" i="1" dirty="0"/>
              <a:t> </a:t>
            </a:r>
            <a:r>
              <a:rPr lang="ru-RU" i="1" dirty="0" err="1"/>
              <a:t>можуть</a:t>
            </a:r>
            <a:r>
              <a:rPr lang="ru-RU" i="1" dirty="0"/>
              <a:t> </a:t>
            </a:r>
            <a:r>
              <a:rPr lang="ru-RU" i="1" dirty="0" err="1"/>
              <a:t>давати</a:t>
            </a:r>
            <a:r>
              <a:rPr lang="ru-RU" i="1" dirty="0"/>
              <a:t> початок </a:t>
            </a:r>
            <a:r>
              <a:rPr lang="ru-RU" i="1" dirty="0" err="1"/>
              <a:t>новим</a:t>
            </a:r>
            <a:r>
              <a:rPr lang="ru-RU" i="1" dirty="0"/>
              <a:t> </a:t>
            </a:r>
            <a:r>
              <a:rPr lang="ru-RU" i="1" dirty="0" err="1"/>
              <a:t>організмам</a:t>
            </a:r>
            <a:r>
              <a:rPr lang="ru-RU" i="1" dirty="0"/>
              <a:t>, у </a:t>
            </a:r>
            <a:r>
              <a:rPr lang="ru-RU" i="1" dirty="0" err="1"/>
              <a:t>зв’язку</a:t>
            </a:r>
            <a:r>
              <a:rPr lang="ru-RU" i="1" dirty="0"/>
              <a:t> з </a:t>
            </a:r>
            <a:r>
              <a:rPr lang="ru-RU" i="1" dirty="0" err="1"/>
              <a:t>чим</a:t>
            </a:r>
            <a:r>
              <a:rPr lang="ru-RU" i="1" dirty="0"/>
              <a:t> з </a:t>
            </a:r>
            <a:r>
              <a:rPr lang="ru-RU" i="1" dirty="0" err="1"/>
              <a:t>однієї</a:t>
            </a:r>
            <a:r>
              <a:rPr lang="ru-RU" i="1" dirty="0"/>
              <a:t> </a:t>
            </a:r>
            <a:r>
              <a:rPr lang="ru-RU" i="1" dirty="0" err="1"/>
              <a:t>зиготи</a:t>
            </a:r>
            <a:r>
              <a:rPr lang="ru-RU" i="1" dirty="0"/>
              <a:t> </a:t>
            </a:r>
            <a:r>
              <a:rPr lang="ru-RU" i="1" dirty="0" err="1"/>
              <a:t>утворюється</a:t>
            </a:r>
            <a:r>
              <a:rPr lang="ru-RU" i="1" dirty="0"/>
              <a:t> </a:t>
            </a:r>
            <a:r>
              <a:rPr lang="ru-RU" i="1" dirty="0" err="1"/>
              <a:t>кілька</a:t>
            </a:r>
            <a:r>
              <a:rPr lang="ru-RU" i="1" dirty="0"/>
              <a:t> </a:t>
            </a:r>
            <a:r>
              <a:rPr lang="ru-RU" i="1" dirty="0" err="1"/>
              <a:t>особин</a:t>
            </a:r>
            <a:r>
              <a:rPr lang="ru-RU" i="1" dirty="0"/>
              <a:t> (</a:t>
            </a:r>
            <a:r>
              <a:rPr lang="ru-RU" i="1" dirty="0" err="1"/>
              <a:t>загальна</a:t>
            </a:r>
            <a:r>
              <a:rPr lang="ru-RU" i="1" dirty="0"/>
              <a:t> </a:t>
            </a:r>
            <a:r>
              <a:rPr lang="ru-RU" i="1" dirty="0" err="1"/>
              <a:t>сукупність</a:t>
            </a:r>
            <a:r>
              <a:rPr lang="ru-RU" i="1" dirty="0"/>
              <a:t> таких </a:t>
            </a:r>
            <a:r>
              <a:rPr lang="ru-RU" i="1" dirty="0" err="1"/>
              <a:t>особин</a:t>
            </a:r>
            <a:r>
              <a:rPr lang="ru-RU" i="1" dirty="0"/>
              <a:t> </a:t>
            </a:r>
            <a:r>
              <a:rPr lang="ru-RU" i="1" dirty="0" err="1"/>
              <a:t>називається</a:t>
            </a:r>
            <a:r>
              <a:rPr lang="ru-RU" i="1" dirty="0"/>
              <a:t> </a:t>
            </a:r>
            <a:r>
              <a:rPr lang="ru-RU" b="1" i="1" u="sng" dirty="0"/>
              <a:t>клон)</a:t>
            </a:r>
            <a:r>
              <a:rPr lang="ru-RU" i="1" dirty="0"/>
              <a:t>. На </a:t>
            </a:r>
            <a:r>
              <a:rPr lang="ru-RU" i="1" dirty="0" err="1"/>
              <a:t>певному</a:t>
            </a:r>
            <a:r>
              <a:rPr lang="ru-RU" i="1" dirty="0"/>
              <a:t> </a:t>
            </a:r>
            <a:r>
              <a:rPr lang="ru-RU" i="1" dirty="0" err="1"/>
              <a:t>етапі</a:t>
            </a:r>
            <a:r>
              <a:rPr lang="ru-RU" i="1" dirty="0"/>
              <a:t> </a:t>
            </a:r>
            <a:r>
              <a:rPr lang="ru-RU" i="1" dirty="0" err="1"/>
              <a:t>розвитку</a:t>
            </a:r>
            <a:r>
              <a:rPr lang="ru-RU" i="1" dirty="0"/>
              <a:t> </a:t>
            </a:r>
            <a:r>
              <a:rPr lang="ru-RU" i="1" dirty="0" err="1"/>
              <a:t>з’являються</a:t>
            </a:r>
            <a:r>
              <a:rPr lang="ru-RU" i="1" dirty="0"/>
              <a:t> </a:t>
            </a:r>
            <a:r>
              <a:rPr lang="ru-RU" i="1" dirty="0" err="1"/>
              <a:t>спеціалізовані</a:t>
            </a:r>
            <a:r>
              <a:rPr lang="ru-RU" i="1" dirty="0"/>
              <a:t> </a:t>
            </a:r>
            <a:r>
              <a:rPr lang="ru-RU" i="1" dirty="0" err="1"/>
              <a:t>репродуктивні</a:t>
            </a:r>
            <a:r>
              <a:rPr lang="ru-RU" i="1" dirty="0"/>
              <a:t> </a:t>
            </a:r>
            <a:r>
              <a:rPr lang="ru-RU" i="1" dirty="0" err="1"/>
              <a:t>модулі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нових</a:t>
            </a:r>
            <a:r>
              <a:rPr lang="ru-RU" i="1" dirty="0"/>
              <a:t> </a:t>
            </a:r>
            <a:r>
              <a:rPr lang="ru-RU" i="1" dirty="0" err="1"/>
              <a:t>модулів</a:t>
            </a:r>
            <a:r>
              <a:rPr lang="ru-RU" i="1" dirty="0"/>
              <a:t> </a:t>
            </a:r>
            <a:r>
              <a:rPr lang="ru-RU" i="1" dirty="0" err="1"/>
              <a:t>здебільшого</a:t>
            </a:r>
            <a:r>
              <a:rPr lang="ru-RU" i="1" dirty="0"/>
              <a:t> не </a:t>
            </a:r>
            <a:r>
              <a:rPr lang="ru-RU" i="1" dirty="0" err="1"/>
              <a:t>утворюють</a:t>
            </a:r>
            <a:r>
              <a:rPr lang="ru-RU" i="1" dirty="0"/>
              <a:t>, а </a:t>
            </a:r>
            <a:r>
              <a:rPr lang="ru-RU" i="1" dirty="0" err="1"/>
              <a:t>дають</a:t>
            </a:r>
            <a:r>
              <a:rPr lang="ru-RU" i="1" dirty="0"/>
              <a:t> початок </a:t>
            </a:r>
            <a:r>
              <a:rPr lang="ru-RU" i="1" dirty="0" err="1"/>
              <a:t>новим</a:t>
            </a:r>
            <a:r>
              <a:rPr lang="ru-RU" i="1" dirty="0"/>
              <a:t> зиготам.</a:t>
            </a:r>
            <a:endParaRPr lang="ru-RU" dirty="0"/>
          </a:p>
          <a:p>
            <a:pPr algn="just"/>
            <a:r>
              <a:rPr lang="ru-RU" i="1" dirty="0" err="1"/>
              <a:t>Найбільш</a:t>
            </a:r>
            <a:r>
              <a:rPr lang="ru-RU" i="1" dirty="0"/>
              <a:t> </a:t>
            </a:r>
            <a:r>
              <a:rPr lang="ru-RU" i="1" dirty="0" err="1"/>
              <a:t>яскравими</a:t>
            </a:r>
            <a:r>
              <a:rPr lang="ru-RU" i="1" dirty="0"/>
              <a:t> прикладами </a:t>
            </a:r>
            <a:r>
              <a:rPr lang="ru-RU" i="1" dirty="0" err="1"/>
              <a:t>модулярних</a:t>
            </a:r>
            <a:r>
              <a:rPr lang="ru-RU" i="1" dirty="0"/>
              <a:t> </a:t>
            </a:r>
            <a:r>
              <a:rPr lang="ru-RU" i="1" dirty="0" err="1"/>
              <a:t>організмів</a:t>
            </a:r>
            <a:r>
              <a:rPr lang="ru-RU" i="1" dirty="0"/>
              <a:t> є </a:t>
            </a:r>
            <a:r>
              <a:rPr lang="ru-RU" i="1" dirty="0" err="1"/>
              <a:t>рослини</a:t>
            </a:r>
            <a:r>
              <a:rPr lang="ru-RU" i="1" dirty="0"/>
              <a:t>, </a:t>
            </a:r>
            <a:r>
              <a:rPr lang="ru-RU" i="1" dirty="0" err="1"/>
              <a:t>хоча</a:t>
            </a:r>
            <a:r>
              <a:rPr lang="ru-RU" i="1" dirty="0"/>
              <a:t> і </a:t>
            </a:r>
            <a:r>
              <a:rPr lang="ru-RU" i="1" dirty="0" err="1"/>
              <a:t>серед</a:t>
            </a:r>
            <a:r>
              <a:rPr lang="ru-RU" i="1" dirty="0"/>
              <a:t> </a:t>
            </a:r>
            <a:r>
              <a:rPr lang="ru-RU" i="1" dirty="0" err="1"/>
              <a:t>тварин</a:t>
            </a:r>
            <a:r>
              <a:rPr lang="ru-RU" i="1" dirty="0"/>
              <a:t> вони </a:t>
            </a:r>
            <a:r>
              <a:rPr lang="ru-RU" i="1" dirty="0" err="1"/>
              <a:t>також</a:t>
            </a:r>
            <a:r>
              <a:rPr lang="ru-RU" i="1" dirty="0"/>
              <a:t> </a:t>
            </a:r>
            <a:r>
              <a:rPr lang="ru-RU" i="1" dirty="0" err="1"/>
              <a:t>мають</a:t>
            </a:r>
            <a:r>
              <a:rPr lang="ru-RU" i="1" dirty="0"/>
              <a:t> </a:t>
            </a:r>
            <a:r>
              <a:rPr lang="ru-RU" i="1" dirty="0" err="1"/>
              <a:t>певне</a:t>
            </a:r>
            <a:r>
              <a:rPr lang="ru-RU" i="1" dirty="0"/>
              <a:t> </a:t>
            </a:r>
            <a:r>
              <a:rPr lang="ru-RU" i="1" dirty="0" err="1"/>
              <a:t>поширення</a:t>
            </a:r>
            <a:r>
              <a:rPr lang="ru-RU" i="1" dirty="0" smtClean="0"/>
              <a:t>.</a:t>
            </a:r>
          </a:p>
          <a:p>
            <a:pPr algn="just"/>
            <a:r>
              <a:rPr lang="ru-RU" i="1" dirty="0" smtClean="0"/>
              <a:t> </a:t>
            </a:r>
            <a:r>
              <a:rPr lang="ru-RU" i="1" dirty="0"/>
              <a:t>У </a:t>
            </a:r>
            <a:r>
              <a:rPr lang="ru-RU" i="1" dirty="0" err="1"/>
              <a:t>більшості</a:t>
            </a:r>
            <a:r>
              <a:rPr lang="ru-RU" i="1" dirty="0"/>
              <a:t> </a:t>
            </a:r>
            <a:r>
              <a:rPr lang="ru-RU" i="1" dirty="0" err="1"/>
              <a:t>екосистем</a:t>
            </a:r>
            <a:r>
              <a:rPr lang="ru-RU" i="1" dirty="0"/>
              <a:t> </a:t>
            </a:r>
            <a:r>
              <a:rPr lang="ru-RU" i="1" dirty="0" err="1"/>
              <a:t>саме</a:t>
            </a:r>
            <a:r>
              <a:rPr lang="ru-RU" i="1" dirty="0"/>
              <a:t> вони є </a:t>
            </a:r>
            <a:r>
              <a:rPr lang="ru-RU" i="1" dirty="0" err="1"/>
              <a:t>середовищетвірними</a:t>
            </a:r>
            <a:r>
              <a:rPr lang="ru-RU" i="1" dirty="0"/>
              <a:t> </a:t>
            </a:r>
            <a:r>
              <a:rPr lang="ru-RU" i="1" dirty="0" err="1"/>
              <a:t>організмами</a:t>
            </a:r>
            <a:r>
              <a:rPr lang="ru-RU" i="1" dirty="0"/>
              <a:t> (</a:t>
            </a:r>
            <a:r>
              <a:rPr lang="ru-RU" i="1" dirty="0">
                <a:solidFill>
                  <a:schemeClr val="bg2">
                    <a:lumMod val="75000"/>
                  </a:schemeClr>
                </a:solidFill>
              </a:rPr>
              <a:t>дерева в </a:t>
            </a:r>
            <a:r>
              <a:rPr lang="ru-RU" i="1" dirty="0" err="1">
                <a:solidFill>
                  <a:schemeClr val="bg2">
                    <a:lumMod val="75000"/>
                  </a:schemeClr>
                </a:solidFill>
              </a:rPr>
              <a:t>лісі</a:t>
            </a:r>
            <a:r>
              <a:rPr lang="ru-RU" i="1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bg2">
                    <a:lumMod val="75000"/>
                  </a:schemeClr>
                </a:solidFill>
              </a:rPr>
              <a:t>корали</a:t>
            </a:r>
            <a:r>
              <a:rPr lang="ru-RU" i="1" dirty="0">
                <a:solidFill>
                  <a:schemeClr val="bg2">
                    <a:lumMod val="75000"/>
                  </a:schemeClr>
                </a:solidFill>
              </a:rPr>
              <a:t> на </a:t>
            </a:r>
            <a:r>
              <a:rPr lang="ru-RU" i="1" dirty="0" err="1">
                <a:solidFill>
                  <a:schemeClr val="bg2">
                    <a:lumMod val="75000"/>
                  </a:schemeClr>
                </a:solidFill>
              </a:rPr>
              <a:t>коралових</a:t>
            </a:r>
            <a:r>
              <a:rPr lang="ru-RU" i="1" dirty="0">
                <a:solidFill>
                  <a:schemeClr val="bg2">
                    <a:lumMod val="75000"/>
                  </a:schemeClr>
                </a:solidFill>
              </a:rPr>
              <a:t> рифах </a:t>
            </a:r>
            <a:r>
              <a:rPr lang="ru-RU" i="1" dirty="0" err="1">
                <a:solidFill>
                  <a:schemeClr val="bg2">
                    <a:lumMod val="75000"/>
                  </a:schemeClr>
                </a:solidFill>
              </a:rPr>
              <a:t>тощо</a:t>
            </a:r>
            <a:r>
              <a:rPr lang="ru-RU" i="1" dirty="0"/>
              <a:t>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2717"/>
            <a:ext cx="2054739" cy="108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40000">
              <a:schemeClr val="bg1">
                <a:tint val="95000"/>
                <a:shade val="85000"/>
                <a:satMod val="150000"/>
              </a:schemeClr>
            </a:gs>
            <a:gs pos="100000">
              <a:schemeClr val="bg1">
                <a:shade val="45000"/>
                <a:satMod val="2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ВІДМІННОСТІ МІЖ УНІТАРНИМИ ТА МОДУЛЯРНИМИ ОРГАНІЗМАМИ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2132856"/>
            <a:ext cx="4968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а</a:t>
            </a:r>
            <a:r>
              <a:rPr lang="ru-RU" i="1" dirty="0"/>
              <a:t>) </a:t>
            </a:r>
            <a:r>
              <a:rPr lang="ru-RU" i="1" dirty="0" err="1"/>
              <a:t>лише</a:t>
            </a:r>
            <a:r>
              <a:rPr lang="ru-RU" i="1" dirty="0"/>
              <a:t> у </a:t>
            </a:r>
            <a:r>
              <a:rPr lang="ru-RU" i="1" dirty="0" err="1"/>
              <a:t>модулярних</a:t>
            </a:r>
            <a:r>
              <a:rPr lang="ru-RU" i="1" dirty="0"/>
              <a:t> </a:t>
            </a:r>
            <a:r>
              <a:rPr lang="ru-RU" i="1" dirty="0" err="1"/>
              <a:t>організмів</a:t>
            </a:r>
            <a:r>
              <a:rPr lang="ru-RU" i="1" dirty="0"/>
              <a:t> </a:t>
            </a:r>
            <a:r>
              <a:rPr lang="ru-RU" i="1" dirty="0" err="1"/>
              <a:t>водночас</a:t>
            </a:r>
            <a:r>
              <a:rPr lang="ru-RU" i="1" dirty="0"/>
              <a:t> </a:t>
            </a:r>
            <a:r>
              <a:rPr lang="ru-RU" i="1" u="sng" dirty="0" err="1">
                <a:solidFill>
                  <a:schemeClr val="bg2">
                    <a:lumMod val="75000"/>
                  </a:schemeClr>
                </a:solidFill>
              </a:rPr>
              <a:t>тіло</a:t>
            </a:r>
            <a:r>
              <a:rPr lang="ru-RU" i="1" u="sng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i="1" u="sng" dirty="0" err="1">
                <a:solidFill>
                  <a:schemeClr val="bg2">
                    <a:lumMod val="75000"/>
                  </a:schemeClr>
                </a:solidFill>
              </a:rPr>
              <a:t>може</a:t>
            </a:r>
            <a:r>
              <a:rPr lang="ru-RU" i="1" u="sng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i="1" u="sng" dirty="0" err="1">
                <a:solidFill>
                  <a:schemeClr val="bg2">
                    <a:lumMod val="75000"/>
                  </a:schemeClr>
                </a:solidFill>
              </a:rPr>
              <a:t>складатися</a:t>
            </a:r>
            <a:r>
              <a:rPr lang="ru-RU" i="1" u="sng" dirty="0">
                <a:solidFill>
                  <a:schemeClr val="bg2">
                    <a:lumMod val="75000"/>
                  </a:schemeClr>
                </a:solidFill>
              </a:rPr>
              <a:t> з </a:t>
            </a:r>
            <a:r>
              <a:rPr lang="ru-RU" i="1" u="sng" dirty="0" err="1">
                <a:solidFill>
                  <a:schemeClr val="bg2">
                    <a:lumMod val="75000"/>
                  </a:schemeClr>
                </a:solidFill>
              </a:rPr>
              <a:t>молодих</a:t>
            </a:r>
            <a:r>
              <a:rPr lang="ru-RU" i="1" u="sng" dirty="0">
                <a:solidFill>
                  <a:schemeClr val="bg2">
                    <a:lumMod val="75000"/>
                  </a:schemeClr>
                </a:solidFill>
              </a:rPr>
              <a:t>, активно </a:t>
            </a:r>
            <a:r>
              <a:rPr lang="ru-RU" i="1" u="sng" dirty="0" err="1">
                <a:solidFill>
                  <a:schemeClr val="bg2">
                    <a:lumMod val="75000"/>
                  </a:schemeClr>
                </a:solidFill>
              </a:rPr>
              <a:t>функціонуючих</a:t>
            </a:r>
            <a:r>
              <a:rPr lang="ru-RU" i="1" u="sng" dirty="0">
                <a:solidFill>
                  <a:schemeClr val="bg2">
                    <a:lumMod val="75000"/>
                  </a:schemeClr>
                </a:solidFill>
              </a:rPr>
              <a:t> та </a:t>
            </a:r>
            <a:r>
              <a:rPr lang="ru-RU" i="1" u="sng" dirty="0" err="1">
                <a:solidFill>
                  <a:schemeClr val="bg2">
                    <a:lumMod val="75000"/>
                  </a:schemeClr>
                </a:solidFill>
              </a:rPr>
              <a:t>старих</a:t>
            </a:r>
            <a:r>
              <a:rPr lang="ru-RU" i="1" u="sng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i="1" u="sng" dirty="0" err="1">
                <a:solidFill>
                  <a:schemeClr val="bg2">
                    <a:lumMod val="75000"/>
                  </a:schemeClr>
                </a:solidFill>
              </a:rPr>
              <a:t>модулів</a:t>
            </a:r>
            <a:r>
              <a:rPr lang="ru-RU" i="1" u="sng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i="1" dirty="0"/>
              <a:t>(</a:t>
            </a:r>
            <a:r>
              <a:rPr lang="ru-RU" i="1" dirty="0" err="1"/>
              <a:t>унітарні</a:t>
            </a:r>
            <a:r>
              <a:rPr lang="ru-RU" i="1" dirty="0"/>
              <a:t> </a:t>
            </a:r>
            <a:r>
              <a:rPr lang="ru-RU" i="1" dirty="0" err="1"/>
              <a:t>організми</a:t>
            </a:r>
            <a:r>
              <a:rPr lang="ru-RU" i="1" dirty="0"/>
              <a:t> </a:t>
            </a:r>
            <a:r>
              <a:rPr lang="ru-RU" i="1" dirty="0" err="1"/>
              <a:t>водночас</a:t>
            </a:r>
            <a:r>
              <a:rPr lang="ru-RU" i="1" dirty="0"/>
              <a:t> </a:t>
            </a:r>
            <a:r>
              <a:rPr lang="ru-RU" i="1" dirty="0" err="1"/>
              <a:t>можуть</a:t>
            </a:r>
            <a:r>
              <a:rPr lang="ru-RU" i="1" dirty="0"/>
              <a:t> </a:t>
            </a:r>
            <a:r>
              <a:rPr lang="ru-RU" i="1" dirty="0" err="1"/>
              <a:t>знаходитися</a:t>
            </a:r>
            <a:r>
              <a:rPr lang="ru-RU" i="1" dirty="0"/>
              <a:t> </a:t>
            </a:r>
            <a:r>
              <a:rPr lang="ru-RU" i="1" dirty="0" err="1"/>
              <a:t>лише</a:t>
            </a:r>
            <a:r>
              <a:rPr lang="ru-RU" i="1" dirty="0"/>
              <a:t> на </a:t>
            </a:r>
            <a:r>
              <a:rPr lang="ru-RU" i="1" dirty="0" err="1"/>
              <a:t>одній</a:t>
            </a:r>
            <a:r>
              <a:rPr lang="ru-RU" i="1" dirty="0"/>
              <a:t> </a:t>
            </a:r>
            <a:r>
              <a:rPr lang="ru-RU" i="1" dirty="0" err="1"/>
              <a:t>стадії</a:t>
            </a:r>
            <a:r>
              <a:rPr lang="ru-RU" i="1" dirty="0"/>
              <a:t> </a:t>
            </a:r>
            <a:r>
              <a:rPr lang="ru-RU" i="1" dirty="0" err="1"/>
              <a:t>розвитку</a:t>
            </a:r>
            <a:r>
              <a:rPr lang="ru-RU" i="1" dirty="0" smtClean="0"/>
              <a:t>);</a:t>
            </a:r>
          </a:p>
          <a:p>
            <a:pPr algn="just"/>
            <a:r>
              <a:rPr lang="ru-RU" i="1" dirty="0" smtClean="0"/>
              <a:t> </a:t>
            </a:r>
            <a:r>
              <a:rPr lang="ru-RU" i="1" dirty="0"/>
              <a:t>б) систематика </a:t>
            </a:r>
            <a:r>
              <a:rPr lang="ru-RU" i="1" dirty="0" err="1"/>
              <a:t>модулярних</a:t>
            </a:r>
            <a:r>
              <a:rPr lang="ru-RU" i="1" dirty="0"/>
              <a:t> </a:t>
            </a:r>
            <a:r>
              <a:rPr lang="ru-RU" i="1" dirty="0" err="1"/>
              <a:t>організмів</a:t>
            </a:r>
            <a:r>
              <a:rPr lang="ru-RU" i="1" dirty="0"/>
              <a:t> </a:t>
            </a:r>
            <a:r>
              <a:rPr lang="ru-RU" i="1" dirty="0" err="1"/>
              <a:t>побудована</a:t>
            </a:r>
            <a:r>
              <a:rPr lang="ru-RU" i="1" dirty="0"/>
              <a:t> </a:t>
            </a:r>
            <a:r>
              <a:rPr lang="ru-RU" i="1" dirty="0" err="1"/>
              <a:t>переважно</a:t>
            </a:r>
            <a:r>
              <a:rPr lang="ru-RU" i="1" dirty="0"/>
              <a:t> не на </a:t>
            </a:r>
            <a:r>
              <a:rPr lang="ru-RU" i="1" dirty="0" err="1"/>
              <a:t>ознаках</a:t>
            </a:r>
            <a:r>
              <a:rPr lang="ru-RU" i="1" dirty="0"/>
              <a:t> </a:t>
            </a:r>
            <a:r>
              <a:rPr lang="ru-RU" i="1" dirty="0" err="1"/>
              <a:t>усього</a:t>
            </a:r>
            <a:r>
              <a:rPr lang="ru-RU" i="1" dirty="0"/>
              <a:t> </a:t>
            </a:r>
            <a:r>
              <a:rPr lang="ru-RU" i="1" dirty="0" err="1"/>
              <a:t>організму</a:t>
            </a:r>
            <a:r>
              <a:rPr lang="ru-RU" i="1" dirty="0"/>
              <a:t>, а </a:t>
            </a:r>
            <a:r>
              <a:rPr lang="ru-RU" i="1" dirty="0" err="1"/>
              <a:t>окремих</a:t>
            </a:r>
            <a:r>
              <a:rPr lang="ru-RU" i="1" dirty="0"/>
              <a:t> </a:t>
            </a:r>
            <a:r>
              <a:rPr lang="ru-RU" i="1" dirty="0" err="1"/>
              <a:t>модулів</a:t>
            </a:r>
            <a:r>
              <a:rPr lang="ru-RU" i="1" dirty="0"/>
              <a:t>; </a:t>
            </a:r>
            <a:endParaRPr lang="ru-RU" i="1" dirty="0" smtClean="0"/>
          </a:p>
          <a:p>
            <a:pPr algn="just"/>
            <a:r>
              <a:rPr lang="ru-RU" i="1" dirty="0" smtClean="0"/>
              <a:t>в</a:t>
            </a:r>
            <a:r>
              <a:rPr lang="ru-RU" i="1" dirty="0"/>
              <a:t>) </a:t>
            </a:r>
            <a:r>
              <a:rPr lang="ru-RU" i="1" dirty="0" err="1"/>
              <a:t>взаємодія</a:t>
            </a:r>
            <a:r>
              <a:rPr lang="ru-RU" i="1" dirty="0"/>
              <a:t> </a:t>
            </a:r>
            <a:r>
              <a:rPr lang="ru-RU" i="1" dirty="0" err="1"/>
              <a:t>модулярних</a:t>
            </a:r>
            <a:r>
              <a:rPr lang="ru-RU" i="1" dirty="0"/>
              <a:t> </a:t>
            </a:r>
            <a:r>
              <a:rPr lang="ru-RU" i="1" dirty="0" err="1"/>
              <a:t>організмів</a:t>
            </a:r>
            <a:r>
              <a:rPr lang="ru-RU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середовищем</a:t>
            </a:r>
            <a:r>
              <a:rPr lang="ru-RU" i="1" dirty="0"/>
              <a:t> </a:t>
            </a:r>
            <a:r>
              <a:rPr lang="ru-RU" i="1" dirty="0" err="1"/>
              <a:t>визначається</a:t>
            </a:r>
            <a:r>
              <a:rPr lang="ru-RU" i="1" dirty="0"/>
              <a:t>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загальною</a:t>
            </a:r>
            <a:r>
              <a:rPr lang="ru-RU" i="1" dirty="0"/>
              <a:t> </a:t>
            </a:r>
            <a:r>
              <a:rPr lang="ru-RU" i="1" dirty="0" err="1"/>
              <a:t>будовою</a:t>
            </a:r>
            <a:r>
              <a:rPr lang="ru-RU" i="1" dirty="0"/>
              <a:t>, </a:t>
            </a:r>
            <a:r>
              <a:rPr lang="ru-RU" i="1" dirty="0" err="1"/>
              <a:t>можливість</a:t>
            </a:r>
            <a:r>
              <a:rPr lang="ru-RU" i="1" dirty="0"/>
              <a:t> “</a:t>
            </a:r>
            <a:r>
              <a:rPr lang="ru-RU" i="1" dirty="0" err="1"/>
              <a:t>рухів</a:t>
            </a:r>
            <a:r>
              <a:rPr lang="ru-RU" i="1" dirty="0"/>
              <a:t>” </a:t>
            </a:r>
            <a:r>
              <a:rPr lang="ru-RU" i="1" dirty="0" err="1"/>
              <a:t>обмежена</a:t>
            </a:r>
            <a:r>
              <a:rPr lang="ru-RU" i="1" dirty="0"/>
              <a:t> “</a:t>
            </a:r>
            <a:r>
              <a:rPr lang="ru-RU" i="1" dirty="0" err="1"/>
              <a:t>переростанням</a:t>
            </a:r>
            <a:r>
              <a:rPr lang="ru-RU" i="1" dirty="0"/>
              <a:t>” на </a:t>
            </a:r>
            <a:r>
              <a:rPr lang="ru-RU" i="1" dirty="0" err="1"/>
              <a:t>нові</a:t>
            </a:r>
            <a:r>
              <a:rPr lang="ru-RU" i="1" dirty="0"/>
              <a:t> </a:t>
            </a:r>
            <a:r>
              <a:rPr lang="ru-RU" i="1" dirty="0" err="1"/>
              <a:t>місця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утворенням</a:t>
            </a:r>
            <a:r>
              <a:rPr lang="ru-RU" i="1" dirty="0"/>
              <a:t> </a:t>
            </a:r>
            <a:r>
              <a:rPr lang="ru-RU" i="1" dirty="0" err="1"/>
              <a:t>спеціалізованих</a:t>
            </a:r>
            <a:r>
              <a:rPr lang="ru-RU" i="1" dirty="0"/>
              <a:t> </a:t>
            </a:r>
            <a:r>
              <a:rPr lang="ru-RU" i="1" dirty="0" err="1"/>
              <a:t>модулів</a:t>
            </a:r>
            <a:r>
              <a:rPr lang="ru-RU" i="1" dirty="0"/>
              <a:t> для </a:t>
            </a:r>
            <a:r>
              <a:rPr lang="ru-RU" i="1" dirty="0" err="1"/>
              <a:t>розселення</a:t>
            </a:r>
            <a:r>
              <a:rPr lang="ru-RU" i="1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73784"/>
            <a:ext cx="3279531" cy="21442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60" y="4221088"/>
            <a:ext cx="3298943" cy="218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7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40000">
              <a:schemeClr val="bg1">
                <a:tint val="95000"/>
                <a:shade val="85000"/>
                <a:satMod val="150000"/>
              </a:schemeClr>
            </a:gs>
            <a:gs pos="100000">
              <a:schemeClr val="bg1">
                <a:shade val="45000"/>
                <a:satMod val="2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ВИЗНАЧЕННЯ ЧИСЕЛЬНОСТІ ПОПУЛЯЦІЇ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2276872"/>
            <a:ext cx="59584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/>
              <a:t>Розрізняють</a:t>
            </a:r>
            <a:r>
              <a:rPr lang="ru-RU" sz="2400" i="1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i="1" dirty="0" smtClean="0"/>
              <a:t> </a:t>
            </a:r>
            <a:r>
              <a:rPr lang="ru-RU" sz="2400" b="1" i="1" u="sng" dirty="0" err="1"/>
              <a:t>загальну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чисельність</a:t>
            </a:r>
            <a:r>
              <a:rPr lang="ru-RU" sz="2400" b="1" i="1" u="sng" dirty="0"/>
              <a:t> </a:t>
            </a:r>
            <a:r>
              <a:rPr lang="ru-RU" sz="2400" b="1" i="1" u="sng" dirty="0" err="1"/>
              <a:t>особин</a:t>
            </a:r>
            <a:r>
              <a:rPr lang="ru-RU" sz="2400" i="1" u="sng" dirty="0"/>
              <a:t>, </a:t>
            </a:r>
            <a:r>
              <a:rPr lang="ru-RU" sz="2400" i="1" dirty="0" err="1"/>
              <a:t>тобто</a:t>
            </a:r>
            <a:r>
              <a:rPr lang="ru-RU" sz="2400" i="1" dirty="0"/>
              <a:t> </a:t>
            </a:r>
            <a:r>
              <a:rPr lang="ru-RU" sz="2400" i="1" dirty="0" err="1"/>
              <a:t>загальна</a:t>
            </a:r>
            <a:r>
              <a:rPr lang="ru-RU" sz="2400" i="1" dirty="0"/>
              <a:t> </a:t>
            </a:r>
            <a:r>
              <a:rPr lang="ru-RU" sz="2400" i="1" dirty="0" err="1"/>
              <a:t>кількість</a:t>
            </a:r>
            <a:r>
              <a:rPr lang="ru-RU" sz="2400" i="1" dirty="0"/>
              <a:t> </a:t>
            </a:r>
            <a:r>
              <a:rPr lang="ru-RU" sz="2400" i="1" dirty="0" err="1"/>
              <a:t>особин</a:t>
            </a:r>
            <a:r>
              <a:rPr lang="ru-RU" sz="2400" i="1" dirty="0"/>
              <a:t> на </a:t>
            </a:r>
            <a:r>
              <a:rPr lang="ru-RU" sz="2400" i="1" dirty="0" err="1">
                <a:solidFill>
                  <a:schemeClr val="bg2">
                    <a:lumMod val="75000"/>
                  </a:schemeClr>
                </a:solidFill>
              </a:rPr>
              <a:t>всіх</a:t>
            </a:r>
            <a:r>
              <a:rPr lang="ru-RU" sz="24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2">
                    <a:lumMod val="75000"/>
                  </a:schemeClr>
                </a:solidFill>
              </a:rPr>
              <a:t>стадіях</a:t>
            </a:r>
            <a:r>
              <a:rPr lang="ru-RU" sz="24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2">
                    <a:lumMod val="75000"/>
                  </a:schemeClr>
                </a:solidFill>
              </a:rPr>
              <a:t>розвитку</a:t>
            </a:r>
            <a:r>
              <a:rPr lang="ru-RU" sz="2400" i="1" dirty="0"/>
              <a:t>, </a:t>
            </a:r>
            <a:endParaRPr lang="ru-RU" sz="24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i="1" u="sng" dirty="0" err="1" smtClean="0"/>
              <a:t>ефективну</a:t>
            </a:r>
            <a:r>
              <a:rPr lang="ru-RU" sz="2400" b="1" i="1" u="sng" dirty="0" smtClean="0"/>
              <a:t> </a:t>
            </a:r>
            <a:r>
              <a:rPr lang="ru-RU" sz="2400" b="1" i="1" u="sng" dirty="0"/>
              <a:t>величину </a:t>
            </a:r>
            <a:r>
              <a:rPr lang="ru-RU" sz="2400" b="1" i="1" u="sng" dirty="0" err="1"/>
              <a:t>чисельності</a:t>
            </a:r>
            <a:r>
              <a:rPr lang="ru-RU" sz="2400" b="1" i="1" u="sng" dirty="0"/>
              <a:t> </a:t>
            </a:r>
            <a:r>
              <a:rPr lang="ru-RU" sz="2400" i="1" dirty="0"/>
              <a:t>– </a:t>
            </a:r>
            <a:r>
              <a:rPr lang="ru-RU" sz="2400" i="1" dirty="0" err="1"/>
              <a:t>кількість</a:t>
            </a:r>
            <a:r>
              <a:rPr lang="ru-RU" sz="2400" i="1" dirty="0"/>
              <a:t> </a:t>
            </a:r>
            <a:r>
              <a:rPr lang="ru-RU" sz="2400" i="1" dirty="0" err="1"/>
              <a:t>особин</a:t>
            </a:r>
            <a:r>
              <a:rPr lang="ru-RU" sz="2400" i="1" dirty="0"/>
              <a:t>, </a:t>
            </a:r>
            <a:r>
              <a:rPr lang="ru-RU" sz="2400" i="1" dirty="0" err="1">
                <a:solidFill>
                  <a:schemeClr val="bg2">
                    <a:lumMod val="75000"/>
                  </a:schemeClr>
                </a:solidFill>
              </a:rPr>
              <a:t>що</a:t>
            </a:r>
            <a:r>
              <a:rPr lang="ru-RU" sz="24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2">
                    <a:lumMod val="75000"/>
                  </a:schemeClr>
                </a:solidFill>
              </a:rPr>
              <a:t>здатні</a:t>
            </a:r>
            <a:r>
              <a:rPr lang="ru-RU" sz="24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bg2">
                    <a:lumMod val="75000"/>
                  </a:schemeClr>
                </a:solidFill>
              </a:rPr>
              <a:t>розмножуватись</a:t>
            </a:r>
            <a:r>
              <a:rPr lang="ru-RU" sz="2400" i="1" dirty="0">
                <a:solidFill>
                  <a:schemeClr val="bg2">
                    <a:lumMod val="75000"/>
                  </a:schemeClr>
                </a:solidFill>
              </a:rPr>
              <a:t>, </a:t>
            </a:r>
            <a:endParaRPr lang="ru-RU" sz="2400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i="1" u="sng" dirty="0" err="1" smtClean="0"/>
              <a:t>мінімальну</a:t>
            </a:r>
            <a:r>
              <a:rPr lang="ru-RU" sz="2400" b="1" i="1" u="sng" dirty="0" smtClean="0"/>
              <a:t> </a:t>
            </a:r>
            <a:r>
              <a:rPr lang="ru-RU" sz="2400" b="1" i="1" u="sng" dirty="0" err="1"/>
              <a:t>чисельність</a:t>
            </a:r>
            <a:r>
              <a:rPr lang="ru-RU" sz="2400" b="1" i="1" u="sng" dirty="0"/>
              <a:t>, </a:t>
            </a:r>
            <a:r>
              <a:rPr lang="ru-RU" sz="2400" i="1" dirty="0" err="1"/>
              <a:t>тобто</a:t>
            </a:r>
            <a:r>
              <a:rPr lang="ru-RU" sz="2400" i="1" dirty="0"/>
              <a:t> </a:t>
            </a:r>
            <a:r>
              <a:rPr lang="ru-RU" sz="2400" i="1" dirty="0" err="1">
                <a:solidFill>
                  <a:schemeClr val="bg2">
                    <a:lumMod val="75000"/>
                  </a:schemeClr>
                </a:solidFill>
              </a:rPr>
              <a:t>критичну</a:t>
            </a:r>
            <a:r>
              <a:rPr lang="ru-RU" sz="2400" i="1" dirty="0">
                <a:solidFill>
                  <a:schemeClr val="bg2">
                    <a:lumMod val="75000"/>
                  </a:schemeClr>
                </a:solidFill>
              </a:rPr>
              <a:t> величину</a:t>
            </a:r>
            <a:r>
              <a:rPr lang="ru-RU" sz="2400" i="1" dirty="0"/>
              <a:t>, </a:t>
            </a:r>
            <a:r>
              <a:rPr lang="ru-RU" sz="2400" i="1" dirty="0" err="1"/>
              <a:t>нижче</a:t>
            </a:r>
            <a:r>
              <a:rPr lang="ru-RU" sz="2400" i="1" dirty="0"/>
              <a:t> </a:t>
            </a:r>
            <a:r>
              <a:rPr lang="ru-RU" sz="2400" i="1" dirty="0" err="1"/>
              <a:t>якої</a:t>
            </a:r>
            <a:r>
              <a:rPr lang="ru-RU" sz="2400" i="1" dirty="0"/>
              <a:t> </a:t>
            </a:r>
            <a:r>
              <a:rPr lang="ru-RU" sz="2400" i="1" dirty="0" err="1"/>
              <a:t>популяція</a:t>
            </a:r>
            <a:r>
              <a:rPr lang="ru-RU" sz="2400" i="1" dirty="0"/>
              <a:t> </a:t>
            </a:r>
            <a:r>
              <a:rPr lang="ru-RU" sz="2400" i="1" dirty="0" err="1"/>
              <a:t>приречена</a:t>
            </a:r>
            <a:r>
              <a:rPr lang="ru-RU" sz="2400" i="1" dirty="0"/>
              <a:t> на </a:t>
            </a:r>
            <a:r>
              <a:rPr lang="ru-RU" sz="2400" i="1" dirty="0" err="1"/>
              <a:t>вимирання</a:t>
            </a:r>
            <a:r>
              <a:rPr lang="ru-RU" i="1" dirty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69946"/>
            <a:ext cx="1296144" cy="5344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373216"/>
            <a:ext cx="720080" cy="923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2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85000"/>
              </a:schemeClr>
            </a:gs>
            <a:gs pos="40000">
              <a:schemeClr val="bg1">
                <a:tint val="95000"/>
                <a:shade val="85000"/>
                <a:satMod val="150000"/>
              </a:schemeClr>
            </a:gs>
            <a:gs pos="100000">
              <a:schemeClr val="bg1">
                <a:shade val="45000"/>
                <a:satMod val="2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 algn="ctr"/>
            <a:r>
              <a:rPr lang="uk-UA" dirty="0" smtClean="0"/>
              <a:t>АРЕАЛ ПОПУЛЯЦІЇ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844824"/>
            <a:ext cx="51663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Ареал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(</a:t>
            </a:r>
            <a:r>
              <a:rPr lang="ru-RU" dirty="0" err="1" smtClean="0"/>
              <a:t>територія</a:t>
            </a:r>
            <a:r>
              <a:rPr lang="ru-RU" dirty="0" smtClean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акваторія</a:t>
            </a:r>
            <a:r>
              <a:rPr lang="ru-RU" dirty="0"/>
              <a:t>), в межах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поширений</a:t>
            </a:r>
            <a:r>
              <a:rPr lang="ru-RU" dirty="0"/>
              <a:t> </a:t>
            </a:r>
            <a:r>
              <a:rPr lang="ru-RU" dirty="0" err="1"/>
              <a:t>певний</a:t>
            </a:r>
            <a:r>
              <a:rPr lang="ru-RU" dirty="0"/>
              <a:t> таксон і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повний</a:t>
            </a:r>
            <a:r>
              <a:rPr lang="ru-RU" dirty="0"/>
              <a:t> цикл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u="sng" dirty="0" err="1" smtClean="0"/>
              <a:t>Популяція</a:t>
            </a:r>
            <a:r>
              <a:rPr lang="ru-RU" u="sng" dirty="0" smtClean="0"/>
              <a:t> </a:t>
            </a:r>
            <a:r>
              <a:rPr lang="ru-RU" u="sng" dirty="0"/>
              <a:t>як </a:t>
            </a:r>
            <a:r>
              <a:rPr lang="ru-RU" u="sng" dirty="0" err="1"/>
              <a:t>частина</a:t>
            </a:r>
            <a:r>
              <a:rPr lang="ru-RU" u="sng" dirty="0"/>
              <a:t> </a:t>
            </a:r>
            <a:r>
              <a:rPr lang="ru-RU" dirty="0"/>
              <a:t>виду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певний</a:t>
            </a:r>
            <a:r>
              <a:rPr lang="ru-RU" dirty="0"/>
              <a:t> ареал. </a:t>
            </a:r>
            <a:r>
              <a:rPr lang="ru-RU" dirty="0" err="1"/>
              <a:t>Причому</a:t>
            </a:r>
            <a:r>
              <a:rPr lang="ru-RU" dirty="0"/>
              <a:t>, у </a:t>
            </a:r>
            <a:r>
              <a:rPr lang="ru-RU" dirty="0" err="1"/>
              <a:t>визначенні</a:t>
            </a:r>
            <a:r>
              <a:rPr lang="ru-RU" dirty="0"/>
              <a:t> ареалу не </a:t>
            </a:r>
            <a:r>
              <a:rPr lang="ru-RU" dirty="0" err="1"/>
              <a:t>враховується</a:t>
            </a:r>
            <a:r>
              <a:rPr lang="ru-RU" dirty="0"/>
              <a:t> </a:t>
            </a:r>
            <a:r>
              <a:rPr lang="ru-RU" dirty="0" err="1"/>
              <a:t>міра</a:t>
            </a:r>
            <a:r>
              <a:rPr lang="ru-RU" dirty="0"/>
              <a:t> </a:t>
            </a:r>
            <a:r>
              <a:rPr lang="ru-RU" dirty="0" err="1"/>
              <a:t>постійності</a:t>
            </a:r>
            <a:r>
              <a:rPr lang="ru-RU" dirty="0"/>
              <a:t> </a:t>
            </a:r>
            <a:r>
              <a:rPr lang="ru-RU" dirty="0" err="1"/>
              <a:t>мешкання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 та </a:t>
            </a:r>
            <a:r>
              <a:rPr lang="ru-RU" dirty="0" err="1"/>
              <a:t>наповненість</a:t>
            </a:r>
            <a:r>
              <a:rPr lang="ru-RU" dirty="0"/>
              <a:t> простору, </a:t>
            </a:r>
            <a:r>
              <a:rPr lang="ru-RU" dirty="0" smtClean="0"/>
              <a:t> а </a:t>
            </a:r>
            <a:r>
              <a:rPr lang="ru-RU" dirty="0" err="1" smtClean="0"/>
              <a:t>виключно</a:t>
            </a:r>
            <a:r>
              <a:rPr lang="ru-RU" dirty="0" smtClean="0"/>
              <a:t> </a:t>
            </a:r>
            <a:r>
              <a:rPr lang="ru-RU" dirty="0" err="1"/>
              <a:t>суміжні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Ареали</a:t>
            </a:r>
            <a:r>
              <a:rPr lang="ru-RU" dirty="0" smtClean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формувались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самих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та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мешкання</a:t>
            </a:r>
            <a:r>
              <a:rPr lang="ru-RU" dirty="0"/>
              <a:t> в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геологічні</a:t>
            </a:r>
            <a:r>
              <a:rPr lang="ru-RU" dirty="0"/>
              <a:t> </a:t>
            </a:r>
            <a:r>
              <a:rPr lang="ru-RU" dirty="0" err="1"/>
              <a:t>епохи</a:t>
            </a:r>
            <a:r>
              <a:rPr lang="ru-RU" dirty="0"/>
              <a:t>. Тому за станом </a:t>
            </a:r>
            <a:r>
              <a:rPr lang="ru-RU" dirty="0" err="1"/>
              <a:t>сучасного</a:t>
            </a:r>
            <a:r>
              <a:rPr lang="ru-RU" dirty="0"/>
              <a:t> ареалу як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популяцій</a:t>
            </a:r>
            <a:r>
              <a:rPr lang="ru-RU" dirty="0"/>
              <a:t>, так і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таксонів</a:t>
            </a:r>
            <a:r>
              <a:rPr lang="ru-RU" dirty="0"/>
              <a:t> у </a:t>
            </a:r>
            <a:r>
              <a:rPr lang="ru-RU" dirty="0" err="1"/>
              <a:t>цілому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скласти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процеси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з </a:t>
            </a:r>
            <a:r>
              <a:rPr lang="ru-RU" dirty="0" err="1"/>
              <a:t>тією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іншою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49080"/>
            <a:ext cx="3072341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2448272" cy="2563718"/>
          </a:xfrm>
          <a:prstGeom prst="rect">
            <a:avLst/>
          </a:prstGeom>
        </p:spPr>
      </p:pic>
      <p:sp>
        <p:nvSpPr>
          <p:cNvPr id="6" name="Выноска 1 5"/>
          <p:cNvSpPr/>
          <p:nvPr/>
        </p:nvSpPr>
        <p:spPr>
          <a:xfrm rot="19854832">
            <a:off x="300511" y="476672"/>
            <a:ext cx="1800200" cy="1008112"/>
          </a:xfrm>
          <a:prstGeom prst="borderCallout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Які ви знаєте </a:t>
            </a:r>
            <a:r>
              <a:rPr lang="uk-UA" sz="1400" dirty="0" smtClean="0"/>
              <a:t>сучасні ТЕХНОЛГІЇ ДЛЯ НАНЕСЕНЯ АРЕАЛУ ВИДУ?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13956"/>
            <a:ext cx="250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МЕНТАЛЬНІ КАРТИ?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44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СКЛАДОВ</a:t>
            </a:r>
            <a:r>
              <a:rPr lang="uk-UA" dirty="0" smtClean="0"/>
              <a:t>І АРЕАЛУ ПОПУЛЯЦІЇ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09974" y="1502688"/>
            <a:ext cx="549852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 err="1"/>
              <a:t>Широтна</a:t>
            </a:r>
            <a:r>
              <a:rPr lang="ru-RU" b="1" i="1" u="sng" dirty="0"/>
              <a:t> </a:t>
            </a:r>
            <a:r>
              <a:rPr lang="ru-RU" b="1" i="1" u="sng" dirty="0" err="1"/>
              <a:t>складова</a:t>
            </a:r>
            <a:r>
              <a:rPr lang="ru-RU" b="1" i="1" u="sng" dirty="0"/>
              <a:t> </a:t>
            </a:r>
            <a:r>
              <a:rPr lang="ru-RU" i="1" dirty="0"/>
              <a:t>ареалу є </a:t>
            </a:r>
            <a:r>
              <a:rPr lang="ru-RU" i="1" dirty="0" err="1"/>
              <a:t>його</a:t>
            </a:r>
            <a:r>
              <a:rPr lang="ru-RU" i="1" dirty="0"/>
              <a:t> основною </a:t>
            </a:r>
            <a:r>
              <a:rPr lang="ru-RU" i="1" dirty="0" err="1"/>
              <a:t>географічною</a:t>
            </a:r>
            <a:r>
              <a:rPr lang="ru-RU" i="1" dirty="0"/>
              <a:t> </a:t>
            </a:r>
            <a:r>
              <a:rPr lang="ru-RU" i="1" dirty="0" err="1"/>
              <a:t>одиницею</a:t>
            </a:r>
            <a:r>
              <a:rPr lang="ru-RU" i="1" dirty="0"/>
              <a:t>, </a:t>
            </a:r>
            <a:r>
              <a:rPr lang="ru-RU" i="1" dirty="0" err="1"/>
              <a:t>оскільки</a:t>
            </a:r>
            <a:r>
              <a:rPr lang="ru-RU" i="1" dirty="0"/>
              <a:t> </a:t>
            </a:r>
            <a:r>
              <a:rPr lang="ru-RU" i="1" dirty="0" err="1"/>
              <a:t>свідчить</a:t>
            </a:r>
            <a:r>
              <a:rPr lang="ru-RU" i="1" dirty="0"/>
              <a:t> про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</a:rPr>
              <a:t>зональне</a:t>
            </a:r>
            <a:r>
              <a:rPr lang="ru-RU" i="1" dirty="0"/>
              <a:t> </a:t>
            </a:r>
            <a:r>
              <a:rPr lang="ru-RU" i="1" dirty="0" err="1"/>
              <a:t>поширення</a:t>
            </a:r>
            <a:r>
              <a:rPr lang="ru-RU" i="1" dirty="0"/>
              <a:t> </a:t>
            </a:r>
            <a:r>
              <a:rPr lang="ru-RU" i="1" dirty="0" err="1"/>
              <a:t>певних</a:t>
            </a:r>
            <a:r>
              <a:rPr lang="ru-RU" i="1" dirty="0"/>
              <a:t> </a:t>
            </a:r>
            <a:r>
              <a:rPr lang="ru-RU" i="1" dirty="0" err="1"/>
              <a:t>організмів</a:t>
            </a:r>
            <a:r>
              <a:rPr lang="ru-RU" i="1" dirty="0"/>
              <a:t>. Вона </a:t>
            </a:r>
            <a:r>
              <a:rPr lang="ru-RU" i="1" dirty="0" err="1"/>
              <a:t>визначається</a:t>
            </a:r>
            <a:r>
              <a:rPr lang="ru-RU" i="1" dirty="0"/>
              <a:t> в першу </a:t>
            </a:r>
            <a:r>
              <a:rPr lang="ru-RU" i="1" dirty="0" err="1"/>
              <a:t>чергу</a:t>
            </a:r>
            <a:r>
              <a:rPr lang="ru-RU" i="1" dirty="0"/>
              <a:t> </a:t>
            </a:r>
            <a:r>
              <a:rPr lang="ru-RU" i="1" dirty="0" err="1"/>
              <a:t>кліматичними</a:t>
            </a:r>
            <a:r>
              <a:rPr lang="ru-RU" i="1" dirty="0"/>
              <a:t> (</a:t>
            </a:r>
            <a:r>
              <a:rPr lang="ru-RU" i="1" dirty="0" err="1"/>
              <a:t>зокрема</a:t>
            </a:r>
            <a:r>
              <a:rPr lang="ru-RU" i="1" dirty="0"/>
              <a:t> </a:t>
            </a:r>
            <a:r>
              <a:rPr lang="ru-RU" i="1" dirty="0" err="1"/>
              <a:t>температурними</a:t>
            </a:r>
            <a:r>
              <a:rPr lang="ru-RU" i="1" dirty="0"/>
              <a:t>) параметрами (</a:t>
            </a:r>
            <a:r>
              <a:rPr lang="ru-RU" i="1" dirty="0" err="1"/>
              <a:t>дуже</a:t>
            </a:r>
            <a:r>
              <a:rPr lang="ru-RU" i="1" dirty="0"/>
              <a:t> часто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розрізняють</a:t>
            </a:r>
            <a:r>
              <a:rPr lang="ru-RU" i="1" dirty="0"/>
              <a:t> за зонами – </a:t>
            </a:r>
            <a:r>
              <a:rPr lang="ru-RU" i="1" dirty="0" err="1"/>
              <a:t>арктична</a:t>
            </a:r>
            <a:r>
              <a:rPr lang="ru-RU" i="1" dirty="0"/>
              <a:t>, </a:t>
            </a:r>
            <a:r>
              <a:rPr lang="ru-RU" i="1" dirty="0" err="1"/>
              <a:t>бореальна</a:t>
            </a:r>
            <a:r>
              <a:rPr lang="ru-RU" i="1" dirty="0"/>
              <a:t>, </a:t>
            </a:r>
            <a:r>
              <a:rPr lang="ru-RU" i="1" dirty="0" err="1"/>
              <a:t>степова</a:t>
            </a:r>
            <a:r>
              <a:rPr lang="ru-RU" i="1" dirty="0"/>
              <a:t> </a:t>
            </a:r>
            <a:r>
              <a:rPr lang="ru-RU" i="1" dirty="0" err="1"/>
              <a:t>тощо</a:t>
            </a:r>
            <a:r>
              <a:rPr lang="ru-RU" i="1" dirty="0"/>
              <a:t>). </a:t>
            </a:r>
            <a:endParaRPr lang="ru-RU" i="1" dirty="0" smtClean="0"/>
          </a:p>
          <a:p>
            <a:pPr algn="just"/>
            <a:endParaRPr lang="ru-RU" b="1" i="1" u="sng" dirty="0" smtClean="0"/>
          </a:p>
          <a:p>
            <a:pPr algn="just"/>
            <a:r>
              <a:rPr lang="ru-RU" b="1" i="1" u="sng" dirty="0" err="1" smtClean="0"/>
              <a:t>Висотна</a:t>
            </a:r>
            <a:r>
              <a:rPr lang="ru-RU" b="1" i="1" u="sng" dirty="0" smtClean="0"/>
              <a:t> </a:t>
            </a:r>
            <a:r>
              <a:rPr lang="ru-RU" b="1" i="1" u="sng" dirty="0" err="1"/>
              <a:t>складова</a:t>
            </a:r>
            <a:r>
              <a:rPr lang="ru-RU" b="1" i="1" u="sng" dirty="0"/>
              <a:t> </a:t>
            </a:r>
            <a:r>
              <a:rPr lang="ru-RU" i="1" dirty="0"/>
              <a:t>ареалу до </a:t>
            </a:r>
            <a:r>
              <a:rPr lang="ru-RU" i="1" dirty="0" err="1"/>
              <a:t>певної</a:t>
            </a:r>
            <a:r>
              <a:rPr lang="ru-RU" i="1" dirty="0"/>
              <a:t> </a:t>
            </a:r>
            <a:r>
              <a:rPr lang="ru-RU" i="1" dirty="0" err="1"/>
              <a:t>міри</a:t>
            </a:r>
            <a:r>
              <a:rPr lang="ru-RU" i="1" dirty="0"/>
              <a:t> </a:t>
            </a:r>
            <a:r>
              <a:rPr lang="ru-RU" i="1" dirty="0" err="1"/>
              <a:t>аналогічна</a:t>
            </a:r>
            <a:r>
              <a:rPr lang="ru-RU" i="1" dirty="0"/>
              <a:t> </a:t>
            </a:r>
            <a:r>
              <a:rPr lang="ru-RU" i="1" dirty="0" err="1"/>
              <a:t>попередній</a:t>
            </a:r>
            <a:r>
              <a:rPr lang="ru-RU" i="1" dirty="0"/>
              <a:t>, </a:t>
            </a:r>
            <a:r>
              <a:rPr lang="ru-RU" i="1" dirty="0" err="1"/>
              <a:t>оскільки</a:t>
            </a:r>
            <a:r>
              <a:rPr lang="ru-RU" i="1" dirty="0"/>
              <a:t> </a:t>
            </a:r>
            <a:r>
              <a:rPr lang="ru-RU" i="1" dirty="0" err="1"/>
              <a:t>також</a:t>
            </a:r>
            <a:r>
              <a:rPr lang="ru-RU" i="1" dirty="0"/>
              <a:t> </a:t>
            </a:r>
            <a:r>
              <a:rPr lang="ru-RU" i="1" dirty="0" err="1"/>
              <a:t>визначається</a:t>
            </a:r>
            <a:r>
              <a:rPr lang="ru-RU" i="1" dirty="0"/>
              <a:t> </a:t>
            </a:r>
            <a:r>
              <a:rPr lang="ru-RU" i="1" dirty="0" err="1"/>
              <a:t>переважно</a:t>
            </a:r>
            <a:r>
              <a:rPr lang="ru-RU" i="1" dirty="0"/>
              <a:t> </a:t>
            </a:r>
            <a:r>
              <a:rPr lang="ru-RU" i="1" dirty="0" err="1">
                <a:solidFill>
                  <a:schemeClr val="bg2">
                    <a:lumMod val="75000"/>
                  </a:schemeClr>
                </a:solidFill>
              </a:rPr>
              <a:t>температурними</a:t>
            </a:r>
            <a:r>
              <a:rPr lang="ru-RU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75000"/>
                  </a:schemeClr>
                </a:solidFill>
              </a:rPr>
              <a:t>умовами</a:t>
            </a:r>
            <a:r>
              <a:rPr lang="ru-RU" i="1" dirty="0"/>
              <a:t> (</a:t>
            </a:r>
            <a:r>
              <a:rPr lang="ru-RU" i="1" dirty="0" err="1"/>
              <a:t>альпійські</a:t>
            </a:r>
            <a:r>
              <a:rPr lang="ru-RU" i="1" dirty="0"/>
              <a:t>, </a:t>
            </a:r>
            <a:r>
              <a:rPr lang="ru-RU" i="1" dirty="0" err="1"/>
              <a:t>субальпійські</a:t>
            </a:r>
            <a:r>
              <a:rPr lang="ru-RU" i="1" dirty="0"/>
              <a:t> та </a:t>
            </a:r>
            <a:r>
              <a:rPr lang="ru-RU" i="1" dirty="0" err="1"/>
              <a:t>монтанні</a:t>
            </a:r>
            <a:r>
              <a:rPr lang="ru-RU" i="1" dirty="0"/>
              <a:t> </a:t>
            </a:r>
            <a:r>
              <a:rPr lang="ru-RU" i="1" dirty="0" err="1"/>
              <a:t>форми</a:t>
            </a:r>
            <a:r>
              <a:rPr lang="ru-RU" i="1" dirty="0"/>
              <a:t>). </a:t>
            </a:r>
            <a:endParaRPr lang="ru-RU" i="1" dirty="0" smtClean="0"/>
          </a:p>
          <a:p>
            <a:pPr algn="just"/>
            <a:endParaRPr lang="ru-RU" b="1" i="1" u="sng" dirty="0" smtClean="0"/>
          </a:p>
          <a:p>
            <a:pPr algn="just"/>
            <a:r>
              <a:rPr lang="ru-RU" b="1" i="1" u="sng" dirty="0" err="1" smtClean="0"/>
              <a:t>Довготна</a:t>
            </a:r>
            <a:r>
              <a:rPr lang="ru-RU" b="1" i="1" u="sng" dirty="0" smtClean="0"/>
              <a:t> </a:t>
            </a:r>
            <a:r>
              <a:rPr lang="ru-RU" b="1" i="1" u="sng" dirty="0" err="1"/>
              <a:t>складова</a:t>
            </a:r>
            <a:r>
              <a:rPr lang="ru-RU" b="1" i="1" u="sng" dirty="0"/>
              <a:t> </a:t>
            </a:r>
            <a:r>
              <a:rPr lang="ru-RU" i="1" dirty="0" err="1"/>
              <a:t>визначається</a:t>
            </a:r>
            <a:r>
              <a:rPr lang="ru-RU" i="1" dirty="0"/>
              <a:t>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</a:rPr>
              <a:t>ступенем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</a:rPr>
              <a:t>віддаленості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i="1" dirty="0" err="1">
                <a:solidFill>
                  <a:schemeClr val="bg2">
                    <a:lumMod val="75000"/>
                  </a:schemeClr>
                </a:solidFill>
              </a:rPr>
              <a:t>від</a:t>
            </a:r>
            <a:r>
              <a:rPr lang="ru-RU" sz="2000" i="1" dirty="0">
                <a:solidFill>
                  <a:schemeClr val="bg2">
                    <a:lumMod val="75000"/>
                  </a:schemeClr>
                </a:solidFill>
              </a:rPr>
              <a:t> океану, </a:t>
            </a:r>
            <a:r>
              <a:rPr lang="ru-RU" i="1" dirty="0" err="1"/>
              <a:t>що</a:t>
            </a:r>
            <a:r>
              <a:rPr lang="ru-RU" i="1" dirty="0"/>
              <a:t> </a:t>
            </a:r>
            <a:r>
              <a:rPr lang="ru-RU" i="1" dirty="0" err="1"/>
              <a:t>визначає</a:t>
            </a:r>
            <a:r>
              <a:rPr lang="ru-RU" i="1" dirty="0"/>
              <a:t> характер </a:t>
            </a:r>
            <a:r>
              <a:rPr lang="ru-RU" i="1" dirty="0" err="1"/>
              <a:t>клімату</a:t>
            </a:r>
            <a:r>
              <a:rPr lang="ru-RU" i="1" dirty="0"/>
              <a:t> (</a:t>
            </a:r>
            <a:r>
              <a:rPr lang="ru-RU" i="1" dirty="0" err="1"/>
              <a:t>аридний</a:t>
            </a:r>
            <a:r>
              <a:rPr lang="ru-RU" i="1" dirty="0"/>
              <a:t>,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континентальний</a:t>
            </a:r>
            <a:r>
              <a:rPr lang="ru-RU" i="1" dirty="0"/>
              <a:t>, та </a:t>
            </a:r>
            <a:r>
              <a:rPr lang="ru-RU" i="1" dirty="0" err="1"/>
              <a:t>гумідний</a:t>
            </a:r>
            <a:r>
              <a:rPr lang="ru-RU" i="1" dirty="0"/>
              <a:t>,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морський</a:t>
            </a:r>
            <a:r>
              <a:rPr lang="ru-RU" i="1" dirty="0"/>
              <a:t> </a:t>
            </a:r>
            <a:r>
              <a:rPr lang="ru-RU" i="1" dirty="0" err="1"/>
              <a:t>клімат</a:t>
            </a:r>
            <a:r>
              <a:rPr lang="ru-RU" i="1" dirty="0"/>
              <a:t>).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3347864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0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77868"/>
            <a:ext cx="4320480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Ареали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є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різноманітними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кожний</a:t>
            </a:r>
            <a:r>
              <a:rPr lang="ru-RU" dirty="0"/>
              <a:t> з них </a:t>
            </a:r>
            <a:r>
              <a:rPr lang="ru-RU" dirty="0" err="1"/>
              <a:t>унікальний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форма та </a:t>
            </a:r>
            <a:r>
              <a:rPr lang="ru-RU" dirty="0" err="1"/>
              <a:t>розміри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цілого</a:t>
            </a:r>
            <a:r>
              <a:rPr lang="ru-RU" dirty="0"/>
              <a:t> комплексу як </a:t>
            </a:r>
            <a:r>
              <a:rPr lang="ru-RU" dirty="0" err="1"/>
              <a:t>сучасних</a:t>
            </a:r>
            <a:r>
              <a:rPr lang="ru-RU" dirty="0"/>
              <a:t>, так </a:t>
            </a:r>
            <a:r>
              <a:rPr lang="ru-RU" dirty="0" smtClean="0"/>
              <a:t>й </a:t>
            </a:r>
            <a:r>
              <a:rPr lang="ru-RU" dirty="0" err="1"/>
              <a:t>історичних</a:t>
            </a:r>
            <a:r>
              <a:rPr lang="ru-RU" dirty="0"/>
              <a:t> причин. </a:t>
            </a:r>
            <a:endParaRPr lang="ru-RU" dirty="0" smtClean="0"/>
          </a:p>
          <a:p>
            <a:pPr algn="just"/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/>
              <a:t>з причин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ареалу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b="1" u="sng" dirty="0" err="1">
                <a:solidFill>
                  <a:schemeClr val="bg2">
                    <a:lumMod val="75000"/>
                  </a:schemeClr>
                </a:solidFill>
              </a:rPr>
              <a:t>радіус</a:t>
            </a:r>
            <a:r>
              <a:rPr lang="ru-RU" b="1" u="sng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u="sng" dirty="0" err="1">
                <a:solidFill>
                  <a:schemeClr val="bg2">
                    <a:lumMod val="75000"/>
                  </a:schemeClr>
                </a:solidFill>
              </a:rPr>
              <a:t>репродуктивної</a:t>
            </a:r>
            <a:r>
              <a:rPr lang="ru-RU" b="1" u="sng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u="sng" dirty="0" err="1">
                <a:solidFill>
                  <a:schemeClr val="bg2">
                    <a:lumMod val="75000"/>
                  </a:schemeClr>
                </a:solidFill>
              </a:rPr>
              <a:t>активності</a:t>
            </a:r>
            <a:r>
              <a:rPr lang="ru-RU" b="1" u="sng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u="sng" dirty="0" err="1">
                <a:solidFill>
                  <a:schemeClr val="bg2">
                    <a:lumMod val="75000"/>
                  </a:schemeClr>
                </a:solidFill>
              </a:rPr>
              <a:t>особин</a:t>
            </a:r>
            <a:r>
              <a:rPr lang="ru-RU" b="1" u="sng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сягати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метрів</a:t>
            </a:r>
            <a:r>
              <a:rPr lang="ru-RU" dirty="0"/>
              <a:t> (особливо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) до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кілометрів</a:t>
            </a:r>
            <a:r>
              <a:rPr lang="ru-RU" dirty="0"/>
              <a:t> (</a:t>
            </a:r>
            <a:r>
              <a:rPr lang="ru-RU" dirty="0" err="1"/>
              <a:t>водні</a:t>
            </a:r>
            <a:r>
              <a:rPr lang="ru-RU" dirty="0"/>
              <a:t> та </a:t>
            </a:r>
            <a:r>
              <a:rPr lang="ru-RU" dirty="0" err="1"/>
              <a:t>літаючі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81894" y="4509120"/>
            <a:ext cx="6156176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Інша</a:t>
            </a:r>
            <a:r>
              <a:rPr lang="ru-RU" dirty="0"/>
              <a:t> характеристика,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пов’язана</a:t>
            </a:r>
            <a:r>
              <a:rPr lang="ru-RU" dirty="0"/>
              <a:t> з </a:t>
            </a:r>
            <a:r>
              <a:rPr lang="ru-RU" dirty="0" err="1"/>
              <a:t>попередніми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, – </a:t>
            </a:r>
            <a:r>
              <a:rPr lang="ru-RU" u="sng" dirty="0" err="1">
                <a:solidFill>
                  <a:schemeClr val="bg2">
                    <a:lumMod val="75000"/>
                  </a:schemeClr>
                </a:solidFill>
              </a:rPr>
              <a:t>це</a:t>
            </a:r>
            <a:r>
              <a:rPr lang="ru-RU" u="sng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bg2">
                    <a:lumMod val="75000"/>
                  </a:schemeClr>
                </a:solidFill>
              </a:rPr>
              <a:t>мереживо</a:t>
            </a:r>
            <a:r>
              <a:rPr lang="ru-RU" u="sng" dirty="0">
                <a:solidFill>
                  <a:schemeClr val="bg2">
                    <a:lumMod val="75000"/>
                  </a:schemeClr>
                </a:solidFill>
              </a:rPr>
              <a:t> ареалу виду</a:t>
            </a:r>
            <a:r>
              <a:rPr lang="ru-RU" u="sng" dirty="0"/>
              <a:t>. </a:t>
            </a:r>
            <a:r>
              <a:rPr lang="ru-RU" dirty="0"/>
              <a:t>У </a:t>
            </a:r>
            <a:r>
              <a:rPr lang="ru-RU" dirty="0" err="1"/>
              <a:t>природі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згущення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 в одних </a:t>
            </a:r>
            <a:r>
              <a:rPr lang="ru-RU" dirty="0" err="1"/>
              <a:t>місцях</a:t>
            </a:r>
            <a:r>
              <a:rPr lang="ru-RU" dirty="0"/>
              <a:t> і </a:t>
            </a:r>
            <a:r>
              <a:rPr lang="ru-RU" dirty="0" err="1"/>
              <a:t>різке</a:t>
            </a:r>
            <a:r>
              <a:rPr lang="ru-RU" dirty="0"/>
              <a:t>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до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відсутності</a:t>
            </a:r>
            <a:r>
              <a:rPr lang="ru-RU" dirty="0"/>
              <a:t> в </a:t>
            </a:r>
            <a:r>
              <a:rPr lang="ru-RU" dirty="0" err="1"/>
              <a:t>інших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утворює</a:t>
            </a:r>
            <a:r>
              <a:rPr lang="ru-RU" dirty="0"/>
              <a:t> </a:t>
            </a:r>
            <a:r>
              <a:rPr lang="ru-RU" dirty="0" err="1"/>
              <a:t>неначе</a:t>
            </a:r>
            <a:r>
              <a:rPr lang="ru-RU" dirty="0"/>
              <a:t> </a:t>
            </a:r>
            <a:r>
              <a:rPr lang="ru-RU" b="1" dirty="0" err="1"/>
              <a:t>мереживо</a:t>
            </a:r>
            <a:r>
              <a:rPr lang="ru-RU" b="1" dirty="0"/>
              <a:t>.</a:t>
            </a:r>
            <a:r>
              <a:rPr lang="ru-RU" dirty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призводить</a:t>
            </a:r>
            <a:r>
              <a:rPr lang="ru-RU" dirty="0"/>
              <a:t> до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є </a:t>
            </a:r>
            <a:r>
              <a:rPr lang="ru-RU" dirty="0" err="1"/>
              <a:t>нечіткими</a:t>
            </a:r>
            <a:r>
              <a:rPr lang="ru-RU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82" y="677868"/>
            <a:ext cx="4211960" cy="34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ТЕМИ ЛЕКЦІЙ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3100" b="1" u="sng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3100" b="1" u="sng" dirty="0" smtClean="0">
                <a:latin typeface="Times New Roman" pitchFamily="18" charset="0"/>
                <a:cs typeface="Times New Roman" pitchFamily="18" charset="0"/>
              </a:rPr>
              <a:t>атестація</a:t>
            </a:r>
            <a:endParaRPr lang="uk-UA" sz="31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Популяція як елементарна еволюційна одиниця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«Мікроеволюція»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«Адаптація та її відносний характер. Адаптація, як властивість еволюції. Підходи до визначення адаптації в різних біологічних науках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«Вид як основний етап еволюційного процесу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 algn="just">
              <a:buNone/>
            </a:pPr>
            <a:r>
              <a:rPr lang="uk-UA" sz="3100" b="1" u="sng" dirty="0" smtClean="0">
                <a:latin typeface="Times New Roman" pitchFamily="18" charset="0"/>
                <a:cs typeface="Times New Roman" pitchFamily="18" charset="0"/>
              </a:rPr>
              <a:t>ІІ </a:t>
            </a:r>
            <a:r>
              <a:rPr lang="uk-UA" sz="3100" b="1" u="sng" dirty="0" smtClean="0">
                <a:latin typeface="Times New Roman" pitchFamily="18" charset="0"/>
                <a:cs typeface="Times New Roman" pitchFamily="18" charset="0"/>
              </a:rPr>
              <a:t>атестація</a:t>
            </a:r>
            <a:endParaRPr lang="uk-UA" sz="31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«Видоутворення як основне явище еволюційного процесу»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3100" dirty="0">
                <a:latin typeface="Times New Roman" pitchFamily="18" charset="0"/>
                <a:cs typeface="Times New Roman" pitchFamily="18" charset="0"/>
              </a:rPr>
              <a:t>«Передумови еволюції органів та функцій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«Еволюція онтогенезу»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філогенезу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b="1" dirty="0"/>
              <a:t> 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66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Існують</a:t>
            </a:r>
            <a:r>
              <a:rPr lang="ru-RU" dirty="0"/>
              <a:t> три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 у </a:t>
            </a:r>
            <a:r>
              <a:rPr lang="ru-RU" dirty="0" err="1" smtClean="0"/>
              <a:t>просторі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221088"/>
            <a:ext cx="8279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будь-</a:t>
            </a:r>
            <a:r>
              <a:rPr lang="ru-RU" dirty="0" err="1"/>
              <a:t>якого</a:t>
            </a:r>
            <a:r>
              <a:rPr lang="ru-RU" dirty="0"/>
              <a:t> виду </a:t>
            </a:r>
            <a:r>
              <a:rPr lang="ru-RU" dirty="0" err="1"/>
              <a:t>взагалі</a:t>
            </a:r>
            <a:r>
              <a:rPr lang="ru-RU" dirty="0"/>
              <a:t> по ареалу буде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b="1" dirty="0" err="1"/>
              <a:t>випадковий</a:t>
            </a:r>
            <a:r>
              <a:rPr lang="ru-RU" dirty="0"/>
              <a:t> характер,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межах </a:t>
            </a:r>
            <a:r>
              <a:rPr lang="ru-RU" dirty="0" err="1"/>
              <a:t>окремої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стати </a:t>
            </a:r>
            <a:r>
              <a:rPr lang="ru-RU" b="1" dirty="0" err="1"/>
              <a:t>груповим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зграй</a:t>
            </a:r>
            <a:r>
              <a:rPr lang="ru-RU" dirty="0"/>
              <a:t> </a:t>
            </a:r>
            <a:r>
              <a:rPr lang="ru-RU" dirty="0" err="1"/>
              <a:t>вовків</a:t>
            </a:r>
            <a:r>
              <a:rPr lang="ru-RU" dirty="0"/>
              <a:t>, </a:t>
            </a:r>
            <a:r>
              <a:rPr lang="ru-RU" dirty="0" err="1"/>
              <a:t>мурашині</a:t>
            </a:r>
            <a:r>
              <a:rPr lang="ru-RU" dirty="0"/>
              <a:t> </a:t>
            </a:r>
            <a:r>
              <a:rPr lang="ru-RU" dirty="0" err="1"/>
              <a:t>колонії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), </a:t>
            </a:r>
            <a:endParaRPr lang="ru-RU" dirty="0" smtClean="0"/>
          </a:p>
          <a:p>
            <a:pPr algn="just"/>
            <a:r>
              <a:rPr lang="ru-RU" dirty="0" smtClean="0"/>
              <a:t>а </a:t>
            </a:r>
            <a:r>
              <a:rPr lang="ru-RU" dirty="0"/>
              <a:t>при </a:t>
            </a:r>
            <a:r>
              <a:rPr lang="ru-RU" dirty="0" err="1"/>
              <a:t>розгляданні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дрібних</a:t>
            </a:r>
            <a:r>
              <a:rPr lang="ru-RU" dirty="0"/>
              <a:t> структур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b="1" dirty="0" err="1"/>
              <a:t>рівномірним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обмежується</a:t>
            </a:r>
            <a:r>
              <a:rPr lang="ru-RU" dirty="0"/>
              <a:t> </a:t>
            </a:r>
            <a:r>
              <a:rPr lang="ru-RU" dirty="0" err="1"/>
              <a:t>необхідністю</a:t>
            </a:r>
            <a:r>
              <a:rPr lang="ru-RU" dirty="0"/>
              <a:t> простору для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особини</a:t>
            </a:r>
            <a:r>
              <a:rPr lang="ru-RU" dirty="0"/>
              <a:t> (</a:t>
            </a:r>
            <a:r>
              <a:rPr lang="ru-RU" dirty="0" err="1"/>
              <a:t>вовки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зграї</a:t>
            </a:r>
            <a:r>
              <a:rPr lang="ru-RU" dirty="0"/>
              <a:t>, </a:t>
            </a:r>
            <a:r>
              <a:rPr lang="ru-RU" dirty="0" err="1"/>
              <a:t>попелиця</a:t>
            </a:r>
            <a:r>
              <a:rPr lang="ru-RU" dirty="0"/>
              <a:t> на листку).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1556792"/>
            <a:ext cx="3816424" cy="25333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41747"/>
            <a:ext cx="644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ЦЕ ЗНАДОБИТЬСЯ НА ЛАБОРАТОРНІЙ РОБОТІ!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77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8760" y="476672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Ч</a:t>
            </a:r>
            <a:r>
              <a:rPr lang="ru-RU" sz="2400" dirty="0" err="1"/>
              <a:t>исельність</a:t>
            </a:r>
            <a:r>
              <a:rPr lang="ru-RU" sz="2400" dirty="0"/>
              <a:t> є </a:t>
            </a:r>
            <a:r>
              <a:rPr lang="ru-RU" sz="2400" dirty="0" err="1"/>
              <a:t>результуючою</a:t>
            </a:r>
            <a:r>
              <a:rPr lang="ru-RU" sz="2400" dirty="0"/>
              <a:t> </a:t>
            </a:r>
            <a:r>
              <a:rPr lang="ru-RU" sz="2400" dirty="0" err="1"/>
              <a:t>кількох</a:t>
            </a:r>
            <a:r>
              <a:rPr lang="ru-RU" sz="2400" dirty="0"/>
              <a:t> </a:t>
            </a:r>
            <a:r>
              <a:rPr lang="ru-RU" sz="2400" dirty="0" err="1"/>
              <a:t>різноспрямованих</a:t>
            </a:r>
            <a:r>
              <a:rPr lang="ru-RU" sz="2400" dirty="0"/>
              <a:t> </a:t>
            </a:r>
            <a:r>
              <a:rPr lang="ru-RU" sz="2400" dirty="0" err="1"/>
              <a:t>процесів</a:t>
            </a:r>
            <a:r>
              <a:rPr lang="ru-RU" sz="2400" dirty="0"/>
              <a:t>, з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важливими</a:t>
            </a:r>
            <a:r>
              <a:rPr lang="ru-RU" sz="2400" dirty="0"/>
              <a:t> є </a:t>
            </a:r>
            <a:r>
              <a:rPr lang="ru-RU" sz="2400" b="1" dirty="0" err="1"/>
              <a:t>народжуваність</a:t>
            </a:r>
            <a:r>
              <a:rPr lang="ru-RU" sz="2400" dirty="0"/>
              <a:t> та </a:t>
            </a:r>
            <a:r>
              <a:rPr lang="ru-RU" sz="2400" b="1" dirty="0" err="1"/>
              <a:t>смертність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 err="1" smtClean="0"/>
              <a:t>Ці</a:t>
            </a:r>
            <a:r>
              <a:rPr lang="ru-RU" sz="2400" dirty="0" smtClean="0"/>
              <a:t> </a:t>
            </a:r>
            <a:r>
              <a:rPr lang="ru-RU" sz="2400" dirty="0" err="1"/>
              <a:t>процеси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біологічні</a:t>
            </a:r>
            <a:r>
              <a:rPr lang="ru-RU" sz="2400" dirty="0"/>
              <a:t> </a:t>
            </a:r>
            <a:r>
              <a:rPr lang="ru-RU" sz="2400" dirty="0" err="1"/>
              <a:t>особливості</a:t>
            </a:r>
            <a:r>
              <a:rPr lang="ru-RU" sz="2400" dirty="0"/>
              <a:t> </a:t>
            </a:r>
            <a:r>
              <a:rPr lang="ru-RU" sz="2400" dirty="0" err="1"/>
              <a:t>організмів</a:t>
            </a:r>
            <a:r>
              <a:rPr lang="ru-RU" sz="2400" dirty="0"/>
              <a:t> </a:t>
            </a:r>
            <a:r>
              <a:rPr lang="ru-RU" sz="2400" dirty="0" err="1"/>
              <a:t>складають</a:t>
            </a:r>
            <a:r>
              <a:rPr lang="ru-RU" sz="2400" dirty="0"/>
              <a:t> </a:t>
            </a:r>
            <a:r>
              <a:rPr lang="ru-RU" sz="2400" dirty="0" err="1"/>
              <a:t>специфіку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життєвих</a:t>
            </a:r>
            <a:r>
              <a:rPr lang="ru-RU" sz="2400" dirty="0"/>
              <a:t> </a:t>
            </a:r>
            <a:r>
              <a:rPr lang="ru-RU" sz="2400" dirty="0" err="1"/>
              <a:t>циклів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, в свою </a:t>
            </a:r>
            <a:r>
              <a:rPr lang="ru-RU" sz="2400" dirty="0" err="1"/>
              <a:t>чергу</a:t>
            </a:r>
            <a:r>
              <a:rPr lang="ru-RU" sz="2400" dirty="0"/>
              <a:t>, </a:t>
            </a:r>
            <a:r>
              <a:rPr lang="ru-RU" sz="2400" dirty="0" err="1"/>
              <a:t>зумовлюють</a:t>
            </a:r>
            <a:r>
              <a:rPr lang="ru-RU" sz="2400" dirty="0"/>
              <a:t> </a:t>
            </a:r>
            <a:r>
              <a:rPr lang="ru-RU" sz="2400" dirty="0" err="1"/>
              <a:t>особливості</a:t>
            </a:r>
            <a:r>
              <a:rPr lang="ru-RU" sz="2400" dirty="0"/>
              <a:t> </a:t>
            </a:r>
            <a:r>
              <a:rPr lang="ru-RU" sz="2400" dirty="0" err="1"/>
              <a:t>динаміки</a:t>
            </a:r>
            <a:r>
              <a:rPr lang="ru-RU" sz="2400" dirty="0"/>
              <a:t> </a:t>
            </a:r>
            <a:r>
              <a:rPr lang="ru-RU" sz="2400" dirty="0" err="1"/>
              <a:t>популяцій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154328"/>
            <a:ext cx="6840760" cy="351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Річний</a:t>
            </a:r>
            <a:r>
              <a:rPr lang="ru-RU" b="1" dirty="0"/>
              <a:t> </a:t>
            </a:r>
            <a:r>
              <a:rPr lang="ru-RU" b="1" dirty="0" err="1"/>
              <a:t>життєвий</a:t>
            </a:r>
            <a:r>
              <a:rPr lang="ru-RU" b="1" dirty="0"/>
              <a:t> цикл</a:t>
            </a:r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2060848"/>
            <a:ext cx="49685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триває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близько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12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місяців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/>
              <a:t>і </a:t>
            </a:r>
            <a:r>
              <a:rPr lang="ru-RU" dirty="0" err="1"/>
              <a:t>особини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до приходу </a:t>
            </a:r>
            <a:r>
              <a:rPr lang="ru-RU" dirty="0" err="1"/>
              <a:t>наступного</a:t>
            </a:r>
            <a:r>
              <a:rPr lang="ru-RU" dirty="0"/>
              <a:t> сезону </a:t>
            </a:r>
            <a:r>
              <a:rPr lang="ru-RU" dirty="0" err="1"/>
              <a:t>розмноження</a:t>
            </a:r>
            <a:r>
              <a:rPr lang="ru-RU" dirty="0"/>
              <a:t> гинуть. </a:t>
            </a:r>
            <a:endParaRPr lang="ru-RU" dirty="0" smtClean="0"/>
          </a:p>
          <a:p>
            <a:pPr algn="just"/>
            <a:r>
              <a:rPr lang="ru-RU" dirty="0" smtClean="0"/>
              <a:t>Тому 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такими,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не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</a:rPr>
              <a:t>перекриваються</a:t>
            </a:r>
            <a:r>
              <a:rPr lang="ru-RU" dirty="0"/>
              <a:t>. </a:t>
            </a:r>
            <a:r>
              <a:rPr lang="ru-RU" dirty="0" err="1"/>
              <a:t>Особини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участь у </a:t>
            </a:r>
            <a:r>
              <a:rPr lang="ru-RU" dirty="0" err="1"/>
              <a:t>розмноженні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лише</a:t>
            </a:r>
            <a:r>
              <a:rPr lang="ru-RU" b="1" dirty="0">
                <a:solidFill>
                  <a:srgbClr val="FF0000"/>
                </a:solidFill>
              </a:rPr>
              <a:t> раз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гинуть,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, але не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упродовж</a:t>
            </a:r>
            <a:r>
              <a:rPr lang="ru-RU" dirty="0"/>
              <a:t> року. </a:t>
            </a:r>
            <a:endParaRPr lang="ru-RU" dirty="0" smtClean="0"/>
          </a:p>
          <a:p>
            <a:pPr algn="just"/>
            <a:r>
              <a:rPr lang="ru-RU" i="1" dirty="0" smtClean="0">
                <a:solidFill>
                  <a:schemeClr val="tx1">
                    <a:lumMod val="50000"/>
                  </a:schemeClr>
                </a:solidFill>
              </a:rPr>
              <a:t>Прикладами 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таких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життєвих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циклів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можуть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tx1">
                    <a:lumMod val="50000"/>
                  </a:schemeClr>
                </a:solidFill>
              </a:rPr>
              <a:t>бути </a:t>
            </a:r>
            <a:r>
              <a:rPr lang="ru-RU" i="1" dirty="0" err="1" smtClean="0">
                <a:solidFill>
                  <a:schemeClr val="tx1">
                    <a:lumMod val="50000"/>
                  </a:schemeClr>
                </a:solidFill>
              </a:rPr>
              <a:t>однорічні</a:t>
            </a:r>
            <a:r>
              <a:rPr lang="ru-RU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трав’янисті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рослини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деякі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злаки,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представники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роду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Veronica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тощо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), а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також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значна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кількість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переважно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дрібних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безхребетних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тварин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деякі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прямокрилі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метелики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перетинчастокрилі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та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інші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756822"/>
            <a:ext cx="3071923" cy="18161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573016"/>
            <a:ext cx="3155774" cy="31035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8466" y="5722169"/>
            <a:ext cx="24218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РОЗМНОЖУЮТЬСЯ</a:t>
            </a:r>
          </a:p>
          <a:p>
            <a:pPr algn="ctr"/>
            <a:r>
              <a:rPr lang="ru-RU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1 РАЗ У ЖИТТІ!</a:t>
            </a:r>
            <a:endParaRPr lang="ru-RU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87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Цикл з </a:t>
            </a:r>
            <a:r>
              <a:rPr lang="ru-RU" b="1" dirty="0" err="1"/>
              <a:t>багаторазовим</a:t>
            </a:r>
            <a:r>
              <a:rPr lang="ru-RU" b="1" dirty="0"/>
              <a:t> </a:t>
            </a:r>
            <a:r>
              <a:rPr lang="ru-RU" b="1" dirty="0" err="1"/>
              <a:t>розмноженням</a:t>
            </a:r>
            <a:r>
              <a:rPr lang="ru-RU" dirty="0"/>
              <a:t> </a:t>
            </a:r>
            <a:r>
              <a:rPr lang="ru-RU" b="1" dirty="0"/>
              <a:t>і </a:t>
            </a:r>
            <a:r>
              <a:rPr lang="ru-RU" b="1" dirty="0" err="1"/>
              <a:t>перекриванням</a:t>
            </a:r>
            <a:r>
              <a:rPr lang="ru-RU" b="1" dirty="0"/>
              <a:t> </a:t>
            </a:r>
            <a:r>
              <a:rPr lang="ru-RU" b="1" dirty="0" err="1"/>
              <a:t>поколінь</a:t>
            </a:r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888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/>
              <a:t>властивий</a:t>
            </a:r>
            <a:r>
              <a:rPr lang="ru-RU" dirty="0"/>
              <a:t> </a:t>
            </a:r>
            <a:r>
              <a:rPr lang="ru-RU" dirty="0" err="1"/>
              <a:t>організмам</a:t>
            </a:r>
            <a:r>
              <a:rPr lang="ru-RU" dirty="0"/>
              <a:t> з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довгою</a:t>
            </a:r>
            <a:r>
              <a:rPr lang="ru-RU" dirty="0"/>
              <a:t> </a:t>
            </a:r>
            <a:r>
              <a:rPr lang="ru-RU" dirty="0" err="1"/>
              <a:t>тривалістю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але з </a:t>
            </a:r>
            <a:r>
              <a:rPr lang="ru-RU" dirty="0" err="1"/>
              <a:t>розмноженням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сезони</a:t>
            </a:r>
            <a:r>
              <a:rPr lang="ru-RU" dirty="0"/>
              <a:t> року. </a:t>
            </a:r>
            <a:endParaRPr lang="ru-RU" dirty="0" smtClean="0"/>
          </a:p>
          <a:p>
            <a:pPr algn="just"/>
            <a:r>
              <a:rPr lang="ru-RU" i="1" dirty="0" smtClean="0">
                <a:solidFill>
                  <a:schemeClr val="tx1">
                    <a:lumMod val="50000"/>
                  </a:schemeClr>
                </a:solidFill>
              </a:rPr>
              <a:t>Прикладами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подібних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життєвих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циклів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можуть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бути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хребетні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тварини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з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сезонним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розмноженням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, дерева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помірної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зони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тощо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21516" y="4044151"/>
            <a:ext cx="63367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До </a:t>
            </a:r>
            <a:r>
              <a:rPr lang="ru-RU" u="sng" dirty="0" smtClean="0"/>
              <a:t>них </a:t>
            </a:r>
            <a:r>
              <a:rPr lang="ru-RU" u="sng" dirty="0" err="1" smtClean="0"/>
              <a:t>відносятся</a:t>
            </a:r>
            <a:r>
              <a:rPr lang="ru-RU" u="sng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/>
              <a:t>дволітні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, </a:t>
            </a:r>
            <a:r>
              <a:rPr lang="ru-RU" dirty="0" err="1"/>
              <a:t>розмноження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на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;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/>
              <a:t>багатолітні</a:t>
            </a:r>
            <a:r>
              <a:rPr lang="ru-RU" dirty="0" smtClean="0"/>
              <a:t> </a:t>
            </a:r>
            <a:r>
              <a:rPr lang="ru-RU" dirty="0" err="1"/>
              <a:t>організми</a:t>
            </a:r>
            <a:r>
              <a:rPr lang="ru-RU" dirty="0"/>
              <a:t> з </a:t>
            </a:r>
            <a:r>
              <a:rPr lang="ru-RU" dirty="0" err="1"/>
              <a:t>невизначеною</a:t>
            </a:r>
            <a:r>
              <a:rPr lang="ru-RU" dirty="0"/>
              <a:t> </a:t>
            </a:r>
            <a:r>
              <a:rPr lang="ru-RU" dirty="0" err="1"/>
              <a:t>тривалістю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dirty="0" err="1"/>
              <a:t>одноразовим</a:t>
            </a:r>
            <a:r>
              <a:rPr lang="ru-RU" dirty="0"/>
              <a:t> </a:t>
            </a:r>
            <a:r>
              <a:rPr lang="ru-RU" dirty="0" err="1"/>
              <a:t>розмноженням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загибель</a:t>
            </a:r>
            <a:r>
              <a:rPr lang="ru-RU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err="1"/>
              <a:t>організми</a:t>
            </a:r>
            <a:r>
              <a:rPr lang="ru-RU" dirty="0"/>
              <a:t> з </a:t>
            </a:r>
            <a:r>
              <a:rPr lang="ru-RU" dirty="0" err="1"/>
              <a:t>безперервним</a:t>
            </a:r>
            <a:r>
              <a:rPr lang="ru-RU" dirty="0"/>
              <a:t> </a:t>
            </a:r>
            <a:r>
              <a:rPr lang="ru-RU" dirty="0" err="1"/>
              <a:t>багаторазовим</a:t>
            </a:r>
            <a:r>
              <a:rPr lang="ru-RU" dirty="0"/>
              <a:t> і </a:t>
            </a:r>
            <a:r>
              <a:rPr lang="ru-RU" dirty="0" err="1"/>
              <a:t>безперервним</a:t>
            </a:r>
            <a:r>
              <a:rPr lang="ru-RU" dirty="0"/>
              <a:t> </a:t>
            </a:r>
            <a:r>
              <a:rPr lang="ru-RU" dirty="0" err="1"/>
              <a:t>одноразовим</a:t>
            </a:r>
            <a:r>
              <a:rPr lang="ru-RU" dirty="0"/>
              <a:t> </a:t>
            </a:r>
            <a:r>
              <a:rPr lang="ru-RU" dirty="0" err="1"/>
              <a:t>розмноженнями</a:t>
            </a:r>
            <a:r>
              <a:rPr lang="ru-RU" dirty="0"/>
              <a:t> (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останні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, як правило,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дають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за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рік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кілька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tx1">
                    <a:lumMod val="50000"/>
                  </a:schemeClr>
                </a:solidFill>
              </a:rPr>
              <a:t>генерацій</a:t>
            </a:r>
            <a:r>
              <a:rPr lang="ru-RU" i="1" dirty="0">
                <a:solidFill>
                  <a:schemeClr val="tx1">
                    <a:lumMod val="50000"/>
                  </a:schemeClr>
                </a:solidFill>
              </a:rPr>
              <a:t>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54550"/>
            <a:ext cx="3095328" cy="2321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53136"/>
            <a:ext cx="256517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 ЧИСЕЛЬНОСТІ ПОПУЛЯЦІЙ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645024"/>
            <a:ext cx="8046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життєвих</a:t>
            </a:r>
            <a:r>
              <a:rPr lang="ru-RU" dirty="0"/>
              <a:t> </a:t>
            </a:r>
            <a:r>
              <a:rPr lang="ru-RU" dirty="0" err="1"/>
              <a:t>циклів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взаємовідносини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з </a:t>
            </a:r>
            <a:r>
              <a:rPr lang="ru-RU" dirty="0" err="1"/>
              <a:t>довкіллям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динаміку</a:t>
            </a:r>
            <a:r>
              <a:rPr lang="ru-RU" dirty="0"/>
              <a:t> </a:t>
            </a:r>
            <a:r>
              <a:rPr lang="ru-RU" dirty="0" err="1"/>
              <a:t>чисельності</a:t>
            </a:r>
            <a:r>
              <a:rPr lang="ru-RU" dirty="0"/>
              <a:t> </a:t>
            </a:r>
            <a:r>
              <a:rPr lang="ru-RU" dirty="0" err="1"/>
              <a:t>популяцій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У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сезони</a:t>
            </a:r>
            <a:r>
              <a:rPr lang="ru-RU" dirty="0"/>
              <a:t> року вона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відрізнятись</a:t>
            </a:r>
            <a:r>
              <a:rPr lang="ru-RU" dirty="0"/>
              <a:t>, </a:t>
            </a:r>
            <a:r>
              <a:rPr lang="ru-RU" dirty="0" smtClean="0"/>
              <a:t>ЦЕ </a:t>
            </a:r>
            <a:r>
              <a:rPr lang="ru-RU" dirty="0" err="1" smtClean="0"/>
              <a:t>стосується</a:t>
            </a:r>
            <a:r>
              <a:rPr lang="ru-RU" dirty="0"/>
              <a:t>, в першу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з </a:t>
            </a:r>
            <a:r>
              <a:rPr lang="ru-RU" i="1" dirty="0" err="1">
                <a:solidFill>
                  <a:srgbClr val="FF0000"/>
                </a:solidFill>
              </a:rPr>
              <a:t>високою</a:t>
            </a:r>
            <a:r>
              <a:rPr lang="ru-RU" i="1" dirty="0">
                <a:solidFill>
                  <a:srgbClr val="FF0000"/>
                </a:solidFill>
              </a:rPr>
              <a:t> репродуктивною </a:t>
            </a:r>
            <a:r>
              <a:rPr lang="uk-UA" i="1" dirty="0">
                <a:solidFill>
                  <a:srgbClr val="FF0000"/>
                </a:solidFill>
              </a:rPr>
              <a:t>можливістю</a:t>
            </a:r>
            <a:r>
              <a:rPr lang="ru-RU" i="1" dirty="0">
                <a:solidFill>
                  <a:srgbClr val="FF0000"/>
                </a:solidFill>
              </a:rPr>
              <a:t>, але й з великою </a:t>
            </a:r>
            <a:r>
              <a:rPr lang="ru-RU" i="1" dirty="0" err="1">
                <a:solidFill>
                  <a:srgbClr val="FF0000"/>
                </a:solidFill>
              </a:rPr>
              <a:t>смертністю</a:t>
            </a:r>
            <a:r>
              <a:rPr lang="ru-RU" i="1" dirty="0">
                <a:solidFill>
                  <a:srgbClr val="FF0000"/>
                </a:solidFill>
              </a:rPr>
              <a:t>. </a:t>
            </a:r>
            <a:endParaRPr lang="ru-RU" i="1" dirty="0" smtClean="0">
              <a:solidFill>
                <a:srgbClr val="FF0000"/>
              </a:solidFill>
            </a:endParaRPr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Різка</a:t>
            </a:r>
            <a:r>
              <a:rPr lang="ru-RU" dirty="0" smtClean="0"/>
              <a:t>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чисельності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пов’язана</a:t>
            </a:r>
            <a:r>
              <a:rPr lang="ru-RU" dirty="0"/>
              <a:t> з </a:t>
            </a:r>
            <a:r>
              <a:rPr lang="ru-RU" dirty="0" err="1"/>
              <a:t>наявністю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фаз </a:t>
            </a:r>
            <a:r>
              <a:rPr lang="ru-RU" dirty="0" err="1"/>
              <a:t>розвитку</a:t>
            </a:r>
            <a:r>
              <a:rPr lang="ru-RU" dirty="0"/>
              <a:t>, 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аналізувати</a:t>
            </a:r>
            <a:r>
              <a:rPr lang="ru-RU" dirty="0"/>
              <a:t> стан </a:t>
            </a:r>
            <a:r>
              <a:rPr lang="ru-RU" dirty="0" err="1"/>
              <a:t>популяцій</a:t>
            </a:r>
            <a:r>
              <a:rPr lang="ru-RU" dirty="0"/>
              <a:t> </a:t>
            </a:r>
            <a:r>
              <a:rPr lang="ru-RU" dirty="0" err="1"/>
              <a:t>подібних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u="sng" dirty="0" smtClean="0">
                <a:solidFill>
                  <a:schemeClr val="bg2">
                    <a:lumMod val="75000"/>
                  </a:schemeClr>
                </a:solidFill>
              </a:rPr>
              <a:t>з </a:t>
            </a:r>
            <a:r>
              <a:rPr lang="ru-RU" u="sng" dirty="0" err="1">
                <a:solidFill>
                  <a:schemeClr val="bg2">
                    <a:lumMod val="75000"/>
                  </a:schemeClr>
                </a:solidFill>
              </a:rPr>
              <a:t>урахуванням</a:t>
            </a:r>
            <a:r>
              <a:rPr lang="ru-RU" u="sng" dirty="0">
                <a:solidFill>
                  <a:schemeClr val="bg2">
                    <a:lumMod val="75000"/>
                  </a:schemeClr>
                </a:solidFill>
              </a:rPr>
              <a:t> стану </a:t>
            </a:r>
            <a:r>
              <a:rPr lang="ru-RU" u="sng" dirty="0" err="1">
                <a:solidFill>
                  <a:schemeClr val="bg2">
                    <a:lumMod val="75000"/>
                  </a:schemeClr>
                </a:solidFill>
              </a:rPr>
              <a:t>особин</a:t>
            </a:r>
            <a:r>
              <a:rPr lang="ru-RU" u="sng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u="sng" dirty="0" err="1">
                <a:solidFill>
                  <a:schemeClr val="bg2">
                    <a:lumMod val="75000"/>
                  </a:schemeClr>
                </a:solidFill>
              </a:rPr>
              <a:t>що</a:t>
            </a:r>
            <a:r>
              <a:rPr lang="ru-RU" u="sng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bg2">
                    <a:lumMod val="75000"/>
                  </a:schemeClr>
                </a:solidFill>
              </a:rPr>
              <a:t>знаходяться</a:t>
            </a:r>
            <a:r>
              <a:rPr lang="ru-RU" u="sng" dirty="0">
                <a:solidFill>
                  <a:schemeClr val="bg2">
                    <a:lumMod val="75000"/>
                  </a:schemeClr>
                </a:solidFill>
              </a:rPr>
              <a:t> на </a:t>
            </a:r>
            <a:r>
              <a:rPr lang="ru-RU" u="sng" dirty="0" err="1">
                <a:solidFill>
                  <a:schemeClr val="bg2">
                    <a:lumMod val="75000"/>
                  </a:schemeClr>
                </a:solidFill>
              </a:rPr>
              <a:t>всіх</a:t>
            </a:r>
            <a:r>
              <a:rPr lang="ru-RU" u="sng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bg2">
                    <a:lumMod val="75000"/>
                  </a:schemeClr>
                </a:solidFill>
              </a:rPr>
              <a:t>можливих</a:t>
            </a:r>
            <a:r>
              <a:rPr lang="ru-RU" u="sng" dirty="0">
                <a:solidFill>
                  <a:schemeClr val="bg2">
                    <a:lumMod val="75000"/>
                  </a:schemeClr>
                </a:solidFill>
              </a:rPr>
              <a:t> фазах </a:t>
            </a:r>
            <a:r>
              <a:rPr lang="ru-RU" u="sng" dirty="0" err="1">
                <a:solidFill>
                  <a:schemeClr val="bg2">
                    <a:lumMod val="75000"/>
                  </a:schemeClr>
                </a:solidFill>
              </a:rPr>
              <a:t>розвитку</a:t>
            </a:r>
            <a:r>
              <a:rPr lang="ru-RU" u="sng" dirty="0">
                <a:solidFill>
                  <a:schemeClr val="bg2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85372"/>
            <a:ext cx="35242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1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20065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uk-UA" dirty="0" smtClean="0">
                <a:solidFill>
                  <a:srgbClr val="FF0000"/>
                </a:solidFill>
              </a:rPr>
              <a:t>- і</a:t>
            </a:r>
            <a:r>
              <a:rPr lang="en-US" dirty="0" smtClean="0">
                <a:solidFill>
                  <a:srgbClr val="FF0000"/>
                </a:solidFill>
              </a:rPr>
              <a:t> R</a:t>
            </a:r>
            <a:r>
              <a:rPr lang="uk-UA" dirty="0" smtClean="0">
                <a:solidFill>
                  <a:srgbClr val="FF0000"/>
                </a:solidFill>
              </a:rPr>
              <a:t>- </a:t>
            </a:r>
            <a:r>
              <a:rPr lang="uk-UA" dirty="0" err="1" smtClean="0">
                <a:solidFill>
                  <a:srgbClr val="FF0000"/>
                </a:solidFill>
              </a:rPr>
              <a:t>стратерія</a:t>
            </a:r>
            <a:r>
              <a:rPr lang="uk-UA" dirty="0" smtClean="0">
                <a:solidFill>
                  <a:srgbClr val="FF0000"/>
                </a:solidFill>
              </a:rPr>
              <a:t> розвитку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2490261"/>
            <a:ext cx="59766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Багато</a:t>
            </a:r>
            <a:r>
              <a:rPr lang="ru-RU" dirty="0"/>
              <a:t> 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життєвого</a:t>
            </a:r>
            <a:r>
              <a:rPr lang="ru-RU" dirty="0"/>
              <a:t> циклу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динаміки</a:t>
            </a:r>
            <a:r>
              <a:rPr lang="ru-RU" dirty="0"/>
              <a:t> </a:t>
            </a:r>
            <a:r>
              <a:rPr lang="ru-RU" dirty="0" err="1"/>
              <a:t>народжуваності</a:t>
            </a:r>
            <a:r>
              <a:rPr lang="ru-RU" dirty="0"/>
              <a:t> й </a:t>
            </a:r>
            <a:r>
              <a:rPr lang="ru-RU" dirty="0" err="1"/>
              <a:t>смертності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/>
              <a:t>класичними</a:t>
            </a:r>
            <a:r>
              <a:rPr lang="ru-RU" dirty="0"/>
              <a:t> є три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кривих</a:t>
            </a:r>
            <a:r>
              <a:rPr lang="ru-RU" dirty="0"/>
              <a:t> </a:t>
            </a:r>
            <a:r>
              <a:rPr lang="ru-RU" dirty="0" err="1"/>
              <a:t>виживаності</a:t>
            </a:r>
            <a:r>
              <a:rPr lang="ru-RU" dirty="0"/>
              <a:t> – </a:t>
            </a:r>
            <a:r>
              <a:rPr lang="ru-RU" b="1" dirty="0" err="1"/>
              <a:t>випукла</a:t>
            </a:r>
            <a:r>
              <a:rPr lang="ru-RU" dirty="0"/>
              <a:t>, яка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b="1" u="sng" dirty="0">
                <a:solidFill>
                  <a:srgbClr val="FF0000"/>
                </a:solidFill>
              </a:rPr>
              <a:t>К-</a:t>
            </a:r>
            <a:r>
              <a:rPr lang="ru-RU" b="1" u="sng" dirty="0" err="1">
                <a:solidFill>
                  <a:srgbClr val="FF0000"/>
                </a:solidFill>
              </a:rPr>
              <a:t>стратегів</a:t>
            </a:r>
            <a:r>
              <a:rPr lang="ru-RU" u="sng" dirty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властива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відносно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низька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репродуктивна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здатність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піклуванням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про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нащадків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сприяє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досить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низькому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рівню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загибелі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на перших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етапах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розвитку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організмів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)</a:t>
            </a:r>
            <a:r>
              <a:rPr lang="ru-RU" dirty="0"/>
              <a:t>; </a:t>
            </a:r>
            <a:r>
              <a:rPr lang="ru-RU" dirty="0" err="1"/>
              <a:t>прямолінійна</a:t>
            </a:r>
            <a:r>
              <a:rPr lang="ru-RU" dirty="0"/>
              <a:t>, при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імовірність</a:t>
            </a:r>
            <a:r>
              <a:rPr lang="ru-RU" dirty="0"/>
              <a:t> </a:t>
            </a:r>
            <a:r>
              <a:rPr lang="ru-RU" dirty="0" err="1"/>
              <a:t>загибелі</a:t>
            </a:r>
            <a:r>
              <a:rPr lang="ru-RU" dirty="0"/>
              <a:t> з </a:t>
            </a:r>
            <a:r>
              <a:rPr lang="ru-RU" dirty="0" err="1"/>
              <a:t>віком</a:t>
            </a:r>
            <a:r>
              <a:rPr lang="ru-RU" dirty="0"/>
              <a:t> не </a:t>
            </a:r>
            <a:r>
              <a:rPr lang="ru-RU" dirty="0" err="1"/>
              <a:t>змінюється</a:t>
            </a:r>
            <a:r>
              <a:rPr lang="ru-RU" dirty="0"/>
              <a:t>, </a:t>
            </a:r>
            <a:r>
              <a:rPr lang="ru-RU" dirty="0" smtClean="0"/>
              <a:t>та</a:t>
            </a:r>
          </a:p>
          <a:p>
            <a:pPr algn="just"/>
            <a:r>
              <a:rPr lang="ru-RU" dirty="0" smtClean="0"/>
              <a:t> </a:t>
            </a:r>
            <a:r>
              <a:rPr lang="ru-RU" b="1" dirty="0" err="1"/>
              <a:t>вгнута</a:t>
            </a:r>
            <a:r>
              <a:rPr lang="ru-RU" dirty="0"/>
              <a:t> – </a:t>
            </a:r>
            <a:r>
              <a:rPr lang="ru-RU" dirty="0" err="1"/>
              <a:t>властива</a:t>
            </a:r>
            <a:r>
              <a:rPr lang="ru-RU" dirty="0"/>
              <a:t> </a:t>
            </a:r>
            <a:r>
              <a:rPr lang="en-US" b="1" u="sng" dirty="0">
                <a:solidFill>
                  <a:srgbClr val="00B050"/>
                </a:solidFill>
              </a:rPr>
              <a:t>R</a:t>
            </a:r>
            <a:r>
              <a:rPr lang="ru-RU" b="1" u="sng" dirty="0" smtClean="0">
                <a:solidFill>
                  <a:srgbClr val="00B050"/>
                </a:solidFill>
              </a:rPr>
              <a:t>-стратегам</a:t>
            </a:r>
            <a:r>
              <a:rPr lang="ru-RU" u="sng" dirty="0" smtClean="0">
                <a:solidFill>
                  <a:srgbClr val="00B050"/>
                </a:solidFill>
              </a:rPr>
              <a:t>,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у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яких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найбільший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відсоток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загибелі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припадає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перші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етапи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онтогенезу.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i="1" dirty="0" smtClean="0"/>
              <a:t>Як </a:t>
            </a:r>
            <a:r>
              <a:rPr lang="ru-RU" i="1" dirty="0" err="1"/>
              <a:t>з’ясовано</a:t>
            </a:r>
            <a:r>
              <a:rPr lang="ru-RU" i="1" dirty="0"/>
              <a:t>, у чистому </a:t>
            </a:r>
            <a:r>
              <a:rPr lang="ru-RU" i="1" dirty="0" err="1"/>
              <a:t>вигляді</a:t>
            </a:r>
            <a:r>
              <a:rPr lang="ru-RU" i="1" dirty="0"/>
              <a:t> </a:t>
            </a:r>
            <a:r>
              <a:rPr lang="ru-RU" i="1" dirty="0" err="1"/>
              <a:t>такі</a:t>
            </a:r>
            <a:r>
              <a:rPr lang="ru-RU" i="1" dirty="0"/>
              <a:t> </a:t>
            </a:r>
            <a:r>
              <a:rPr lang="ru-RU" i="1" dirty="0" err="1"/>
              <a:t>криві</a:t>
            </a:r>
            <a:r>
              <a:rPr lang="ru-RU" i="1" dirty="0"/>
              <a:t> </a:t>
            </a:r>
            <a:r>
              <a:rPr lang="ru-RU" i="1" dirty="0" err="1"/>
              <a:t>майже</a:t>
            </a:r>
            <a:r>
              <a:rPr lang="ru-RU" i="1" dirty="0"/>
              <a:t> </a:t>
            </a:r>
            <a:r>
              <a:rPr lang="ru-RU" i="1" dirty="0" err="1"/>
              <a:t>ніколи</a:t>
            </a:r>
            <a:r>
              <a:rPr lang="ru-RU" i="1" dirty="0"/>
              <a:t> у </a:t>
            </a:r>
            <a:r>
              <a:rPr lang="ru-RU" i="1" dirty="0" err="1"/>
              <a:t>природі</a:t>
            </a:r>
            <a:r>
              <a:rPr lang="ru-RU" i="1" dirty="0"/>
              <a:t> не </a:t>
            </a:r>
            <a:r>
              <a:rPr lang="ru-RU" i="1" dirty="0" err="1"/>
              <a:t>трапляються</a:t>
            </a:r>
            <a:r>
              <a:rPr lang="ru-RU" i="1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357187"/>
            <a:ext cx="3486150" cy="20478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522998"/>
            <a:ext cx="2852737" cy="411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2122" y="0"/>
            <a:ext cx="4281878" cy="40011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ПРИДУМАЙТЕ СОБІ АСОЦІАЦІЮ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3815916" y="357187"/>
            <a:ext cx="2232248" cy="15549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ЧЕКАЮ ЩОБ ВИ ЇЇ ЗАФІКСУВАЛИ У ЧАТІ!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6530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33966"/>
            <a:ext cx="8229600" cy="9906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err="1">
                <a:solidFill>
                  <a:schemeClr val="tx1"/>
                </a:solidFill>
                <a:latin typeface="Arial" charset="0"/>
              </a:rPr>
              <a:t>Властивості</a:t>
            </a:r>
            <a:r>
              <a:rPr lang="ru-RU" b="1" dirty="0">
                <a:solidFill>
                  <a:schemeClr val="tx1"/>
                </a:solidFill>
                <a:latin typeface="Arial" charset="0"/>
              </a:rPr>
              <a:t> К- і R-</a:t>
            </a:r>
            <a:r>
              <a:rPr lang="ru-RU" b="1" dirty="0" err="1">
                <a:solidFill>
                  <a:schemeClr val="tx1"/>
                </a:solidFill>
                <a:latin typeface="Arial" charset="0"/>
              </a:rPr>
              <a:t>стратегій</a:t>
            </a:r>
            <a:r>
              <a:rPr lang="ru-RU" b="1" dirty="0">
                <a:solidFill>
                  <a:schemeClr val="tx1"/>
                </a:solidFill>
                <a:latin typeface="Arial" charset="0"/>
              </a:rPr>
              <a:t> у </a:t>
            </a:r>
            <a:r>
              <a:rPr lang="ru-RU" b="1" dirty="0" err="1">
                <a:solidFill>
                  <a:schemeClr val="tx1"/>
                </a:solidFill>
                <a:latin typeface="Arial" charset="0"/>
              </a:rPr>
              <a:t>тварин</a:t>
            </a:r>
            <a:r>
              <a:rPr lang="ru-RU" b="1" dirty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Arial" charset="0"/>
              </a:rPr>
              <a:t> </a:t>
            </a:r>
            <a:br>
              <a:rPr lang="ru-RU" dirty="0">
                <a:solidFill>
                  <a:schemeClr val="tx1"/>
                </a:solidFill>
                <a:latin typeface="Arial" charset="0"/>
              </a:rPr>
            </a:br>
            <a:r>
              <a:rPr lang="ru-RU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Arial" charset="0"/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975460"/>
              </p:ext>
            </p:extLst>
          </p:nvPr>
        </p:nvGraphicFramePr>
        <p:xfrm>
          <a:off x="35496" y="1178335"/>
          <a:ext cx="9108504" cy="5923408"/>
        </p:xfrm>
        <a:graphic>
          <a:graphicData uri="http://schemas.openxmlformats.org/drawingml/2006/table">
            <a:tbl>
              <a:tblPr/>
              <a:tblGrid>
                <a:gridCol w="4583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4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55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/>
                      </a:r>
                      <a:br>
                        <a:rPr lang="en-US" sz="1400" dirty="0"/>
                      </a:br>
                      <a:r>
                        <a:rPr lang="en-US" sz="1600" b="1" dirty="0">
                          <a:solidFill>
                            <a:srgbClr val="00B050"/>
                          </a:solidFill>
                        </a:rPr>
                        <a:t>R-</a:t>
                      </a:r>
                      <a:r>
                        <a:rPr lang="ru-RU" sz="1600" b="1" dirty="0" err="1">
                          <a:solidFill>
                            <a:srgbClr val="00B050"/>
                          </a:solidFill>
                        </a:rPr>
                        <a:t>стратегія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</a:rPr>
                        <a:t> </a:t>
                      </a:r>
                      <a:br>
                        <a:rPr lang="ru-RU" sz="1600" dirty="0">
                          <a:solidFill>
                            <a:srgbClr val="00B050"/>
                          </a:solidFill>
                        </a:rPr>
                      </a:br>
                      <a:endParaRPr lang="ru-RU" sz="1600" dirty="0">
                        <a:solidFill>
                          <a:srgbClr val="00B050"/>
                        </a:solidFill>
                      </a:endParaRPr>
                    </a:p>
                  </a:txBody>
                  <a:tcPr marL="33028" marR="33028" marT="33028" marB="330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К-</a:t>
                      </a:r>
                      <a:r>
                        <a:rPr lang="ru-RU" sz="1600" b="1" dirty="0" err="1">
                          <a:solidFill>
                            <a:srgbClr val="FF0000"/>
                          </a:solidFill>
                        </a:rPr>
                        <a:t>стратегія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</a:rPr>
                        <a:t> </a:t>
                      </a:r>
                      <a:br>
                        <a:rPr lang="ru-RU" sz="1600" dirty="0">
                          <a:solidFill>
                            <a:srgbClr val="FF0000"/>
                          </a:solidFill>
                        </a:rPr>
                      </a:b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L="33028" marR="33028" marT="33028" marB="330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8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400" dirty="0"/>
                        <a:t>Характерно </a:t>
                      </a:r>
                      <a:r>
                        <a:rPr lang="ru-RU" sz="1400" dirty="0" err="1"/>
                        <a:t>швидкий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розвиток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особин</a:t>
                      </a:r>
                      <a:r>
                        <a:rPr lang="ru-RU" sz="1400" dirty="0"/>
                        <a:t> </a:t>
                      </a:r>
                      <a:br>
                        <a:rPr lang="ru-RU" sz="1400" dirty="0"/>
                      </a:br>
                      <a:endParaRPr lang="ru-RU" sz="1400" dirty="0"/>
                    </a:p>
                  </a:txBody>
                  <a:tcPr marL="33028" marR="33028" marT="33028" marB="330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400" dirty="0"/>
                        <a:t>Характерно </a:t>
                      </a:r>
                      <a:r>
                        <a:rPr lang="ru-RU" sz="1400" dirty="0" err="1"/>
                        <a:t>повільний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розвиток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особин</a:t>
                      </a:r>
                      <a:r>
                        <a:rPr lang="ru-RU" sz="1400" dirty="0"/>
                        <a:t> </a:t>
                      </a:r>
                      <a:br>
                        <a:rPr lang="ru-RU" sz="1400" dirty="0"/>
                      </a:br>
                      <a:endParaRPr lang="ru-RU" sz="1400" dirty="0"/>
                    </a:p>
                  </a:txBody>
                  <a:tcPr marL="33028" marR="33028" marT="33028" marB="330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8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400" dirty="0" err="1"/>
                        <a:t>Висока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плодючість</a:t>
                      </a:r>
                      <a:r>
                        <a:rPr lang="ru-RU" sz="1400" dirty="0"/>
                        <a:t> </a:t>
                      </a:r>
                      <a:br>
                        <a:rPr lang="ru-RU" sz="1400" dirty="0"/>
                      </a:br>
                      <a:endParaRPr lang="ru-RU" sz="1400" dirty="0"/>
                    </a:p>
                  </a:txBody>
                  <a:tcPr marL="33028" marR="33028" marT="33028" marB="330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400" dirty="0" err="1"/>
                        <a:t>Низька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плодючість</a:t>
                      </a:r>
                      <a:r>
                        <a:rPr lang="ru-RU" sz="1400" dirty="0"/>
                        <a:t> </a:t>
                      </a:r>
                      <a:br>
                        <a:rPr lang="ru-RU" sz="1400" dirty="0"/>
                      </a:br>
                      <a:endParaRPr lang="ru-RU" sz="1400" dirty="0"/>
                    </a:p>
                  </a:txBody>
                  <a:tcPr marL="33028" marR="33028" marT="33028" marB="330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8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400" dirty="0" err="1"/>
                        <a:t>Дрібні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розміри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особин</a:t>
                      </a:r>
                      <a:r>
                        <a:rPr lang="ru-RU" sz="1400" dirty="0"/>
                        <a:t> </a:t>
                      </a:r>
                      <a:br>
                        <a:rPr lang="ru-RU" sz="1400" dirty="0"/>
                      </a:br>
                      <a:endParaRPr lang="ru-RU" sz="1400" dirty="0"/>
                    </a:p>
                  </a:txBody>
                  <a:tcPr marL="33028" marR="33028" marT="33028" marB="330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400" dirty="0" err="1"/>
                        <a:t>Великі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розміри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особин</a:t>
                      </a:r>
                      <a:r>
                        <a:rPr lang="ru-RU" sz="1400" dirty="0"/>
                        <a:t> </a:t>
                      </a:r>
                      <a:br>
                        <a:rPr lang="ru-RU" sz="1400" dirty="0"/>
                      </a:br>
                      <a:endParaRPr lang="ru-RU" sz="1400" dirty="0"/>
                    </a:p>
                  </a:txBody>
                  <a:tcPr marL="33028" marR="33028" marT="33028" marB="330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8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400" dirty="0"/>
                        <a:t>Коротка </a:t>
                      </a:r>
                      <a:r>
                        <a:rPr lang="ru-RU" sz="1400" dirty="0" err="1"/>
                        <a:t>тривалість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життя</a:t>
                      </a:r>
                      <a:r>
                        <a:rPr lang="ru-RU" sz="1400" dirty="0"/>
                        <a:t> </a:t>
                      </a: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endParaRPr lang="ru-RU" sz="1200" dirty="0"/>
                    </a:p>
                  </a:txBody>
                  <a:tcPr marL="33028" marR="33028" marT="33028" marB="330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400" dirty="0" err="1"/>
                        <a:t>Значна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тривалість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життя</a:t>
                      </a:r>
                      <a:r>
                        <a:rPr lang="ru-RU" sz="1400" dirty="0"/>
                        <a:t> </a:t>
                      </a:r>
                      <a:br>
                        <a:rPr lang="ru-RU" sz="1400" dirty="0"/>
                      </a:br>
                      <a:endParaRPr lang="ru-RU" sz="1400" dirty="0"/>
                    </a:p>
                  </a:txBody>
                  <a:tcPr marL="33028" marR="33028" marT="33028" marB="330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85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400" dirty="0" err="1"/>
                        <a:t>Більш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ранні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акти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розмноження</a:t>
                      </a:r>
                      <a:r>
                        <a:rPr lang="ru-RU" sz="1400" dirty="0"/>
                        <a:t> </a:t>
                      </a: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endParaRPr lang="ru-RU" sz="1200" dirty="0"/>
                    </a:p>
                  </a:txBody>
                  <a:tcPr marL="33028" marR="33028" marT="33028" marB="330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400" dirty="0" err="1"/>
                        <a:t>Пізніше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розмноження</a:t>
                      </a:r>
                      <a:r>
                        <a:rPr lang="ru-RU" sz="1400" dirty="0"/>
                        <a:t> </a:t>
                      </a:r>
                      <a:br>
                        <a:rPr lang="ru-RU" sz="1400" dirty="0"/>
                      </a:br>
                      <a:endParaRPr lang="ru-RU" sz="1400" dirty="0"/>
                    </a:p>
                  </a:txBody>
                  <a:tcPr marL="33028" marR="33028" marT="33028" marB="330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24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400" dirty="0" err="1"/>
                        <a:t>Всі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ознаки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спрямовані</a:t>
                      </a:r>
                      <a:r>
                        <a:rPr lang="ru-RU" sz="1400" dirty="0"/>
                        <a:t> на </a:t>
                      </a:r>
                      <a:r>
                        <a:rPr lang="ru-RU" sz="1400" dirty="0" err="1"/>
                        <a:t>більш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високу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продуктивність</a:t>
                      </a:r>
                      <a:r>
                        <a:rPr lang="ru-RU" sz="1400" dirty="0"/>
                        <a:t> </a:t>
                      </a:r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endParaRPr lang="ru-RU" sz="1200" dirty="0"/>
                    </a:p>
                  </a:txBody>
                  <a:tcPr marL="33028" marR="33028" marT="33028" marB="330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400" dirty="0" err="1"/>
                        <a:t>Всі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ознаки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спрямовані</a:t>
                      </a:r>
                      <a:r>
                        <a:rPr lang="ru-RU" sz="1400" dirty="0"/>
                        <a:t> на </a:t>
                      </a:r>
                      <a:r>
                        <a:rPr lang="ru-RU" sz="1400" dirty="0" smtClean="0"/>
                        <a:t>б</a:t>
                      </a:r>
                      <a:r>
                        <a:rPr lang="uk-UA" sz="1400" dirty="0" err="1" smtClean="0"/>
                        <a:t>ільш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/>
                        <a:t>ефективне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використання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ресурсів</a:t>
                      </a:r>
                      <a:r>
                        <a:rPr lang="ru-RU" sz="1400" dirty="0"/>
                        <a:t> </a:t>
                      </a:r>
                      <a:br>
                        <a:rPr lang="ru-RU" sz="1400" dirty="0"/>
                      </a:br>
                      <a:endParaRPr lang="ru-RU" sz="1400" dirty="0"/>
                    </a:p>
                  </a:txBody>
                  <a:tcPr marL="33028" marR="33028" marT="33028" marB="330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24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400" dirty="0"/>
                        <a:t>Характерна для </a:t>
                      </a:r>
                      <a:r>
                        <a:rPr lang="ru-RU" sz="1400" dirty="0" err="1"/>
                        <a:t>катастрофічних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змін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середовища</a:t>
                      </a:r>
                      <a:r>
                        <a:rPr lang="ru-RU" sz="1400" dirty="0"/>
                        <a:t>, при </a:t>
                      </a:r>
                      <a:r>
                        <a:rPr lang="ru-RU" sz="1400" dirty="0" err="1"/>
                        <a:t>заселенні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незаповнених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біотопів</a:t>
                      </a:r>
                      <a:r>
                        <a:rPr lang="ru-RU" sz="1400" dirty="0"/>
                        <a:t>. </a:t>
                      </a:r>
                      <a:br>
                        <a:rPr lang="ru-RU" sz="1400" dirty="0"/>
                      </a:br>
                      <a:endParaRPr lang="ru-RU" sz="1400" dirty="0"/>
                    </a:p>
                  </a:txBody>
                  <a:tcPr marL="33028" marR="33028" marT="33028" marB="330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400" dirty="0" err="1"/>
                        <a:t>Найбільш</a:t>
                      </a:r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ефективна</a:t>
                      </a:r>
                      <a:r>
                        <a:rPr lang="ru-RU" sz="1400" dirty="0"/>
                        <a:t> в конкурентному </a:t>
                      </a:r>
                      <a:r>
                        <a:rPr lang="ru-RU" sz="1400" dirty="0" err="1"/>
                        <a:t>середовищі</a:t>
                      </a:r>
                      <a:r>
                        <a:rPr lang="ru-RU" sz="1400" dirty="0"/>
                        <a:t>. </a:t>
                      </a:r>
                    </a:p>
                  </a:txBody>
                  <a:tcPr marL="33028" marR="33028" marT="33028" marB="3302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МІГРАЦІЙНІ ПРОЦЕСИ В ПОПУЛЯЦІЯХ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1700808"/>
            <a:ext cx="49685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/>
              <a:t>народжуваності</a:t>
            </a:r>
            <a:r>
              <a:rPr lang="ru-RU" dirty="0"/>
              <a:t> й </a:t>
            </a:r>
            <a:r>
              <a:rPr lang="ru-RU" dirty="0" err="1"/>
              <a:t>смертності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i="1" dirty="0" err="1">
                <a:solidFill>
                  <a:srgbClr val="00B050"/>
                </a:solidFill>
              </a:rPr>
              <a:t>наявність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i="1" dirty="0" err="1">
                <a:solidFill>
                  <a:srgbClr val="00B050"/>
                </a:solidFill>
              </a:rPr>
              <a:t>міграційних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i="1" dirty="0" err="1">
                <a:solidFill>
                  <a:srgbClr val="00B050"/>
                </a:solidFill>
              </a:rPr>
              <a:t>процесів</a:t>
            </a:r>
            <a:r>
              <a:rPr lang="ru-RU" i="1" dirty="0">
                <a:solidFill>
                  <a:srgbClr val="00B050"/>
                </a:solidFill>
              </a:rPr>
              <a:t>, </a:t>
            </a:r>
            <a:r>
              <a:rPr lang="ru-RU" dirty="0" err="1"/>
              <a:t>які</a:t>
            </a:r>
            <a:r>
              <a:rPr lang="ru-RU" dirty="0"/>
              <a:t> в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більші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у </a:t>
            </a:r>
            <a:r>
              <a:rPr lang="ru-RU" dirty="0" err="1"/>
              <a:t>динаміці</a:t>
            </a:r>
            <a:r>
              <a:rPr lang="ru-RU" dirty="0"/>
              <a:t> </a:t>
            </a:r>
            <a:r>
              <a:rPr lang="ru-RU" dirty="0" err="1"/>
              <a:t>чисельності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попередні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	</a:t>
            </a:r>
            <a:r>
              <a:rPr lang="ru-RU" dirty="0" err="1" smtClean="0"/>
              <a:t>Популяції</a:t>
            </a:r>
            <a:r>
              <a:rPr lang="ru-RU" dirty="0" smtClean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</a:t>
            </a:r>
            <a:r>
              <a:rPr lang="ru-RU" dirty="0" err="1"/>
              <a:t>упродовж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багаторазові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 з одного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до </a:t>
            </a:r>
            <a:r>
              <a:rPr lang="ru-RU" dirty="0" err="1"/>
              <a:t>інших</a:t>
            </a:r>
            <a:r>
              <a:rPr lang="ru-RU" dirty="0"/>
              <a:t> з </a:t>
            </a:r>
            <a:r>
              <a:rPr lang="ru-RU" dirty="0" err="1"/>
              <a:t>тривалістю</a:t>
            </a:r>
            <a:r>
              <a:rPr lang="ru-RU" dirty="0"/>
              <a:t> </a:t>
            </a:r>
            <a:r>
              <a:rPr lang="ru-RU" dirty="0" err="1"/>
              <a:t>міграційних</a:t>
            </a:r>
            <a:r>
              <a:rPr lang="ru-RU" dirty="0"/>
              <a:t> </a:t>
            </a:r>
            <a:r>
              <a:rPr lang="ru-RU" dirty="0" err="1"/>
              <a:t>циклів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діб</a:t>
            </a:r>
            <a:r>
              <a:rPr lang="ru-RU" dirty="0"/>
              <a:t> до </a:t>
            </a:r>
            <a:r>
              <a:rPr lang="ru-RU" dirty="0" err="1"/>
              <a:t>місяців</a:t>
            </a:r>
            <a:r>
              <a:rPr lang="ru-RU" dirty="0"/>
              <a:t>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	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/>
              <a:t>часта </a:t>
            </a:r>
            <a:r>
              <a:rPr lang="ru-RU" dirty="0" err="1"/>
              <a:t>розмежованість</a:t>
            </a:r>
            <a:r>
              <a:rPr lang="ru-RU" dirty="0"/>
              <a:t> </a:t>
            </a:r>
            <a:r>
              <a:rPr lang="ru-RU" dirty="0" err="1"/>
              <a:t>біотопів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живлення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відпочинок</a:t>
            </a:r>
            <a:r>
              <a:rPr lang="ru-RU" dirty="0"/>
              <a:t>,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обов’язковим</a:t>
            </a:r>
            <a:r>
              <a:rPr lang="ru-RU" dirty="0"/>
              <a:t> </a:t>
            </a:r>
            <a:r>
              <a:rPr lang="ru-RU" dirty="0" err="1"/>
              <a:t>постійне</a:t>
            </a:r>
            <a:r>
              <a:rPr lang="ru-RU" dirty="0"/>
              <a:t> </a:t>
            </a:r>
            <a:r>
              <a:rPr lang="ru-RU" dirty="0" err="1"/>
              <a:t>добове</a:t>
            </a:r>
            <a:r>
              <a:rPr lang="ru-RU" dirty="0"/>
              <a:t> </a:t>
            </a:r>
            <a:r>
              <a:rPr lang="ru-RU" dirty="0" err="1"/>
              <a:t>пересування</a:t>
            </a:r>
            <a:r>
              <a:rPr lang="ru-RU" dirty="0"/>
              <a:t> у межах </a:t>
            </a:r>
            <a:r>
              <a:rPr lang="ru-RU" dirty="0" err="1"/>
              <a:t>двох</a:t>
            </a:r>
            <a:r>
              <a:rPr lang="ru-RU" dirty="0"/>
              <a:t> таких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відмінних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3348372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25" y="4217636"/>
            <a:ext cx="3410739" cy="226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2176"/>
            <a:ext cx="5220072" cy="9906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СЕЗОННІ МІГРАЦІЇ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97152"/>
            <a:ext cx="82809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Сезонні</a:t>
            </a:r>
            <a:r>
              <a:rPr lang="ru-RU" dirty="0"/>
              <a:t> </a:t>
            </a:r>
            <a:r>
              <a:rPr lang="ru-RU" dirty="0" err="1"/>
              <a:t>переселення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пов’язані</a:t>
            </a:r>
            <a:r>
              <a:rPr lang="ru-RU" dirty="0"/>
              <a:t> </a:t>
            </a:r>
            <a:r>
              <a:rPr lang="ru-RU" sz="2400" dirty="0" err="1">
                <a:solidFill>
                  <a:srgbClr val="00B050"/>
                </a:solidFill>
              </a:rPr>
              <a:t>зі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зміщеннями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err="1">
                <a:solidFill>
                  <a:srgbClr val="00B050"/>
                </a:solidFill>
              </a:rPr>
              <a:t>ресурсів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сезонів</a:t>
            </a:r>
            <a:r>
              <a:rPr lang="ru-RU" dirty="0"/>
              <a:t> року з одних </a:t>
            </a:r>
            <a:r>
              <a:rPr lang="ru-RU" dirty="0" err="1"/>
              <a:t>ділянок</a:t>
            </a:r>
            <a:r>
              <a:rPr lang="ru-RU" dirty="0"/>
              <a:t> ареалу до </a:t>
            </a:r>
            <a:r>
              <a:rPr lang="ru-RU" dirty="0" err="1"/>
              <a:t>інших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i="1" dirty="0" smtClean="0"/>
          </a:p>
          <a:p>
            <a:pPr algn="just"/>
            <a:r>
              <a:rPr lang="ru-RU" i="1" dirty="0" err="1" smtClean="0"/>
              <a:t>Зокрема</a:t>
            </a:r>
            <a:r>
              <a:rPr lang="ru-RU" i="1" dirty="0"/>
              <a:t>, </a:t>
            </a:r>
            <a:r>
              <a:rPr lang="ru-RU" i="1" dirty="0" err="1">
                <a:solidFill>
                  <a:srgbClr val="00B050"/>
                </a:solidFill>
              </a:rPr>
              <a:t>вертикальні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i="1" dirty="0" err="1">
                <a:solidFill>
                  <a:srgbClr val="00B050"/>
                </a:solidFill>
              </a:rPr>
              <a:t>міграції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i="1" dirty="0" err="1">
                <a:solidFill>
                  <a:srgbClr val="00B050"/>
                </a:solidFill>
              </a:rPr>
              <a:t>копитних</a:t>
            </a:r>
            <a:r>
              <a:rPr lang="ru-RU" i="1" dirty="0">
                <a:solidFill>
                  <a:srgbClr val="00B050"/>
                </a:solidFill>
              </a:rPr>
              <a:t> </a:t>
            </a:r>
            <a:r>
              <a:rPr lang="ru-RU" i="1" dirty="0"/>
              <a:t>у горах </a:t>
            </a:r>
            <a:r>
              <a:rPr lang="ru-RU" i="1" dirty="0" err="1"/>
              <a:t>пов’язані</a:t>
            </a:r>
            <a:r>
              <a:rPr lang="ru-RU" i="1" dirty="0"/>
              <a:t> з </a:t>
            </a:r>
            <a:r>
              <a:rPr lang="ru-RU" i="1" dirty="0" err="1"/>
              <a:t>пишним</a:t>
            </a:r>
            <a:r>
              <a:rPr lang="ru-RU" i="1" dirty="0"/>
              <a:t> </a:t>
            </a:r>
            <a:r>
              <a:rPr lang="ru-RU" i="1" dirty="0" err="1"/>
              <a:t>розвитком</a:t>
            </a:r>
            <a:r>
              <a:rPr lang="ru-RU" i="1" dirty="0"/>
              <a:t> </a:t>
            </a:r>
            <a:r>
              <a:rPr lang="ru-RU" i="1" dirty="0" err="1"/>
              <a:t>трав’янистої</a:t>
            </a:r>
            <a:r>
              <a:rPr lang="ru-RU" dirty="0"/>
              <a:t> </a:t>
            </a:r>
            <a:r>
              <a:rPr lang="ru-RU" i="1" dirty="0" err="1"/>
              <a:t>рослинності</a:t>
            </a:r>
            <a:r>
              <a:rPr lang="ru-RU" i="1" dirty="0"/>
              <a:t> </a:t>
            </a:r>
            <a:r>
              <a:rPr lang="ru-RU" i="1" dirty="0" err="1"/>
              <a:t>влітку</a:t>
            </a:r>
            <a:r>
              <a:rPr lang="ru-RU" i="1" dirty="0"/>
              <a:t> на </a:t>
            </a:r>
            <a:r>
              <a:rPr lang="ru-RU" i="1" dirty="0" err="1"/>
              <a:t>високогір’ях</a:t>
            </a:r>
            <a:r>
              <a:rPr lang="ru-RU" i="1" dirty="0"/>
              <a:t> та </a:t>
            </a:r>
            <a:r>
              <a:rPr lang="ru-RU" i="1" dirty="0" err="1"/>
              <a:t>більш</a:t>
            </a:r>
            <a:r>
              <a:rPr lang="ru-RU" i="1" dirty="0"/>
              <a:t> </a:t>
            </a:r>
            <a:r>
              <a:rPr lang="ru-RU" i="1" dirty="0" err="1"/>
              <a:t>м’яким</a:t>
            </a:r>
            <a:r>
              <a:rPr lang="ru-RU" i="1" dirty="0"/>
              <a:t> </a:t>
            </a:r>
            <a:r>
              <a:rPr lang="ru-RU" i="1" dirty="0" err="1"/>
              <a:t>кліматом</a:t>
            </a:r>
            <a:r>
              <a:rPr lang="ru-RU" i="1" dirty="0"/>
              <a:t> </a:t>
            </a:r>
            <a:r>
              <a:rPr lang="ru-RU" i="1" dirty="0" err="1"/>
              <a:t>взимку</a:t>
            </a:r>
            <a:r>
              <a:rPr lang="ru-RU" i="1" dirty="0"/>
              <a:t> у долинах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12776"/>
            <a:ext cx="4662264" cy="31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3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МІГРАЦІЇ НА ДАЛЕКІ ВІДСТАНІ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1412776"/>
            <a:ext cx="4176464" cy="51398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цікавими</a:t>
            </a:r>
            <a:r>
              <a:rPr lang="ru-RU" dirty="0"/>
              <a:t> є </a:t>
            </a:r>
            <a:r>
              <a:rPr lang="ru-RU" sz="2000" b="1" dirty="0" err="1">
                <a:solidFill>
                  <a:srgbClr val="00B050"/>
                </a:solidFill>
              </a:rPr>
              <a:t>міграції</a:t>
            </a:r>
            <a:r>
              <a:rPr lang="ru-RU" sz="2000" b="1" dirty="0">
                <a:solidFill>
                  <a:srgbClr val="00B050"/>
                </a:solidFill>
              </a:rPr>
              <a:t> на </a:t>
            </a:r>
            <a:r>
              <a:rPr lang="ru-RU" sz="2000" b="1" dirty="0" err="1">
                <a:solidFill>
                  <a:srgbClr val="00B050"/>
                </a:solidFill>
              </a:rPr>
              <a:t>значні</a:t>
            </a:r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err="1">
                <a:solidFill>
                  <a:srgbClr val="00B050"/>
                </a:solidFill>
              </a:rPr>
              <a:t>відстані</a:t>
            </a:r>
            <a:r>
              <a:rPr lang="ru-RU" sz="2000" b="1" dirty="0">
                <a:solidFill>
                  <a:srgbClr val="00B050"/>
                </a:solidFill>
              </a:rPr>
              <a:t>.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у </a:t>
            </a:r>
            <a:r>
              <a:rPr lang="ru-RU" dirty="0" err="1"/>
              <a:t>переміщенні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 з </a:t>
            </a:r>
            <a:r>
              <a:rPr lang="ru-RU" dirty="0" err="1"/>
              <a:t>одної</a:t>
            </a:r>
            <a:r>
              <a:rPr lang="ru-RU" dirty="0"/>
              <a:t> </a:t>
            </a:r>
            <a:r>
              <a:rPr lang="ru-RU" dirty="0" err="1"/>
              <a:t>віддаленої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до </a:t>
            </a:r>
            <a:r>
              <a:rPr lang="ru-RU" dirty="0" err="1"/>
              <a:t>іншої</a:t>
            </a:r>
            <a:r>
              <a:rPr lang="ru-RU" dirty="0"/>
              <a:t>, у </a:t>
            </a:r>
            <a:r>
              <a:rPr lang="ru-RU" dirty="0" err="1"/>
              <a:t>кожній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є </a:t>
            </a:r>
            <a:r>
              <a:rPr lang="ru-RU" dirty="0" err="1"/>
              <a:t>надлишок</a:t>
            </a:r>
            <a:r>
              <a:rPr lang="ru-RU" dirty="0"/>
              <a:t> </a:t>
            </a:r>
            <a:r>
              <a:rPr lang="ru-RU" dirty="0" err="1"/>
              <a:t>їжі</a:t>
            </a:r>
            <a:r>
              <a:rPr lang="ru-RU" dirty="0"/>
              <a:t>, </a:t>
            </a:r>
            <a:r>
              <a:rPr lang="ru-RU" i="1" u="sng" dirty="0">
                <a:solidFill>
                  <a:srgbClr val="00B050"/>
                </a:solidFill>
              </a:rPr>
              <a:t>але </a:t>
            </a:r>
            <a:r>
              <a:rPr lang="ru-RU" i="1" u="sng" dirty="0" err="1">
                <a:solidFill>
                  <a:srgbClr val="00B050"/>
                </a:solidFill>
              </a:rPr>
              <a:t>лише</a:t>
            </a:r>
            <a:r>
              <a:rPr lang="ru-RU" i="1" u="sng" dirty="0">
                <a:solidFill>
                  <a:srgbClr val="00B050"/>
                </a:solidFill>
              </a:rPr>
              <a:t> </a:t>
            </a:r>
            <a:r>
              <a:rPr lang="ru-RU" i="1" u="sng" dirty="0" err="1">
                <a:solidFill>
                  <a:srgbClr val="00B050"/>
                </a:solidFill>
              </a:rPr>
              <a:t>упродовж</a:t>
            </a:r>
            <a:r>
              <a:rPr lang="ru-RU" i="1" u="sng" dirty="0">
                <a:solidFill>
                  <a:srgbClr val="00B050"/>
                </a:solidFill>
              </a:rPr>
              <a:t> </a:t>
            </a:r>
            <a:r>
              <a:rPr lang="ru-RU" i="1" u="sng" dirty="0" err="1">
                <a:solidFill>
                  <a:srgbClr val="00B050"/>
                </a:solidFill>
              </a:rPr>
              <a:t>певного</a:t>
            </a:r>
            <a:r>
              <a:rPr lang="ru-RU" i="1" u="sng" dirty="0">
                <a:solidFill>
                  <a:srgbClr val="00B050"/>
                </a:solidFill>
              </a:rPr>
              <a:t> сезону. </a:t>
            </a:r>
            <a:r>
              <a:rPr lang="ru-RU" dirty="0" err="1"/>
              <a:t>Оскільки</a:t>
            </a:r>
            <a:r>
              <a:rPr lang="ru-RU" dirty="0"/>
              <a:t> в </a:t>
            </a:r>
            <a:r>
              <a:rPr lang="ru-RU" dirty="0" err="1"/>
              <a:t>інший</a:t>
            </a:r>
            <a:r>
              <a:rPr lang="ru-RU" dirty="0"/>
              <a:t> час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існування</a:t>
            </a:r>
            <a:r>
              <a:rPr lang="ru-RU" dirty="0"/>
              <a:t> на </a:t>
            </a:r>
            <a:r>
              <a:rPr lang="ru-RU" dirty="0" err="1"/>
              <a:t>тій</a:t>
            </a:r>
            <a:r>
              <a:rPr lang="ru-RU" dirty="0"/>
              <a:t> же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вкрай</a:t>
            </a:r>
            <a:r>
              <a:rPr lang="ru-RU" dirty="0"/>
              <a:t> </a:t>
            </a:r>
            <a:r>
              <a:rPr lang="ru-RU" dirty="0" err="1"/>
              <a:t>неприйнятними</a:t>
            </a:r>
            <a:r>
              <a:rPr lang="ru-RU" dirty="0"/>
              <a:t>, </a:t>
            </a:r>
            <a:r>
              <a:rPr lang="ru-RU" dirty="0">
                <a:solidFill>
                  <a:srgbClr val="00B050"/>
                </a:solidFill>
              </a:rPr>
              <a:t>то </a:t>
            </a:r>
            <a:r>
              <a:rPr lang="ru-RU" dirty="0" err="1">
                <a:solidFill>
                  <a:srgbClr val="00B050"/>
                </a:solidFill>
              </a:rPr>
              <a:t>осіле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перебування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популяцій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такої</a:t>
            </a:r>
            <a:r>
              <a:rPr lang="ru-RU" dirty="0">
                <a:solidFill>
                  <a:srgbClr val="00B050"/>
                </a:solidFill>
              </a:rPr>
              <a:t> ж </a:t>
            </a:r>
            <a:r>
              <a:rPr lang="ru-RU" dirty="0" err="1">
                <a:solidFill>
                  <a:srgbClr val="00B050"/>
                </a:solidFill>
              </a:rPr>
              <a:t>чисельності</a:t>
            </a:r>
            <a:r>
              <a:rPr lang="ru-RU" dirty="0">
                <a:solidFill>
                  <a:srgbClr val="00B050"/>
                </a:solidFill>
              </a:rPr>
              <a:t> в межах </a:t>
            </a:r>
            <a:r>
              <a:rPr lang="ru-RU" dirty="0" err="1">
                <a:solidFill>
                  <a:srgbClr val="00B050"/>
                </a:solidFill>
              </a:rPr>
              <a:t>лише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однієї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території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u="sng" dirty="0" err="1">
                <a:solidFill>
                  <a:srgbClr val="00B050"/>
                </a:solidFill>
              </a:rPr>
              <a:t>стає</a:t>
            </a:r>
            <a:r>
              <a:rPr lang="ru-RU" u="sng" dirty="0">
                <a:solidFill>
                  <a:srgbClr val="00B050"/>
                </a:solidFill>
              </a:rPr>
              <a:t> </a:t>
            </a:r>
            <a:r>
              <a:rPr lang="ru-RU" u="sng" dirty="0" err="1">
                <a:solidFill>
                  <a:srgbClr val="00B050"/>
                </a:solidFill>
              </a:rPr>
              <a:t>майже</a:t>
            </a:r>
            <a:r>
              <a:rPr lang="ru-RU" u="sng" dirty="0">
                <a:solidFill>
                  <a:srgbClr val="00B050"/>
                </a:solidFill>
              </a:rPr>
              <a:t> </a:t>
            </a:r>
            <a:r>
              <a:rPr lang="ru-RU" u="sng" dirty="0" err="1">
                <a:solidFill>
                  <a:srgbClr val="00B050"/>
                </a:solidFill>
              </a:rPr>
              <a:t>неможливим</a:t>
            </a:r>
            <a:r>
              <a:rPr lang="ru-RU" dirty="0"/>
              <a:t>.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як </a:t>
            </a:r>
            <a:r>
              <a:rPr lang="ru-RU" dirty="0" err="1"/>
              <a:t>популяції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 через </a:t>
            </a:r>
            <a:r>
              <a:rPr lang="ru-RU" dirty="0" err="1"/>
              <a:t>підвищену</a:t>
            </a:r>
            <a:r>
              <a:rPr lang="ru-RU" dirty="0"/>
              <a:t> </a:t>
            </a:r>
            <a:r>
              <a:rPr lang="ru-RU" dirty="0" err="1"/>
              <a:t>загибель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міграцій</a:t>
            </a:r>
            <a:r>
              <a:rPr lang="ru-RU" dirty="0"/>
              <a:t>, так і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 через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виснаження</a:t>
            </a:r>
            <a:r>
              <a:rPr lang="ru-RU" dirty="0"/>
              <a:t> </a:t>
            </a:r>
            <a:r>
              <a:rPr lang="ru-RU" dirty="0" err="1"/>
              <a:t>компенсується</a:t>
            </a:r>
            <a:r>
              <a:rPr lang="ru-RU" dirty="0"/>
              <a:t> </a:t>
            </a:r>
            <a:r>
              <a:rPr lang="ru-RU" dirty="0" err="1"/>
              <a:t>наявністю</a:t>
            </a:r>
            <a:r>
              <a:rPr lang="ru-RU" dirty="0"/>
              <a:t> 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b="1" dirty="0">
                <a:solidFill>
                  <a:srgbClr val="00B050"/>
                </a:solidFill>
              </a:rPr>
              <a:t>“</a:t>
            </a:r>
            <a:r>
              <a:rPr lang="ru-RU" b="1" dirty="0" err="1">
                <a:solidFill>
                  <a:srgbClr val="00B050"/>
                </a:solidFill>
              </a:rPr>
              <a:t>вільних</a:t>
            </a:r>
            <a:r>
              <a:rPr lang="ru-RU" b="1" dirty="0">
                <a:solidFill>
                  <a:srgbClr val="00B050"/>
                </a:solidFill>
              </a:rPr>
              <a:t>” </a:t>
            </a:r>
            <a:r>
              <a:rPr lang="ru-RU" b="1" dirty="0" err="1">
                <a:solidFill>
                  <a:srgbClr val="00B050"/>
                </a:solidFill>
              </a:rPr>
              <a:t>ресурсів</a:t>
            </a:r>
            <a:r>
              <a:rPr lang="ru-RU" b="1" dirty="0">
                <a:solidFill>
                  <a:srgbClr val="00B050"/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4104456" cy="3374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-12729"/>
            <a:ext cx="72728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ЧИ ВІДОМІ ВАМ ЦІКАВІ ПРИКЛАДИ МІСЦЕВОЇ ФАУНИ ПТАХІВ?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2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40000">
              <a:schemeClr val="bg1">
                <a:tint val="95000"/>
                <a:shade val="85000"/>
                <a:satMod val="150000"/>
              </a:schemeClr>
            </a:gs>
            <a:gs pos="100000">
              <a:schemeClr val="bg1">
                <a:shade val="45000"/>
                <a:satMod val="2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600" dirty="0"/>
              <a:t/>
            </a:r>
            <a:br>
              <a:rPr lang="ru-RU" sz="3600" dirty="0"/>
            </a:br>
            <a:r>
              <a:rPr lang="uk-UA" sz="3600" b="1" dirty="0" smtClean="0">
                <a:solidFill>
                  <a:srgbClr val="0070C0"/>
                </a:solidFill>
              </a:rPr>
              <a:t>«Популяція як елементарна еволюційна одиниця»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№1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188" y="3866554"/>
            <a:ext cx="3528392" cy="237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4882355"/>
            <a:ext cx="216024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популяція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39922"/>
            <a:ext cx="4034532" cy="256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Вікова</a:t>
            </a:r>
            <a:r>
              <a:rPr lang="ru-RU" b="1" dirty="0"/>
              <a:t> структура</a:t>
            </a:r>
            <a:r>
              <a:rPr lang="ru-RU" dirty="0"/>
              <a:t> </a:t>
            </a:r>
            <a:r>
              <a:rPr lang="ru-RU" b="1" dirty="0" err="1"/>
              <a:t>популяцій</a:t>
            </a:r>
            <a:r>
              <a:rPr lang="ru-RU" b="1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0"/>
            <a:ext cx="79208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визначається</a:t>
            </a:r>
            <a:r>
              <a:rPr lang="ru-RU" sz="2400" dirty="0"/>
              <a:t> </a:t>
            </a:r>
            <a:r>
              <a:rPr lang="ru-RU" sz="2400" dirty="0" err="1"/>
              <a:t>співвідношенням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вікових</a:t>
            </a:r>
            <a:r>
              <a:rPr lang="ru-RU" sz="2400" dirty="0"/>
              <a:t> </a:t>
            </a:r>
            <a:r>
              <a:rPr lang="ru-RU" sz="2400" dirty="0" err="1"/>
              <a:t>груп</a:t>
            </a:r>
            <a:r>
              <a:rPr lang="ru-RU" sz="2400" dirty="0"/>
              <a:t> </a:t>
            </a:r>
            <a:r>
              <a:rPr lang="ru-RU" sz="2400" dirty="0" err="1"/>
              <a:t>організмів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залежить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особливостей</a:t>
            </a:r>
            <a:r>
              <a:rPr lang="ru-RU" sz="2400" dirty="0"/>
              <a:t> </a:t>
            </a:r>
            <a:r>
              <a:rPr lang="ru-RU" sz="2400" dirty="0" err="1"/>
              <a:t>життєвого</a:t>
            </a:r>
            <a:r>
              <a:rPr lang="ru-RU" sz="2400" dirty="0"/>
              <a:t> циклу </a:t>
            </a:r>
            <a:r>
              <a:rPr lang="ru-RU" sz="2400" dirty="0" err="1"/>
              <a:t>певного</a:t>
            </a:r>
            <a:r>
              <a:rPr lang="ru-RU" sz="2400" dirty="0"/>
              <a:t> виду та </a:t>
            </a:r>
            <a:r>
              <a:rPr lang="ru-RU" sz="2400" dirty="0" err="1"/>
              <a:t>певних</a:t>
            </a:r>
            <a:r>
              <a:rPr lang="ru-RU" sz="2400" dirty="0"/>
              <a:t> умов </a:t>
            </a:r>
            <a:r>
              <a:rPr lang="ru-RU" sz="2400" dirty="0" err="1"/>
              <a:t>існування</a:t>
            </a:r>
            <a:r>
              <a:rPr lang="ru-RU" sz="2400" dirty="0"/>
              <a:t>. </a:t>
            </a:r>
            <a:endParaRPr lang="en-US" sz="2400" dirty="0" smtClean="0"/>
          </a:p>
          <a:p>
            <a:pPr algn="just"/>
            <a:r>
              <a:rPr lang="ru-RU" sz="2400" dirty="0" err="1" smtClean="0"/>
              <a:t>Крім</a:t>
            </a:r>
            <a:r>
              <a:rPr lang="ru-RU" sz="2400" dirty="0" smtClean="0"/>
              <a:t> </a:t>
            </a:r>
            <a:r>
              <a:rPr lang="ru-RU" sz="2800" b="1" u="sng" dirty="0">
                <a:solidFill>
                  <a:srgbClr val="00B050"/>
                </a:solidFill>
              </a:rPr>
              <a:t>календарного </a:t>
            </a:r>
            <a:r>
              <a:rPr lang="ru-RU" sz="2800" b="1" u="sng" dirty="0" err="1">
                <a:solidFill>
                  <a:srgbClr val="00B050"/>
                </a:solidFill>
              </a:rPr>
              <a:t>віку</a:t>
            </a:r>
            <a:r>
              <a:rPr lang="ru-RU" sz="2800" b="1" u="sng" dirty="0">
                <a:solidFill>
                  <a:srgbClr val="00B050"/>
                </a:solidFill>
              </a:rPr>
              <a:t> </a:t>
            </a:r>
            <a:r>
              <a:rPr lang="ru-RU" sz="2400" dirty="0"/>
              <a:t>(</a:t>
            </a:r>
            <a:r>
              <a:rPr lang="ru-RU" sz="2400" i="1" dirty="0"/>
              <a:t>час </a:t>
            </a:r>
            <a:r>
              <a:rPr lang="ru-RU" sz="2400" i="1" dirty="0" err="1"/>
              <a:t>існування</a:t>
            </a:r>
            <a:r>
              <a:rPr lang="ru-RU" sz="2400" i="1" dirty="0"/>
              <a:t> </a:t>
            </a:r>
            <a:r>
              <a:rPr lang="ru-RU" sz="2400" i="1" dirty="0" err="1"/>
              <a:t>певних</a:t>
            </a:r>
            <a:r>
              <a:rPr lang="ru-RU" sz="2400" i="1" dirty="0"/>
              <a:t> </a:t>
            </a:r>
            <a:r>
              <a:rPr lang="ru-RU" sz="2400" i="1" dirty="0" err="1"/>
              <a:t>організмів</a:t>
            </a:r>
            <a:r>
              <a:rPr lang="ru-RU" sz="2400" dirty="0"/>
              <a:t>), </a:t>
            </a:r>
            <a:r>
              <a:rPr lang="ru-RU" sz="2400" dirty="0" err="1"/>
              <a:t>велике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для </a:t>
            </a:r>
            <a:r>
              <a:rPr lang="ru-RU" sz="2400" dirty="0" err="1"/>
              <a:t>популяції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u="sng" dirty="0" err="1">
                <a:solidFill>
                  <a:srgbClr val="00B050"/>
                </a:solidFill>
              </a:rPr>
              <a:t>біологічний</a:t>
            </a:r>
            <a:r>
              <a:rPr lang="ru-RU" sz="2400" u="sng" dirty="0">
                <a:solidFill>
                  <a:srgbClr val="00B050"/>
                </a:solidFill>
              </a:rPr>
              <a:t> </a:t>
            </a:r>
            <a:r>
              <a:rPr lang="ru-RU" sz="2400" u="sng" dirty="0" err="1">
                <a:solidFill>
                  <a:srgbClr val="00B050"/>
                </a:solidFill>
              </a:rPr>
              <a:t>вік</a:t>
            </a:r>
            <a:r>
              <a:rPr lang="ru-RU" sz="2400" u="sng" dirty="0"/>
              <a:t>, </a:t>
            </a:r>
            <a:r>
              <a:rPr lang="ru-RU" sz="2400" i="1" dirty="0" err="1">
                <a:solidFill>
                  <a:srgbClr val="00B050"/>
                </a:solidFill>
              </a:rPr>
              <a:t>який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>
                <a:solidFill>
                  <a:srgbClr val="00B050"/>
                </a:solidFill>
              </a:rPr>
              <a:t>свідчить</a:t>
            </a:r>
            <a:r>
              <a:rPr lang="ru-RU" sz="2400" i="1" dirty="0">
                <a:solidFill>
                  <a:srgbClr val="00B050"/>
                </a:solidFill>
              </a:rPr>
              <a:t> про </a:t>
            </a:r>
            <a:r>
              <a:rPr lang="ru-RU" sz="2400" i="1" dirty="0" err="1">
                <a:solidFill>
                  <a:srgbClr val="00B050"/>
                </a:solidFill>
              </a:rPr>
              <a:t>стадії</a:t>
            </a:r>
            <a:r>
              <a:rPr lang="ru-RU" sz="2400" i="1" dirty="0">
                <a:solidFill>
                  <a:srgbClr val="00B050"/>
                </a:solidFill>
              </a:rPr>
              <a:t> онтогенезу, на </a:t>
            </a:r>
            <a:r>
              <a:rPr lang="ru-RU" sz="2400" i="1" dirty="0" err="1">
                <a:solidFill>
                  <a:srgbClr val="00B050"/>
                </a:solidFill>
              </a:rPr>
              <a:t>яких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>
                <a:solidFill>
                  <a:srgbClr val="00B050"/>
                </a:solidFill>
              </a:rPr>
              <a:t>перебувають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 smtClean="0">
                <a:solidFill>
                  <a:srgbClr val="00B050"/>
                </a:solidFill>
              </a:rPr>
              <a:t>ті</a:t>
            </a:r>
            <a:r>
              <a:rPr lang="ru-RU" sz="2400" i="1" dirty="0" smtClean="0">
                <a:solidFill>
                  <a:srgbClr val="00B050"/>
                </a:solidFill>
              </a:rPr>
              <a:t>, </a:t>
            </a:r>
            <a:r>
              <a:rPr lang="ru-RU" sz="2400" i="1" dirty="0" err="1">
                <a:solidFill>
                  <a:srgbClr val="00B050"/>
                </a:solidFill>
              </a:rPr>
              <a:t>або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>
                <a:solidFill>
                  <a:srgbClr val="00B050"/>
                </a:solidFill>
              </a:rPr>
              <a:t>інші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>
                <a:solidFill>
                  <a:srgbClr val="00B050"/>
                </a:solidFill>
              </a:rPr>
              <a:t>групи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>
                <a:solidFill>
                  <a:srgbClr val="00B050"/>
                </a:solidFill>
              </a:rPr>
              <a:t>особин</a:t>
            </a:r>
            <a:r>
              <a:rPr lang="ru-RU" sz="2400" dirty="0"/>
              <a:t>. </a:t>
            </a:r>
            <a:endParaRPr lang="en-US" sz="2400" dirty="0" smtClean="0"/>
          </a:p>
          <a:p>
            <a:pPr algn="just"/>
            <a:r>
              <a:rPr lang="ru-RU" sz="2400" b="1" dirty="0" err="1" smtClean="0"/>
              <a:t>Віковий</a:t>
            </a:r>
            <a:r>
              <a:rPr lang="ru-RU" sz="2400" b="1" dirty="0" smtClean="0"/>
              <a:t> </a:t>
            </a:r>
            <a:r>
              <a:rPr lang="ru-RU" sz="2400" b="1" dirty="0"/>
              <a:t>склад </a:t>
            </a:r>
            <a:r>
              <a:rPr lang="ru-RU" sz="2400" dirty="0" err="1"/>
              <a:t>популяції</a:t>
            </a:r>
            <a:r>
              <a:rPr lang="ru-RU" sz="2400" dirty="0"/>
              <a:t> </a:t>
            </a:r>
            <a:r>
              <a:rPr lang="ru-RU" sz="2400" dirty="0" err="1"/>
              <a:t>характеризує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певні</a:t>
            </a:r>
            <a:r>
              <a:rPr lang="ru-RU" sz="2400" dirty="0"/>
              <a:t> </a:t>
            </a:r>
            <a:r>
              <a:rPr lang="ru-RU" sz="2400" dirty="0" err="1"/>
              <a:t>властивості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відображають</a:t>
            </a:r>
            <a:r>
              <a:rPr lang="ru-RU" sz="2400" dirty="0"/>
              <a:t> </a:t>
            </a:r>
            <a:r>
              <a:rPr lang="ru-RU" sz="2400" dirty="0" err="1"/>
              <a:t>онтогенетичний</a:t>
            </a:r>
            <a:r>
              <a:rPr lang="ru-RU" sz="2400" dirty="0"/>
              <a:t> стан </a:t>
            </a:r>
            <a:r>
              <a:rPr lang="ru-RU" sz="2400" dirty="0" err="1"/>
              <a:t>останньої</a:t>
            </a:r>
            <a:r>
              <a:rPr lang="ru-RU" sz="2400" dirty="0"/>
              <a:t> як </a:t>
            </a:r>
            <a:r>
              <a:rPr lang="ru-RU" sz="2400" dirty="0" err="1"/>
              <a:t>цілісної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b="1" dirty="0" err="1" smtClean="0">
                <a:solidFill>
                  <a:srgbClr val="FF0000"/>
                </a:solidFill>
              </a:rPr>
              <a:t>Вікова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структура </a:t>
            </a:r>
            <a:r>
              <a:rPr lang="ru-RU" sz="2000" dirty="0" err="1">
                <a:solidFill>
                  <a:srgbClr val="FF0000"/>
                </a:solidFill>
              </a:rPr>
              <a:t>популяції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може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свідчити</a:t>
            </a:r>
            <a:r>
              <a:rPr lang="ru-RU" sz="2000" dirty="0">
                <a:solidFill>
                  <a:srgbClr val="FF0000"/>
                </a:solidFill>
              </a:rPr>
              <a:t> про </a:t>
            </a:r>
            <a:r>
              <a:rPr lang="ru-RU" sz="2000" dirty="0" err="1">
                <a:solidFill>
                  <a:srgbClr val="FF0000"/>
                </a:solidFill>
              </a:rPr>
              <a:t>її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репродуктивні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властивості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err="1">
                <a:solidFill>
                  <a:srgbClr val="FF0000"/>
                </a:solidFill>
              </a:rPr>
              <a:t>здатність</a:t>
            </a:r>
            <a:r>
              <a:rPr lang="ru-RU" sz="2000" dirty="0">
                <a:solidFill>
                  <a:srgbClr val="FF0000"/>
                </a:solidFill>
              </a:rPr>
              <a:t> до </a:t>
            </a:r>
            <a:r>
              <a:rPr lang="ru-RU" sz="2000" dirty="0" err="1">
                <a:solidFill>
                  <a:srgbClr val="FF0000"/>
                </a:solidFill>
              </a:rPr>
              <a:t>захоплення</a:t>
            </a:r>
            <a:r>
              <a:rPr lang="ru-RU" sz="2000" dirty="0">
                <a:solidFill>
                  <a:srgbClr val="FF0000"/>
                </a:solidFill>
              </a:rPr>
              <a:t> простору, </a:t>
            </a:r>
            <a:r>
              <a:rPr lang="ru-RU" sz="2000" dirty="0" err="1">
                <a:solidFill>
                  <a:srgbClr val="FF0000"/>
                </a:solidFill>
              </a:rPr>
              <a:t>процеси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саморегулювання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тощо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05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836712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</a:rPr>
              <a:t>проста </a:t>
            </a:r>
            <a:r>
              <a:rPr lang="ru-RU" sz="2400" u="sng" dirty="0" err="1">
                <a:solidFill>
                  <a:schemeClr val="accent1">
                    <a:lumMod val="75000"/>
                  </a:schemeClr>
                </a:solidFill>
              </a:rPr>
              <a:t>вікова</a:t>
            </a:r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</a:rPr>
              <a:t> структура </a:t>
            </a:r>
            <a:r>
              <a:rPr lang="ru-RU" sz="2400" u="sng" dirty="0" err="1">
                <a:solidFill>
                  <a:schemeClr val="accent1">
                    <a:lumMod val="75000"/>
                  </a:schemeClr>
                </a:solidFill>
              </a:rPr>
              <a:t>популяції</a:t>
            </a:r>
            <a:r>
              <a:rPr lang="ru-RU" sz="2400" dirty="0"/>
              <a:t>, коли </a:t>
            </a:r>
            <a:r>
              <a:rPr lang="ru-RU" sz="2400" dirty="0" err="1"/>
              <a:t>остання</a:t>
            </a:r>
            <a:r>
              <a:rPr lang="ru-RU" sz="2400" dirty="0"/>
              <a:t> </a:t>
            </a:r>
            <a:r>
              <a:rPr lang="ru-RU" sz="2400" dirty="0" err="1"/>
              <a:t>складається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з </a:t>
            </a:r>
            <a:r>
              <a:rPr lang="ru-RU" sz="2400" dirty="0" err="1"/>
              <a:t>особин</a:t>
            </a:r>
            <a:r>
              <a:rPr lang="ru-RU" sz="2400" dirty="0"/>
              <a:t> </a:t>
            </a:r>
            <a:r>
              <a:rPr lang="ru-RU" sz="2400" dirty="0" err="1"/>
              <a:t>майже</a:t>
            </a:r>
            <a:r>
              <a:rPr lang="ru-RU" sz="2400" dirty="0"/>
              <a:t> одного </a:t>
            </a:r>
            <a:r>
              <a:rPr lang="ru-RU" sz="2400" dirty="0" err="1"/>
              <a:t>віку</a:t>
            </a:r>
            <a:r>
              <a:rPr lang="ru-RU" sz="2400" dirty="0"/>
              <a:t>, </a:t>
            </a:r>
            <a:r>
              <a:rPr lang="ru-RU" sz="2400" dirty="0" err="1"/>
              <a:t>властива</a:t>
            </a:r>
            <a:r>
              <a:rPr lang="ru-RU" sz="2400" dirty="0"/>
              <a:t> </a:t>
            </a:r>
            <a:r>
              <a:rPr lang="ru-RU" sz="2400" dirty="0" err="1"/>
              <a:t>деяким</a:t>
            </a:r>
            <a:r>
              <a:rPr lang="ru-RU" sz="2400" dirty="0"/>
              <a:t> </a:t>
            </a:r>
            <a:r>
              <a:rPr lang="ru-RU" sz="2400" dirty="0" err="1"/>
              <a:t>однорічним</a:t>
            </a:r>
            <a:r>
              <a:rPr lang="ru-RU" sz="2400" dirty="0"/>
              <a:t> </a:t>
            </a:r>
            <a:r>
              <a:rPr lang="ru-RU" sz="2400" dirty="0" err="1"/>
              <a:t>рослинам</a:t>
            </a:r>
            <a:r>
              <a:rPr lang="ru-RU" sz="2400" dirty="0"/>
              <a:t> і </a:t>
            </a:r>
            <a:r>
              <a:rPr lang="ru-RU" sz="2400" dirty="0" err="1"/>
              <a:t>тваринам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i="1" dirty="0" err="1" smtClean="0"/>
              <a:t>Наочним</a:t>
            </a:r>
            <a:r>
              <a:rPr lang="ru-RU" sz="2400" i="1" dirty="0" smtClean="0"/>
              <a:t> </a:t>
            </a:r>
            <a:r>
              <a:rPr lang="ru-RU" sz="2400" i="1" dirty="0"/>
              <a:t>прикладом </a:t>
            </a:r>
            <a:r>
              <a:rPr lang="ru-RU" sz="2400" i="1" dirty="0" err="1"/>
              <a:t>її</a:t>
            </a:r>
            <a:r>
              <a:rPr lang="ru-RU" sz="2400" i="1" dirty="0"/>
              <a:t> </a:t>
            </a:r>
            <a:r>
              <a:rPr lang="ru-RU" sz="2400" i="1" dirty="0" err="1"/>
              <a:t>можуть</a:t>
            </a:r>
            <a:r>
              <a:rPr lang="ru-RU" sz="2400" i="1" dirty="0"/>
              <a:t> бути </a:t>
            </a:r>
            <a:r>
              <a:rPr lang="ru-RU" sz="3600" i="1" dirty="0" err="1">
                <a:solidFill>
                  <a:srgbClr val="FF0000"/>
                </a:solidFill>
              </a:rPr>
              <a:t>штучні</a:t>
            </a:r>
            <a:r>
              <a:rPr lang="ru-RU" sz="3600" i="1" dirty="0">
                <a:solidFill>
                  <a:srgbClr val="FF0000"/>
                </a:solidFill>
              </a:rPr>
              <a:t> </a:t>
            </a:r>
            <a:r>
              <a:rPr lang="ru-RU" sz="3600" i="1" dirty="0" err="1">
                <a:solidFill>
                  <a:srgbClr val="FF0000"/>
                </a:solidFill>
              </a:rPr>
              <a:t>популяції</a:t>
            </a:r>
            <a:r>
              <a:rPr lang="ru-RU" sz="3600" i="1" dirty="0">
                <a:solidFill>
                  <a:srgbClr val="FF0000"/>
                </a:solidFill>
              </a:rPr>
              <a:t> в </a:t>
            </a:r>
            <a:r>
              <a:rPr lang="ru-RU" sz="3600" i="1" dirty="0" err="1">
                <a:solidFill>
                  <a:srgbClr val="FF0000"/>
                </a:solidFill>
              </a:rPr>
              <a:t>агроценозах</a:t>
            </a:r>
            <a:r>
              <a:rPr lang="ru-RU" sz="2400" i="1" dirty="0"/>
              <a:t>, у </a:t>
            </a:r>
            <a:r>
              <a:rPr lang="ru-RU" sz="2400" i="1" dirty="0" err="1"/>
              <a:t>яких</a:t>
            </a:r>
            <a:r>
              <a:rPr lang="ru-RU" sz="2400" i="1" dirty="0"/>
              <a:t> </a:t>
            </a:r>
            <a:r>
              <a:rPr lang="ru-RU" sz="2400" i="1" dirty="0" err="1"/>
              <a:t>вирощують</a:t>
            </a:r>
            <a:r>
              <a:rPr lang="ru-RU" sz="2400" i="1" dirty="0"/>
              <a:t> </a:t>
            </a:r>
            <a:r>
              <a:rPr lang="ru-RU" sz="2400" i="1" dirty="0" err="1"/>
              <a:t>однорічні</a:t>
            </a:r>
            <a:r>
              <a:rPr lang="ru-RU" sz="2400" i="1" dirty="0"/>
              <a:t> </a:t>
            </a:r>
            <a:r>
              <a:rPr lang="ru-RU" sz="2400" i="1" dirty="0" err="1"/>
              <a:t>культури</a:t>
            </a:r>
            <a:r>
              <a:rPr lang="ru-RU" sz="2400" i="1" dirty="0"/>
              <a:t> (</a:t>
            </a:r>
            <a:r>
              <a:rPr lang="ru-RU" sz="2400" i="1" dirty="0" err="1"/>
              <a:t>кукурудза</a:t>
            </a:r>
            <a:r>
              <a:rPr lang="ru-RU" sz="2400" i="1" dirty="0"/>
              <a:t>, горох, </a:t>
            </a:r>
            <a:r>
              <a:rPr lang="ru-RU" sz="2400" i="1" dirty="0" err="1"/>
              <a:t>соняшник</a:t>
            </a:r>
            <a:r>
              <a:rPr lang="ru-RU" sz="2400" i="1" dirty="0"/>
              <a:t> </a:t>
            </a:r>
            <a:r>
              <a:rPr lang="ru-RU" sz="2400" i="1" dirty="0" err="1"/>
              <a:t>тощо</a:t>
            </a:r>
            <a:r>
              <a:rPr lang="ru-RU" sz="2400" i="1" dirty="0"/>
              <a:t>)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 smtClean="0"/>
              <a:t>У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природних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же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екосистемах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err="1"/>
              <a:t>навіть</a:t>
            </a:r>
            <a:r>
              <a:rPr lang="ru-RU" sz="2400" dirty="0"/>
              <a:t> у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випадку</a:t>
            </a:r>
            <a:r>
              <a:rPr lang="ru-RU" sz="2400" dirty="0"/>
              <a:t> </a:t>
            </a:r>
            <a:r>
              <a:rPr lang="ru-RU" sz="2400" dirty="0" err="1"/>
              <a:t>межі</a:t>
            </a:r>
            <a:r>
              <a:rPr lang="ru-RU" sz="2400" dirty="0"/>
              <a:t> календарного </a:t>
            </a:r>
            <a:r>
              <a:rPr lang="ru-RU" sz="2400" dirty="0" err="1"/>
              <a:t>віку</a:t>
            </a:r>
            <a:r>
              <a:rPr lang="ru-RU" sz="2400" dirty="0"/>
              <a:t> </a:t>
            </a:r>
            <a:r>
              <a:rPr lang="ru-RU" sz="2400" dirty="0" err="1"/>
              <a:t>двох</a:t>
            </a:r>
            <a:r>
              <a:rPr lang="ru-RU" sz="2400" dirty="0"/>
              <a:t> </a:t>
            </a:r>
            <a:r>
              <a:rPr lang="ru-RU" sz="2400" dirty="0" err="1"/>
              <a:t>суміжних</a:t>
            </a:r>
            <a:r>
              <a:rPr lang="ru-RU" sz="2400" dirty="0"/>
              <a:t> </a:t>
            </a:r>
            <a:r>
              <a:rPr lang="ru-RU" sz="2400" dirty="0" err="1"/>
              <a:t>вікових</a:t>
            </a:r>
            <a:r>
              <a:rPr lang="ru-RU" sz="2400" dirty="0"/>
              <a:t> </a:t>
            </a:r>
            <a:r>
              <a:rPr lang="ru-RU" sz="2400" dirty="0" err="1"/>
              <a:t>етапів</a:t>
            </a:r>
            <a:r>
              <a:rPr lang="ru-RU" sz="2400" dirty="0"/>
              <a:t> в </a:t>
            </a:r>
            <a:r>
              <a:rPr lang="ru-RU" sz="2400" dirty="0" err="1"/>
              <a:t>середині</a:t>
            </a:r>
            <a:r>
              <a:rPr lang="ru-RU" sz="2400" dirty="0"/>
              <a:t> </a:t>
            </a:r>
            <a:r>
              <a:rPr lang="ru-RU" sz="2400" dirty="0" err="1"/>
              <a:t>популяції</a:t>
            </a:r>
            <a:r>
              <a:rPr lang="ru-RU" sz="2400" dirty="0"/>
              <a:t> </a:t>
            </a:r>
            <a:r>
              <a:rPr lang="ru-RU" sz="2400" dirty="0" err="1"/>
              <a:t>певною</a:t>
            </a:r>
            <a:r>
              <a:rPr lang="ru-RU" sz="2400" dirty="0"/>
              <a:t> </a:t>
            </a:r>
            <a:r>
              <a:rPr lang="ru-RU" sz="2400" dirty="0" err="1"/>
              <a:t>мірою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перекриватися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за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рахунок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індивідуальної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мінливості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/>
              <a:t>в </a:t>
            </a:r>
            <a:r>
              <a:rPr lang="ru-RU" sz="2400" dirty="0" err="1"/>
              <a:t>особливостях</a:t>
            </a:r>
            <a:r>
              <a:rPr lang="ru-RU" sz="2400" dirty="0"/>
              <a:t> </a:t>
            </a:r>
            <a:r>
              <a:rPr lang="ru-RU" sz="2400" dirty="0" err="1"/>
              <a:t>розгортання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онтогенетичних</a:t>
            </a:r>
            <a:r>
              <a:rPr lang="ru-RU" sz="2400" dirty="0"/>
              <a:t> </a:t>
            </a:r>
            <a:r>
              <a:rPr lang="ru-RU" sz="2400" dirty="0" err="1"/>
              <a:t>змін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31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859216" cy="59134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ПРИКЛАД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404664"/>
            <a:ext cx="518349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/>
              <a:t>Так, </a:t>
            </a:r>
            <a:r>
              <a:rPr lang="ru-RU" sz="2400" i="1" dirty="0" err="1"/>
              <a:t>навесні</a:t>
            </a:r>
            <a:r>
              <a:rPr lang="ru-RU" sz="2400" i="1" dirty="0"/>
              <a:t> у </a:t>
            </a:r>
            <a:r>
              <a:rPr lang="ru-RU" sz="2400" i="1" dirty="0" err="1"/>
              <a:t>багатьох</a:t>
            </a:r>
            <a:r>
              <a:rPr lang="ru-RU" sz="2400" i="1" dirty="0"/>
              <a:t> </a:t>
            </a:r>
            <a:r>
              <a:rPr lang="ru-RU" sz="2400" i="1" dirty="0" err="1"/>
              <a:t>гризунів</a:t>
            </a:r>
            <a:r>
              <a:rPr lang="ru-RU" sz="2400" i="1" dirty="0"/>
              <a:t>, </a:t>
            </a:r>
            <a:r>
              <a:rPr lang="ru-RU" sz="2400" i="1" dirty="0" err="1"/>
              <a:t>яким</a:t>
            </a:r>
            <a:r>
              <a:rPr lang="ru-RU" sz="2400" i="1" dirty="0"/>
              <a:t> </a:t>
            </a:r>
            <a:r>
              <a:rPr lang="ru-RU" sz="2400" i="1" dirty="0" err="1"/>
              <a:t>властивий</a:t>
            </a:r>
            <a:r>
              <a:rPr lang="ru-RU" sz="2400" i="1" dirty="0"/>
              <a:t> </a:t>
            </a:r>
            <a:r>
              <a:rPr lang="ru-RU" sz="2400" i="1" dirty="0" err="1"/>
              <a:t>однорічний</a:t>
            </a:r>
            <a:r>
              <a:rPr lang="ru-RU" sz="2400" i="1" dirty="0"/>
              <a:t> цикл (велика </a:t>
            </a:r>
            <a:r>
              <a:rPr lang="ru-RU" sz="2400" i="1" dirty="0" err="1"/>
              <a:t>піщанка</a:t>
            </a:r>
            <a:r>
              <a:rPr lang="ru-RU" sz="2400" i="1" dirty="0"/>
              <a:t> – </a:t>
            </a:r>
            <a:r>
              <a:rPr lang="ru-RU" sz="2400" i="1" dirty="0" err="1"/>
              <a:t>Rhombomys</a:t>
            </a:r>
            <a:r>
              <a:rPr lang="ru-RU" sz="2400" i="1" dirty="0"/>
              <a:t> </a:t>
            </a:r>
            <a:r>
              <a:rPr lang="ru-RU" sz="2400" i="1" dirty="0" err="1"/>
              <a:t>opimus</a:t>
            </a:r>
            <a:r>
              <a:rPr lang="ru-RU" sz="2400" i="1" dirty="0"/>
              <a:t> </a:t>
            </a:r>
            <a:r>
              <a:rPr lang="ru-RU" sz="2400" i="1" dirty="0" err="1"/>
              <a:t>Licht</a:t>
            </a:r>
            <a:r>
              <a:rPr lang="ru-RU" sz="2400" i="1" dirty="0"/>
              <a:t>. та </a:t>
            </a:r>
            <a:r>
              <a:rPr lang="ru-RU" sz="2400" i="1" dirty="0" err="1"/>
              <a:t>інші</a:t>
            </a:r>
            <a:r>
              <a:rPr lang="ru-RU" sz="2400" i="1" dirty="0"/>
              <a:t>), </a:t>
            </a:r>
            <a:r>
              <a:rPr lang="ru-RU" sz="2400" i="1" dirty="0" err="1"/>
              <a:t>особини</a:t>
            </a:r>
            <a:r>
              <a:rPr lang="ru-RU" sz="2400" i="1" dirty="0"/>
              <a:t>, </a:t>
            </a:r>
            <a:r>
              <a:rPr lang="ru-RU" sz="2400" i="1" dirty="0" err="1"/>
              <a:t>що</a:t>
            </a:r>
            <a:r>
              <a:rPr lang="ru-RU" sz="2400" i="1" dirty="0"/>
              <a:t> </a:t>
            </a:r>
            <a:r>
              <a:rPr lang="ru-RU" sz="2400" i="1" dirty="0" err="1"/>
              <a:t>перезимували</a:t>
            </a:r>
            <a:r>
              <a:rPr lang="ru-RU" sz="2400" i="1" dirty="0"/>
              <a:t>, </a:t>
            </a:r>
            <a:r>
              <a:rPr lang="ru-RU" sz="2400" i="1" dirty="0" err="1"/>
              <a:t>дають</a:t>
            </a:r>
            <a:r>
              <a:rPr lang="ru-RU" sz="2400" i="1" dirty="0"/>
              <a:t> два </a:t>
            </a:r>
            <a:r>
              <a:rPr lang="ru-RU" sz="2400" i="1" dirty="0" err="1"/>
              <a:t>приплоди</a:t>
            </a:r>
            <a:r>
              <a:rPr lang="ru-RU" sz="2400" i="1" dirty="0"/>
              <a:t>, а у </a:t>
            </a:r>
            <a:r>
              <a:rPr lang="ru-RU" sz="2400" i="1" dirty="0" err="1"/>
              <a:t>деяких</a:t>
            </a:r>
            <a:r>
              <a:rPr lang="ru-RU" sz="2400" i="1" dirty="0"/>
              <a:t> </a:t>
            </a:r>
            <a:r>
              <a:rPr lang="ru-RU" sz="2400" i="1" dirty="0" err="1"/>
              <a:t>випадках</a:t>
            </a:r>
            <a:r>
              <a:rPr lang="ru-RU" sz="2400" i="1" dirty="0"/>
              <a:t> і </a:t>
            </a:r>
            <a:r>
              <a:rPr lang="ru-RU" sz="2400" i="1" dirty="0" err="1"/>
              <a:t>третій</a:t>
            </a:r>
            <a:r>
              <a:rPr lang="ru-RU" sz="2400" i="1" dirty="0"/>
              <a:t>. </a:t>
            </a:r>
            <a:endParaRPr lang="ru-RU" sz="2400" i="1" dirty="0" smtClean="0"/>
          </a:p>
          <a:p>
            <a:pPr algn="just"/>
            <a:r>
              <a:rPr lang="ru-RU" sz="2400" i="1" dirty="0" smtClean="0"/>
              <a:t>До </a:t>
            </a:r>
            <a:r>
              <a:rPr lang="ru-RU" sz="2400" i="1" dirty="0"/>
              <a:t>того ж, </a:t>
            </a:r>
            <a:r>
              <a:rPr lang="ru-RU" sz="2400" i="1" dirty="0" err="1"/>
              <a:t>окремі</a:t>
            </a:r>
            <a:r>
              <a:rPr lang="ru-RU" sz="2400" i="1" dirty="0"/>
              <a:t> </a:t>
            </a:r>
            <a:r>
              <a:rPr lang="ru-RU" sz="2400" i="1" dirty="0" err="1"/>
              <a:t>самиці</a:t>
            </a:r>
            <a:r>
              <a:rPr lang="ru-RU" sz="2400" i="1" dirty="0"/>
              <a:t> </a:t>
            </a:r>
            <a:r>
              <a:rPr lang="ru-RU" sz="2400" i="1" dirty="0" err="1"/>
              <a:t>першого</a:t>
            </a:r>
            <a:r>
              <a:rPr lang="ru-RU" sz="2400" i="1" dirty="0"/>
              <a:t> приплоду поточного року </a:t>
            </a:r>
            <a:r>
              <a:rPr lang="ru-RU" sz="2400" i="1" dirty="0" err="1"/>
              <a:t>також</a:t>
            </a:r>
            <a:r>
              <a:rPr lang="ru-RU" sz="2400" i="1" dirty="0"/>
              <a:t> </a:t>
            </a:r>
            <a:r>
              <a:rPr lang="ru-RU" sz="2400" i="1" dirty="0" err="1"/>
              <a:t>можуть</a:t>
            </a:r>
            <a:r>
              <a:rPr lang="ru-RU" sz="2400" i="1" dirty="0"/>
              <a:t> </a:t>
            </a:r>
            <a:r>
              <a:rPr lang="ru-RU" sz="2400" i="1" dirty="0" err="1"/>
              <a:t>брати</a:t>
            </a:r>
            <a:r>
              <a:rPr lang="ru-RU" sz="2400" i="1" dirty="0"/>
              <a:t> участь в </a:t>
            </a:r>
            <a:r>
              <a:rPr lang="ru-RU" sz="2400" i="1" dirty="0" err="1"/>
              <a:t>останньому</a:t>
            </a:r>
            <a:r>
              <a:rPr lang="ru-RU" sz="2400" i="1" dirty="0"/>
              <a:t> </a:t>
            </a:r>
            <a:r>
              <a:rPr lang="ru-RU" sz="2400" i="1" dirty="0" err="1"/>
              <a:t>розмноженні</a:t>
            </a:r>
            <a:r>
              <a:rPr lang="ru-RU" sz="2400" i="1" dirty="0"/>
              <a:t>. </a:t>
            </a:r>
            <a:endParaRPr lang="ru-RU" sz="2400" i="1" dirty="0" smtClean="0"/>
          </a:p>
          <a:p>
            <a:pPr algn="just"/>
            <a:r>
              <a:rPr lang="ru-RU" sz="2400" i="1" dirty="0" err="1" smtClean="0"/>
              <a:t>Після</a:t>
            </a:r>
            <a:r>
              <a:rPr lang="ru-RU" sz="2400" i="1" dirty="0" smtClean="0"/>
              <a:t> </a:t>
            </a:r>
            <a:r>
              <a:rPr lang="ru-RU" sz="2400" i="1" dirty="0" err="1"/>
              <a:t>цього</a:t>
            </a:r>
            <a:r>
              <a:rPr lang="ru-RU" sz="2400" i="1" dirty="0"/>
              <a:t> </a:t>
            </a:r>
            <a:r>
              <a:rPr lang="ru-RU" sz="2400" i="1" dirty="0" err="1"/>
              <a:t>дорослі</a:t>
            </a:r>
            <a:r>
              <a:rPr lang="ru-RU" sz="2400" i="1" dirty="0"/>
              <a:t> </a:t>
            </a:r>
            <a:r>
              <a:rPr lang="ru-RU" sz="2400" i="1" dirty="0" err="1"/>
              <a:t>тварини</a:t>
            </a:r>
            <a:r>
              <a:rPr lang="ru-RU" sz="2400" i="1" dirty="0"/>
              <a:t> гинуть і на </a:t>
            </a:r>
            <a:r>
              <a:rPr lang="ru-RU" sz="2400" i="1" dirty="0" err="1"/>
              <a:t>наступну</a:t>
            </a:r>
            <a:r>
              <a:rPr lang="ru-RU" sz="2400" i="1" dirty="0"/>
              <a:t> весну </a:t>
            </a:r>
            <a:r>
              <a:rPr lang="ru-RU" sz="2400" i="1" u="sng" dirty="0" err="1">
                <a:solidFill>
                  <a:schemeClr val="accent1">
                    <a:lumMod val="75000"/>
                  </a:schemeClr>
                </a:solidFill>
              </a:rPr>
              <a:t>залишаються</a:t>
            </a:r>
            <a:r>
              <a:rPr lang="ru-RU" sz="2400" i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i="1" u="sng" dirty="0" err="1">
                <a:solidFill>
                  <a:schemeClr val="accent1">
                    <a:lumMod val="75000"/>
                  </a:schemeClr>
                </a:solidFill>
              </a:rPr>
              <a:t>лише</a:t>
            </a:r>
            <a:r>
              <a:rPr lang="ru-RU" sz="2400" i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i="1" u="sng" dirty="0" err="1">
                <a:solidFill>
                  <a:schemeClr val="accent1">
                    <a:lumMod val="75000"/>
                  </a:schemeClr>
                </a:solidFill>
              </a:rPr>
              <a:t>особини</a:t>
            </a:r>
            <a:r>
              <a:rPr lang="ru-RU" sz="2400" i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i="1" u="sng" dirty="0" err="1">
                <a:solidFill>
                  <a:schemeClr val="accent1">
                    <a:lumMod val="75000"/>
                  </a:schemeClr>
                </a:solidFill>
              </a:rPr>
              <a:t>попереднього</a:t>
            </a:r>
            <a:r>
              <a:rPr lang="ru-RU" sz="2400" i="1" u="sng" dirty="0">
                <a:solidFill>
                  <a:schemeClr val="accent1">
                    <a:lumMod val="75000"/>
                  </a:schemeClr>
                </a:solidFill>
              </a:rPr>
              <a:t> року </a:t>
            </a:r>
            <a:r>
              <a:rPr lang="ru-RU" sz="2400" i="1" u="sng" dirty="0" err="1">
                <a:solidFill>
                  <a:schemeClr val="accent1">
                    <a:lumMod val="75000"/>
                  </a:schemeClr>
                </a:solidFill>
              </a:rPr>
              <a:t>народження</a:t>
            </a:r>
            <a:r>
              <a:rPr lang="ru-RU" sz="2400" i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i="1" dirty="0"/>
              <a:t>– </a:t>
            </a:r>
            <a:r>
              <a:rPr lang="ru-RU" sz="2400" i="1" dirty="0" err="1"/>
              <a:t>популяція</a:t>
            </a:r>
            <a:r>
              <a:rPr lang="ru-RU" sz="2400" i="1" dirty="0"/>
              <a:t> </a:t>
            </a:r>
            <a:r>
              <a:rPr lang="ru-RU" sz="2400" i="1" dirty="0" err="1"/>
              <a:t>знов</a:t>
            </a:r>
            <a:r>
              <a:rPr lang="ru-RU" sz="2400" i="1" dirty="0"/>
              <a:t> </a:t>
            </a:r>
            <a:r>
              <a:rPr lang="ru-RU" sz="2400" i="1" dirty="0" err="1"/>
              <a:t>набуває</a:t>
            </a:r>
            <a:r>
              <a:rPr lang="ru-RU" sz="2400" i="1" dirty="0"/>
              <a:t> </a:t>
            </a:r>
            <a:r>
              <a:rPr lang="ru-RU" sz="2400" i="1" dirty="0" err="1"/>
              <a:t>простої</a:t>
            </a:r>
            <a:r>
              <a:rPr lang="ru-RU" sz="2400" i="1" dirty="0"/>
              <a:t> </a:t>
            </a:r>
            <a:r>
              <a:rPr lang="ru-RU" sz="2400" i="1" dirty="0" err="1"/>
              <a:t>вікової</a:t>
            </a:r>
            <a:r>
              <a:rPr lang="ru-RU" sz="2400" i="1" dirty="0"/>
              <a:t> </a:t>
            </a:r>
            <a:r>
              <a:rPr lang="ru-RU" sz="2400" i="1" dirty="0" err="1"/>
              <a:t>будови</a:t>
            </a:r>
            <a:r>
              <a:rPr lang="ru-RU" sz="2400" i="1" dirty="0"/>
              <a:t>.</a:t>
            </a:r>
            <a:endParaRPr lang="ru-RU" sz="2400" dirty="0"/>
          </a:p>
          <a:p>
            <a:pPr algn="just"/>
            <a:r>
              <a:rPr lang="uk-UA" sz="2400" dirty="0"/>
              <a:t> 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28670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908720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Таким чином, відносно гомогенні, на перший погляд, популяції складаються з кількох когорт (послідовні виводки однієї когорти батьків) і навіть генерацій (поколінь).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з’ясовано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u="sng" dirty="0" err="1"/>
              <a:t>сезонні</a:t>
            </a:r>
            <a:r>
              <a:rPr lang="ru-RU" sz="2400" u="sng" dirty="0"/>
              <a:t> </a:t>
            </a:r>
            <a:r>
              <a:rPr lang="ru-RU" sz="2400" u="sng" dirty="0" err="1"/>
              <a:t>вікові</a:t>
            </a:r>
            <a:r>
              <a:rPr lang="ru-RU" sz="2400" u="sng" dirty="0"/>
              <a:t> </a:t>
            </a:r>
            <a:r>
              <a:rPr lang="ru-RU" sz="2400" u="sng" dirty="0" err="1"/>
              <a:t>когорти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мати</a:t>
            </a:r>
            <a:r>
              <a:rPr lang="ru-RU" sz="2400" dirty="0"/>
              <a:t> для </a:t>
            </a:r>
            <a:r>
              <a:rPr lang="ru-RU" sz="2400" dirty="0" err="1"/>
              <a:t>популяції</a:t>
            </a:r>
            <a:r>
              <a:rPr lang="ru-RU" sz="2400" dirty="0"/>
              <a:t> </a:t>
            </a:r>
            <a:r>
              <a:rPr lang="ru-RU" sz="2400" dirty="0" err="1"/>
              <a:t>різне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. </a:t>
            </a:r>
          </a:p>
          <a:p>
            <a:pPr algn="just"/>
            <a:r>
              <a:rPr lang="ru-RU" sz="2400" i="1" dirty="0" err="1">
                <a:solidFill>
                  <a:srgbClr val="00B050"/>
                </a:solidFill>
              </a:rPr>
              <a:t>Тварини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b="1" i="1" dirty="0" err="1">
                <a:solidFill>
                  <a:srgbClr val="00B050"/>
                </a:solidFill>
              </a:rPr>
              <a:t>весняної</a:t>
            </a:r>
            <a:r>
              <a:rPr lang="ru-RU" sz="2400" b="1" i="1" dirty="0">
                <a:solidFill>
                  <a:srgbClr val="00B050"/>
                </a:solidFill>
              </a:rPr>
              <a:t> </a:t>
            </a:r>
            <a:r>
              <a:rPr lang="ru-RU" sz="2400" i="1" dirty="0">
                <a:solidFill>
                  <a:srgbClr val="00B050"/>
                </a:solidFill>
              </a:rPr>
              <a:t>та </a:t>
            </a:r>
            <a:r>
              <a:rPr lang="ru-RU" sz="2400" b="1" i="1" dirty="0" err="1">
                <a:solidFill>
                  <a:srgbClr val="00B050"/>
                </a:solidFill>
              </a:rPr>
              <a:t>раньолітньої</a:t>
            </a:r>
            <a:r>
              <a:rPr lang="ru-RU" sz="2400" b="1" i="1" dirty="0">
                <a:solidFill>
                  <a:srgbClr val="00B050"/>
                </a:solidFill>
              </a:rPr>
              <a:t> когорт </a:t>
            </a:r>
            <a:r>
              <a:rPr lang="ru-RU" sz="2400" i="1" dirty="0" err="1">
                <a:solidFill>
                  <a:srgbClr val="00B050"/>
                </a:solidFill>
              </a:rPr>
              <a:t>відзначаються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>
                <a:solidFill>
                  <a:srgbClr val="00B050"/>
                </a:solidFill>
              </a:rPr>
              <a:t>підвищеним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>
                <a:solidFill>
                  <a:srgbClr val="00B050"/>
                </a:solidFill>
              </a:rPr>
              <a:t>рівнем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>
                <a:solidFill>
                  <a:srgbClr val="00B050"/>
                </a:solidFill>
              </a:rPr>
              <a:t>метаболізму</a:t>
            </a:r>
            <a:r>
              <a:rPr lang="ru-RU" sz="2400" i="1" dirty="0">
                <a:solidFill>
                  <a:srgbClr val="00B050"/>
                </a:solidFill>
              </a:rPr>
              <a:t> і, як </a:t>
            </a:r>
            <a:r>
              <a:rPr lang="ru-RU" sz="2400" i="1" dirty="0" err="1">
                <a:solidFill>
                  <a:srgbClr val="00B050"/>
                </a:solidFill>
              </a:rPr>
              <a:t>наслідок</a:t>
            </a:r>
            <a:r>
              <a:rPr lang="ru-RU" sz="2400" i="1" dirty="0">
                <a:solidFill>
                  <a:srgbClr val="00B050"/>
                </a:solidFill>
              </a:rPr>
              <a:t>, </a:t>
            </a:r>
            <a:r>
              <a:rPr lang="ru-RU" sz="2400" i="1" dirty="0" err="1">
                <a:solidFill>
                  <a:srgbClr val="00B050"/>
                </a:solidFill>
              </a:rPr>
              <a:t>незначною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>
                <a:solidFill>
                  <a:srgbClr val="00B050"/>
                </a:solidFill>
              </a:rPr>
              <a:t>тривалістю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>
                <a:solidFill>
                  <a:srgbClr val="00B050"/>
                </a:solidFill>
              </a:rPr>
              <a:t>життя</a:t>
            </a:r>
            <a:r>
              <a:rPr lang="ru-RU" sz="2400" i="1" dirty="0">
                <a:solidFill>
                  <a:srgbClr val="00B050"/>
                </a:solidFill>
              </a:rPr>
              <a:t> – </a:t>
            </a:r>
            <a:r>
              <a:rPr lang="ru-RU" sz="2400" i="1" dirty="0" err="1">
                <a:solidFill>
                  <a:srgbClr val="00B050"/>
                </a:solidFill>
              </a:rPr>
              <a:t>переважна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>
                <a:solidFill>
                  <a:srgbClr val="00B050"/>
                </a:solidFill>
              </a:rPr>
              <a:t>більшість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>
                <a:solidFill>
                  <a:srgbClr val="00B050"/>
                </a:solidFill>
              </a:rPr>
              <a:t>їх</a:t>
            </a:r>
            <a:r>
              <a:rPr lang="ru-RU" sz="2400" i="1" dirty="0">
                <a:solidFill>
                  <a:srgbClr val="00B050"/>
                </a:solidFill>
              </a:rPr>
              <a:t> не </a:t>
            </a:r>
            <a:r>
              <a:rPr lang="ru-RU" sz="2400" i="1" dirty="0" err="1">
                <a:solidFill>
                  <a:srgbClr val="00B050"/>
                </a:solidFill>
              </a:rPr>
              <a:t>доживає</a:t>
            </a:r>
            <a:r>
              <a:rPr lang="ru-RU" sz="2400" i="1" dirty="0">
                <a:solidFill>
                  <a:srgbClr val="00B050"/>
                </a:solidFill>
              </a:rPr>
              <a:t> до </a:t>
            </a:r>
            <a:r>
              <a:rPr lang="ru-RU" sz="2400" i="1" dirty="0" err="1">
                <a:solidFill>
                  <a:srgbClr val="00B050"/>
                </a:solidFill>
              </a:rPr>
              <a:t>наступної</a:t>
            </a:r>
            <a:r>
              <a:rPr lang="ru-RU" sz="2400" i="1" dirty="0">
                <a:solidFill>
                  <a:srgbClr val="00B050"/>
                </a:solidFill>
              </a:rPr>
              <a:t> </a:t>
            </a:r>
            <a:r>
              <a:rPr lang="ru-RU" sz="2400" i="1" dirty="0" err="1">
                <a:solidFill>
                  <a:srgbClr val="00B050"/>
                </a:solidFill>
              </a:rPr>
              <a:t>весни</a:t>
            </a:r>
            <a:r>
              <a:rPr lang="ru-RU" sz="2400" i="1" dirty="0">
                <a:solidFill>
                  <a:srgbClr val="00B050"/>
                </a:solidFill>
              </a:rPr>
              <a:t>.</a:t>
            </a:r>
            <a:r>
              <a:rPr lang="ru-RU" sz="2400" i="1" dirty="0"/>
              <a:t> </a:t>
            </a:r>
            <a:endParaRPr lang="ru-RU" sz="2400" i="1" dirty="0" smtClean="0"/>
          </a:p>
          <a:p>
            <a:pPr algn="just"/>
            <a:r>
              <a:rPr lang="ru-RU" sz="2400" b="1" i="1" dirty="0" err="1" smtClean="0">
                <a:solidFill>
                  <a:schemeClr val="tx2"/>
                </a:solidFill>
              </a:rPr>
              <a:t>Пізньолітні</a:t>
            </a:r>
            <a:r>
              <a:rPr lang="ru-RU" sz="2400" b="1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>
                <a:solidFill>
                  <a:schemeClr val="tx2"/>
                </a:solidFill>
              </a:rPr>
              <a:t>та </a:t>
            </a:r>
            <a:r>
              <a:rPr lang="ru-RU" sz="2400" b="1" i="1" dirty="0" err="1">
                <a:solidFill>
                  <a:schemeClr val="tx2"/>
                </a:solidFill>
              </a:rPr>
              <a:t>осінні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когорти</a:t>
            </a:r>
            <a:r>
              <a:rPr lang="ru-RU" sz="2400" b="1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мають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протилежні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властивості</a:t>
            </a:r>
            <a:r>
              <a:rPr lang="ru-RU" sz="2400" i="1" dirty="0">
                <a:solidFill>
                  <a:schemeClr val="tx2"/>
                </a:solidFill>
              </a:rPr>
              <a:t>, </a:t>
            </a:r>
            <a:r>
              <a:rPr lang="ru-RU" sz="2400" i="1" dirty="0" err="1">
                <a:solidFill>
                  <a:schemeClr val="tx2"/>
                </a:solidFill>
              </a:rPr>
              <a:t>тобто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повільний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ріст</a:t>
            </a:r>
            <a:r>
              <a:rPr lang="ru-RU" sz="2400" i="1" dirty="0">
                <a:solidFill>
                  <a:schemeClr val="tx2"/>
                </a:solidFill>
              </a:rPr>
              <a:t>, але </a:t>
            </a:r>
            <a:r>
              <a:rPr lang="ru-RU" sz="2400" i="1" dirty="0" err="1">
                <a:solidFill>
                  <a:schemeClr val="tx2"/>
                </a:solidFill>
              </a:rPr>
              <a:t>триваліше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життя</a:t>
            </a:r>
            <a:r>
              <a:rPr lang="ru-RU" sz="2400" i="1" dirty="0">
                <a:solidFill>
                  <a:schemeClr val="tx2"/>
                </a:solidFill>
              </a:rPr>
              <a:t>. До </a:t>
            </a:r>
            <a:r>
              <a:rPr lang="ru-RU" sz="2400" i="1" dirty="0" err="1">
                <a:solidFill>
                  <a:schemeClr val="tx2"/>
                </a:solidFill>
              </a:rPr>
              <a:t>цього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слід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додати</a:t>
            </a:r>
            <a:r>
              <a:rPr lang="ru-RU" sz="2400" i="1" dirty="0">
                <a:solidFill>
                  <a:schemeClr val="tx2"/>
                </a:solidFill>
              </a:rPr>
              <a:t>, </a:t>
            </a:r>
            <a:r>
              <a:rPr lang="ru-RU" sz="2400" i="1" dirty="0" err="1">
                <a:solidFill>
                  <a:schemeClr val="tx2"/>
                </a:solidFill>
              </a:rPr>
              <a:t>що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природні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популяції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можуть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складатися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водночас</a:t>
            </a:r>
            <a:r>
              <a:rPr lang="ru-RU" sz="2400" i="1" dirty="0">
                <a:solidFill>
                  <a:schemeClr val="tx2"/>
                </a:solidFill>
              </a:rPr>
              <a:t> з </a:t>
            </a:r>
            <a:r>
              <a:rPr lang="ru-RU" sz="2400" i="1" dirty="0" err="1">
                <a:solidFill>
                  <a:schemeClr val="tx2"/>
                </a:solidFill>
              </a:rPr>
              <a:t>особин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кількох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послідовних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років</a:t>
            </a:r>
            <a:r>
              <a:rPr lang="ru-RU" sz="2400" i="1" dirty="0">
                <a:solidFill>
                  <a:schemeClr val="tx2"/>
                </a:solidFill>
              </a:rPr>
              <a:t> </a:t>
            </a:r>
            <a:r>
              <a:rPr lang="ru-RU" sz="2400" i="1" dirty="0" err="1">
                <a:solidFill>
                  <a:schemeClr val="tx2"/>
                </a:solidFill>
              </a:rPr>
              <a:t>народження</a:t>
            </a:r>
            <a:r>
              <a:rPr lang="ru-RU" sz="2400" i="1" dirty="0">
                <a:solidFill>
                  <a:schemeClr val="tx2"/>
                </a:solidFill>
              </a:rPr>
              <a:t>. 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908720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Значно</a:t>
            </a:r>
            <a:r>
              <a:rPr lang="ru-RU" sz="2400" dirty="0"/>
              <a:t> </a:t>
            </a:r>
            <a:r>
              <a:rPr lang="ru-RU" sz="2400" dirty="0" err="1"/>
              <a:t>ускладнюється</a:t>
            </a:r>
            <a:r>
              <a:rPr lang="ru-RU" sz="2400" dirty="0"/>
              <a:t> </a:t>
            </a:r>
            <a:r>
              <a:rPr lang="ru-RU" sz="2400" b="1" dirty="0" err="1"/>
              <a:t>вікова</a:t>
            </a:r>
            <a:r>
              <a:rPr lang="ru-RU" sz="2400" b="1" dirty="0"/>
              <a:t> структура </a:t>
            </a:r>
            <a:r>
              <a:rPr lang="ru-RU" sz="2400" b="1" dirty="0" err="1"/>
              <a:t>популяції</a:t>
            </a:r>
            <a:r>
              <a:rPr lang="ru-RU" sz="2400" b="1" dirty="0"/>
              <a:t> </a:t>
            </a:r>
            <a:r>
              <a:rPr lang="ru-RU" sz="2400" dirty="0"/>
              <a:t>у тих </a:t>
            </a:r>
            <a:r>
              <a:rPr lang="ru-RU" sz="2400" dirty="0" err="1"/>
              <a:t>тварин</a:t>
            </a:r>
            <a:r>
              <a:rPr lang="ru-RU" sz="2400" dirty="0"/>
              <a:t>, у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особини</a:t>
            </a:r>
            <a:r>
              <a:rPr lang="ru-RU" sz="2400" dirty="0"/>
              <a:t> </a:t>
            </a:r>
            <a:r>
              <a:rPr lang="ru-RU" sz="2400" dirty="0" err="1"/>
              <a:t>різняться</a:t>
            </a:r>
            <a:r>
              <a:rPr lang="ru-RU" sz="2400" dirty="0"/>
              <a:t> не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календарним</a:t>
            </a:r>
            <a:r>
              <a:rPr lang="ru-RU" sz="2400" dirty="0"/>
              <a:t>, </a:t>
            </a:r>
            <a:r>
              <a:rPr lang="ru-RU" sz="2400" b="1" dirty="0">
                <a:solidFill>
                  <a:srgbClr val="FF0000"/>
                </a:solidFill>
              </a:rPr>
              <a:t>а й </a:t>
            </a:r>
            <a:r>
              <a:rPr lang="ru-RU" sz="2400" b="1" u="sng" dirty="0" err="1">
                <a:solidFill>
                  <a:srgbClr val="FF0000"/>
                </a:solidFill>
              </a:rPr>
              <a:t>біологічним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віком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 smtClean="0"/>
              <a:t>Для </a:t>
            </a:r>
            <a:r>
              <a:rPr lang="ru-RU" sz="2400" dirty="0" err="1"/>
              <a:t>популяцій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бісексуальних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видів</a:t>
            </a:r>
            <a:r>
              <a:rPr lang="ru-RU" sz="2400" dirty="0"/>
              <a:t>, </a:t>
            </a:r>
            <a:r>
              <a:rPr lang="ru-RU" sz="2400" dirty="0" err="1"/>
              <a:t>крім</a:t>
            </a:r>
            <a:r>
              <a:rPr lang="ru-RU" sz="2400" dirty="0"/>
              <a:t> </a:t>
            </a:r>
            <a:r>
              <a:rPr lang="ru-RU" sz="2400" dirty="0" err="1"/>
              <a:t>співвідношення</a:t>
            </a:r>
            <a:r>
              <a:rPr lang="ru-RU" sz="2400" dirty="0"/>
              <a:t>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вікових</a:t>
            </a:r>
            <a:r>
              <a:rPr lang="ru-RU" sz="2400" dirty="0"/>
              <a:t> </a:t>
            </a:r>
            <a:r>
              <a:rPr lang="ru-RU" sz="2400" dirty="0" err="1"/>
              <a:t>груп</a:t>
            </a:r>
            <a:r>
              <a:rPr lang="ru-RU" sz="2400" dirty="0"/>
              <a:t>, </a:t>
            </a:r>
            <a:r>
              <a:rPr lang="ru-RU" sz="2400" dirty="0" err="1"/>
              <a:t>велике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мати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й </a:t>
            </a:r>
            <a:r>
              <a:rPr lang="ru-RU" sz="2400" b="1" dirty="0" err="1"/>
              <a:t>статева</a:t>
            </a:r>
            <a:r>
              <a:rPr lang="ru-RU" sz="2400" b="1" dirty="0"/>
              <a:t> структура</a:t>
            </a:r>
            <a:r>
              <a:rPr lang="ru-RU" sz="2400" dirty="0"/>
              <a:t>. </a:t>
            </a:r>
            <a:r>
              <a:rPr lang="ru-RU" sz="2400" b="1" dirty="0" err="1">
                <a:solidFill>
                  <a:srgbClr val="FF0000"/>
                </a:solidFill>
              </a:rPr>
              <a:t>Наявність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статі</a:t>
            </a:r>
            <a:r>
              <a:rPr lang="ru-RU" sz="2400" b="1" dirty="0">
                <a:solidFill>
                  <a:srgbClr val="FF0000"/>
                </a:solidFill>
              </a:rPr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розвиток</a:t>
            </a:r>
            <a:r>
              <a:rPr lang="ru-RU" sz="2400" dirty="0"/>
              <a:t> </a:t>
            </a:r>
            <a:r>
              <a:rPr lang="ru-RU" sz="2400" dirty="0" err="1"/>
              <a:t>всередині</a:t>
            </a:r>
            <a:r>
              <a:rPr lang="ru-RU" sz="2400" dirty="0"/>
              <a:t> виду </a:t>
            </a:r>
            <a:r>
              <a:rPr lang="ru-RU" sz="2400" dirty="0" err="1"/>
              <a:t>двох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типів</a:t>
            </a:r>
            <a:r>
              <a:rPr lang="ru-RU" sz="2400" dirty="0"/>
              <a:t> </a:t>
            </a:r>
            <a:r>
              <a:rPr lang="ru-RU" sz="2400" dirty="0" err="1"/>
              <a:t>особин</a:t>
            </a:r>
            <a:r>
              <a:rPr lang="ru-RU" sz="2400" dirty="0"/>
              <a:t>, </a:t>
            </a:r>
            <a:r>
              <a:rPr lang="ru-RU" sz="2400" dirty="0" err="1"/>
              <a:t>здатних</a:t>
            </a:r>
            <a:r>
              <a:rPr lang="ru-RU" sz="2400" dirty="0"/>
              <a:t> до </a:t>
            </a:r>
            <a:r>
              <a:rPr lang="ru-RU" sz="2400" dirty="0" err="1"/>
              <a:t>схрещування</a:t>
            </a:r>
            <a:r>
              <a:rPr lang="ru-RU" sz="2400" dirty="0"/>
              <a:t>, є </a:t>
            </a:r>
            <a:r>
              <a:rPr lang="ru-RU" sz="2400" dirty="0" err="1"/>
              <a:t>загальною</a:t>
            </a:r>
            <a:r>
              <a:rPr lang="ru-RU" sz="2400" dirty="0"/>
              <a:t> </a:t>
            </a:r>
            <a:r>
              <a:rPr lang="ru-RU" sz="2400" dirty="0" err="1"/>
              <a:t>рисою</a:t>
            </a:r>
            <a:r>
              <a:rPr lang="ru-RU" sz="2400" dirty="0"/>
              <a:t> </a:t>
            </a:r>
            <a:r>
              <a:rPr lang="ru-RU" sz="2400" dirty="0" err="1"/>
              <a:t>майже</a:t>
            </a:r>
            <a:r>
              <a:rPr lang="ru-RU" sz="2400" dirty="0"/>
              <a:t> </a:t>
            </a:r>
            <a:r>
              <a:rPr lang="ru-RU" sz="2400" dirty="0" err="1"/>
              <a:t>усіх</a:t>
            </a:r>
            <a:r>
              <a:rPr lang="ru-RU" sz="2400" dirty="0"/>
              <a:t> </a:t>
            </a:r>
            <a:r>
              <a:rPr lang="ru-RU" sz="2400" dirty="0" err="1"/>
              <a:t>еукаріотичних</a:t>
            </a:r>
            <a:r>
              <a:rPr lang="ru-RU" sz="2400" dirty="0"/>
              <a:t> </a:t>
            </a:r>
            <a:r>
              <a:rPr lang="ru-RU" sz="2400" dirty="0" err="1"/>
              <a:t>організмів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 smtClean="0"/>
              <a:t>Проблема </a:t>
            </a:r>
            <a:r>
              <a:rPr lang="ru-RU" sz="2400" dirty="0" err="1"/>
              <a:t>формування</a:t>
            </a:r>
            <a:r>
              <a:rPr lang="ru-RU" sz="2400" dirty="0"/>
              <a:t> статей </a:t>
            </a:r>
            <a:r>
              <a:rPr lang="ru-RU" sz="2400" dirty="0" err="1"/>
              <a:t>пов’язана</a:t>
            </a:r>
            <a:r>
              <a:rPr lang="ru-RU" sz="2400" dirty="0"/>
              <a:t> з </a:t>
            </a:r>
            <a:r>
              <a:rPr lang="ru-RU" sz="2400" u="sng" dirty="0" err="1"/>
              <a:t>анізогамією</a:t>
            </a:r>
            <a:r>
              <a:rPr lang="ru-RU" sz="2400" dirty="0"/>
              <a:t> (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розміри</a:t>
            </a:r>
            <a:r>
              <a:rPr lang="ru-RU" sz="2400" dirty="0"/>
              <a:t> </a:t>
            </a:r>
            <a:r>
              <a:rPr lang="ru-RU" sz="2400" dirty="0" err="1"/>
              <a:t>статевих</a:t>
            </a:r>
            <a:r>
              <a:rPr lang="ru-RU" sz="2400" dirty="0"/>
              <a:t> </a:t>
            </a:r>
            <a:r>
              <a:rPr lang="ru-RU" sz="2400" dirty="0" err="1"/>
              <a:t>клітин</a:t>
            </a:r>
            <a:r>
              <a:rPr lang="ru-RU" sz="2400" dirty="0"/>
              <a:t>) і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докладно</a:t>
            </a:r>
            <a:r>
              <a:rPr lang="ru-RU" sz="2400" dirty="0"/>
              <a:t> </a:t>
            </a:r>
            <a:r>
              <a:rPr lang="ru-RU" sz="2400" dirty="0" err="1"/>
              <a:t>простежується</a:t>
            </a:r>
            <a:r>
              <a:rPr lang="ru-RU" sz="2400" dirty="0"/>
              <a:t> у форм з </a:t>
            </a:r>
            <a:r>
              <a:rPr lang="ru-RU" sz="2400" u="sng" dirty="0" err="1"/>
              <a:t>оогамією</a:t>
            </a:r>
            <a:r>
              <a:rPr lang="ru-RU" sz="2400" u="sng" dirty="0"/>
              <a:t> </a:t>
            </a:r>
            <a:r>
              <a:rPr lang="ru-RU" sz="2400" dirty="0"/>
              <a:t>(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нерухливої</a:t>
            </a:r>
            <a:r>
              <a:rPr lang="ru-RU" sz="2400" dirty="0"/>
              <a:t> </a:t>
            </a:r>
            <a:r>
              <a:rPr lang="ru-RU" sz="2400" dirty="0" err="1"/>
              <a:t>яйцеклітини</a:t>
            </a:r>
            <a:r>
              <a:rPr lang="ru-RU" sz="2400" dirty="0"/>
              <a:t> і </a:t>
            </a:r>
            <a:r>
              <a:rPr lang="ru-RU" sz="2400" dirty="0" err="1"/>
              <a:t>дрібних</a:t>
            </a:r>
            <a:r>
              <a:rPr lang="ru-RU" sz="2400" dirty="0"/>
              <a:t> </a:t>
            </a:r>
            <a:r>
              <a:rPr lang="ru-RU" sz="2400" dirty="0" err="1"/>
              <a:t>рухливих</a:t>
            </a:r>
            <a:r>
              <a:rPr lang="ru-RU" sz="2400" dirty="0"/>
              <a:t> </a:t>
            </a:r>
            <a:r>
              <a:rPr lang="ru-RU" sz="2400" dirty="0" err="1"/>
              <a:t>сперматозоїдів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27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404664"/>
            <a:ext cx="401419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/>
              <a:t>В </a:t>
            </a:r>
            <a:r>
              <a:rPr lang="ru-RU" sz="2000" i="1" dirty="0" err="1"/>
              <a:t>окремостатевих</a:t>
            </a:r>
            <a:r>
              <a:rPr lang="ru-RU" sz="2000" i="1" dirty="0"/>
              <a:t> </a:t>
            </a:r>
            <a:r>
              <a:rPr lang="ru-RU" sz="2000" i="1" dirty="0" err="1"/>
              <a:t>організмів</a:t>
            </a:r>
            <a:r>
              <a:rPr lang="ru-RU" sz="2000" i="1" dirty="0"/>
              <a:t> далеко не </a:t>
            </a:r>
            <a:r>
              <a:rPr lang="ru-RU" sz="2000" i="1" dirty="0" err="1"/>
              <a:t>завжди</a:t>
            </a:r>
            <a:r>
              <a:rPr lang="ru-RU" sz="2000" i="1" dirty="0"/>
              <a:t> </a:t>
            </a:r>
            <a:r>
              <a:rPr lang="ru-RU" sz="2000" i="1" dirty="0" err="1"/>
              <a:t>всі</a:t>
            </a:r>
            <a:r>
              <a:rPr lang="ru-RU" sz="2000" i="1" dirty="0"/>
              <a:t> </a:t>
            </a:r>
            <a:r>
              <a:rPr lang="ru-RU" sz="2000" i="1" dirty="0" err="1"/>
              <a:t>наявні</a:t>
            </a:r>
            <a:r>
              <a:rPr lang="ru-RU" sz="2000" i="1" dirty="0"/>
              <a:t> </a:t>
            </a:r>
            <a:r>
              <a:rPr lang="ru-RU" sz="2000" i="1" dirty="0" err="1"/>
              <a:t>організми</a:t>
            </a:r>
            <a:r>
              <a:rPr lang="ru-RU" sz="2000" i="1" dirty="0"/>
              <a:t> </a:t>
            </a:r>
            <a:r>
              <a:rPr lang="ru-RU" sz="2000" i="1" dirty="0" err="1"/>
              <a:t>беруть</a:t>
            </a:r>
            <a:r>
              <a:rPr lang="ru-RU" sz="2000" i="1" dirty="0"/>
              <a:t> участь у </a:t>
            </a:r>
            <a:r>
              <a:rPr lang="ru-RU" sz="2000" i="1" dirty="0" err="1"/>
              <a:t>розмноженні</a:t>
            </a:r>
            <a:r>
              <a:rPr lang="ru-RU" sz="2000" i="1" dirty="0"/>
              <a:t> – </a:t>
            </a:r>
            <a:r>
              <a:rPr lang="ru-RU" sz="2000" i="1" dirty="0" err="1"/>
              <a:t>відомий</a:t>
            </a:r>
            <a:r>
              <a:rPr lang="ru-RU" sz="2000" i="1" dirty="0"/>
              <a:t> приклад, коли </a:t>
            </a:r>
            <a:r>
              <a:rPr lang="ru-RU" sz="2000" b="1" i="1" dirty="0">
                <a:solidFill>
                  <a:srgbClr val="FF0000"/>
                </a:solidFill>
              </a:rPr>
              <a:t>у </a:t>
            </a:r>
            <a:r>
              <a:rPr lang="ru-RU" sz="2000" b="1" i="1" dirty="0" err="1">
                <a:solidFill>
                  <a:srgbClr val="FF0000"/>
                </a:solidFill>
              </a:rPr>
              <a:t>морських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слонів</a:t>
            </a:r>
            <a:r>
              <a:rPr lang="ru-RU" sz="2000" b="1" i="1" dirty="0">
                <a:solidFill>
                  <a:srgbClr val="FF0000"/>
                </a:solidFill>
              </a:rPr>
              <a:t> 4% </a:t>
            </a:r>
            <a:r>
              <a:rPr lang="ru-RU" sz="2000" b="1" i="1" dirty="0" err="1">
                <a:solidFill>
                  <a:srgbClr val="FF0000"/>
                </a:solidFill>
              </a:rPr>
              <a:t>самців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запліднювали</a:t>
            </a:r>
            <a:r>
              <a:rPr lang="ru-RU" sz="2000" b="1" i="1" dirty="0">
                <a:solidFill>
                  <a:srgbClr val="FF0000"/>
                </a:solidFill>
              </a:rPr>
              <a:t> 88% </a:t>
            </a:r>
            <a:r>
              <a:rPr lang="ru-RU" sz="2000" b="1" i="1" dirty="0" err="1">
                <a:solidFill>
                  <a:srgbClr val="FF0000"/>
                </a:solidFill>
              </a:rPr>
              <a:t>самиць</a:t>
            </a:r>
            <a:r>
              <a:rPr lang="ru-RU" sz="2000" b="1" i="1" dirty="0">
                <a:solidFill>
                  <a:srgbClr val="FF0000"/>
                </a:solidFill>
              </a:rPr>
              <a:t>. 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i="1" dirty="0" err="1" smtClean="0"/>
              <a:t>Отже</a:t>
            </a:r>
            <a:r>
              <a:rPr lang="ru-RU" sz="2000" i="1" dirty="0"/>
              <a:t>, </a:t>
            </a:r>
            <a:r>
              <a:rPr lang="ru-RU" i="1" dirty="0" err="1"/>
              <a:t>деякі</a:t>
            </a:r>
            <a:r>
              <a:rPr lang="ru-RU" i="1" dirty="0"/>
              <a:t> </a:t>
            </a:r>
            <a:r>
              <a:rPr lang="ru-RU" i="1" dirty="0" err="1"/>
              <a:t>самці</a:t>
            </a:r>
            <a:r>
              <a:rPr lang="ru-RU" i="1" dirty="0"/>
              <a:t> за </a:t>
            </a:r>
            <a:r>
              <a:rPr lang="ru-RU" i="1" dirty="0" err="1"/>
              <a:t>своє</a:t>
            </a:r>
            <a:r>
              <a:rPr lang="ru-RU" i="1" dirty="0"/>
              <a:t> </a:t>
            </a:r>
            <a:r>
              <a:rPr lang="ru-RU" i="1" dirty="0" err="1"/>
              <a:t>життя</a:t>
            </a:r>
            <a:r>
              <a:rPr lang="ru-RU" i="1" dirty="0"/>
              <a:t> не </a:t>
            </a:r>
            <a:r>
              <a:rPr lang="ru-RU" i="1" dirty="0" err="1"/>
              <a:t>отримують</a:t>
            </a:r>
            <a:r>
              <a:rPr lang="ru-RU" i="1" dirty="0"/>
              <a:t> </a:t>
            </a:r>
            <a:r>
              <a:rPr lang="ru-RU" i="1" dirty="0" err="1"/>
              <a:t>навіть</a:t>
            </a:r>
            <a:r>
              <a:rPr lang="ru-RU" i="1" dirty="0"/>
              <a:t> </a:t>
            </a:r>
            <a:r>
              <a:rPr lang="ru-RU" i="1" dirty="0" err="1"/>
              <a:t>можливості</a:t>
            </a:r>
            <a:r>
              <a:rPr lang="ru-RU" i="1" dirty="0"/>
              <a:t> </a:t>
            </a:r>
            <a:r>
              <a:rPr lang="ru-RU" i="1" dirty="0" err="1"/>
              <a:t>реалізувати</a:t>
            </a:r>
            <a:r>
              <a:rPr lang="ru-RU" i="1" dirty="0"/>
              <a:t> </a:t>
            </a:r>
            <a:r>
              <a:rPr lang="ru-RU" i="1" dirty="0" err="1"/>
              <a:t>свій</a:t>
            </a:r>
            <a:r>
              <a:rPr lang="ru-RU" i="1" dirty="0"/>
              <a:t> </a:t>
            </a:r>
            <a:r>
              <a:rPr lang="ru-RU" i="1" dirty="0" err="1"/>
              <a:t>репродуктивний</a:t>
            </a:r>
            <a:r>
              <a:rPr lang="ru-RU" i="1" dirty="0"/>
              <a:t> </a:t>
            </a:r>
            <a:r>
              <a:rPr lang="ru-RU" i="1" dirty="0" err="1"/>
              <a:t>потенціал</a:t>
            </a:r>
            <a:r>
              <a:rPr lang="ru-RU" i="1" dirty="0"/>
              <a:t>, </a:t>
            </a:r>
            <a:r>
              <a:rPr lang="ru-RU" i="1" dirty="0" err="1"/>
              <a:t>хоча</a:t>
            </a:r>
            <a:r>
              <a:rPr lang="ru-RU" i="1" dirty="0"/>
              <a:t> </a:t>
            </a:r>
            <a:r>
              <a:rPr lang="ru-RU" i="1" dirty="0" err="1"/>
              <a:t>вживають</a:t>
            </a:r>
            <a:r>
              <a:rPr lang="ru-RU" i="1" dirty="0"/>
              <a:t> </a:t>
            </a:r>
            <a:r>
              <a:rPr lang="ru-RU" i="1" dirty="0" err="1"/>
              <a:t>ресурси</a:t>
            </a:r>
            <a:r>
              <a:rPr lang="ru-RU" i="1" dirty="0"/>
              <a:t> </a:t>
            </a:r>
            <a:r>
              <a:rPr lang="ru-RU" i="1" dirty="0" err="1"/>
              <a:t>популяції</a:t>
            </a:r>
            <a:r>
              <a:rPr lang="ru-RU" i="1" dirty="0"/>
              <a:t> так само, як і </a:t>
            </a:r>
            <a:r>
              <a:rPr lang="ru-RU" i="1" dirty="0" err="1"/>
              <a:t>інші</a:t>
            </a:r>
            <a:r>
              <a:rPr lang="ru-RU" i="1" dirty="0"/>
              <a:t>, </a:t>
            </a:r>
            <a:r>
              <a:rPr lang="ru-RU" i="1" dirty="0" err="1"/>
              <a:t>більш</a:t>
            </a:r>
            <a:r>
              <a:rPr lang="ru-RU" i="1" dirty="0"/>
              <a:t> </a:t>
            </a:r>
            <a:r>
              <a:rPr lang="ru-RU" i="1" dirty="0" err="1"/>
              <a:t>спритні</a:t>
            </a:r>
            <a:r>
              <a:rPr lang="ru-RU" i="1" dirty="0"/>
              <a:t> </a:t>
            </a:r>
            <a:r>
              <a:rPr lang="ru-RU" i="1" dirty="0" err="1"/>
              <a:t>тварини</a:t>
            </a:r>
            <a:r>
              <a:rPr lang="ru-RU" i="1" dirty="0"/>
              <a:t>. </a:t>
            </a:r>
            <a:endParaRPr lang="ru-RU" i="1" dirty="0" smtClean="0"/>
          </a:p>
          <a:p>
            <a:pPr algn="just"/>
            <a:endParaRPr lang="ru-RU" sz="2000" i="1" dirty="0" smtClean="0"/>
          </a:p>
          <a:p>
            <a:pPr algn="just"/>
            <a:r>
              <a:rPr lang="ru-RU" sz="2000" i="1" dirty="0" err="1" smtClean="0">
                <a:solidFill>
                  <a:srgbClr val="FF0000"/>
                </a:solidFill>
              </a:rPr>
              <a:t>Вважається</a:t>
            </a:r>
            <a:r>
              <a:rPr lang="ru-RU" sz="2000" i="1" dirty="0">
                <a:solidFill>
                  <a:srgbClr val="FF0000"/>
                </a:solidFill>
              </a:rPr>
              <a:t>, </a:t>
            </a:r>
            <a:r>
              <a:rPr lang="ru-RU" sz="2000" i="1" dirty="0" err="1">
                <a:solidFill>
                  <a:srgbClr val="FF0000"/>
                </a:solidFill>
              </a:rPr>
              <a:t>що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наявність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окремостатевих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dirty="0" err="1">
                <a:solidFill>
                  <a:srgbClr val="FF0000"/>
                </a:solidFill>
              </a:rPr>
              <a:t>особин</a:t>
            </a:r>
            <a:r>
              <a:rPr lang="ru-RU" sz="2000" i="1" dirty="0">
                <a:solidFill>
                  <a:srgbClr val="FF0000"/>
                </a:solidFill>
              </a:rPr>
              <a:t> </a:t>
            </a:r>
            <a:r>
              <a:rPr lang="ru-RU" sz="2000" i="1" u="sng" dirty="0" err="1">
                <a:solidFill>
                  <a:srgbClr val="FF0000"/>
                </a:solidFill>
              </a:rPr>
              <a:t>необхідна</a:t>
            </a:r>
            <a:r>
              <a:rPr lang="ru-RU" sz="2000" i="1" u="sng" dirty="0">
                <a:solidFill>
                  <a:srgbClr val="FF0000"/>
                </a:solidFill>
              </a:rPr>
              <a:t> для </a:t>
            </a:r>
            <a:r>
              <a:rPr lang="ru-RU" sz="2000" i="1" u="sng" dirty="0" err="1">
                <a:solidFill>
                  <a:srgbClr val="FF0000"/>
                </a:solidFill>
              </a:rPr>
              <a:t>забезпечення</a:t>
            </a:r>
            <a:r>
              <a:rPr lang="ru-RU" sz="2000" i="1" u="sng" dirty="0">
                <a:solidFill>
                  <a:srgbClr val="FF0000"/>
                </a:solidFill>
              </a:rPr>
              <a:t> </a:t>
            </a:r>
            <a:r>
              <a:rPr lang="ru-RU" sz="2000" i="1" u="sng" dirty="0" err="1">
                <a:solidFill>
                  <a:srgbClr val="FF0000"/>
                </a:solidFill>
              </a:rPr>
              <a:t>нових</a:t>
            </a:r>
            <a:r>
              <a:rPr lang="ru-RU" sz="2000" i="1" u="sng" dirty="0">
                <a:solidFill>
                  <a:srgbClr val="FF0000"/>
                </a:solidFill>
              </a:rPr>
              <a:t> </a:t>
            </a:r>
            <a:r>
              <a:rPr lang="ru-RU" sz="2000" i="1" u="sng" dirty="0" err="1">
                <a:solidFill>
                  <a:srgbClr val="FF0000"/>
                </a:solidFill>
              </a:rPr>
              <a:t>комбінацій</a:t>
            </a:r>
            <a:r>
              <a:rPr lang="ru-RU" sz="2000" i="1" u="sng" dirty="0">
                <a:solidFill>
                  <a:srgbClr val="FF0000"/>
                </a:solidFill>
              </a:rPr>
              <a:t> </a:t>
            </a:r>
            <a:r>
              <a:rPr lang="ru-RU" sz="2000" i="1" u="sng" dirty="0" err="1">
                <a:solidFill>
                  <a:srgbClr val="FF0000"/>
                </a:solidFill>
              </a:rPr>
              <a:t>генів</a:t>
            </a:r>
            <a:r>
              <a:rPr lang="ru-RU" sz="2000" i="1" u="sng" dirty="0">
                <a:solidFill>
                  <a:srgbClr val="FF0000"/>
                </a:solidFill>
              </a:rPr>
              <a:t> і </a:t>
            </a:r>
            <a:r>
              <a:rPr lang="ru-RU" sz="2000" i="1" u="sng" dirty="0" err="1">
                <a:solidFill>
                  <a:srgbClr val="FF0000"/>
                </a:solidFill>
              </a:rPr>
              <a:t>відповідного</a:t>
            </a:r>
            <a:r>
              <a:rPr lang="ru-RU" sz="2000" i="1" u="sng" dirty="0">
                <a:solidFill>
                  <a:srgbClr val="FF0000"/>
                </a:solidFill>
              </a:rPr>
              <a:t> </a:t>
            </a:r>
            <a:r>
              <a:rPr lang="ru-RU" sz="2000" i="1" u="sng" dirty="0" err="1">
                <a:solidFill>
                  <a:srgbClr val="FF0000"/>
                </a:solidFill>
              </a:rPr>
              <a:t>підтримання</a:t>
            </a:r>
            <a:r>
              <a:rPr lang="ru-RU" sz="2000" i="1" u="sng" dirty="0">
                <a:solidFill>
                  <a:srgbClr val="FF0000"/>
                </a:solidFill>
              </a:rPr>
              <a:t> </a:t>
            </a:r>
            <a:r>
              <a:rPr lang="ru-RU" sz="2000" i="1" u="sng" dirty="0" err="1">
                <a:solidFill>
                  <a:srgbClr val="FF0000"/>
                </a:solidFill>
              </a:rPr>
              <a:t>різнорідності</a:t>
            </a:r>
            <a:r>
              <a:rPr lang="ru-RU" sz="2000" i="1" u="sng" dirty="0">
                <a:solidFill>
                  <a:srgbClr val="FF0000"/>
                </a:solidFill>
              </a:rPr>
              <a:t> в </a:t>
            </a:r>
            <a:r>
              <a:rPr lang="ru-RU" sz="2000" i="1" u="sng" dirty="0" err="1">
                <a:solidFill>
                  <a:srgbClr val="FF0000"/>
                </a:solidFill>
              </a:rPr>
              <a:t>популяції</a:t>
            </a:r>
            <a:r>
              <a:rPr lang="ru-RU" sz="2000" i="1" u="sng" dirty="0">
                <a:solidFill>
                  <a:srgbClr val="FF0000"/>
                </a:solidFill>
              </a:rPr>
              <a:t>.</a:t>
            </a:r>
            <a:endParaRPr lang="ru-RU" sz="2000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1" y="1340768"/>
            <a:ext cx="4427983" cy="295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2133" y="4323611"/>
            <a:ext cx="382380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</a:t>
            </a:r>
            <a:r>
              <a:rPr lang="ru-RU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якого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слона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</a:t>
            </a:r>
            <a:r>
              <a:rPr lang="ru-RU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має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хобота?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19328"/>
            <a:ext cx="71052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uk-UA" dirty="0" smtClean="0"/>
              <a:t>ПРОБЛЕМА ЧАЙЛДФРІ У СУСПІЛЬСТВІ: МІФ ЧИ РЕАЛЬНІСТЬ?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9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764704"/>
            <a:ext cx="813690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/>
              <a:t>Співвідношення</a:t>
            </a:r>
            <a:r>
              <a:rPr lang="ru-RU" sz="3200" dirty="0"/>
              <a:t> статей </a:t>
            </a:r>
            <a:r>
              <a:rPr lang="ru-RU" b="1" dirty="0" err="1">
                <a:solidFill>
                  <a:srgbClr val="FF0000"/>
                </a:solidFill>
              </a:rPr>
              <a:t>має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значення</a:t>
            </a:r>
            <a:r>
              <a:rPr lang="ru-RU" b="1" dirty="0">
                <a:solidFill>
                  <a:srgbClr val="FF0000"/>
                </a:solidFill>
              </a:rPr>
              <a:t> для </a:t>
            </a:r>
            <a:r>
              <a:rPr lang="ru-RU" b="1" dirty="0" err="1">
                <a:solidFill>
                  <a:srgbClr val="FF0000"/>
                </a:solidFill>
              </a:rPr>
              <a:t>реалізації</a:t>
            </a:r>
            <a:r>
              <a:rPr lang="ru-RU" b="1" dirty="0">
                <a:solidFill>
                  <a:srgbClr val="FF0000"/>
                </a:solidFill>
              </a:rPr>
              <a:t> репродуктивного </a:t>
            </a:r>
            <a:r>
              <a:rPr lang="ru-RU" b="1" dirty="0" err="1">
                <a:solidFill>
                  <a:srgbClr val="FF0000"/>
                </a:solidFill>
              </a:rPr>
              <a:t>потенціалу</a:t>
            </a:r>
            <a:r>
              <a:rPr lang="ru-RU" b="1" dirty="0">
                <a:solidFill>
                  <a:srgbClr val="FF0000"/>
                </a:solidFill>
              </a:rPr>
              <a:t> та </a:t>
            </a:r>
            <a:r>
              <a:rPr lang="ru-RU" b="1" dirty="0" err="1">
                <a:solidFill>
                  <a:srgbClr val="FF0000"/>
                </a:solidFill>
              </a:rPr>
              <a:t>саморегуляції</a:t>
            </a:r>
            <a:r>
              <a:rPr lang="ru-RU" b="1" dirty="0">
                <a:solidFill>
                  <a:srgbClr val="FF0000"/>
                </a:solidFill>
              </a:rPr>
              <a:t> (</a:t>
            </a:r>
            <a:r>
              <a:rPr lang="ru-RU" b="1" dirty="0" err="1">
                <a:solidFill>
                  <a:srgbClr val="FF0000"/>
                </a:solidFill>
              </a:rPr>
              <a:t>самопідтримання</a:t>
            </a:r>
            <a:r>
              <a:rPr lang="ru-RU" b="1" dirty="0">
                <a:solidFill>
                  <a:srgbClr val="FF0000"/>
                </a:solidFill>
              </a:rPr>
              <a:t>) </a:t>
            </a:r>
            <a:r>
              <a:rPr lang="ru-RU" b="1" dirty="0" err="1">
                <a:solidFill>
                  <a:srgbClr val="FF0000"/>
                </a:solidFill>
              </a:rPr>
              <a:t>популяції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just"/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/>
              <a:t>цього</a:t>
            </a:r>
            <a:r>
              <a:rPr lang="ru-RU" dirty="0"/>
              <a:t>, </a:t>
            </a:r>
            <a:r>
              <a:rPr lang="ru-RU" i="1" dirty="0" err="1"/>
              <a:t>фізіологічні</a:t>
            </a:r>
            <a:r>
              <a:rPr lang="ru-RU" i="1" dirty="0"/>
              <a:t> та </a:t>
            </a:r>
            <a:r>
              <a:rPr lang="ru-RU" i="1" dirty="0" err="1"/>
              <a:t>екологічні</a:t>
            </a:r>
            <a:r>
              <a:rPr lang="ru-RU" i="1" dirty="0"/>
              <a:t> </a:t>
            </a:r>
            <a:r>
              <a:rPr lang="ru-RU" i="1" dirty="0" err="1"/>
              <a:t>відмінності</a:t>
            </a:r>
            <a:r>
              <a:rPr lang="ru-RU" i="1" dirty="0"/>
              <a:t> </a:t>
            </a:r>
            <a:r>
              <a:rPr lang="ru-RU" i="1" dirty="0" err="1"/>
              <a:t>самців</a:t>
            </a:r>
            <a:r>
              <a:rPr lang="ru-RU" i="1" dirty="0"/>
              <a:t> та </a:t>
            </a:r>
            <a:r>
              <a:rPr lang="ru-RU" i="1" dirty="0" err="1"/>
              <a:t>самиць</a:t>
            </a:r>
            <a:r>
              <a:rPr lang="ru-RU" i="1" dirty="0"/>
              <a:t> </a:t>
            </a:r>
            <a:r>
              <a:rPr lang="ru-RU" i="1" dirty="0" err="1"/>
              <a:t>сприяють</a:t>
            </a:r>
            <a:r>
              <a:rPr lang="ru-RU" i="1" dirty="0"/>
              <a:t> </a:t>
            </a:r>
            <a:r>
              <a:rPr lang="ru-RU" i="1" dirty="0" err="1"/>
              <a:t>деякому</a:t>
            </a:r>
            <a:r>
              <a:rPr lang="ru-RU" i="1" dirty="0"/>
              <a:t> </a:t>
            </a:r>
            <a:r>
              <a:rPr lang="ru-RU" sz="3600" i="1" dirty="0" err="1">
                <a:solidFill>
                  <a:srgbClr val="FF0000"/>
                </a:solidFill>
              </a:rPr>
              <a:t>зменшенню</a:t>
            </a:r>
            <a:r>
              <a:rPr lang="ru-RU" i="1" dirty="0"/>
              <a:t> </a:t>
            </a:r>
            <a:r>
              <a:rPr lang="ru-RU" i="1" dirty="0" err="1"/>
              <a:t>внутрішньопопуляційної</a:t>
            </a:r>
            <a:r>
              <a:rPr lang="ru-RU" i="1" dirty="0"/>
              <a:t> </a:t>
            </a:r>
            <a:r>
              <a:rPr lang="ru-RU" i="1" dirty="0" err="1"/>
              <a:t>конкуренції</a:t>
            </a:r>
            <a:r>
              <a:rPr lang="ru-RU" i="1" dirty="0"/>
              <a:t> через </a:t>
            </a:r>
            <a:r>
              <a:rPr lang="ru-RU" i="1" u="sng" dirty="0" err="1"/>
              <a:t>відмінності</a:t>
            </a:r>
            <a:r>
              <a:rPr lang="ru-RU" i="1" u="sng" dirty="0"/>
              <a:t> в </a:t>
            </a:r>
            <a:r>
              <a:rPr lang="ru-RU" i="1" u="sng" dirty="0" err="1"/>
              <a:t>їх</a:t>
            </a:r>
            <a:r>
              <a:rPr lang="ru-RU" i="1" u="sng" dirty="0"/>
              <a:t> потребах. </a:t>
            </a:r>
          </a:p>
          <a:p>
            <a:pPr algn="just"/>
            <a:endParaRPr lang="ru-RU" i="1" u="sng" dirty="0" smtClean="0"/>
          </a:p>
          <a:p>
            <a:pPr algn="just"/>
            <a:r>
              <a:rPr lang="ru-RU" i="1" dirty="0" err="1" smtClean="0"/>
              <a:t>Найбільш</a:t>
            </a:r>
            <a:r>
              <a:rPr lang="ru-RU" i="1" dirty="0" smtClean="0"/>
              <a:t> </a:t>
            </a:r>
            <a:r>
              <a:rPr lang="ru-RU" i="1" dirty="0" err="1"/>
              <a:t>чітко</a:t>
            </a:r>
            <a:r>
              <a:rPr lang="ru-RU" i="1" dirty="0"/>
              <a:t> </a:t>
            </a:r>
            <a:r>
              <a:rPr lang="ru-RU" i="1" dirty="0" err="1"/>
              <a:t>статева</a:t>
            </a:r>
            <a:r>
              <a:rPr lang="ru-RU" i="1" dirty="0"/>
              <a:t> структура </a:t>
            </a:r>
            <a:r>
              <a:rPr lang="ru-RU" i="1" dirty="0" err="1"/>
              <a:t>простежується</a:t>
            </a:r>
            <a:r>
              <a:rPr lang="ru-RU" i="1" dirty="0"/>
              <a:t> у </a:t>
            </a:r>
            <a:r>
              <a:rPr lang="ru-RU" sz="2800" i="1" dirty="0"/>
              <a:t>членистоногих та </a:t>
            </a:r>
            <a:r>
              <a:rPr lang="ru-RU" sz="2800" i="1" dirty="0" err="1"/>
              <a:t>хребетних</a:t>
            </a:r>
            <a:r>
              <a:rPr lang="ru-RU" sz="2800" i="1" dirty="0"/>
              <a:t> </a:t>
            </a:r>
            <a:r>
              <a:rPr lang="ru-RU" sz="2800" i="1" dirty="0" err="1"/>
              <a:t>тварин</a:t>
            </a:r>
            <a:r>
              <a:rPr lang="ru-RU" sz="2800" i="1" dirty="0"/>
              <a:t>, </a:t>
            </a:r>
            <a:r>
              <a:rPr lang="ru-RU" i="1" dirty="0" err="1"/>
              <a:t>яким</a:t>
            </a:r>
            <a:r>
              <a:rPr lang="ru-RU" i="1" dirty="0"/>
              <a:t> </a:t>
            </a:r>
            <a:r>
              <a:rPr lang="ru-RU" i="1" dirty="0" err="1"/>
              <a:t>притаманні</a:t>
            </a:r>
            <a:r>
              <a:rPr lang="ru-RU" i="1" dirty="0"/>
              <a:t> не </a:t>
            </a:r>
            <a:r>
              <a:rPr lang="ru-RU" i="1" dirty="0" err="1"/>
              <a:t>лише</a:t>
            </a:r>
            <a:r>
              <a:rPr lang="ru-RU" i="1" dirty="0"/>
              <a:t> </a:t>
            </a:r>
            <a:r>
              <a:rPr lang="ru-RU" i="1" dirty="0" err="1"/>
              <a:t>кількісні</a:t>
            </a:r>
            <a:r>
              <a:rPr lang="ru-RU" i="1" dirty="0"/>
              <a:t> </a:t>
            </a:r>
            <a:r>
              <a:rPr lang="ru-RU" i="1" dirty="0" err="1"/>
              <a:t>відмінності</a:t>
            </a:r>
            <a:r>
              <a:rPr lang="ru-RU" i="1" dirty="0"/>
              <a:t> </a:t>
            </a:r>
            <a:r>
              <a:rPr lang="ru-RU" i="1" dirty="0" err="1"/>
              <a:t>між</a:t>
            </a:r>
            <a:r>
              <a:rPr lang="ru-RU" i="1" dirty="0"/>
              <a:t> статями, </a:t>
            </a:r>
            <a:r>
              <a:rPr lang="ru-RU" b="1" i="1" dirty="0"/>
              <a:t>а й </a:t>
            </a:r>
            <a:r>
              <a:rPr lang="ru-RU" b="1" i="1" dirty="0" err="1"/>
              <a:t>формування</a:t>
            </a:r>
            <a:r>
              <a:rPr lang="ru-RU" b="1" i="1" dirty="0"/>
              <a:t> </a:t>
            </a:r>
            <a:r>
              <a:rPr lang="ru-RU" b="1" i="1" dirty="0" err="1"/>
              <a:t>певної</a:t>
            </a:r>
            <a:r>
              <a:rPr lang="ru-RU" b="1" i="1" dirty="0"/>
              <a:t> </a:t>
            </a:r>
            <a:r>
              <a:rPr lang="ru-RU" b="1" i="1" dirty="0" err="1"/>
              <a:t>просторово-функціональної</a:t>
            </a:r>
            <a:r>
              <a:rPr lang="ru-RU" b="1" i="1" dirty="0"/>
              <a:t> </a:t>
            </a:r>
            <a:r>
              <a:rPr lang="ru-RU" b="1" i="1" dirty="0" err="1"/>
              <a:t>структури</a:t>
            </a:r>
            <a:r>
              <a:rPr lang="ru-RU" b="1" i="1" dirty="0"/>
              <a:t> </a:t>
            </a:r>
            <a:r>
              <a:rPr lang="ru-RU" b="1" i="1" dirty="0" err="1"/>
              <a:t>популяції</a:t>
            </a:r>
            <a:r>
              <a:rPr lang="ru-RU" b="1" i="1" dirty="0"/>
              <a:t>.</a:t>
            </a:r>
            <a:r>
              <a:rPr lang="ru-RU" i="1" dirty="0"/>
              <a:t> </a:t>
            </a:r>
            <a:endParaRPr lang="ru-RU" i="1" dirty="0" smtClean="0"/>
          </a:p>
          <a:p>
            <a:pPr algn="just"/>
            <a:r>
              <a:rPr lang="ru-RU" i="1" dirty="0" err="1" smtClean="0"/>
              <a:t>Відповідна</a:t>
            </a:r>
            <a:r>
              <a:rPr lang="ru-RU" i="1" dirty="0" smtClean="0"/>
              <a:t> </a:t>
            </a:r>
            <a:r>
              <a:rPr lang="ru-RU" i="1" dirty="0" err="1"/>
              <a:t>динаміка</a:t>
            </a:r>
            <a:r>
              <a:rPr lang="ru-RU" i="1" dirty="0"/>
              <a:t> </a:t>
            </a:r>
            <a:r>
              <a:rPr lang="ru-RU" i="1" dirty="0" err="1"/>
              <a:t>багато</a:t>
            </a:r>
            <a:r>
              <a:rPr lang="ru-RU" i="1" dirty="0"/>
              <a:t> в </a:t>
            </a:r>
            <a:r>
              <a:rPr lang="ru-RU" i="1" dirty="0" err="1"/>
              <a:t>чому</a:t>
            </a:r>
            <a:r>
              <a:rPr lang="ru-RU" i="1" dirty="0"/>
              <a:t> </a:t>
            </a:r>
            <a:r>
              <a:rPr lang="ru-RU" i="1" dirty="0" err="1"/>
              <a:t>пов’язана</a:t>
            </a:r>
            <a:r>
              <a:rPr lang="ru-RU" i="1" dirty="0"/>
              <a:t> з </a:t>
            </a:r>
            <a:r>
              <a:rPr lang="ru-RU" i="1" dirty="0" err="1"/>
              <a:t>віковою</a:t>
            </a:r>
            <a:r>
              <a:rPr lang="ru-RU" i="1" dirty="0"/>
              <a:t> структурою, у </a:t>
            </a:r>
            <a:r>
              <a:rPr lang="ru-RU" i="1" dirty="0" err="1"/>
              <a:t>зв’язку</a:t>
            </a:r>
            <a:r>
              <a:rPr lang="ru-RU" i="1" dirty="0"/>
              <a:t> з </a:t>
            </a:r>
            <a:r>
              <a:rPr lang="ru-RU" i="1" dirty="0" err="1"/>
              <a:t>чим</a:t>
            </a:r>
            <a:r>
              <a:rPr lang="ru-RU" i="1" dirty="0"/>
              <a:t> </a:t>
            </a:r>
            <a:r>
              <a:rPr lang="ru-RU" i="1" dirty="0" err="1"/>
              <a:t>розрізняють</a:t>
            </a:r>
            <a:r>
              <a:rPr lang="ru-RU" i="1" dirty="0"/>
              <a:t> </a:t>
            </a:r>
            <a:endParaRPr lang="ru-RU" i="1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i="1" dirty="0" err="1" smtClean="0">
                <a:solidFill>
                  <a:srgbClr val="FF0000"/>
                </a:solidFill>
              </a:rPr>
              <a:t>первинне</a:t>
            </a:r>
            <a:r>
              <a:rPr lang="ru-RU" i="1" dirty="0">
                <a:solidFill>
                  <a:srgbClr val="FF0000"/>
                </a:solidFill>
              </a:rPr>
              <a:t>, </a:t>
            </a:r>
            <a:endParaRPr lang="ru-RU" i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i="1" dirty="0" err="1" smtClean="0">
                <a:solidFill>
                  <a:srgbClr val="FF0000"/>
                </a:solidFill>
              </a:rPr>
              <a:t>вторинне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i="1" dirty="0" err="1" smtClean="0">
                <a:solidFill>
                  <a:srgbClr val="FF0000"/>
                </a:solidFill>
              </a:rPr>
              <a:t>третинне</a:t>
            </a:r>
            <a:r>
              <a:rPr lang="ru-RU" i="1" dirty="0" smtClean="0"/>
              <a:t> </a:t>
            </a:r>
            <a:r>
              <a:rPr lang="ru-RU" sz="2400" i="1" dirty="0" err="1"/>
              <a:t>співвідношення</a:t>
            </a:r>
            <a:r>
              <a:rPr lang="ru-RU" sz="2400" i="1" dirty="0"/>
              <a:t> статей.</a:t>
            </a:r>
            <a:endParaRPr lang="ru-RU" sz="2400" dirty="0"/>
          </a:p>
          <a:p>
            <a:pPr algn="just"/>
            <a:r>
              <a:rPr lang="uk-UA" dirty="0"/>
              <a:t> 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483768" y="0"/>
            <a:ext cx="62646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НАЙСИЛЬНІША КОНКУРЕНЦІЯ ВНУТРІШНЬОВИДОВА!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89" y="4956979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58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92696"/>
            <a:ext cx="76328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Первинне</a:t>
            </a:r>
            <a:r>
              <a:rPr lang="ru-RU" b="1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суто</a:t>
            </a:r>
            <a:r>
              <a:rPr lang="ru-RU" dirty="0"/>
              <a:t> </a:t>
            </a:r>
            <a:r>
              <a:rPr lang="ru-RU" dirty="0" err="1"/>
              <a:t>генетичними</a:t>
            </a:r>
            <a:r>
              <a:rPr lang="ru-RU" dirty="0"/>
              <a:t> </a:t>
            </a:r>
            <a:r>
              <a:rPr lang="ru-RU" dirty="0" err="1"/>
              <a:t>механізмами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спираються</a:t>
            </a:r>
            <a:r>
              <a:rPr lang="ru-RU" dirty="0"/>
              <a:t> на </a:t>
            </a:r>
            <a:r>
              <a:rPr lang="ru-RU" dirty="0" err="1"/>
              <a:t>різноякісність</a:t>
            </a:r>
            <a:r>
              <a:rPr lang="ru-RU" dirty="0"/>
              <a:t> </a:t>
            </a:r>
            <a:r>
              <a:rPr lang="ru-RU" dirty="0" err="1"/>
              <a:t>статевих</a:t>
            </a:r>
            <a:r>
              <a:rPr lang="ru-RU" dirty="0"/>
              <a:t> хромосом (XY та ХХ).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передумови</a:t>
            </a:r>
            <a:r>
              <a:rPr lang="ru-RU" dirty="0"/>
              <a:t> для </a:t>
            </a:r>
            <a:r>
              <a:rPr lang="ru-RU" dirty="0" err="1"/>
              <a:t>рівного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статей у </a:t>
            </a:r>
            <a:r>
              <a:rPr lang="ru-RU" dirty="0" err="1"/>
              <a:t>нащадків</a:t>
            </a:r>
            <a:r>
              <a:rPr lang="ru-RU" dirty="0"/>
              <a:t>, яке й </a:t>
            </a:r>
            <a:r>
              <a:rPr lang="ru-RU" dirty="0" err="1"/>
              <a:t>приймається</a:t>
            </a:r>
            <a:r>
              <a:rPr lang="ru-RU" dirty="0"/>
              <a:t> за </a:t>
            </a:r>
            <a:r>
              <a:rPr lang="ru-RU" dirty="0" err="1"/>
              <a:t>первинне</a:t>
            </a:r>
            <a:r>
              <a:rPr lang="ru-RU" dirty="0"/>
              <a:t>. Але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запліднення</a:t>
            </a:r>
            <a:r>
              <a:rPr lang="ru-RU" dirty="0"/>
              <a:t> </a:t>
            </a:r>
            <a:r>
              <a:rPr lang="ru-RU" dirty="0" err="1"/>
              <a:t>первинне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статей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порушуватись</a:t>
            </a:r>
            <a:r>
              <a:rPr lang="ru-RU" dirty="0"/>
              <a:t> через </a:t>
            </a:r>
            <a:r>
              <a:rPr lang="ru-RU" dirty="0" err="1"/>
              <a:t>неоднакову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сперматозоїдів</a:t>
            </a:r>
            <a:r>
              <a:rPr lang="ru-RU" dirty="0"/>
              <a:t> до </a:t>
            </a:r>
            <a:r>
              <a:rPr lang="ru-RU" dirty="0" err="1"/>
              <a:t>запліднення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через </a:t>
            </a:r>
            <a:r>
              <a:rPr lang="ru-RU" dirty="0" err="1"/>
              <a:t>вибірність</a:t>
            </a:r>
            <a:r>
              <a:rPr lang="ru-RU" dirty="0"/>
              <a:t> </a:t>
            </a:r>
            <a:r>
              <a:rPr lang="ru-RU" dirty="0" err="1"/>
              <a:t>яйцеклітин</a:t>
            </a:r>
            <a:r>
              <a:rPr lang="ru-RU" dirty="0"/>
              <a:t>. 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позначитись</a:t>
            </a:r>
            <a:r>
              <a:rPr lang="ru-RU" dirty="0"/>
              <a:t> на </a:t>
            </a:r>
            <a:r>
              <a:rPr lang="ru-RU" dirty="0" err="1"/>
              <a:t>імплантації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зигот 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інших</a:t>
            </a:r>
            <a:r>
              <a:rPr lang="ru-RU" dirty="0"/>
              <a:t> шляхах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статі</a:t>
            </a:r>
            <a:r>
              <a:rPr lang="ru-RU" dirty="0"/>
              <a:t> </a:t>
            </a:r>
            <a:r>
              <a:rPr lang="ru-RU" dirty="0" err="1"/>
              <a:t>майбутньої</a:t>
            </a:r>
            <a:r>
              <a:rPr lang="ru-RU" dirty="0"/>
              <a:t> </a:t>
            </a:r>
            <a:r>
              <a:rPr lang="ru-RU" dirty="0" err="1"/>
              <a:t>особини</a:t>
            </a:r>
            <a:r>
              <a:rPr lang="ru-RU" dirty="0"/>
              <a:t>. 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err="1" smtClean="0"/>
              <a:t>Вторинне</a:t>
            </a:r>
            <a:r>
              <a:rPr lang="ru-RU" dirty="0" smtClean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–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самців</a:t>
            </a:r>
            <a:r>
              <a:rPr lang="ru-RU" dirty="0"/>
              <a:t> та </a:t>
            </a:r>
            <a:r>
              <a:rPr lang="ru-RU" dirty="0" err="1"/>
              <a:t>самиць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новонароджених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відрізнятись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первинного</a:t>
            </a:r>
            <a:r>
              <a:rPr lang="ru-RU" dirty="0"/>
              <a:t> через </a:t>
            </a:r>
            <a:r>
              <a:rPr lang="ru-RU" dirty="0" err="1"/>
              <a:t>неоднаковий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загибелі</a:t>
            </a:r>
            <a:r>
              <a:rPr lang="ru-RU" dirty="0"/>
              <a:t> </a:t>
            </a:r>
            <a:r>
              <a:rPr lang="ru-RU" dirty="0" err="1"/>
              <a:t>плодів</a:t>
            </a:r>
            <a:r>
              <a:rPr lang="ru-RU" dirty="0"/>
              <a:t> </a:t>
            </a:r>
            <a:r>
              <a:rPr lang="ru-RU" dirty="0" err="1"/>
              <a:t>різної</a:t>
            </a:r>
            <a:r>
              <a:rPr lang="ru-RU" dirty="0"/>
              <a:t> </a:t>
            </a:r>
            <a:r>
              <a:rPr lang="ru-RU" dirty="0" err="1"/>
              <a:t>статі</a:t>
            </a:r>
            <a:r>
              <a:rPr lang="ru-RU" dirty="0"/>
              <a:t>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err="1" smtClean="0"/>
              <a:t>Третинне</a:t>
            </a:r>
            <a:r>
              <a:rPr lang="ru-RU" dirty="0" smtClean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статей </a:t>
            </a:r>
            <a:r>
              <a:rPr lang="ru-RU" dirty="0" err="1"/>
              <a:t>властиве</a:t>
            </a:r>
            <a:r>
              <a:rPr lang="ru-RU" dirty="0"/>
              <a:t> </a:t>
            </a:r>
            <a:r>
              <a:rPr lang="ru-RU" dirty="0" err="1"/>
              <a:t>дорослим</a:t>
            </a:r>
            <a:r>
              <a:rPr lang="ru-RU" dirty="0"/>
              <a:t> (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розмножуються</a:t>
            </a:r>
            <a:r>
              <a:rPr lang="ru-RU" dirty="0"/>
              <a:t>) </a:t>
            </a:r>
            <a:r>
              <a:rPr lang="ru-RU" dirty="0" err="1"/>
              <a:t>тваринам</a:t>
            </a:r>
            <a:r>
              <a:rPr lang="ru-RU" dirty="0"/>
              <a:t> і </a:t>
            </a:r>
            <a:r>
              <a:rPr lang="ru-RU" dirty="0" err="1"/>
              <a:t>утворюється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диференційованої</a:t>
            </a:r>
            <a:r>
              <a:rPr lang="ru-RU" dirty="0"/>
              <a:t> </a:t>
            </a:r>
            <a:r>
              <a:rPr lang="ru-RU" dirty="0" err="1"/>
              <a:t>загибелі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статі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онтогенезу.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свідчити</a:t>
            </a:r>
            <a:r>
              <a:rPr lang="ru-RU" dirty="0"/>
              <a:t> про </a:t>
            </a:r>
            <a:r>
              <a:rPr lang="ru-RU" dirty="0" err="1"/>
              <a:t>репродуктивний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 й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у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систематичних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5936" y="0"/>
            <a:ext cx="44644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ПРОВЕДІТЬ АНАЛІЗ ЩОДО ЛЮДИНИ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1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Структура </a:t>
            </a:r>
            <a:r>
              <a:rPr lang="ru-RU" b="1" dirty="0" err="1"/>
              <a:t>популяції</a:t>
            </a:r>
            <a:r>
              <a:rPr lang="ru-RU" b="1" dirty="0"/>
              <a:t> </a:t>
            </a:r>
            <a:r>
              <a:rPr lang="ru-RU" b="1" dirty="0" err="1"/>
              <a:t>має</a:t>
            </a:r>
            <a:r>
              <a:rPr lang="ru-RU" b="1" dirty="0"/>
              <a:t> </a:t>
            </a:r>
            <a:r>
              <a:rPr lang="ru-RU" b="1" dirty="0" err="1"/>
              <a:t>певне</a:t>
            </a:r>
            <a:r>
              <a:rPr lang="ru-RU" b="1" dirty="0"/>
              <a:t> </a:t>
            </a:r>
            <a:r>
              <a:rPr lang="ru-RU" b="1" dirty="0" err="1"/>
              <a:t>значення</a:t>
            </a:r>
            <a:r>
              <a:rPr lang="ru-RU" b="1" dirty="0"/>
              <a:t> для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подальшої</a:t>
            </a:r>
            <a:r>
              <a:rPr lang="ru-RU" b="1" dirty="0"/>
              <a:t> </a:t>
            </a:r>
            <a:r>
              <a:rPr lang="ru-RU" b="1" dirty="0" err="1" smtClean="0"/>
              <a:t>долі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83296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 </a:t>
            </a:r>
            <a:r>
              <a:rPr lang="ru-RU" dirty="0" err="1"/>
              <a:t>безперервно</a:t>
            </a:r>
            <a:r>
              <a:rPr lang="ru-RU" dirty="0"/>
              <a:t> </a:t>
            </a:r>
            <a:r>
              <a:rPr lang="ru-RU" dirty="0" err="1"/>
              <a:t>змінюються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народжуються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іммігрують</a:t>
            </a:r>
            <a:r>
              <a:rPr lang="ru-RU" dirty="0"/>
              <a:t>, а </a:t>
            </a:r>
            <a:r>
              <a:rPr lang="ru-RU" dirty="0" err="1"/>
              <a:t>попередні</a:t>
            </a:r>
            <a:r>
              <a:rPr lang="ru-RU" dirty="0"/>
              <a:t> гинуть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елімінують</a:t>
            </a:r>
            <a:r>
              <a:rPr lang="ru-RU" dirty="0"/>
              <a:t>. </a:t>
            </a:r>
            <a:r>
              <a:rPr lang="ru-RU" dirty="0" err="1"/>
              <a:t>Недивлячись</a:t>
            </a:r>
            <a:r>
              <a:rPr lang="ru-RU" dirty="0"/>
              <a:t> на </a:t>
            </a:r>
            <a:r>
              <a:rPr lang="ru-RU" dirty="0" err="1"/>
              <a:t>це</a:t>
            </a:r>
            <a:r>
              <a:rPr lang="ru-RU" dirty="0"/>
              <a:t>, </a:t>
            </a:r>
            <a:r>
              <a:rPr lang="ru-RU" b="1" dirty="0" err="1"/>
              <a:t>флуктуації</a:t>
            </a:r>
            <a:r>
              <a:rPr lang="ru-RU" b="1" dirty="0"/>
              <a:t> </a:t>
            </a:r>
            <a:r>
              <a:rPr lang="ru-RU" b="1" dirty="0" err="1"/>
              <a:t>розмірів</a:t>
            </a:r>
            <a:r>
              <a:rPr lang="ru-RU" b="1" dirty="0"/>
              <a:t> </a:t>
            </a:r>
            <a:r>
              <a:rPr lang="ru-RU" b="1" dirty="0" err="1"/>
              <a:t>популяцій</a:t>
            </a:r>
            <a:r>
              <a:rPr lang="ru-RU" b="1" dirty="0"/>
              <a:t> </a:t>
            </a:r>
            <a:r>
              <a:rPr lang="ru-RU" b="1" dirty="0" err="1"/>
              <a:t>ніколи</a:t>
            </a:r>
            <a:r>
              <a:rPr lang="ru-RU" b="1" dirty="0"/>
              <a:t> не </a:t>
            </a:r>
            <a:r>
              <a:rPr lang="ru-RU" b="1" dirty="0" err="1"/>
              <a:t>бувають</a:t>
            </a:r>
            <a:r>
              <a:rPr lang="ru-RU" b="1" dirty="0"/>
              <a:t> </a:t>
            </a:r>
            <a:r>
              <a:rPr lang="ru-RU" b="1" dirty="0" err="1"/>
              <a:t>безмежними</a:t>
            </a:r>
            <a:r>
              <a:rPr lang="ru-RU" b="1" dirty="0"/>
              <a:t>: </a:t>
            </a:r>
            <a:r>
              <a:rPr lang="ru-RU" dirty="0"/>
              <a:t>вони </a:t>
            </a:r>
            <a:r>
              <a:rPr lang="ru-RU" sz="3200" u="sng" dirty="0">
                <a:solidFill>
                  <a:srgbClr val="FF0000"/>
                </a:solidFill>
              </a:rPr>
              <a:t>не </a:t>
            </a:r>
            <a:r>
              <a:rPr lang="ru-RU" sz="3200" u="sng" dirty="0" err="1">
                <a:solidFill>
                  <a:srgbClr val="FF0000"/>
                </a:solidFill>
              </a:rPr>
              <a:t>можуть</a:t>
            </a:r>
            <a:r>
              <a:rPr lang="ru-RU" sz="3200" u="sng" dirty="0">
                <a:solidFill>
                  <a:srgbClr val="FF0000"/>
                </a:solidFill>
              </a:rPr>
              <a:t> </a:t>
            </a:r>
            <a:r>
              <a:rPr lang="ru-RU" sz="3200" u="sng" dirty="0" err="1">
                <a:solidFill>
                  <a:srgbClr val="FF0000"/>
                </a:solidFill>
              </a:rPr>
              <a:t>зростати</a:t>
            </a:r>
            <a:r>
              <a:rPr lang="ru-RU" sz="3200" u="sng" dirty="0">
                <a:solidFill>
                  <a:srgbClr val="FF0000"/>
                </a:solidFill>
              </a:rPr>
              <a:t> </a:t>
            </a:r>
            <a:r>
              <a:rPr lang="ru-RU" sz="3200" u="sng" dirty="0" err="1">
                <a:solidFill>
                  <a:srgbClr val="FF0000"/>
                </a:solidFill>
              </a:rPr>
              <a:t>безмежно</a:t>
            </a:r>
            <a:r>
              <a:rPr lang="ru-RU" sz="3200" dirty="0">
                <a:solidFill>
                  <a:srgbClr val="FF0000"/>
                </a:solidFill>
              </a:rPr>
              <a:t>, але і </a:t>
            </a:r>
            <a:r>
              <a:rPr lang="ru-RU" sz="3200" u="sng" dirty="0" err="1">
                <a:solidFill>
                  <a:srgbClr val="FF0000"/>
                </a:solidFill>
              </a:rPr>
              <a:t>вимирають</a:t>
            </a:r>
            <a:r>
              <a:rPr lang="ru-RU" sz="3200" u="sng" dirty="0">
                <a:solidFill>
                  <a:srgbClr val="FF0000"/>
                </a:solidFill>
              </a:rPr>
              <a:t> </a:t>
            </a:r>
            <a:r>
              <a:rPr lang="ru-RU" sz="3200" u="sng" dirty="0" err="1">
                <a:solidFill>
                  <a:srgbClr val="FF0000"/>
                </a:solidFill>
              </a:rPr>
              <a:t>відносно</a:t>
            </a:r>
            <a:r>
              <a:rPr lang="ru-RU" sz="3200" u="sng" dirty="0">
                <a:solidFill>
                  <a:srgbClr val="FF0000"/>
                </a:solidFill>
              </a:rPr>
              <a:t> </a:t>
            </a:r>
            <a:r>
              <a:rPr lang="ru-RU" sz="3200" u="sng" dirty="0" err="1">
                <a:solidFill>
                  <a:srgbClr val="FF0000"/>
                </a:solidFill>
              </a:rPr>
              <a:t>рідко</a:t>
            </a:r>
            <a:r>
              <a:rPr lang="ru-RU" sz="3200" u="sng" dirty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ru-RU" dirty="0"/>
              <a:t>При </a:t>
            </a:r>
            <a:r>
              <a:rPr lang="ru-RU" dirty="0" err="1"/>
              <a:t>вивченні</a:t>
            </a:r>
            <a:r>
              <a:rPr lang="ru-RU" dirty="0"/>
              <a:t> </a:t>
            </a:r>
            <a:r>
              <a:rPr lang="ru-RU" dirty="0" err="1"/>
              <a:t>еволюційного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b="1" dirty="0"/>
              <a:t>генофонду </a:t>
            </a:r>
            <a:r>
              <a:rPr lang="ru-RU" b="1" dirty="0" err="1"/>
              <a:t>популяції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генотипів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). </a:t>
            </a:r>
            <a:r>
              <a:rPr lang="ru-RU" dirty="0" err="1"/>
              <a:t>Безпосередньо</a:t>
            </a:r>
            <a:r>
              <a:rPr lang="ru-RU" dirty="0"/>
              <a:t> ми </a:t>
            </a:r>
            <a:r>
              <a:rPr lang="ru-RU" dirty="0" err="1"/>
              <a:t>можемо</a:t>
            </a:r>
            <a:r>
              <a:rPr lang="ru-RU" dirty="0"/>
              <a:t> </a:t>
            </a:r>
            <a:r>
              <a:rPr lang="ru-RU" dirty="0" err="1"/>
              <a:t>спостерігати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b="1" dirty="0" err="1"/>
              <a:t>фенотипи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), а не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гени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b="1" dirty="0" err="1"/>
              <a:t>генотипи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особини</a:t>
            </a:r>
            <a:r>
              <a:rPr lang="ru-RU" dirty="0"/>
              <a:t>).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Мінливість</a:t>
            </a:r>
            <a:r>
              <a:rPr lang="ru-RU" dirty="0" smtClean="0"/>
              <a:t> </a:t>
            </a:r>
            <a:r>
              <a:rPr lang="ru-RU" dirty="0"/>
              <a:t>генофонду </a:t>
            </a:r>
            <a:r>
              <a:rPr lang="ru-RU" dirty="0" err="1"/>
              <a:t>може</a:t>
            </a:r>
            <a:r>
              <a:rPr lang="ru-RU" dirty="0"/>
              <a:t> бути описана </a:t>
            </a:r>
            <a:r>
              <a:rPr lang="ru-RU" b="1" dirty="0"/>
              <a:t>частотами </a:t>
            </a:r>
            <a:r>
              <a:rPr lang="ru-RU" b="1" dirty="0" err="1"/>
              <a:t>генів</a:t>
            </a:r>
            <a:r>
              <a:rPr lang="ru-RU" b="1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b="1" dirty="0" err="1"/>
              <a:t>генотипів</a:t>
            </a:r>
            <a:r>
              <a:rPr lang="ru-RU" b="1" dirty="0"/>
              <a:t>.</a:t>
            </a:r>
            <a:r>
              <a:rPr lang="ru-RU" dirty="0"/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Природним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популяціям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властива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певна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генетична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мінливість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причому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вона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значно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перевищує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морфологічне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різноманіття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яке ми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можемо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спостерігати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7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620688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Математичні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розрахунки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dirty="0" err="1"/>
              <a:t>свідчать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>
                <a:solidFill>
                  <a:srgbClr val="FF0000"/>
                </a:solidFill>
              </a:rPr>
              <a:t>жодні</a:t>
            </a:r>
            <a:r>
              <a:rPr lang="ru-RU" sz="2000" dirty="0">
                <a:solidFill>
                  <a:srgbClr val="FF0000"/>
                </a:solidFill>
              </a:rPr>
              <a:t> два </a:t>
            </a:r>
            <a:r>
              <a:rPr lang="ru-RU" sz="2000" dirty="0" err="1">
                <a:solidFill>
                  <a:srgbClr val="FF0000"/>
                </a:solidFill>
              </a:rPr>
              <a:t>організми</a:t>
            </a:r>
            <a:r>
              <a:rPr lang="ru-RU" sz="2000" dirty="0">
                <a:solidFill>
                  <a:srgbClr val="FF0000"/>
                </a:solidFill>
              </a:rPr>
              <a:t> (</a:t>
            </a:r>
            <a:r>
              <a:rPr lang="ru-RU" sz="2000" dirty="0" err="1">
                <a:solidFill>
                  <a:srgbClr val="FF0000"/>
                </a:solidFill>
              </a:rPr>
              <a:t>крім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монозиготних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близнюків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або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клонів</a:t>
            </a:r>
            <a:r>
              <a:rPr lang="ru-RU" sz="2000" dirty="0">
                <a:solidFill>
                  <a:srgbClr val="FF0000"/>
                </a:solidFill>
              </a:rPr>
              <a:t>) не </a:t>
            </a:r>
            <a:r>
              <a:rPr lang="ru-RU" sz="2000" dirty="0" err="1">
                <a:solidFill>
                  <a:srgbClr val="FF0000"/>
                </a:solidFill>
              </a:rPr>
              <a:t>можуть</a:t>
            </a:r>
            <a:r>
              <a:rPr lang="ru-RU" sz="2000" dirty="0">
                <a:solidFill>
                  <a:srgbClr val="FF0000"/>
                </a:solidFill>
              </a:rPr>
              <a:t> бути </a:t>
            </a:r>
            <a:r>
              <a:rPr lang="ru-RU" sz="2000" dirty="0" err="1">
                <a:solidFill>
                  <a:srgbClr val="FF0000"/>
                </a:solidFill>
              </a:rPr>
              <a:t>тотожними</a:t>
            </a:r>
            <a:r>
              <a:rPr lang="ru-RU" sz="2000" dirty="0">
                <a:solidFill>
                  <a:srgbClr val="FF0000"/>
                </a:solidFill>
              </a:rPr>
              <a:t> не </a:t>
            </a:r>
            <a:r>
              <a:rPr lang="ru-RU" sz="2000" dirty="0" err="1">
                <a:solidFill>
                  <a:srgbClr val="FF0000"/>
                </a:solidFill>
              </a:rPr>
              <a:t>лише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між</a:t>
            </a:r>
            <a:r>
              <a:rPr lang="ru-RU" sz="2000" dirty="0">
                <a:solidFill>
                  <a:srgbClr val="FF0000"/>
                </a:solidFill>
              </a:rPr>
              <a:t> собою, але </a:t>
            </a:r>
            <a:r>
              <a:rPr lang="ru-RU" sz="2000" dirty="0" err="1">
                <a:solidFill>
                  <a:srgbClr val="FF0000"/>
                </a:solidFill>
              </a:rPr>
              <a:t>навіть</a:t>
            </a:r>
            <a:r>
              <a:rPr lang="ru-RU" sz="2000" dirty="0">
                <a:solidFill>
                  <a:srgbClr val="FF0000"/>
                </a:solidFill>
              </a:rPr>
              <a:t> з </a:t>
            </a:r>
            <a:r>
              <a:rPr lang="ru-RU" sz="2000" dirty="0" err="1">
                <a:solidFill>
                  <a:srgbClr val="FF0000"/>
                </a:solidFill>
              </a:rPr>
              <a:t>усіма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попередніми</a:t>
            </a:r>
            <a:r>
              <a:rPr lang="ru-RU" sz="2000" dirty="0">
                <a:solidFill>
                  <a:srgbClr val="FF0000"/>
                </a:solidFill>
              </a:rPr>
              <a:t> і </a:t>
            </a:r>
            <a:r>
              <a:rPr lang="ru-RU" sz="2000" dirty="0" err="1">
                <a:solidFill>
                  <a:srgbClr val="FF0000"/>
                </a:solidFill>
              </a:rPr>
              <a:t>майбутніми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організмами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також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>Таким </a:t>
            </a:r>
            <a:r>
              <a:rPr lang="ru-RU" sz="2000" dirty="0"/>
              <a:t>чином, </a:t>
            </a:r>
            <a:r>
              <a:rPr lang="ru-RU" sz="2000" dirty="0" err="1"/>
              <a:t>виникає</a:t>
            </a:r>
            <a:r>
              <a:rPr lang="ru-RU" sz="2000" dirty="0"/>
              <a:t> </a:t>
            </a:r>
            <a:r>
              <a:rPr lang="ru-RU" sz="2000" b="1" dirty="0" err="1"/>
              <a:t>генетична</a:t>
            </a:r>
            <a:r>
              <a:rPr lang="ru-RU" sz="2000" b="1" dirty="0"/>
              <a:t> </a:t>
            </a:r>
            <a:r>
              <a:rPr lang="ru-RU" sz="2000" b="1" dirty="0" err="1"/>
              <a:t>гетерогенність</a:t>
            </a:r>
            <a:r>
              <a:rPr lang="ru-RU" sz="2000" b="1" dirty="0"/>
              <a:t> </a:t>
            </a:r>
            <a:r>
              <a:rPr lang="ru-RU" sz="2000" b="1" dirty="0" err="1"/>
              <a:t>популяції</a:t>
            </a:r>
            <a:r>
              <a:rPr lang="ru-RU" sz="2000" dirty="0"/>
              <a:t>. </a:t>
            </a:r>
            <a:r>
              <a:rPr lang="ru-RU" sz="2000" dirty="0" err="1"/>
              <a:t>Сприяють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підтриманню</a:t>
            </a:r>
            <a:r>
              <a:rPr lang="ru-RU" sz="2000" dirty="0"/>
              <a:t> в </a:t>
            </a:r>
            <a:r>
              <a:rPr lang="ru-RU" sz="2000" dirty="0" err="1"/>
              <a:t>природі</a:t>
            </a:r>
            <a:r>
              <a:rPr lang="ru-RU" sz="2000" dirty="0"/>
              <a:t>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явища</a:t>
            </a:r>
            <a:r>
              <a:rPr lang="ru-RU" sz="2000" dirty="0"/>
              <a:t> як </a:t>
            </a:r>
            <a:r>
              <a:rPr lang="ru-RU" sz="2000" dirty="0" err="1"/>
              <a:t>виникнення</a:t>
            </a:r>
            <a:r>
              <a:rPr lang="ru-RU" sz="2000" dirty="0"/>
              <a:t> </a:t>
            </a:r>
            <a:r>
              <a:rPr lang="ru-RU" sz="2000" b="1" dirty="0" err="1"/>
              <a:t>мутацій</a:t>
            </a:r>
            <a:r>
              <a:rPr lang="ru-RU" sz="2000" b="1" dirty="0"/>
              <a:t>, </a:t>
            </a:r>
            <a:endParaRPr lang="ru-RU" sz="2000" b="1" dirty="0" smtClean="0"/>
          </a:p>
          <a:p>
            <a:pPr algn="just"/>
            <a:r>
              <a:rPr lang="ru-RU" sz="2000" b="1" dirty="0" err="1" smtClean="0"/>
              <a:t>комбінативна</a:t>
            </a:r>
            <a:r>
              <a:rPr lang="ru-RU" sz="2000" b="1" dirty="0" smtClean="0"/>
              <a:t> </a:t>
            </a:r>
            <a:r>
              <a:rPr lang="ru-RU" sz="2000" b="1" dirty="0" err="1"/>
              <a:t>мінливість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 </a:t>
            </a:r>
            <a:r>
              <a:rPr lang="ru-RU" sz="2000" b="1" dirty="0" err="1"/>
              <a:t>кросинговер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привносять</a:t>
            </a:r>
            <a:r>
              <a:rPr lang="ru-RU" sz="2000" dirty="0"/>
              <a:t> </a:t>
            </a:r>
            <a:r>
              <a:rPr lang="ru-RU" sz="2000" dirty="0" err="1"/>
              <a:t>додаткове</a:t>
            </a:r>
            <a:r>
              <a:rPr lang="ru-RU" sz="2000" dirty="0"/>
              <a:t> </a:t>
            </a:r>
            <a:r>
              <a:rPr lang="ru-RU" sz="2000" dirty="0" err="1"/>
              <a:t>різноманіття</a:t>
            </a:r>
            <a:r>
              <a:rPr lang="ru-RU" sz="2000" dirty="0"/>
              <a:t> у </a:t>
            </a:r>
            <a:r>
              <a:rPr lang="ru-RU" sz="2000" dirty="0" err="1"/>
              <a:t>природні</a:t>
            </a:r>
            <a:r>
              <a:rPr lang="ru-RU" sz="2000" dirty="0"/>
              <a:t> </a:t>
            </a:r>
            <a:r>
              <a:rPr lang="ru-RU" sz="2000" dirty="0" err="1"/>
              <a:t>популяції</a:t>
            </a:r>
            <a:r>
              <a:rPr lang="ru-RU" sz="2000" dirty="0"/>
              <a:t> </a:t>
            </a:r>
            <a:r>
              <a:rPr lang="ru-RU" sz="2000" u="sng" dirty="0">
                <a:solidFill>
                  <a:srgbClr val="FF0000"/>
                </a:solidFill>
              </a:rPr>
              <a:t>за </a:t>
            </a:r>
            <a:r>
              <a:rPr lang="ru-RU" sz="2000" u="sng" dirty="0" err="1">
                <a:solidFill>
                  <a:srgbClr val="FF0000"/>
                </a:solidFill>
              </a:rPr>
              <a:t>рахунок</a:t>
            </a:r>
            <a:r>
              <a:rPr lang="ru-RU" sz="2000" u="sng" dirty="0">
                <a:solidFill>
                  <a:srgbClr val="FF0000"/>
                </a:solidFill>
              </a:rPr>
              <a:t> як </a:t>
            </a:r>
            <a:r>
              <a:rPr lang="ru-RU" sz="2000" u="sng" dirty="0" err="1">
                <a:solidFill>
                  <a:srgbClr val="FF0000"/>
                </a:solidFill>
              </a:rPr>
              <a:t>нових</a:t>
            </a:r>
            <a:r>
              <a:rPr lang="ru-RU" sz="2000" u="sng" dirty="0">
                <a:solidFill>
                  <a:srgbClr val="FF0000"/>
                </a:solidFill>
              </a:rPr>
              <a:t> </a:t>
            </a:r>
            <a:r>
              <a:rPr lang="ru-RU" sz="2000" u="sng" dirty="0" err="1">
                <a:solidFill>
                  <a:srgbClr val="FF0000"/>
                </a:solidFill>
              </a:rPr>
              <a:t>ознак</a:t>
            </a:r>
            <a:r>
              <a:rPr lang="ru-RU" sz="2000" u="sng" dirty="0">
                <a:solidFill>
                  <a:srgbClr val="FF0000"/>
                </a:solidFill>
              </a:rPr>
              <a:t>, так і </a:t>
            </a:r>
            <a:r>
              <a:rPr lang="ru-RU" sz="2000" u="sng" dirty="0" err="1">
                <a:solidFill>
                  <a:srgbClr val="FF0000"/>
                </a:solidFill>
              </a:rPr>
              <a:t>формування</a:t>
            </a:r>
            <a:r>
              <a:rPr lang="ru-RU" sz="2000" u="sng" dirty="0">
                <a:solidFill>
                  <a:srgbClr val="FF0000"/>
                </a:solidFill>
              </a:rPr>
              <a:t> </a:t>
            </a:r>
            <a:r>
              <a:rPr lang="ru-RU" sz="2000" u="sng" dirty="0" err="1">
                <a:solidFill>
                  <a:srgbClr val="FF0000"/>
                </a:solidFill>
              </a:rPr>
              <a:t>їх</a:t>
            </a:r>
            <a:r>
              <a:rPr lang="ru-RU" sz="2000" u="sng" dirty="0">
                <a:solidFill>
                  <a:srgbClr val="FF0000"/>
                </a:solidFill>
              </a:rPr>
              <a:t> </a:t>
            </a:r>
            <a:r>
              <a:rPr lang="ru-RU" sz="2000" u="sng" dirty="0" err="1">
                <a:solidFill>
                  <a:srgbClr val="FF0000"/>
                </a:solidFill>
              </a:rPr>
              <a:t>нових</a:t>
            </a:r>
            <a:r>
              <a:rPr lang="ru-RU" sz="2000" u="sng" dirty="0">
                <a:solidFill>
                  <a:srgbClr val="FF0000"/>
                </a:solidFill>
              </a:rPr>
              <a:t> </a:t>
            </a:r>
            <a:r>
              <a:rPr lang="ru-RU" sz="2000" u="sng" dirty="0" err="1">
                <a:solidFill>
                  <a:srgbClr val="FF0000"/>
                </a:solidFill>
              </a:rPr>
              <a:t>сполучень</a:t>
            </a:r>
            <a:r>
              <a:rPr lang="ru-RU" sz="2000" u="sng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ru-RU" sz="2000" u="sng" dirty="0"/>
          </a:p>
          <a:p>
            <a:pPr algn="just"/>
            <a:r>
              <a:rPr lang="ru-RU" sz="2000" dirty="0" err="1"/>
              <a:t>Незважаючи</a:t>
            </a:r>
            <a:r>
              <a:rPr lang="ru-RU" sz="2000" dirty="0"/>
              <a:t> на </a:t>
            </a:r>
            <a:r>
              <a:rPr lang="ru-RU" sz="2000" dirty="0" err="1"/>
              <a:t>відмінності</a:t>
            </a:r>
            <a:r>
              <a:rPr lang="ru-RU" sz="2000" dirty="0"/>
              <a:t>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особин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b="1" dirty="0" err="1"/>
              <a:t>гетерогенність</a:t>
            </a:r>
            <a:r>
              <a:rPr lang="ru-RU" sz="2000" dirty="0"/>
              <a:t>,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говорити</a:t>
            </a:r>
            <a:r>
              <a:rPr lang="ru-RU" sz="2000" dirty="0"/>
              <a:t> про </a:t>
            </a:r>
            <a:r>
              <a:rPr lang="ru-RU" sz="2000" dirty="0" err="1"/>
              <a:t>певну</a:t>
            </a:r>
            <a:r>
              <a:rPr lang="ru-RU" sz="2000" dirty="0"/>
              <a:t> </a:t>
            </a:r>
            <a:r>
              <a:rPr lang="ru-RU" sz="2000" b="1" u="sng" dirty="0" err="1">
                <a:solidFill>
                  <a:srgbClr val="FF0000"/>
                </a:solidFill>
              </a:rPr>
              <a:t>генетичну</a:t>
            </a:r>
            <a:r>
              <a:rPr lang="ru-RU" sz="2000" b="1" u="sng" dirty="0">
                <a:solidFill>
                  <a:srgbClr val="FF0000"/>
                </a:solidFill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</a:rPr>
              <a:t>єдність</a:t>
            </a:r>
            <a:r>
              <a:rPr lang="ru-RU" sz="2000" b="1" u="sng" dirty="0">
                <a:solidFill>
                  <a:srgbClr val="FF0000"/>
                </a:solidFill>
              </a:rPr>
              <a:t> </a:t>
            </a:r>
            <a:r>
              <a:rPr lang="ru-RU" sz="2000" b="1" u="sng" dirty="0" err="1">
                <a:solidFill>
                  <a:srgbClr val="FF0000"/>
                </a:solidFill>
              </a:rPr>
              <a:t>популяції</a:t>
            </a:r>
            <a:r>
              <a:rPr lang="ru-RU" sz="2000" b="1" dirty="0">
                <a:solidFill>
                  <a:srgbClr val="FF0000"/>
                </a:solidFill>
              </a:rPr>
              <a:t>. </a:t>
            </a:r>
            <a:r>
              <a:rPr lang="ru-RU" sz="2000" dirty="0" err="1"/>
              <a:t>Саме</a:t>
            </a:r>
            <a:r>
              <a:rPr lang="ru-RU" sz="2000" dirty="0"/>
              <a:t> вона є </a:t>
            </a:r>
            <a:r>
              <a:rPr lang="ru-RU" sz="2000" dirty="0" err="1"/>
              <a:t>мінімальною</a:t>
            </a:r>
            <a:r>
              <a:rPr lang="ru-RU" sz="2000" dirty="0"/>
              <a:t> за </a:t>
            </a:r>
            <a:r>
              <a:rPr lang="ru-RU" sz="2000" dirty="0" err="1"/>
              <a:t>розмірами</a:t>
            </a:r>
            <a:r>
              <a:rPr lang="ru-RU" sz="2000" dirty="0"/>
              <a:t> </a:t>
            </a:r>
            <a:r>
              <a:rPr lang="ru-RU" sz="2000" u="sng" dirty="0" err="1"/>
              <a:t>генетичною</a:t>
            </a:r>
            <a:r>
              <a:rPr lang="ru-RU" sz="2000" u="sng" dirty="0"/>
              <a:t> </a:t>
            </a:r>
            <a:r>
              <a:rPr lang="ru-RU" sz="2000" u="sng" dirty="0" err="1"/>
              <a:t>одиницею</a:t>
            </a:r>
            <a:r>
              <a:rPr lang="ru-RU" sz="2000" dirty="0"/>
              <a:t>, яка </a:t>
            </a:r>
            <a:r>
              <a:rPr lang="ru-RU" sz="2000" dirty="0" err="1"/>
              <a:t>здатна</a:t>
            </a:r>
            <a:r>
              <a:rPr lang="ru-RU" sz="2000" dirty="0"/>
              <a:t> до </a:t>
            </a:r>
            <a:r>
              <a:rPr lang="ru-RU" sz="2000" dirty="0" err="1"/>
              <a:t>самостійного</a:t>
            </a:r>
            <a:r>
              <a:rPr lang="ru-RU" sz="2000" dirty="0"/>
              <a:t> </a:t>
            </a:r>
            <a:r>
              <a:rPr lang="ru-RU" sz="2000" dirty="0" err="1"/>
              <a:t>існування</a:t>
            </a:r>
            <a:r>
              <a:rPr lang="ru-RU" sz="2000" dirty="0"/>
              <a:t> </a:t>
            </a:r>
            <a:r>
              <a:rPr lang="ru-RU" sz="2000" dirty="0" err="1"/>
              <a:t>упродовж</a:t>
            </a:r>
            <a:r>
              <a:rPr lang="ru-RU" sz="2000" dirty="0"/>
              <a:t> </a:t>
            </a:r>
            <a:r>
              <a:rPr lang="ru-RU" sz="2000" dirty="0" err="1"/>
              <a:t>значної</a:t>
            </a:r>
            <a:r>
              <a:rPr lang="ru-RU" sz="2000" dirty="0"/>
              <a:t> 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поколінь</a:t>
            </a:r>
            <a:r>
              <a:rPr lang="ru-RU" sz="2000" dirty="0"/>
              <a:t>. </a:t>
            </a:r>
            <a:r>
              <a:rPr lang="ru-RU" sz="2000" dirty="0" err="1"/>
              <a:t>Завдяки</a:t>
            </a:r>
            <a:r>
              <a:rPr lang="ru-RU" sz="2000" dirty="0"/>
              <a:t> </a:t>
            </a:r>
            <a:r>
              <a:rPr lang="ru-RU" sz="2000" dirty="0" err="1"/>
              <a:t>наявності</a:t>
            </a:r>
            <a:r>
              <a:rPr lang="ru-RU" sz="2000" dirty="0"/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панміксії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(</a:t>
            </a:r>
            <a:r>
              <a:rPr lang="ru-RU" sz="2000" dirty="0" err="1"/>
              <a:t>вільного</a:t>
            </a:r>
            <a:r>
              <a:rPr lang="ru-RU" sz="2000" dirty="0"/>
              <a:t> </a:t>
            </a:r>
            <a:r>
              <a:rPr lang="ru-RU" sz="2000" dirty="0" err="1"/>
              <a:t>схрещування</a:t>
            </a:r>
            <a:r>
              <a:rPr lang="ru-RU" sz="2000" dirty="0"/>
              <a:t>) складна </a:t>
            </a:r>
            <a:r>
              <a:rPr lang="ru-RU" sz="2000" dirty="0" err="1"/>
              <a:t>генетична</a:t>
            </a:r>
            <a:r>
              <a:rPr lang="ru-RU" sz="2000" dirty="0"/>
              <a:t> структура </a:t>
            </a:r>
            <a:r>
              <a:rPr lang="ru-RU" sz="2000" dirty="0" err="1"/>
              <a:t>популяції</a:t>
            </a:r>
            <a:r>
              <a:rPr lang="ru-RU" sz="2000" dirty="0"/>
              <a:t> </a:t>
            </a:r>
            <a:r>
              <a:rPr lang="ru-RU" sz="2000" dirty="0" err="1"/>
              <a:t>знаходиться</a:t>
            </a:r>
            <a:r>
              <a:rPr lang="ru-RU" sz="2000" dirty="0"/>
              <a:t> в </a:t>
            </a:r>
            <a:r>
              <a:rPr lang="ru-RU" sz="2000" dirty="0" err="1"/>
              <a:t>стані</a:t>
            </a:r>
            <a:r>
              <a:rPr lang="ru-RU" sz="2000" dirty="0"/>
              <a:t> </a:t>
            </a:r>
            <a:r>
              <a:rPr lang="ru-RU" sz="2000" dirty="0" err="1"/>
              <a:t>динамічної</a:t>
            </a:r>
            <a:r>
              <a:rPr lang="ru-RU" sz="2000" dirty="0"/>
              <a:t> </a:t>
            </a:r>
            <a:r>
              <a:rPr lang="ru-RU" sz="2000" dirty="0" err="1"/>
              <a:t>рівноваги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7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ДЛЯ ОБГОВОРЕННЯ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терміну еволюція в різних галузях знань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Найменша еволюційна одиниця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елементарної еволюційної одиниці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 визначення популяції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популяцій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Унітарні та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модулярні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організми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Чисельність, ареал популяції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К- і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стратегії розвитку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ікова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статева структура популяції</a:t>
            </a:r>
          </a:p>
          <a:p>
            <a:pPr marL="457200" indent="-457200">
              <a:buFont typeface="+mj-lt"/>
              <a:buAutoNum type="arabicPeriod"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27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980728"/>
            <a:ext cx="770485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До </a:t>
            </a:r>
            <a:r>
              <a:rPr lang="ru-RU" sz="2000" dirty="0" err="1"/>
              <a:t>особливостей</a:t>
            </a:r>
            <a:r>
              <a:rPr lang="ru-RU" sz="2000" dirty="0"/>
              <a:t> </a:t>
            </a:r>
            <a:r>
              <a:rPr lang="ru-RU" sz="2000" dirty="0" err="1"/>
              <a:t>певної</a:t>
            </a:r>
            <a:r>
              <a:rPr lang="ru-RU" sz="2000" dirty="0"/>
              <a:t> </a:t>
            </a:r>
            <a:r>
              <a:rPr lang="ru-RU" sz="2000" dirty="0" err="1"/>
              <a:t>популяції</a:t>
            </a:r>
            <a:r>
              <a:rPr lang="ru-RU" sz="2000" dirty="0"/>
              <a:t> </a:t>
            </a:r>
            <a:r>
              <a:rPr lang="ru-RU" sz="2000" dirty="0" err="1"/>
              <a:t>відносять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особисту</a:t>
            </a:r>
            <a:r>
              <a:rPr lang="ru-RU" sz="2000" dirty="0"/>
              <a:t> </a:t>
            </a:r>
            <a:r>
              <a:rPr lang="ru-RU" sz="3200" b="1" dirty="0" err="1"/>
              <a:t>екологічну</a:t>
            </a:r>
            <a:r>
              <a:rPr lang="ru-RU" sz="3200" b="1" dirty="0"/>
              <a:t> </a:t>
            </a:r>
            <a:r>
              <a:rPr lang="ru-RU" sz="3200" b="1" dirty="0" err="1"/>
              <a:t>нішу</a:t>
            </a:r>
            <a:r>
              <a:rPr lang="ru-RU" sz="3200" b="1" dirty="0"/>
              <a:t> </a:t>
            </a:r>
            <a:r>
              <a:rPr lang="ru-RU" sz="2000" dirty="0"/>
              <a:t>(</a:t>
            </a:r>
            <a:r>
              <a:rPr lang="ru-RU" sz="2000" dirty="0" err="1">
                <a:solidFill>
                  <a:srgbClr val="FF0000"/>
                </a:solidFill>
              </a:rPr>
              <a:t>сукупність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усіх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факторів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середовища</a:t>
            </a:r>
            <a:r>
              <a:rPr lang="ru-RU" sz="2000" dirty="0">
                <a:solidFill>
                  <a:srgbClr val="FF0000"/>
                </a:solidFill>
              </a:rPr>
              <a:t>, в межах </a:t>
            </a:r>
            <a:r>
              <a:rPr lang="ru-RU" sz="2000" dirty="0" err="1">
                <a:solidFill>
                  <a:srgbClr val="FF0000"/>
                </a:solidFill>
              </a:rPr>
              <a:t>яких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можливе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існування</a:t>
            </a:r>
            <a:r>
              <a:rPr lang="ru-RU" sz="2000" dirty="0">
                <a:solidFill>
                  <a:srgbClr val="FF0000"/>
                </a:solidFill>
              </a:rPr>
              <a:t> виду в </a:t>
            </a:r>
            <a:r>
              <a:rPr lang="ru-RU" sz="2000" dirty="0" err="1">
                <a:solidFill>
                  <a:srgbClr val="FF0000"/>
                </a:solidFill>
              </a:rPr>
              <a:t>природі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err="1">
                <a:solidFill>
                  <a:srgbClr val="FF0000"/>
                </a:solidFill>
              </a:rPr>
              <a:t>або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екосистемі</a:t>
            </a:r>
            <a:r>
              <a:rPr lang="ru-RU" sz="2000" dirty="0">
                <a:solidFill>
                  <a:srgbClr val="FF0000"/>
                </a:solidFill>
              </a:rPr>
              <a:t>, та </a:t>
            </a:r>
            <a:r>
              <a:rPr lang="ru-RU" sz="2000" dirty="0" err="1">
                <a:solidFill>
                  <a:srgbClr val="FF0000"/>
                </a:solidFill>
              </a:rPr>
              <a:t>його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середовищеутворююча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діяльність</a:t>
            </a:r>
            <a:r>
              <a:rPr lang="ru-RU" sz="2000" dirty="0"/>
              <a:t>). </a:t>
            </a:r>
            <a:r>
              <a:rPr lang="ru-RU" sz="2000" dirty="0" err="1"/>
              <a:t>Тобто</a:t>
            </a:r>
            <a:r>
              <a:rPr lang="ru-RU" sz="2000" dirty="0"/>
              <a:t>,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місце</a:t>
            </a:r>
            <a:r>
              <a:rPr lang="ru-RU" sz="2000" dirty="0"/>
              <a:t> </a:t>
            </a:r>
            <a:r>
              <a:rPr lang="ru-RU" sz="2000" dirty="0" err="1"/>
              <a:t>певного</a:t>
            </a:r>
            <a:r>
              <a:rPr lang="ru-RU" sz="2000" dirty="0"/>
              <a:t> виду </a:t>
            </a:r>
            <a:r>
              <a:rPr lang="ru-RU" sz="2000" dirty="0" err="1"/>
              <a:t>переважно</a:t>
            </a:r>
            <a:r>
              <a:rPr lang="ru-RU" sz="2000" dirty="0"/>
              <a:t> в </a:t>
            </a:r>
            <a:r>
              <a:rPr lang="ru-RU" sz="2000" dirty="0" err="1"/>
              <a:t>біоценозі</a:t>
            </a:r>
            <a:r>
              <a:rPr lang="ru-RU" sz="2000" dirty="0"/>
              <a:t> та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підрозділах</a:t>
            </a:r>
            <a:r>
              <a:rPr lang="ru-RU" sz="2000" dirty="0"/>
              <a:t>, яке </a:t>
            </a:r>
            <a:r>
              <a:rPr lang="ru-RU" sz="2000" dirty="0" err="1"/>
              <a:t>враховує</a:t>
            </a:r>
            <a:r>
              <a:rPr lang="ru-RU" sz="2000" dirty="0"/>
              <a:t> не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просторове</a:t>
            </a:r>
            <a:r>
              <a:rPr lang="ru-RU" sz="2000" dirty="0"/>
              <a:t> </a:t>
            </a:r>
            <a:r>
              <a:rPr lang="ru-RU" sz="2000" dirty="0" err="1"/>
              <a:t>розташування</a:t>
            </a:r>
            <a:r>
              <a:rPr lang="ru-RU" sz="2000" dirty="0"/>
              <a:t>, а й </a:t>
            </a:r>
            <a:r>
              <a:rPr lang="ru-RU" sz="2000" dirty="0" err="1"/>
              <a:t>функціональну</a:t>
            </a:r>
            <a:r>
              <a:rPr lang="ru-RU" sz="2000" dirty="0"/>
              <a:t> роль.</a:t>
            </a:r>
          </a:p>
          <a:p>
            <a:pPr algn="ctr"/>
            <a:r>
              <a:rPr lang="uk-UA" sz="2000" b="1" dirty="0"/>
              <a:t>Все це</a:t>
            </a:r>
            <a:r>
              <a:rPr lang="ru-RU" sz="2000" b="1" dirty="0"/>
              <a:t> </a:t>
            </a:r>
            <a:r>
              <a:rPr lang="ru-RU" sz="2000" b="1" dirty="0" err="1"/>
              <a:t>свідчить</a:t>
            </a:r>
            <a:r>
              <a:rPr lang="ru-RU" sz="2000" b="1" dirty="0"/>
              <a:t> про </a:t>
            </a:r>
            <a:r>
              <a:rPr lang="ru-RU" sz="2000" b="1" dirty="0" err="1"/>
              <a:t>унікальність</a:t>
            </a:r>
            <a:r>
              <a:rPr lang="ru-RU" sz="2000" b="1" dirty="0"/>
              <a:t> </a:t>
            </a:r>
            <a:r>
              <a:rPr lang="ru-RU" sz="2000" b="1" dirty="0" err="1"/>
              <a:t>кожної</a:t>
            </a:r>
            <a:r>
              <a:rPr lang="ru-RU" sz="2000" b="1" dirty="0"/>
              <a:t> </a:t>
            </a:r>
            <a:r>
              <a:rPr lang="ru-RU" sz="2000" b="1" dirty="0" err="1"/>
              <a:t>популяції</a:t>
            </a:r>
            <a:r>
              <a:rPr lang="ru-RU" sz="2000" b="1" dirty="0"/>
              <a:t>.</a:t>
            </a:r>
          </a:p>
          <a:p>
            <a:pPr algn="just"/>
            <a:r>
              <a:rPr lang="ru-RU" sz="2000" dirty="0" err="1"/>
              <a:t>Популяції</a:t>
            </a:r>
            <a:r>
              <a:rPr lang="ru-RU" sz="2000" dirty="0"/>
              <a:t> будь-</a:t>
            </a:r>
            <a:r>
              <a:rPr lang="ru-RU" sz="2000" dirty="0" err="1"/>
              <a:t>якого</a:t>
            </a:r>
            <a:r>
              <a:rPr lang="ru-RU" sz="2000" dirty="0"/>
              <a:t> виду </a:t>
            </a:r>
            <a:r>
              <a:rPr lang="ru-RU" sz="2000" u="sng" dirty="0" err="1"/>
              <a:t>відрізняються</a:t>
            </a:r>
            <a:r>
              <a:rPr lang="ru-RU" sz="2000" u="sng" dirty="0"/>
              <a:t> одна </a:t>
            </a:r>
            <a:r>
              <a:rPr lang="ru-RU" sz="2000" u="sng" dirty="0" err="1"/>
              <a:t>від</a:t>
            </a:r>
            <a:r>
              <a:rPr lang="ru-RU" sz="2000" u="sng" dirty="0"/>
              <a:t> </a:t>
            </a:r>
            <a:r>
              <a:rPr lang="ru-RU" sz="2000" u="sng" dirty="0" err="1"/>
              <a:t>одної</a:t>
            </a:r>
            <a:r>
              <a:rPr lang="ru-RU" sz="2000" u="sng" dirty="0"/>
              <a:t> </a:t>
            </a:r>
            <a:r>
              <a:rPr lang="ru-RU" sz="2000" u="sng" dirty="0" err="1"/>
              <a:t>статистично</a:t>
            </a:r>
            <a:r>
              <a:rPr lang="ru-RU" sz="2000" u="sng" dirty="0"/>
              <a:t> </a:t>
            </a:r>
            <a:r>
              <a:rPr lang="ru-RU" sz="2000" u="sng" dirty="0" err="1"/>
              <a:t>майже</a:t>
            </a:r>
            <a:r>
              <a:rPr lang="ru-RU" sz="2000" u="sng" dirty="0"/>
              <a:t> за </a:t>
            </a:r>
            <a:r>
              <a:rPr lang="ru-RU" sz="2000" u="sng" dirty="0" err="1"/>
              <a:t>всіма</a:t>
            </a:r>
            <a:r>
              <a:rPr lang="ru-RU" sz="2000" u="sng" dirty="0"/>
              <a:t> </a:t>
            </a:r>
            <a:r>
              <a:rPr lang="ru-RU" sz="2000" u="sng" dirty="0" err="1"/>
              <a:t>показниками</a:t>
            </a:r>
            <a:r>
              <a:rPr lang="ru-RU" sz="2000" dirty="0"/>
              <a:t>. </a:t>
            </a:r>
            <a:endParaRPr lang="ru-RU" sz="2000" dirty="0" smtClean="0"/>
          </a:p>
          <a:p>
            <a:pPr algn="just"/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/>
              <a:t>стосується</a:t>
            </a:r>
            <a:r>
              <a:rPr lang="ru-RU" sz="2000" dirty="0"/>
              <a:t> </a:t>
            </a:r>
            <a:r>
              <a:rPr lang="ru-RU" sz="2000" b="1" dirty="0" err="1"/>
              <a:t>чисельності</a:t>
            </a:r>
            <a:r>
              <a:rPr lang="ru-RU" sz="2000" b="1" dirty="0"/>
              <a:t> </a:t>
            </a:r>
            <a:r>
              <a:rPr lang="ru-RU" sz="2000" b="1" dirty="0" err="1"/>
              <a:t>популяції</a:t>
            </a:r>
            <a:r>
              <a:rPr lang="ru-RU" sz="2000" b="1" dirty="0"/>
              <a:t> та </a:t>
            </a:r>
            <a:r>
              <a:rPr lang="ru-RU" sz="2000" b="1" dirty="0" err="1"/>
              <a:t>її</a:t>
            </a:r>
            <a:r>
              <a:rPr lang="ru-RU" sz="2000" b="1" dirty="0"/>
              <a:t> </a:t>
            </a:r>
            <a:r>
              <a:rPr lang="ru-RU" sz="2000" b="1" dirty="0" err="1"/>
              <a:t>динаміки</a:t>
            </a:r>
            <a:r>
              <a:rPr lang="ru-RU" sz="2000" b="1" dirty="0"/>
              <a:t>, </a:t>
            </a:r>
            <a:r>
              <a:rPr lang="ru-RU" sz="2000" b="1" dirty="0" err="1"/>
              <a:t>статевого</a:t>
            </a:r>
            <a:r>
              <a:rPr lang="ru-RU" sz="2000" b="1" dirty="0"/>
              <a:t> й </a:t>
            </a:r>
            <a:r>
              <a:rPr lang="ru-RU" sz="2000" b="1" dirty="0" err="1"/>
              <a:t>вікового</a:t>
            </a:r>
            <a:r>
              <a:rPr lang="ru-RU" sz="2000" b="1" dirty="0"/>
              <a:t> складу, а головне – </a:t>
            </a:r>
            <a:r>
              <a:rPr lang="ru-RU" sz="2000" b="1" dirty="0" err="1"/>
              <a:t>генетичної</a:t>
            </a:r>
            <a:r>
              <a:rPr lang="ru-RU" sz="2000" b="1" dirty="0"/>
              <a:t> </a:t>
            </a:r>
            <a:r>
              <a:rPr lang="ru-RU" sz="2000" b="1" dirty="0" err="1"/>
              <a:t>структури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pPr algn="just"/>
            <a:r>
              <a:rPr lang="ru-RU" sz="2000" dirty="0" err="1" smtClean="0"/>
              <a:t>Різні</a:t>
            </a:r>
            <a:r>
              <a:rPr lang="ru-RU" sz="2000" dirty="0" smtClean="0"/>
              <a:t> </a:t>
            </a:r>
            <a:r>
              <a:rPr lang="ru-RU" sz="2000" dirty="0" err="1"/>
              <a:t>популяції</a:t>
            </a:r>
            <a:r>
              <a:rPr lang="ru-RU" sz="2000" dirty="0"/>
              <a:t> </a:t>
            </a:r>
            <a:r>
              <a:rPr lang="ru-RU" sz="2000" dirty="0" err="1"/>
              <a:t>відрізняються</a:t>
            </a:r>
            <a:r>
              <a:rPr lang="ru-RU" sz="2000" dirty="0"/>
              <a:t> одна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одної</a:t>
            </a:r>
            <a:r>
              <a:rPr lang="ru-RU" sz="2000" dirty="0"/>
              <a:t> </a:t>
            </a:r>
            <a:r>
              <a:rPr lang="ru-RU" sz="2000" u="sng" dirty="0" err="1"/>
              <a:t>кількісним</a:t>
            </a:r>
            <a:r>
              <a:rPr lang="ru-RU" sz="2000" u="sng" dirty="0"/>
              <a:t> </a:t>
            </a:r>
            <a:r>
              <a:rPr lang="ru-RU" sz="2000" u="sng" dirty="0" err="1"/>
              <a:t>співвідношенням</a:t>
            </a:r>
            <a:r>
              <a:rPr lang="ru-RU" sz="2000" u="sng" dirty="0"/>
              <a:t> </a:t>
            </a:r>
            <a:r>
              <a:rPr lang="ru-RU" sz="2000" u="sng" dirty="0" err="1"/>
              <a:t>різних</a:t>
            </a:r>
            <a:r>
              <a:rPr lang="ru-RU" sz="2000" u="sng" dirty="0"/>
              <a:t> </a:t>
            </a:r>
            <a:r>
              <a:rPr lang="ru-RU" sz="2000" u="sng" dirty="0" err="1"/>
              <a:t>алелей</a:t>
            </a:r>
            <a:r>
              <a:rPr lang="ru-RU" sz="2000" u="sng" dirty="0"/>
              <a:t> і частотами </a:t>
            </a:r>
            <a:r>
              <a:rPr lang="ru-RU" sz="2000" u="sng" dirty="0" err="1"/>
              <a:t>стрівальності</a:t>
            </a:r>
            <a:r>
              <a:rPr lang="ru-RU" sz="2000" u="sng" dirty="0"/>
              <a:t> </a:t>
            </a:r>
            <a:r>
              <a:rPr lang="ru-RU" sz="2000" u="sng" dirty="0" smtClean="0"/>
              <a:t>того, </a:t>
            </a:r>
            <a:r>
              <a:rPr lang="ru-RU" sz="2000" u="sng" dirty="0" err="1"/>
              <a:t>або</a:t>
            </a:r>
            <a:r>
              <a:rPr lang="ru-RU" sz="2000" u="sng" dirty="0"/>
              <a:t> </a:t>
            </a:r>
            <a:r>
              <a:rPr lang="ru-RU" sz="2000" u="sng" dirty="0" err="1"/>
              <a:t>іншого</a:t>
            </a:r>
            <a:r>
              <a:rPr lang="ru-RU" sz="2000" u="sng" dirty="0"/>
              <a:t> фенотипу.</a:t>
            </a:r>
          </a:p>
        </p:txBody>
      </p:sp>
    </p:spTree>
    <p:extLst>
      <p:ext uri="{BB962C8B-B14F-4D97-AF65-F5344CB8AC3E}">
        <p14:creationId xmlns:p14="http://schemas.microsoft.com/office/powerpoint/2010/main" val="35685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052736"/>
            <a:ext cx="81369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На </a:t>
            </a:r>
            <a:r>
              <a:rPr lang="ru-RU" sz="2000" dirty="0" err="1"/>
              <a:t>рівні</a:t>
            </a:r>
            <a:r>
              <a:rPr lang="ru-RU" sz="2000" dirty="0"/>
              <a:t> </a:t>
            </a:r>
            <a:r>
              <a:rPr lang="ru-RU" sz="2000" dirty="0" err="1"/>
              <a:t>популяції</a:t>
            </a:r>
            <a:r>
              <a:rPr lang="ru-RU" sz="2000" dirty="0"/>
              <a:t> </a:t>
            </a:r>
            <a:r>
              <a:rPr lang="ru-RU" sz="2000" dirty="0" err="1"/>
              <a:t>індивідуальна</a:t>
            </a:r>
            <a:r>
              <a:rPr lang="ru-RU" sz="2000" dirty="0"/>
              <a:t> </a:t>
            </a:r>
            <a:r>
              <a:rPr lang="ru-RU" sz="2000" dirty="0" err="1"/>
              <a:t>різноякісність</a:t>
            </a:r>
            <a:r>
              <a:rPr lang="ru-RU" sz="2000" dirty="0"/>
              <a:t> </a:t>
            </a:r>
            <a:r>
              <a:rPr lang="ru-RU" sz="2000" dirty="0" err="1"/>
              <a:t>доповнюється</a:t>
            </a:r>
            <a:r>
              <a:rPr lang="ru-RU" sz="2000" dirty="0"/>
              <a:t> </a:t>
            </a:r>
            <a:r>
              <a:rPr lang="ru-RU" sz="2000" u="sng" dirty="0" err="1"/>
              <a:t>відмінностями</a:t>
            </a:r>
            <a:r>
              <a:rPr lang="ru-RU" sz="2000" u="sng" dirty="0"/>
              <a:t> у </a:t>
            </a:r>
            <a:r>
              <a:rPr lang="ru-RU" sz="2000" u="sng" dirty="0" err="1"/>
              <a:t>складі</a:t>
            </a:r>
            <a:r>
              <a:rPr lang="ru-RU" sz="2000" u="sng" dirty="0"/>
              <a:t> та </a:t>
            </a:r>
            <a:r>
              <a:rPr lang="ru-RU" sz="2000" u="sng" dirty="0" err="1"/>
              <a:t>особливостях</a:t>
            </a:r>
            <a:r>
              <a:rPr lang="ru-RU" sz="2000" u="sng" dirty="0"/>
              <a:t> </a:t>
            </a:r>
            <a:r>
              <a:rPr lang="ru-RU" sz="2000" u="sng" dirty="0" err="1"/>
              <a:t>функціонування</a:t>
            </a:r>
            <a:r>
              <a:rPr lang="ru-RU" sz="2000" u="sng" dirty="0"/>
              <a:t> </a:t>
            </a:r>
            <a:r>
              <a:rPr lang="ru-RU" sz="2000" u="sng" dirty="0" err="1"/>
              <a:t>окремих</a:t>
            </a:r>
            <a:r>
              <a:rPr lang="ru-RU" sz="2000" u="sng" dirty="0"/>
              <a:t> </a:t>
            </a:r>
            <a:r>
              <a:rPr lang="ru-RU" sz="2000" u="sng" dirty="0" err="1"/>
              <a:t>внутрішньопопуляційних</a:t>
            </a:r>
            <a:r>
              <a:rPr lang="ru-RU" sz="2000" u="sng" dirty="0"/>
              <a:t> </a:t>
            </a:r>
            <a:r>
              <a:rPr lang="ru-RU" sz="2000" u="sng" dirty="0" err="1"/>
              <a:t>угруповань</a:t>
            </a:r>
            <a:r>
              <a:rPr lang="ru-RU" sz="2000" u="sng" dirty="0"/>
              <a:t>. </a:t>
            </a:r>
            <a:endParaRPr lang="ru-RU" sz="2000" u="sng" dirty="0" smtClean="0"/>
          </a:p>
          <a:p>
            <a:pPr algn="just"/>
            <a:endParaRPr lang="ru-RU" sz="2000" i="1" dirty="0" smtClean="0"/>
          </a:p>
          <a:p>
            <a:pPr algn="just"/>
            <a:r>
              <a:rPr lang="ru-RU" i="1" dirty="0" smtClean="0"/>
              <a:t>Так</a:t>
            </a:r>
            <a:r>
              <a:rPr lang="ru-RU" i="1" dirty="0"/>
              <a:t>, у </a:t>
            </a:r>
            <a:r>
              <a:rPr lang="ru-RU" i="1" dirty="0" err="1"/>
              <a:t>копитних</a:t>
            </a:r>
            <a:r>
              <a:rPr lang="ru-RU" i="1" dirty="0"/>
              <a:t> </a:t>
            </a:r>
            <a:r>
              <a:rPr lang="ru-RU" i="1" dirty="0" err="1"/>
              <a:t>поряд</a:t>
            </a:r>
            <a:r>
              <a:rPr lang="ru-RU" i="1" dirty="0"/>
              <a:t> з </a:t>
            </a:r>
            <a:r>
              <a:rPr lang="ru-RU" i="1" dirty="0" err="1"/>
              <a:t>двостатевими</a:t>
            </a:r>
            <a:r>
              <a:rPr lang="ru-RU" i="1" dirty="0"/>
              <a:t> </a:t>
            </a:r>
            <a:r>
              <a:rPr lang="ru-RU" i="1" dirty="0" err="1"/>
              <a:t>угрупованнями</a:t>
            </a:r>
            <a:r>
              <a:rPr lang="ru-RU" i="1" dirty="0"/>
              <a:t> в </a:t>
            </a:r>
            <a:r>
              <a:rPr lang="ru-RU" i="1" dirty="0" err="1"/>
              <a:t>популяції</a:t>
            </a:r>
            <a:r>
              <a:rPr lang="ru-RU" i="1" dirty="0"/>
              <a:t> </a:t>
            </a:r>
            <a:r>
              <a:rPr lang="ru-RU" i="1" dirty="0" err="1"/>
              <a:t>існують</a:t>
            </a:r>
            <a:r>
              <a:rPr lang="ru-RU" i="1" dirty="0"/>
              <a:t> </a:t>
            </a:r>
            <a:r>
              <a:rPr lang="ru-RU" i="1" dirty="0" err="1"/>
              <a:t>окремі</a:t>
            </a:r>
            <a:r>
              <a:rPr lang="ru-RU" i="1" dirty="0"/>
              <a:t> стада </a:t>
            </a:r>
            <a:r>
              <a:rPr lang="ru-RU" i="1" dirty="0" err="1"/>
              <a:t>самців-холостяків</a:t>
            </a:r>
            <a:r>
              <a:rPr lang="ru-RU" i="1" dirty="0"/>
              <a:t>, </a:t>
            </a:r>
            <a:r>
              <a:rPr lang="ru-RU" i="1" dirty="0" err="1"/>
              <a:t>поодиноких</a:t>
            </a:r>
            <a:r>
              <a:rPr lang="ru-RU" i="1" dirty="0"/>
              <a:t> </a:t>
            </a:r>
            <a:r>
              <a:rPr lang="ru-RU" i="1" dirty="0" err="1"/>
              <a:t>особин</a:t>
            </a:r>
            <a:r>
              <a:rPr lang="ru-RU" i="1" dirty="0"/>
              <a:t>, </a:t>
            </a:r>
            <a:r>
              <a:rPr lang="ru-RU" i="1" dirty="0" err="1"/>
              <a:t>групи</a:t>
            </a:r>
            <a:r>
              <a:rPr lang="ru-RU" i="1" dirty="0"/>
              <a:t> </a:t>
            </a:r>
            <a:r>
              <a:rPr lang="ru-RU" i="1" dirty="0" err="1"/>
              <a:t>лише</a:t>
            </a:r>
            <a:r>
              <a:rPr lang="ru-RU" i="1" dirty="0"/>
              <a:t> </a:t>
            </a:r>
            <a:r>
              <a:rPr lang="ru-RU" i="1" dirty="0" err="1"/>
              <a:t>самиць</a:t>
            </a:r>
            <a:r>
              <a:rPr lang="ru-RU" i="1" dirty="0"/>
              <a:t> та </a:t>
            </a:r>
            <a:r>
              <a:rPr lang="ru-RU" i="1" dirty="0" err="1"/>
              <a:t>нестабільного</a:t>
            </a:r>
            <a:r>
              <a:rPr lang="ru-RU" i="1" dirty="0"/>
              <a:t> складу. </a:t>
            </a:r>
            <a:endParaRPr lang="en-US" i="1" dirty="0" smtClean="0"/>
          </a:p>
          <a:p>
            <a:pPr algn="just"/>
            <a:r>
              <a:rPr lang="ru-RU" i="1" dirty="0" smtClean="0"/>
              <a:t>У </a:t>
            </a:r>
            <a:r>
              <a:rPr lang="ru-RU" i="1" dirty="0" err="1"/>
              <a:t>популяціях</a:t>
            </a:r>
            <a:r>
              <a:rPr lang="ru-RU" i="1" dirty="0"/>
              <a:t> </a:t>
            </a:r>
            <a:r>
              <a:rPr lang="ru-RU" i="1" dirty="0" err="1"/>
              <a:t>кашалотів</a:t>
            </a:r>
            <a:r>
              <a:rPr lang="ru-RU" i="1" dirty="0"/>
              <a:t> (</a:t>
            </a:r>
            <a:r>
              <a:rPr lang="ru-RU" i="1" dirty="0" err="1"/>
              <a:t>Physetwr</a:t>
            </a:r>
            <a:r>
              <a:rPr lang="ru-RU" i="1" dirty="0"/>
              <a:t> </a:t>
            </a:r>
            <a:r>
              <a:rPr lang="ru-RU" i="1" dirty="0" err="1"/>
              <a:t>catodon</a:t>
            </a:r>
            <a:r>
              <a:rPr lang="ru-RU" i="1" dirty="0"/>
              <a:t>) описано </a:t>
            </a:r>
            <a:r>
              <a:rPr lang="ru-RU" i="1" dirty="0" err="1"/>
              <a:t>понад</a:t>
            </a:r>
            <a:r>
              <a:rPr lang="ru-RU" i="1" dirty="0"/>
              <a:t> 6 </a:t>
            </a:r>
            <a:r>
              <a:rPr lang="ru-RU" i="1" dirty="0" err="1"/>
              <a:t>типів</a:t>
            </a:r>
            <a:r>
              <a:rPr lang="ru-RU" i="1" dirty="0"/>
              <a:t> </a:t>
            </a:r>
            <a:r>
              <a:rPr lang="ru-RU" i="1" dirty="0" err="1"/>
              <a:t>внутрішньопопуляційних</a:t>
            </a:r>
            <a:r>
              <a:rPr lang="ru-RU" i="1" dirty="0"/>
              <a:t> </a:t>
            </a:r>
            <a:r>
              <a:rPr lang="ru-RU" i="1" dirty="0" err="1"/>
              <a:t>угруповань</a:t>
            </a:r>
            <a:r>
              <a:rPr lang="ru-RU" i="1" dirty="0"/>
              <a:t>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 err="1" smtClean="0"/>
              <a:t>Слід</a:t>
            </a:r>
            <a:r>
              <a:rPr lang="ru-RU" sz="2000" dirty="0" smtClean="0"/>
              <a:t> </a:t>
            </a:r>
            <a:r>
              <a:rPr lang="ru-RU" sz="2000" dirty="0" err="1"/>
              <a:t>зазначити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подібні</a:t>
            </a:r>
            <a:r>
              <a:rPr lang="ru-RU" sz="2000" dirty="0"/>
              <a:t> </a:t>
            </a:r>
            <a:r>
              <a:rPr lang="ru-RU" sz="2000" dirty="0" err="1"/>
              <a:t>угруповання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відігравати</a:t>
            </a:r>
            <a:r>
              <a:rPr lang="ru-RU" sz="2000" dirty="0"/>
              <a:t> </a:t>
            </a:r>
            <a:r>
              <a:rPr lang="ru-RU" sz="2000" dirty="0" err="1"/>
              <a:t>різну</a:t>
            </a:r>
            <a:r>
              <a:rPr lang="ru-RU" sz="2000" dirty="0"/>
              <a:t> роль у </a:t>
            </a:r>
            <a:r>
              <a:rPr lang="ru-RU" sz="2000" dirty="0" err="1"/>
              <a:t>житті</a:t>
            </a:r>
            <a:r>
              <a:rPr lang="ru-RU" sz="2000" dirty="0"/>
              <a:t> </a:t>
            </a:r>
            <a:r>
              <a:rPr lang="ru-RU" sz="2000" dirty="0" err="1"/>
              <a:t>популяції</a:t>
            </a:r>
            <a:r>
              <a:rPr lang="ru-RU" sz="2000" dirty="0"/>
              <a:t>. В </a:t>
            </a:r>
            <a:r>
              <a:rPr lang="ru-RU" sz="2000" b="1" dirty="0" err="1"/>
              <a:t>еволюційному</a:t>
            </a:r>
            <a:r>
              <a:rPr lang="ru-RU" sz="2000" b="1" dirty="0"/>
              <a:t> </a:t>
            </a:r>
            <a:r>
              <a:rPr lang="ru-RU" sz="2000" b="1" dirty="0" err="1"/>
              <a:t>процесі</a:t>
            </a:r>
            <a:r>
              <a:rPr lang="ru-RU" sz="2000" b="1" dirty="0"/>
              <a:t> </a:t>
            </a:r>
            <a:r>
              <a:rPr lang="ru-RU" sz="2000" dirty="0" err="1"/>
              <a:t>популяція</a:t>
            </a:r>
            <a:r>
              <a:rPr lang="ru-RU" sz="2000" dirty="0"/>
              <a:t> </a:t>
            </a:r>
            <a:r>
              <a:rPr lang="ru-RU" sz="2000" dirty="0" err="1"/>
              <a:t>виступає</a:t>
            </a:r>
            <a:r>
              <a:rPr lang="ru-RU" sz="2000" dirty="0"/>
              <a:t> як </a:t>
            </a:r>
            <a:r>
              <a:rPr lang="ru-RU" sz="2000" b="1" dirty="0" err="1"/>
              <a:t>екологічна</a:t>
            </a:r>
            <a:r>
              <a:rPr lang="ru-RU" sz="2000" b="1" dirty="0"/>
              <a:t>,</a:t>
            </a:r>
            <a:r>
              <a:rPr lang="ru-RU" sz="2000" dirty="0"/>
              <a:t> </a:t>
            </a:r>
            <a:r>
              <a:rPr lang="ru-RU" sz="2000" b="1" dirty="0" err="1"/>
              <a:t>морфофізіологічна</a:t>
            </a:r>
            <a:r>
              <a:rPr lang="ru-RU" sz="2000" dirty="0"/>
              <a:t> і </a:t>
            </a:r>
            <a:r>
              <a:rPr lang="ru-RU" sz="2000" b="1" dirty="0" err="1"/>
              <a:t>генетична</a:t>
            </a:r>
            <a:r>
              <a:rPr lang="ru-RU" sz="2000" b="1" dirty="0"/>
              <a:t> </a:t>
            </a:r>
            <a:r>
              <a:rPr lang="ru-RU" sz="2000" b="1" dirty="0" err="1"/>
              <a:t>єдність</a:t>
            </a:r>
            <a:r>
              <a:rPr lang="ru-RU" sz="2000" b="1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визнається</a:t>
            </a:r>
            <a:r>
              <a:rPr lang="ru-RU" sz="2000" dirty="0"/>
              <a:t> </a:t>
            </a:r>
            <a:r>
              <a:rPr lang="ru-RU" sz="2000" b="1" u="sng" dirty="0" err="1"/>
              <a:t>елементарною</a:t>
            </a:r>
            <a:r>
              <a:rPr lang="ru-RU" sz="2000" b="1" u="sng" dirty="0"/>
              <a:t> </a:t>
            </a:r>
            <a:r>
              <a:rPr lang="ru-RU" sz="2000" b="1" u="sng" dirty="0" err="1"/>
              <a:t>одиницею</a:t>
            </a:r>
            <a:r>
              <a:rPr lang="ru-RU" sz="2000" dirty="0"/>
              <a:t>, в межах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відбуватись</a:t>
            </a:r>
            <a:r>
              <a:rPr lang="ru-RU" sz="2000" dirty="0"/>
              <a:t> </a:t>
            </a:r>
            <a:r>
              <a:rPr lang="ru-RU" sz="2000" dirty="0" err="1"/>
              <a:t>еволюція</a:t>
            </a:r>
            <a:r>
              <a:rPr lang="ru-RU" sz="2000" dirty="0"/>
              <a:t>. </a:t>
            </a:r>
            <a:endParaRPr lang="ru-RU" sz="2000" dirty="0" smtClean="0"/>
          </a:p>
          <a:p>
            <a:pPr algn="ctr"/>
            <a:r>
              <a:rPr lang="ru-RU" sz="2000" b="1" u="sng" dirty="0" smtClean="0"/>
              <a:t>Лише </a:t>
            </a:r>
            <a:r>
              <a:rPr lang="ru-RU" sz="2000" b="1" u="sng" dirty="0"/>
              <a:t>вона, </a:t>
            </a:r>
            <a:r>
              <a:rPr lang="ru-RU" sz="2000" b="1" dirty="0"/>
              <a:t>а не </a:t>
            </a:r>
            <a:r>
              <a:rPr lang="ru-RU" sz="2000" b="1" dirty="0" err="1"/>
              <a:t>окрема</a:t>
            </a:r>
            <a:r>
              <a:rPr lang="ru-RU" sz="2000" b="1" dirty="0"/>
              <a:t> </a:t>
            </a:r>
            <a:r>
              <a:rPr lang="ru-RU" sz="2000" b="1" dirty="0" err="1"/>
              <a:t>особина</a:t>
            </a:r>
            <a:r>
              <a:rPr lang="ru-RU" sz="2000" b="1" dirty="0"/>
              <a:t> </a:t>
            </a:r>
            <a:r>
              <a:rPr lang="ru-RU" sz="2000" b="1" dirty="0" err="1"/>
              <a:t>чи</a:t>
            </a:r>
            <a:r>
              <a:rPr lang="ru-RU" sz="2000" b="1" dirty="0"/>
              <a:t> </a:t>
            </a:r>
            <a:r>
              <a:rPr lang="ru-RU" sz="2000" b="1" dirty="0" err="1"/>
              <a:t>група</a:t>
            </a:r>
            <a:r>
              <a:rPr lang="ru-RU" sz="2000" b="1" dirty="0"/>
              <a:t> </a:t>
            </a:r>
            <a:r>
              <a:rPr lang="ru-RU" sz="2000" b="1" dirty="0" err="1"/>
              <a:t>особин</a:t>
            </a:r>
            <a:r>
              <a:rPr lang="ru-RU" sz="2000" b="1" dirty="0"/>
              <a:t> </a:t>
            </a:r>
            <a:r>
              <a:rPr lang="ru-RU" sz="2000" b="1" dirty="0" err="1"/>
              <a:t>допопуляційного</a:t>
            </a:r>
            <a:r>
              <a:rPr lang="ru-RU" sz="2000" b="1" dirty="0"/>
              <a:t> </a:t>
            </a:r>
            <a:r>
              <a:rPr lang="ru-RU" sz="2000" b="1" dirty="0" err="1"/>
              <a:t>рівня</a:t>
            </a:r>
            <a:r>
              <a:rPr lang="ru-RU" sz="2000" b="1" dirty="0"/>
              <a:t> </a:t>
            </a:r>
            <a:r>
              <a:rPr lang="ru-RU" sz="2000" b="1" dirty="0" err="1"/>
              <a:t>має</a:t>
            </a:r>
            <a:r>
              <a:rPr lang="ru-RU" sz="2000" b="1" dirty="0"/>
              <a:t> свою </a:t>
            </a:r>
            <a:r>
              <a:rPr lang="ru-RU" sz="2000" b="1" dirty="0" err="1"/>
              <a:t>певну</a:t>
            </a:r>
            <a:r>
              <a:rPr lang="ru-RU" sz="2000" b="1" dirty="0"/>
              <a:t> </a:t>
            </a:r>
            <a:r>
              <a:rPr lang="ru-RU" sz="2000" b="1" dirty="0" err="1"/>
              <a:t>еволюційну</a:t>
            </a:r>
            <a:r>
              <a:rPr lang="ru-RU" sz="2000" b="1" dirty="0"/>
              <a:t> долю.</a:t>
            </a:r>
          </a:p>
        </p:txBody>
      </p:sp>
    </p:spTree>
    <p:extLst>
      <p:ext uri="{BB962C8B-B14F-4D97-AF65-F5344CB8AC3E}">
        <p14:creationId xmlns:p14="http://schemas.microsoft.com/office/powerpoint/2010/main" val="257705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669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2780928"/>
            <a:ext cx="1080120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Гареми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0088"/>
            <a:ext cx="8964488" cy="62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052736"/>
            <a:ext cx="806489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виникнути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, </a:t>
            </a:r>
            <a:r>
              <a:rPr lang="ru-RU" b="1" dirty="0" err="1"/>
              <a:t>чи</a:t>
            </a:r>
            <a:r>
              <a:rPr lang="ru-RU" b="1" dirty="0"/>
              <a:t> не </a:t>
            </a:r>
            <a:r>
              <a:rPr lang="ru-RU" b="1" dirty="0" err="1"/>
              <a:t>можемо</a:t>
            </a:r>
            <a:r>
              <a:rPr lang="ru-RU" b="1" dirty="0"/>
              <a:t> ми </a:t>
            </a:r>
            <a:r>
              <a:rPr lang="ru-RU" b="1" dirty="0" err="1"/>
              <a:t>визнати</a:t>
            </a:r>
            <a:r>
              <a:rPr lang="ru-RU" b="1" dirty="0"/>
              <a:t> за </a:t>
            </a:r>
            <a:r>
              <a:rPr lang="ru-RU" b="1" dirty="0" err="1"/>
              <a:t>популяцію</a:t>
            </a:r>
            <a:r>
              <a:rPr lang="ru-RU" b="1" dirty="0"/>
              <a:t> </a:t>
            </a:r>
            <a:r>
              <a:rPr lang="ru-RU" b="1" dirty="0" err="1"/>
              <a:t>кілька</a:t>
            </a:r>
            <a:r>
              <a:rPr lang="ru-RU" b="1" dirty="0"/>
              <a:t> </a:t>
            </a:r>
            <a:r>
              <a:rPr lang="ru-RU" b="1" dirty="0" err="1"/>
              <a:t>особин-засновників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дають</a:t>
            </a:r>
            <a:r>
              <a:rPr lang="ru-RU" b="1" dirty="0"/>
              <a:t> у </a:t>
            </a:r>
            <a:r>
              <a:rPr lang="ru-RU" b="1" dirty="0" err="1"/>
              <a:t>подальшому</a:t>
            </a:r>
            <a:r>
              <a:rPr lang="ru-RU" b="1" dirty="0"/>
              <a:t> початок </a:t>
            </a:r>
            <a:r>
              <a:rPr lang="ru-RU" b="1" dirty="0" err="1"/>
              <a:t>справжній</a:t>
            </a:r>
            <a:r>
              <a:rPr lang="ru-RU" b="1" dirty="0"/>
              <a:t> </a:t>
            </a:r>
            <a:r>
              <a:rPr lang="ru-RU" b="1" dirty="0" err="1"/>
              <a:t>популяції</a:t>
            </a:r>
            <a:r>
              <a:rPr lang="ru-RU" b="1" dirty="0"/>
              <a:t> </a:t>
            </a:r>
            <a:r>
              <a:rPr lang="ru-RU" dirty="0"/>
              <a:t>(кролики </a:t>
            </a:r>
            <a:r>
              <a:rPr lang="ru-RU" dirty="0" err="1"/>
              <a:t>Австралії</a:t>
            </a:r>
            <a:r>
              <a:rPr lang="ru-RU" dirty="0"/>
              <a:t>, ондатра й </a:t>
            </a:r>
            <a:r>
              <a:rPr lang="ru-RU" dirty="0" err="1"/>
              <a:t>колорадський</a:t>
            </a:r>
            <a:r>
              <a:rPr lang="ru-RU" dirty="0"/>
              <a:t> жук </a:t>
            </a:r>
            <a:r>
              <a:rPr lang="ru-RU" dirty="0" err="1"/>
              <a:t>Європи</a:t>
            </a:r>
            <a:r>
              <a:rPr lang="ru-RU" dirty="0"/>
              <a:t>,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острівних</a:t>
            </a:r>
            <a:r>
              <a:rPr lang="ru-RU" dirty="0"/>
              <a:t> форм)?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Властивості</a:t>
            </a:r>
            <a:r>
              <a:rPr lang="ru-RU" dirty="0" smtClean="0"/>
              <a:t> </a:t>
            </a:r>
            <a:r>
              <a:rPr lang="ru-RU" dirty="0" err="1"/>
              <a:t>популяції</a:t>
            </a:r>
            <a:r>
              <a:rPr lang="ru-RU" dirty="0"/>
              <a:t> </a:t>
            </a:r>
            <a:r>
              <a:rPr lang="ru-RU" dirty="0" err="1" smtClean="0"/>
              <a:t>визначаються</a:t>
            </a:r>
            <a:r>
              <a:rPr lang="ru-RU" dirty="0" smtClean="0"/>
              <a:t>, </a:t>
            </a:r>
            <a:r>
              <a:rPr lang="ru-RU" dirty="0"/>
              <a:t>в першу </a:t>
            </a:r>
            <a:r>
              <a:rPr lang="ru-RU" dirty="0" err="1" smtClean="0"/>
              <a:t>чергу</a:t>
            </a:r>
            <a:r>
              <a:rPr lang="ru-RU" dirty="0" smtClean="0"/>
              <a:t>, </a:t>
            </a:r>
            <a:r>
              <a:rPr lang="ru-RU" dirty="0" err="1"/>
              <a:t>властивостями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, </a:t>
            </a:r>
            <a:r>
              <a:rPr lang="ru-RU" dirty="0" err="1"/>
              <a:t>статі</a:t>
            </a:r>
            <a:r>
              <a:rPr lang="ru-RU" dirty="0"/>
              <a:t>, </a:t>
            </a:r>
            <a:r>
              <a:rPr lang="ru-RU" dirty="0" err="1"/>
              <a:t>фізіологічного</a:t>
            </a:r>
            <a:r>
              <a:rPr lang="ru-RU" dirty="0"/>
              <a:t> стану </a:t>
            </a:r>
            <a:r>
              <a:rPr lang="ru-RU" dirty="0" err="1"/>
              <a:t>тощо</a:t>
            </a:r>
            <a:r>
              <a:rPr lang="ru-RU" dirty="0"/>
              <a:t>. Але,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</a:t>
            </a:r>
            <a:r>
              <a:rPr lang="ru-RU" dirty="0" err="1"/>
              <a:t>важливими</a:t>
            </a:r>
            <a:r>
              <a:rPr lang="ru-RU" dirty="0"/>
              <a:t> характеристиками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b="1" dirty="0" err="1"/>
              <a:t>просторова</a:t>
            </a:r>
            <a:r>
              <a:rPr lang="ru-RU" b="1" dirty="0"/>
              <a:t> структура </a:t>
            </a:r>
            <a:r>
              <a:rPr lang="ru-RU" b="1" dirty="0" err="1"/>
              <a:t>популяції</a:t>
            </a:r>
            <a:r>
              <a:rPr lang="ru-RU" b="1" dirty="0"/>
              <a:t>,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динаміка</a:t>
            </a:r>
            <a:r>
              <a:rPr lang="ru-RU" b="1" dirty="0"/>
              <a:t> і </a:t>
            </a:r>
            <a:r>
              <a:rPr lang="ru-RU" b="1" dirty="0" err="1"/>
              <a:t>навіть</a:t>
            </a:r>
            <a:r>
              <a:rPr lang="ru-RU" b="1" dirty="0"/>
              <a:t> </a:t>
            </a:r>
            <a:r>
              <a:rPr lang="ru-RU" b="1" dirty="0" err="1"/>
              <a:t>відносини</a:t>
            </a:r>
            <a:r>
              <a:rPr lang="ru-RU" b="1" dirty="0"/>
              <a:t> </a:t>
            </a:r>
            <a:r>
              <a:rPr lang="ru-RU" b="1" dirty="0" err="1"/>
              <a:t>особин</a:t>
            </a:r>
            <a:r>
              <a:rPr lang="ru-RU" b="1" dirty="0"/>
              <a:t> одна з одною.</a:t>
            </a:r>
            <a:r>
              <a:rPr lang="ru-RU" dirty="0"/>
              <a:t> Тому </a:t>
            </a:r>
            <a:r>
              <a:rPr lang="ru-RU" dirty="0" err="1"/>
              <a:t>популяції</a:t>
            </a:r>
            <a:r>
              <a:rPr lang="ru-RU" dirty="0"/>
              <a:t> </a:t>
            </a:r>
            <a:r>
              <a:rPr lang="ru-RU" dirty="0" err="1"/>
              <a:t>звичайно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як </a:t>
            </a:r>
            <a:r>
              <a:rPr lang="ru-RU" dirty="0" err="1"/>
              <a:t>єдине</a:t>
            </a:r>
            <a:r>
              <a:rPr lang="ru-RU" dirty="0"/>
              <a:t> </a:t>
            </a:r>
            <a:r>
              <a:rPr lang="ru-RU" dirty="0" err="1"/>
              <a:t>екологічне</a:t>
            </a:r>
            <a:r>
              <a:rPr lang="ru-RU" dirty="0"/>
              <a:t> та </a:t>
            </a:r>
            <a:r>
              <a:rPr lang="ru-RU" dirty="0" err="1"/>
              <a:t>генетичне</a:t>
            </a:r>
            <a:r>
              <a:rPr lang="ru-RU" dirty="0"/>
              <a:t> </a:t>
            </a:r>
            <a:r>
              <a:rPr lang="ru-RU" dirty="0" err="1"/>
              <a:t>ціле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 </a:t>
            </a:r>
            <a:r>
              <a:rPr lang="ru-RU" dirty="0" err="1"/>
              <a:t>елементарною</a:t>
            </a:r>
            <a:r>
              <a:rPr lang="ru-RU" dirty="0"/>
              <a:t> </a:t>
            </a:r>
            <a:r>
              <a:rPr lang="ru-RU" dirty="0" err="1"/>
              <a:t>еволюційною</a:t>
            </a:r>
            <a:r>
              <a:rPr lang="ru-RU" dirty="0"/>
              <a:t> </a:t>
            </a:r>
            <a:r>
              <a:rPr lang="ru-RU" dirty="0" err="1"/>
              <a:t>одиницею</a:t>
            </a:r>
            <a:r>
              <a:rPr lang="ru-RU" dirty="0"/>
              <a:t> </a:t>
            </a:r>
            <a:r>
              <a:rPr lang="ru-RU" dirty="0" err="1"/>
              <a:t>свідчить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неї</a:t>
            </a:r>
            <a:r>
              <a:rPr lang="ru-RU" dirty="0"/>
              <a:t> і </a:t>
            </a:r>
            <a:r>
              <a:rPr lang="ru-RU" dirty="0" err="1"/>
              <a:t>відбуваються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спричиняють</a:t>
            </a:r>
            <a:r>
              <a:rPr lang="ru-RU" dirty="0"/>
              <a:t> </a:t>
            </a:r>
            <a:r>
              <a:rPr lang="ru-RU" b="1" dirty="0" err="1"/>
              <a:t>еволюційні</a:t>
            </a:r>
            <a:r>
              <a:rPr lang="ru-RU" b="1" dirty="0"/>
              <a:t> </a:t>
            </a:r>
            <a:r>
              <a:rPr lang="ru-RU" b="1" dirty="0" err="1"/>
              <a:t>зміни</a:t>
            </a:r>
            <a:r>
              <a:rPr lang="ru-RU" b="1" dirty="0"/>
              <a:t>. </a:t>
            </a:r>
            <a:endParaRPr lang="ru-RU" b="1" dirty="0" smtClean="0"/>
          </a:p>
          <a:p>
            <a:pPr algn="just"/>
            <a:r>
              <a:rPr lang="ru-RU" b="1" dirty="0" err="1" smtClean="0"/>
              <a:t>Біологічна</a:t>
            </a:r>
            <a:r>
              <a:rPr lang="ru-RU" b="1" dirty="0" smtClean="0"/>
              <a:t> </a:t>
            </a:r>
            <a:r>
              <a:rPr lang="ru-RU" b="1" dirty="0" err="1"/>
              <a:t>еволюція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накопичення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в </a:t>
            </a:r>
            <a:r>
              <a:rPr lang="ru-RU" dirty="0" err="1"/>
              <a:t>організмах</a:t>
            </a:r>
            <a:r>
              <a:rPr lang="ru-RU" dirty="0"/>
              <a:t> і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різноманіття</a:t>
            </a:r>
            <a:r>
              <a:rPr lang="ru-RU" dirty="0"/>
              <a:t>. </a:t>
            </a:r>
            <a:r>
              <a:rPr lang="ru-RU" dirty="0" err="1"/>
              <a:t>Підґрунтям</a:t>
            </a:r>
            <a:r>
              <a:rPr lang="ru-RU" dirty="0"/>
              <a:t> для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</a:t>
            </a:r>
            <a:r>
              <a:rPr lang="ru-RU" dirty="0" err="1"/>
              <a:t>генетичні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спадкові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Тому </a:t>
            </a:r>
            <a:r>
              <a:rPr lang="ru-RU" sz="2000" b="1" dirty="0">
                <a:solidFill>
                  <a:srgbClr val="FF0000"/>
                </a:solidFill>
              </a:rPr>
              <a:t>на </a:t>
            </a:r>
            <a:r>
              <a:rPr lang="ru-RU" sz="2000" b="1" dirty="0" err="1">
                <a:solidFill>
                  <a:srgbClr val="FF0000"/>
                </a:solidFill>
              </a:rPr>
              <a:t>генетичному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рівні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еволюція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представляє</a:t>
            </a:r>
            <a:r>
              <a:rPr lang="ru-RU" sz="2000" b="1" dirty="0">
                <a:solidFill>
                  <a:srgbClr val="FF0000"/>
                </a:solidFill>
              </a:rPr>
              <a:t> собою </a:t>
            </a:r>
            <a:r>
              <a:rPr lang="ru-RU" sz="2000" b="1" dirty="0" err="1">
                <a:solidFill>
                  <a:srgbClr val="FF0000"/>
                </a:solidFill>
              </a:rPr>
              <a:t>накопичення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змін</a:t>
            </a:r>
            <a:r>
              <a:rPr lang="ru-RU" sz="2000" b="1" dirty="0">
                <a:solidFill>
                  <a:srgbClr val="FF0000"/>
                </a:solidFill>
              </a:rPr>
              <a:t> в </a:t>
            </a:r>
            <a:r>
              <a:rPr lang="ru-RU" sz="2000" b="1" dirty="0" err="1">
                <a:solidFill>
                  <a:srgbClr val="FF0000"/>
                </a:solidFill>
              </a:rPr>
              <a:t>генетичній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структурі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популяції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46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492896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Елементарним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еволюційним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генотипного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таких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увесь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еволюційний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14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u="sng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ДЛЯ ЗАКРІПЛЕННЯ ЗНАНЬ</a:t>
            </a:r>
            <a:endParaRPr lang="ru-RU" sz="3200" b="1" u="sng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терміну еволюція в різних галузях знань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Найменша еволюційна одиниця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елементарної еволюційної одиниці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 визначення популяції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популяцій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Унітарні та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модулярні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організми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Чисельність, ареал популяції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К- і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R-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стратегії розвитку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ікова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статева структура популяції</a:t>
            </a:r>
          </a:p>
          <a:p>
            <a:pPr marL="457200" indent="-457200">
              <a:buFont typeface="+mj-lt"/>
              <a:buAutoNum type="arabicPeriod"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1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2" y="476672"/>
            <a:ext cx="8525544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40000">
              <a:schemeClr val="bg1">
                <a:tint val="95000"/>
                <a:shade val="85000"/>
                <a:satMod val="150000"/>
              </a:schemeClr>
            </a:gs>
            <a:gs pos="100000">
              <a:schemeClr val="bg1">
                <a:shade val="45000"/>
                <a:satMod val="2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" y="836712"/>
            <a:ext cx="6779095" cy="9906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Еволюційна теорія. </a:t>
            </a:r>
            <a:br>
              <a:rPr lang="uk-UA" dirty="0" smtClean="0"/>
            </a:br>
            <a:r>
              <a:rPr lang="uk-UA" dirty="0" smtClean="0"/>
              <a:t>Поняття, використання </a:t>
            </a:r>
            <a:br>
              <a:rPr lang="uk-UA" dirty="0" smtClean="0"/>
            </a:br>
            <a:r>
              <a:rPr lang="uk-UA" dirty="0" smtClean="0"/>
              <a:t>у сучасному світі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996952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Е</a:t>
            </a:r>
            <a:r>
              <a:rPr lang="ru-RU" dirty="0" err="1" smtClean="0"/>
              <a:t>волюційну</a:t>
            </a:r>
            <a:r>
              <a:rPr lang="ru-RU" dirty="0" smtClean="0"/>
              <a:t> </a:t>
            </a:r>
            <a:r>
              <a:rPr lang="ru-RU" dirty="0" err="1"/>
              <a:t>теорію</a:t>
            </a:r>
            <a:r>
              <a:rPr lang="ru-RU" dirty="0"/>
              <a:t> </a:t>
            </a: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b="1" dirty="0" err="1"/>
              <a:t>мікро</a:t>
            </a:r>
            <a:r>
              <a:rPr lang="ru-RU" b="1" dirty="0"/>
              <a:t>-</a:t>
            </a:r>
            <a:r>
              <a:rPr lang="ru-RU" dirty="0"/>
              <a:t> та </a:t>
            </a:r>
            <a:r>
              <a:rPr lang="ru-RU" b="1" dirty="0" err="1"/>
              <a:t>макроеволюцію</a:t>
            </a:r>
            <a:r>
              <a:rPr lang="uk-UA" b="1" dirty="0"/>
              <a:t>. </a:t>
            </a:r>
            <a:endParaRPr lang="en-US" b="1" dirty="0" smtClean="0"/>
          </a:p>
          <a:p>
            <a:pPr algn="just"/>
            <a:endParaRPr lang="en-US" dirty="0" smtClean="0"/>
          </a:p>
          <a:p>
            <a:pPr algn="just"/>
            <a:r>
              <a:rPr lang="uk-UA" dirty="0" smtClean="0"/>
              <a:t>Термін </a:t>
            </a:r>
            <a:r>
              <a:rPr lang="uk-UA" b="1" i="1" dirty="0"/>
              <a:t>еволюція</a:t>
            </a:r>
            <a:r>
              <a:rPr lang="uk-UA" dirty="0"/>
              <a:t> досить широко використовується різними галузями науки, враховуючи суспільні </a:t>
            </a:r>
            <a:r>
              <a:rPr lang="uk-UA" dirty="0" smtClean="0"/>
              <a:t>та,навіть, </a:t>
            </a:r>
            <a:r>
              <a:rPr lang="uk-UA" dirty="0"/>
              <a:t>гуманітарні дисципліни.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uk-UA" dirty="0" smtClean="0"/>
              <a:t>Вживається </a:t>
            </a:r>
            <a:r>
              <a:rPr lang="uk-UA" dirty="0"/>
              <a:t>він у двох значеннях: </a:t>
            </a:r>
            <a:endParaRPr lang="uk-UA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у </a:t>
            </a:r>
            <a:r>
              <a:rPr lang="uk-UA" dirty="0"/>
              <a:t>першому (</a:t>
            </a:r>
            <a:r>
              <a:rPr lang="uk-UA" i="1" dirty="0"/>
              <a:t>широке розуміння</a:t>
            </a:r>
            <a:r>
              <a:rPr lang="uk-UA" dirty="0"/>
              <a:t>) позначає розвиток в цілому, </a:t>
            </a:r>
            <a:endParaRPr lang="uk-UA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/>
              <a:t>а </a:t>
            </a:r>
            <a:r>
              <a:rPr lang="uk-UA" dirty="0"/>
              <a:t>в другому (</a:t>
            </a:r>
            <a:r>
              <a:rPr lang="uk-UA" i="1" dirty="0"/>
              <a:t>вузьке розуміння</a:t>
            </a:r>
            <a:r>
              <a:rPr lang="uk-UA" dirty="0"/>
              <a:t>), його розуміють як поступовий розвиток на відміну революції. </a:t>
            </a:r>
            <a:endParaRPr lang="en-US" dirty="0" smtClean="0"/>
          </a:p>
          <a:p>
            <a:pPr algn="just"/>
            <a:r>
              <a:rPr lang="uk-UA" dirty="0" smtClean="0"/>
              <a:t>Еволюція </a:t>
            </a:r>
            <a:r>
              <a:rPr lang="uk-UA" dirty="0"/>
              <a:t>органічного світу – це необоротний і до певної міри спрямований розвиток живої природи, який полягає у перетворені одних органічних форм </a:t>
            </a:r>
            <a:r>
              <a:rPr lang="uk-UA" dirty="0" smtClean="0"/>
              <a:t>в </a:t>
            </a:r>
            <a:r>
              <a:rPr lang="uk-UA" dirty="0"/>
              <a:t>якісно інші шляхом їх пристосування до умов існування.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163" y="476672"/>
            <a:ext cx="3827591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7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40000">
              <a:schemeClr val="bg1">
                <a:tint val="95000"/>
                <a:shade val="85000"/>
                <a:satMod val="150000"/>
              </a:schemeClr>
            </a:gs>
            <a:gs pos="100000">
              <a:schemeClr val="bg1">
                <a:shade val="45000"/>
                <a:satMod val="2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 smtClean="0"/>
              <a:t>ТЕОРІЯ ЕВОЛЮЦІЇ-ТЕОРЕТИЧНИЙ БАЗИС ВСІХ БІОЛОГІЧНИХ ДИСЦИПЛІН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1958018"/>
            <a:ext cx="46805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Еволюційне</a:t>
            </a:r>
            <a:r>
              <a:rPr lang="ru-RU" dirty="0"/>
              <a:t> </a:t>
            </a:r>
            <a:r>
              <a:rPr lang="ru-RU" dirty="0" err="1"/>
              <a:t>вчення</a:t>
            </a:r>
            <a:r>
              <a:rPr lang="ru-RU" dirty="0"/>
              <a:t> </a:t>
            </a:r>
            <a:r>
              <a:rPr lang="ru-RU" dirty="0" err="1"/>
              <a:t>спрямоване</a:t>
            </a:r>
            <a:r>
              <a:rPr lang="ru-RU" dirty="0"/>
              <a:t> на </a:t>
            </a:r>
            <a:r>
              <a:rPr lang="ru-RU" dirty="0" err="1"/>
              <a:t>пізнання</a:t>
            </a:r>
            <a:r>
              <a:rPr lang="ru-RU" dirty="0"/>
              <a:t> </a:t>
            </a:r>
            <a:r>
              <a:rPr lang="ru-RU" dirty="0" err="1"/>
              <a:t>закономірностей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органічного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Часто </a:t>
            </a:r>
            <a:r>
              <a:rPr lang="ru-RU" dirty="0"/>
              <a:t>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додають</a:t>
            </a:r>
            <a:r>
              <a:rPr lang="ru-RU" dirty="0"/>
              <a:t> – з метою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процесом</a:t>
            </a:r>
            <a:r>
              <a:rPr lang="ru-RU" dirty="0"/>
              <a:t>, але 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очікувати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оволодіння</a:t>
            </a:r>
            <a:r>
              <a:rPr lang="ru-RU" dirty="0"/>
              <a:t> </a:t>
            </a:r>
            <a:r>
              <a:rPr lang="ru-RU" dirty="0" err="1"/>
              <a:t>останнім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Людина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вносити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незначні</a:t>
            </a:r>
            <a:r>
              <a:rPr lang="ru-RU" dirty="0"/>
              <a:t> </a:t>
            </a:r>
            <a:r>
              <a:rPr lang="ru-RU" dirty="0" err="1"/>
              <a:t>корективи</a:t>
            </a:r>
            <a:r>
              <a:rPr lang="ru-RU" dirty="0"/>
              <a:t>, і в </a:t>
            </a:r>
            <a:r>
              <a:rPr lang="ru-RU" dirty="0" err="1"/>
              <a:t>найближчий</a:t>
            </a:r>
            <a:r>
              <a:rPr lang="ru-RU" dirty="0"/>
              <a:t> час </a:t>
            </a:r>
            <a:r>
              <a:rPr lang="ru-RU" dirty="0" err="1"/>
              <a:t>ситуація</a:t>
            </a:r>
            <a:r>
              <a:rPr lang="ru-RU" dirty="0"/>
              <a:t> навряд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зміниться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err="1" smtClean="0"/>
              <a:t>Незважаючи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це</a:t>
            </a:r>
            <a:r>
              <a:rPr lang="ru-RU" dirty="0"/>
              <a:t>, </a:t>
            </a:r>
            <a:r>
              <a:rPr lang="ru-RU" dirty="0" err="1"/>
              <a:t>еволюційна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smtClean="0"/>
              <a:t>як теоретичного, так </a:t>
            </a:r>
            <a:r>
              <a:rPr lang="ru-RU" dirty="0"/>
              <a:t>і практичного </a:t>
            </a:r>
            <a:r>
              <a:rPr lang="ru-RU" dirty="0" err="1"/>
              <a:t>значення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вона зараз стала </a:t>
            </a:r>
            <a:r>
              <a:rPr lang="ru-RU" b="1" dirty="0" err="1"/>
              <a:t>теоретичним</a:t>
            </a:r>
            <a:r>
              <a:rPr lang="ru-RU" b="1" dirty="0"/>
              <a:t> базисом </a:t>
            </a:r>
            <a:r>
              <a:rPr lang="ru-RU" b="1" dirty="0" err="1"/>
              <a:t>усіх</a:t>
            </a:r>
            <a:r>
              <a:rPr lang="ru-RU" b="1" dirty="0"/>
              <a:t> без </a:t>
            </a:r>
            <a:r>
              <a:rPr lang="ru-RU" b="1" dirty="0" err="1"/>
              <a:t>винятку</a:t>
            </a:r>
            <a:r>
              <a:rPr lang="ru-RU" b="1" dirty="0"/>
              <a:t> </a:t>
            </a:r>
            <a:r>
              <a:rPr lang="ru-RU" b="1" dirty="0" err="1"/>
              <a:t>біологічних</a:t>
            </a:r>
            <a:r>
              <a:rPr lang="ru-RU" b="1" dirty="0"/>
              <a:t> </a:t>
            </a:r>
            <a:r>
              <a:rPr lang="ru-RU" b="1" dirty="0" err="1"/>
              <a:t>дисциплін</a:t>
            </a:r>
            <a:r>
              <a:rPr lang="ru-RU" b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58018"/>
            <a:ext cx="2998569" cy="461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40000">
              <a:schemeClr val="bg1">
                <a:tint val="95000"/>
                <a:shade val="85000"/>
                <a:satMod val="150000"/>
              </a:schemeClr>
            </a:gs>
            <a:gs pos="100000">
              <a:schemeClr val="bg1">
                <a:shade val="45000"/>
                <a:satMod val="2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НАЙМЕНША ЕВОЛЮЦІЙНА ОДИНИЦЯ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2132856"/>
            <a:ext cx="30243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Більшість теорій еволюції в якості найменшої еволюційної одиниці визнають окрему особину. </a:t>
            </a:r>
            <a:endParaRPr lang="uk-UA" dirty="0" smtClean="0"/>
          </a:p>
          <a:p>
            <a:pPr algn="just"/>
            <a:r>
              <a:rPr lang="ru-RU" dirty="0" smtClean="0"/>
              <a:t>З </a:t>
            </a:r>
            <a:r>
              <a:rPr lang="ru-RU" dirty="0"/>
              <a:t>одного боку,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те, з </a:t>
            </a:r>
            <a:r>
              <a:rPr lang="ru-RU" dirty="0" err="1"/>
              <a:t>чим</a:t>
            </a:r>
            <a:r>
              <a:rPr lang="ru-RU" dirty="0"/>
              <a:t> ми </a:t>
            </a:r>
            <a:r>
              <a:rPr lang="ru-RU" dirty="0" err="1"/>
              <a:t>щодня</a:t>
            </a:r>
            <a:r>
              <a:rPr lang="ru-RU" dirty="0"/>
              <a:t> реально </a:t>
            </a:r>
            <a:r>
              <a:rPr lang="ru-RU" dirty="0" err="1"/>
              <a:t>стикаємося</a:t>
            </a:r>
            <a:r>
              <a:rPr lang="ru-RU" dirty="0"/>
              <a:t> у </a:t>
            </a:r>
            <a:r>
              <a:rPr lang="ru-RU" dirty="0" err="1" smtClean="0"/>
              <a:t>природі</a:t>
            </a:r>
            <a:r>
              <a:rPr lang="ru-RU" dirty="0" smtClean="0"/>
              <a:t>, але </a:t>
            </a:r>
            <a:r>
              <a:rPr lang="ru-RU" dirty="0"/>
              <a:t>сама по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u="sng" dirty="0" err="1"/>
              <a:t>особина</a:t>
            </a:r>
            <a:r>
              <a:rPr lang="ru-RU" u="sng" dirty="0"/>
              <a:t> </a:t>
            </a:r>
            <a:r>
              <a:rPr lang="ru-RU" u="sng" dirty="0" err="1"/>
              <a:t>нездатна</a:t>
            </a:r>
            <a:r>
              <a:rPr lang="ru-RU" u="sng" dirty="0"/>
              <a:t> </a:t>
            </a:r>
            <a:r>
              <a:rPr lang="ru-RU" u="sng" dirty="0" err="1"/>
              <a:t>принаймні</a:t>
            </a:r>
            <a:r>
              <a:rPr lang="ru-RU" u="sng" dirty="0"/>
              <a:t> до </a:t>
            </a:r>
            <a:r>
              <a:rPr lang="ru-RU" u="sng" dirty="0" err="1"/>
              <a:t>тривалих</a:t>
            </a:r>
            <a:r>
              <a:rPr lang="ru-RU" u="sng" dirty="0"/>
              <a:t> </a:t>
            </a:r>
            <a:r>
              <a:rPr lang="ru-RU" u="sng" dirty="0" err="1"/>
              <a:t>еволюційних</a:t>
            </a:r>
            <a:r>
              <a:rPr lang="ru-RU" u="sng" dirty="0"/>
              <a:t> </a:t>
            </a:r>
            <a:r>
              <a:rPr lang="ru-RU" u="sng" dirty="0" err="1"/>
              <a:t>змін</a:t>
            </a:r>
            <a:r>
              <a:rPr lang="ru-RU" u="sng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27126"/>
            <a:ext cx="4464496" cy="3727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21328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особина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 rot="593363">
            <a:off x="899808" y="3501027"/>
            <a:ext cx="504056" cy="33748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593642">
            <a:off x="2612411" y="3445134"/>
            <a:ext cx="678897" cy="3072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91064" y="2259390"/>
            <a:ext cx="8689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група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4942">
            <a:off x="2192883" y="5452775"/>
            <a:ext cx="86980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3990769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популяція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344" y="5352358"/>
            <a:ext cx="562730" cy="33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51859" y="3990769"/>
            <a:ext cx="6888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вид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5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40000">
              <a:schemeClr val="bg1">
                <a:tint val="95000"/>
                <a:shade val="85000"/>
                <a:satMod val="150000"/>
              </a:schemeClr>
            </a:gs>
            <a:gs pos="100000">
              <a:schemeClr val="bg1">
                <a:shade val="45000"/>
                <a:satMod val="2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Н.В. </a:t>
            </a:r>
            <a:r>
              <a:rPr lang="ru-RU" dirty="0" err="1"/>
              <a:t>Тимофеєв-Ресовський</a:t>
            </a:r>
            <a:r>
              <a:rPr lang="ru-RU" dirty="0"/>
              <a:t>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b="1" u="sng" dirty="0" err="1"/>
              <a:t>вимоги</a:t>
            </a:r>
            <a:r>
              <a:rPr lang="ru-RU" b="1" u="sng" dirty="0"/>
              <a:t> до </a:t>
            </a:r>
            <a:r>
              <a:rPr lang="ru-RU" b="1" u="sng" dirty="0" err="1"/>
              <a:t>елементарної</a:t>
            </a:r>
            <a:r>
              <a:rPr lang="ru-RU" b="1" u="sng" dirty="0"/>
              <a:t> </a:t>
            </a:r>
            <a:r>
              <a:rPr lang="ru-RU" b="1" u="sng" dirty="0" err="1"/>
              <a:t>еволюційної</a:t>
            </a:r>
            <a:r>
              <a:rPr lang="ru-RU" b="1" u="sng" dirty="0"/>
              <a:t> </a:t>
            </a:r>
            <a:r>
              <a:rPr lang="ru-RU" b="1" u="sng" dirty="0" err="1"/>
              <a:t>одиниці</a:t>
            </a:r>
            <a:r>
              <a:rPr lang="ru-RU" b="1" u="sng" dirty="0"/>
              <a:t>: </a:t>
            </a:r>
            <a:br>
              <a:rPr lang="ru-RU" b="1" u="sng" dirty="0"/>
            </a:br>
            <a:endParaRPr lang="ru-RU" b="1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3205424"/>
            <a:ext cx="4608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повинна</a:t>
            </a:r>
          </a:p>
          <a:p>
            <a:pPr algn="just"/>
            <a:r>
              <a:rPr lang="ru-RU" sz="2000" dirty="0"/>
              <a:t>а)  бути </a:t>
            </a:r>
            <a:r>
              <a:rPr lang="ru-RU" sz="2000" dirty="0" err="1"/>
              <a:t>далі</a:t>
            </a:r>
            <a:r>
              <a:rPr lang="ru-RU" sz="2000" dirty="0"/>
              <a:t> </a:t>
            </a:r>
            <a:r>
              <a:rPr lang="ru-RU" sz="2000" dirty="0" err="1"/>
              <a:t>неподільна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виступати</a:t>
            </a:r>
            <a:r>
              <a:rPr lang="ru-RU" sz="2000" dirty="0"/>
              <a:t> в </a:t>
            </a:r>
            <a:r>
              <a:rPr lang="ru-RU" sz="2000" dirty="0" err="1"/>
              <a:t>часі</a:t>
            </a:r>
            <a:r>
              <a:rPr lang="ru-RU" sz="2000" dirty="0"/>
              <a:t> </a:t>
            </a:r>
            <a:r>
              <a:rPr lang="ru-RU" sz="2000" dirty="0" smtClean="0"/>
              <a:t>й </a:t>
            </a:r>
            <a:r>
              <a:rPr lang="ru-RU" sz="2000" dirty="0" err="1"/>
              <a:t>просторі</a:t>
            </a:r>
            <a:r>
              <a:rPr lang="ru-RU" sz="2000" dirty="0"/>
              <a:t> як </a:t>
            </a:r>
            <a:r>
              <a:rPr lang="ru-RU" sz="2000" dirty="0" err="1"/>
              <a:t>певна</a:t>
            </a:r>
            <a:r>
              <a:rPr lang="ru-RU" sz="2000" dirty="0"/>
              <a:t> </a:t>
            </a:r>
            <a:r>
              <a:rPr lang="ru-RU" sz="2000" dirty="0" err="1"/>
              <a:t>єдність</a:t>
            </a:r>
            <a:r>
              <a:rPr lang="ru-RU" sz="2000" dirty="0"/>
              <a:t>; </a:t>
            </a:r>
          </a:p>
          <a:p>
            <a:pPr algn="just"/>
            <a:r>
              <a:rPr lang="ru-RU" sz="2000" dirty="0"/>
              <a:t>б) </a:t>
            </a:r>
            <a:r>
              <a:rPr lang="ru-RU" sz="2000" dirty="0" smtClean="0"/>
              <a:t> </a:t>
            </a:r>
            <a:r>
              <a:rPr lang="ru-RU" sz="2000" dirty="0"/>
              <a:t>бути </a:t>
            </a:r>
            <a:r>
              <a:rPr lang="ru-RU" sz="2000" dirty="0" err="1"/>
              <a:t>здатною</a:t>
            </a:r>
            <a:r>
              <a:rPr lang="ru-RU" sz="2000" dirty="0"/>
              <a:t> в </a:t>
            </a:r>
            <a:r>
              <a:rPr lang="ru-RU" sz="2000" dirty="0" err="1"/>
              <a:t>часі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в </a:t>
            </a:r>
            <a:r>
              <a:rPr lang="ru-RU" sz="2000" dirty="0" err="1"/>
              <a:t>черговості</a:t>
            </a:r>
            <a:r>
              <a:rPr lang="ru-RU" sz="2000" dirty="0"/>
              <a:t> </a:t>
            </a:r>
            <a:r>
              <a:rPr lang="ru-RU" sz="2000" dirty="0" err="1"/>
              <a:t>поколінь</a:t>
            </a:r>
            <a:r>
              <a:rPr lang="ru-RU" sz="2000" dirty="0"/>
              <a:t>, </a:t>
            </a:r>
            <a:r>
              <a:rPr lang="ru-RU" sz="2000" dirty="0" err="1"/>
              <a:t>спадково</a:t>
            </a:r>
            <a:r>
              <a:rPr lang="ru-RU" sz="2000" dirty="0"/>
              <a:t> </a:t>
            </a:r>
            <a:r>
              <a:rPr lang="ru-RU" sz="2000" dirty="0" err="1"/>
              <a:t>змінюватись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 в) повинна реально </a:t>
            </a:r>
            <a:r>
              <a:rPr lang="ru-RU" sz="2000" dirty="0" err="1"/>
              <a:t>існувати</a:t>
            </a:r>
            <a:r>
              <a:rPr lang="ru-RU" sz="2000" dirty="0"/>
              <a:t> в </a:t>
            </a:r>
            <a:r>
              <a:rPr lang="ru-RU" sz="2000" dirty="0" err="1"/>
              <a:t>природних</a:t>
            </a:r>
            <a:r>
              <a:rPr lang="ru-RU" sz="2000" dirty="0"/>
              <a:t> </a:t>
            </a:r>
            <a:r>
              <a:rPr lang="ru-RU" sz="2000" dirty="0" err="1"/>
              <a:t>умовах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2" y="2996952"/>
            <a:ext cx="3902240" cy="281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5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030A0"/>
            </a:gs>
            <a:gs pos="40000">
              <a:schemeClr val="bg1">
                <a:tint val="95000"/>
                <a:shade val="85000"/>
                <a:satMod val="150000"/>
              </a:schemeClr>
            </a:gs>
            <a:gs pos="100000">
              <a:schemeClr val="bg1">
                <a:shade val="45000"/>
                <a:satMod val="2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869719"/>
            <a:ext cx="4572000" cy="286232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/>
            <a:r>
              <a:rPr lang="uk-UA" dirty="0"/>
              <a:t>Виходячи з цього, в якості елементарної еволюційної одиниці слід розглядати групу особин, різноманітних </a:t>
            </a:r>
            <a:r>
              <a:rPr lang="uk-UA" dirty="0" err="1"/>
              <a:t>гено-</a:t>
            </a:r>
            <a:r>
              <a:rPr lang="uk-UA" dirty="0"/>
              <a:t> та </a:t>
            </a:r>
            <a:r>
              <a:rPr lang="uk-UA" dirty="0" err="1"/>
              <a:t>фенотипно</a:t>
            </a:r>
            <a:r>
              <a:rPr lang="uk-UA" dirty="0"/>
              <a:t>. Вид в цілому, </a:t>
            </a:r>
            <a:r>
              <a:rPr lang="uk-UA" sz="1200" dirty="0"/>
              <a:t>як і особина</a:t>
            </a:r>
            <a:r>
              <a:rPr lang="uk-UA" dirty="0"/>
              <a:t>, не може бути </a:t>
            </a:r>
            <a:r>
              <a:rPr lang="uk-UA" b="1" dirty="0"/>
              <a:t>елементарною</a:t>
            </a:r>
            <a:r>
              <a:rPr lang="uk-UA" dirty="0"/>
              <a:t> одиницею еволюційного процесу, оскільки має складну будову і майже ніколи не утворює реальної просторової єдності – особини розміщуються на всьому ареалі нерівномірно.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4149080"/>
            <a:ext cx="53640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Для того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відрізняти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гетерозиготних</a:t>
            </a:r>
            <a:r>
              <a:rPr lang="ru-RU" dirty="0"/>
              <a:t> </a:t>
            </a:r>
            <a:r>
              <a:rPr lang="ru-RU" dirty="0" err="1"/>
              <a:t>особин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гомозиготних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(чиста </a:t>
            </a:r>
            <a:r>
              <a:rPr lang="ru-RU" dirty="0" err="1"/>
              <a:t>лінія</a:t>
            </a:r>
            <a:r>
              <a:rPr lang="ru-RU" dirty="0"/>
              <a:t>) В. </a:t>
            </a:r>
            <a:r>
              <a:rPr lang="ru-RU" dirty="0" err="1"/>
              <a:t>Іогансен</a:t>
            </a:r>
            <a:r>
              <a:rPr lang="ru-RU" dirty="0"/>
              <a:t> у 1903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як </a:t>
            </a:r>
            <a:r>
              <a:rPr lang="ru-RU" sz="3600" b="1" u="sng" dirty="0" err="1"/>
              <a:t>популяція</a:t>
            </a:r>
            <a:r>
              <a:rPr lang="ru-RU" sz="3600" u="sng" dirty="0"/>
              <a:t>. </a:t>
            </a:r>
            <a:endParaRPr lang="ru-RU" sz="3600" u="sng" dirty="0" smtClean="0"/>
          </a:p>
          <a:p>
            <a:pPr algn="just"/>
            <a:r>
              <a:rPr lang="ru-RU" sz="2000" dirty="0" err="1" smtClean="0"/>
              <a:t>Цей</a:t>
            </a:r>
            <a:r>
              <a:rPr lang="ru-RU" sz="3600" dirty="0" smtClean="0"/>
              <a:t>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набув</a:t>
            </a:r>
            <a:r>
              <a:rPr lang="ru-RU" dirty="0"/>
              <a:t> 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/>
              <a:t>популярності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біологів</a:t>
            </a:r>
            <a:r>
              <a:rPr lang="ru-RU" dirty="0"/>
              <a:t> і остаточно </a:t>
            </a:r>
            <a:r>
              <a:rPr lang="ru-RU" dirty="0" err="1"/>
              <a:t>увійшов</a:t>
            </a:r>
            <a:r>
              <a:rPr lang="ru-RU" dirty="0"/>
              <a:t> </a:t>
            </a:r>
            <a:r>
              <a:rPr lang="ru-RU" dirty="0" err="1"/>
              <a:t>передусім</a:t>
            </a:r>
            <a:r>
              <a:rPr lang="ru-RU" dirty="0"/>
              <a:t> у генетику та </a:t>
            </a:r>
            <a:r>
              <a:rPr lang="ru-RU" dirty="0" err="1"/>
              <a:t>екологію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64709"/>
            <a:ext cx="2304256" cy="307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Другая 2">
      <a:dk1>
        <a:srgbClr val="70369A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70359A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880</TotalTime>
  <Words>3664</Words>
  <Application>Microsoft Office PowerPoint</Application>
  <PresentationFormat>Экран (4:3)</PresentationFormat>
  <Paragraphs>279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1" baseType="lpstr">
      <vt:lpstr>Arial</vt:lpstr>
      <vt:lpstr>Times New Roman</vt:lpstr>
      <vt:lpstr>Wingdings</vt:lpstr>
      <vt:lpstr>Ясность</vt:lpstr>
      <vt:lpstr>СТРУКТУРА КУРСУ </vt:lpstr>
      <vt:lpstr>ТЕМИ ЛЕКЦІЙ</vt:lpstr>
      <vt:lpstr> «Популяція як елементарна еволюційна одиниця» </vt:lpstr>
      <vt:lpstr>ПИТАННЯ ДЛЯ ОБГОВОРЕННЯ</vt:lpstr>
      <vt:lpstr>Еволюційна теорія.  Поняття, використання  у сучасному світі</vt:lpstr>
      <vt:lpstr>ТЕОРІЯ ЕВОЛЮЦІЇ-ТЕОРЕТИЧНИЙ БАЗИС ВСІХ БІОЛОГІЧНИХ ДИСЦИПЛІН</vt:lpstr>
      <vt:lpstr>НАЙМЕНША ЕВОЛЮЦІЙНА ОДИНИЦЯ</vt:lpstr>
      <vt:lpstr>Н.В. Тимофеєв-Ресовський запропонував такі вимоги до елементарної еволюційної одиниці:  </vt:lpstr>
      <vt:lpstr>Презентация PowerPoint</vt:lpstr>
      <vt:lpstr>СУЧАНЕ ВИЗНАЧЕННЯ ПОПУЛЯЦІЇ</vt:lpstr>
      <vt:lpstr>Презентация PowerPoint</vt:lpstr>
      <vt:lpstr>ФОРМИ  ПОПУЛЯЦІЙ:</vt:lpstr>
      <vt:lpstr>Основні характеристики популяції </vt:lpstr>
      <vt:lpstr>МОДУЛЯРНІ ОРГАНІЗМИ</vt:lpstr>
      <vt:lpstr>ВІДМІННОСТІ МІЖ УНІТАРНИМИ ТА МОДУЛЯРНИМИ ОРГАНІЗМАМИ</vt:lpstr>
      <vt:lpstr>ВИЗНАЧЕННЯ ЧИСЕЛЬНОСТІ ПОПУЛЯЦІЇ</vt:lpstr>
      <vt:lpstr>АРЕАЛ ПОПУЛЯЦІЇ</vt:lpstr>
      <vt:lpstr>СКЛАДОВІ АРЕАЛУ ПОПУЛЯЦІЇ</vt:lpstr>
      <vt:lpstr>Презентация PowerPoint</vt:lpstr>
      <vt:lpstr>Існують три основні способи розміщення особин у просторі:</vt:lpstr>
      <vt:lpstr>Презентация PowerPoint</vt:lpstr>
      <vt:lpstr>Річний життєвий цикл </vt:lpstr>
      <vt:lpstr>Цикл з багаторазовим розмноженням і перекриванням поколінь </vt:lpstr>
      <vt:lpstr>ДИНАМІКА ЧИСЕЛЬНОСТІ ПОПУЛЯЦІЙ</vt:lpstr>
      <vt:lpstr>K- і R- стратерія розвитку</vt:lpstr>
      <vt:lpstr>Властивості К- і R-стратегій у тварин.   </vt:lpstr>
      <vt:lpstr>МІГРАЦІЙНІ ПРОЦЕСИ В ПОПУЛЯЦІЯХ</vt:lpstr>
      <vt:lpstr>СЕЗОННІ МІГРАЦІЇ</vt:lpstr>
      <vt:lpstr>МІГРАЦІЇ НА ДАЛЕКІ ВІДСТАНІ</vt:lpstr>
      <vt:lpstr>Вікова структура популяцій </vt:lpstr>
      <vt:lpstr>Презентация PowerPoint</vt:lpstr>
      <vt:lpstr>ПРИКЛАД</vt:lpstr>
      <vt:lpstr>Презентация PowerPoint</vt:lpstr>
      <vt:lpstr>Презентация PowerPoint</vt:lpstr>
      <vt:lpstr>ПРИКЛАД</vt:lpstr>
      <vt:lpstr>Презентация PowerPoint</vt:lpstr>
      <vt:lpstr>Презентация PowerPoint</vt:lpstr>
      <vt:lpstr>Структура популяції має певне значення для її подальшої долі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ПИТАННЯ ДЛЯ ЗАКРІПЛЕННЯ ЗНАНЬ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«Популяція як елементарна еволюційна одиниця» </dc:title>
  <cp:lastModifiedBy>RePack by Diakov</cp:lastModifiedBy>
  <cp:revision>106</cp:revision>
  <dcterms:modified xsi:type="dcterms:W3CDTF">2021-01-30T10:43:52Z</dcterms:modified>
</cp:coreProperties>
</file>