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34" r:id="rId2"/>
    <p:sldId id="329" r:id="rId3"/>
    <p:sldId id="330" r:id="rId4"/>
    <p:sldId id="331" r:id="rId5"/>
    <p:sldId id="258" r:id="rId6"/>
    <p:sldId id="332" r:id="rId7"/>
    <p:sldId id="333" r:id="rId8"/>
    <p:sldId id="262" r:id="rId9"/>
    <p:sldId id="325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8" r:id="rId43"/>
    <p:sldId id="297" r:id="rId44"/>
    <p:sldId id="296" r:id="rId45"/>
    <p:sldId id="295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35" r:id="rId70"/>
    <p:sldId id="324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54880-6AEC-4E43-A88F-555ADF25DBDB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DECE7-4E87-45A6-8689-C16CD1E2F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7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09692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ECE7-4E87-45A6-8689-C16CD1E2F99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4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3581400"/>
            <a:ext cx="1981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94904" y="3581400"/>
            <a:ext cx="1981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858000" y="3581400"/>
            <a:ext cx="1981199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514600" y="1295400"/>
            <a:ext cx="19812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694904" y="1295400"/>
            <a:ext cx="19812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858001" y="1295400"/>
            <a:ext cx="1981199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7550" y="1575369"/>
            <a:ext cx="2698091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308362" y="1575372"/>
            <a:ext cx="2698091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  <a:solidFill>
            <a:schemeClr val="bg1">
              <a:lumMod val="95000"/>
            </a:schemeClr>
          </a:solidFill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81336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58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533400"/>
            <a:ext cx="60579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251520" y="6237312"/>
            <a:ext cx="5616624" cy="49492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Лекція №3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323528" y="332656"/>
            <a:ext cx="6480720" cy="5293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6000" b="1" u="sng" dirty="0" smtClean="0">
                <a:solidFill>
                  <a:srgbClr val="FFFF00"/>
                </a:solidFill>
              </a:rPr>
              <a:t>Адаптація </a:t>
            </a:r>
            <a:r>
              <a:rPr lang="uk-UA" sz="6000" b="1" dirty="0">
                <a:solidFill>
                  <a:srgbClr val="FFFF00"/>
                </a:solidFill>
              </a:rPr>
              <a:t>та її відносний характер. </a:t>
            </a:r>
            <a:br>
              <a:rPr lang="uk-UA" sz="6000" b="1" dirty="0">
                <a:solidFill>
                  <a:srgbClr val="FFFF00"/>
                </a:solidFill>
              </a:rPr>
            </a:br>
            <a:r>
              <a:rPr lang="uk-UA" sz="6000" b="1" u="sng" dirty="0">
                <a:solidFill>
                  <a:srgbClr val="FFFF00"/>
                </a:solidFill>
              </a:rPr>
              <a:t>Адаптація,</a:t>
            </a:r>
            <a:r>
              <a:rPr lang="uk-UA" sz="6000" b="1" dirty="0">
                <a:solidFill>
                  <a:srgbClr val="FFFF00"/>
                </a:solidFill>
              </a:rPr>
              <a:t> як властивість еволюції.</a:t>
            </a:r>
            <a:endParaRPr lang="en-US" sz="6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973222"/>
            <a:ext cx="4752528" cy="252526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err="1" smtClean="0"/>
              <a:t>Особлива</a:t>
            </a:r>
            <a:r>
              <a:rPr lang="ru-RU" sz="2400" i="1" dirty="0" smtClean="0"/>
              <a:t> </a:t>
            </a:r>
            <a:r>
              <a:rPr lang="ru-RU" sz="2400" i="1" dirty="0" err="1"/>
              <a:t>поведінка</a:t>
            </a:r>
            <a:r>
              <a:rPr lang="ru-RU" sz="2400" i="1" dirty="0"/>
              <a:t> </a:t>
            </a:r>
            <a:r>
              <a:rPr lang="ru-RU" sz="2400" i="1" dirty="0" err="1"/>
              <a:t>стає</a:t>
            </a:r>
            <a:r>
              <a:rPr lang="ru-RU" sz="2400" i="1" dirty="0"/>
              <a:t> </a:t>
            </a:r>
            <a:r>
              <a:rPr lang="ru-RU" sz="2400" i="1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/>
              <a:t>необхідною</a:t>
            </a:r>
            <a:r>
              <a:rPr lang="ru-RU" sz="2400" i="1" dirty="0"/>
              <a:t> птахам, </a:t>
            </a:r>
            <a:r>
              <a:rPr lang="ru-RU" sz="2400" i="1" dirty="0" err="1"/>
              <a:t>які</a:t>
            </a:r>
            <a:r>
              <a:rPr lang="ru-RU" sz="2400" i="1" dirty="0"/>
              <a:t> </a:t>
            </a:r>
            <a:r>
              <a:rPr lang="ru-RU" sz="2400" i="1" dirty="0" err="1"/>
              <a:t>гніздяться</a:t>
            </a:r>
            <a:r>
              <a:rPr lang="ru-RU" sz="2400" i="1" dirty="0"/>
              <a:t> на </a:t>
            </a:r>
            <a:r>
              <a:rPr lang="ru-RU" sz="2400" i="1" dirty="0" err="1"/>
              <a:t>землі</a:t>
            </a:r>
            <a:r>
              <a:rPr lang="ru-RU" sz="2400" i="1" dirty="0"/>
              <a:t>: вони </a:t>
            </a:r>
            <a:r>
              <a:rPr lang="ru-RU" sz="2400" i="1" dirty="0" err="1"/>
              <a:t>повинні</a:t>
            </a:r>
            <a:r>
              <a:rPr lang="ru-RU" sz="2400" i="1" dirty="0"/>
              <a:t> </a:t>
            </a:r>
            <a:r>
              <a:rPr lang="ru-RU" sz="2400" i="1" dirty="0" err="1"/>
              <a:t>вибрати</a:t>
            </a:r>
            <a:r>
              <a:rPr lang="ru-RU" sz="2400" i="1" dirty="0"/>
              <a:t> </a:t>
            </a:r>
            <a:r>
              <a:rPr lang="ru-RU" sz="2400" i="1" dirty="0" err="1"/>
              <a:t>таку</a:t>
            </a:r>
            <a:r>
              <a:rPr lang="ru-RU" sz="2400" i="1" dirty="0"/>
              <a:t> </a:t>
            </a:r>
            <a:r>
              <a:rPr lang="ru-RU" sz="2400" i="1" dirty="0" err="1"/>
              <a:t>ділянку</a:t>
            </a:r>
            <a:r>
              <a:rPr lang="ru-RU" sz="2400" i="1" dirty="0"/>
              <a:t>, </a:t>
            </a:r>
            <a:r>
              <a:rPr lang="ru-RU" sz="2400" i="1" dirty="0" err="1"/>
              <a:t>щоб</a:t>
            </a:r>
            <a:r>
              <a:rPr lang="ru-RU" sz="2400" i="1" dirty="0"/>
              <a:t> </a:t>
            </a:r>
            <a:r>
              <a:rPr lang="ru-RU" sz="2400" i="1" dirty="0" err="1"/>
              <a:t>забарвлення</a:t>
            </a:r>
            <a:r>
              <a:rPr lang="ru-RU" sz="2400" i="1" dirty="0"/>
              <a:t> </a:t>
            </a:r>
            <a:r>
              <a:rPr lang="ru-RU" sz="2400" i="1" dirty="0" err="1"/>
              <a:t>яєць</a:t>
            </a:r>
            <a:r>
              <a:rPr lang="ru-RU" sz="2400" i="1" dirty="0"/>
              <a:t> максимально </a:t>
            </a:r>
            <a:r>
              <a:rPr lang="ru-RU" sz="2400" i="1" dirty="0" err="1"/>
              <a:t>наближалось</a:t>
            </a:r>
            <a:r>
              <a:rPr lang="ru-RU" sz="2400" i="1" dirty="0"/>
              <a:t> до </a:t>
            </a:r>
            <a:r>
              <a:rPr lang="ru-RU" sz="2400" i="1" dirty="0" err="1"/>
              <a:t>оточуючого</a:t>
            </a:r>
            <a:r>
              <a:rPr lang="ru-RU" sz="2400" i="1" dirty="0"/>
              <a:t> </a:t>
            </a:r>
            <a:r>
              <a:rPr lang="ru-RU" sz="2400" i="1" dirty="0" err="1"/>
              <a:t>тла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6470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501008"/>
            <a:ext cx="3312368" cy="3109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62798"/>
            <a:ext cx="85689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Само по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забарвлення</a:t>
            </a:r>
            <a:r>
              <a:rPr lang="ru-RU" dirty="0">
                <a:solidFill>
                  <a:schemeClr val="bg1"/>
                </a:solidFill>
              </a:rPr>
              <a:t> часто </a:t>
            </a:r>
            <a:r>
              <a:rPr lang="ru-RU" dirty="0" err="1">
                <a:solidFill>
                  <a:schemeClr val="bg1"/>
                </a:solidFill>
              </a:rPr>
              <a:t>виявляється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недостатнім</a:t>
            </a:r>
            <a:r>
              <a:rPr lang="ru-RU" dirty="0">
                <a:solidFill>
                  <a:schemeClr val="bg1"/>
                </a:solidFill>
              </a:rPr>
              <a:t>, тому </a:t>
            </a:r>
            <a:r>
              <a:rPr lang="ru-RU" dirty="0" err="1">
                <a:solidFill>
                  <a:schemeClr val="bg1"/>
                </a:solidFill>
              </a:rPr>
              <a:t>необхідною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sz="2000" b="1" dirty="0" err="1">
                <a:solidFill>
                  <a:schemeClr val="bg1"/>
                </a:solidFill>
              </a:rPr>
              <a:t>відповідна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поведінка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839906"/>
            <a:ext cx="4824536" cy="23391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/>
              <a:t>Так, на </a:t>
            </a:r>
            <a:r>
              <a:rPr lang="ru-RU" i="1" dirty="0" err="1"/>
              <a:t>острові</a:t>
            </a:r>
            <a:r>
              <a:rPr lang="ru-RU" i="1" dirty="0"/>
              <a:t> </a:t>
            </a:r>
            <a:r>
              <a:rPr lang="ru-RU" i="1" dirty="0" err="1"/>
              <a:t>Мартинек</a:t>
            </a:r>
            <a:r>
              <a:rPr lang="ru-RU" i="1" dirty="0"/>
              <a:t> в </a:t>
            </a:r>
            <a:r>
              <a:rPr lang="ru-RU" i="1" dirty="0" err="1"/>
              <a:t>однакових</a:t>
            </a:r>
            <a:r>
              <a:rPr lang="ru-RU" i="1" dirty="0"/>
              <a:t> </a:t>
            </a:r>
            <a:r>
              <a:rPr lang="ru-RU" i="1" dirty="0" err="1"/>
              <a:t>умовах</a:t>
            </a:r>
            <a:r>
              <a:rPr lang="ru-RU" i="1" dirty="0"/>
              <a:t> </a:t>
            </a:r>
            <a:r>
              <a:rPr lang="ru-RU" i="1" dirty="0" err="1"/>
              <a:t>існують</a:t>
            </a:r>
            <a:r>
              <a:rPr lang="ru-RU" i="1" dirty="0"/>
              <a:t> </a:t>
            </a:r>
            <a:r>
              <a:rPr lang="ru-RU" sz="2000" b="1" i="1" dirty="0">
                <a:solidFill>
                  <a:srgbClr val="FFFF00"/>
                </a:solidFill>
              </a:rPr>
              <a:t>три </a:t>
            </a:r>
            <a:r>
              <a:rPr lang="ru-RU" sz="2000" b="1" i="1" dirty="0" err="1">
                <a:solidFill>
                  <a:srgbClr val="FFFF00"/>
                </a:solidFill>
              </a:rPr>
              <a:t>види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ящірок</a:t>
            </a:r>
            <a:r>
              <a:rPr lang="ru-RU" sz="2000" b="1" i="1" dirty="0">
                <a:solidFill>
                  <a:srgbClr val="FFFF00"/>
                </a:solidFill>
              </a:rPr>
              <a:t> роду </a:t>
            </a:r>
            <a:r>
              <a:rPr lang="ru-RU" sz="2000" b="1" i="1" dirty="0" err="1">
                <a:solidFill>
                  <a:srgbClr val="FFFF00"/>
                </a:solidFill>
              </a:rPr>
              <a:t>Anolis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u="sng" dirty="0" err="1"/>
              <a:t>різне</a:t>
            </a:r>
            <a:r>
              <a:rPr lang="ru-RU" i="1" u="sng" dirty="0"/>
              <a:t> </a:t>
            </a:r>
            <a:r>
              <a:rPr lang="ru-RU" i="1" u="sng" dirty="0" err="1"/>
              <a:t>забарвлення</a:t>
            </a:r>
            <a:r>
              <a:rPr lang="ru-RU" i="1" u="sng" dirty="0"/>
              <a:t> </a:t>
            </a:r>
            <a:r>
              <a:rPr lang="ru-RU" i="1" dirty="0"/>
              <a:t>– </a:t>
            </a:r>
            <a:r>
              <a:rPr lang="ru-RU" i="1" dirty="0" err="1"/>
              <a:t>бурувате</a:t>
            </a:r>
            <a:r>
              <a:rPr lang="ru-RU" i="1" dirty="0"/>
              <a:t>, </a:t>
            </a:r>
            <a:r>
              <a:rPr lang="ru-RU" i="1" dirty="0" err="1"/>
              <a:t>зелене</a:t>
            </a:r>
            <a:r>
              <a:rPr lang="ru-RU" i="1" dirty="0"/>
              <a:t> та </a:t>
            </a:r>
            <a:r>
              <a:rPr lang="ru-RU" i="1" dirty="0" err="1"/>
              <a:t>світло-сіре</a:t>
            </a:r>
            <a:r>
              <a:rPr lang="ru-RU" i="1" dirty="0"/>
              <a:t>. У </a:t>
            </a:r>
            <a:r>
              <a:rPr lang="ru-RU" i="1" dirty="0" err="1"/>
              <a:t>стані</a:t>
            </a:r>
            <a:r>
              <a:rPr lang="ru-RU" i="1" dirty="0"/>
              <a:t> </a:t>
            </a:r>
            <a:r>
              <a:rPr lang="ru-RU" i="1" dirty="0" err="1"/>
              <a:t>занепокоєння</a:t>
            </a:r>
            <a:r>
              <a:rPr lang="ru-RU" i="1" dirty="0"/>
              <a:t> вони </a:t>
            </a:r>
            <a:r>
              <a:rPr lang="ru-RU" i="1" dirty="0" err="1"/>
              <a:t>ховаються</a:t>
            </a:r>
            <a:r>
              <a:rPr lang="ru-RU" i="1" dirty="0"/>
              <a:t> на </a:t>
            </a:r>
            <a:r>
              <a:rPr lang="ru-RU" i="1" dirty="0" err="1"/>
              <a:t>фоні</a:t>
            </a:r>
            <a:r>
              <a:rPr lang="ru-RU" i="1" dirty="0"/>
              <a:t> </a:t>
            </a:r>
            <a:r>
              <a:rPr lang="ru-RU" i="1" dirty="0" err="1"/>
              <a:t>відповідного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 – </a:t>
            </a:r>
            <a:r>
              <a:rPr lang="ru-RU" i="1" dirty="0" err="1"/>
              <a:t>зелені</a:t>
            </a:r>
            <a:r>
              <a:rPr lang="ru-RU" i="1" dirty="0"/>
              <a:t> у </a:t>
            </a:r>
            <a:r>
              <a:rPr lang="ru-RU" i="1" dirty="0" err="1"/>
              <a:t>зеленій</a:t>
            </a:r>
            <a:r>
              <a:rPr lang="ru-RU" i="1" dirty="0"/>
              <a:t> </a:t>
            </a:r>
            <a:r>
              <a:rPr lang="ru-RU" i="1" dirty="0" err="1"/>
              <a:t>траві</a:t>
            </a:r>
            <a:r>
              <a:rPr lang="ru-RU" i="1" dirty="0"/>
              <a:t>, </a:t>
            </a:r>
            <a:r>
              <a:rPr lang="ru-RU" i="1" dirty="0" err="1"/>
              <a:t>бурі</a:t>
            </a:r>
            <a:r>
              <a:rPr lang="ru-RU" i="1" dirty="0"/>
              <a:t> у </a:t>
            </a:r>
            <a:r>
              <a:rPr lang="ru-RU" i="1" dirty="0" err="1"/>
              <a:t>засохлих</a:t>
            </a:r>
            <a:r>
              <a:rPr lang="ru-RU" i="1" dirty="0"/>
              <a:t> кущах, а </a:t>
            </a:r>
            <a:r>
              <a:rPr lang="ru-RU" i="1" dirty="0" err="1"/>
              <a:t>світло-сірі</a:t>
            </a:r>
            <a:r>
              <a:rPr lang="ru-RU" i="1" dirty="0"/>
              <a:t> на </a:t>
            </a:r>
            <a:r>
              <a:rPr lang="ru-RU" i="1" dirty="0" err="1"/>
              <a:t>стовбурах</a:t>
            </a:r>
            <a:r>
              <a:rPr lang="ru-RU" i="1" dirty="0"/>
              <a:t> дерев, </a:t>
            </a:r>
            <a:r>
              <a:rPr lang="ru-RU" i="1" dirty="0" err="1"/>
              <a:t>завдяки</a:t>
            </a:r>
            <a:r>
              <a:rPr lang="ru-RU" i="1" dirty="0"/>
              <a:t> </a:t>
            </a:r>
            <a:r>
              <a:rPr lang="ru-RU" i="1" dirty="0" err="1"/>
              <a:t>чому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вони </a:t>
            </a:r>
            <a:r>
              <a:rPr lang="ru-RU" i="1" dirty="0" err="1"/>
              <a:t>стають</a:t>
            </a:r>
            <a:r>
              <a:rPr lang="ru-RU" i="1" dirty="0"/>
              <a:t> </a:t>
            </a:r>
            <a:r>
              <a:rPr lang="ru-RU" i="1" dirty="0" err="1"/>
              <a:t>непомітними</a:t>
            </a:r>
            <a:r>
              <a:rPr lang="ru-RU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0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2996952"/>
            <a:ext cx="4464496" cy="3600400"/>
          </a:xfr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b="1" u="sng" dirty="0" err="1"/>
              <a:t>тимчасовими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u="sng" dirty="0" err="1"/>
              <a:t>постійними</a:t>
            </a:r>
            <a:r>
              <a:rPr lang="ru-RU" b="1" u="sng" dirty="0"/>
              <a:t>, </a:t>
            </a:r>
            <a:r>
              <a:rPr lang="ru-RU" dirty="0" err="1"/>
              <a:t>специфічними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такими,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регулюються</a:t>
            </a:r>
            <a:r>
              <a:rPr lang="ru-RU" dirty="0"/>
              <a:t>, </a:t>
            </a:r>
            <a:r>
              <a:rPr lang="ru-RU" dirty="0" err="1"/>
              <a:t>сезонними</a:t>
            </a:r>
            <a:r>
              <a:rPr lang="ru-RU" dirty="0"/>
              <a:t>, </a:t>
            </a:r>
            <a:r>
              <a:rPr lang="ru-RU" dirty="0" err="1"/>
              <a:t>здатними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3400" dirty="0" err="1" smtClean="0"/>
              <a:t>Численними</a:t>
            </a:r>
            <a:r>
              <a:rPr lang="ru-RU" sz="3400" dirty="0" smtClean="0"/>
              <a:t> </a:t>
            </a:r>
            <a:r>
              <a:rPr lang="ru-RU" sz="3400" dirty="0"/>
              <a:t>є </a:t>
            </a:r>
            <a:r>
              <a:rPr lang="ru-RU" sz="3400" dirty="0" err="1"/>
              <a:t>приклади</a:t>
            </a:r>
            <a:r>
              <a:rPr lang="ru-RU" sz="3400" dirty="0"/>
              <a:t> </a:t>
            </a:r>
            <a:r>
              <a:rPr lang="ru-RU" sz="3400" dirty="0" err="1"/>
              <a:t>змін</a:t>
            </a:r>
            <a:r>
              <a:rPr lang="ru-RU" sz="3400" dirty="0"/>
              <a:t> </a:t>
            </a:r>
            <a:r>
              <a:rPr lang="ru-RU" sz="3400" dirty="0" err="1"/>
              <a:t>забарвлення</a:t>
            </a:r>
            <a:r>
              <a:rPr lang="ru-RU" sz="3400" dirty="0"/>
              <a:t> у </a:t>
            </a:r>
            <a:r>
              <a:rPr lang="ru-RU" sz="3400" dirty="0" err="1"/>
              <a:t>життєвому</a:t>
            </a:r>
            <a:r>
              <a:rPr lang="ru-RU" sz="3400" dirty="0"/>
              <a:t> </a:t>
            </a:r>
            <a:r>
              <a:rPr lang="ru-RU" sz="3400" dirty="0" err="1"/>
              <a:t>циклі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найбільш</a:t>
            </a:r>
            <a:r>
              <a:rPr lang="ru-RU" sz="3400" dirty="0"/>
              <a:t> </a:t>
            </a:r>
            <a:r>
              <a:rPr lang="ru-RU" sz="3400" dirty="0" err="1"/>
              <a:t>типово</a:t>
            </a:r>
            <a:r>
              <a:rPr lang="ru-RU" sz="3400" dirty="0"/>
              <a:t> для комах. </a:t>
            </a:r>
          </a:p>
          <a:p>
            <a:endParaRPr lang="ru-RU" sz="3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212976"/>
            <a:ext cx="3906517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err="1">
                <a:solidFill>
                  <a:srgbClr val="FFFF00"/>
                </a:solidFill>
              </a:rPr>
              <a:t>Ще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більш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наочними</a:t>
            </a:r>
            <a:r>
              <a:rPr lang="ru-RU" sz="3600" b="1" dirty="0">
                <a:solidFill>
                  <a:srgbClr val="FFFF00"/>
                </a:solidFill>
              </a:rPr>
              <a:t> прикладами є </a:t>
            </a:r>
            <a:r>
              <a:rPr lang="ru-RU" sz="3600" b="1" dirty="0" err="1">
                <a:solidFill>
                  <a:srgbClr val="FFFF00"/>
                </a:solidFill>
              </a:rPr>
              <a:t>здатність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багатьох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видів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тварин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змінювати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своє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забарвлення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відповідно</a:t>
            </a:r>
            <a:r>
              <a:rPr lang="ru-RU" sz="3600" b="1" dirty="0">
                <a:solidFill>
                  <a:srgbClr val="FFFF00"/>
                </a:solidFill>
              </a:rPr>
              <a:t> до </a:t>
            </a:r>
            <a:r>
              <a:rPr lang="ru-RU" sz="3600" b="1" dirty="0" err="1">
                <a:solidFill>
                  <a:srgbClr val="FFFF00"/>
                </a:solidFill>
              </a:rPr>
              <a:t>змін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довкілля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7800" y="3019980"/>
            <a:ext cx="5784680" cy="34110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Так</a:t>
            </a:r>
            <a:r>
              <a:rPr lang="ru-RU" i="1" dirty="0"/>
              <a:t>, у </a:t>
            </a:r>
            <a:r>
              <a:rPr lang="ru-RU" i="1" dirty="0" err="1"/>
              <a:t>багатьох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метеликів</a:t>
            </a:r>
            <a:r>
              <a:rPr lang="ru-RU" i="1" dirty="0"/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гусені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нагадують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гілки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рослин</a:t>
            </a:r>
            <a:r>
              <a:rPr lang="ru-RU" b="1" i="1" dirty="0"/>
              <a:t>, </a:t>
            </a:r>
            <a:r>
              <a:rPr lang="ru-RU" i="1" dirty="0" err="1"/>
              <a:t>якими</a:t>
            </a:r>
            <a:r>
              <a:rPr lang="ru-RU" i="1" dirty="0"/>
              <a:t> вони </a:t>
            </a:r>
            <a:r>
              <a:rPr lang="ru-RU" i="1" dirty="0" err="1"/>
              <a:t>живляться</a:t>
            </a:r>
            <a:r>
              <a:rPr lang="ru-RU" i="1" dirty="0"/>
              <a:t>, </a:t>
            </a:r>
            <a:endParaRPr lang="en-US" i="1" dirty="0" smtClean="0"/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лялечки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зберігаються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ґрунті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/>
              <a:t>і 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dirty="0" err="1"/>
              <a:t>відповідне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, а </a:t>
            </a:r>
            <a:r>
              <a:rPr lang="ru-RU" b="1" i="1" dirty="0" err="1">
                <a:solidFill>
                  <a:srgbClr val="00B0F0"/>
                </a:solidFill>
              </a:rPr>
              <a:t>імаго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пристосовані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i="1" dirty="0"/>
              <a:t>до </a:t>
            </a:r>
            <a:r>
              <a:rPr lang="ru-RU" i="1" dirty="0" err="1"/>
              <a:t>місць</a:t>
            </a:r>
            <a:r>
              <a:rPr lang="ru-RU" i="1" dirty="0"/>
              <a:t> </a:t>
            </a:r>
            <a:r>
              <a:rPr lang="ru-RU" i="1" dirty="0" err="1"/>
              <a:t>схованок</a:t>
            </a:r>
            <a:r>
              <a:rPr lang="ru-RU" i="1" dirty="0"/>
              <a:t> (</a:t>
            </a:r>
            <a:r>
              <a:rPr lang="ru-RU" i="1" dirty="0" err="1"/>
              <a:t>наприклад</a:t>
            </a:r>
            <a:r>
              <a:rPr lang="ru-RU" i="1" dirty="0"/>
              <a:t> – на </a:t>
            </a:r>
            <a:r>
              <a:rPr lang="ru-RU" i="1" dirty="0" err="1"/>
              <a:t>корі</a:t>
            </a:r>
            <a:r>
              <a:rPr lang="ru-RU" i="1" dirty="0"/>
              <a:t> дерев).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" y="692696"/>
            <a:ext cx="2377440" cy="1580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23534" r="-26665" b="-14864"/>
          <a:stretch/>
        </p:blipFill>
        <p:spPr>
          <a:xfrm>
            <a:off x="159773" y="3861048"/>
            <a:ext cx="3512547" cy="2546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692696"/>
            <a:ext cx="5472608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тому </a:t>
            </a:r>
            <a:r>
              <a:rPr lang="ru-RU" sz="2400" dirty="0" err="1"/>
              <a:t>випадку</a:t>
            </a:r>
            <a:r>
              <a:rPr lang="ru-RU" sz="2400" dirty="0"/>
              <a:t>, коли </a:t>
            </a:r>
            <a:r>
              <a:rPr lang="ru-RU" sz="2400" dirty="0" err="1"/>
              <a:t>організм</a:t>
            </a:r>
            <a:r>
              <a:rPr lang="ru-RU" sz="2400" dirty="0"/>
              <a:t> на </a:t>
            </a:r>
            <a:r>
              <a:rPr lang="ru-RU" sz="2400" dirty="0" err="1"/>
              <a:t>різних</a:t>
            </a:r>
            <a:r>
              <a:rPr lang="ru-RU" sz="2400" dirty="0"/>
              <a:t> фазах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мешкає</a:t>
            </a:r>
            <a:r>
              <a:rPr lang="ru-RU" sz="2400" dirty="0"/>
              <a:t> у </a:t>
            </a:r>
            <a:r>
              <a:rPr lang="ru-RU" sz="2400" dirty="0" err="1"/>
              <a:t>відмінних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, </a:t>
            </a: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кожна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фаза </a:t>
            </a: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набуває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свого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захисного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</a:rPr>
              <a:t>забарвлення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14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5996" y="116632"/>
            <a:ext cx="4296484" cy="66259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 err="1" smtClean="0"/>
              <a:t>Зокрема</a:t>
            </a:r>
            <a:r>
              <a:rPr lang="ru-RU" i="1" dirty="0"/>
              <a:t>, у </a:t>
            </a:r>
            <a:r>
              <a:rPr lang="ru-RU" i="1" dirty="0" err="1"/>
              <a:t>багатьох</a:t>
            </a:r>
            <a:r>
              <a:rPr lang="ru-RU" i="1" dirty="0"/>
              <a:t> </a:t>
            </a:r>
            <a:r>
              <a:rPr lang="ru-RU" i="1" dirty="0" err="1" smtClean="0"/>
              <a:t>метеликів</a:t>
            </a:r>
            <a:r>
              <a:rPr lang="ru-RU" i="1" dirty="0" smtClean="0"/>
              <a:t>:</a:t>
            </a:r>
          </a:p>
          <a:p>
            <a:pPr algn="just"/>
            <a:r>
              <a:rPr lang="ru-RU" i="1" dirty="0" err="1" smtClean="0"/>
              <a:t>павиноочка</a:t>
            </a:r>
            <a:r>
              <a:rPr lang="ru-RU" i="1" dirty="0" smtClean="0"/>
              <a:t> </a:t>
            </a:r>
            <a:r>
              <a:rPr lang="ru-RU" i="1" dirty="0"/>
              <a:t>(</a:t>
            </a:r>
            <a:r>
              <a:rPr lang="ru-RU" i="1" dirty="0" err="1"/>
              <a:t>Vanessa</a:t>
            </a:r>
            <a:r>
              <a:rPr lang="ru-RU" i="1" dirty="0"/>
              <a:t> </a:t>
            </a:r>
            <a:r>
              <a:rPr lang="ru-RU" i="1" dirty="0" err="1"/>
              <a:t>io</a:t>
            </a:r>
            <a:r>
              <a:rPr lang="ru-RU" i="1" dirty="0" smtClean="0"/>
              <a:t>),</a:t>
            </a:r>
          </a:p>
          <a:p>
            <a:pPr algn="just"/>
            <a:r>
              <a:rPr lang="ru-RU" i="1" dirty="0" smtClean="0"/>
              <a:t> </a:t>
            </a:r>
            <a:r>
              <a:rPr lang="ru-RU" i="1" dirty="0" err="1"/>
              <a:t>капусниця</a:t>
            </a:r>
            <a:r>
              <a:rPr lang="ru-RU" i="1" dirty="0"/>
              <a:t> (</a:t>
            </a:r>
            <a:r>
              <a:rPr lang="ru-RU" i="1" dirty="0" err="1"/>
              <a:t>Pieris</a:t>
            </a:r>
            <a:r>
              <a:rPr lang="ru-RU" i="1" dirty="0"/>
              <a:t> </a:t>
            </a:r>
            <a:r>
              <a:rPr lang="ru-RU" i="1" dirty="0" err="1"/>
              <a:t>brassicae</a:t>
            </a:r>
            <a:r>
              <a:rPr lang="ru-RU" i="1" dirty="0"/>
              <a:t>) </a:t>
            </a:r>
            <a:endParaRPr lang="ru-RU" i="1" dirty="0" smtClean="0"/>
          </a:p>
          <a:p>
            <a:pPr algn="just"/>
            <a:r>
              <a:rPr lang="ru-RU" i="1" dirty="0" smtClean="0"/>
              <a:t>та </a:t>
            </a:r>
            <a:r>
              <a:rPr lang="ru-RU" i="1" dirty="0" err="1"/>
              <a:t>інші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err="1" smtClean="0"/>
              <a:t>забарвлення</a:t>
            </a:r>
            <a:r>
              <a:rPr lang="ru-RU" i="1" dirty="0" smtClean="0"/>
              <a:t> </a:t>
            </a:r>
            <a:r>
              <a:rPr lang="ru-RU" i="1" dirty="0" err="1"/>
              <a:t>лялечок</a:t>
            </a:r>
            <a:r>
              <a:rPr lang="ru-RU" i="1" dirty="0"/>
              <a:t> </a:t>
            </a:r>
            <a:r>
              <a:rPr lang="ru-RU" i="1" dirty="0" err="1"/>
              <a:t>зумовлюється</a:t>
            </a:r>
            <a:r>
              <a:rPr lang="ru-RU" i="1" dirty="0"/>
              <a:t> </a:t>
            </a:r>
            <a:r>
              <a:rPr lang="ru-RU" i="1" dirty="0" err="1"/>
              <a:t>високою</a:t>
            </a:r>
            <a:r>
              <a:rPr lang="ru-RU" i="1" dirty="0"/>
              <a:t> </a:t>
            </a:r>
            <a:r>
              <a:rPr lang="ru-RU" i="1" dirty="0" err="1"/>
              <a:t>чутливістю</a:t>
            </a:r>
            <a:r>
              <a:rPr lang="ru-RU" i="1" dirty="0"/>
              <a:t> </a:t>
            </a:r>
            <a:r>
              <a:rPr lang="ru-RU" i="1" dirty="0" err="1" smtClean="0"/>
              <a:t>гусені</a:t>
            </a:r>
            <a:r>
              <a:rPr lang="ru-RU" i="1" dirty="0" smtClean="0"/>
              <a:t> </a:t>
            </a:r>
            <a:r>
              <a:rPr lang="ru-RU" i="1" dirty="0"/>
              <a:t>до </a:t>
            </a:r>
            <a:r>
              <a:rPr lang="ru-RU" b="1" i="1" dirty="0" err="1"/>
              <a:t>кольору</a:t>
            </a:r>
            <a:r>
              <a:rPr lang="ru-RU" b="1" i="1" dirty="0"/>
              <a:t> </a:t>
            </a:r>
            <a:r>
              <a:rPr lang="ru-RU" b="1" i="1" dirty="0" err="1"/>
              <a:t>загального</a:t>
            </a:r>
            <a:r>
              <a:rPr lang="ru-RU" b="1" i="1" dirty="0"/>
              <a:t> фону, </a:t>
            </a:r>
            <a:r>
              <a:rPr lang="ru-RU" i="1" dirty="0"/>
              <a:t>на </a:t>
            </a:r>
            <a:r>
              <a:rPr lang="ru-RU" i="1" dirty="0" err="1"/>
              <a:t>якому</a:t>
            </a:r>
            <a:r>
              <a:rPr lang="ru-RU" i="1" dirty="0"/>
              <a:t> вони </a:t>
            </a:r>
            <a:r>
              <a:rPr lang="ru-RU" i="1" dirty="0" err="1"/>
              <a:t>розвиваються</a:t>
            </a:r>
            <a:r>
              <a:rPr lang="ru-RU" i="1" dirty="0"/>
              <a:t>. </a:t>
            </a:r>
            <a:endParaRPr lang="ru-RU" i="1" dirty="0" smtClean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i="1" dirty="0" smtClean="0"/>
              <a:t>Тому </a:t>
            </a:r>
            <a:r>
              <a:rPr lang="ru-RU" i="1" dirty="0" err="1"/>
              <a:t>останні</a:t>
            </a:r>
            <a:r>
              <a:rPr lang="ru-RU" i="1" dirty="0"/>
              <a:t>, </a:t>
            </a:r>
            <a:r>
              <a:rPr lang="ru-RU" i="1" u="sng" dirty="0" err="1"/>
              <a:t>регулюючи</a:t>
            </a:r>
            <a:r>
              <a:rPr lang="ru-RU" i="1" u="sng" dirty="0"/>
              <a:t> </a:t>
            </a:r>
            <a:r>
              <a:rPr lang="ru-RU" i="1" u="sng" dirty="0" err="1"/>
              <a:t>процес</a:t>
            </a:r>
            <a:r>
              <a:rPr lang="ru-RU" i="1" u="sng" dirty="0"/>
              <a:t> </a:t>
            </a:r>
            <a:r>
              <a:rPr lang="ru-RU" i="1" u="sng" dirty="0" err="1"/>
              <a:t>пігментації</a:t>
            </a:r>
            <a:r>
              <a:rPr lang="ru-RU" i="1" u="sng" dirty="0"/>
              <a:t> </a:t>
            </a:r>
            <a:r>
              <a:rPr lang="ru-RU" i="1" u="sng" dirty="0" err="1"/>
              <a:t>своєї</a:t>
            </a:r>
            <a:r>
              <a:rPr lang="ru-RU" i="1" u="sng" dirty="0"/>
              <a:t> </a:t>
            </a:r>
            <a:r>
              <a:rPr lang="ru-RU" i="1" u="sng" dirty="0" err="1"/>
              <a:t>кутикули</a:t>
            </a:r>
            <a:r>
              <a:rPr lang="ru-RU" i="1" u="sng" dirty="0"/>
              <a:t>, </a:t>
            </a:r>
            <a:r>
              <a:rPr lang="ru-RU" b="1" i="1" u="sng" dirty="0" err="1"/>
              <a:t>виробляють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відповідне</a:t>
            </a:r>
            <a:endParaRPr lang="ru-RU" b="1" i="1" u="sng" dirty="0"/>
          </a:p>
          <a:p>
            <a:pPr marL="0" indent="0" algn="just">
              <a:buNone/>
            </a:pPr>
            <a:r>
              <a:rPr lang="ru-RU" b="1" i="1" u="sng" dirty="0" err="1" smtClean="0">
                <a:solidFill>
                  <a:srgbClr val="FF0000"/>
                </a:solidFill>
              </a:rPr>
              <a:t>захисне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забарвлення</a:t>
            </a:r>
            <a:r>
              <a:rPr lang="ru-RU" b="1" i="1" u="sng" dirty="0">
                <a:solidFill>
                  <a:srgbClr val="FF0000"/>
                </a:solidFill>
              </a:rPr>
              <a:t>.</a:t>
            </a:r>
            <a:endParaRPr lang="ru-RU" b="1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8759"/>
            <a:ext cx="3061353" cy="2186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0" y="5085184"/>
            <a:ext cx="4380880" cy="1588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0208" y="32040"/>
            <a:ext cx="4032448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err="1"/>
              <a:t>Подібні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до фону </a:t>
            </a:r>
            <a:r>
              <a:rPr lang="ru-RU" sz="2400" dirty="0" err="1"/>
              <a:t>оточуючого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в </a:t>
            </a:r>
            <a:r>
              <a:rPr lang="ru-RU" sz="2400" dirty="0" err="1"/>
              <a:t>ході</a:t>
            </a:r>
            <a:r>
              <a:rPr lang="ru-RU" sz="2400" dirty="0"/>
              <a:t> онтогенезу </a:t>
            </a:r>
            <a:r>
              <a:rPr lang="ru-RU" sz="2400" dirty="0" err="1"/>
              <a:t>розвиваються</a:t>
            </a:r>
            <a:r>
              <a:rPr lang="ru-RU" sz="2400" dirty="0"/>
              <a:t> </a:t>
            </a:r>
            <a:r>
              <a:rPr lang="ru-RU" sz="2400" dirty="0" err="1"/>
              <a:t>поступово</a:t>
            </a:r>
            <a:r>
              <a:rPr lang="ru-RU" sz="2400" dirty="0"/>
              <a:t>, є </a:t>
            </a:r>
            <a:r>
              <a:rPr lang="ru-RU" sz="2400" dirty="0" err="1"/>
              <a:t>незворотними</a:t>
            </a:r>
            <a:r>
              <a:rPr lang="ru-RU" sz="2400" dirty="0"/>
              <a:t> і </a:t>
            </a:r>
            <a:r>
              <a:rPr lang="ru-RU" sz="2400" dirty="0" err="1"/>
              <a:t>отримали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 </a:t>
            </a:r>
            <a:r>
              <a:rPr lang="ru-RU" sz="2400" dirty="0" err="1"/>
              <a:t>морфологічних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9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25144"/>
            <a:ext cx="8435280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smtClean="0"/>
              <a:t>У </a:t>
            </a:r>
            <a:r>
              <a:rPr lang="ru-RU" i="1" dirty="0" err="1"/>
              <a:t>птахів</a:t>
            </a:r>
            <a:r>
              <a:rPr lang="ru-RU" i="1" dirty="0"/>
              <a:t> і </a:t>
            </a:r>
            <a:r>
              <a:rPr lang="ru-RU" i="1" dirty="0" err="1"/>
              <a:t>ссавців</a:t>
            </a:r>
            <a:r>
              <a:rPr lang="ru-RU" i="1" dirty="0"/>
              <a:t> молодь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мати</a:t>
            </a:r>
            <a:r>
              <a:rPr lang="ru-RU" i="1" dirty="0"/>
              <a:t> </a:t>
            </a:r>
            <a:r>
              <a:rPr lang="ru-RU" i="1" dirty="0" err="1"/>
              <a:t>плямисте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смугасте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 </a:t>
            </a:r>
            <a:endParaRPr lang="en-US" i="1" dirty="0" smtClean="0"/>
          </a:p>
          <a:p>
            <a:pPr marL="0" indent="0" algn="ctr">
              <a:buNone/>
            </a:pPr>
            <a:r>
              <a:rPr lang="ru-RU" i="1" dirty="0" smtClean="0"/>
              <a:t>(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перепілка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фазан, олень,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дика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свиня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тощо</a:t>
            </a:r>
            <a:r>
              <a:rPr lang="ru-RU" i="1" dirty="0"/>
              <a:t>),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у </a:t>
            </a:r>
            <a:r>
              <a:rPr lang="ru-RU" i="1" dirty="0"/>
              <a:t>той час як у </a:t>
            </a:r>
            <a:r>
              <a:rPr lang="ru-RU" i="1" dirty="0" err="1"/>
              <a:t>дорослих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 </a:t>
            </a:r>
            <a:r>
              <a:rPr lang="ru-RU" i="1" dirty="0" err="1" smtClean="0"/>
              <a:t>забарвлення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b="1" i="1" u="sng" dirty="0" err="1"/>
              <a:t>зовсім</a:t>
            </a:r>
            <a:r>
              <a:rPr lang="ru-RU" b="1" i="1" u="sng" dirty="0"/>
              <a:t> </a:t>
            </a:r>
            <a:r>
              <a:rPr lang="ru-RU" b="1" i="1" u="sng" dirty="0" err="1"/>
              <a:t>інше</a:t>
            </a:r>
            <a:r>
              <a:rPr lang="ru-RU" b="1" i="1" u="sng" dirty="0"/>
              <a:t>.</a:t>
            </a:r>
            <a:endParaRPr lang="ru-RU" b="1" u="sng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6" y="1619096"/>
            <a:ext cx="3480482" cy="313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60119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Зміни</a:t>
            </a:r>
            <a:r>
              <a:rPr lang="ru-RU" sz="2800" b="1" dirty="0"/>
              <a:t> </a:t>
            </a:r>
            <a:r>
              <a:rPr lang="ru-RU" sz="2800" b="1" dirty="0" err="1"/>
              <a:t>забарвлення</a:t>
            </a:r>
            <a:r>
              <a:rPr lang="ru-RU" sz="2800" b="1" dirty="0"/>
              <a:t> в </a:t>
            </a:r>
            <a:r>
              <a:rPr lang="ru-RU" sz="2800" b="1" dirty="0" err="1"/>
              <a:t>онтогенезі</a:t>
            </a:r>
            <a:r>
              <a:rPr lang="ru-RU" sz="2800" b="1" dirty="0"/>
              <a:t> </a:t>
            </a:r>
            <a:r>
              <a:rPr lang="ru-RU" sz="2800" b="1" dirty="0" err="1"/>
              <a:t>властиві</a:t>
            </a:r>
            <a:r>
              <a:rPr lang="ru-RU" sz="2800" b="1" dirty="0"/>
              <a:t> й </a:t>
            </a:r>
            <a:r>
              <a:rPr lang="ru-RU" sz="2800" b="1" dirty="0" err="1"/>
              <a:t>хребетним</a:t>
            </a:r>
            <a:r>
              <a:rPr lang="ru-RU" sz="2800" b="1" dirty="0"/>
              <a:t> </a:t>
            </a:r>
            <a:r>
              <a:rPr lang="ru-RU" sz="2800" b="1" dirty="0" err="1"/>
              <a:t>тваринам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пояснюватись</a:t>
            </a:r>
            <a:r>
              <a:rPr lang="ru-RU" sz="2800" b="1" dirty="0"/>
              <a:t> </a:t>
            </a:r>
            <a:r>
              <a:rPr lang="ru-RU" sz="2800" b="1" dirty="0" err="1"/>
              <a:t>зміною</a:t>
            </a:r>
            <a:r>
              <a:rPr lang="ru-RU" sz="2800" b="1" dirty="0"/>
              <a:t> </a:t>
            </a:r>
            <a:r>
              <a:rPr lang="ru-RU" sz="2800" b="1" dirty="0" err="1"/>
              <a:t>біотопів</a:t>
            </a:r>
            <a:r>
              <a:rPr lang="ru-RU" sz="2800" b="1" dirty="0"/>
              <a:t> </a:t>
            </a:r>
            <a:r>
              <a:rPr lang="ru-RU" sz="2800" b="1" dirty="0" err="1"/>
              <a:t>мешкання</a:t>
            </a:r>
            <a:r>
              <a:rPr lang="ru-RU" sz="2800" b="1" dirty="0"/>
              <a:t> на </a:t>
            </a:r>
            <a:r>
              <a:rPr lang="ru-RU" sz="2800" b="1" dirty="0" err="1"/>
              <a:t>різних</a:t>
            </a:r>
            <a:r>
              <a:rPr lang="ru-RU" sz="2800" b="1" dirty="0"/>
              <a:t> </a:t>
            </a:r>
            <a:r>
              <a:rPr lang="ru-RU" sz="2800" b="1" dirty="0" err="1"/>
              <a:t>етапах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b="1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1593952"/>
            <a:ext cx="5112568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Так </a:t>
            </a:r>
            <a:r>
              <a:rPr lang="ru-RU" sz="2400" dirty="0" err="1"/>
              <a:t>вугрі</a:t>
            </a:r>
            <a:r>
              <a:rPr lang="ru-RU" sz="2400" dirty="0"/>
              <a:t> (</a:t>
            </a:r>
            <a:r>
              <a:rPr lang="en-AU" sz="2400" i="1" dirty="0"/>
              <a:t>Anguilla </a:t>
            </a:r>
            <a:r>
              <a:rPr lang="en-AU" sz="2400" i="1" dirty="0" err="1"/>
              <a:t>anguilla</a:t>
            </a:r>
            <a:r>
              <a:rPr lang="en-AU" sz="2400" dirty="0"/>
              <a:t>) </a:t>
            </a:r>
            <a:r>
              <a:rPr lang="ru-RU" sz="2400" dirty="0"/>
              <a:t>і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риби</a:t>
            </a:r>
            <a:r>
              <a:rPr lang="ru-RU" sz="2400" dirty="0"/>
              <a:t> на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пелагічної</a:t>
            </a:r>
            <a:r>
              <a:rPr lang="ru-RU" sz="2400" dirty="0"/>
              <a:t> личинки, як і </a:t>
            </a:r>
            <a:r>
              <a:rPr lang="ru-RU" sz="2400" dirty="0" err="1"/>
              <a:t>представники</a:t>
            </a:r>
            <a:r>
              <a:rPr lang="ru-RU" sz="2400" dirty="0"/>
              <a:t> зоопланктону, </a:t>
            </a:r>
            <a:r>
              <a:rPr lang="ru-RU" sz="2400" dirty="0" err="1"/>
              <a:t>прозорі</a:t>
            </a:r>
            <a:r>
              <a:rPr lang="ru-RU" sz="2400" dirty="0"/>
              <a:t> й </a:t>
            </a:r>
            <a:r>
              <a:rPr lang="ru-RU" sz="2400" dirty="0" err="1"/>
              <a:t>незабарвлені</a:t>
            </a:r>
            <a:r>
              <a:rPr lang="ru-RU" sz="2400" dirty="0"/>
              <a:t>. </a:t>
            </a:r>
            <a:endParaRPr lang="en-US" sz="2400" dirty="0" smtClean="0"/>
          </a:p>
          <a:p>
            <a:r>
              <a:rPr lang="ru-RU" sz="2400" dirty="0" smtClean="0"/>
              <a:t>В </a:t>
            </a:r>
            <a:r>
              <a:rPr lang="ru-RU" sz="2400" dirty="0" err="1"/>
              <a:t>дорослому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вони </a:t>
            </a:r>
            <a:r>
              <a:rPr lang="ru-RU" sz="2400" dirty="0" err="1"/>
              <a:t>живуть</a:t>
            </a:r>
            <a:r>
              <a:rPr lang="ru-RU" sz="2400" dirty="0"/>
              <a:t> на </a:t>
            </a:r>
            <a:r>
              <a:rPr lang="ru-RU" sz="2400" dirty="0" err="1"/>
              <a:t>літоралі</a:t>
            </a:r>
            <a:r>
              <a:rPr lang="ru-RU" sz="2400" dirty="0"/>
              <a:t> (дно </a:t>
            </a:r>
            <a:r>
              <a:rPr lang="ru-RU" sz="2400" dirty="0" err="1"/>
              <a:t>водойм</a:t>
            </a:r>
            <a:r>
              <a:rPr lang="ru-RU" sz="2400" dirty="0"/>
              <a:t>) і </a:t>
            </a:r>
            <a:r>
              <a:rPr lang="ru-RU" sz="2400" dirty="0" err="1"/>
              <a:t>набувають</a:t>
            </a:r>
            <a:r>
              <a:rPr lang="ru-RU" sz="2400" dirty="0"/>
              <a:t> </a:t>
            </a:r>
            <a:r>
              <a:rPr lang="ru-RU" sz="2400" dirty="0" err="1"/>
              <a:t>відповідної</a:t>
            </a:r>
            <a:r>
              <a:rPr lang="ru-RU" sz="2400" dirty="0"/>
              <a:t> </a:t>
            </a:r>
            <a:r>
              <a:rPr lang="ru-RU" sz="2400" dirty="0" err="1"/>
              <a:t>пігментації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оточення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69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37112"/>
            <a:ext cx="8219256" cy="216697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smtClean="0"/>
              <a:t>В </a:t>
            </a:r>
            <a:r>
              <a:rPr lang="ru-RU" i="1" dirty="0" err="1"/>
              <a:t>Африці</a:t>
            </a:r>
            <a:r>
              <a:rPr lang="ru-RU" i="1" dirty="0"/>
              <a:t> </a:t>
            </a:r>
            <a:r>
              <a:rPr lang="ru-RU" i="1" dirty="0" err="1"/>
              <a:t>спостерігались</a:t>
            </a:r>
            <a:r>
              <a:rPr lang="ru-RU" i="1" dirty="0"/>
              <a:t> </a:t>
            </a:r>
            <a:r>
              <a:rPr lang="ru-RU" i="1" dirty="0" err="1"/>
              <a:t>комахи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набували</a:t>
            </a:r>
            <a:r>
              <a:rPr lang="ru-RU" i="1" dirty="0"/>
              <a:t> </a:t>
            </a:r>
            <a:r>
              <a:rPr lang="ru-RU" i="1" dirty="0" err="1"/>
              <a:t>захисного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степові</a:t>
            </a:r>
            <a:r>
              <a:rPr lang="ru-RU" i="1" dirty="0"/>
              <a:t> </a:t>
            </a:r>
            <a:r>
              <a:rPr lang="ru-RU" i="1" dirty="0" err="1"/>
              <a:t>ділянки</a:t>
            </a:r>
            <a:r>
              <a:rPr lang="ru-RU" i="1" dirty="0"/>
              <a:t>, </a:t>
            </a:r>
            <a:r>
              <a:rPr lang="ru-RU" i="1" u="sng" dirty="0" err="1">
                <a:solidFill>
                  <a:srgbClr val="FF0000"/>
                </a:solidFill>
              </a:rPr>
              <a:t>що</a:t>
            </a:r>
            <a:r>
              <a:rPr lang="ru-RU" i="1" u="sng" dirty="0">
                <a:solidFill>
                  <a:srgbClr val="FF0000"/>
                </a:solidFill>
              </a:rPr>
              <a:t> </a:t>
            </a:r>
            <a:r>
              <a:rPr lang="ru-RU" i="1" u="sng" dirty="0" err="1">
                <a:solidFill>
                  <a:srgbClr val="FF0000"/>
                </a:solidFill>
              </a:rPr>
              <a:t>потерпали</a:t>
            </a:r>
            <a:r>
              <a:rPr lang="ru-RU" i="1" u="sng" dirty="0">
                <a:solidFill>
                  <a:srgbClr val="FF0000"/>
                </a:solidFill>
              </a:rPr>
              <a:t> </a:t>
            </a:r>
            <a:r>
              <a:rPr lang="ru-RU" i="1" u="sng" dirty="0" err="1">
                <a:solidFill>
                  <a:srgbClr val="FF0000"/>
                </a:solidFill>
              </a:rPr>
              <a:t>від</a:t>
            </a:r>
            <a:r>
              <a:rPr lang="ru-RU" i="1" u="sng" dirty="0">
                <a:solidFill>
                  <a:srgbClr val="FF0000"/>
                </a:solidFill>
              </a:rPr>
              <a:t> </a:t>
            </a:r>
            <a:r>
              <a:rPr lang="ru-RU" i="1" u="sng" dirty="0" err="1">
                <a:solidFill>
                  <a:srgbClr val="FF0000"/>
                </a:solidFill>
              </a:rPr>
              <a:t>пожеж</a:t>
            </a:r>
            <a:r>
              <a:rPr lang="ru-RU" i="1" u="sng" dirty="0">
                <a:solidFill>
                  <a:srgbClr val="FF0000"/>
                </a:solidFill>
              </a:rPr>
              <a:t>. </a:t>
            </a:r>
            <a:endParaRPr lang="ru-RU" i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i="1" u="sng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dirty="0" err="1" smtClean="0"/>
              <a:t>Таргани</a:t>
            </a:r>
            <a:r>
              <a:rPr lang="ru-RU" dirty="0"/>
              <a:t>, </a:t>
            </a:r>
            <a:r>
              <a:rPr lang="ru-RU" dirty="0" err="1" smtClean="0"/>
              <a:t>богомоли</a:t>
            </a:r>
            <a:r>
              <a:rPr lang="ru-RU" dirty="0"/>
              <a:t>, </a:t>
            </a:r>
            <a:r>
              <a:rPr lang="ru-RU" dirty="0" err="1" smtClean="0"/>
              <a:t>цвіркуни</a:t>
            </a:r>
            <a:r>
              <a:rPr lang="ru-RU" dirty="0"/>
              <a:t>, </a:t>
            </a:r>
            <a:r>
              <a:rPr lang="ru-RU" dirty="0" err="1" smtClean="0"/>
              <a:t>гусениці</a:t>
            </a:r>
            <a:r>
              <a:rPr lang="ru-RU" dirty="0" smtClean="0"/>
              <a:t> </a:t>
            </a:r>
            <a:r>
              <a:rPr lang="ru-RU" i="1" dirty="0" err="1" smtClean="0"/>
              <a:t>тощо</a:t>
            </a:r>
            <a:r>
              <a:rPr lang="ru-RU" i="1" dirty="0" smtClean="0"/>
              <a:t>, </a:t>
            </a:r>
            <a:r>
              <a:rPr lang="ru-RU" i="1" dirty="0" err="1"/>
              <a:t>які</a:t>
            </a:r>
            <a:r>
              <a:rPr lang="ru-RU" i="1" dirty="0"/>
              <a:t> мешкали у </a:t>
            </a:r>
            <a:r>
              <a:rPr lang="ru-RU" i="1" dirty="0" err="1"/>
              <a:t>подібних</a:t>
            </a:r>
            <a:r>
              <a:rPr lang="ru-RU" i="1" dirty="0"/>
              <a:t> </a:t>
            </a:r>
            <a:r>
              <a:rPr lang="ru-RU" i="1" dirty="0" err="1"/>
              <a:t>умовах</a:t>
            </a:r>
            <a:r>
              <a:rPr lang="ru-RU" i="1" dirty="0"/>
              <a:t>, </a:t>
            </a:r>
            <a:r>
              <a:rPr lang="ru-RU" b="1" i="1" u="sng" dirty="0" err="1"/>
              <a:t>набували</a:t>
            </a:r>
            <a:r>
              <a:rPr lang="ru-RU" b="1" i="1" u="sng" dirty="0"/>
              <a:t> </a:t>
            </a:r>
            <a:r>
              <a:rPr lang="ru-RU" b="1" i="1" u="sng" dirty="0" err="1"/>
              <a:t>чорного</a:t>
            </a:r>
            <a:r>
              <a:rPr lang="ru-RU" b="1" i="1" u="sng" dirty="0"/>
              <a:t> </a:t>
            </a:r>
            <a:r>
              <a:rPr lang="ru-RU" b="1" i="1" u="sng" dirty="0" err="1"/>
              <a:t>кольору</a:t>
            </a:r>
            <a:r>
              <a:rPr lang="ru-RU" b="1" i="1" u="sng" dirty="0"/>
              <a:t> </a:t>
            </a:r>
            <a:r>
              <a:rPr lang="ru-RU" b="1" i="1" u="sng" dirty="0" err="1"/>
              <a:t>різної</a:t>
            </a:r>
            <a:r>
              <a:rPr lang="ru-RU" b="1" i="1" u="sng" dirty="0"/>
              <a:t> </a:t>
            </a:r>
            <a:r>
              <a:rPr lang="ru-RU" b="1" i="1" u="sng" dirty="0" err="1"/>
              <a:t>інтенсивності</a:t>
            </a:r>
            <a:r>
              <a:rPr lang="ru-RU" b="1" i="1" u="sng" dirty="0"/>
              <a:t>.</a:t>
            </a:r>
            <a:endParaRPr lang="ru-RU" b="1" u="sng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5497"/>
            <a:ext cx="3421195" cy="252028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23928" y="188640"/>
            <a:ext cx="48965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Загальновідомою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саранових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у </a:t>
            </a:r>
            <a:r>
              <a:rPr lang="ru-RU" dirty="0" err="1"/>
              <a:t>досить</a:t>
            </a:r>
            <a:r>
              <a:rPr lang="ru-RU" dirty="0"/>
              <a:t> широких межах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фон </a:t>
            </a:r>
            <a:r>
              <a:rPr lang="ru-RU" dirty="0" err="1" smtClean="0"/>
              <a:t>довкілля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сезону року.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2996952"/>
            <a:ext cx="523603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Наприклад</a:t>
            </a:r>
            <a:r>
              <a:rPr lang="ru-RU" i="1" dirty="0"/>
              <a:t>, </a:t>
            </a:r>
            <a:r>
              <a:rPr lang="ru-RU" i="1" dirty="0" err="1"/>
              <a:t>акриди</a:t>
            </a:r>
            <a:r>
              <a:rPr lang="ru-RU" i="1" dirty="0"/>
              <a:t> </a:t>
            </a:r>
            <a:r>
              <a:rPr lang="ru-RU" i="1" dirty="0" err="1"/>
              <a:t>навесні</a:t>
            </a:r>
            <a:r>
              <a:rPr lang="ru-RU" i="1" dirty="0"/>
              <a:t> </a:t>
            </a:r>
            <a:r>
              <a:rPr lang="ru-RU" i="1" dirty="0" err="1"/>
              <a:t>зелені</a:t>
            </a:r>
            <a:r>
              <a:rPr lang="ru-RU" i="1" dirty="0"/>
              <a:t> і </a:t>
            </a:r>
            <a:r>
              <a:rPr lang="ru-RU" i="1" dirty="0" err="1"/>
              <a:t>непомітні</a:t>
            </a:r>
            <a:r>
              <a:rPr lang="ru-RU" i="1" dirty="0"/>
              <a:t> </a:t>
            </a:r>
            <a:r>
              <a:rPr lang="ru-RU" i="1" dirty="0" err="1"/>
              <a:t>серед</a:t>
            </a:r>
            <a:r>
              <a:rPr lang="ru-RU" i="1" dirty="0"/>
              <a:t> </a:t>
            </a:r>
            <a:r>
              <a:rPr lang="ru-RU" i="1" dirty="0" err="1"/>
              <a:t>стеблин</a:t>
            </a:r>
            <a:r>
              <a:rPr lang="ru-RU" i="1" dirty="0"/>
              <a:t> </a:t>
            </a:r>
            <a:r>
              <a:rPr lang="ru-RU" i="1" dirty="0" err="1"/>
              <a:t>злаків</a:t>
            </a:r>
            <a:r>
              <a:rPr lang="ru-RU" i="1" dirty="0"/>
              <a:t>, а </a:t>
            </a:r>
            <a:r>
              <a:rPr lang="ru-RU" i="1" dirty="0" err="1"/>
              <a:t>восени</a:t>
            </a:r>
            <a:r>
              <a:rPr lang="ru-RU" i="1" dirty="0"/>
              <a:t> вони </a:t>
            </a:r>
            <a:r>
              <a:rPr lang="ru-RU" i="1" dirty="0" err="1"/>
              <a:t>набувають</a:t>
            </a:r>
            <a:r>
              <a:rPr lang="ru-RU" i="1" dirty="0"/>
              <a:t> буро-</a:t>
            </a:r>
            <a:r>
              <a:rPr lang="ru-RU" i="1" dirty="0" err="1"/>
              <a:t>жовтого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 й </a:t>
            </a:r>
            <a:r>
              <a:rPr lang="ru-RU" i="1" dirty="0" err="1"/>
              <a:t>нагадують</a:t>
            </a:r>
            <a:r>
              <a:rPr lang="ru-RU" i="1" dirty="0"/>
              <a:t> солому.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419872" y="2924944"/>
            <a:ext cx="5184576" cy="12241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404664"/>
            <a:ext cx="5544616" cy="36724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тло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для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Викликається</a:t>
            </a:r>
            <a:r>
              <a:rPr lang="ru-RU" dirty="0"/>
              <a:t> вона </a:t>
            </a:r>
            <a:r>
              <a:rPr lang="ru-RU" dirty="0" err="1"/>
              <a:t>переміщенням</a:t>
            </a:r>
            <a:r>
              <a:rPr lang="ru-RU" dirty="0"/>
              <a:t> </a:t>
            </a:r>
            <a:r>
              <a:rPr lang="ru-RU" dirty="0" err="1"/>
              <a:t>пігментних</a:t>
            </a:r>
            <a:r>
              <a:rPr lang="ru-RU" dirty="0"/>
              <a:t> зерен у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– хроматофорах і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 smtClean="0"/>
              <a:t>назву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i="1" u="sng" dirty="0" err="1" smtClean="0"/>
              <a:t>фізіологічної</a:t>
            </a:r>
            <a:endParaRPr lang="ru-RU" b="1" i="1" u="sng" dirty="0"/>
          </a:p>
          <a:p>
            <a:pPr marL="0" indent="0" algn="ctr">
              <a:buNone/>
            </a:pPr>
            <a:r>
              <a:rPr lang="ru-RU" b="1" i="1" u="sng" dirty="0" err="1" smtClean="0"/>
              <a:t>зміни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забарвлення</a:t>
            </a:r>
            <a:r>
              <a:rPr lang="ru-RU" b="1" i="1" u="sng" dirty="0"/>
              <a:t>. </a:t>
            </a:r>
            <a:endParaRPr lang="ru-RU" b="1" i="1" u="sng" dirty="0" smtClean="0"/>
          </a:p>
          <a:p>
            <a:pPr algn="just"/>
            <a:endParaRPr lang="ru-RU" i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188"/>
            <a:ext cx="308451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437112"/>
            <a:ext cx="892899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високорозвиненим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– </a:t>
            </a:r>
            <a:r>
              <a:rPr lang="ru-RU" b="1" u="sng" dirty="0" err="1"/>
              <a:t>молюскам</a:t>
            </a:r>
            <a:r>
              <a:rPr lang="ru-RU" b="1" u="sng" dirty="0"/>
              <a:t>, членистоногим і </a:t>
            </a:r>
            <a:r>
              <a:rPr lang="ru-RU" b="1" u="sng" dirty="0" err="1"/>
              <a:t>хребетним</a:t>
            </a:r>
            <a:r>
              <a:rPr lang="ru-RU" b="1" u="sng" dirty="0"/>
              <a:t>. </a:t>
            </a:r>
          </a:p>
          <a:p>
            <a:pPr algn="just"/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,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рефлекторні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спираються</a:t>
            </a:r>
            <a:r>
              <a:rPr lang="ru-RU" dirty="0"/>
              <a:t> на </a:t>
            </a:r>
            <a:r>
              <a:rPr lang="ru-RU" dirty="0" err="1"/>
              <a:t>зорове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і </a:t>
            </a:r>
            <a:r>
              <a:rPr lang="ru-RU" dirty="0" err="1"/>
              <a:t>гормональну</a:t>
            </a:r>
            <a:r>
              <a:rPr lang="ru-RU" dirty="0"/>
              <a:t> </a:t>
            </a:r>
            <a:r>
              <a:rPr lang="ru-RU" dirty="0" err="1"/>
              <a:t>регуляцію</a:t>
            </a:r>
            <a:r>
              <a:rPr lang="ru-RU" dirty="0"/>
              <a:t>, а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викликаються</a:t>
            </a:r>
            <a:r>
              <a:rPr lang="ru-RU" dirty="0"/>
              <a:t> прямим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на </a:t>
            </a:r>
            <a:r>
              <a:rPr lang="ru-RU" dirty="0" err="1"/>
              <a:t>шкіру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той же час, птахам та </a:t>
            </a:r>
            <a:r>
              <a:rPr lang="ru-RU" dirty="0" err="1"/>
              <a:t>ссавцям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невластиві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шкіра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пір’ям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волоссям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непринциповим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309" y="3412566"/>
            <a:ext cx="5894953" cy="341724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У </a:t>
            </a:r>
            <a:r>
              <a:rPr lang="ru-RU" i="1" dirty="0" err="1"/>
              <a:t>багатьох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риб</a:t>
            </a:r>
            <a:r>
              <a:rPr lang="ru-RU" i="1" dirty="0"/>
              <a:t> (особливо </a:t>
            </a:r>
            <a:r>
              <a:rPr lang="ru-RU" i="1" dirty="0" err="1" smtClean="0"/>
              <a:t>представників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мешкають</a:t>
            </a:r>
            <a:r>
              <a:rPr lang="ru-RU" i="1" dirty="0" smtClean="0"/>
              <a:t> в </a:t>
            </a:r>
            <a:r>
              <a:rPr lang="ru-RU" i="1" dirty="0" err="1"/>
              <a:t>коралових</a:t>
            </a:r>
            <a:r>
              <a:rPr lang="ru-RU" i="1" dirty="0"/>
              <a:t> </a:t>
            </a:r>
            <a:r>
              <a:rPr lang="ru-RU" i="1" dirty="0" smtClean="0"/>
              <a:t>рифах) </a:t>
            </a:r>
            <a:r>
              <a:rPr lang="ru-RU" i="1" dirty="0" err="1"/>
              <a:t>здатність</a:t>
            </a:r>
            <a:r>
              <a:rPr lang="ru-RU" i="1" dirty="0"/>
              <a:t> до </a:t>
            </a:r>
            <a:r>
              <a:rPr lang="ru-RU" i="1" dirty="0" err="1"/>
              <a:t>зміни</a:t>
            </a:r>
            <a:r>
              <a:rPr lang="ru-RU" i="1" dirty="0"/>
              <a:t> </a:t>
            </a:r>
            <a:r>
              <a:rPr lang="ru-RU" i="1" dirty="0" err="1"/>
              <a:t>свого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 просто </a:t>
            </a:r>
            <a:r>
              <a:rPr lang="ru-RU" i="1" dirty="0" err="1"/>
              <a:t>вражає</a:t>
            </a:r>
            <a:r>
              <a:rPr lang="ru-RU" i="1" dirty="0"/>
              <a:t>: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види</a:t>
            </a:r>
            <a:r>
              <a:rPr lang="ru-RU" i="1" dirty="0"/>
              <a:t> за </a:t>
            </a:r>
            <a:r>
              <a:rPr lang="ru-RU" i="1" dirty="0" err="1"/>
              <a:t>кілька</a:t>
            </a:r>
            <a:r>
              <a:rPr lang="ru-RU" i="1" dirty="0"/>
              <a:t> секунд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змінити</a:t>
            </a:r>
            <a:r>
              <a:rPr lang="ru-RU" i="1" dirty="0"/>
              <a:t> </a:t>
            </a:r>
            <a:r>
              <a:rPr lang="ru-RU" i="1" dirty="0" err="1"/>
              <a:t>шість-вісім</a:t>
            </a:r>
            <a:r>
              <a:rPr lang="ru-RU" i="1" dirty="0"/>
              <a:t> </a:t>
            </a:r>
            <a:r>
              <a:rPr lang="ru-RU" i="1" dirty="0" err="1"/>
              <a:t>забарвлень</a:t>
            </a:r>
            <a:r>
              <a:rPr lang="ru-RU" i="1" dirty="0" smtClean="0"/>
              <a:t>.</a:t>
            </a:r>
          </a:p>
          <a:p>
            <a:pPr marL="0" indent="0" algn="just">
              <a:buNone/>
            </a:pPr>
            <a:r>
              <a:rPr lang="ru-RU" i="1" dirty="0" smtClean="0"/>
              <a:t> </a:t>
            </a:r>
            <a:r>
              <a:rPr lang="ru-RU" i="1" dirty="0" err="1"/>
              <a:t>Недивлячись</a:t>
            </a:r>
            <a:r>
              <a:rPr lang="ru-RU" i="1" dirty="0"/>
              <a:t> на </a:t>
            </a:r>
            <a:r>
              <a:rPr lang="ru-RU" i="1" dirty="0" err="1"/>
              <a:t>видові</a:t>
            </a:r>
            <a:r>
              <a:rPr lang="ru-RU" i="1" dirty="0"/>
              <a:t> </a:t>
            </a:r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кольорових</a:t>
            </a:r>
            <a:r>
              <a:rPr lang="ru-RU" i="1" dirty="0"/>
              <a:t> гам і </a:t>
            </a:r>
            <a:r>
              <a:rPr lang="ru-RU" i="1" dirty="0" err="1"/>
              <a:t>механізми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створюють</a:t>
            </a:r>
            <a:r>
              <a:rPr lang="ru-RU" i="1" dirty="0"/>
              <a:t>, </a:t>
            </a:r>
            <a:r>
              <a:rPr lang="ru-RU" i="1" dirty="0" err="1"/>
              <a:t>головним</a:t>
            </a:r>
            <a:r>
              <a:rPr lang="ru-RU" i="1" dirty="0"/>
              <a:t> результатом </a:t>
            </a:r>
            <a:r>
              <a:rPr lang="ru-RU" i="1" dirty="0" err="1"/>
              <a:t>подібних</a:t>
            </a:r>
            <a:r>
              <a:rPr lang="ru-RU" i="1" dirty="0"/>
              <a:t> </a:t>
            </a:r>
            <a:r>
              <a:rPr lang="ru-RU" i="1" dirty="0" err="1"/>
              <a:t>властивостей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 є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наближення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забарвлення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навіть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малюнка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тіла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загального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фону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середовища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існування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i="1" u="sng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</a:rPr>
              <a:t>зменшує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</a:rPr>
              <a:t>помітність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2986810" cy="1681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3110238" cy="252028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311216" y="188640"/>
            <a:ext cx="5692047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b="1" dirty="0"/>
              <a:t>хамелеонами,</a:t>
            </a:r>
            <a:r>
              <a:rPr lang="ru-RU" dirty="0"/>
              <a:t> але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як </a:t>
            </a:r>
            <a:r>
              <a:rPr lang="ru-RU" dirty="0" err="1"/>
              <a:t>хребетних</a:t>
            </a:r>
            <a:r>
              <a:rPr lang="ru-RU" dirty="0"/>
              <a:t>, так і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розвинені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плазунів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Представниця</a:t>
            </a:r>
            <a:r>
              <a:rPr lang="ru-RU" dirty="0" smtClean="0"/>
              <a:t> </a:t>
            </a:r>
            <a:r>
              <a:rPr lang="ru-RU" dirty="0" err="1"/>
              <a:t>безхребетних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каракатиця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en-AU" b="1" i="1" dirty="0">
                <a:solidFill>
                  <a:srgbClr val="FFFF00"/>
                </a:solidFill>
              </a:rPr>
              <a:t>Sepia </a:t>
            </a:r>
            <a:r>
              <a:rPr lang="en-AU" b="1" i="1" dirty="0" err="1">
                <a:solidFill>
                  <a:srgbClr val="FFFF00"/>
                </a:solidFill>
              </a:rPr>
              <a:t>officinalis</a:t>
            </a:r>
            <a:r>
              <a:rPr lang="en-AU" dirty="0"/>
              <a:t>)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перламутрово-</a:t>
            </a:r>
            <a:r>
              <a:rPr lang="ru-RU" dirty="0" err="1"/>
              <a:t>білого</a:t>
            </a:r>
            <a:r>
              <a:rPr lang="ru-RU" dirty="0"/>
              <a:t> через </a:t>
            </a:r>
            <a:r>
              <a:rPr lang="ru-RU" dirty="0" err="1"/>
              <a:t>плямисті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відтінків</a:t>
            </a:r>
            <a:r>
              <a:rPr lang="ru-RU" dirty="0"/>
              <a:t> до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17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316" y="332657"/>
            <a:ext cx="8512164" cy="3168352"/>
          </a:xfrm>
          <a:solidFill>
            <a:srgbClr val="FF0000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 err="1">
                <a:latin typeface="Arial Black" panose="020B0A04020102020204" pitchFamily="34" charset="0"/>
              </a:rPr>
              <a:t>Скрадаюча</a:t>
            </a:r>
            <a:r>
              <a:rPr lang="ru-RU" b="1" u="sng" dirty="0">
                <a:latin typeface="Arial Black" panose="020B0A04020102020204" pitchFamily="34" charset="0"/>
              </a:rPr>
              <a:t> </a:t>
            </a:r>
            <a:r>
              <a:rPr lang="ru-RU" b="1" u="sng" dirty="0" err="1">
                <a:latin typeface="Arial Black" panose="020B0A04020102020204" pitchFamily="34" charset="0"/>
              </a:rPr>
              <a:t>протитінь</a:t>
            </a:r>
            <a:r>
              <a:rPr lang="ru-RU" i="1" dirty="0"/>
              <a:t> – </a:t>
            </a:r>
            <a:r>
              <a:rPr lang="ru-RU" dirty="0"/>
              <a:t>є </a:t>
            </a:r>
            <a:r>
              <a:rPr lang="ru-RU" dirty="0" err="1"/>
              <a:t>ще</a:t>
            </a:r>
            <a:r>
              <a:rPr lang="ru-RU" dirty="0"/>
              <a:t> одним принципом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захисного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i="1" dirty="0" err="1"/>
              <a:t>Навіть</a:t>
            </a:r>
            <a:r>
              <a:rPr lang="ru-RU" i="1" dirty="0"/>
              <a:t> однотонно </a:t>
            </a:r>
            <a:r>
              <a:rPr lang="ru-RU" i="1" dirty="0" err="1"/>
              <a:t>забарвлений</a:t>
            </a:r>
            <a:r>
              <a:rPr lang="ru-RU" i="1" dirty="0"/>
              <a:t> предмет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</a:rPr>
              <a:t>променями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accent2">
                    <a:lumMod val="50000"/>
                  </a:schemeClr>
                </a:solidFill>
              </a:rPr>
              <a:t>сонця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/>
              <a:t>завдяки</a:t>
            </a:r>
            <a:r>
              <a:rPr lang="ru-RU" i="1" dirty="0"/>
              <a:t> </a:t>
            </a:r>
            <a:r>
              <a:rPr lang="ru-RU" i="1" u="sng" dirty="0" err="1"/>
              <a:t>взаємодії</a:t>
            </a:r>
            <a:r>
              <a:rPr lang="ru-RU" i="1" u="sng" dirty="0"/>
              <a:t> </a:t>
            </a:r>
            <a:r>
              <a:rPr lang="ru-RU" i="1" u="sng" dirty="0" err="1"/>
              <a:t>світла</a:t>
            </a:r>
            <a:r>
              <a:rPr lang="ru-RU" i="1" u="sng" dirty="0"/>
              <a:t> і </a:t>
            </a:r>
            <a:r>
              <a:rPr lang="ru-RU" i="1" u="sng" dirty="0" err="1"/>
              <a:t>тіні</a:t>
            </a:r>
            <a:r>
              <a:rPr lang="ru-RU" i="1" u="sng" dirty="0"/>
              <a:t> </a:t>
            </a:r>
            <a:r>
              <a:rPr lang="ru-RU" i="1" u="sng" dirty="0" err="1"/>
              <a:t>набуває</a:t>
            </a:r>
            <a:r>
              <a:rPr lang="ru-RU" i="1" u="sng" dirty="0"/>
              <a:t> </a:t>
            </a:r>
            <a:r>
              <a:rPr lang="ru-RU" i="1" u="sng" dirty="0" err="1"/>
              <a:t>певної</a:t>
            </a:r>
            <a:r>
              <a:rPr lang="ru-RU" i="1" u="sng" dirty="0"/>
              <a:t> </a:t>
            </a:r>
            <a:r>
              <a:rPr lang="ru-RU" i="1" u="sng" dirty="0" err="1"/>
              <a:t>рельєфності</a:t>
            </a:r>
            <a:r>
              <a:rPr lang="ru-RU" i="1" u="sng" dirty="0"/>
              <a:t> і </a:t>
            </a:r>
            <a:r>
              <a:rPr lang="ru-RU" i="1" u="sng" dirty="0" err="1"/>
              <a:t>сприймається</a:t>
            </a:r>
            <a:r>
              <a:rPr lang="ru-RU" i="1" u="sng" dirty="0"/>
              <a:t> як </a:t>
            </a:r>
            <a:r>
              <a:rPr lang="ru-RU" i="1" u="sng" dirty="0" err="1"/>
              <a:t>об’ємне</a:t>
            </a:r>
            <a:r>
              <a:rPr lang="ru-RU" i="1" u="sng" dirty="0"/>
              <a:t> </a:t>
            </a:r>
            <a:r>
              <a:rPr lang="ru-RU" i="1" u="sng" dirty="0" err="1"/>
              <a:t>тіло</a:t>
            </a:r>
            <a:r>
              <a:rPr lang="ru-RU" i="1" u="sng" dirty="0"/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Через </a:t>
            </a:r>
            <a:r>
              <a:rPr lang="ru-RU" i="1" dirty="0"/>
              <a:t>те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b="1" i="1" dirty="0" err="1"/>
              <a:t>верхня</a:t>
            </a:r>
            <a:r>
              <a:rPr lang="ru-RU" b="1" i="1" dirty="0"/>
              <a:t> </a:t>
            </a:r>
            <a:r>
              <a:rPr lang="ru-RU" b="1" i="1" dirty="0" err="1"/>
              <a:t>частина</a:t>
            </a:r>
            <a:r>
              <a:rPr lang="ru-RU" b="1" i="1" dirty="0"/>
              <a:t> </a:t>
            </a:r>
            <a:r>
              <a:rPr lang="ru-RU" b="1" i="1" dirty="0" err="1"/>
              <a:t>освітлюється</a:t>
            </a:r>
            <a:r>
              <a:rPr lang="ru-RU" i="1" dirty="0"/>
              <a:t>, як правило, </a:t>
            </a:r>
            <a:r>
              <a:rPr lang="ru-RU" b="1" i="1" dirty="0" err="1"/>
              <a:t>інтенсивніше</a:t>
            </a:r>
            <a:r>
              <a:rPr lang="ru-RU" i="1" dirty="0"/>
              <a:t>, вона </a:t>
            </a:r>
            <a:r>
              <a:rPr lang="ru-RU" b="1" i="1" dirty="0" err="1"/>
              <a:t>здається</a:t>
            </a:r>
            <a:r>
              <a:rPr lang="ru-RU" b="1" i="1" dirty="0"/>
              <a:t> </a:t>
            </a:r>
            <a:r>
              <a:rPr lang="ru-RU" b="1" i="1" dirty="0" err="1"/>
              <a:t>світлішою</a:t>
            </a:r>
            <a:r>
              <a:rPr lang="ru-RU" i="1" dirty="0"/>
              <a:t>, а </a:t>
            </a:r>
            <a:r>
              <a:rPr lang="ru-RU" b="1" i="1" dirty="0" err="1">
                <a:solidFill>
                  <a:srgbClr val="FFFF00"/>
                </a:solidFill>
              </a:rPr>
              <a:t>нижня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навпаки</a:t>
            </a:r>
            <a:r>
              <a:rPr lang="ru-RU" b="1" i="1" dirty="0">
                <a:solidFill>
                  <a:srgbClr val="FFFF00"/>
                </a:solidFill>
              </a:rPr>
              <a:t>, – </a:t>
            </a:r>
            <a:r>
              <a:rPr lang="ru-RU" b="1" i="1" dirty="0" err="1">
                <a:solidFill>
                  <a:srgbClr val="FFFF00"/>
                </a:solidFill>
              </a:rPr>
              <a:t>більш</a:t>
            </a:r>
            <a:r>
              <a:rPr lang="ru-RU" b="1" i="1" dirty="0">
                <a:solidFill>
                  <a:srgbClr val="FFFF00"/>
                </a:solidFill>
              </a:rPr>
              <a:t> темною. 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i="1" dirty="0" smtClean="0"/>
              <a:t>Тому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організм</a:t>
            </a:r>
            <a:r>
              <a:rPr lang="ru-RU" i="1" dirty="0"/>
              <a:t> з </a:t>
            </a:r>
            <a:r>
              <a:rPr lang="ru-RU" i="1" dirty="0" err="1"/>
              <a:t>повною</a:t>
            </a:r>
            <a:r>
              <a:rPr lang="ru-RU" i="1" dirty="0"/>
              <a:t> </a:t>
            </a:r>
            <a:r>
              <a:rPr lang="ru-RU" i="1" dirty="0" err="1"/>
              <a:t>відповідністю</a:t>
            </a:r>
            <a:r>
              <a:rPr lang="ru-RU" i="1" dirty="0"/>
              <a:t> </a:t>
            </a:r>
            <a:r>
              <a:rPr lang="ru-RU" i="1" dirty="0" err="1"/>
              <a:t>будови</a:t>
            </a:r>
            <a:r>
              <a:rPr lang="ru-RU" i="1" dirty="0"/>
              <a:t> і </a:t>
            </a:r>
            <a:r>
              <a:rPr lang="ru-RU" i="1" dirty="0" err="1"/>
              <a:t>забарвлення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 </a:t>
            </a:r>
            <a:r>
              <a:rPr lang="ru-RU" i="1" dirty="0" err="1"/>
              <a:t>оточуючому</a:t>
            </a:r>
            <a:r>
              <a:rPr lang="ru-RU" i="1" dirty="0"/>
              <a:t> </a:t>
            </a:r>
            <a:r>
              <a:rPr lang="ru-RU" i="1" dirty="0" err="1"/>
              <a:t>середовищу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стати </a:t>
            </a:r>
            <a:r>
              <a:rPr lang="ru-RU" i="1" dirty="0" err="1"/>
              <a:t>помітним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06" y="5284093"/>
            <a:ext cx="2622074" cy="1698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10125"/>
            <a:ext cx="2076450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97" y="3461461"/>
            <a:ext cx="2764603" cy="2764603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>
            <a:off x="2419827" y="3495741"/>
            <a:ext cx="803870" cy="23042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54622"/>
            <a:ext cx="85883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14"/>
            <a:ext cx="5544616" cy="27089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u="sng" dirty="0"/>
              <a:t>Принцип </a:t>
            </a:r>
            <a:r>
              <a:rPr lang="ru-RU" u="sng" dirty="0" err="1"/>
              <a:t>протитіні</a:t>
            </a:r>
            <a:r>
              <a:rPr lang="ru-RU" u="sng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шляхом </a:t>
            </a:r>
            <a:r>
              <a:rPr lang="ru-RU" b="1" dirty="0" err="1">
                <a:solidFill>
                  <a:srgbClr val="FFFF00"/>
                </a:solidFill>
              </a:rPr>
              <a:t>поступового</a:t>
            </a:r>
            <a:r>
              <a:rPr lang="ru-RU" b="1" dirty="0">
                <a:solidFill>
                  <a:srgbClr val="FFFF00"/>
                </a:solidFill>
              </a:rPr>
              <a:t> переходу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темнозабарвленої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спини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>
                <a:solidFill>
                  <a:srgbClr val="FFFF00"/>
                </a:solidFill>
              </a:rPr>
              <a:t>світлішого</a:t>
            </a:r>
            <a:r>
              <a:rPr lang="ru-RU" b="1" dirty="0">
                <a:solidFill>
                  <a:srgbClr val="FFFF00"/>
                </a:solidFill>
              </a:rPr>
              <a:t> черева округлена </a:t>
            </a:r>
            <a:r>
              <a:rPr lang="ru-RU" b="1" dirty="0" err="1">
                <a:solidFill>
                  <a:srgbClr val="FFFF00"/>
                </a:solidFill>
              </a:rPr>
              <a:t>поверхня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справляє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враження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плоскої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i="1" dirty="0" err="1" smtClean="0"/>
              <a:t>Найбільш</a:t>
            </a:r>
            <a:r>
              <a:rPr lang="ru-RU" i="1" dirty="0" smtClean="0"/>
              <a:t> </a:t>
            </a:r>
            <a:r>
              <a:rPr lang="ru-RU" i="1" dirty="0" err="1"/>
              <a:t>наочно</a:t>
            </a:r>
            <a:r>
              <a:rPr lang="ru-RU" i="1" dirty="0"/>
              <a:t> </a:t>
            </a:r>
            <a:r>
              <a:rPr lang="ru-RU" i="1" dirty="0" err="1"/>
              <a:t>подібний</a:t>
            </a:r>
            <a:r>
              <a:rPr lang="ru-RU" i="1" dirty="0"/>
              <a:t> принцип </a:t>
            </a:r>
            <a:r>
              <a:rPr lang="ru-RU" i="1" dirty="0" err="1"/>
              <a:t>реалізується</a:t>
            </a:r>
            <a:r>
              <a:rPr lang="ru-RU" i="1" dirty="0"/>
              <a:t> у </a:t>
            </a:r>
            <a:r>
              <a:rPr lang="ru-RU" i="1" dirty="0" err="1"/>
              <a:t>різноманітних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риб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665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33569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996952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зазначити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за принципом </a:t>
            </a:r>
            <a:r>
              <a:rPr lang="ru-RU" sz="2000" dirty="0" err="1"/>
              <a:t>протитіні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“</a:t>
            </a:r>
            <a:r>
              <a:rPr lang="ru-RU" sz="2000" dirty="0" err="1"/>
              <a:t>працювати</a:t>
            </a:r>
            <a:r>
              <a:rPr lang="ru-RU" sz="2000" dirty="0"/>
              <a:t>” і </a:t>
            </a:r>
            <a:r>
              <a:rPr lang="ru-RU" sz="2000" dirty="0" err="1"/>
              <a:t>певний</a:t>
            </a:r>
            <a:r>
              <a:rPr lang="ru-RU" sz="2000" dirty="0"/>
              <a:t> </a:t>
            </a:r>
            <a:r>
              <a:rPr lang="ru-RU" sz="2000" dirty="0" err="1"/>
              <a:t>малюнок</a:t>
            </a:r>
            <a:r>
              <a:rPr lang="ru-RU" sz="2000" dirty="0"/>
              <a:t> (</a:t>
            </a:r>
            <a:r>
              <a:rPr lang="ru-RU" sz="2000" dirty="0" err="1"/>
              <a:t>останній</a:t>
            </a:r>
            <a:r>
              <a:rPr lang="ru-RU" sz="2000" dirty="0"/>
              <a:t>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забарвлення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формують</a:t>
            </a:r>
            <a:r>
              <a:rPr lang="ru-RU" sz="2000" dirty="0"/>
              <a:t> </a:t>
            </a:r>
            <a:r>
              <a:rPr lang="ru-RU" sz="2000" dirty="0" err="1"/>
              <a:t>принаймні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два </a:t>
            </a:r>
            <a:r>
              <a:rPr lang="ru-RU" sz="2000" b="1" dirty="0" err="1">
                <a:solidFill>
                  <a:srgbClr val="FFFF00"/>
                </a:solidFill>
              </a:rPr>
              <a:t>кольори</a:t>
            </a:r>
            <a:r>
              <a:rPr lang="ru-RU" sz="2000" dirty="0"/>
              <a:t> з </a:t>
            </a:r>
            <a:r>
              <a:rPr lang="ru-RU" sz="2000" u="sng" dirty="0" err="1"/>
              <a:t>чітким</a:t>
            </a:r>
            <a:r>
              <a:rPr lang="ru-RU" sz="2000" u="sng" dirty="0"/>
              <a:t> </a:t>
            </a:r>
            <a:r>
              <a:rPr lang="ru-RU" sz="2000" u="sng" dirty="0" err="1"/>
              <a:t>протиставленням</a:t>
            </a:r>
            <a:r>
              <a:rPr lang="ru-RU" sz="2000" dirty="0"/>
              <a:t>).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явище</a:t>
            </a:r>
            <a:r>
              <a:rPr lang="ru-RU" sz="2000" dirty="0"/>
              <a:t> </a:t>
            </a:r>
            <a:r>
              <a:rPr lang="ru-RU" sz="2000" dirty="0" err="1"/>
              <a:t>протитіні</a:t>
            </a:r>
            <a:r>
              <a:rPr lang="ru-RU" sz="2000" dirty="0"/>
              <a:t> </a:t>
            </a:r>
            <a:r>
              <a:rPr lang="ru-RU" sz="2000" dirty="0" err="1"/>
              <a:t>залишається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 же: </a:t>
            </a:r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спина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виявляється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забарвленою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більш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інтенсивно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порівняно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з черевом,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що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компенсує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дію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сонячного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світла</a:t>
            </a:r>
            <a:r>
              <a:rPr lang="ru-RU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000" dirty="0" err="1"/>
              <a:t>Протитінь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одним з </a:t>
            </a:r>
            <a:r>
              <a:rPr lang="ru-RU" sz="2000" dirty="0" err="1"/>
              <a:t>найважливіших</a:t>
            </a:r>
            <a:r>
              <a:rPr lang="ru-RU" sz="2000" dirty="0"/>
              <a:t> </a:t>
            </a:r>
            <a:r>
              <a:rPr lang="ru-RU" sz="2000" dirty="0" err="1"/>
              <a:t>принципів</a:t>
            </a:r>
            <a:r>
              <a:rPr lang="ru-RU" sz="2000" dirty="0"/>
              <a:t> у </a:t>
            </a:r>
            <a:r>
              <a:rPr lang="ru-RU" sz="2000" dirty="0" err="1"/>
              <a:t>забарвленні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і </a:t>
            </a:r>
            <a:r>
              <a:rPr lang="ru-RU" sz="2000" dirty="0" err="1"/>
              <a:t>набуває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широкого </a:t>
            </a:r>
            <a:r>
              <a:rPr lang="ru-RU" sz="2000" dirty="0" err="1"/>
              <a:t>розповсюдження</a:t>
            </a:r>
            <a:r>
              <a:rPr lang="ru-RU" sz="2000" dirty="0"/>
              <a:t> у </a:t>
            </a:r>
            <a:r>
              <a:rPr lang="ru-RU" sz="2000" dirty="0" err="1"/>
              <a:t>природі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Вона </a:t>
            </a:r>
            <a:r>
              <a:rPr lang="ru-RU" sz="2000" b="1" dirty="0" err="1">
                <a:solidFill>
                  <a:srgbClr val="FFFF00"/>
                </a:solidFill>
              </a:rPr>
              <a:t>розвивалася</a:t>
            </a:r>
            <a:r>
              <a:rPr lang="ru-RU" sz="2000" b="1" dirty="0">
                <a:solidFill>
                  <a:srgbClr val="FFFF00"/>
                </a:solidFill>
              </a:rPr>
              <a:t> схожими шляхами у </a:t>
            </a:r>
            <a:r>
              <a:rPr lang="ru-RU" sz="2000" b="1" dirty="0" err="1">
                <a:solidFill>
                  <a:srgbClr val="FFFF00"/>
                </a:solidFill>
              </a:rPr>
              <a:t>багатьох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систематичних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групах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тварин</a:t>
            </a:r>
            <a:r>
              <a:rPr lang="ru-RU" sz="2000" b="1" dirty="0">
                <a:solidFill>
                  <a:srgbClr val="FFFF00"/>
                </a:solidFill>
              </a:rPr>
              <a:t> як на </a:t>
            </a:r>
            <a:r>
              <a:rPr lang="ru-RU" sz="2000" b="1" dirty="0" err="1">
                <a:solidFill>
                  <a:srgbClr val="FFFF00"/>
                </a:solidFill>
              </a:rPr>
              <a:t>суходолі</a:t>
            </a:r>
            <a:r>
              <a:rPr lang="ru-RU" sz="2000" b="1" dirty="0">
                <a:solidFill>
                  <a:srgbClr val="FFFF00"/>
                </a:solidFill>
              </a:rPr>
              <a:t>, так і на </a:t>
            </a:r>
            <a:r>
              <a:rPr lang="ru-RU" sz="2000" b="1" dirty="0" err="1">
                <a:solidFill>
                  <a:srgbClr val="FFFF00"/>
                </a:solidFill>
              </a:rPr>
              <a:t>морі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ПИТАННЯ ДЛЯ ОБГОВОРЕННЯ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506916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Адаптація </a:t>
            </a:r>
            <a:endParaRPr lang="en-US" dirty="0" smtClean="0"/>
          </a:p>
          <a:p>
            <a:r>
              <a:rPr lang="uk-UA" dirty="0" err="1" smtClean="0"/>
              <a:t>Криптичне</a:t>
            </a:r>
            <a:r>
              <a:rPr lang="uk-UA" dirty="0" smtClean="0"/>
              <a:t> </a:t>
            </a:r>
            <a:r>
              <a:rPr lang="uk-UA" dirty="0"/>
              <a:t>забарвлення</a:t>
            </a:r>
          </a:p>
          <a:p>
            <a:r>
              <a:rPr lang="uk-UA" dirty="0" err="1"/>
              <a:t>Апосематичне</a:t>
            </a:r>
            <a:r>
              <a:rPr lang="uk-UA" dirty="0"/>
              <a:t> забарвлення</a:t>
            </a:r>
          </a:p>
          <a:p>
            <a:r>
              <a:rPr lang="uk-UA" dirty="0" err="1"/>
              <a:t>Бейтсовська</a:t>
            </a:r>
            <a:r>
              <a:rPr lang="uk-UA" dirty="0"/>
              <a:t> та </a:t>
            </a:r>
            <a:r>
              <a:rPr lang="uk-UA" dirty="0" err="1"/>
              <a:t>мюллеровська</a:t>
            </a:r>
            <a:r>
              <a:rPr lang="uk-UA" dirty="0"/>
              <a:t> мімікрія</a:t>
            </a:r>
          </a:p>
          <a:p>
            <a:r>
              <a:rPr lang="uk-UA" dirty="0"/>
              <a:t>Складні адаптації</a:t>
            </a:r>
          </a:p>
          <a:p>
            <a:r>
              <a:rPr lang="ru-RU" dirty="0"/>
              <a:t>Шляхи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 (</a:t>
            </a:r>
            <a:r>
              <a:rPr lang="ru-RU" sz="2400" b="1" i="1" dirty="0" err="1"/>
              <a:t>преадаптивний</a:t>
            </a:r>
            <a:r>
              <a:rPr lang="ru-RU" sz="2400" b="1" i="1" dirty="0"/>
              <a:t>, </a:t>
            </a:r>
            <a:r>
              <a:rPr lang="ru-RU" sz="2400" b="1" i="1" dirty="0" err="1"/>
              <a:t>комбінативний</a:t>
            </a:r>
            <a:r>
              <a:rPr lang="ru-RU" sz="2400" b="1" i="1" dirty="0"/>
              <a:t> та </a:t>
            </a:r>
            <a:r>
              <a:rPr lang="ru-RU" sz="2400" b="1" i="1" dirty="0" err="1"/>
              <a:t>постадаптивний</a:t>
            </a:r>
            <a:r>
              <a:rPr lang="ru-RU" b="1" dirty="0"/>
              <a:t>)</a:t>
            </a:r>
          </a:p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за О.М. </a:t>
            </a:r>
            <a:r>
              <a:rPr lang="ru-RU" dirty="0" err="1"/>
              <a:t>Сєверцовим</a:t>
            </a:r>
            <a:endParaRPr lang="uk-UA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64" y="2276872"/>
            <a:ext cx="3403104" cy="38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933056"/>
            <a:ext cx="7283152" cy="27363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Максимального </a:t>
            </a:r>
            <a:r>
              <a:rPr lang="ru-RU" u="sng" dirty="0" err="1">
                <a:solidFill>
                  <a:srgbClr val="00B050"/>
                </a:solidFill>
              </a:rPr>
              <a:t>розвитку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воно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набуває</a:t>
            </a:r>
            <a:r>
              <a:rPr lang="ru-RU" dirty="0">
                <a:solidFill>
                  <a:srgbClr val="00B050"/>
                </a:solidFill>
              </a:rPr>
              <a:t> при </a:t>
            </a:r>
            <a:r>
              <a:rPr lang="ru-RU" dirty="0" err="1" smtClean="0">
                <a:solidFill>
                  <a:srgbClr val="00B050"/>
                </a:solidFill>
              </a:rPr>
              <a:t>освітленні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u="sng" dirty="0">
                <a:solidFill>
                  <a:srgbClr val="006C31"/>
                </a:solidFill>
              </a:rPr>
              <a:t>в </a:t>
            </a:r>
            <a:r>
              <a:rPr lang="ru-RU" b="1" u="sng" dirty="0" err="1">
                <a:solidFill>
                  <a:srgbClr val="006C31"/>
                </a:solidFill>
              </a:rPr>
              <a:t>контрастних</a:t>
            </a:r>
            <a:r>
              <a:rPr lang="ru-RU" b="1" u="sng" dirty="0">
                <a:solidFill>
                  <a:srgbClr val="006C31"/>
                </a:solidFill>
              </a:rPr>
              <a:t> </a:t>
            </a:r>
            <a:r>
              <a:rPr lang="ru-RU" b="1" u="sng" dirty="0" err="1">
                <a:solidFill>
                  <a:srgbClr val="006C31"/>
                </a:solidFill>
              </a:rPr>
              <a:t>умовах</a:t>
            </a:r>
            <a:r>
              <a:rPr lang="ru-RU" dirty="0">
                <a:solidFill>
                  <a:srgbClr val="00B050"/>
                </a:solidFill>
              </a:rPr>
              <a:t>, у </a:t>
            </a:r>
            <a:r>
              <a:rPr lang="ru-RU" dirty="0" err="1">
                <a:solidFill>
                  <a:srgbClr val="00B050"/>
                </a:solidFill>
              </a:rPr>
              <a:t>яких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перебувають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морські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мешканці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верхнього</a:t>
            </a:r>
            <a:r>
              <a:rPr lang="ru-RU" i="1" dirty="0">
                <a:solidFill>
                  <a:srgbClr val="00B050"/>
                </a:solidFill>
              </a:rPr>
              <a:t> шару води, </a:t>
            </a:r>
            <a:r>
              <a:rPr lang="ru-RU" i="1" dirty="0" err="1">
                <a:solidFill>
                  <a:srgbClr val="00B050"/>
                </a:solidFill>
              </a:rPr>
              <a:t>наземні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степові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форми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тощо</a:t>
            </a:r>
            <a:r>
              <a:rPr lang="ru-RU" i="1" dirty="0">
                <a:solidFill>
                  <a:srgbClr val="00B050"/>
                </a:solidFill>
              </a:rPr>
              <a:t>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48680"/>
            <a:ext cx="8352928" cy="2308324"/>
          </a:xfrm>
          <a:prstGeom prst="rect">
            <a:avLst/>
          </a:prstGeom>
          <a:solidFill>
            <a:srgbClr val="FFFF00"/>
          </a:solidFill>
          <a:ln w="76200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solidFill>
                  <a:srgbClr val="00B050"/>
                </a:solidFill>
              </a:rPr>
              <a:t>Ступінь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вираження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протитіні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багато</a:t>
            </a:r>
            <a:r>
              <a:rPr lang="ru-RU" sz="2400" b="1" dirty="0">
                <a:solidFill>
                  <a:srgbClr val="00B050"/>
                </a:solidFill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</a:rPr>
              <a:t>чому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залежить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від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умов </a:t>
            </a:r>
            <a:r>
              <a:rPr lang="ru-RU" sz="2400" b="1" u="sng" dirty="0" err="1">
                <a:solidFill>
                  <a:srgbClr val="00B050"/>
                </a:solidFill>
                <a:latin typeface="Arial Black" panose="020B0A04020102020204" pitchFamily="34" charset="0"/>
              </a:rPr>
              <a:t>освітлення</a:t>
            </a:r>
            <a:r>
              <a:rPr lang="ru-RU" sz="2400" b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: </a:t>
            </a:r>
            <a:endParaRPr lang="ru-RU" sz="2400" b="1" u="sng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rgbClr val="00B050"/>
                </a:solidFill>
              </a:rPr>
              <a:t>тварини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що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мешкають</a:t>
            </a:r>
            <a:r>
              <a:rPr lang="ru-RU" sz="2400" b="1" dirty="0">
                <a:solidFill>
                  <a:srgbClr val="00B050"/>
                </a:solidFill>
              </a:rPr>
              <a:t> при </a:t>
            </a:r>
            <a:r>
              <a:rPr lang="ru-RU" sz="2400" b="1" dirty="0" err="1">
                <a:solidFill>
                  <a:srgbClr val="00B050"/>
                </a:solidFill>
              </a:rPr>
              <a:t>слабшому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освітленні</a:t>
            </a:r>
            <a:r>
              <a:rPr lang="ru-RU" sz="2400" b="1" dirty="0">
                <a:solidFill>
                  <a:srgbClr val="00B050"/>
                </a:solidFill>
              </a:rPr>
              <a:t> (</a:t>
            </a:r>
            <a:r>
              <a:rPr lang="ru-RU" sz="2400" b="1" dirty="0" err="1">
                <a:solidFill>
                  <a:srgbClr val="00B050"/>
                </a:solidFill>
              </a:rPr>
              <a:t>донні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риби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лісові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мешканці</a:t>
            </a:r>
            <a:r>
              <a:rPr lang="ru-RU" sz="2400" b="1" dirty="0">
                <a:solidFill>
                  <a:srgbClr val="00B050"/>
                </a:solidFill>
              </a:rPr>
              <a:t>), </a:t>
            </a:r>
            <a:r>
              <a:rPr lang="ru-RU" sz="2400" b="1" dirty="0" err="1">
                <a:solidFill>
                  <a:srgbClr val="00B050"/>
                </a:solidFill>
              </a:rPr>
              <a:t>мають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слабку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протитінь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оскільки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відмінності</a:t>
            </a:r>
            <a:r>
              <a:rPr lang="ru-RU" sz="2400" b="1" dirty="0">
                <a:solidFill>
                  <a:srgbClr val="00B050"/>
                </a:solidFill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</a:rPr>
              <a:t>освітленні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спинної</a:t>
            </a:r>
            <a:r>
              <a:rPr lang="ru-RU" sz="2400" b="1" dirty="0">
                <a:solidFill>
                  <a:srgbClr val="00B050"/>
                </a:solidFill>
              </a:rPr>
              <a:t> і </a:t>
            </a:r>
            <a:r>
              <a:rPr lang="ru-RU" sz="2400" b="1" dirty="0" err="1">
                <a:solidFill>
                  <a:srgbClr val="00B050"/>
                </a:solidFill>
              </a:rPr>
              <a:t>черевної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частин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тіла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незначні</a:t>
            </a:r>
            <a:r>
              <a:rPr lang="ru-RU" sz="2400" b="1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6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36" y="1268760"/>
            <a:ext cx="4271272" cy="1656184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i="1" dirty="0" err="1"/>
              <a:t>Існують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приклади</a:t>
            </a:r>
            <a:r>
              <a:rPr lang="ru-RU" i="1" dirty="0"/>
              <a:t> </a:t>
            </a:r>
            <a:r>
              <a:rPr lang="ru-RU" i="1" dirty="0" err="1"/>
              <a:t>зворотного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 (</a:t>
            </a:r>
            <a:r>
              <a:rPr lang="ru-RU" b="1" i="1" u="sng" dirty="0">
                <a:solidFill>
                  <a:srgbClr val="00B050"/>
                </a:solidFill>
              </a:rPr>
              <a:t>черево </a:t>
            </a:r>
            <a:r>
              <a:rPr lang="ru-RU" b="1" i="1" u="sng" dirty="0" err="1">
                <a:solidFill>
                  <a:srgbClr val="00B050"/>
                </a:solidFill>
              </a:rPr>
              <a:t>має</a:t>
            </a:r>
            <a:r>
              <a:rPr lang="ru-RU" b="1" i="1" u="sng" dirty="0">
                <a:solidFill>
                  <a:srgbClr val="00B050"/>
                </a:solidFill>
              </a:rPr>
              <a:t> </a:t>
            </a:r>
            <a:r>
              <a:rPr lang="ru-RU" b="1" i="1" u="sng" dirty="0" err="1">
                <a:solidFill>
                  <a:srgbClr val="00B050"/>
                </a:solidFill>
              </a:rPr>
              <a:t>більш</a:t>
            </a:r>
            <a:r>
              <a:rPr lang="ru-RU" b="1" i="1" u="sng" dirty="0">
                <a:solidFill>
                  <a:srgbClr val="00B050"/>
                </a:solidFill>
              </a:rPr>
              <a:t> </a:t>
            </a:r>
            <a:r>
              <a:rPr lang="ru-RU" b="1" i="1" u="sng" dirty="0" err="1">
                <a:solidFill>
                  <a:srgbClr val="00B050"/>
                </a:solidFill>
              </a:rPr>
              <a:t>темний</a:t>
            </a:r>
            <a:r>
              <a:rPr lang="ru-RU" b="1" i="1" u="sng" dirty="0">
                <a:solidFill>
                  <a:srgbClr val="00B050"/>
                </a:solidFill>
              </a:rPr>
              <a:t> </a:t>
            </a:r>
            <a:r>
              <a:rPr lang="ru-RU" b="1" i="1" u="sng" dirty="0" err="1">
                <a:solidFill>
                  <a:srgbClr val="00B050"/>
                </a:solidFill>
              </a:rPr>
              <a:t>колір</a:t>
            </a:r>
            <a:r>
              <a:rPr lang="ru-RU" b="1" i="1" u="sng" dirty="0">
                <a:solidFill>
                  <a:srgbClr val="00B050"/>
                </a:solidFill>
              </a:rPr>
              <a:t> </a:t>
            </a:r>
            <a:r>
              <a:rPr lang="ru-RU" b="1" i="1" u="sng" dirty="0" err="1">
                <a:solidFill>
                  <a:srgbClr val="00B050"/>
                </a:solidFill>
              </a:rPr>
              <a:t>порівняно</a:t>
            </a:r>
            <a:r>
              <a:rPr lang="ru-RU" b="1" i="1" u="sng" dirty="0">
                <a:solidFill>
                  <a:srgbClr val="00B050"/>
                </a:solidFill>
              </a:rPr>
              <a:t> </a:t>
            </a:r>
            <a:r>
              <a:rPr lang="ru-RU" b="1" i="1" u="sng" dirty="0" err="1">
                <a:solidFill>
                  <a:srgbClr val="00B050"/>
                </a:solidFill>
              </a:rPr>
              <a:t>зі</a:t>
            </a:r>
            <a:r>
              <a:rPr lang="ru-RU" b="1" i="1" u="sng" dirty="0">
                <a:solidFill>
                  <a:srgbClr val="00B050"/>
                </a:solidFill>
              </a:rPr>
              <a:t> спиною</a:t>
            </a:r>
            <a:r>
              <a:rPr lang="ru-RU" i="1" dirty="0"/>
              <a:t>) для тих </a:t>
            </a:r>
            <a:r>
              <a:rPr lang="ru-RU" i="1" dirty="0" err="1"/>
              <a:t>видів</a:t>
            </a:r>
            <a:r>
              <a:rPr lang="ru-RU" i="1" dirty="0"/>
              <a:t>, </a:t>
            </a:r>
            <a:r>
              <a:rPr lang="ru-RU" i="1" dirty="0" err="1"/>
              <a:t>повернуті</a:t>
            </a:r>
            <a:r>
              <a:rPr lang="ru-RU" i="1" dirty="0"/>
              <a:t> </a:t>
            </a:r>
            <a:r>
              <a:rPr lang="ru-RU" i="1" dirty="0" err="1"/>
              <a:t>саме</a:t>
            </a:r>
            <a:r>
              <a:rPr lang="ru-RU" i="1" dirty="0"/>
              <a:t> черевом до </a:t>
            </a:r>
            <a:r>
              <a:rPr lang="ru-RU" i="1" dirty="0" err="1"/>
              <a:t>сонячних</a:t>
            </a:r>
            <a:r>
              <a:rPr lang="ru-RU" i="1" dirty="0"/>
              <a:t> </a:t>
            </a:r>
            <a:r>
              <a:rPr lang="ru-RU" i="1" dirty="0" err="1"/>
              <a:t>променів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286191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504" y="3501008"/>
            <a:ext cx="8606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err="1"/>
              <a:t>Подібне</a:t>
            </a:r>
            <a:r>
              <a:rPr lang="ru-RU" sz="2400" i="1" dirty="0"/>
              <a:t> </a:t>
            </a:r>
            <a:r>
              <a:rPr lang="ru-RU" sz="2400" i="1" dirty="0" err="1"/>
              <a:t>перекинуте</a:t>
            </a:r>
            <a:r>
              <a:rPr lang="ru-RU" sz="2400" i="1" dirty="0"/>
              <a:t> </a:t>
            </a:r>
            <a:r>
              <a:rPr lang="ru-RU" sz="2400" i="1" dirty="0" err="1"/>
              <a:t>забарвлення</a:t>
            </a:r>
            <a:r>
              <a:rPr lang="ru-RU" sz="2400" i="1" dirty="0"/>
              <a:t> </a:t>
            </a:r>
            <a:r>
              <a:rPr lang="ru-RU" sz="2400" i="1" dirty="0" err="1"/>
              <a:t>властиве</a:t>
            </a:r>
            <a:r>
              <a:rPr lang="ru-RU" sz="2400" i="1" dirty="0"/>
              <a:t> </a:t>
            </a:r>
            <a:r>
              <a:rPr lang="ru-RU" sz="2400" i="1" dirty="0" err="1"/>
              <a:t>виключно</a:t>
            </a:r>
            <a:r>
              <a:rPr lang="ru-RU" sz="2400" i="1" dirty="0"/>
              <a:t> </a:t>
            </a:r>
            <a:r>
              <a:rPr lang="ru-RU" sz="2400" b="1" i="1" u="sng" dirty="0" err="1"/>
              <a:t>нільській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рибі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Synodontis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batensoda</a:t>
            </a:r>
            <a:r>
              <a:rPr lang="ru-RU" sz="2400" b="1" i="1" u="sng" dirty="0"/>
              <a:t>, </a:t>
            </a:r>
            <a:r>
              <a:rPr lang="ru-RU" sz="2400" i="1" dirty="0"/>
              <a:t>яка </a:t>
            </a:r>
            <a:r>
              <a:rPr lang="ru-RU" sz="2400" i="1" dirty="0" err="1"/>
              <a:t>плаває</a:t>
            </a:r>
            <a:r>
              <a:rPr lang="ru-RU" sz="2400" i="1" dirty="0"/>
              <a:t> черевом догори (</a:t>
            </a:r>
            <a:r>
              <a:rPr lang="ru-RU" sz="2400" i="1" dirty="0" err="1"/>
              <a:t>більше</a:t>
            </a:r>
            <a:r>
              <a:rPr lang="ru-RU" sz="2400" i="1" dirty="0"/>
              <a:t> не </a:t>
            </a:r>
            <a:r>
              <a:rPr lang="ru-RU" sz="2400" i="1" dirty="0" err="1"/>
              <a:t>властиве</a:t>
            </a:r>
            <a:r>
              <a:rPr lang="ru-RU" sz="2400" i="1" dirty="0"/>
              <a:t> </a:t>
            </a:r>
            <a:r>
              <a:rPr lang="ru-RU" sz="2400" i="1" dirty="0" err="1"/>
              <a:t>жодному</a:t>
            </a:r>
            <a:r>
              <a:rPr lang="ru-RU" sz="2400" i="1" dirty="0"/>
              <a:t> виду </a:t>
            </a:r>
            <a:r>
              <a:rPr lang="ru-RU" sz="2400" i="1" dirty="0" err="1"/>
              <a:t>риб</a:t>
            </a:r>
            <a:r>
              <a:rPr lang="ru-RU" sz="2400" i="1" dirty="0"/>
              <a:t> у нормальному </a:t>
            </a:r>
            <a:r>
              <a:rPr lang="ru-RU" sz="2400" i="1" dirty="0" err="1"/>
              <a:t>стані</a:t>
            </a:r>
            <a:r>
              <a:rPr lang="ru-RU" sz="2400" i="1" dirty="0"/>
              <a:t>), а </a:t>
            </a:r>
            <a:r>
              <a:rPr lang="ru-RU" sz="2400" i="1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/>
              <a:t>деяким</a:t>
            </a:r>
            <a:r>
              <a:rPr lang="ru-RU" sz="2400" i="1" dirty="0"/>
              <a:t> видам </a:t>
            </a:r>
            <a:r>
              <a:rPr lang="ru-RU" sz="2400" i="1" dirty="0" err="1"/>
              <a:t>павуків</a:t>
            </a:r>
            <a:r>
              <a:rPr lang="ru-RU" sz="2400" i="1" dirty="0"/>
              <a:t> і </a:t>
            </a:r>
            <a:r>
              <a:rPr lang="ru-RU" sz="2400" i="1" dirty="0" err="1"/>
              <a:t>гусеницям</a:t>
            </a:r>
            <a:r>
              <a:rPr lang="ru-RU" sz="2400" i="1" dirty="0"/>
              <a:t>, </a:t>
            </a:r>
            <a:r>
              <a:rPr lang="ru-RU" sz="2400" i="1" dirty="0" err="1"/>
              <a:t>які</a:t>
            </a:r>
            <a:r>
              <a:rPr lang="ru-RU" sz="2400" i="1" dirty="0"/>
              <a:t> </a:t>
            </a:r>
            <a:r>
              <a:rPr lang="ru-RU" sz="2400" i="1" dirty="0" err="1"/>
              <a:t>живляться</a:t>
            </a:r>
            <a:r>
              <a:rPr lang="ru-RU" sz="2400" i="1" dirty="0"/>
              <a:t> і </a:t>
            </a:r>
            <a:r>
              <a:rPr lang="ru-RU" sz="2400" i="1" dirty="0" err="1"/>
              <a:t>відпочивають</a:t>
            </a:r>
            <a:r>
              <a:rPr lang="ru-RU" sz="2400" i="1" dirty="0"/>
              <a:t> </a:t>
            </a:r>
            <a:r>
              <a:rPr lang="ru-RU" sz="2400" i="1" dirty="0" err="1"/>
              <a:t>переважно</a:t>
            </a:r>
            <a:r>
              <a:rPr lang="ru-RU" sz="2400" i="1" dirty="0"/>
              <a:t> у </a:t>
            </a:r>
            <a:r>
              <a:rPr lang="ru-RU" sz="2400" i="1" dirty="0" err="1"/>
              <a:t>подібному</a:t>
            </a:r>
            <a:r>
              <a:rPr lang="ru-RU" sz="2400" i="1" dirty="0"/>
              <a:t> </a:t>
            </a:r>
            <a:r>
              <a:rPr lang="ru-RU" sz="2400" i="1" dirty="0" err="1"/>
              <a:t>положенні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just"/>
            <a:r>
              <a:rPr lang="ru-RU" sz="2400" i="1" dirty="0" err="1" smtClean="0"/>
              <a:t>Забарвлення</a:t>
            </a:r>
            <a:r>
              <a:rPr lang="ru-RU" sz="2400" i="1" dirty="0" smtClean="0"/>
              <a:t> </a:t>
            </a:r>
            <a:r>
              <a:rPr lang="ru-RU" sz="2400" i="1" dirty="0" err="1"/>
              <a:t>скунсів</a:t>
            </a:r>
            <a:r>
              <a:rPr lang="ru-RU" sz="2400" i="1" dirty="0"/>
              <a:t>, яке є </a:t>
            </a:r>
            <a:r>
              <a:rPr lang="ru-RU" sz="2400" i="1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/>
              <a:t>перекинутим</a:t>
            </a:r>
            <a:r>
              <a:rPr lang="ru-RU" sz="2400" i="1" dirty="0"/>
              <a:t>, </a:t>
            </a:r>
            <a:r>
              <a:rPr lang="ru-RU" sz="2400" i="1" dirty="0" err="1"/>
              <a:t>навпаки</a:t>
            </a:r>
            <a:r>
              <a:rPr lang="ru-RU" sz="2400" i="1" dirty="0"/>
              <a:t>, </a:t>
            </a:r>
            <a:r>
              <a:rPr lang="ru-RU" sz="2400" i="1" dirty="0" err="1"/>
              <a:t>виконує</a:t>
            </a:r>
            <a:r>
              <a:rPr lang="ru-RU" sz="2400" i="1" dirty="0"/>
              <a:t> </a:t>
            </a:r>
            <a:r>
              <a:rPr lang="ru-RU" sz="2400" i="1" dirty="0" err="1"/>
              <a:t>демаскуючу</a:t>
            </a:r>
            <a:r>
              <a:rPr lang="ru-RU" sz="2400" i="1" dirty="0"/>
              <a:t> </a:t>
            </a:r>
            <a:r>
              <a:rPr lang="ru-RU" sz="2400" i="1" dirty="0" err="1"/>
              <a:t>функцію</a:t>
            </a:r>
            <a:r>
              <a:rPr lang="ru-RU" sz="2400" i="1" dirty="0"/>
              <a:t>, </a:t>
            </a:r>
            <a:r>
              <a:rPr lang="ru-RU" sz="2400" i="1" dirty="0" err="1"/>
              <a:t>роблячи</a:t>
            </a:r>
            <a:r>
              <a:rPr lang="ru-RU" sz="2400" i="1" dirty="0"/>
              <a:t> </a:t>
            </a:r>
            <a:r>
              <a:rPr lang="ru-RU" sz="2400" i="1" dirty="0" err="1"/>
              <a:t>цю</a:t>
            </a:r>
            <a:r>
              <a:rPr lang="ru-RU" sz="2400" i="1" dirty="0"/>
              <a:t> </a:t>
            </a:r>
            <a:r>
              <a:rPr lang="ru-RU" sz="2400" i="1" dirty="0" err="1"/>
              <a:t>тварину</a:t>
            </a:r>
            <a:r>
              <a:rPr lang="ru-RU" sz="2400" i="1" dirty="0"/>
              <a:t> </a:t>
            </a:r>
            <a:r>
              <a:rPr lang="ru-RU" sz="2400" i="1" dirty="0" err="1"/>
              <a:t>помітною</a:t>
            </a:r>
            <a:r>
              <a:rPr lang="ru-RU" sz="2400" i="1" dirty="0"/>
              <a:t> (</a:t>
            </a:r>
            <a:r>
              <a:rPr lang="ru-RU" sz="2400" i="1" dirty="0" err="1"/>
              <a:t>далі</a:t>
            </a:r>
            <a:r>
              <a:rPr lang="ru-RU" sz="2400" i="1" dirty="0"/>
              <a:t> </a:t>
            </a:r>
            <a:r>
              <a:rPr lang="ru-RU" sz="2400" i="1" dirty="0" err="1"/>
              <a:t>йтиметься</a:t>
            </a:r>
            <a:r>
              <a:rPr lang="ru-RU" sz="2400" i="1" dirty="0"/>
              <a:t> про </a:t>
            </a:r>
            <a:r>
              <a:rPr lang="ru-RU" sz="2400" i="1" dirty="0" err="1"/>
              <a:t>апосематичне</a:t>
            </a:r>
            <a:r>
              <a:rPr lang="ru-RU" sz="2400" i="1" dirty="0"/>
              <a:t> – </a:t>
            </a:r>
            <a:r>
              <a:rPr lang="ru-RU" sz="2400" i="1" dirty="0" err="1"/>
              <a:t>попереджуюче</a:t>
            </a:r>
            <a:r>
              <a:rPr lang="ru-RU" sz="2400" i="1" dirty="0"/>
              <a:t> </a:t>
            </a:r>
            <a:r>
              <a:rPr lang="ru-RU" sz="2400" i="1" dirty="0" err="1"/>
              <a:t>забарвлення</a:t>
            </a:r>
            <a:r>
              <a:rPr lang="ru-RU" sz="2400" i="1" dirty="0" smtClean="0"/>
              <a:t>).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8640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6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3960440" cy="116205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2200" i="1" dirty="0" err="1" smtClean="0">
                <a:solidFill>
                  <a:srgbClr val="FFFF00"/>
                </a:solidFill>
              </a:rPr>
              <a:t>Найбільш</a:t>
            </a:r>
            <a:r>
              <a:rPr lang="ru-RU" sz="2200" i="1" dirty="0" smtClean="0">
                <a:solidFill>
                  <a:srgbClr val="FFFF00"/>
                </a:solidFill>
              </a:rPr>
              <a:t> </a:t>
            </a:r>
            <a:r>
              <a:rPr lang="ru-RU" sz="2200" i="1" dirty="0" err="1">
                <a:solidFill>
                  <a:srgbClr val="FFFF00"/>
                </a:solidFill>
              </a:rPr>
              <a:t>цікавим</a:t>
            </a:r>
            <a:r>
              <a:rPr lang="ru-RU" sz="2200" i="1" dirty="0">
                <a:solidFill>
                  <a:srgbClr val="FFFF00"/>
                </a:solidFill>
              </a:rPr>
              <a:t> типом </a:t>
            </a:r>
            <a:r>
              <a:rPr lang="ru-RU" i="1" dirty="0"/>
              <a:t>“</a:t>
            </a:r>
            <a:r>
              <a:rPr lang="ru-RU" sz="4000" i="1" dirty="0"/>
              <a:t>камуфляжу</a:t>
            </a:r>
            <a:r>
              <a:rPr lang="ru-RU" i="1" dirty="0"/>
              <a:t>” є </a:t>
            </a:r>
            <a:r>
              <a:rPr lang="ru-RU" sz="4000" i="1" dirty="0"/>
              <a:t>так </a:t>
            </a:r>
            <a:r>
              <a:rPr lang="ru-RU" sz="4000" i="1" dirty="0" err="1"/>
              <a:t>зване</a:t>
            </a:r>
            <a:r>
              <a:rPr lang="ru-RU" sz="4000" i="1" dirty="0"/>
              <a:t> </a:t>
            </a:r>
            <a:r>
              <a:rPr lang="ru-RU" sz="4000" i="1" dirty="0" err="1">
                <a:solidFill>
                  <a:srgbClr val="FFFF00"/>
                </a:solidFill>
              </a:rPr>
              <a:t>розчленоване</a:t>
            </a:r>
            <a:r>
              <a:rPr lang="ru-RU" sz="4000" i="1" dirty="0">
                <a:solidFill>
                  <a:srgbClr val="FFFF00"/>
                </a:solidFill>
              </a:rPr>
              <a:t> </a:t>
            </a:r>
            <a:r>
              <a:rPr lang="ru-RU" sz="4000" i="1" dirty="0" err="1">
                <a:solidFill>
                  <a:srgbClr val="FFFF00"/>
                </a:solidFill>
              </a:rPr>
              <a:t>забарвлення</a:t>
            </a:r>
            <a:r>
              <a:rPr lang="ru-RU" sz="4000" i="1" dirty="0">
                <a:solidFill>
                  <a:srgbClr val="FFFF00"/>
                </a:solidFill>
              </a:rPr>
              <a:t>.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73050"/>
            <a:ext cx="3970784" cy="585311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2708920"/>
            <a:ext cx="9217024" cy="4005064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попередніх</a:t>
            </a:r>
            <a:r>
              <a:rPr lang="ru-RU" sz="2800" dirty="0"/>
              <a:t> </a:t>
            </a:r>
            <a:r>
              <a:rPr lang="ru-RU" sz="2800" dirty="0" err="1"/>
              <a:t>типів</a:t>
            </a:r>
            <a:r>
              <a:rPr lang="ru-RU" sz="2800" dirty="0"/>
              <a:t> </a:t>
            </a:r>
            <a:r>
              <a:rPr lang="ru-RU" sz="2800" dirty="0" err="1"/>
              <a:t>криптичного</a:t>
            </a:r>
            <a:r>
              <a:rPr lang="ru-RU" sz="2800" dirty="0"/>
              <a:t> </a:t>
            </a:r>
            <a:r>
              <a:rPr lang="ru-RU" sz="2800" dirty="0" err="1"/>
              <a:t>забарвлення</a:t>
            </a:r>
            <a:r>
              <a:rPr lang="ru-RU" sz="2800" dirty="0"/>
              <a:t> – </a:t>
            </a:r>
            <a:r>
              <a:rPr lang="ru-RU" sz="2800" b="1" u="sng" dirty="0" err="1"/>
              <a:t>подібності</a:t>
            </a:r>
            <a:r>
              <a:rPr lang="ru-RU" sz="2800" b="1" u="sng" dirty="0"/>
              <a:t> до </a:t>
            </a:r>
            <a:r>
              <a:rPr lang="ru-RU" sz="2800" b="1" u="sng" dirty="0" err="1"/>
              <a:t>оточуючого</a:t>
            </a:r>
            <a:r>
              <a:rPr lang="ru-RU" sz="2800" b="1" u="sng" dirty="0"/>
              <a:t> фону і </a:t>
            </a:r>
            <a:r>
              <a:rPr lang="ru-RU" sz="2800" b="1" u="sng" dirty="0" err="1"/>
              <a:t>скрадаючої</a:t>
            </a:r>
            <a:r>
              <a:rPr lang="ru-RU" sz="2800" b="1" u="sng" dirty="0"/>
              <a:t> </a:t>
            </a:r>
            <a:r>
              <a:rPr lang="ru-RU" sz="2800" b="1" u="sng" dirty="0" err="1"/>
              <a:t>протитіні</a:t>
            </a:r>
            <a:r>
              <a:rPr lang="ru-RU" sz="2800" b="1" u="sng" dirty="0"/>
              <a:t> – </a:t>
            </a:r>
            <a:r>
              <a:rPr lang="ru-RU" sz="2800" b="1" u="sng" dirty="0" err="1"/>
              <a:t>дозволяють</a:t>
            </a:r>
            <a:r>
              <a:rPr lang="ru-RU" sz="2800" b="1" u="sng" dirty="0"/>
              <a:t> </a:t>
            </a:r>
            <a:r>
              <a:rPr lang="ru-RU" sz="2800" b="1" u="sng" dirty="0" err="1"/>
              <a:t>тварині</a:t>
            </a:r>
            <a:r>
              <a:rPr lang="ru-RU" sz="2800" b="1" u="sng" dirty="0"/>
              <a:t> </a:t>
            </a:r>
            <a:r>
              <a:rPr lang="ru-RU" sz="2800" b="1" u="sng" dirty="0" err="1"/>
              <a:t>ставати</a:t>
            </a:r>
            <a:r>
              <a:rPr lang="ru-RU" sz="2800" b="1" u="sng" dirty="0"/>
              <a:t> </a:t>
            </a:r>
            <a:r>
              <a:rPr lang="ru-RU" sz="2800" b="1" u="sng" dirty="0" err="1"/>
              <a:t>непомітною</a:t>
            </a:r>
            <a:r>
              <a:rPr lang="ru-RU" sz="2800" b="1" u="sng" dirty="0"/>
              <a:t> в </a:t>
            </a:r>
            <a:r>
              <a:rPr lang="ru-RU" sz="2800" b="1" u="sng" dirty="0" err="1"/>
              <a:t>умовах</a:t>
            </a:r>
            <a:r>
              <a:rPr lang="ru-RU" sz="2800" b="1" u="sng" dirty="0"/>
              <a:t> </a:t>
            </a:r>
            <a:r>
              <a:rPr lang="ru-RU" sz="2800" b="1" u="sng" dirty="0" err="1"/>
              <a:t>одноманітного</a:t>
            </a:r>
            <a:r>
              <a:rPr lang="ru-RU" sz="2800" b="1" u="sng" dirty="0"/>
              <a:t> </a:t>
            </a:r>
            <a:r>
              <a:rPr lang="ru-RU" sz="2800" b="1" u="sng" dirty="0" err="1"/>
              <a:t>оточення</a:t>
            </a:r>
            <a:r>
              <a:rPr lang="ru-RU" sz="2800" b="1" u="sng" dirty="0"/>
              <a:t>. </a:t>
            </a:r>
            <a:endParaRPr lang="ru-RU" sz="2800" b="1" u="sng" dirty="0" smtClean="0"/>
          </a:p>
          <a:p>
            <a:pPr algn="just"/>
            <a:r>
              <a:rPr lang="ru-RU" sz="2000" dirty="0" smtClean="0"/>
              <a:t>Але </a:t>
            </a:r>
            <a:r>
              <a:rPr lang="ru-RU" sz="2000" dirty="0"/>
              <a:t>у </a:t>
            </a:r>
            <a:r>
              <a:rPr lang="ru-RU" sz="2000" dirty="0" err="1"/>
              <a:t>природі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рідко</a:t>
            </a:r>
            <a:r>
              <a:rPr lang="ru-RU" sz="2000" dirty="0"/>
              <a:t> </a:t>
            </a:r>
            <a:r>
              <a:rPr lang="ru-RU" sz="2000" dirty="0" err="1"/>
              <a:t>спостерігаються</a:t>
            </a:r>
            <a:r>
              <a:rPr lang="ru-RU" sz="2000" dirty="0"/>
              <a:t> </a:t>
            </a:r>
            <a:r>
              <a:rPr lang="ru-RU" sz="2000" dirty="0" err="1"/>
              <a:t>однорідні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, тому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безперервності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форма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виказати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знаходження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форму </a:t>
            </a:r>
            <a:r>
              <a:rPr lang="ru-RU" sz="2000" dirty="0" err="1"/>
              <a:t>досягається</a:t>
            </a:r>
            <a:r>
              <a:rPr lang="ru-RU" sz="2000" dirty="0"/>
              <a:t> </a:t>
            </a:r>
            <a:r>
              <a:rPr lang="ru-RU" sz="2000" dirty="0" err="1"/>
              <a:t>спеціальним</a:t>
            </a:r>
            <a:r>
              <a:rPr lang="ru-RU" sz="2000" dirty="0"/>
              <a:t> </a:t>
            </a:r>
            <a:r>
              <a:rPr lang="ru-RU" sz="2000" dirty="0" err="1"/>
              <a:t>малюнком</a:t>
            </a:r>
            <a:r>
              <a:rPr lang="ru-RU" sz="2000" dirty="0"/>
              <a:t> – </a:t>
            </a:r>
            <a:r>
              <a:rPr lang="ru-RU" sz="2000" dirty="0" err="1"/>
              <a:t>розчленованим</a:t>
            </a:r>
            <a:r>
              <a:rPr lang="ru-RU" sz="2000" dirty="0"/>
              <a:t> </a:t>
            </a:r>
            <a:r>
              <a:rPr lang="ru-RU" sz="2000" dirty="0" err="1"/>
              <a:t>забарвленням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b="1" dirty="0" err="1" smtClean="0"/>
              <a:t>Плями</a:t>
            </a:r>
            <a:r>
              <a:rPr lang="ru-RU" sz="2000" b="1" dirty="0" smtClean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смуги</a:t>
            </a:r>
            <a:r>
              <a:rPr lang="ru-RU" sz="2000" dirty="0"/>
              <a:t>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типі</a:t>
            </a:r>
            <a:r>
              <a:rPr lang="ru-RU" sz="2000" dirty="0"/>
              <a:t> </a:t>
            </a:r>
            <a:r>
              <a:rPr lang="ru-RU" sz="2000" dirty="0" err="1"/>
              <a:t>пристосувань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b="1" dirty="0" err="1">
                <a:solidFill>
                  <a:srgbClr val="FFFF00"/>
                </a:solidFill>
              </a:rPr>
              <a:t>досить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яскравими</a:t>
            </a:r>
            <a:r>
              <a:rPr lang="ru-RU" sz="2000" dirty="0"/>
              <a:t>, але </a:t>
            </a:r>
            <a:r>
              <a:rPr lang="ru-RU" sz="2000" u="sng" dirty="0" err="1">
                <a:solidFill>
                  <a:srgbClr val="FF0000"/>
                </a:solidFill>
              </a:rPr>
              <a:t>завдяки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втраті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цілісності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поверхні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тварина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стає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непомітною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для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.</a:t>
            </a:r>
          </a:p>
          <a:p>
            <a:pPr algn="just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9" b="-7022"/>
          <a:stretch/>
        </p:blipFill>
        <p:spPr>
          <a:xfrm>
            <a:off x="4788024" y="285944"/>
            <a:ext cx="4026024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3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392488" cy="64533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/>
              <a:t>Найважливішою</a:t>
            </a:r>
            <a:r>
              <a:rPr lang="ru-RU" b="1" i="1" dirty="0" smtClean="0"/>
              <a:t> </a:t>
            </a:r>
            <a:r>
              <a:rPr lang="ru-RU" b="1" i="1" dirty="0" err="1"/>
              <a:t>функцією</a:t>
            </a:r>
            <a:r>
              <a:rPr lang="ru-RU" b="1" i="1" dirty="0"/>
              <a:t> </a:t>
            </a:r>
            <a:r>
              <a:rPr lang="ru-RU" b="1" i="1" dirty="0" err="1"/>
              <a:t>розчленованого</a:t>
            </a:r>
            <a:r>
              <a:rPr lang="ru-RU" b="1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 будь-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 </a:t>
            </a:r>
            <a:r>
              <a:rPr lang="ru-RU" b="1" i="1" u="sng" dirty="0">
                <a:solidFill>
                  <a:srgbClr val="FFFF00"/>
                </a:solidFill>
              </a:rPr>
              <a:t>є </a:t>
            </a:r>
            <a:r>
              <a:rPr lang="ru-RU" b="1" i="1" u="sng" dirty="0" err="1">
                <a:solidFill>
                  <a:srgbClr val="FFFF00"/>
                </a:solidFill>
              </a:rPr>
              <a:t>усунення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або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принаймні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затримка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розпізнавання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відповідного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об’єкта</a:t>
            </a:r>
            <a:r>
              <a:rPr lang="ru-RU" b="1" i="1" u="sng" dirty="0">
                <a:solidFill>
                  <a:srgbClr val="FFFF00"/>
                </a:solidFill>
              </a:rPr>
              <a:t>. </a:t>
            </a:r>
            <a:endParaRPr lang="ru-RU" b="1" i="1" u="sng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2600" i="1" dirty="0" err="1" smtClean="0"/>
              <a:t>Навіть</a:t>
            </a:r>
            <a:r>
              <a:rPr lang="ru-RU" sz="2600" i="1" dirty="0" smtClean="0"/>
              <a:t> </a:t>
            </a:r>
            <a:r>
              <a:rPr lang="ru-RU" sz="2600" i="1" dirty="0"/>
              <a:t>за </a:t>
            </a:r>
            <a:r>
              <a:rPr lang="ru-RU" sz="2600" i="1" dirty="0" err="1"/>
              <a:t>умови</a:t>
            </a:r>
            <a:r>
              <a:rPr lang="ru-RU" sz="2600" i="1" dirty="0"/>
              <a:t> </a:t>
            </a:r>
            <a:r>
              <a:rPr lang="ru-RU" sz="2600" i="1" dirty="0" err="1"/>
              <a:t>яскравих</a:t>
            </a:r>
            <a:r>
              <a:rPr lang="ru-RU" sz="2600" i="1" dirty="0"/>
              <a:t> </a:t>
            </a:r>
            <a:r>
              <a:rPr lang="ru-RU" sz="2600" i="1" dirty="0" err="1"/>
              <a:t>кольорів</a:t>
            </a:r>
            <a:r>
              <a:rPr lang="ru-RU" sz="2600" i="1" dirty="0"/>
              <a:t> </a:t>
            </a:r>
            <a:r>
              <a:rPr lang="ru-RU" sz="2600" i="1" dirty="0" err="1"/>
              <a:t>окремих</a:t>
            </a:r>
            <a:r>
              <a:rPr lang="ru-RU" sz="2600" i="1" dirty="0"/>
              <a:t> </a:t>
            </a:r>
            <a:r>
              <a:rPr lang="ru-RU" sz="2600" i="1" dirty="0" err="1"/>
              <a:t>плям</a:t>
            </a:r>
            <a:r>
              <a:rPr lang="ru-RU" sz="2600" i="1" dirty="0"/>
              <a:t>, </a:t>
            </a:r>
            <a:r>
              <a:rPr lang="ru-RU" sz="2600" i="1" dirty="0" err="1"/>
              <a:t>які</a:t>
            </a:r>
            <a:r>
              <a:rPr lang="ru-RU" sz="2600" i="1" dirty="0"/>
              <a:t> є </a:t>
            </a:r>
            <a:r>
              <a:rPr lang="ru-RU" sz="2600" i="1" dirty="0" err="1"/>
              <a:t>дуже</a:t>
            </a:r>
            <a:r>
              <a:rPr lang="ru-RU" sz="2600" i="1" dirty="0"/>
              <a:t> </a:t>
            </a:r>
            <a:r>
              <a:rPr lang="ru-RU" sz="2600" i="1" dirty="0" err="1"/>
              <a:t>помітними</a:t>
            </a:r>
            <a:r>
              <a:rPr lang="ru-RU" sz="2600" i="1" dirty="0"/>
              <a:t>,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FFFF00"/>
                </a:solidFill>
              </a:rPr>
              <a:t>увага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зосереджується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саме</a:t>
            </a:r>
            <a:r>
              <a:rPr lang="ru-RU" b="1" i="1" dirty="0">
                <a:solidFill>
                  <a:srgbClr val="FFFF00"/>
                </a:solidFill>
              </a:rPr>
              <a:t> на них, </a:t>
            </a:r>
            <a:r>
              <a:rPr lang="ru-RU" b="1" i="1" u="sng" dirty="0" err="1">
                <a:solidFill>
                  <a:srgbClr val="FFFF00"/>
                </a:solidFill>
              </a:rPr>
              <a:t>руйнуючи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цілісне</a:t>
            </a:r>
            <a:r>
              <a:rPr lang="ru-RU" b="1" i="1" u="sng" dirty="0">
                <a:solidFill>
                  <a:srgbClr val="FFFF00"/>
                </a:solidFill>
              </a:rPr>
              <a:t> </a:t>
            </a:r>
            <a:r>
              <a:rPr lang="ru-RU" b="1" i="1" u="sng" dirty="0" err="1">
                <a:solidFill>
                  <a:srgbClr val="FFFF00"/>
                </a:solidFill>
              </a:rPr>
              <a:t>уявлення</a:t>
            </a:r>
            <a:r>
              <a:rPr lang="ru-RU" b="1" i="1" u="sng" dirty="0">
                <a:solidFill>
                  <a:srgbClr val="FFFF00"/>
                </a:solidFill>
              </a:rPr>
              <a:t> про </a:t>
            </a:r>
            <a:r>
              <a:rPr lang="ru-RU" b="1" i="1" u="sng" dirty="0" err="1">
                <a:solidFill>
                  <a:srgbClr val="FFFF00"/>
                </a:solidFill>
              </a:rPr>
              <a:t>організм</a:t>
            </a:r>
            <a:r>
              <a:rPr lang="ru-RU" b="1" i="1" u="sng" dirty="0">
                <a:solidFill>
                  <a:srgbClr val="FFFF00"/>
                </a:solidFill>
              </a:rPr>
              <a:t>.</a:t>
            </a:r>
            <a:endParaRPr lang="ru-RU" b="1" u="sng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158"/>
            <a:ext cx="3240360" cy="308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3212976"/>
            <a:ext cx="3600400" cy="341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Одним з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східноафриканська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жаба </a:t>
            </a:r>
            <a:r>
              <a:rPr lang="en-AU" i="1" dirty="0">
                <a:solidFill>
                  <a:srgbClr val="FFFF00"/>
                </a:solidFill>
              </a:rPr>
              <a:t>Rana </a:t>
            </a:r>
            <a:r>
              <a:rPr lang="en-AU" i="1" dirty="0" err="1">
                <a:solidFill>
                  <a:srgbClr val="FFFF00"/>
                </a:solidFill>
              </a:rPr>
              <a:t>adspersa</a:t>
            </a:r>
            <a:r>
              <a:rPr lang="en-AU" i="1" dirty="0">
                <a:solidFill>
                  <a:srgbClr val="FFFF00"/>
                </a:solidFill>
              </a:rPr>
              <a:t>,</a:t>
            </a:r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ru-RU" dirty="0"/>
              <a:t>яка </a:t>
            </a:r>
            <a:r>
              <a:rPr lang="ru-RU" dirty="0" err="1"/>
              <a:t>забарвлена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буро-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, але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спинної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пролягає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яскрава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жовта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смуга</a:t>
            </a:r>
            <a:r>
              <a:rPr lang="ru-RU" dirty="0"/>
              <a:t>, яка </a:t>
            </a:r>
            <a:r>
              <a:rPr lang="ru-RU" dirty="0" err="1"/>
              <a:t>начебто</a:t>
            </a:r>
            <a:r>
              <a:rPr lang="ru-RU" dirty="0"/>
              <a:t> </a:t>
            </a:r>
            <a:r>
              <a:rPr lang="ru-RU" dirty="0" err="1"/>
              <a:t>поділяє</a:t>
            </a:r>
            <a:r>
              <a:rPr lang="ru-RU" dirty="0"/>
              <a:t>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навпіл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смуга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помітна</a:t>
            </a:r>
            <a:r>
              <a:rPr lang="ru-RU" dirty="0"/>
              <a:t>, але вона не </a:t>
            </a:r>
            <a:r>
              <a:rPr lang="ru-RU" dirty="0" err="1"/>
              <a:t>асоціюється</a:t>
            </a:r>
            <a:r>
              <a:rPr lang="ru-RU" dirty="0"/>
              <a:t> з самою жабою і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розпізнати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9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645024"/>
            <a:ext cx="8280920" cy="30379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err="1"/>
              <a:t>Дієвість</a:t>
            </a:r>
            <a:r>
              <a:rPr lang="ru-RU" sz="2400" dirty="0"/>
              <a:t> </a:t>
            </a:r>
            <a:r>
              <a:rPr lang="ru-RU" sz="2400" dirty="0" err="1"/>
              <a:t>подібного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 у тому </a:t>
            </a:r>
            <a:r>
              <a:rPr lang="ru-RU" sz="2400" dirty="0" err="1"/>
              <a:t>випадку</a:t>
            </a:r>
            <a:r>
              <a:rPr lang="ru-RU" sz="2400" dirty="0"/>
              <a:t>, коли </a:t>
            </a:r>
            <a:r>
              <a:rPr lang="ru-RU" sz="2400" b="1" dirty="0" err="1"/>
              <a:t>деякі</a:t>
            </a:r>
            <a:r>
              <a:rPr lang="ru-RU" sz="2400" b="1" dirty="0"/>
              <a:t> </a:t>
            </a:r>
            <a:r>
              <a:rPr lang="ru-RU" sz="2400" b="1" dirty="0" err="1"/>
              <a:t>компоненти</a:t>
            </a:r>
            <a:r>
              <a:rPr lang="ru-RU" sz="2400" b="1" dirty="0"/>
              <a:t> </a:t>
            </a:r>
            <a:r>
              <a:rPr lang="ru-RU" sz="2400" b="1" dirty="0" err="1"/>
              <a:t>забарвлення</a:t>
            </a:r>
            <a:r>
              <a:rPr lang="ru-RU" sz="2400" b="1" dirty="0"/>
              <a:t> </a:t>
            </a:r>
            <a:r>
              <a:rPr lang="ru-RU" sz="2400" b="1" dirty="0" err="1"/>
              <a:t>збігаються</a:t>
            </a:r>
            <a:r>
              <a:rPr lang="ru-RU" sz="2400" b="1" dirty="0"/>
              <a:t> з фоном</a:t>
            </a:r>
            <a:r>
              <a:rPr lang="ru-RU" sz="2400" dirty="0"/>
              <a:t>, 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проступають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 err="1"/>
              <a:t>Крім</a:t>
            </a:r>
            <a:r>
              <a:rPr lang="ru-RU" sz="2400" dirty="0"/>
              <a:t> того, </a:t>
            </a:r>
            <a:r>
              <a:rPr lang="ru-RU" sz="2400" dirty="0" err="1"/>
              <a:t>розчленоване</a:t>
            </a:r>
            <a:r>
              <a:rPr lang="ru-RU" sz="2400" dirty="0"/>
              <a:t> </a:t>
            </a:r>
            <a:r>
              <a:rPr lang="ru-RU" sz="2400" dirty="0" err="1"/>
              <a:t>забарвлення</a:t>
            </a:r>
            <a:r>
              <a:rPr lang="ru-RU" sz="2400" dirty="0"/>
              <a:t> </a:t>
            </a:r>
            <a:r>
              <a:rPr lang="ru-RU" sz="2400" b="1" dirty="0"/>
              <a:t>повинно не </a:t>
            </a:r>
            <a:r>
              <a:rPr lang="ru-RU" sz="2400" b="1" dirty="0" err="1"/>
              <a:t>збігатися</a:t>
            </a:r>
            <a:r>
              <a:rPr lang="ru-RU" sz="2400" b="1" dirty="0"/>
              <a:t> з формою </a:t>
            </a:r>
            <a:r>
              <a:rPr lang="ru-RU" sz="2400" b="1" dirty="0" err="1"/>
              <a:t>тіла</a:t>
            </a:r>
            <a:r>
              <a:rPr lang="ru-RU" sz="2400" b="1" dirty="0"/>
              <a:t>, яку </a:t>
            </a:r>
            <a:r>
              <a:rPr lang="ru-RU" sz="2400" b="1" dirty="0" err="1"/>
              <a:t>воно</a:t>
            </a:r>
            <a:r>
              <a:rPr lang="ru-RU" sz="2400" b="1" dirty="0"/>
              <a:t> </a:t>
            </a:r>
            <a:r>
              <a:rPr lang="ru-RU" sz="2400" b="1" dirty="0" err="1"/>
              <a:t>маскує</a:t>
            </a:r>
            <a:r>
              <a:rPr lang="ru-RU" sz="2400" b="1" dirty="0"/>
              <a:t>,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підсилюється</a:t>
            </a:r>
            <a:r>
              <a:rPr lang="ru-RU" sz="2400" dirty="0"/>
              <a:t> </a:t>
            </a:r>
            <a:r>
              <a:rPr lang="ru-RU" sz="2400" dirty="0" err="1"/>
              <a:t>поєднанням</a:t>
            </a:r>
            <a:r>
              <a:rPr lang="ru-RU" sz="2400" dirty="0"/>
              <a:t> </a:t>
            </a:r>
            <a:r>
              <a:rPr lang="ru-RU" sz="2400" dirty="0" err="1"/>
              <a:t>контрастних</a:t>
            </a:r>
            <a:r>
              <a:rPr lang="ru-RU" sz="2400" dirty="0"/>
              <a:t> </a:t>
            </a:r>
            <a:r>
              <a:rPr lang="ru-RU" sz="2400" dirty="0" err="1"/>
              <a:t>барв</a:t>
            </a:r>
            <a:r>
              <a:rPr lang="ru-RU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ru-RU" sz="2400" b="1" dirty="0" smtClean="0"/>
              <a:t>Таким </a:t>
            </a:r>
            <a:r>
              <a:rPr lang="ru-RU" sz="2400" b="1" dirty="0"/>
              <a:t>чином,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сильніше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контраст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сусідніми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елементами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малюнку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400" b="1" dirty="0"/>
              <a:t> </a:t>
            </a:r>
            <a:r>
              <a:rPr lang="ru-RU" sz="2400" b="1" u="sng" dirty="0" err="1"/>
              <a:t>тим</a:t>
            </a:r>
            <a:r>
              <a:rPr lang="ru-RU" sz="2400" b="1" u="sng" dirty="0"/>
              <a:t> </a:t>
            </a:r>
            <a:r>
              <a:rPr lang="ru-RU" sz="2400" b="1" u="sng" dirty="0" err="1"/>
              <a:t>ефективнішою</a:t>
            </a:r>
            <a:r>
              <a:rPr lang="ru-RU" sz="2400" b="1" u="sng" dirty="0"/>
              <a:t> буде </a:t>
            </a:r>
            <a:r>
              <a:rPr lang="ru-RU" sz="2400" b="1" u="sng" dirty="0" err="1"/>
              <a:t>розчленована</a:t>
            </a:r>
            <a:r>
              <a:rPr lang="ru-RU" sz="2400" b="1" u="sng" dirty="0"/>
              <a:t> </a:t>
            </a:r>
            <a:r>
              <a:rPr lang="ru-RU" sz="2400" b="1" u="sng" dirty="0" err="1"/>
              <a:t>дія</a:t>
            </a:r>
            <a:r>
              <a:rPr lang="ru-RU" sz="2400" b="1" u="sng" dirty="0"/>
              <a:t> </a:t>
            </a:r>
            <a:r>
              <a:rPr lang="ru-RU" sz="2400" b="1" u="sng" dirty="0" err="1"/>
              <a:t>забарвлення</a:t>
            </a:r>
            <a:r>
              <a:rPr lang="ru-RU" sz="2400" b="1" u="sng" dirty="0"/>
              <a:t>.</a:t>
            </a:r>
          </a:p>
          <a:p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620688"/>
            <a:ext cx="389446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97" y="609288"/>
            <a:ext cx="3863561" cy="257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50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велика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прикладів</a:t>
            </a:r>
            <a:r>
              <a:rPr lang="ru-RU" sz="2000" dirty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складеного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розчленованого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забарвлення</a:t>
            </a:r>
            <a:r>
              <a:rPr lang="ru-RU" sz="3600" dirty="0">
                <a:solidFill>
                  <a:srgbClr val="FFFF00"/>
                </a:solidFill>
              </a:rPr>
              <a:t>. 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/>
              <a:t>розчленоване</a:t>
            </a:r>
            <a:r>
              <a:rPr lang="ru-RU" sz="2000" dirty="0"/>
              <a:t> </a:t>
            </a:r>
            <a:r>
              <a:rPr lang="ru-RU" sz="2000" dirty="0" err="1"/>
              <a:t>забарвлення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</a:t>
            </a:r>
            <a:r>
              <a:rPr lang="ru-RU" sz="2000" dirty="0" err="1"/>
              <a:t>розірваність</a:t>
            </a:r>
            <a:r>
              <a:rPr lang="ru-RU" sz="2000" dirty="0"/>
              <a:t> </a:t>
            </a:r>
            <a:r>
              <a:rPr lang="ru-RU" sz="2000" dirty="0" err="1"/>
              <a:t>цілісних</a:t>
            </a:r>
            <a:r>
              <a:rPr lang="ru-RU" sz="2000" dirty="0"/>
              <a:t> </a:t>
            </a:r>
            <a:r>
              <a:rPr lang="ru-RU" sz="2000" dirty="0" err="1"/>
              <a:t>предметів</a:t>
            </a:r>
            <a:r>
              <a:rPr lang="ru-RU" sz="2000" dirty="0"/>
              <a:t>, то </a:t>
            </a:r>
            <a:r>
              <a:rPr lang="ru-RU" sz="2000" b="1" dirty="0" err="1">
                <a:solidFill>
                  <a:srgbClr val="FFFF00"/>
                </a:solidFill>
              </a:rPr>
              <a:t>складене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розчленоване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забарвлення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створює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уявну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безперервність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кількох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поверхонь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подібного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маскування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неспроможність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розпізнати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кінцівку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усе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тіло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 b="-9173"/>
          <a:stretch/>
        </p:blipFill>
        <p:spPr>
          <a:xfrm>
            <a:off x="1475656" y="3429000"/>
            <a:ext cx="6696744" cy="42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8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834880" cy="62646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На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заслуговує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маскування</a:t>
            </a:r>
            <a:r>
              <a:rPr lang="ru-RU" b="1" dirty="0">
                <a:solidFill>
                  <a:srgbClr val="FFFF00"/>
                </a:solidFill>
              </a:rPr>
              <a:t> ока як одного з </a:t>
            </a:r>
            <a:r>
              <a:rPr lang="ru-RU" b="1" dirty="0" err="1">
                <a:solidFill>
                  <a:srgbClr val="FFFF00"/>
                </a:solidFill>
              </a:rPr>
              <a:t>найголовніших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органів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чуття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у далеких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i="1" dirty="0" err="1">
                <a:solidFill>
                  <a:srgbClr val="FFC000"/>
                </a:solidFill>
              </a:rPr>
              <a:t>досягається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воно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майже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однаково</a:t>
            </a:r>
            <a:r>
              <a:rPr lang="ru-RU" i="1" dirty="0">
                <a:solidFill>
                  <a:srgbClr val="FFC000"/>
                </a:solidFill>
              </a:rPr>
              <a:t> – за </a:t>
            </a:r>
            <a:r>
              <a:rPr lang="ru-RU" i="1" dirty="0" err="1">
                <a:solidFill>
                  <a:srgbClr val="FFC000"/>
                </a:solidFill>
              </a:rPr>
              <a:t>рахунок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поздовжніх</a:t>
            </a:r>
            <a:r>
              <a:rPr lang="ru-RU" i="1" dirty="0">
                <a:solidFill>
                  <a:srgbClr val="FFC000"/>
                </a:solidFill>
              </a:rPr>
              <a:t> (</a:t>
            </a:r>
            <a:r>
              <a:rPr lang="ru-RU" i="1" dirty="0" err="1">
                <a:solidFill>
                  <a:srgbClr val="FFC000"/>
                </a:solidFill>
              </a:rPr>
              <a:t>зрідка</a:t>
            </a:r>
            <a:r>
              <a:rPr lang="ru-RU" i="1" dirty="0">
                <a:solidFill>
                  <a:srgbClr val="FFC000"/>
                </a:solidFill>
              </a:rPr>
              <a:t> – </a:t>
            </a:r>
            <a:r>
              <a:rPr lang="ru-RU" i="1" dirty="0" err="1">
                <a:solidFill>
                  <a:srgbClr val="FFC000"/>
                </a:solidFill>
              </a:rPr>
              <a:t>поперечних</a:t>
            </a:r>
            <a:r>
              <a:rPr lang="ru-RU" i="1" dirty="0">
                <a:solidFill>
                  <a:srgbClr val="FFC000"/>
                </a:solidFill>
              </a:rPr>
              <a:t>) </a:t>
            </a:r>
            <a:r>
              <a:rPr lang="ru-RU" i="1" dirty="0" err="1">
                <a:solidFill>
                  <a:srgbClr val="FFC000"/>
                </a:solidFill>
              </a:rPr>
              <a:t>більш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темних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порівняно</a:t>
            </a:r>
            <a:r>
              <a:rPr lang="ru-RU" i="1" dirty="0">
                <a:solidFill>
                  <a:srgbClr val="FFC000"/>
                </a:solidFill>
              </a:rPr>
              <a:t> з </a:t>
            </a:r>
            <a:r>
              <a:rPr lang="ru-RU" i="1" dirty="0" err="1">
                <a:solidFill>
                  <a:srgbClr val="FFC000"/>
                </a:solidFill>
              </a:rPr>
              <a:t>іншим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забарвленням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смуг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які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проходять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навколо</a:t>
            </a:r>
            <a:r>
              <a:rPr lang="ru-RU" i="1" dirty="0">
                <a:solidFill>
                  <a:srgbClr val="FFC000"/>
                </a:solidFill>
              </a:rPr>
              <a:t> ока (</a:t>
            </a:r>
            <a:r>
              <a:rPr lang="ru-RU" i="1" dirty="0" err="1">
                <a:solidFill>
                  <a:srgbClr val="FFC000"/>
                </a:solidFill>
              </a:rPr>
              <a:t>риби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жаби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змії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ящірки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деякі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ссавці</a:t>
            </a:r>
            <a:r>
              <a:rPr lang="ru-RU" i="1" dirty="0">
                <a:solidFill>
                  <a:srgbClr val="FFC000"/>
                </a:solidFill>
              </a:rPr>
              <a:t> і </a:t>
            </a:r>
            <a:r>
              <a:rPr lang="ru-RU" i="1" dirty="0" err="1">
                <a:solidFill>
                  <a:srgbClr val="FFC000"/>
                </a:solidFill>
              </a:rPr>
              <a:t>безхребетні</a:t>
            </a:r>
            <a:r>
              <a:rPr lang="ru-RU" i="1" dirty="0">
                <a:solidFill>
                  <a:srgbClr val="FFC000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малюнка</a:t>
            </a:r>
            <a:r>
              <a:rPr lang="ru-RU" dirty="0"/>
              <a:t> до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властиве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стенобіонтним</a:t>
            </a:r>
            <a:r>
              <a:rPr lang="ru-RU" b="1" u="sng" dirty="0">
                <a:solidFill>
                  <a:srgbClr val="FFFF00"/>
                </a:solidFill>
              </a:rPr>
              <a:t> видам,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кормовою </a:t>
            </a:r>
            <a:r>
              <a:rPr lang="ru-RU" dirty="0" err="1"/>
              <a:t>рослиною</a:t>
            </a:r>
            <a:r>
              <a:rPr lang="ru-RU" dirty="0"/>
              <a:t>, </a:t>
            </a:r>
            <a:r>
              <a:rPr lang="ru-RU" dirty="0" err="1"/>
              <a:t>ділянкою</a:t>
            </a:r>
            <a:r>
              <a:rPr lang="ru-RU" dirty="0"/>
              <a:t> для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Тобто</a:t>
            </a:r>
            <a:r>
              <a:rPr lang="ru-RU" dirty="0"/>
              <a:t>, </a:t>
            </a:r>
            <a:r>
              <a:rPr lang="ru-RU" sz="3400" b="1" u="sng" dirty="0" err="1">
                <a:solidFill>
                  <a:srgbClr val="FFFF00"/>
                </a:solidFill>
              </a:rPr>
              <a:t>спеціалізоване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криптичне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забарвлення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трапляється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лише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серед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спеціалізованих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видів</a:t>
            </a:r>
            <a:r>
              <a:rPr lang="ru-RU" sz="3400" b="1" u="sng" dirty="0">
                <a:solidFill>
                  <a:srgbClr val="FFFF00"/>
                </a:solidFill>
              </a:rPr>
              <a:t> з </a:t>
            </a:r>
            <a:r>
              <a:rPr lang="ru-RU" sz="3400" b="1" u="sng" dirty="0" err="1">
                <a:solidFill>
                  <a:srgbClr val="FFFF00"/>
                </a:solidFill>
              </a:rPr>
              <a:t>дуже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вузькою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екологічною</a:t>
            </a:r>
            <a:r>
              <a:rPr lang="ru-RU" sz="3400" b="1" u="sng" dirty="0">
                <a:solidFill>
                  <a:srgbClr val="FFFF00"/>
                </a:solidFill>
              </a:rPr>
              <a:t> </a:t>
            </a:r>
            <a:r>
              <a:rPr lang="ru-RU" sz="3400" b="1" u="sng" dirty="0" err="1">
                <a:solidFill>
                  <a:srgbClr val="FFFF00"/>
                </a:solidFill>
              </a:rPr>
              <a:t>нішею</a:t>
            </a:r>
            <a:r>
              <a:rPr lang="ru-RU" sz="3400" b="1" u="sng" dirty="0">
                <a:solidFill>
                  <a:srgbClr val="FFFF00"/>
                </a:solidFill>
              </a:rPr>
              <a:t>.</a:t>
            </a:r>
          </a:p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49" y="260648"/>
            <a:ext cx="263691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98" y="2132856"/>
            <a:ext cx="327636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52" y="4418801"/>
            <a:ext cx="3102889" cy="204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780928"/>
            <a:ext cx="5544616" cy="38164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нерівній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(</a:t>
            </a:r>
            <a:r>
              <a:rPr lang="ru-RU" dirty="0" err="1"/>
              <a:t>гущавина</a:t>
            </a:r>
            <a:r>
              <a:rPr lang="ru-RU" dirty="0"/>
              <a:t> трави, </a:t>
            </a:r>
            <a:r>
              <a:rPr lang="ru-RU" dirty="0" err="1"/>
              <a:t>кущі</a:t>
            </a:r>
            <a:r>
              <a:rPr lang="ru-RU" dirty="0"/>
              <a:t>, </a:t>
            </a:r>
            <a:r>
              <a:rPr lang="ru-RU" dirty="0" err="1"/>
              <a:t>листя</a:t>
            </a:r>
            <a:r>
              <a:rPr lang="ru-RU" dirty="0"/>
              <a:t>) </a:t>
            </a:r>
            <a:r>
              <a:rPr lang="ru-RU" dirty="0" err="1"/>
              <a:t>тінь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, вона </a:t>
            </a:r>
            <a:r>
              <a:rPr lang="ru-RU" dirty="0" err="1">
                <a:solidFill>
                  <a:srgbClr val="FFFF00"/>
                </a:solidFill>
              </a:rPr>
              <a:t>набуває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найбільшого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значення</a:t>
            </a:r>
            <a:r>
              <a:rPr lang="ru-RU" dirty="0">
                <a:solidFill>
                  <a:srgbClr val="FFFF00"/>
                </a:solidFill>
              </a:rPr>
              <a:t> для </a:t>
            </a:r>
            <a:r>
              <a:rPr lang="ru-RU" dirty="0" err="1">
                <a:solidFill>
                  <a:srgbClr val="FFFF00"/>
                </a:solidFill>
              </a:rPr>
              <a:t>мешканців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відкритих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просторів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i="1" dirty="0"/>
              <a:t>– </a:t>
            </a:r>
            <a:r>
              <a:rPr lang="ru-RU" i="1" dirty="0" err="1"/>
              <a:t>ящірок</a:t>
            </a:r>
            <a:r>
              <a:rPr lang="ru-RU" i="1" dirty="0"/>
              <a:t>, </a:t>
            </a:r>
            <a:r>
              <a:rPr lang="ru-RU" i="1" dirty="0" err="1"/>
              <a:t>птахів</a:t>
            </a:r>
            <a:r>
              <a:rPr lang="ru-RU" i="1" dirty="0"/>
              <a:t>, </a:t>
            </a:r>
            <a:r>
              <a:rPr lang="ru-RU" i="1" dirty="0" err="1"/>
              <a:t>метеликів</a:t>
            </a:r>
            <a:r>
              <a:rPr lang="ru-RU" i="1" dirty="0"/>
              <a:t>, </a:t>
            </a:r>
            <a:endParaRPr lang="ru-RU" i="1" dirty="0" smtClean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які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відпочивають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серед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скель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стволів</a:t>
            </a:r>
            <a:r>
              <a:rPr lang="ru-RU" dirty="0">
                <a:solidFill>
                  <a:srgbClr val="FFC000"/>
                </a:solidFill>
              </a:rPr>
              <a:t> дерев, на </a:t>
            </a:r>
            <a:r>
              <a:rPr lang="ru-RU" dirty="0" err="1">
                <a:solidFill>
                  <a:srgbClr val="FFC000"/>
                </a:solidFill>
              </a:rPr>
              <a:t>голій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землі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тощо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0" y="1412776"/>
            <a:ext cx="2932818" cy="226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4" y="3789040"/>
            <a:ext cx="3076834" cy="219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491880" y="260648"/>
            <a:ext cx="5400600" cy="15388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Ще</a:t>
            </a:r>
            <a:r>
              <a:rPr lang="ru-RU" sz="2800" dirty="0">
                <a:solidFill>
                  <a:srgbClr val="FF0000"/>
                </a:solidFill>
              </a:rPr>
              <a:t> одна проблема</a:t>
            </a:r>
            <a:r>
              <a:rPr lang="ru-RU" dirty="0"/>
              <a:t>, яку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з </a:t>
            </a:r>
            <a:r>
              <a:rPr lang="ru-RU" dirty="0" err="1"/>
              <a:t>криптичним</a:t>
            </a:r>
            <a:r>
              <a:rPr lang="ru-RU" dirty="0"/>
              <a:t> </a:t>
            </a:r>
            <a:r>
              <a:rPr lang="ru-RU" dirty="0" err="1"/>
              <a:t>забарвленням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це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наявність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тіні</a:t>
            </a:r>
            <a:r>
              <a:rPr lang="ru-RU" sz="2400" b="1" dirty="0">
                <a:solidFill>
                  <a:srgbClr val="FFFF00"/>
                </a:solidFill>
              </a:rPr>
              <a:t>, яка </a:t>
            </a:r>
            <a:r>
              <a:rPr lang="ru-RU" sz="2400" b="1" dirty="0" err="1">
                <a:solidFill>
                  <a:srgbClr val="FFFF00"/>
                </a:solidFill>
              </a:rPr>
              <a:t>може</a:t>
            </a:r>
            <a:r>
              <a:rPr lang="ru-RU" sz="2400" b="1" dirty="0">
                <a:solidFill>
                  <a:srgbClr val="FFFF00"/>
                </a:solidFill>
              </a:rPr>
              <a:t> бути </a:t>
            </a:r>
            <a:r>
              <a:rPr lang="ru-RU" sz="2400" b="1" u="sng" dirty="0" err="1">
                <a:solidFill>
                  <a:srgbClr val="FFFF00"/>
                </a:solidFill>
              </a:rPr>
              <a:t>більш</a:t>
            </a:r>
            <a:r>
              <a:rPr lang="ru-RU" sz="2400" b="1" u="sng" dirty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</a:rPr>
              <a:t>помітною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ніж</a:t>
            </a:r>
            <a:r>
              <a:rPr lang="ru-RU" sz="2400" b="1" dirty="0">
                <a:solidFill>
                  <a:srgbClr val="FFFF00"/>
                </a:solidFill>
              </a:rPr>
              <a:t> сама </a:t>
            </a:r>
            <a:r>
              <a:rPr lang="ru-RU" sz="2400" b="1" dirty="0" err="1">
                <a:solidFill>
                  <a:srgbClr val="FFFF00"/>
                </a:solidFill>
              </a:rPr>
              <a:t>тварина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28680"/>
            <a:ext cx="72008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9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6768752" cy="665638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Метелики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відпочивають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складеними</a:t>
            </a:r>
            <a:r>
              <a:rPr lang="ru-RU" dirty="0"/>
              <a:t> догори </a:t>
            </a:r>
            <a:r>
              <a:rPr lang="ru-RU" dirty="0" err="1"/>
              <a:t>крилами</a:t>
            </a:r>
            <a:r>
              <a:rPr lang="ru-RU" dirty="0"/>
              <a:t>, </a:t>
            </a:r>
            <a:r>
              <a:rPr lang="ru-RU" dirty="0" err="1"/>
              <a:t>орієнтують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тінь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перетворилася</a:t>
            </a:r>
            <a:r>
              <a:rPr lang="ru-RU" dirty="0"/>
              <a:t> </a:t>
            </a:r>
            <a:r>
              <a:rPr lang="ru-RU" b="1" u="sng" dirty="0">
                <a:solidFill>
                  <a:srgbClr val="FFFF00"/>
                </a:solidFill>
              </a:rPr>
              <a:t>на </a:t>
            </a:r>
            <a:r>
              <a:rPr lang="ru-RU" b="1" u="sng" dirty="0" err="1">
                <a:solidFill>
                  <a:srgbClr val="FFFF00"/>
                </a:solidFill>
              </a:rPr>
              <a:t>майже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непомітну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смугу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endParaRPr lang="ru-RU" b="1" u="sng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b="1" dirty="0" smtClean="0"/>
              <a:t>При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тварини</a:t>
            </a:r>
            <a:r>
              <a:rPr lang="ru-RU" b="1" dirty="0"/>
              <a:t> </a:t>
            </a:r>
            <a:r>
              <a:rPr lang="ru-RU" b="1" dirty="0" err="1"/>
              <a:t>розгортають</a:t>
            </a:r>
            <a:r>
              <a:rPr lang="ru-RU" b="1" dirty="0"/>
              <a:t> </a:t>
            </a:r>
            <a:r>
              <a:rPr lang="ru-RU" b="1" dirty="0" err="1"/>
              <a:t>своє</a:t>
            </a:r>
            <a:r>
              <a:rPr lang="ru-RU" b="1" dirty="0"/>
              <a:t> </a:t>
            </a:r>
            <a:r>
              <a:rPr lang="ru-RU" b="1" dirty="0" err="1"/>
              <a:t>тіло</a:t>
            </a:r>
            <a:r>
              <a:rPr lang="ru-RU" b="1" dirty="0"/>
              <a:t> </a:t>
            </a:r>
            <a:r>
              <a:rPr lang="ru-RU" b="1" dirty="0" err="1"/>
              <a:t>відповідно</a:t>
            </a:r>
            <a:r>
              <a:rPr lang="ru-RU" b="1" dirty="0"/>
              <a:t> до </a:t>
            </a:r>
            <a:r>
              <a:rPr lang="ru-RU" b="1" dirty="0" err="1"/>
              <a:t>руху</a:t>
            </a:r>
            <a:r>
              <a:rPr lang="ru-RU" b="1" dirty="0"/>
              <a:t> </a:t>
            </a:r>
            <a:r>
              <a:rPr lang="ru-RU" b="1" dirty="0" err="1"/>
              <a:t>сонця</a:t>
            </a:r>
            <a:r>
              <a:rPr lang="ru-RU" b="1" dirty="0"/>
              <a:t> (</a:t>
            </a:r>
            <a:r>
              <a:rPr lang="ru-RU" b="1" dirty="0" err="1"/>
              <a:t>геліотропізм</a:t>
            </a:r>
            <a:r>
              <a:rPr lang="ru-RU" b="1" dirty="0"/>
              <a:t>) </a:t>
            </a:r>
            <a:r>
              <a:rPr lang="ru-RU" dirty="0"/>
              <a:t>– </a:t>
            </a:r>
            <a:r>
              <a:rPr lang="ru-RU" sz="2400" dirty="0" err="1"/>
              <a:t>подібні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</a:t>
            </a:r>
            <a:r>
              <a:rPr lang="ru-RU" sz="2400" dirty="0" err="1"/>
              <a:t>властиві</a:t>
            </a:r>
            <a:r>
              <a:rPr lang="ru-RU" sz="2400" dirty="0"/>
              <a:t> </a:t>
            </a:r>
            <a:r>
              <a:rPr lang="ru-RU" sz="2400" dirty="0" err="1"/>
              <a:t>багатьом</a:t>
            </a:r>
            <a:r>
              <a:rPr lang="ru-RU" sz="2400" dirty="0"/>
              <a:t> видам,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європейським</a:t>
            </a:r>
            <a:r>
              <a:rPr lang="ru-RU" sz="2400" dirty="0"/>
              <a:t> сатирам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dirty="0"/>
              <a:t>В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геліотропізм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проявлятись</a:t>
            </a:r>
            <a:r>
              <a:rPr lang="ru-RU" i="1" dirty="0"/>
              <a:t> у </a:t>
            </a:r>
            <a:r>
              <a:rPr lang="ru-RU" i="1" dirty="0" err="1"/>
              <a:t>вигляді</a:t>
            </a:r>
            <a:r>
              <a:rPr lang="ru-RU" i="1" dirty="0"/>
              <a:t> </a:t>
            </a:r>
            <a:r>
              <a:rPr lang="ru-RU" i="1" dirty="0" err="1"/>
              <a:t>нахилу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 </a:t>
            </a:r>
            <a:r>
              <a:rPr lang="ru-RU" i="1" dirty="0" err="1"/>
              <a:t>відносно</a:t>
            </a:r>
            <a:r>
              <a:rPr lang="ru-RU" i="1" dirty="0"/>
              <a:t> вертикального </a:t>
            </a:r>
            <a:r>
              <a:rPr lang="ru-RU" i="1" dirty="0" err="1"/>
              <a:t>положення</a:t>
            </a:r>
            <a:r>
              <a:rPr lang="ru-RU" i="1" dirty="0"/>
              <a:t>, а в </a:t>
            </a:r>
            <a:r>
              <a:rPr lang="ru-RU" i="1" dirty="0" err="1"/>
              <a:t>окремих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– </a:t>
            </a:r>
            <a:r>
              <a:rPr lang="ru-RU" i="1" dirty="0" err="1"/>
              <a:t>навіть</a:t>
            </a:r>
            <a:r>
              <a:rPr lang="ru-RU" i="1" dirty="0"/>
              <a:t> до </a:t>
            </a:r>
            <a:r>
              <a:rPr lang="ru-RU" i="1" dirty="0" err="1"/>
              <a:t>лежачого</a:t>
            </a:r>
            <a:r>
              <a:rPr lang="ru-RU" i="1" dirty="0"/>
              <a:t> стану (</a:t>
            </a:r>
            <a:r>
              <a:rPr lang="ru-RU" i="1" dirty="0" err="1"/>
              <a:t>Thecla</a:t>
            </a:r>
            <a:r>
              <a:rPr lang="ru-RU" i="1" dirty="0"/>
              <a:t> </a:t>
            </a:r>
            <a:r>
              <a:rPr lang="ru-RU" i="1" dirty="0" err="1"/>
              <a:t>rubi</a:t>
            </a:r>
            <a:r>
              <a:rPr lang="ru-RU" i="1" dirty="0"/>
              <a:t>), </a:t>
            </a:r>
            <a:r>
              <a:rPr lang="ru-RU" u="sng" dirty="0" err="1">
                <a:solidFill>
                  <a:srgbClr val="FFFF00"/>
                </a:solidFill>
              </a:rPr>
              <a:t>завдяки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чому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крила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закривають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власну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тінь</a:t>
            </a:r>
            <a:r>
              <a:rPr lang="ru-RU" u="sng" dirty="0">
                <a:solidFill>
                  <a:srgbClr val="FFFF00"/>
                </a:solidFill>
              </a:rPr>
              <a:t>. </a:t>
            </a:r>
            <a:endParaRPr lang="ru-RU" u="sng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тінь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крил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стає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значно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помітнішою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порівняно</a:t>
            </a:r>
            <a:r>
              <a:rPr lang="ru-RU" b="1" dirty="0">
                <a:solidFill>
                  <a:srgbClr val="FFFF00"/>
                </a:solidFill>
              </a:rPr>
              <a:t> з самими </a:t>
            </a:r>
            <a:r>
              <a:rPr lang="ru-RU" b="1" dirty="0" err="1">
                <a:solidFill>
                  <a:srgbClr val="FFFF00"/>
                </a:solidFill>
              </a:rPr>
              <a:t>тваринами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маскуюче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забарвлення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sz="2600" dirty="0" smtClean="0"/>
              <a:t>У </a:t>
            </a:r>
            <a:r>
              <a:rPr lang="ru-RU" sz="2600" dirty="0" err="1"/>
              <a:t>багатьох</a:t>
            </a:r>
            <a:r>
              <a:rPr lang="ru-RU" sz="2600" dirty="0"/>
              <a:t> </a:t>
            </a:r>
            <a:r>
              <a:rPr lang="ru-RU" sz="2600" dirty="0" err="1"/>
              <a:t>геконів</a:t>
            </a:r>
            <a:r>
              <a:rPr lang="ru-RU" sz="2600" dirty="0"/>
              <a:t> на </a:t>
            </a:r>
            <a:r>
              <a:rPr lang="ru-RU" sz="2600" dirty="0" err="1"/>
              <a:t>хвості</a:t>
            </a:r>
            <a:r>
              <a:rPr lang="ru-RU" sz="2600" dirty="0"/>
              <a:t> </a:t>
            </a:r>
            <a:r>
              <a:rPr lang="ru-RU" sz="2600" dirty="0" err="1"/>
              <a:t>наявні</a:t>
            </a:r>
            <a:r>
              <a:rPr lang="ru-RU" sz="2600" dirty="0"/>
              <a:t> </a:t>
            </a:r>
            <a:r>
              <a:rPr lang="ru-RU" sz="2600" dirty="0" err="1"/>
              <a:t>лопаті</a:t>
            </a:r>
            <a:r>
              <a:rPr lang="ru-RU" sz="2600" dirty="0"/>
              <a:t> (у </a:t>
            </a:r>
            <a:r>
              <a:rPr lang="ru-RU" sz="2600" dirty="0" err="1"/>
              <a:t>різних</a:t>
            </a:r>
            <a:r>
              <a:rPr lang="ru-RU" sz="2600" dirty="0"/>
              <a:t> </a:t>
            </a:r>
            <a:r>
              <a:rPr lang="ru-RU" sz="2600" dirty="0" err="1"/>
              <a:t>видів</a:t>
            </a:r>
            <a:r>
              <a:rPr lang="ru-RU" sz="2600" dirty="0"/>
              <a:t> </a:t>
            </a:r>
            <a:r>
              <a:rPr lang="ru-RU" sz="2600" dirty="0" err="1"/>
              <a:t>різної</a:t>
            </a:r>
            <a:r>
              <a:rPr lang="ru-RU" sz="2600" dirty="0"/>
              <a:t> </a:t>
            </a:r>
            <a:r>
              <a:rPr lang="ru-RU" sz="2600" dirty="0" err="1"/>
              <a:t>ширини</a:t>
            </a:r>
            <a:r>
              <a:rPr lang="ru-RU" sz="2600" dirty="0"/>
              <a:t>),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допомагають</a:t>
            </a:r>
            <a:r>
              <a:rPr lang="ru-RU" sz="2600" dirty="0"/>
              <a:t> </a:t>
            </a:r>
            <a:r>
              <a:rPr lang="ru-RU" sz="2600" dirty="0" err="1"/>
              <a:t>маскувати</a:t>
            </a:r>
            <a:r>
              <a:rPr lang="ru-RU" sz="2600" dirty="0"/>
              <a:t> </a:t>
            </a:r>
            <a:r>
              <a:rPr lang="ru-RU" sz="2600" dirty="0" err="1"/>
              <a:t>тінь</a:t>
            </a:r>
            <a:r>
              <a:rPr lang="ru-RU" sz="2600" dirty="0"/>
              <a:t> хвоста на </a:t>
            </a:r>
            <a:r>
              <a:rPr lang="ru-RU" sz="2600" dirty="0" err="1"/>
              <a:t>відносно</a:t>
            </a:r>
            <a:r>
              <a:rPr lang="ru-RU" sz="2600" dirty="0"/>
              <a:t> </a:t>
            </a:r>
            <a:r>
              <a:rPr lang="ru-RU" sz="2600" dirty="0" err="1"/>
              <a:t>рівних</a:t>
            </a:r>
            <a:r>
              <a:rPr lang="ru-RU" sz="2600" dirty="0"/>
              <a:t> </a:t>
            </a:r>
            <a:r>
              <a:rPr lang="ru-RU" sz="2600" dirty="0" err="1"/>
              <a:t>поверхнях</a:t>
            </a:r>
            <a:r>
              <a:rPr lang="ru-RU" sz="2600" dirty="0"/>
              <a:t> </a:t>
            </a:r>
            <a:r>
              <a:rPr lang="ru-RU" sz="2600" dirty="0" err="1"/>
              <a:t>скелі</a:t>
            </a:r>
            <a:r>
              <a:rPr lang="ru-RU" sz="2600" dirty="0"/>
              <a:t>, </a:t>
            </a:r>
            <a:r>
              <a:rPr lang="ru-RU" sz="2600" dirty="0" err="1"/>
              <a:t>стіни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стовбура</a:t>
            </a:r>
            <a:r>
              <a:rPr lang="ru-RU" sz="2600" dirty="0"/>
              <a:t> дерева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421" y="2708920"/>
            <a:ext cx="2085603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76"/>
          <a:stretch/>
        </p:blipFill>
        <p:spPr>
          <a:xfrm>
            <a:off x="6676075" y="4865536"/>
            <a:ext cx="2288413" cy="1992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3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36904" cy="60486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пристосувальне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криптичного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й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слабший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у </a:t>
            </a:r>
            <a:r>
              <a:rPr lang="ru-RU" sz="4700" b="1" dirty="0">
                <a:solidFill>
                  <a:srgbClr val="FFFF00"/>
                </a:solidFill>
              </a:rPr>
              <a:t>тих форм, </a:t>
            </a:r>
            <a:r>
              <a:rPr lang="ru-RU" sz="4700" b="1" dirty="0" err="1">
                <a:solidFill>
                  <a:srgbClr val="FFFF00"/>
                </a:solidFill>
              </a:rPr>
              <a:t>які</a:t>
            </a:r>
            <a:r>
              <a:rPr lang="ru-RU" sz="4700" b="1" dirty="0">
                <a:solidFill>
                  <a:srgbClr val="FFFF00"/>
                </a:solidFill>
              </a:rPr>
              <a:t> </a:t>
            </a:r>
            <a:r>
              <a:rPr lang="ru-RU" sz="4700" b="1" dirty="0" err="1">
                <a:solidFill>
                  <a:srgbClr val="FFFF00"/>
                </a:solidFill>
              </a:rPr>
              <a:t>його</a:t>
            </a:r>
            <a:r>
              <a:rPr lang="ru-RU" sz="4700" b="1" dirty="0">
                <a:solidFill>
                  <a:srgbClr val="FFFF00"/>
                </a:solidFill>
              </a:rPr>
              <a:t> не </a:t>
            </a:r>
            <a:r>
              <a:rPr lang="ru-RU" sz="4700" b="1" dirty="0" err="1">
                <a:solidFill>
                  <a:srgbClr val="FFFF00"/>
                </a:solidFill>
              </a:rPr>
              <a:t>потребують</a:t>
            </a:r>
            <a:r>
              <a:rPr lang="ru-RU" sz="4700" b="1" dirty="0">
                <a:solidFill>
                  <a:srgbClr val="FFFF00"/>
                </a:solidFill>
              </a:rPr>
              <a:t>. </a:t>
            </a:r>
            <a:endParaRPr lang="en-US" sz="47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i="1" dirty="0" smtClean="0"/>
              <a:t>Так</a:t>
            </a:r>
            <a:r>
              <a:rPr lang="ru-RU" i="1" dirty="0"/>
              <a:t>, птахи як </a:t>
            </a:r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активні</a:t>
            </a:r>
            <a:r>
              <a:rPr lang="ru-RU" i="1" dirty="0"/>
              <a:t> й </a:t>
            </a:r>
            <a:r>
              <a:rPr lang="ru-RU" i="1" dirty="0" err="1"/>
              <a:t>рухливі</a:t>
            </a:r>
            <a:r>
              <a:rPr lang="ru-RU" i="1" dirty="0"/>
              <a:t> </a:t>
            </a:r>
            <a:r>
              <a:rPr lang="ru-RU" i="1" dirty="0" err="1"/>
              <a:t>тварини</a:t>
            </a:r>
            <a:r>
              <a:rPr lang="ru-RU" i="1" dirty="0"/>
              <a:t> </a:t>
            </a:r>
            <a:r>
              <a:rPr lang="ru-RU" i="1" dirty="0" err="1"/>
              <a:t>знаходяться</a:t>
            </a:r>
            <a:r>
              <a:rPr lang="ru-RU" i="1" dirty="0"/>
              <a:t> в </a:t>
            </a:r>
            <a:r>
              <a:rPr lang="ru-RU" i="1" dirty="0" err="1"/>
              <a:t>постійному</a:t>
            </a:r>
            <a:r>
              <a:rPr lang="ru-RU" i="1" dirty="0"/>
              <a:t> </a:t>
            </a:r>
            <a:r>
              <a:rPr lang="ru-RU" i="1" dirty="0" err="1"/>
              <a:t>переміщенні</a:t>
            </a:r>
            <a:r>
              <a:rPr lang="ru-RU" i="1" dirty="0"/>
              <a:t> в </a:t>
            </a:r>
            <a:r>
              <a:rPr lang="ru-RU" i="1" dirty="0" err="1"/>
              <a:t>пошуках</a:t>
            </a:r>
            <a:r>
              <a:rPr lang="ru-RU" i="1" dirty="0"/>
              <a:t> </a:t>
            </a:r>
            <a:r>
              <a:rPr lang="ru-RU" i="1" dirty="0" err="1"/>
              <a:t>їжі</a:t>
            </a:r>
            <a:r>
              <a:rPr lang="ru-RU" i="1" dirty="0"/>
              <a:t> та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ресурсів</a:t>
            </a:r>
            <a:r>
              <a:rPr lang="ru-RU" i="1" dirty="0"/>
              <a:t>. </a:t>
            </a:r>
            <a:endParaRPr lang="en-US" i="1" dirty="0" smtClean="0"/>
          </a:p>
          <a:p>
            <a:pPr marL="0" indent="0" algn="just">
              <a:buNone/>
            </a:pPr>
            <a:r>
              <a:rPr lang="ru-RU" i="1" dirty="0" err="1" smtClean="0">
                <a:solidFill>
                  <a:srgbClr val="FFFF00"/>
                </a:solidFill>
              </a:rPr>
              <a:t>Оскільки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довкілля</a:t>
            </a:r>
            <a:r>
              <a:rPr lang="ru-RU" i="1" dirty="0">
                <a:solidFill>
                  <a:srgbClr val="FFFF00"/>
                </a:solidFill>
              </a:rPr>
              <a:t> в </a:t>
            </a:r>
            <a:r>
              <a:rPr lang="ru-RU" i="1" dirty="0" err="1">
                <a:solidFill>
                  <a:srgbClr val="FFFF00"/>
                </a:solidFill>
              </a:rPr>
              <a:t>цьому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випадку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змінюється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дуже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швидко</a:t>
            </a:r>
            <a:r>
              <a:rPr lang="ru-RU" i="1" dirty="0">
                <a:solidFill>
                  <a:srgbClr val="FFFF00"/>
                </a:solidFill>
              </a:rPr>
              <a:t>, вони не </a:t>
            </a:r>
            <a:r>
              <a:rPr lang="ru-RU" i="1" dirty="0" err="1">
                <a:solidFill>
                  <a:srgbClr val="FFFF00"/>
                </a:solidFill>
              </a:rPr>
              <a:t>можуть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завжди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відповідати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загальному</a:t>
            </a:r>
            <a:r>
              <a:rPr lang="ru-RU" i="1" dirty="0">
                <a:solidFill>
                  <a:srgbClr val="FFFF00"/>
                </a:solidFill>
              </a:rPr>
              <a:t> фону </a:t>
            </a:r>
            <a:r>
              <a:rPr lang="ru-RU" i="1" dirty="0" err="1">
                <a:solidFill>
                  <a:srgbClr val="FFFF00"/>
                </a:solidFill>
              </a:rPr>
              <a:t>оточуючого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середовища</a:t>
            </a:r>
            <a:r>
              <a:rPr lang="ru-RU" i="1" dirty="0">
                <a:solidFill>
                  <a:srgbClr val="FFFF00"/>
                </a:solidFill>
              </a:rPr>
              <a:t>,</a:t>
            </a:r>
            <a:r>
              <a:rPr lang="ru-RU" i="1" dirty="0"/>
              <a:t> тому </a:t>
            </a:r>
            <a:r>
              <a:rPr lang="ru-RU" i="1" dirty="0" err="1"/>
              <a:t>більшість</a:t>
            </a:r>
            <a:r>
              <a:rPr lang="ru-RU" i="1" dirty="0"/>
              <a:t> </a:t>
            </a:r>
            <a:r>
              <a:rPr lang="ru-RU" i="1" dirty="0" err="1"/>
              <a:t>представників</a:t>
            </a:r>
            <a:r>
              <a:rPr lang="ru-RU" i="1" dirty="0"/>
              <a:t>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переважно</a:t>
            </a:r>
            <a:r>
              <a:rPr lang="ru-RU" i="1" dirty="0"/>
              <a:t> </a:t>
            </a:r>
            <a:r>
              <a:rPr lang="ru-RU" i="1" dirty="0" err="1"/>
              <a:t>неспеціалізовану</a:t>
            </a:r>
            <a:r>
              <a:rPr lang="ru-RU" i="1" dirty="0"/>
              <a:t> систему </a:t>
            </a:r>
            <a:r>
              <a:rPr lang="ru-RU" i="1" dirty="0" err="1"/>
              <a:t>захисного</a:t>
            </a:r>
            <a:r>
              <a:rPr lang="ru-RU" i="1" dirty="0"/>
              <a:t> </a:t>
            </a:r>
            <a:r>
              <a:rPr lang="ru-RU" i="1" dirty="0" err="1"/>
              <a:t>забарвлення</a:t>
            </a:r>
            <a:r>
              <a:rPr lang="ru-RU" i="1" dirty="0"/>
              <a:t>.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Але </a:t>
            </a:r>
            <a:r>
              <a:rPr lang="ru-RU" i="1" dirty="0" err="1">
                <a:solidFill>
                  <a:srgbClr val="FFC000"/>
                </a:solidFill>
              </a:rPr>
              <a:t>ті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види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що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гніздяться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чи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відпочивають</a:t>
            </a:r>
            <a:r>
              <a:rPr lang="ru-RU" i="1" dirty="0">
                <a:solidFill>
                  <a:srgbClr val="FFC000"/>
                </a:solidFill>
              </a:rPr>
              <a:t> в </a:t>
            </a:r>
            <a:r>
              <a:rPr lang="ru-RU" i="1" dirty="0" err="1">
                <a:solidFill>
                  <a:srgbClr val="FFC000"/>
                </a:solidFill>
              </a:rPr>
              <a:t>умовах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відносно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відкритих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ландшафтів</a:t>
            </a:r>
            <a:r>
              <a:rPr lang="ru-RU" i="1" dirty="0">
                <a:solidFill>
                  <a:srgbClr val="FFC000"/>
                </a:solidFill>
              </a:rPr>
              <a:t> (</a:t>
            </a:r>
            <a:r>
              <a:rPr lang="ru-RU" i="1" dirty="0" err="1">
                <a:solidFill>
                  <a:srgbClr val="FFC000"/>
                </a:solidFill>
              </a:rPr>
              <a:t>дрохви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курині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дрімлюги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тощо</a:t>
            </a:r>
            <a:r>
              <a:rPr lang="ru-RU" i="1" dirty="0">
                <a:solidFill>
                  <a:srgbClr val="FFC000"/>
                </a:solidFill>
              </a:rPr>
              <a:t>) </a:t>
            </a:r>
            <a:r>
              <a:rPr lang="ru-RU" i="1" dirty="0" err="1">
                <a:solidFill>
                  <a:srgbClr val="FFC000"/>
                </a:solidFill>
              </a:rPr>
              <a:t>теж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набувають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криптичного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забарвлення</a:t>
            </a:r>
            <a:r>
              <a:rPr lang="ru-RU" i="1" dirty="0">
                <a:solidFill>
                  <a:srgbClr val="FFC000"/>
                </a:solidFill>
              </a:rPr>
              <a:t> і </a:t>
            </a:r>
            <a:r>
              <a:rPr lang="ru-RU" i="1" dirty="0" err="1">
                <a:solidFill>
                  <a:srgbClr val="FFC000"/>
                </a:solidFill>
              </a:rPr>
              <a:t>відповідної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поведінки</a:t>
            </a:r>
            <a:r>
              <a:rPr lang="ru-RU" i="1" dirty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Управляющая кнопка: звук 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79512" y="4848560"/>
            <a:ext cx="432048" cy="956704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635896" y="2492896"/>
            <a:ext cx="5184576" cy="436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Наприклад,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фізіологи </a:t>
            </a:r>
            <a:r>
              <a:rPr lang="uk-UA" sz="2400" dirty="0"/>
              <a:t>під адаптацією часто розуміють </a:t>
            </a:r>
            <a:r>
              <a:rPr lang="uk-UA" sz="2400" b="1" u="sng" dirty="0"/>
              <a:t>незначні видозміни організму </a:t>
            </a:r>
            <a:r>
              <a:rPr lang="uk-UA" sz="2400" dirty="0"/>
              <a:t>внаслідок безпосередніх пристосувань до тимчасових змін довкілля – акомодація ока, звикання до більш прохолодного (спекотного), вологого (сухого) клімату, до гірських умов тощо.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Оскільки </a:t>
            </a:r>
            <a:r>
              <a:rPr lang="uk-UA" sz="2400" dirty="0">
                <a:solidFill>
                  <a:srgbClr val="0070C0"/>
                </a:solidFill>
              </a:rPr>
              <a:t>перелічені зміни </a:t>
            </a:r>
            <a:r>
              <a:rPr lang="uk-UA" sz="2400" u="sng" dirty="0">
                <a:solidFill>
                  <a:srgbClr val="0070C0"/>
                </a:solidFill>
              </a:rPr>
              <a:t>відбуваються в межах норми реакції однієї особини,</a:t>
            </a:r>
            <a:r>
              <a:rPr lang="uk-UA" sz="2400" dirty="0">
                <a:solidFill>
                  <a:srgbClr val="0070C0"/>
                </a:solidFill>
              </a:rPr>
              <a:t> що для еволюції в цілому вважається непринциповим, подібні адаптації </a:t>
            </a:r>
            <a:r>
              <a:rPr lang="uk-UA" sz="2400" b="1" u="sng" dirty="0">
                <a:solidFill>
                  <a:srgbClr val="0070C0"/>
                </a:solidFill>
              </a:rPr>
              <a:t>нами взагалі не розглядаються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08920"/>
            <a:ext cx="3168353" cy="3312368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143000"/>
          </a:xfrm>
        </p:spPr>
        <p:txBody>
          <a:bodyPr>
            <a:noAutofit/>
          </a:bodyPr>
          <a:lstStyle/>
          <a:p>
            <a:pPr marL="0" indent="0"/>
            <a:r>
              <a:rPr lang="uk-UA" sz="3200" dirty="0"/>
              <a:t>Термін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адаптація</a:t>
            </a:r>
            <a:r>
              <a:rPr lang="uk-UA" sz="3200" b="1" dirty="0"/>
              <a:t> </a:t>
            </a:r>
            <a:r>
              <a:rPr lang="uk-UA" sz="3200" dirty="0"/>
              <a:t>використовується переважно в </a:t>
            </a:r>
            <a:r>
              <a:rPr lang="uk-UA" sz="3200" u="sng" dirty="0"/>
              <a:t>еволюційному плані 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uk-UA" sz="2800" i="1" dirty="0" smtClean="0"/>
              <a:t>як </a:t>
            </a:r>
            <a:r>
              <a:rPr lang="uk-UA" sz="2800" i="1" dirty="0"/>
              <a:t>пристосування організмів до певних умов існування в процесі еволюції.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64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Близьким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до </a:t>
            </a:r>
            <a:r>
              <a:rPr lang="ru-RU" dirty="0" err="1"/>
              <a:t>криптичного</a:t>
            </a:r>
            <a:r>
              <a:rPr lang="ru-RU" dirty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sz="4100" b="1" dirty="0" smtClean="0">
                <a:solidFill>
                  <a:srgbClr val="FFFF00"/>
                </a:solidFill>
              </a:rPr>
              <a:t>є </a:t>
            </a:r>
            <a:r>
              <a:rPr lang="ru-RU" sz="4100" b="1" dirty="0" err="1">
                <a:solidFill>
                  <a:srgbClr val="FFFF00"/>
                </a:solidFill>
              </a:rPr>
              <a:t>наслідування</a:t>
            </a:r>
            <a:r>
              <a:rPr lang="ru-RU" sz="4100" b="1" dirty="0">
                <a:solidFill>
                  <a:srgbClr val="FFFF00"/>
                </a:solidFill>
              </a:rPr>
              <a:t> </a:t>
            </a:r>
            <a:r>
              <a:rPr lang="ru-RU" sz="4100" b="1" dirty="0" err="1">
                <a:solidFill>
                  <a:srgbClr val="FFFF00"/>
                </a:solidFill>
              </a:rPr>
              <a:t>форми</a:t>
            </a:r>
            <a:r>
              <a:rPr lang="ru-RU" sz="4100" b="1" dirty="0">
                <a:solidFill>
                  <a:srgbClr val="FFFF00"/>
                </a:solidFill>
              </a:rPr>
              <a:t> та </a:t>
            </a:r>
            <a:r>
              <a:rPr lang="ru-RU" sz="4100" b="1" dirty="0" err="1">
                <a:solidFill>
                  <a:srgbClr val="FFFF00"/>
                </a:solidFill>
              </a:rPr>
              <a:t>структури</a:t>
            </a:r>
            <a:r>
              <a:rPr lang="ru-RU" sz="4100" b="1" dirty="0">
                <a:solidFill>
                  <a:srgbClr val="FFFF00"/>
                </a:solidFill>
              </a:rPr>
              <a:t> </a:t>
            </a:r>
            <a:r>
              <a:rPr lang="ru-RU" sz="4100" b="1" dirty="0" err="1">
                <a:solidFill>
                  <a:srgbClr val="FFFF00"/>
                </a:solidFill>
              </a:rPr>
              <a:t>певних</a:t>
            </a:r>
            <a:r>
              <a:rPr lang="ru-RU" sz="4100" b="1" dirty="0">
                <a:solidFill>
                  <a:srgbClr val="FFFF00"/>
                </a:solidFill>
              </a:rPr>
              <a:t> </a:t>
            </a:r>
            <a:r>
              <a:rPr lang="ru-RU" sz="4100" b="1" dirty="0" err="1">
                <a:solidFill>
                  <a:srgbClr val="FFFF00"/>
                </a:solidFill>
              </a:rPr>
              <a:t>об’єктів</a:t>
            </a:r>
            <a:r>
              <a:rPr lang="ru-RU" sz="4100" b="1" dirty="0">
                <a:solidFill>
                  <a:srgbClr val="FFFF00"/>
                </a:solidFill>
              </a:rPr>
              <a:t>. </a:t>
            </a:r>
            <a:endParaRPr lang="en-US" sz="4100" b="1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точне</a:t>
            </a:r>
            <a:r>
              <a:rPr lang="ru-RU" dirty="0"/>
              <a:t> </a:t>
            </a:r>
            <a:r>
              <a:rPr lang="ru-RU" dirty="0" err="1"/>
              <a:t>наслідування</a:t>
            </a:r>
            <a:r>
              <a:rPr lang="ru-RU" dirty="0"/>
              <a:t> (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тотожність</a:t>
            </a:r>
            <a:r>
              <a:rPr lang="ru-RU" dirty="0"/>
              <a:t>) </a:t>
            </a:r>
            <a:r>
              <a:rPr lang="ru-RU" dirty="0" err="1"/>
              <a:t>тваринами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неживих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неїстівних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об’єктів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як за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їх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загальною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структурою, так і </a:t>
            </a:r>
            <a:r>
              <a:rPr lang="ru-RU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забарвленням</a:t>
            </a:r>
            <a:r>
              <a:rPr lang="ru-RU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endParaRPr lang="en-US" i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/>
              <a:t>сюди</a:t>
            </a:r>
            <a:r>
              <a:rPr lang="ru-RU" dirty="0"/>
              <a:t> ж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їстівними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організмами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форми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малюнка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неїстівних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чи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отруйних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мімікрія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 та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хижаками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байдужих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чи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привабливих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предметів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результативність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(як </a:t>
            </a:r>
            <a:r>
              <a:rPr lang="ru-RU" dirty="0" err="1"/>
              <a:t>рибоподібний</a:t>
            </a:r>
            <a:r>
              <a:rPr lang="ru-RU" dirty="0"/>
              <a:t> </a:t>
            </a:r>
            <a:r>
              <a:rPr lang="ru-RU" dirty="0" err="1"/>
              <a:t>виріст</a:t>
            </a:r>
            <a:r>
              <a:rPr lang="ru-RU" dirty="0"/>
              <a:t> у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чорта</a:t>
            </a:r>
            <a:r>
              <a:rPr lang="ru-RU" dirty="0"/>
              <a:t>). </a:t>
            </a:r>
            <a:endParaRPr lang="en-US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Але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мімікрію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мова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піде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далі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4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9069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Багатьом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з </a:t>
            </a:r>
            <a:r>
              <a:rPr lang="ru-RU" dirty="0" err="1"/>
              <a:t>віддалених</a:t>
            </a:r>
            <a:r>
              <a:rPr lang="ru-RU" dirty="0"/>
              <a:t>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властиве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наслідування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форми</a:t>
            </a:r>
            <a:r>
              <a:rPr lang="ru-RU" b="1" dirty="0">
                <a:solidFill>
                  <a:srgbClr val="FFFF00"/>
                </a:solidFill>
              </a:rPr>
              <a:t> й </a:t>
            </a:r>
            <a:r>
              <a:rPr lang="ru-RU" b="1" dirty="0" err="1">
                <a:solidFill>
                  <a:srgbClr val="FFFF00"/>
                </a:solidFill>
              </a:rPr>
              <a:t>забарвлення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різноманітних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листків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листки, </a:t>
            </a:r>
            <a:r>
              <a:rPr lang="ru-RU" dirty="0" err="1"/>
              <a:t>відмінні</a:t>
            </a:r>
            <a:r>
              <a:rPr lang="ru-RU" dirty="0"/>
              <a:t> як за </a:t>
            </a:r>
            <a:r>
              <a:rPr lang="ru-RU" dirty="0" err="1"/>
              <a:t>кольором</a:t>
            </a:r>
            <a:r>
              <a:rPr lang="ru-RU" dirty="0"/>
              <a:t> і формою, так і за станом (</a:t>
            </a:r>
            <a:r>
              <a:rPr lang="ru-RU" dirty="0" err="1"/>
              <a:t>мертві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, </a:t>
            </a:r>
            <a:r>
              <a:rPr lang="ru-RU" dirty="0" err="1"/>
              <a:t>висохлі</a:t>
            </a:r>
            <a:r>
              <a:rPr lang="ru-RU" dirty="0"/>
              <a:t>, </a:t>
            </a:r>
            <a:r>
              <a:rPr lang="ru-RU" dirty="0" err="1"/>
              <a:t>покороблені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той же час, </a:t>
            </a:r>
            <a:r>
              <a:rPr lang="ru-RU" u="sng" dirty="0">
                <a:solidFill>
                  <a:srgbClr val="FFFF00"/>
                </a:solidFill>
              </a:rPr>
              <a:t>в </a:t>
            </a:r>
            <a:r>
              <a:rPr lang="ru-RU" u="sng" dirty="0" err="1">
                <a:solidFill>
                  <a:srgbClr val="FFFF00"/>
                </a:solidFill>
              </a:rPr>
              <a:t>усіх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випадках</a:t>
            </a:r>
            <a:r>
              <a:rPr lang="ru-RU" u="sng" dirty="0">
                <a:solidFill>
                  <a:srgbClr val="FFFF00"/>
                </a:solidFill>
              </a:rPr>
              <a:t> листок є тонким, і </a:t>
            </a:r>
            <a:r>
              <a:rPr lang="ru-RU" u="sng" dirty="0" err="1">
                <a:solidFill>
                  <a:srgbClr val="FFFF00"/>
                </a:solidFill>
              </a:rPr>
              <a:t>враження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плаского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тіла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може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досягатися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різними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засобами</a:t>
            </a:r>
            <a:r>
              <a:rPr lang="ru-RU" u="sng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72" y="590693"/>
            <a:ext cx="3874192" cy="3220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456384" cy="3408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4149080"/>
            <a:ext cx="3312368" cy="248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1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6672"/>
            <a:ext cx="4752528" cy="59400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B050"/>
                </a:solidFill>
              </a:rPr>
              <a:t>Найлегше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подібний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ефект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створюється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різними</a:t>
            </a:r>
            <a:r>
              <a:rPr lang="ru-RU" sz="2000" dirty="0">
                <a:solidFill>
                  <a:srgbClr val="00B050"/>
                </a:solidFill>
              </a:rPr>
              <a:t> видами комах за </a:t>
            </a:r>
            <a:r>
              <a:rPr lang="ru-RU" sz="2000" dirty="0" err="1">
                <a:solidFill>
                  <a:srgbClr val="00B050"/>
                </a:solidFill>
              </a:rPr>
              <a:t>рахунок</a:t>
            </a:r>
            <a:r>
              <a:rPr lang="ru-RU" sz="2000" dirty="0">
                <a:solidFill>
                  <a:srgbClr val="00B050"/>
                </a:solidFill>
              </a:rPr>
              <a:t> плоских </a:t>
            </a:r>
            <a:r>
              <a:rPr lang="ru-RU" sz="2000" dirty="0" err="1">
                <a:solidFill>
                  <a:srgbClr val="00B050"/>
                </a:solidFill>
              </a:rPr>
              <a:t>поверхонь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err="1">
                <a:solidFill>
                  <a:srgbClr val="00B050"/>
                </a:solidFill>
              </a:rPr>
              <a:t>крил</a:t>
            </a:r>
            <a:r>
              <a:rPr lang="ru-RU" sz="2000" dirty="0">
                <a:solidFill>
                  <a:srgbClr val="00B050"/>
                </a:solidFill>
              </a:rPr>
              <a:t>. 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just"/>
            <a:endParaRPr lang="en-US" sz="2000" i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i="1" dirty="0" err="1" smtClean="0">
                <a:solidFill>
                  <a:srgbClr val="00B050"/>
                </a:solidFill>
              </a:rPr>
              <a:t>Найбільш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досконалим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наслідуванням</a:t>
            </a:r>
            <a:r>
              <a:rPr lang="ru-RU" sz="2000" i="1" dirty="0">
                <a:solidFill>
                  <a:srgbClr val="00B050"/>
                </a:solidFill>
              </a:rPr>
              <a:t> листка </a:t>
            </a:r>
            <a:r>
              <a:rPr lang="ru-RU" sz="2000" i="1" dirty="0" err="1">
                <a:solidFill>
                  <a:srgbClr val="FF0000"/>
                </a:solidFill>
              </a:rPr>
              <a:t>відзначаються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представники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метеликів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індо-малайського</a:t>
            </a:r>
            <a:r>
              <a:rPr lang="ru-RU" sz="2000" i="1" dirty="0">
                <a:solidFill>
                  <a:srgbClr val="FF0000"/>
                </a:solidFill>
              </a:rPr>
              <a:t> роду </a:t>
            </a:r>
            <a:r>
              <a:rPr lang="ru-RU" sz="2000" i="1" dirty="0" err="1">
                <a:solidFill>
                  <a:srgbClr val="FF0000"/>
                </a:solidFill>
              </a:rPr>
              <a:t>Kallima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00B050"/>
                </a:solidFill>
              </a:rPr>
              <a:t>обрис</a:t>
            </a:r>
            <a:r>
              <a:rPr lang="ru-RU" sz="2000" i="1" dirty="0">
                <a:solidFill>
                  <a:srgbClr val="00B050"/>
                </a:solidFill>
              </a:rPr>
              <a:t> і </a:t>
            </a:r>
            <a:r>
              <a:rPr lang="ru-RU" sz="2000" i="1" dirty="0" err="1">
                <a:solidFill>
                  <a:srgbClr val="00B050"/>
                </a:solidFill>
              </a:rPr>
              <a:t>забарвлення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яких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поряд</a:t>
            </a:r>
            <a:r>
              <a:rPr lang="ru-RU" sz="2000" i="1" dirty="0">
                <a:solidFill>
                  <a:srgbClr val="00B050"/>
                </a:solidFill>
              </a:rPr>
              <a:t> з </a:t>
            </a:r>
            <a:r>
              <a:rPr lang="ru-RU" sz="2000" i="1" dirty="0" err="1">
                <a:solidFill>
                  <a:srgbClr val="00B050"/>
                </a:solidFill>
              </a:rPr>
              <a:t>уявним</a:t>
            </a:r>
            <a:r>
              <a:rPr lang="ru-RU" sz="2000" i="1" dirty="0">
                <a:solidFill>
                  <a:srgbClr val="00B050"/>
                </a:solidFill>
              </a:rPr>
              <a:t> черешком, системою </a:t>
            </a:r>
            <a:r>
              <a:rPr lang="ru-RU" sz="2000" i="1" dirty="0" err="1">
                <a:solidFill>
                  <a:srgbClr val="00B050"/>
                </a:solidFill>
              </a:rPr>
              <a:t>середньої</a:t>
            </a:r>
            <a:r>
              <a:rPr lang="ru-RU" sz="2000" i="1" dirty="0">
                <a:solidFill>
                  <a:srgbClr val="00B050"/>
                </a:solidFill>
              </a:rPr>
              <a:t> й </a:t>
            </a:r>
            <a:r>
              <a:rPr lang="ru-RU" sz="2000" i="1" dirty="0" err="1">
                <a:solidFill>
                  <a:srgbClr val="00B050"/>
                </a:solidFill>
              </a:rPr>
              <a:t>бокових</a:t>
            </a:r>
            <a:r>
              <a:rPr lang="ru-RU" sz="2000" i="1" dirty="0">
                <a:solidFill>
                  <a:srgbClr val="00B050"/>
                </a:solidFill>
              </a:rPr>
              <a:t> жилок, </a:t>
            </a:r>
            <a:r>
              <a:rPr lang="ru-RU" sz="2000" i="1" dirty="0" err="1">
                <a:solidFill>
                  <a:srgbClr val="00B050"/>
                </a:solidFill>
              </a:rPr>
              <a:t>загостреною</a:t>
            </a:r>
            <a:r>
              <a:rPr lang="ru-RU" sz="2000" i="1" dirty="0">
                <a:solidFill>
                  <a:srgbClr val="00B050"/>
                </a:solidFill>
              </a:rPr>
              <a:t> вершиною і </a:t>
            </a:r>
            <a:r>
              <a:rPr lang="ru-RU" sz="2000" i="1" dirty="0" err="1">
                <a:solidFill>
                  <a:srgbClr val="00B050"/>
                </a:solidFill>
              </a:rPr>
              <a:t>навіть</a:t>
            </a:r>
            <a:r>
              <a:rPr lang="ru-RU" sz="2000" i="1" dirty="0">
                <a:solidFill>
                  <a:srgbClr val="00B050"/>
                </a:solidFill>
              </a:rPr>
              <a:t> “</a:t>
            </a:r>
            <a:r>
              <a:rPr lang="ru-RU" sz="2000" i="1" dirty="0" err="1">
                <a:solidFill>
                  <a:srgbClr val="00B050"/>
                </a:solidFill>
              </a:rPr>
              <a:t>пошкодженнями</a:t>
            </a:r>
            <a:r>
              <a:rPr lang="ru-RU" sz="2000" i="1" dirty="0">
                <a:solidFill>
                  <a:srgbClr val="00B050"/>
                </a:solidFill>
              </a:rPr>
              <a:t>” </a:t>
            </a:r>
            <a:r>
              <a:rPr lang="ru-RU" sz="2000" i="1" dirty="0" err="1">
                <a:solidFill>
                  <a:srgbClr val="00B050"/>
                </a:solidFill>
              </a:rPr>
              <a:t>від</a:t>
            </a:r>
            <a:r>
              <a:rPr lang="ru-RU" sz="2000" i="1" dirty="0">
                <a:solidFill>
                  <a:srgbClr val="00B050"/>
                </a:solidFill>
              </a:rPr>
              <a:t> хвороб і комах </a:t>
            </a:r>
            <a:r>
              <a:rPr lang="ru-RU" sz="2000" i="1" dirty="0" err="1">
                <a:solidFill>
                  <a:srgbClr val="00B050"/>
                </a:solidFill>
              </a:rPr>
              <a:t>доводять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загальний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вигляд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тварини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майже</a:t>
            </a:r>
            <a:r>
              <a:rPr lang="ru-RU" sz="2000" i="1" dirty="0">
                <a:solidFill>
                  <a:srgbClr val="00B050"/>
                </a:solidFill>
              </a:rPr>
              <a:t> до </a:t>
            </a:r>
            <a:r>
              <a:rPr lang="ru-RU" sz="2000" i="1" dirty="0" err="1">
                <a:solidFill>
                  <a:srgbClr val="00B050"/>
                </a:solidFill>
              </a:rPr>
              <a:t>повної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тотожності</a:t>
            </a:r>
            <a:r>
              <a:rPr lang="ru-RU" sz="2000" i="1" dirty="0">
                <a:solidFill>
                  <a:srgbClr val="00B050"/>
                </a:solidFill>
              </a:rPr>
              <a:t> з листком. </a:t>
            </a:r>
            <a:endParaRPr lang="en-US" sz="2000" i="1" dirty="0" smtClean="0">
              <a:solidFill>
                <a:srgbClr val="00B050"/>
              </a:solidFill>
            </a:endParaRPr>
          </a:p>
          <a:p>
            <a:pPr algn="just"/>
            <a:endParaRPr lang="en-US" sz="2000" i="1" dirty="0">
              <a:solidFill>
                <a:srgbClr val="00B050"/>
              </a:solidFill>
            </a:endParaRPr>
          </a:p>
          <a:p>
            <a:pPr algn="just"/>
            <a:r>
              <a:rPr lang="ru-RU" sz="2000" i="1" dirty="0" err="1" smtClean="0">
                <a:solidFill>
                  <a:srgbClr val="00B050"/>
                </a:solidFill>
              </a:rPr>
              <a:t>Подібні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пристосування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властиві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багатьом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південноамериканським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лісовим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метеликам</a:t>
            </a:r>
            <a:r>
              <a:rPr lang="ru-RU" sz="2000" i="1" dirty="0">
                <a:solidFill>
                  <a:srgbClr val="00B050"/>
                </a:solidFill>
              </a:rPr>
              <a:t> (</a:t>
            </a:r>
            <a:r>
              <a:rPr lang="ru-RU" sz="2000" i="1" dirty="0">
                <a:solidFill>
                  <a:srgbClr val="FF0000"/>
                </a:solidFill>
              </a:rPr>
              <a:t>роди </a:t>
            </a:r>
            <a:r>
              <a:rPr lang="ru-RU" sz="2000" i="1" dirty="0" err="1">
                <a:solidFill>
                  <a:srgbClr val="FF0000"/>
                </a:solidFill>
              </a:rPr>
              <a:t>Pierella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Anoea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тощо</a:t>
            </a:r>
            <a:r>
              <a:rPr lang="ru-RU" sz="2000" i="1" dirty="0">
                <a:solidFill>
                  <a:srgbClr val="00B050"/>
                </a:solidFill>
              </a:rPr>
              <a:t>).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3830152" cy="2879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27" y="3861048"/>
            <a:ext cx="359092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2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18269"/>
            <a:ext cx="3150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</a:t>
            </a:r>
            <a:r>
              <a:rPr lang="ru-RU" dirty="0" err="1"/>
              <a:t>наслідування</a:t>
            </a:r>
            <a:r>
              <a:rPr lang="ru-RU" dirty="0"/>
              <a:t> </a:t>
            </a:r>
            <a:r>
              <a:rPr lang="ru-RU" dirty="0" err="1"/>
              <a:t>пласкості</a:t>
            </a:r>
            <a:r>
              <a:rPr lang="ru-RU" dirty="0"/>
              <a:t> листка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сплощенням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тіла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/>
              <a:t>яке </a:t>
            </a:r>
            <a:r>
              <a:rPr lang="ru-RU" dirty="0" err="1"/>
              <a:t>властиве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</a:t>
            </a:r>
            <a:r>
              <a:rPr lang="ru-RU" dirty="0" err="1"/>
              <a:t>представникам</a:t>
            </a:r>
            <a:r>
              <a:rPr lang="ru-RU" dirty="0"/>
              <a:t> </a:t>
            </a:r>
            <a:r>
              <a:rPr lang="ru-RU" u="sng" dirty="0" err="1"/>
              <a:t>хребетних</a:t>
            </a:r>
            <a:r>
              <a:rPr lang="ru-RU" u="sng" dirty="0"/>
              <a:t> </a:t>
            </a:r>
            <a:r>
              <a:rPr lang="ru-RU" u="sng" dirty="0" err="1"/>
              <a:t>тварин</a:t>
            </a:r>
            <a:r>
              <a:rPr lang="ru-RU" u="sng" dirty="0"/>
              <a:t>. </a:t>
            </a:r>
            <a:endParaRPr lang="ru-RU" u="sng" dirty="0" smtClean="0"/>
          </a:p>
          <a:p>
            <a:pPr algn="just"/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/>
              <a:t>сплощення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але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хребетних</a:t>
            </a:r>
            <a:r>
              <a:rPr lang="ru-RU" dirty="0"/>
              <a:t> є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вдалого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використання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подібного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наслідування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993572" cy="382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9" y="4149080"/>
            <a:ext cx="3310086" cy="237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2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260648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Амазонський</a:t>
            </a:r>
            <a:r>
              <a:rPr lang="ru-RU" i="1" dirty="0"/>
              <a:t> вид </a:t>
            </a:r>
            <a:r>
              <a:rPr lang="ru-RU" i="1" dirty="0" err="1"/>
              <a:t>риб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FFFF00"/>
                </a:solidFill>
              </a:rPr>
              <a:t>Monocirrhus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polyacanthus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місцеві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жителі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називають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її</a:t>
            </a:r>
            <a:r>
              <a:rPr lang="ru-RU" b="1" i="1" dirty="0">
                <a:solidFill>
                  <a:srgbClr val="FFFF00"/>
                </a:solidFill>
              </a:rPr>
              <a:t> “</a:t>
            </a:r>
            <a:r>
              <a:rPr lang="ru-RU" b="1" i="1" dirty="0" err="1">
                <a:solidFill>
                  <a:srgbClr val="FFFF00"/>
                </a:solidFill>
              </a:rPr>
              <a:t>риба</a:t>
            </a:r>
            <a:r>
              <a:rPr lang="ru-RU" b="1" i="1" dirty="0">
                <a:solidFill>
                  <a:srgbClr val="FFFF00"/>
                </a:solidFill>
              </a:rPr>
              <a:t>-листок”)</a:t>
            </a:r>
            <a:r>
              <a:rPr lang="ru-RU" i="1" dirty="0"/>
              <a:t> </a:t>
            </a:r>
            <a:r>
              <a:rPr lang="ru-RU" i="1" dirty="0" err="1"/>
              <a:t>досягає</a:t>
            </a:r>
            <a:r>
              <a:rPr lang="ru-RU" i="1" dirty="0"/>
              <a:t> </a:t>
            </a:r>
            <a:r>
              <a:rPr lang="ru-RU" i="1" dirty="0" err="1"/>
              <a:t>найбільшого</a:t>
            </a:r>
            <a:r>
              <a:rPr lang="ru-RU" i="1" dirty="0"/>
              <a:t> </a:t>
            </a:r>
            <a:r>
              <a:rPr lang="ru-RU" i="1" dirty="0" err="1"/>
              <a:t>наслідування</a:t>
            </a:r>
            <a:r>
              <a:rPr lang="ru-RU" i="1" dirty="0"/>
              <a:t> мертвого листка. </a:t>
            </a:r>
            <a:r>
              <a:rPr lang="ru-RU" i="1" dirty="0" err="1"/>
              <a:t>Причому</a:t>
            </a:r>
            <a:r>
              <a:rPr lang="ru-RU" i="1" dirty="0"/>
              <a:t>, </a:t>
            </a:r>
            <a:r>
              <a:rPr lang="ru-RU" i="1" dirty="0" err="1"/>
              <a:t>схожість</a:t>
            </a:r>
            <a:r>
              <a:rPr lang="ru-RU" i="1" dirty="0"/>
              <a:t> </a:t>
            </a:r>
            <a:r>
              <a:rPr lang="ru-RU" i="1" dirty="0" err="1"/>
              <a:t>настільки</a:t>
            </a:r>
            <a:r>
              <a:rPr lang="ru-RU" i="1" dirty="0"/>
              <a:t> велика,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виловлену</a:t>
            </a:r>
            <a:r>
              <a:rPr lang="ru-RU" i="1" dirty="0"/>
              <a:t> </a:t>
            </a:r>
            <a:r>
              <a:rPr lang="ru-RU" i="1" dirty="0" err="1"/>
              <a:t>рибу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FFFF00"/>
                </a:solidFill>
              </a:rPr>
              <a:t>дуже</a:t>
            </a:r>
            <a:r>
              <a:rPr lang="ru-RU" b="1" i="1" dirty="0">
                <a:solidFill>
                  <a:srgbClr val="FFFF00"/>
                </a:solidFill>
              </a:rPr>
              <a:t> складно </a:t>
            </a:r>
            <a:r>
              <a:rPr lang="ru-RU" b="1" i="1" dirty="0" err="1">
                <a:solidFill>
                  <a:srgbClr val="FFFF00"/>
                </a:solidFill>
              </a:rPr>
              <a:t>відрізнити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виловленого</a:t>
            </a:r>
            <a:r>
              <a:rPr lang="ru-RU" b="1" i="1" dirty="0">
                <a:solidFill>
                  <a:srgbClr val="FFFF00"/>
                </a:solidFill>
              </a:rPr>
              <a:t> листка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err="1" smtClean="0"/>
              <a:t>Подібний</a:t>
            </a:r>
            <a:r>
              <a:rPr lang="ru-RU" i="1" dirty="0" smtClean="0"/>
              <a:t> </a:t>
            </a:r>
            <a:r>
              <a:rPr lang="ru-RU" i="1" dirty="0" err="1"/>
              <a:t>ефект</a:t>
            </a:r>
            <a:r>
              <a:rPr lang="ru-RU" i="1" dirty="0"/>
              <a:t> </a:t>
            </a:r>
            <a:r>
              <a:rPr lang="ru-RU" i="1" dirty="0" err="1"/>
              <a:t>виникає</a:t>
            </a:r>
            <a:r>
              <a:rPr lang="ru-RU" i="1" dirty="0"/>
              <a:t> </a:t>
            </a:r>
            <a:r>
              <a:rPr lang="ru-RU" i="1" dirty="0" err="1"/>
              <a:t>завдяки</a:t>
            </a:r>
            <a:r>
              <a:rPr lang="ru-RU" i="1" dirty="0"/>
              <a:t> </a:t>
            </a:r>
            <a:r>
              <a:rPr lang="ru-RU" i="1" dirty="0" err="1"/>
              <a:t>значному</a:t>
            </a:r>
            <a:r>
              <a:rPr lang="ru-RU" i="1" dirty="0"/>
              <a:t> латеральному </a:t>
            </a:r>
            <a:r>
              <a:rPr lang="ru-RU" i="1" dirty="0" err="1"/>
              <a:t>сплющенню</a:t>
            </a:r>
            <a:r>
              <a:rPr lang="ru-RU" i="1" dirty="0"/>
              <a:t> </a:t>
            </a:r>
            <a:r>
              <a:rPr lang="ru-RU" i="1" dirty="0" err="1"/>
              <a:t>тіла</a:t>
            </a:r>
            <a:r>
              <a:rPr lang="ru-RU" i="1" dirty="0"/>
              <a:t>, </a:t>
            </a:r>
            <a:r>
              <a:rPr lang="ru-RU" i="1" dirty="0" err="1"/>
              <a:t>створенням</a:t>
            </a:r>
            <a:r>
              <a:rPr lang="ru-RU" i="1" dirty="0"/>
              <a:t> </a:t>
            </a:r>
            <a:r>
              <a:rPr lang="ru-RU" i="1" dirty="0" err="1"/>
              <a:t>обрисом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i="1" dirty="0"/>
              <a:t> листка, </a:t>
            </a:r>
            <a:r>
              <a:rPr lang="ru-RU" i="1" dirty="0" err="1"/>
              <a:t>спеціальному</a:t>
            </a:r>
            <a:r>
              <a:rPr lang="ru-RU" i="1" dirty="0"/>
              <a:t> </a:t>
            </a:r>
            <a:r>
              <a:rPr lang="ru-RU" i="1" dirty="0" err="1"/>
              <a:t>забарвленню</a:t>
            </a:r>
            <a:r>
              <a:rPr lang="ru-RU" i="1" dirty="0"/>
              <a:t> </a:t>
            </a:r>
            <a:r>
              <a:rPr lang="ru-RU" i="1" dirty="0">
                <a:solidFill>
                  <a:srgbClr val="FFC000"/>
                </a:solidFill>
              </a:rPr>
              <a:t>з </a:t>
            </a:r>
            <a:r>
              <a:rPr lang="ru-RU" i="1" dirty="0" err="1">
                <a:solidFill>
                  <a:srgbClr val="FFC000"/>
                </a:solidFill>
              </a:rPr>
              <a:t>імітацією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системи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жилкування</a:t>
            </a:r>
            <a:r>
              <a:rPr lang="ru-RU" i="1" dirty="0">
                <a:solidFill>
                  <a:srgbClr val="FFC000"/>
                </a:solidFill>
              </a:rPr>
              <a:t> і </a:t>
            </a:r>
            <a:r>
              <a:rPr lang="ru-RU" i="1" dirty="0" err="1">
                <a:solidFill>
                  <a:srgbClr val="FFC000"/>
                </a:solidFill>
              </a:rPr>
              <a:t>розвитку</a:t>
            </a:r>
            <a:r>
              <a:rPr lang="ru-RU" i="1" dirty="0">
                <a:solidFill>
                  <a:srgbClr val="FFC000"/>
                </a:solidFill>
              </a:rPr>
              <a:t> “</a:t>
            </a:r>
            <a:r>
              <a:rPr lang="ru-RU" i="1" dirty="0" err="1">
                <a:solidFill>
                  <a:srgbClr val="FFC000"/>
                </a:solidFill>
              </a:rPr>
              <a:t>бороди</a:t>
            </a:r>
            <a:r>
              <a:rPr lang="ru-RU" i="1" dirty="0">
                <a:solidFill>
                  <a:srgbClr val="FFC000"/>
                </a:solidFill>
              </a:rPr>
              <a:t>”, яка </a:t>
            </a:r>
            <a:r>
              <a:rPr lang="ru-RU" i="1" dirty="0" err="1">
                <a:solidFill>
                  <a:srgbClr val="FFC000"/>
                </a:solidFill>
              </a:rPr>
              <a:t>нагадує</a:t>
            </a:r>
            <a:r>
              <a:rPr lang="ru-RU" i="1" dirty="0">
                <a:solidFill>
                  <a:srgbClr val="FFC000"/>
                </a:solidFill>
              </a:rPr>
              <a:t> черешок. </a:t>
            </a:r>
            <a:endParaRPr lang="ru-RU" i="1" dirty="0" smtClean="0">
              <a:solidFill>
                <a:srgbClr val="FFC000"/>
              </a:solidFill>
            </a:endParaRPr>
          </a:p>
          <a:p>
            <a:pPr algn="just"/>
            <a:r>
              <a:rPr lang="ru-RU" i="1" dirty="0" smtClean="0"/>
              <a:t>До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додати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й </a:t>
            </a:r>
            <a:r>
              <a:rPr lang="ru-RU" i="1" dirty="0" err="1">
                <a:solidFill>
                  <a:schemeClr val="bg1"/>
                </a:solidFill>
              </a:rPr>
              <a:t>поведінковий</a:t>
            </a:r>
            <a:r>
              <a:rPr lang="ru-RU" i="1" dirty="0">
                <a:solidFill>
                  <a:schemeClr val="bg1"/>
                </a:solidFill>
              </a:rPr>
              <a:t> аспект: </a:t>
            </a:r>
            <a:r>
              <a:rPr lang="ru-RU" i="1" dirty="0" err="1">
                <a:solidFill>
                  <a:schemeClr val="bg1"/>
                </a:solidFill>
              </a:rPr>
              <a:t>означений</a:t>
            </a:r>
            <a:r>
              <a:rPr lang="ru-RU" i="1" dirty="0">
                <a:solidFill>
                  <a:schemeClr val="bg1"/>
                </a:solidFill>
              </a:rPr>
              <a:t> вид </a:t>
            </a:r>
            <a:r>
              <a:rPr lang="ru-RU" i="1" dirty="0" err="1">
                <a:solidFill>
                  <a:schemeClr val="bg1"/>
                </a:solidFill>
              </a:rPr>
              <a:t>живе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лише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>
                <a:solidFill>
                  <a:schemeClr val="bg1"/>
                </a:solidFill>
              </a:rPr>
              <a:t>умовах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майже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стоячої</a:t>
            </a:r>
            <a:r>
              <a:rPr lang="ru-RU" i="1" dirty="0">
                <a:solidFill>
                  <a:schemeClr val="bg1"/>
                </a:solidFill>
              </a:rPr>
              <a:t> води і </a:t>
            </a:r>
            <a:r>
              <a:rPr lang="ru-RU" i="1" dirty="0" err="1">
                <a:solidFill>
                  <a:schemeClr val="bg1"/>
                </a:solidFill>
              </a:rPr>
              <a:t>рухається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дуже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непомітно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наче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листя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підхоплене</a:t>
            </a:r>
            <a:r>
              <a:rPr lang="ru-RU" i="1" dirty="0">
                <a:solidFill>
                  <a:schemeClr val="bg1"/>
                </a:solidFill>
              </a:rPr>
              <a:t> невеликою </a:t>
            </a:r>
            <a:r>
              <a:rPr lang="ru-RU" i="1" dirty="0" err="1">
                <a:solidFill>
                  <a:schemeClr val="bg1"/>
                </a:solidFill>
              </a:rPr>
              <a:t>течією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/>
            <a:r>
              <a:rPr lang="ru-RU" i="1" dirty="0" err="1" smtClean="0"/>
              <a:t>Оскільки</a:t>
            </a:r>
            <a:r>
              <a:rPr lang="ru-RU" i="1" dirty="0" smtClean="0"/>
              <a:t> </a:t>
            </a:r>
            <a:r>
              <a:rPr lang="ru-RU" i="1" dirty="0" err="1"/>
              <a:t>цей</a:t>
            </a:r>
            <a:r>
              <a:rPr lang="ru-RU" i="1" dirty="0"/>
              <a:t> </a:t>
            </a:r>
            <a:r>
              <a:rPr lang="ru-RU" i="1" dirty="0" err="1"/>
              <a:t>представник</a:t>
            </a:r>
            <a:r>
              <a:rPr lang="ru-RU" i="1" dirty="0"/>
              <a:t> є </a:t>
            </a:r>
            <a:r>
              <a:rPr lang="ru-RU" i="1" dirty="0" err="1"/>
              <a:t>хижаком</a:t>
            </a:r>
            <a:r>
              <a:rPr lang="ru-RU" i="1" dirty="0"/>
              <a:t> (живиться </a:t>
            </a:r>
            <a:r>
              <a:rPr lang="ru-RU" i="1" dirty="0" err="1"/>
              <a:t>дрібними</a:t>
            </a:r>
            <a:r>
              <a:rPr lang="ru-RU" i="1" dirty="0"/>
              <a:t> </a:t>
            </a:r>
            <a:r>
              <a:rPr lang="ru-RU" i="1" dirty="0" err="1"/>
              <a:t>рибками</a:t>
            </a:r>
            <a:r>
              <a:rPr lang="ru-RU" i="1" dirty="0"/>
              <a:t>), </a:t>
            </a:r>
            <a:r>
              <a:rPr lang="ru-RU" i="1" dirty="0" err="1"/>
              <a:t>такий</a:t>
            </a:r>
            <a:r>
              <a:rPr lang="ru-RU" i="1" dirty="0"/>
              <a:t> комплекс </a:t>
            </a:r>
            <a:r>
              <a:rPr lang="ru-RU" i="1" dirty="0" err="1"/>
              <a:t>пристосувальних</a:t>
            </a:r>
            <a:r>
              <a:rPr lang="ru-RU" i="1" dirty="0"/>
              <a:t> </a:t>
            </a:r>
            <a:r>
              <a:rPr lang="ru-RU" i="1" dirty="0" err="1"/>
              <a:t>ознак</a:t>
            </a:r>
            <a:r>
              <a:rPr lang="ru-RU" i="1" dirty="0"/>
              <a:t> </a:t>
            </a:r>
            <a:r>
              <a:rPr lang="ru-RU" i="1" dirty="0" err="1"/>
              <a:t>стає</a:t>
            </a:r>
            <a:r>
              <a:rPr lang="ru-RU" i="1" dirty="0"/>
              <a:t> особливо </a:t>
            </a:r>
            <a:r>
              <a:rPr lang="ru-RU" i="1" dirty="0" err="1"/>
              <a:t>важливим</a:t>
            </a:r>
            <a:r>
              <a:rPr lang="ru-RU" i="1" dirty="0"/>
              <a:t> – жертва повинна </a:t>
            </a:r>
            <a:r>
              <a:rPr lang="ru-RU" i="1" dirty="0" err="1"/>
              <a:t>підпустити</a:t>
            </a:r>
            <a:r>
              <a:rPr lang="ru-RU" i="1" dirty="0"/>
              <a:t> </a:t>
            </a:r>
            <a:r>
              <a:rPr lang="ru-RU" i="1" dirty="0" err="1"/>
              <a:t>дуже</a:t>
            </a:r>
            <a:r>
              <a:rPr lang="ru-RU" i="1" dirty="0"/>
              <a:t> </a:t>
            </a:r>
            <a:r>
              <a:rPr lang="ru-RU" i="1" dirty="0" err="1"/>
              <a:t>близько</a:t>
            </a:r>
            <a:r>
              <a:rPr lang="ru-RU" i="1" dirty="0"/>
              <a:t> до себе, </a:t>
            </a:r>
            <a:r>
              <a:rPr lang="ru-RU" i="1" u="sng" dirty="0" err="1">
                <a:solidFill>
                  <a:schemeClr val="bg1"/>
                </a:solidFill>
              </a:rPr>
              <a:t>інакше</a:t>
            </a:r>
            <a:r>
              <a:rPr lang="ru-RU" i="1" u="sng" dirty="0">
                <a:solidFill>
                  <a:schemeClr val="bg1"/>
                </a:solidFill>
              </a:rPr>
              <a:t> </a:t>
            </a:r>
            <a:r>
              <a:rPr lang="ru-RU" i="1" u="sng" dirty="0" err="1">
                <a:solidFill>
                  <a:schemeClr val="bg1"/>
                </a:solidFill>
              </a:rPr>
              <a:t>полювання</a:t>
            </a:r>
            <a:r>
              <a:rPr lang="ru-RU" i="1" u="sng" dirty="0">
                <a:solidFill>
                  <a:schemeClr val="bg1"/>
                </a:solidFill>
              </a:rPr>
              <a:t> буде </a:t>
            </a:r>
            <a:r>
              <a:rPr lang="ru-RU" i="1" u="sng" dirty="0" err="1">
                <a:solidFill>
                  <a:schemeClr val="bg1"/>
                </a:solidFill>
              </a:rPr>
              <a:t>невдалим</a:t>
            </a:r>
            <a:r>
              <a:rPr lang="ru-RU" i="1" u="sng" dirty="0">
                <a:solidFill>
                  <a:schemeClr val="bg1"/>
                </a:solidFill>
              </a:rPr>
              <a:t>.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" y="548680"/>
            <a:ext cx="3867150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7" y="3739048"/>
            <a:ext cx="3528392" cy="27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4750"/>
            <a:ext cx="5328592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 err="1"/>
              <a:t>Наслідуватись</a:t>
            </a:r>
            <a:r>
              <a:rPr lang="ru-RU" sz="2000" i="1" dirty="0"/>
              <a:t> </a:t>
            </a:r>
            <a:r>
              <a:rPr lang="ru-RU" sz="2000" i="1" dirty="0" err="1"/>
              <a:t>можуть</a:t>
            </a:r>
            <a:r>
              <a:rPr lang="ru-RU" sz="2000" i="1" dirty="0"/>
              <a:t> </a:t>
            </a:r>
            <a:r>
              <a:rPr lang="ru-RU" sz="2000" i="1" dirty="0" err="1"/>
              <a:t>також</a:t>
            </a:r>
            <a:r>
              <a:rPr lang="ru-RU" sz="2000" i="1" dirty="0"/>
              <a:t> кора дерев, лишайники, </a:t>
            </a:r>
            <a:r>
              <a:rPr lang="ru-RU" sz="2000" i="1" dirty="0" err="1"/>
              <a:t>водорості</a:t>
            </a:r>
            <a:r>
              <a:rPr lang="ru-RU" sz="2000" i="1" dirty="0"/>
              <a:t>, </a:t>
            </a:r>
            <a:r>
              <a:rPr lang="ru-RU" sz="2000" i="1" dirty="0" err="1"/>
              <a:t>каміння</a:t>
            </a:r>
            <a:r>
              <a:rPr lang="ru-RU" sz="2000" i="1" dirty="0"/>
              <a:t>, </a:t>
            </a:r>
            <a:r>
              <a:rPr lang="ru-RU" sz="2000" i="1" dirty="0" err="1"/>
              <a:t>ліани</a:t>
            </a:r>
            <a:r>
              <a:rPr lang="ru-RU" sz="2000" i="1" dirty="0"/>
              <a:t> (</a:t>
            </a:r>
            <a:r>
              <a:rPr lang="ru-RU" sz="2000" i="1" dirty="0" err="1"/>
              <a:t>тропічні</a:t>
            </a:r>
            <a:r>
              <a:rPr lang="ru-RU" sz="2000" i="1" dirty="0"/>
              <a:t> </a:t>
            </a:r>
            <a:r>
              <a:rPr lang="ru-RU" sz="2000" i="1" dirty="0" err="1"/>
              <a:t>деревні</a:t>
            </a:r>
            <a:r>
              <a:rPr lang="ru-RU" sz="2000" i="1" dirty="0"/>
              <a:t> </a:t>
            </a:r>
            <a:r>
              <a:rPr lang="ru-RU" sz="2000" i="1" dirty="0" err="1"/>
              <a:t>змії</a:t>
            </a:r>
            <a:r>
              <a:rPr lang="ru-RU" sz="2000" i="1" dirty="0"/>
              <a:t>), </a:t>
            </a:r>
            <a:r>
              <a:rPr lang="ru-RU" sz="2000" i="1" dirty="0" err="1"/>
              <a:t>екскременти</a:t>
            </a:r>
            <a:r>
              <a:rPr lang="ru-RU" sz="2000" i="1" dirty="0"/>
              <a:t> </a:t>
            </a:r>
            <a:r>
              <a:rPr lang="ru-RU" sz="2000" i="1" dirty="0" err="1"/>
              <a:t>тварин</a:t>
            </a:r>
            <a:r>
              <a:rPr lang="ru-RU" sz="2000" i="1" dirty="0"/>
              <a:t> та </a:t>
            </a:r>
            <a:r>
              <a:rPr lang="ru-RU" sz="2000" i="1" dirty="0" err="1"/>
              <a:t>інші</a:t>
            </a:r>
            <a:r>
              <a:rPr lang="ru-RU" sz="2000" i="1" dirty="0"/>
              <a:t> </a:t>
            </a:r>
            <a:r>
              <a:rPr lang="ru-RU" sz="2000" i="1" dirty="0" err="1"/>
              <a:t>предмети</a:t>
            </a:r>
            <a:r>
              <a:rPr lang="ru-RU" sz="2000" i="1" dirty="0"/>
              <a:t>. </a:t>
            </a:r>
            <a:endParaRPr lang="en-US" sz="2000" i="1" dirty="0" smtClean="0"/>
          </a:p>
          <a:p>
            <a:pPr algn="just"/>
            <a:r>
              <a:rPr lang="ru-RU" sz="2000" i="1" dirty="0" smtClean="0"/>
              <a:t>В </a:t>
            </a:r>
            <a:r>
              <a:rPr lang="ru-RU" sz="2000" i="1" dirty="0" err="1"/>
              <a:t>усіх</a:t>
            </a:r>
            <a:r>
              <a:rPr lang="ru-RU" sz="2000" i="1" dirty="0"/>
              <a:t> </a:t>
            </a:r>
            <a:r>
              <a:rPr lang="ru-RU" sz="2000" i="1" dirty="0" err="1"/>
              <a:t>цих</a:t>
            </a:r>
            <a:r>
              <a:rPr lang="ru-RU" sz="2000" i="1" dirty="0"/>
              <a:t> </a:t>
            </a:r>
            <a:r>
              <a:rPr lang="ru-RU" sz="2000" i="1" dirty="0" err="1"/>
              <a:t>випадках</a:t>
            </a:r>
            <a:r>
              <a:rPr lang="ru-RU" sz="2000" i="1" dirty="0"/>
              <a:t> </a:t>
            </a:r>
            <a:r>
              <a:rPr lang="ru-RU" sz="2000" i="1" u="sng" dirty="0" err="1"/>
              <a:t>відбувається</a:t>
            </a:r>
            <a:r>
              <a:rPr lang="ru-RU" sz="2000" i="1" u="sng" dirty="0"/>
              <a:t> </a:t>
            </a:r>
            <a:r>
              <a:rPr lang="ru-RU" sz="2000" i="1" u="sng" dirty="0" err="1"/>
              <a:t>наслідування</a:t>
            </a:r>
            <a:r>
              <a:rPr lang="ru-RU" sz="2000" i="1" u="sng" dirty="0"/>
              <a:t> </a:t>
            </a:r>
            <a:r>
              <a:rPr lang="ru-RU" sz="2000" i="1" u="sng" dirty="0" err="1"/>
              <a:t>саме</a:t>
            </a:r>
            <a:r>
              <a:rPr lang="ru-RU" sz="2000" i="1" u="sng" dirty="0"/>
              <a:t> тих </a:t>
            </a:r>
            <a:r>
              <a:rPr lang="ru-RU" sz="2000" i="1" u="sng" dirty="0" err="1"/>
              <a:t>предметів</a:t>
            </a:r>
            <a:r>
              <a:rPr lang="ru-RU" sz="2000" i="1" u="sng" dirty="0"/>
              <a:t>, </a:t>
            </a:r>
            <a:r>
              <a:rPr lang="ru-RU" sz="2000" i="1" u="sng" dirty="0" err="1">
                <a:solidFill>
                  <a:srgbClr val="FF0000"/>
                </a:solidFill>
              </a:rPr>
              <a:t>які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знаходяться</a:t>
            </a:r>
            <a:r>
              <a:rPr lang="ru-RU" sz="2000" i="1" u="sng" dirty="0">
                <a:solidFill>
                  <a:srgbClr val="FF0000"/>
                </a:solidFill>
              </a:rPr>
              <a:t> в </a:t>
            </a:r>
            <a:r>
              <a:rPr lang="ru-RU" sz="2000" i="1" u="sng" dirty="0" err="1">
                <a:solidFill>
                  <a:srgbClr val="FF0000"/>
                </a:solidFill>
              </a:rPr>
              <a:t>безпосередньому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оточенні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тварини</a:t>
            </a:r>
            <a:r>
              <a:rPr lang="ru-RU" sz="2000" i="1" u="sng" dirty="0">
                <a:solidFill>
                  <a:srgbClr val="FF0000"/>
                </a:solidFill>
              </a:rPr>
              <a:t>. </a:t>
            </a:r>
            <a:endParaRPr lang="ru-RU" sz="2000" i="1" u="sng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i="1" dirty="0" err="1" smtClean="0"/>
              <a:t>Важлива</a:t>
            </a:r>
            <a:r>
              <a:rPr lang="ru-RU" sz="2000" i="1" dirty="0" smtClean="0"/>
              <a:t> </a:t>
            </a:r>
            <a:r>
              <a:rPr lang="ru-RU" sz="2000" i="1" dirty="0" err="1"/>
              <a:t>також</a:t>
            </a:r>
            <a:r>
              <a:rPr lang="ru-RU" sz="2000" i="1" dirty="0"/>
              <a:t> </a:t>
            </a:r>
            <a:r>
              <a:rPr lang="ru-RU" sz="2000" b="1" i="1" dirty="0" err="1"/>
              <a:t>відповідна</a:t>
            </a:r>
            <a:r>
              <a:rPr lang="ru-RU" sz="2000" b="1" i="1" dirty="0"/>
              <a:t> </a:t>
            </a:r>
            <a:r>
              <a:rPr lang="ru-RU" sz="2000" b="1" i="1" dirty="0" err="1"/>
              <a:t>поведінка</a:t>
            </a:r>
            <a:r>
              <a:rPr lang="ru-RU" sz="2000" b="1" i="1" dirty="0"/>
              <a:t>, </a:t>
            </a:r>
            <a:r>
              <a:rPr lang="ru-RU" sz="2000" i="1" dirty="0"/>
              <a:t>без </a:t>
            </a:r>
            <a:r>
              <a:rPr lang="ru-RU" sz="2000" i="1" dirty="0" err="1"/>
              <a:t>якої</a:t>
            </a:r>
            <a:r>
              <a:rPr lang="ru-RU" sz="2000" i="1" dirty="0"/>
              <a:t> </a:t>
            </a:r>
            <a:r>
              <a:rPr lang="ru-RU" sz="2000" i="1" dirty="0" err="1"/>
              <a:t>подібні</a:t>
            </a:r>
            <a:r>
              <a:rPr lang="ru-RU" sz="2000" i="1" dirty="0"/>
              <a:t> </a:t>
            </a:r>
            <a:r>
              <a:rPr lang="ru-RU" sz="2000" i="1" dirty="0" err="1"/>
              <a:t>наслідування</a:t>
            </a:r>
            <a:r>
              <a:rPr lang="ru-RU" sz="2000" i="1" dirty="0"/>
              <a:t> </a:t>
            </a:r>
            <a:r>
              <a:rPr lang="ru-RU" sz="2000" i="1" dirty="0" err="1"/>
              <a:t>втрачають</a:t>
            </a:r>
            <a:r>
              <a:rPr lang="ru-RU" sz="2000" i="1" dirty="0"/>
              <a:t> будь-</a:t>
            </a:r>
            <a:r>
              <a:rPr lang="ru-RU" sz="2000" i="1" dirty="0" err="1"/>
              <a:t>який</a:t>
            </a:r>
            <a:r>
              <a:rPr lang="ru-RU" sz="2000" i="1" dirty="0"/>
              <a:t> </a:t>
            </a:r>
            <a:r>
              <a:rPr lang="ru-RU" sz="2000" i="1" dirty="0" err="1"/>
              <a:t>сенс</a:t>
            </a:r>
            <a:r>
              <a:rPr lang="ru-RU" sz="2000" i="1" dirty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4849"/>
            <a:ext cx="51125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23" y="34750"/>
            <a:ext cx="3617472" cy="2407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3" y="2924944"/>
            <a:ext cx="4029657" cy="3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6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/>
              <a:t>Протилежного</a:t>
            </a:r>
            <a:r>
              <a:rPr lang="ru-RU" sz="3600" b="1" dirty="0"/>
              <a:t> </a:t>
            </a:r>
            <a:r>
              <a:rPr lang="ru-RU" sz="3600" b="1" dirty="0" err="1"/>
              <a:t>значення</a:t>
            </a:r>
            <a:r>
              <a:rPr lang="ru-RU" sz="3600" b="1" dirty="0"/>
              <a:t> </a:t>
            </a:r>
            <a:r>
              <a:rPr lang="ru-RU" sz="3600" b="1" dirty="0" err="1"/>
              <a:t>набуває</a:t>
            </a:r>
            <a:r>
              <a:rPr lang="ru-RU" sz="3600" b="1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апосематичне</a:t>
            </a:r>
            <a:r>
              <a:rPr lang="ru-RU" sz="4000" b="1" dirty="0">
                <a:solidFill>
                  <a:srgbClr val="FFFF00"/>
                </a:solidFill>
              </a:rPr>
              <a:t> (</a:t>
            </a:r>
            <a:r>
              <a:rPr lang="ru-RU" sz="2700" b="1" dirty="0" err="1">
                <a:solidFill>
                  <a:srgbClr val="FFFF00"/>
                </a:solidFill>
              </a:rPr>
              <a:t>попереджуюче</a:t>
            </a:r>
            <a:r>
              <a:rPr lang="ru-RU" sz="4000" b="1" dirty="0">
                <a:solidFill>
                  <a:srgbClr val="FFFF00"/>
                </a:solidFill>
              </a:rPr>
              <a:t>) </a:t>
            </a:r>
            <a:r>
              <a:rPr lang="ru-RU" sz="4000" b="1" dirty="0" err="1" smtClean="0">
                <a:solidFill>
                  <a:srgbClr val="FFFF00"/>
                </a:solidFill>
              </a:rPr>
              <a:t>забарвлення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937124"/>
            <a:ext cx="8712968" cy="2361655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dirty="0" err="1">
                <a:solidFill>
                  <a:srgbClr val="FFFF00"/>
                </a:solidFill>
              </a:rPr>
              <a:t>попереджуючому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забарвленні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використовується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саме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така</a:t>
            </a:r>
            <a:r>
              <a:rPr lang="ru-RU" dirty="0">
                <a:solidFill>
                  <a:srgbClr val="FFFF00"/>
                </a:solidFill>
              </a:rPr>
              <a:t> гама </a:t>
            </a:r>
            <a:r>
              <a:rPr lang="ru-RU" dirty="0" err="1">
                <a:solidFill>
                  <a:srgbClr val="FFFF00"/>
                </a:solidFill>
              </a:rPr>
              <a:t>кольорів</a:t>
            </a:r>
            <a:r>
              <a:rPr lang="ru-RU" dirty="0">
                <a:solidFill>
                  <a:srgbClr val="FFFF00"/>
                </a:solidFill>
              </a:rPr>
              <a:t>, яка </a:t>
            </a:r>
            <a:r>
              <a:rPr lang="ru-RU" dirty="0" err="1">
                <a:solidFill>
                  <a:srgbClr val="FFFF00"/>
                </a:solidFill>
              </a:rPr>
              <a:t>завжди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помітною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ймовірним</a:t>
            </a:r>
            <a:r>
              <a:rPr lang="ru-RU" dirty="0">
                <a:solidFill>
                  <a:srgbClr val="FFFF00"/>
                </a:solidFill>
              </a:rPr>
              <a:t> ворогам </a:t>
            </a:r>
            <a:endParaRPr lang="ru-RU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>
                <a:solidFill>
                  <a:srgbClr val="FFFF00"/>
                </a:solidFill>
              </a:rPr>
              <a:t>в першу </a:t>
            </a:r>
            <a:r>
              <a:rPr lang="ru-RU" dirty="0" err="1">
                <a:solidFill>
                  <a:srgbClr val="FFFF00"/>
                </a:solidFill>
              </a:rPr>
              <a:t>чергу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червоні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білі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чорні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жовті</a:t>
            </a:r>
            <a:r>
              <a:rPr lang="ru-RU" dirty="0">
                <a:solidFill>
                  <a:srgbClr val="FFFF00"/>
                </a:solidFill>
              </a:rPr>
              <a:t> тони у </a:t>
            </a:r>
            <a:r>
              <a:rPr lang="ru-RU" dirty="0" err="1">
                <a:solidFill>
                  <a:srgbClr val="FFFF00"/>
                </a:solidFill>
              </a:rPr>
              <a:t>вигляді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різко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окреслених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плям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смуг</a:t>
            </a:r>
            <a:r>
              <a:rPr lang="ru-RU" dirty="0">
                <a:solidFill>
                  <a:srgbClr val="FFFF00"/>
                </a:solidFill>
              </a:rPr>
              <a:t>).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712968" cy="23083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/>
              <a:t>Апосематичне</a:t>
            </a:r>
            <a:r>
              <a:rPr lang="ru-RU" sz="3600" dirty="0"/>
              <a:t> </a:t>
            </a:r>
            <a:r>
              <a:rPr lang="ru-RU" sz="3600" dirty="0" err="1"/>
              <a:t>забарвлення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,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мети – </a:t>
            </a:r>
            <a:r>
              <a:rPr lang="ru-RU" sz="3600" dirty="0" err="1">
                <a:solidFill>
                  <a:srgbClr val="FFFF00"/>
                </a:solidFill>
              </a:rPr>
              <a:t>зробити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тварину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дуже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помітною</a:t>
            </a:r>
            <a:r>
              <a:rPr lang="ru-RU" dirty="0"/>
              <a:t> в тих </a:t>
            </a:r>
            <a:r>
              <a:rPr lang="ru-RU" dirty="0" err="1"/>
              <a:t>умовах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вона </a:t>
            </a:r>
            <a:r>
              <a:rPr lang="ru-RU" dirty="0" err="1"/>
              <a:t>мешкає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Криптичне</a:t>
            </a:r>
            <a:r>
              <a:rPr lang="ru-RU" dirty="0" smtClean="0"/>
              <a:t>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</a:t>
            </a:r>
            <a:r>
              <a:rPr lang="ru-RU" dirty="0" err="1"/>
              <a:t>наближує</a:t>
            </a:r>
            <a:r>
              <a:rPr lang="ru-RU" dirty="0"/>
              <a:t> </a:t>
            </a:r>
            <a:r>
              <a:rPr lang="ru-RU" dirty="0" err="1"/>
              <a:t>тварину</a:t>
            </a:r>
            <a:r>
              <a:rPr lang="ru-RU" dirty="0"/>
              <a:t> за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88640"/>
            <a:ext cx="46805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/>
              <a:t>Забарвлення</a:t>
            </a:r>
            <a:r>
              <a:rPr lang="ru-RU" sz="3200" dirty="0"/>
              <a:t> </a:t>
            </a:r>
            <a:r>
              <a:rPr lang="ru-RU" sz="3200" dirty="0" err="1"/>
              <a:t>тварини</a:t>
            </a:r>
            <a:r>
              <a:rPr lang="ru-RU" sz="3200" dirty="0"/>
              <a:t>, яке </a:t>
            </a:r>
            <a:r>
              <a:rPr lang="ru-RU" sz="3200" dirty="0" err="1"/>
              <a:t>виникає</a:t>
            </a:r>
            <a:r>
              <a:rPr lang="ru-RU" sz="3200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під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впливом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статевого</a:t>
            </a:r>
            <a:r>
              <a:rPr lang="ru-RU" sz="3200" b="1" dirty="0">
                <a:solidFill>
                  <a:srgbClr val="FFFF00"/>
                </a:solidFill>
              </a:rPr>
              <a:t> добору (</a:t>
            </a:r>
            <a:r>
              <a:rPr lang="ru-RU" sz="3200" b="1" dirty="0" err="1">
                <a:solidFill>
                  <a:srgbClr val="FFFF00"/>
                </a:solidFill>
              </a:rPr>
              <a:t>статевий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диморфізм</a:t>
            </a:r>
            <a:r>
              <a:rPr lang="ru-RU" sz="3200" b="1" dirty="0">
                <a:solidFill>
                  <a:srgbClr val="FFFF00"/>
                </a:solidFill>
              </a:rPr>
              <a:t>),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на </a:t>
            </a:r>
            <a:r>
              <a:rPr lang="ru-RU" sz="3200" dirty="0" err="1"/>
              <a:t>меті</a:t>
            </a:r>
            <a:r>
              <a:rPr lang="ru-RU" sz="3200" dirty="0"/>
              <a:t> </a:t>
            </a:r>
            <a:r>
              <a:rPr lang="ru-RU" sz="3200" dirty="0" err="1"/>
              <a:t>привертання</a:t>
            </a:r>
            <a:r>
              <a:rPr lang="ru-RU" sz="3200" dirty="0"/>
              <a:t> </a:t>
            </a:r>
            <a:r>
              <a:rPr lang="ru-RU" sz="3200" dirty="0" err="1"/>
              <a:t>уваги</a:t>
            </a:r>
            <a:r>
              <a:rPr lang="ru-RU" sz="3200" dirty="0" smtClean="0"/>
              <a:t>.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 </a:t>
            </a:r>
            <a:r>
              <a:rPr lang="ru-RU" sz="2800" dirty="0"/>
              <a:t>Але </a:t>
            </a:r>
            <a:r>
              <a:rPr lang="ru-RU" sz="2800" dirty="0" err="1"/>
              <a:t>малюнки</a:t>
            </a:r>
            <a:r>
              <a:rPr lang="ru-RU" sz="2800" dirty="0"/>
              <a:t> і </a:t>
            </a:r>
            <a:r>
              <a:rPr lang="ru-RU" sz="2800" dirty="0" err="1"/>
              <a:t>кольори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використовуються</a:t>
            </a:r>
            <a:r>
              <a:rPr lang="ru-RU" sz="2800" dirty="0"/>
              <a:t> в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випадку</a:t>
            </a:r>
            <a:r>
              <a:rPr lang="ru-RU" sz="2800" dirty="0"/>
              <a:t>, є </a:t>
            </a:r>
            <a:r>
              <a:rPr lang="ru-RU" sz="2800" dirty="0" err="1"/>
              <a:t>переважно</a:t>
            </a:r>
            <a:r>
              <a:rPr lang="ru-RU" sz="2800" dirty="0"/>
              <a:t> </a:t>
            </a:r>
            <a:r>
              <a:rPr lang="ru-RU" sz="2800" dirty="0" err="1"/>
              <a:t>ніжними</a:t>
            </a:r>
            <a:r>
              <a:rPr lang="ru-RU" sz="2800" dirty="0"/>
              <a:t>, на </a:t>
            </a:r>
            <a:r>
              <a:rPr lang="ru-RU" sz="2800" dirty="0" err="1"/>
              <a:t>відміну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яскравих</a:t>
            </a:r>
            <a:r>
              <a:rPr lang="ru-RU" sz="2800" dirty="0"/>
              <a:t> і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помітних</a:t>
            </a:r>
            <a:r>
              <a:rPr lang="ru-RU" sz="2800" dirty="0"/>
              <a:t> </a:t>
            </a:r>
            <a:r>
              <a:rPr lang="ru-RU" sz="2800" dirty="0" err="1"/>
              <a:t>апосематичних</a:t>
            </a:r>
            <a:r>
              <a:rPr lang="ru-RU" sz="2800" dirty="0"/>
              <a:t> </a:t>
            </a:r>
            <a:r>
              <a:rPr lang="ru-RU" sz="2800" dirty="0" err="1"/>
              <a:t>забарвлень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" y="3573016"/>
            <a:ext cx="4057556" cy="3043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5" y="404664"/>
            <a:ext cx="3456385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Зверніть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4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04664"/>
            <a:ext cx="4176464" cy="62646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й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у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апосематичних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організми</a:t>
            </a:r>
            <a:r>
              <a:rPr lang="ru-RU" dirty="0"/>
              <a:t> з </a:t>
            </a:r>
            <a:r>
              <a:rPr lang="ru-RU" dirty="0" err="1"/>
              <a:t>криптичним</a:t>
            </a:r>
            <a:r>
              <a:rPr lang="ru-RU" dirty="0"/>
              <a:t> </a:t>
            </a:r>
            <a:r>
              <a:rPr lang="ru-RU" dirty="0" err="1"/>
              <a:t>забарвленням</a:t>
            </a:r>
            <a:r>
              <a:rPr lang="ru-RU" dirty="0"/>
              <a:t>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піки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на </a:t>
            </a:r>
            <a:r>
              <a:rPr lang="ru-RU" dirty="0" err="1"/>
              <a:t>сутінки</a:t>
            </a:r>
            <a:r>
              <a:rPr lang="ru-RU" dirty="0"/>
              <a:t> (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завмирають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в </a:t>
            </a:r>
            <a:r>
              <a:rPr lang="ru-RU" dirty="0" err="1"/>
              <a:t>інший</a:t>
            </a:r>
            <a:r>
              <a:rPr lang="ru-RU" dirty="0"/>
              <a:t> час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прудкими</a:t>
            </a:r>
            <a:r>
              <a:rPr lang="ru-RU" dirty="0"/>
              <a:t>), </a:t>
            </a:r>
            <a:endParaRPr lang="ru-RU" dirty="0" smtClean="0"/>
          </a:p>
          <a:p>
            <a:pPr marL="0" indent="0" algn="just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то </a:t>
            </a:r>
            <a:r>
              <a:rPr lang="ru-RU" dirty="0">
                <a:solidFill>
                  <a:srgbClr val="FFFF00"/>
                </a:solidFill>
              </a:rPr>
              <a:t>при </a:t>
            </a:r>
            <a:r>
              <a:rPr lang="ru-RU" dirty="0" err="1">
                <a:solidFill>
                  <a:srgbClr val="FFFF00"/>
                </a:solidFill>
              </a:rPr>
              <a:t>попереджуючому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забарвленні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особини</a:t>
            </a:r>
            <a:endParaRPr lang="ru-RU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обирають</a:t>
            </a:r>
            <a:r>
              <a:rPr lang="ru-RU" b="1" u="sng" dirty="0">
                <a:solidFill>
                  <a:srgbClr val="FFFF00"/>
                </a:solidFill>
              </a:rPr>
              <a:t> для </a:t>
            </a:r>
            <a:r>
              <a:rPr lang="ru-RU" b="1" u="sng" dirty="0" err="1">
                <a:solidFill>
                  <a:srgbClr val="FFFF00"/>
                </a:solidFill>
              </a:rPr>
              <a:t>своєї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активності</a:t>
            </a:r>
            <a:r>
              <a:rPr lang="ru-RU" b="1" u="sng" dirty="0">
                <a:solidFill>
                  <a:srgbClr val="FFFF00"/>
                </a:solidFill>
              </a:rPr>
              <a:t> той час </a:t>
            </a:r>
            <a:r>
              <a:rPr lang="ru-RU" b="1" u="sng" dirty="0" err="1">
                <a:solidFill>
                  <a:srgbClr val="FFFF00"/>
                </a:solidFill>
              </a:rPr>
              <a:t>доби</a:t>
            </a:r>
            <a:r>
              <a:rPr lang="ru-RU" b="1" u="sng" dirty="0">
                <a:solidFill>
                  <a:srgbClr val="FFFF00"/>
                </a:solidFill>
              </a:rPr>
              <a:t>, коли вони максимально </a:t>
            </a:r>
            <a:r>
              <a:rPr lang="ru-RU" b="1" u="sng" dirty="0" err="1">
                <a:solidFill>
                  <a:srgbClr val="FFFF00"/>
                </a:solidFill>
              </a:rPr>
              <a:t>помітні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endParaRPr lang="ru-RU" u="sng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 err="1">
                <a:solidFill>
                  <a:srgbClr val="FFFF00"/>
                </a:solidFill>
              </a:rPr>
              <a:t>переважно</a:t>
            </a:r>
            <a:r>
              <a:rPr lang="ru-RU" dirty="0">
                <a:solidFill>
                  <a:srgbClr val="FFFF00"/>
                </a:solidFill>
              </a:rPr>
              <a:t> день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pPr marL="0" indent="0" algn="just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b="1" dirty="0" err="1" smtClean="0"/>
              <a:t>Рухаються</a:t>
            </a:r>
            <a:r>
              <a:rPr lang="ru-RU" b="1" dirty="0" smtClean="0"/>
              <a:t> </a:t>
            </a:r>
            <a:r>
              <a:rPr lang="ru-RU" b="1" dirty="0"/>
              <a:t>вони </a:t>
            </a:r>
            <a:r>
              <a:rPr lang="ru-RU" b="1" dirty="0" err="1"/>
              <a:t>досить</a:t>
            </a:r>
            <a:r>
              <a:rPr lang="ru-RU" b="1" dirty="0"/>
              <a:t> </a:t>
            </a:r>
            <a:r>
              <a:rPr lang="ru-RU" b="1" dirty="0" err="1"/>
              <a:t>повільно</a:t>
            </a:r>
            <a:r>
              <a:rPr lang="ru-RU" b="1" dirty="0"/>
              <a:t>, </a:t>
            </a:r>
            <a:r>
              <a:rPr lang="ru-RU" b="1" dirty="0" err="1"/>
              <a:t>цілком</a:t>
            </a:r>
            <a:r>
              <a:rPr lang="ru-RU" b="1" dirty="0"/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покладаючись</a:t>
            </a:r>
            <a:r>
              <a:rPr lang="ru-RU" b="1" u="sng" dirty="0">
                <a:solidFill>
                  <a:srgbClr val="FFFF00"/>
                </a:solidFill>
              </a:rPr>
              <a:t> на </a:t>
            </a:r>
            <a:r>
              <a:rPr lang="ru-RU" b="1" u="sng" dirty="0" err="1">
                <a:solidFill>
                  <a:srgbClr val="FFFF00"/>
                </a:solidFill>
              </a:rPr>
              <a:t>свої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захисні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властивості</a:t>
            </a:r>
            <a:r>
              <a:rPr lang="ru-RU" b="1" u="sng" dirty="0">
                <a:solidFill>
                  <a:srgbClr val="FFFF00"/>
                </a:solidFill>
              </a:rPr>
              <a:t>. </a:t>
            </a:r>
            <a:endParaRPr lang="ru-RU" b="1" u="sng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ru-RU" b="1" u="sng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4" y="0"/>
            <a:ext cx="4517096" cy="4462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486916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як </a:t>
            </a:r>
            <a:r>
              <a:rPr lang="ru-RU" dirty="0" err="1"/>
              <a:t>наземних</a:t>
            </a:r>
            <a:r>
              <a:rPr lang="ru-RU" dirty="0"/>
              <a:t>, так і </a:t>
            </a:r>
            <a:r>
              <a:rPr lang="ru-RU" dirty="0" err="1"/>
              <a:t>інших</a:t>
            </a:r>
            <a:r>
              <a:rPr lang="ru-RU" dirty="0"/>
              <a:t> форм 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(</a:t>
            </a:r>
            <a:r>
              <a:rPr lang="ru-RU" dirty="0" err="1">
                <a:solidFill>
                  <a:srgbClr val="FFFF00"/>
                </a:solidFill>
              </a:rPr>
              <a:t>політ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сонечка</a:t>
            </a:r>
            <a:r>
              <a:rPr lang="ru-RU" dirty="0">
                <a:solidFill>
                  <a:srgbClr val="FFFF00"/>
                </a:solidFill>
              </a:rPr>
              <a:t> – </a:t>
            </a:r>
            <a:r>
              <a:rPr lang="ru-RU" dirty="0" err="1">
                <a:solidFill>
                  <a:srgbClr val="FFFF00"/>
                </a:solidFill>
              </a:rPr>
              <a:t>повільний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незграбний</a:t>
            </a:r>
            <a:r>
              <a:rPr lang="ru-RU" dirty="0">
                <a:solidFill>
                  <a:srgbClr val="FFFF00"/>
                </a:solidFill>
              </a:rPr>
              <a:t> – </a:t>
            </a:r>
            <a:r>
              <a:rPr lang="ru-RU" dirty="0" err="1">
                <a:solidFill>
                  <a:srgbClr val="FFFF00"/>
                </a:solidFill>
              </a:rPr>
              <a:t>може</a:t>
            </a:r>
            <a:r>
              <a:rPr lang="ru-RU" dirty="0">
                <a:solidFill>
                  <a:srgbClr val="FFFF00"/>
                </a:solidFill>
              </a:rPr>
              <a:t> бути тому </a:t>
            </a:r>
            <a:r>
              <a:rPr lang="ru-RU" dirty="0" err="1">
                <a:solidFill>
                  <a:srgbClr val="FFFF00"/>
                </a:solidFill>
              </a:rPr>
              <a:t>підтвердженням</a:t>
            </a:r>
            <a:r>
              <a:rPr lang="ru-RU" dirty="0">
                <a:solidFill>
                  <a:srgbClr val="FFFF00"/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4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5688632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найбільша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щільність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той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часу, коли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першу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 “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”, так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припускаються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з’їдаючи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апосематичним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забарвленням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напруженої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 першу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нестачу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хижаки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улюбленої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обмаль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 на будь-яку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враховуючи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несмачну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неїстівну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апосематичне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тварині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хижаків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їстівних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попереджуючих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апосематичні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захисні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непривабливою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неприємною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смак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ворогів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35496" y="1343918"/>
            <a:ext cx="9155430" cy="4885202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336" y="1343917"/>
            <a:ext cx="3222568" cy="14211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5336" y="3170946"/>
            <a:ext cx="2863901" cy="142117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16200000" flipV="1">
            <a:off x="2067339" y="1786764"/>
            <a:ext cx="1710077" cy="841313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/>
          <p:nvPr/>
        </p:nvSpPr>
        <p:spPr>
          <a:xfrm rot="16200000" flipV="1">
            <a:off x="2067339" y="3613793"/>
            <a:ext cx="1710077" cy="841313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88"/>
          <p:cNvGrpSpPr/>
          <p:nvPr/>
        </p:nvGrpSpPr>
        <p:grpSpPr>
          <a:xfrm rot="16200000">
            <a:off x="-8623" y="3874057"/>
            <a:ext cx="5735770" cy="232118"/>
            <a:chOff x="1546551" y="1989719"/>
            <a:chExt cx="6050898" cy="359993"/>
          </a:xfrm>
        </p:grpSpPr>
        <p:sp>
          <p:nvSpPr>
            <p:cNvPr id="35" name="Rectangle 93"/>
            <p:cNvSpPr>
              <a:spLocks noChangeArrowheads="1"/>
            </p:cNvSpPr>
            <p:nvPr/>
          </p:nvSpPr>
          <p:spPr bwMode="auto">
            <a:xfrm>
              <a:off x="1546551" y="1989719"/>
              <a:ext cx="6050898" cy="3382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Rectangle 94"/>
            <p:cNvSpPr>
              <a:spLocks noChangeArrowheads="1"/>
            </p:cNvSpPr>
            <p:nvPr/>
          </p:nvSpPr>
          <p:spPr bwMode="auto">
            <a:xfrm>
              <a:off x="1546551" y="2011464"/>
              <a:ext cx="6050898" cy="3382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1721" y="1641283"/>
            <a:ext cx="6097160" cy="142117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38878"/>
            <a:ext cx="9155429" cy="745414"/>
            <a:chOff x="127357" y="-6354"/>
            <a:chExt cx="2578647" cy="613385"/>
          </a:xfrm>
        </p:grpSpPr>
        <p:sp>
          <p:nvSpPr>
            <p:cNvPr id="38" name="Round Same Side Corner Rectangle 37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tx1">
                <a:alpha val="5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357" y="54118"/>
              <a:ext cx="2578647" cy="37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uk-UA" sz="2400" dirty="0">
                  <a:solidFill>
                    <a:schemeClr val="bg1"/>
                  </a:solidFill>
                </a:rPr>
                <a:t>В екології термін “</a:t>
              </a:r>
              <a:r>
                <a:rPr lang="uk-UA" sz="2400" b="1" dirty="0">
                  <a:solidFill>
                    <a:schemeClr val="bg1"/>
                  </a:solidFill>
                </a:rPr>
                <a:t>адаптація</a:t>
              </a:r>
              <a:r>
                <a:rPr lang="uk-UA" sz="2400" dirty="0">
                  <a:solidFill>
                    <a:schemeClr val="bg1"/>
                  </a:solidFill>
                </a:rPr>
                <a:t>” може використовуватися </a:t>
              </a:r>
              <a:r>
                <a:rPr lang="uk-UA" sz="2400" b="1" u="sng" dirty="0" smtClean="0">
                  <a:solidFill>
                    <a:schemeClr val="bg1"/>
                  </a:solidFill>
                </a:rPr>
                <a:t>2 </a:t>
              </a:r>
              <a:r>
                <a:rPr lang="uk-UA" sz="2400" b="1" u="sng" dirty="0">
                  <a:solidFill>
                    <a:schemeClr val="bg1"/>
                  </a:solidFill>
                </a:rPr>
                <a:t>аспектах: </a:t>
              </a:r>
              <a:endParaRPr lang="en-US" sz="2400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501721" y="3468312"/>
            <a:ext cx="6097160" cy="1421176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807728" y="1596420"/>
            <a:ext cx="6858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02682" y="3423449"/>
            <a:ext cx="6858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52252" y="1822496"/>
            <a:ext cx="553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повністю </a:t>
            </a:r>
            <a:r>
              <a:rPr lang="uk-UA" sz="2000" dirty="0" smtClean="0"/>
              <a:t>еволюційний </a:t>
            </a:r>
            <a:r>
              <a:rPr lang="uk-UA" sz="2000" dirty="0"/>
              <a:t>– </a:t>
            </a:r>
            <a:r>
              <a:rPr lang="uk-UA" sz="2000" b="1" dirty="0"/>
              <a:t>процес змін і пристосування організмів до конкретних умов довкілля;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743203" y="3649525"/>
            <a:ext cx="5645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/>
              <a:t>дійсні взаємовідносини організму та безпосередніх умов існування;</a:t>
            </a:r>
            <a:r>
              <a:rPr lang="uk-UA" dirty="0"/>
              <a:t> </a:t>
            </a:r>
            <a:r>
              <a:rPr lang="uk-UA" dirty="0" smtClean="0"/>
              <a:t>тобто “</a:t>
            </a:r>
            <a:r>
              <a:rPr lang="uk-UA" b="1" u="sng" dirty="0" smtClean="0"/>
              <a:t>ступінь відповідності організму певним умовам його існування</a:t>
            </a:r>
            <a:r>
              <a:rPr lang="uk-UA" dirty="0" smtClean="0"/>
              <a:t>”.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40" grpId="0" animBg="1"/>
      <p:bldP spid="6" grpId="0" animBg="1"/>
      <p:bldP spid="41" grpId="0" animBg="1"/>
      <p:bldP spid="17" grpId="0" animBg="1"/>
      <p:bldP spid="42" grpId="0" animBg="1"/>
      <p:bldP spid="46" grpId="0" animBg="1"/>
      <p:bldP spid="47" grpId="0" animBg="1"/>
      <p:bldP spid="49" grpId="0"/>
      <p:bldP spid="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2001866"/>
            <a:ext cx="8229600" cy="442535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4700" b="1" u="sng" dirty="0" err="1">
                <a:solidFill>
                  <a:srgbClr val="FFFF00"/>
                </a:solidFill>
              </a:rPr>
              <a:t>Отрута</a:t>
            </a:r>
            <a:r>
              <a:rPr lang="ru-RU" dirty="0"/>
              <a:t> – є одним з </a:t>
            </a:r>
            <a:r>
              <a:rPr lang="ru-RU" dirty="0" err="1">
                <a:solidFill>
                  <a:srgbClr val="FFFF00"/>
                </a:solidFill>
              </a:rPr>
              <a:t>найдієвіших</a:t>
            </a:r>
            <a:r>
              <a:rPr lang="ru-RU" dirty="0">
                <a:solidFill>
                  <a:srgbClr val="FFFF00"/>
                </a:solidFill>
              </a:rPr>
              <a:t> т</a:t>
            </a:r>
            <a:r>
              <a:rPr lang="ru-RU" dirty="0"/>
              <a:t>а </a:t>
            </a:r>
            <a:r>
              <a:rPr lang="ru-RU" u="sng" dirty="0" err="1"/>
              <a:t>спеціалізованих</a:t>
            </a:r>
            <a:r>
              <a:rPr lang="ru-RU" u="sng" dirty="0"/>
              <a:t> </a:t>
            </a:r>
            <a:r>
              <a:rPr lang="ru-RU" u="sng" dirty="0" err="1"/>
              <a:t>засобів</a:t>
            </a:r>
            <a:r>
              <a:rPr lang="ru-RU" u="sng" dirty="0"/>
              <a:t> </a:t>
            </a:r>
            <a:r>
              <a:rPr lang="ru-RU" u="sng" dirty="0" err="1"/>
              <a:t>захисту</a:t>
            </a:r>
            <a:r>
              <a:rPr lang="ru-RU" u="sng" dirty="0"/>
              <a:t> </a:t>
            </a:r>
            <a:r>
              <a:rPr lang="ru-RU" u="sng" dirty="0" err="1"/>
              <a:t>від</a:t>
            </a:r>
            <a:r>
              <a:rPr lang="ru-RU" u="sng" dirty="0"/>
              <a:t> </a:t>
            </a:r>
            <a:r>
              <a:rPr lang="ru-RU" u="sng" dirty="0" err="1"/>
              <a:t>наявних</a:t>
            </a:r>
            <a:r>
              <a:rPr lang="ru-RU" u="sng" dirty="0"/>
              <a:t> </a:t>
            </a:r>
            <a:r>
              <a:rPr lang="ru-RU" u="sng" dirty="0" err="1"/>
              <a:t>ворогів</a:t>
            </a:r>
            <a:r>
              <a:rPr lang="ru-RU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Токсичні</a:t>
            </a:r>
            <a:r>
              <a:rPr lang="ru-RU" dirty="0" smtClean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Але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u="sng" dirty="0" err="1">
                <a:solidFill>
                  <a:srgbClr val="FFC000"/>
                </a:solidFill>
              </a:rPr>
              <a:t>отруйність</a:t>
            </a:r>
            <a:r>
              <a:rPr lang="ru-RU" u="sng" dirty="0">
                <a:solidFill>
                  <a:srgbClr val="FFC000"/>
                </a:solidFill>
              </a:rPr>
              <a:t> є </a:t>
            </a:r>
            <a:r>
              <a:rPr lang="ru-RU" u="sng" dirty="0" err="1">
                <a:solidFill>
                  <a:srgbClr val="FFC000"/>
                </a:solidFill>
              </a:rPr>
              <a:t>відносною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/>
              <a:t>оскільки</a:t>
            </a:r>
            <a:r>
              <a:rPr lang="ru-RU" dirty="0"/>
              <a:t> вона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 та </a:t>
            </a:r>
            <a:r>
              <a:rPr lang="ru-RU" dirty="0" err="1"/>
              <a:t>чутливості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en-US" dirty="0" smtClean="0"/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Тобто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тварини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отруйними</a:t>
            </a:r>
            <a:r>
              <a:rPr lang="ru-RU" b="1" dirty="0">
                <a:solidFill>
                  <a:srgbClr val="FFFF00"/>
                </a:solidFill>
              </a:rPr>
              <a:t> для одних </a:t>
            </a:r>
            <a:r>
              <a:rPr lang="ru-RU" b="1" dirty="0" err="1">
                <a:solidFill>
                  <a:srgbClr val="FFFF00"/>
                </a:solidFill>
              </a:rPr>
              <a:t>видів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виявляються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їстівними</a:t>
            </a:r>
            <a:r>
              <a:rPr lang="ru-RU" b="1" dirty="0">
                <a:solidFill>
                  <a:srgbClr val="FFFF00"/>
                </a:solidFill>
              </a:rPr>
              <a:t> для </a:t>
            </a:r>
            <a:r>
              <a:rPr lang="ru-RU" b="1" dirty="0" err="1">
                <a:solidFill>
                  <a:srgbClr val="FFFF00"/>
                </a:solidFill>
              </a:rPr>
              <a:t>інших</a:t>
            </a:r>
            <a:r>
              <a:rPr lang="ru-RU" b="1" dirty="0">
                <a:solidFill>
                  <a:srgbClr val="FFFF00"/>
                </a:solidFill>
              </a:rPr>
              <a:t>, і </a:t>
            </a:r>
            <a:r>
              <a:rPr lang="ru-RU" b="1" dirty="0" err="1">
                <a:solidFill>
                  <a:srgbClr val="FFFF00"/>
                </a:solidFill>
              </a:rPr>
              <a:t>навпаки</a:t>
            </a:r>
            <a:r>
              <a:rPr lang="ru-RU" b="1" dirty="0">
                <a:solidFill>
                  <a:srgbClr val="FFFF00"/>
                </a:solidFill>
              </a:rPr>
              <a:t>, – </a:t>
            </a:r>
            <a:r>
              <a:rPr lang="ru-RU" b="1" dirty="0" err="1">
                <a:solidFill>
                  <a:srgbClr val="FFFF00"/>
                </a:solidFill>
              </a:rPr>
              <a:t>їстівні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організми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можуть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виявити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отруйні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властивості</a:t>
            </a:r>
            <a:r>
              <a:rPr lang="ru-RU" b="1" dirty="0">
                <a:solidFill>
                  <a:srgbClr val="FFFF00"/>
                </a:solidFill>
              </a:rPr>
              <a:t> для </a:t>
            </a:r>
            <a:r>
              <a:rPr lang="ru-RU" b="1" dirty="0" err="1">
                <a:solidFill>
                  <a:srgbClr val="FFFF00"/>
                </a:solidFill>
              </a:rPr>
              <a:t>певних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тварин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220"/>
            <a:ext cx="2808312" cy="1931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27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764704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обмеженість</a:t>
            </a:r>
            <a:r>
              <a:rPr lang="ru-RU" dirty="0"/>
              <a:t>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отрути</a:t>
            </a:r>
            <a:r>
              <a:rPr lang="ru-RU" dirty="0"/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наявність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сама по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значно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збільшує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ймовірність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виживання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відповідних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звужує</a:t>
            </a:r>
            <a:r>
              <a:rPr lang="ru-RU" dirty="0"/>
              <a:t> коло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справжні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отруйні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sz="2800" i="1" dirty="0" err="1">
                <a:solidFill>
                  <a:srgbClr val="FFFF00"/>
                </a:solidFill>
              </a:rPr>
              <a:t>залози</a:t>
            </a:r>
            <a:r>
              <a:rPr lang="ru-RU" sz="2800" i="1" dirty="0">
                <a:solidFill>
                  <a:srgbClr val="FFFF00"/>
                </a:solidFill>
              </a:rPr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модифікованими</a:t>
            </a:r>
            <a:r>
              <a:rPr lang="ru-RU" dirty="0"/>
              <a:t> колючками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для </a:t>
            </a:r>
            <a:r>
              <a:rPr lang="ru-RU" dirty="0" err="1"/>
              <a:t>нанесення</a:t>
            </a:r>
            <a:r>
              <a:rPr lang="ru-RU" dirty="0"/>
              <a:t> уколу й </a:t>
            </a:r>
            <a:r>
              <a:rPr lang="ru-RU" dirty="0" err="1"/>
              <a:t>отруєння</a:t>
            </a:r>
            <a:r>
              <a:rPr lang="ru-RU" dirty="0"/>
              <a:t> рани. </a:t>
            </a:r>
            <a:endParaRPr lang="en-US" dirty="0" smtClean="0"/>
          </a:p>
          <a:p>
            <a:pPr algn="just"/>
            <a:r>
              <a:rPr lang="ru-RU" i="1" dirty="0" smtClean="0"/>
              <a:t>До </a:t>
            </a:r>
            <a:r>
              <a:rPr lang="ru-RU" i="1" dirty="0"/>
              <a:t>них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віднести</a:t>
            </a:r>
            <a:r>
              <a:rPr lang="ru-RU" i="1" dirty="0"/>
              <a:t> </a:t>
            </a:r>
            <a:r>
              <a:rPr lang="ru-RU" i="1" dirty="0" err="1"/>
              <a:t>окремих</a:t>
            </a:r>
            <a:r>
              <a:rPr lang="ru-RU" i="1" dirty="0"/>
              <a:t> </a:t>
            </a:r>
            <a:r>
              <a:rPr lang="ru-RU" i="1" dirty="0" err="1"/>
              <a:t>представників</a:t>
            </a:r>
            <a:r>
              <a:rPr lang="ru-RU" i="1" dirty="0"/>
              <a:t> </a:t>
            </a:r>
            <a:r>
              <a:rPr lang="ru-RU" i="1" dirty="0" err="1"/>
              <a:t>риб</a:t>
            </a:r>
            <a:r>
              <a:rPr lang="ru-RU" i="1" dirty="0"/>
              <a:t>, </a:t>
            </a:r>
            <a:endParaRPr lang="ru-RU" i="1" dirty="0" smtClean="0"/>
          </a:p>
          <a:p>
            <a:pPr algn="just"/>
            <a:endParaRPr lang="uk-UA" i="1" dirty="0"/>
          </a:p>
          <a:p>
            <a:pPr algn="just"/>
            <a:endParaRPr lang="ru-RU" i="1" dirty="0" smtClean="0"/>
          </a:p>
          <a:p>
            <a:pPr algn="r"/>
            <a:r>
              <a:rPr lang="ru-RU" i="1" dirty="0" err="1" smtClean="0">
                <a:solidFill>
                  <a:srgbClr val="FFFF00"/>
                </a:solidFill>
              </a:rPr>
              <a:t>зокрема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скатів</a:t>
            </a:r>
            <a:r>
              <a:rPr lang="ru-RU" i="1" dirty="0">
                <a:solidFill>
                  <a:srgbClr val="FFFF00"/>
                </a:solidFill>
              </a:rPr>
              <a:t> (</a:t>
            </a:r>
            <a:r>
              <a:rPr lang="ru-RU" i="1" dirty="0" err="1">
                <a:solidFill>
                  <a:srgbClr val="FFFF00"/>
                </a:solidFill>
              </a:rPr>
              <a:t>Trygon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Aлtobatis</a:t>
            </a:r>
            <a:r>
              <a:rPr lang="ru-RU" i="1" dirty="0">
                <a:solidFill>
                  <a:srgbClr val="FFFF00"/>
                </a:solidFill>
              </a:rPr>
              <a:t>), </a:t>
            </a:r>
            <a:endParaRPr lang="ru-RU" i="1" dirty="0" smtClean="0">
              <a:solidFill>
                <a:srgbClr val="FFFF00"/>
              </a:solidFill>
            </a:endParaRPr>
          </a:p>
          <a:p>
            <a:pPr algn="r"/>
            <a:r>
              <a:rPr lang="ru-RU" i="1" dirty="0" err="1" smtClean="0">
                <a:solidFill>
                  <a:srgbClr val="FFFF00"/>
                </a:solidFill>
              </a:rPr>
              <a:t>велику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кількість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змій</a:t>
            </a:r>
            <a:r>
              <a:rPr lang="ru-RU" i="1" dirty="0" smtClean="0">
                <a:solidFill>
                  <a:srgbClr val="FFFF00"/>
                </a:solidFill>
              </a:rPr>
              <a:t>,</a:t>
            </a:r>
          </a:p>
          <a:p>
            <a:pPr algn="r"/>
            <a:r>
              <a:rPr lang="ru-RU" i="1" dirty="0" smtClean="0">
                <a:solidFill>
                  <a:srgbClr val="FFFF00"/>
                </a:solidFill>
              </a:rPr>
              <a:t>  </a:t>
            </a:r>
            <a:r>
              <a:rPr lang="ru-RU" i="1" dirty="0" err="1">
                <a:solidFill>
                  <a:srgbClr val="FFFF00"/>
                </a:solidFill>
              </a:rPr>
              <a:t>перетинчастокрилих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тощо</a:t>
            </a:r>
            <a:r>
              <a:rPr lang="ru-RU" i="1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187"/>
            <a:ext cx="32766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323084" cy="2492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13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332656"/>
            <a:ext cx="4860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/>
              <a:t>Інший</a:t>
            </a:r>
            <a:r>
              <a:rPr lang="ru-RU" sz="2400" i="1" dirty="0"/>
              <a:t> тип </a:t>
            </a:r>
            <a:r>
              <a:rPr lang="ru-RU" sz="2400" i="1" dirty="0" err="1"/>
              <a:t>представляють</a:t>
            </a:r>
            <a:r>
              <a:rPr lang="ru-RU" sz="2400" i="1" dirty="0"/>
              <a:t> </a:t>
            </a:r>
            <a:r>
              <a:rPr lang="ru-RU" sz="2400" i="1" dirty="0" err="1"/>
              <a:t>тварини</a:t>
            </a:r>
            <a:r>
              <a:rPr lang="ru-RU" sz="2400" i="1" dirty="0"/>
              <a:t>, </a:t>
            </a:r>
            <a:r>
              <a:rPr lang="ru-RU" sz="2400" b="1" i="1" u="sng" dirty="0" err="1">
                <a:solidFill>
                  <a:srgbClr val="FF0000"/>
                </a:solidFill>
              </a:rPr>
              <a:t>тіло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яких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містить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отруту</a:t>
            </a:r>
            <a:r>
              <a:rPr lang="ru-RU" sz="2400" b="1" i="1" u="sng" dirty="0">
                <a:solidFill>
                  <a:srgbClr val="FF0000"/>
                </a:solidFill>
              </a:rPr>
              <a:t>. </a:t>
            </a:r>
            <a:endParaRPr lang="ru-RU" sz="2400" b="1" i="1" u="sng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i="1" dirty="0" smtClean="0"/>
              <a:t>Прикладом </a:t>
            </a:r>
            <a:r>
              <a:rPr lang="ru-RU" sz="2400" i="1" dirty="0" err="1"/>
              <a:t>їх</a:t>
            </a:r>
            <a:r>
              <a:rPr lang="ru-RU" sz="2400" i="1" dirty="0"/>
              <a:t> є </a:t>
            </a:r>
            <a:endParaRPr lang="ru-RU" sz="2400" i="1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i="1" dirty="0" err="1" smtClean="0">
                <a:solidFill>
                  <a:srgbClr val="FFFF00"/>
                </a:solidFill>
              </a:rPr>
              <a:t>риби-скалозуби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Tetrodontidae</a:t>
            </a:r>
            <a:r>
              <a:rPr lang="ru-RU" sz="2400" i="1" dirty="0"/>
              <a:t>), </a:t>
            </a:r>
            <a:endParaRPr lang="ru-RU" sz="2400" i="1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i="1" dirty="0" err="1" smtClean="0">
                <a:solidFill>
                  <a:srgbClr val="FFFF00"/>
                </a:solidFill>
              </a:rPr>
              <a:t>амфібії</a:t>
            </a:r>
            <a:r>
              <a:rPr lang="ru-RU" sz="2400" i="1" dirty="0" smtClean="0"/>
              <a:t> </a:t>
            </a:r>
            <a:r>
              <a:rPr lang="ru-RU" sz="2400" i="1" dirty="0"/>
              <a:t>(</a:t>
            </a:r>
            <a:r>
              <a:rPr lang="ru-RU" sz="2400" i="1" dirty="0" err="1"/>
              <a:t>Salamandra</a:t>
            </a:r>
            <a:r>
              <a:rPr lang="ru-RU" sz="2400" i="1" dirty="0"/>
              <a:t> </a:t>
            </a:r>
            <a:r>
              <a:rPr lang="ru-RU" sz="2400" i="1" dirty="0" err="1"/>
              <a:t>maculosa</a:t>
            </a:r>
            <a:r>
              <a:rPr lang="ru-RU" sz="2400" i="1" dirty="0" smtClean="0"/>
              <a:t>,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i="1" dirty="0" smtClean="0"/>
              <a:t> </a:t>
            </a:r>
            <a:r>
              <a:rPr lang="ru-RU" sz="2400" i="1" dirty="0" err="1"/>
              <a:t>Bombinator</a:t>
            </a:r>
            <a:r>
              <a:rPr lang="ru-RU" sz="2400" i="1" dirty="0"/>
              <a:t> </a:t>
            </a:r>
            <a:r>
              <a:rPr lang="ru-RU" sz="2400" i="1" dirty="0" err="1"/>
              <a:t>igneus</a:t>
            </a:r>
            <a:r>
              <a:rPr lang="ru-RU" sz="2400" i="1" dirty="0" smtClean="0"/>
              <a:t>,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i="1" dirty="0" err="1" smtClean="0"/>
              <a:t>Bufo</a:t>
            </a:r>
            <a:r>
              <a:rPr lang="ru-RU" sz="2400" i="1" dirty="0" smtClean="0"/>
              <a:t> </a:t>
            </a:r>
            <a:r>
              <a:rPr lang="ru-RU" sz="2400" i="1" dirty="0" err="1"/>
              <a:t>marinus</a:t>
            </a:r>
            <a:r>
              <a:rPr lang="ru-RU" sz="2400" i="1" dirty="0"/>
              <a:t> </a:t>
            </a:r>
            <a:r>
              <a:rPr lang="ru-RU" sz="2400" i="1" dirty="0" err="1"/>
              <a:t>тощо</a:t>
            </a:r>
            <a:r>
              <a:rPr lang="ru-RU" sz="2400" i="1" dirty="0"/>
              <a:t>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784"/>
            <a:ext cx="3309369" cy="247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3" y="3212976"/>
            <a:ext cx="444909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63985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3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91158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Чутливим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подразливі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відштовхуючі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секрети</a:t>
            </a:r>
            <a:r>
              <a:rPr lang="ru-RU" dirty="0">
                <a:solidFill>
                  <a:srgbClr val="FFFF00"/>
                </a:solidFill>
              </a:rPr>
              <a:t>,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активним</a:t>
            </a:r>
            <a:r>
              <a:rPr lang="ru-RU" dirty="0"/>
              <a:t> </a:t>
            </a:r>
            <a:r>
              <a:rPr lang="ru-RU" dirty="0" err="1"/>
              <a:t>виділенням</a:t>
            </a:r>
            <a:r>
              <a:rPr lang="ru-RU" dirty="0"/>
              <a:t> </a:t>
            </a:r>
            <a:r>
              <a:rPr lang="ru-RU" dirty="0" err="1"/>
              <a:t>твариною</a:t>
            </a:r>
            <a:r>
              <a:rPr lang="ru-RU" dirty="0"/>
              <a:t> </a:t>
            </a:r>
            <a:r>
              <a:rPr lang="ru-RU" dirty="0" err="1"/>
              <a:t>відштовхуючих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погрози </a:t>
            </a:r>
            <a:r>
              <a:rPr lang="ru-RU" dirty="0" err="1"/>
              <a:t>ймовірним</a:t>
            </a:r>
            <a:r>
              <a:rPr lang="ru-RU" dirty="0"/>
              <a:t> ворогом. </a:t>
            </a:r>
            <a:endParaRPr lang="en-US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 err="1"/>
              <a:t>чому</a:t>
            </a:r>
            <a:r>
              <a:rPr lang="ru-RU" dirty="0"/>
              <a:t>, </a:t>
            </a:r>
            <a:r>
              <a:rPr lang="ru-RU" u="sng" dirty="0" err="1"/>
              <a:t>вищий</a:t>
            </a:r>
            <a:r>
              <a:rPr lang="ru-RU" u="sng" dirty="0"/>
              <a:t> </a:t>
            </a:r>
            <a:r>
              <a:rPr lang="ru-RU" u="sng" dirty="0" err="1"/>
              <a:t>його</a:t>
            </a:r>
            <a:r>
              <a:rPr lang="ru-RU" u="sng" dirty="0"/>
              <a:t> </a:t>
            </a:r>
            <a:r>
              <a:rPr lang="ru-RU" u="sng" dirty="0" err="1"/>
              <a:t>прояв</a:t>
            </a:r>
            <a:r>
              <a:rPr lang="ru-RU" u="sng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виприскує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їдкий</a:t>
            </a:r>
            <a:r>
              <a:rPr lang="ru-RU" b="1" dirty="0">
                <a:solidFill>
                  <a:srgbClr val="FFFF00"/>
                </a:solidFill>
              </a:rPr>
              <a:t> секрет </a:t>
            </a:r>
            <a:r>
              <a:rPr lang="ru-RU" b="1" dirty="0" err="1">
                <a:solidFill>
                  <a:srgbClr val="FFFF00"/>
                </a:solidFill>
              </a:rPr>
              <a:t>безпосередньо</a:t>
            </a:r>
            <a:r>
              <a:rPr lang="ru-RU" b="1" dirty="0">
                <a:solidFill>
                  <a:srgbClr val="FFFF00"/>
                </a:solidFill>
              </a:rPr>
              <a:t> на ворога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зупиняючи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напад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останнього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Прикладами </a:t>
            </a:r>
            <a:r>
              <a:rPr lang="ru-RU" i="1" dirty="0" err="1"/>
              <a:t>значного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наведеного</a:t>
            </a:r>
            <a:r>
              <a:rPr lang="ru-RU" i="1" dirty="0"/>
              <a:t> способу </a:t>
            </a:r>
            <a:r>
              <a:rPr lang="ru-RU" i="1" dirty="0" err="1"/>
              <a:t>захисту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бути </a:t>
            </a:r>
            <a:endParaRPr lang="ru-RU" i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FFFF00"/>
                </a:solidFill>
              </a:rPr>
              <a:t>жуки-</a:t>
            </a:r>
            <a:r>
              <a:rPr lang="ru-RU" i="1" dirty="0" err="1" smtClean="0">
                <a:solidFill>
                  <a:srgbClr val="FFFF00"/>
                </a:solidFill>
              </a:rPr>
              <a:t>бомбардири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rgbClr val="FFFF00"/>
                </a:solidFill>
              </a:rPr>
              <a:t>(</a:t>
            </a:r>
            <a:r>
              <a:rPr lang="ru-RU" i="1" dirty="0" err="1">
                <a:solidFill>
                  <a:srgbClr val="FFFF00"/>
                </a:solidFill>
              </a:rPr>
              <a:t>Brachinus</a:t>
            </a:r>
            <a:r>
              <a:rPr lang="ru-RU" i="1" dirty="0">
                <a:solidFill>
                  <a:srgbClr val="FFFF00"/>
                </a:solidFill>
              </a:rPr>
              <a:t>), </a:t>
            </a:r>
            <a:endParaRPr lang="ru-RU" i="1" dirty="0" smtClean="0">
              <a:solidFill>
                <a:srgbClr val="FFFF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 err="1" smtClean="0">
                <a:solidFill>
                  <a:srgbClr val="FFFF00"/>
                </a:solidFill>
              </a:rPr>
              <a:t>змія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плюється</a:t>
            </a:r>
            <a:r>
              <a:rPr lang="ru-RU" i="1" dirty="0">
                <a:solidFill>
                  <a:srgbClr val="FFFF00"/>
                </a:solidFill>
              </a:rPr>
              <a:t> (</a:t>
            </a:r>
            <a:r>
              <a:rPr lang="ru-RU" i="1" dirty="0" err="1">
                <a:solidFill>
                  <a:srgbClr val="FFFF00"/>
                </a:solidFill>
              </a:rPr>
              <a:t>Sepedon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haemachates</a:t>
            </a:r>
            <a:r>
              <a:rPr lang="ru-RU" i="1" dirty="0">
                <a:solidFill>
                  <a:srgbClr val="FFFF00"/>
                </a:solidFill>
              </a:rPr>
              <a:t>), </a:t>
            </a:r>
            <a:endParaRPr lang="ru-RU" i="1" dirty="0" smtClean="0">
              <a:solidFill>
                <a:srgbClr val="FFFF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 err="1" smtClean="0">
                <a:solidFill>
                  <a:srgbClr val="FFFF00"/>
                </a:solidFill>
              </a:rPr>
              <a:t>або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>
                <a:solidFill>
                  <a:srgbClr val="FFFF00"/>
                </a:solidFill>
              </a:rPr>
              <a:t>скунс (</a:t>
            </a:r>
            <a:r>
              <a:rPr lang="ru-RU" i="1" dirty="0" err="1">
                <a:solidFill>
                  <a:srgbClr val="FFFF00"/>
                </a:solidFill>
              </a:rPr>
              <a:t>Merhitis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merhitis</a:t>
            </a:r>
            <a:r>
              <a:rPr lang="ru-RU" i="1" dirty="0">
                <a:solidFill>
                  <a:srgbClr val="FFFF00"/>
                </a:solidFill>
              </a:rPr>
              <a:t>).</a:t>
            </a:r>
            <a:r>
              <a:rPr lang="ru-RU" dirty="0">
                <a:solidFill>
                  <a:srgbClr val="FFFF00"/>
                </a:solidFill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демонстраційних</a:t>
            </a:r>
            <a:r>
              <a:rPr lang="ru-RU" dirty="0"/>
              <a:t> </a:t>
            </a:r>
            <a:r>
              <a:rPr lang="ru-RU" dirty="0" err="1"/>
              <a:t>попереджень</a:t>
            </a:r>
            <a:r>
              <a:rPr lang="ru-RU" dirty="0"/>
              <a:t> </a:t>
            </a:r>
            <a:r>
              <a:rPr lang="ru-RU" dirty="0" err="1"/>
              <a:t>захисна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виприскується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нападника</a:t>
            </a:r>
            <a:r>
              <a:rPr lang="ru-RU" dirty="0"/>
              <a:t>, </a:t>
            </a:r>
            <a:r>
              <a:rPr lang="ru-RU" i="1" dirty="0" err="1">
                <a:solidFill>
                  <a:srgbClr val="FFC000"/>
                </a:solidFill>
              </a:rPr>
              <a:t>що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майже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завжди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попереджує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подальший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напад</a:t>
            </a:r>
            <a:r>
              <a:rPr lang="ru-RU" i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9753"/>
            <a:ext cx="2286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31242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889844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Близьким</a:t>
            </a:r>
            <a:r>
              <a:rPr lang="ru-RU" dirty="0"/>
              <a:t> за </a:t>
            </a:r>
            <a:r>
              <a:rPr lang="ru-RU" dirty="0" err="1"/>
              <a:t>значенням</a:t>
            </a:r>
            <a:r>
              <a:rPr lang="ru-RU" dirty="0"/>
              <a:t> та </a:t>
            </a:r>
            <a:r>
              <a:rPr lang="ru-RU" dirty="0" err="1"/>
              <a:t>ефективністю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до </a:t>
            </a:r>
            <a:r>
              <a:rPr lang="ru-RU" dirty="0" err="1"/>
              <a:t>попереднього</a:t>
            </a:r>
            <a:r>
              <a:rPr lang="ru-RU" dirty="0"/>
              <a:t> типу </a:t>
            </a:r>
            <a:r>
              <a:rPr lang="ru-RU" dirty="0" err="1"/>
              <a:t>пристосувань</a:t>
            </a:r>
            <a:r>
              <a:rPr lang="ru-RU" dirty="0"/>
              <a:t> є </a:t>
            </a:r>
            <a:r>
              <a:rPr lang="ru-RU" b="1" dirty="0" err="1">
                <a:solidFill>
                  <a:srgbClr val="FFFF00"/>
                </a:solidFill>
              </a:rPr>
              <a:t>неприємний</a:t>
            </a:r>
            <a:r>
              <a:rPr lang="ru-RU" b="1" dirty="0">
                <a:solidFill>
                  <a:srgbClr val="FFFF00"/>
                </a:solidFill>
              </a:rPr>
              <a:t> запах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смак </a:t>
            </a:r>
            <a:r>
              <a:rPr lang="ru-RU" dirty="0">
                <a:solidFill>
                  <a:srgbClr val="FFFF00"/>
                </a:solidFill>
              </a:rPr>
              <a:t>тканин </a:t>
            </a:r>
            <a:r>
              <a:rPr lang="ru-RU" dirty="0" err="1">
                <a:solidFill>
                  <a:srgbClr val="FFFF00"/>
                </a:solidFill>
              </a:rPr>
              <a:t>чи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рідини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тіла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тварин</a:t>
            </a:r>
            <a:r>
              <a:rPr lang="ru-RU" dirty="0">
                <a:solidFill>
                  <a:srgbClr val="FFFF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err="1" smtClean="0"/>
              <a:t>Тобто</a:t>
            </a:r>
            <a:r>
              <a:rPr lang="ru-RU" dirty="0"/>
              <a:t>, </a:t>
            </a:r>
            <a:r>
              <a:rPr lang="ru-RU" dirty="0" err="1"/>
              <a:t>пасивна</a:t>
            </a:r>
            <a:r>
              <a:rPr lang="ru-RU" dirty="0"/>
              <a:t> </a:t>
            </a:r>
            <a:r>
              <a:rPr lang="ru-RU" dirty="0" err="1"/>
              <a:t>неїстівність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захищеними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імовірних</a:t>
            </a:r>
            <a:r>
              <a:rPr lang="ru-RU" dirty="0"/>
              <a:t> </a:t>
            </a:r>
            <a:r>
              <a:rPr lang="ru-RU" dirty="0" err="1"/>
              <a:t>хижаків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вихідно</a:t>
            </a:r>
            <a:r>
              <a:rPr lang="ru-RU" dirty="0"/>
              <a:t> </a:t>
            </a:r>
            <a:r>
              <a:rPr lang="ru-RU" dirty="0" err="1"/>
              <a:t>неотруйні</a:t>
            </a:r>
            <a:r>
              <a:rPr lang="ru-RU" dirty="0"/>
              <a:t>, а </a:t>
            </a:r>
            <a:r>
              <a:rPr lang="ru-RU" dirty="0" err="1"/>
              <a:t>неїстівних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живлення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endParaRPr lang="ru-RU" i="1" dirty="0" smtClean="0"/>
          </a:p>
          <a:p>
            <a:pPr algn="just"/>
            <a:endParaRPr lang="ru-RU" i="1" dirty="0"/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Так</a:t>
            </a:r>
            <a:r>
              <a:rPr lang="ru-RU" i="1" dirty="0"/>
              <a:t>, </a:t>
            </a:r>
            <a:r>
              <a:rPr lang="ru-RU" i="1" dirty="0" err="1">
                <a:solidFill>
                  <a:srgbClr val="FFC000"/>
                </a:solidFill>
              </a:rPr>
              <a:t>гусінь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данаїд</a:t>
            </a:r>
            <a:r>
              <a:rPr lang="ru-RU" i="1" dirty="0">
                <a:solidFill>
                  <a:srgbClr val="FFC000"/>
                </a:solidFill>
              </a:rPr>
              <a:t> живиться на ваточниках, </a:t>
            </a:r>
            <a:r>
              <a:rPr lang="ru-RU" i="1" dirty="0" err="1">
                <a:solidFill>
                  <a:srgbClr val="FFC000"/>
                </a:solidFill>
              </a:rPr>
              <a:t>що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містять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серцеві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глікозиди</a:t>
            </a:r>
            <a:r>
              <a:rPr lang="ru-RU" i="1" dirty="0">
                <a:solidFill>
                  <a:srgbClr val="FFC000"/>
                </a:solidFill>
              </a:rPr>
              <a:t> – </a:t>
            </a:r>
            <a:r>
              <a:rPr lang="ru-RU" i="1" dirty="0" err="1">
                <a:solidFill>
                  <a:srgbClr val="FFC000"/>
                </a:solidFill>
              </a:rPr>
              <a:t>отруйні</a:t>
            </a:r>
            <a:r>
              <a:rPr lang="ru-RU" i="1" dirty="0">
                <a:solidFill>
                  <a:srgbClr val="FFC000"/>
                </a:solidFill>
              </a:rPr>
              <a:t> для </a:t>
            </a:r>
            <a:r>
              <a:rPr lang="ru-RU" i="1" dirty="0" err="1">
                <a:solidFill>
                  <a:srgbClr val="FFC000"/>
                </a:solidFill>
              </a:rPr>
              <a:t>птахів</a:t>
            </a:r>
            <a:r>
              <a:rPr lang="ru-RU" i="1" dirty="0">
                <a:solidFill>
                  <a:srgbClr val="FFC000"/>
                </a:solidFill>
              </a:rPr>
              <a:t> і </a:t>
            </a:r>
            <a:r>
              <a:rPr lang="ru-RU" i="1" dirty="0" err="1">
                <a:solidFill>
                  <a:srgbClr val="FFC000"/>
                </a:solidFill>
              </a:rPr>
              <a:t>ссавців</a:t>
            </a:r>
            <a:r>
              <a:rPr lang="ru-RU" i="1" dirty="0">
                <a:solidFill>
                  <a:srgbClr val="FFC000"/>
                </a:solidFill>
              </a:rPr>
              <a:t>. </a:t>
            </a:r>
            <a:r>
              <a:rPr lang="ru-RU" i="1" dirty="0" err="1">
                <a:solidFill>
                  <a:srgbClr val="FFC000"/>
                </a:solidFill>
              </a:rPr>
              <a:t>Ці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речовини</a:t>
            </a:r>
            <a:r>
              <a:rPr lang="ru-RU" i="1" dirty="0">
                <a:solidFill>
                  <a:srgbClr val="FFC000"/>
                </a:solidFill>
              </a:rPr>
              <a:t> не </a:t>
            </a:r>
            <a:r>
              <a:rPr lang="ru-RU" i="1" dirty="0" err="1">
                <a:solidFill>
                  <a:srgbClr val="FFC000"/>
                </a:solidFill>
              </a:rPr>
              <a:t>лише</a:t>
            </a:r>
            <a:r>
              <a:rPr lang="ru-RU" i="1" dirty="0">
                <a:solidFill>
                  <a:srgbClr val="FFC000"/>
                </a:solidFill>
              </a:rPr>
              <a:t> не </a:t>
            </a:r>
            <a:r>
              <a:rPr lang="ru-RU" i="1" dirty="0" err="1">
                <a:solidFill>
                  <a:srgbClr val="FFC000"/>
                </a:solidFill>
              </a:rPr>
              <a:t>отруйні</a:t>
            </a:r>
            <a:r>
              <a:rPr lang="ru-RU" i="1" dirty="0">
                <a:solidFill>
                  <a:srgbClr val="FFC000"/>
                </a:solidFill>
              </a:rPr>
              <a:t> для </a:t>
            </a:r>
            <a:r>
              <a:rPr lang="ru-RU" i="1" dirty="0" err="1">
                <a:solidFill>
                  <a:srgbClr val="FFC000"/>
                </a:solidFill>
              </a:rPr>
              <a:t>комахи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/>
              <a:t>а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накопичуються</a:t>
            </a:r>
            <a:r>
              <a:rPr lang="ru-RU" i="1" dirty="0"/>
              <a:t> в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організмі</a:t>
            </a:r>
            <a:r>
              <a:rPr lang="ru-RU" i="1" dirty="0"/>
              <a:t> і </a:t>
            </a:r>
            <a:r>
              <a:rPr lang="ru-RU" i="1" dirty="0" err="1"/>
              <a:t>передаються</a:t>
            </a:r>
            <a:r>
              <a:rPr lang="ru-RU" i="1" dirty="0"/>
              <a:t> </a:t>
            </a:r>
            <a:r>
              <a:rPr lang="ru-RU" i="1" dirty="0" err="1"/>
              <a:t>імаго</a:t>
            </a:r>
            <a:r>
              <a:rPr lang="ru-RU" i="1" dirty="0"/>
              <a:t>, </a:t>
            </a:r>
            <a:r>
              <a:rPr lang="ru-RU" i="1" dirty="0" err="1"/>
              <a:t>роблячи</a:t>
            </a:r>
            <a:r>
              <a:rPr lang="ru-RU" i="1" dirty="0"/>
              <a:t> </a:t>
            </a:r>
            <a:r>
              <a:rPr lang="ru-RU" i="1" dirty="0" err="1"/>
              <a:t>останніх</a:t>
            </a:r>
            <a:r>
              <a:rPr lang="ru-RU" i="1" dirty="0"/>
              <a:t> </a:t>
            </a:r>
            <a:r>
              <a:rPr lang="ru-RU" i="1" dirty="0" err="1"/>
              <a:t>неїстівними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smtClean="0"/>
              <a:t>У </a:t>
            </a:r>
            <a:r>
              <a:rPr lang="ru-RU" i="1" dirty="0"/>
              <a:t>тому ж </a:t>
            </a:r>
            <a:r>
              <a:rPr lang="ru-RU" i="1" dirty="0" err="1"/>
              <a:t>випадку</a:t>
            </a:r>
            <a:r>
              <a:rPr lang="ru-RU" i="1" dirty="0"/>
              <a:t>, </a:t>
            </a:r>
            <a:r>
              <a:rPr lang="ru-RU" i="1" dirty="0" err="1">
                <a:solidFill>
                  <a:srgbClr val="FFFF00"/>
                </a:solidFill>
              </a:rPr>
              <a:t>якщо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гусінь</a:t>
            </a:r>
            <a:r>
              <a:rPr lang="ru-RU" i="1" dirty="0">
                <a:solidFill>
                  <a:srgbClr val="FFFF00"/>
                </a:solidFill>
              </a:rPr>
              <a:t> буде </a:t>
            </a:r>
            <a:r>
              <a:rPr lang="ru-RU" i="1" dirty="0" err="1">
                <a:solidFill>
                  <a:srgbClr val="FFFF00"/>
                </a:solidFill>
              </a:rPr>
              <a:t>живитись</a:t>
            </a:r>
            <a:r>
              <a:rPr lang="ru-RU" i="1" dirty="0">
                <a:solidFill>
                  <a:srgbClr val="FFFF00"/>
                </a:solidFill>
              </a:rPr>
              <a:t> капустою </a:t>
            </a:r>
            <a:r>
              <a:rPr lang="ru-RU" i="1" dirty="0" err="1">
                <a:solidFill>
                  <a:srgbClr val="FFFF00"/>
                </a:solidFill>
              </a:rPr>
              <a:t>чи</a:t>
            </a:r>
            <a:r>
              <a:rPr lang="ru-RU" i="1" dirty="0">
                <a:solidFill>
                  <a:srgbClr val="FFFF00"/>
                </a:solidFill>
              </a:rPr>
              <a:t> ваточником, </a:t>
            </a:r>
            <a:r>
              <a:rPr lang="ru-RU" i="1" dirty="0" err="1">
                <a:solidFill>
                  <a:srgbClr val="FFFF00"/>
                </a:solidFill>
              </a:rPr>
              <a:t>що</a:t>
            </a:r>
            <a:r>
              <a:rPr lang="ru-RU" i="1" dirty="0">
                <a:solidFill>
                  <a:srgbClr val="FFFF00"/>
                </a:solidFill>
              </a:rPr>
              <a:t> не </a:t>
            </a:r>
            <a:r>
              <a:rPr lang="ru-RU" i="1" dirty="0" err="1">
                <a:solidFill>
                  <a:srgbClr val="FFFF00"/>
                </a:solidFill>
              </a:rPr>
              <a:t>містить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глікозидів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err="1">
                <a:solidFill>
                  <a:srgbClr val="FFFF00"/>
                </a:solidFill>
              </a:rPr>
              <a:t>метелики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виявляються</a:t>
            </a:r>
            <a:r>
              <a:rPr lang="ru-RU" i="1" dirty="0">
                <a:solidFill>
                  <a:srgbClr val="FFFF00"/>
                </a:solidFill>
              </a:rPr>
              <a:t> </a:t>
            </a:r>
            <a:r>
              <a:rPr lang="ru-RU" i="1" dirty="0" err="1">
                <a:solidFill>
                  <a:srgbClr val="FFFF00"/>
                </a:solidFill>
              </a:rPr>
              <a:t>їстівними</a:t>
            </a:r>
            <a:r>
              <a:rPr lang="ru-RU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48042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3189446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4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144" y="0"/>
            <a:ext cx="8700336" cy="66787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неїстівної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апосематичних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так само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різними</a:t>
            </a:r>
            <a:r>
              <a:rPr lang="ru-RU" dirty="0"/>
              <a:t>. Одним з </a:t>
            </a:r>
            <a:r>
              <a:rPr lang="ru-RU" dirty="0" err="1"/>
              <a:t>найпростіших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попереджувальних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є </a:t>
            </a:r>
            <a:r>
              <a:rPr lang="ru-RU" b="1" u="sng" dirty="0" err="1"/>
              <a:t>демонстрація</a:t>
            </a:r>
            <a:r>
              <a:rPr lang="ru-RU" b="1" u="sng" dirty="0"/>
              <a:t> шляхом </a:t>
            </a:r>
            <a:r>
              <a:rPr lang="ru-RU" b="1" u="sng" dirty="0" err="1"/>
              <a:t>збільшення</a:t>
            </a:r>
            <a:r>
              <a:rPr lang="ru-RU" b="1" u="sng" dirty="0"/>
              <a:t> </a:t>
            </a:r>
            <a:r>
              <a:rPr lang="ru-RU" b="1" u="sng" dirty="0" err="1"/>
              <a:t>розмірів</a:t>
            </a:r>
            <a:r>
              <a:rPr lang="ru-RU" b="1" u="sng" dirty="0"/>
              <a:t> </a:t>
            </a:r>
            <a:r>
              <a:rPr lang="ru-RU" b="1" u="sng" dirty="0" err="1"/>
              <a:t>тіла</a:t>
            </a:r>
            <a:r>
              <a:rPr lang="ru-RU" u="sng" dirty="0"/>
              <a:t>. </a:t>
            </a:r>
            <a:endParaRPr lang="en-US" u="sng" dirty="0" smtClean="0"/>
          </a:p>
          <a:p>
            <a:pPr algn="just"/>
            <a:r>
              <a:rPr lang="ru-RU" i="1" dirty="0" err="1" smtClean="0"/>
              <a:t>Здатність</a:t>
            </a:r>
            <a:r>
              <a:rPr lang="ru-RU" i="1" dirty="0" smtClean="0"/>
              <a:t> </a:t>
            </a:r>
            <a:r>
              <a:rPr lang="ru-RU" i="1" dirty="0"/>
              <a:t>до </a:t>
            </a:r>
            <a:r>
              <a:rPr lang="ru-RU" i="1" dirty="0" err="1"/>
              <a:t>подібних</a:t>
            </a:r>
            <a:r>
              <a:rPr lang="ru-RU" i="1" dirty="0"/>
              <a:t> </a:t>
            </a:r>
            <a:r>
              <a:rPr lang="ru-RU" i="1" dirty="0" err="1"/>
              <a:t>змін</a:t>
            </a:r>
            <a:r>
              <a:rPr lang="ru-RU" i="1" dirty="0"/>
              <a:t> </a:t>
            </a:r>
            <a:r>
              <a:rPr lang="ru-RU" i="1" dirty="0" err="1"/>
              <a:t>розвинулась</a:t>
            </a:r>
            <a:r>
              <a:rPr lang="ru-RU" i="1" dirty="0"/>
              <a:t> у </a:t>
            </a:r>
            <a:r>
              <a:rPr lang="ru-RU" i="1" dirty="0" err="1"/>
              <a:t>представників</a:t>
            </a:r>
            <a:r>
              <a:rPr lang="ru-RU" i="1" dirty="0"/>
              <a:t> систематично далеких </a:t>
            </a:r>
            <a:r>
              <a:rPr lang="ru-RU" i="1" dirty="0" err="1"/>
              <a:t>груп</a:t>
            </a:r>
            <a:r>
              <a:rPr lang="ru-RU" i="1" dirty="0"/>
              <a:t>: </a:t>
            </a:r>
            <a:endParaRPr lang="ru-RU" i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 err="1" smtClean="0"/>
              <a:t>риб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 err="1" smtClean="0"/>
              <a:t>амфібій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 err="1" smtClean="0"/>
              <a:t>рептилій</a:t>
            </a:r>
            <a:r>
              <a:rPr lang="ru-RU" i="1" dirty="0" smtClean="0"/>
              <a:t> </a:t>
            </a:r>
            <a:r>
              <a:rPr lang="ru-RU" i="1" dirty="0" err="1"/>
              <a:t>тощо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</a:t>
            </a:r>
            <a:r>
              <a:rPr lang="ru-RU" i="1" dirty="0" err="1"/>
              <a:t>Збільшення</a:t>
            </a:r>
            <a:r>
              <a:rPr lang="ru-RU" i="1" dirty="0"/>
              <a:t> </a:t>
            </a:r>
            <a:r>
              <a:rPr lang="ru-RU" i="1" dirty="0" err="1"/>
              <a:t>розмірів</a:t>
            </a:r>
            <a:r>
              <a:rPr lang="ru-RU" i="1" dirty="0"/>
              <a:t> </a:t>
            </a:r>
            <a:r>
              <a:rPr lang="ru-RU" b="1" i="1" u="sng" dirty="0" err="1"/>
              <a:t>може</a:t>
            </a:r>
            <a:r>
              <a:rPr lang="ru-RU" b="1" i="1" u="sng" dirty="0"/>
              <a:t> бути </a:t>
            </a:r>
            <a:r>
              <a:rPr lang="ru-RU" b="1" i="1" u="sng" dirty="0" err="1"/>
              <a:t>уявним</a:t>
            </a:r>
            <a:r>
              <a:rPr lang="ru-RU" b="1" i="1" u="sng" dirty="0"/>
              <a:t>, </a:t>
            </a:r>
            <a:r>
              <a:rPr lang="ru-RU" i="1" dirty="0"/>
              <a:t>як у </a:t>
            </a:r>
            <a:r>
              <a:rPr lang="ru-RU" i="1" dirty="0" err="1"/>
              <a:t>ссавців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птахів</a:t>
            </a:r>
            <a:r>
              <a:rPr lang="ru-RU" i="1" dirty="0"/>
              <a:t> за </a:t>
            </a:r>
            <a:r>
              <a:rPr lang="ru-RU" i="1" dirty="0" err="1"/>
              <a:t>рахунок</a:t>
            </a:r>
            <a:r>
              <a:rPr lang="ru-RU" i="1" dirty="0"/>
              <a:t> </a:t>
            </a:r>
            <a:r>
              <a:rPr lang="ru-RU" i="1" dirty="0" err="1"/>
              <a:t>здиблювання</a:t>
            </a:r>
            <a:r>
              <a:rPr lang="ru-RU" i="1" dirty="0"/>
              <a:t>, </a:t>
            </a:r>
            <a:r>
              <a:rPr lang="ru-RU" i="1" dirty="0" err="1"/>
              <a:t>відповідно</a:t>
            </a:r>
            <a:r>
              <a:rPr lang="ru-RU" i="1" dirty="0"/>
              <a:t>, </a:t>
            </a:r>
            <a:r>
              <a:rPr lang="ru-RU" i="1" dirty="0" err="1"/>
              <a:t>волосся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пір’я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smtClean="0"/>
              <a:t>У </a:t>
            </a:r>
            <a:r>
              <a:rPr lang="ru-RU" i="1" dirty="0"/>
              <a:t>той же час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i="1" dirty="0"/>
              <a:t> </a:t>
            </a:r>
            <a:r>
              <a:rPr lang="ru-RU" b="1" i="1" u="sng" dirty="0" err="1"/>
              <a:t>справді</a:t>
            </a:r>
            <a:r>
              <a:rPr lang="ru-RU" b="1" i="1" u="sng" dirty="0"/>
              <a:t> </a:t>
            </a:r>
            <a:r>
              <a:rPr lang="ru-RU" b="1" i="1" u="sng" dirty="0" err="1"/>
              <a:t>збільшують</a:t>
            </a:r>
            <a:r>
              <a:rPr lang="ru-RU" b="1" i="1" u="sng" dirty="0"/>
              <a:t> </a:t>
            </a:r>
            <a:r>
              <a:rPr lang="ru-RU" b="1" i="1" u="sng" dirty="0" err="1"/>
              <a:t>розміри</a:t>
            </a:r>
            <a:r>
              <a:rPr lang="ru-RU" b="1" i="1" u="sng" dirty="0"/>
              <a:t> </a:t>
            </a:r>
            <a:r>
              <a:rPr lang="ru-RU" b="1" i="1" u="sng" dirty="0" err="1"/>
              <a:t>тіла</a:t>
            </a:r>
            <a:r>
              <a:rPr lang="ru-RU" b="1" i="1" u="sng" dirty="0"/>
              <a:t> за </a:t>
            </a:r>
            <a:r>
              <a:rPr lang="ru-RU" b="1" i="1" u="sng" dirty="0" err="1"/>
              <a:t>рахунок</a:t>
            </a:r>
            <a:r>
              <a:rPr lang="ru-RU" b="1" i="1" u="sng" dirty="0"/>
              <a:t> </a:t>
            </a:r>
            <a:r>
              <a:rPr lang="ru-RU" b="1" i="1" u="sng" dirty="0" err="1"/>
              <a:t>розтягування</a:t>
            </a:r>
            <a:r>
              <a:rPr lang="ru-RU" b="1" i="1" u="sng" dirty="0"/>
              <a:t> </a:t>
            </a:r>
            <a:r>
              <a:rPr lang="ru-RU" b="1" i="1" u="sng" dirty="0" err="1"/>
              <a:t>легенів</a:t>
            </a:r>
            <a:r>
              <a:rPr lang="ru-RU" b="1" i="1" u="sng" dirty="0"/>
              <a:t> </a:t>
            </a:r>
            <a:r>
              <a:rPr lang="ru-RU" b="1" i="1" u="sng" dirty="0" err="1"/>
              <a:t>або</a:t>
            </a:r>
            <a:r>
              <a:rPr lang="ru-RU" b="1" i="1" u="sng" dirty="0"/>
              <a:t> травного тракту </a:t>
            </a:r>
            <a:r>
              <a:rPr lang="ru-RU" b="1" i="1" u="sng" dirty="0" err="1"/>
              <a:t>повітрям</a:t>
            </a:r>
            <a:r>
              <a:rPr lang="ru-RU" b="1" i="1" u="sng" dirty="0"/>
              <a:t> </a:t>
            </a:r>
            <a:r>
              <a:rPr lang="ru-RU" b="1" i="1" u="sng" dirty="0" err="1"/>
              <a:t>чи</a:t>
            </a:r>
            <a:r>
              <a:rPr lang="ru-RU" b="1" i="1" u="sng" dirty="0"/>
              <a:t> </a:t>
            </a:r>
            <a:r>
              <a:rPr lang="ru-RU" b="1" i="1" u="sng" dirty="0" err="1"/>
              <a:t>навіть</a:t>
            </a:r>
            <a:r>
              <a:rPr lang="ru-RU" b="1" i="1" u="sng" dirty="0"/>
              <a:t> водою</a:t>
            </a:r>
            <a:r>
              <a:rPr lang="ru-RU" i="1" dirty="0"/>
              <a:t>. </a:t>
            </a:r>
            <a:r>
              <a:rPr lang="ru-RU" i="1" dirty="0" err="1"/>
              <a:t>Інколи</a:t>
            </a:r>
            <a:r>
              <a:rPr lang="ru-RU" i="1" dirty="0"/>
              <a:t> до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додається</a:t>
            </a:r>
            <a:r>
              <a:rPr lang="ru-RU" i="1" dirty="0"/>
              <a:t> </a:t>
            </a:r>
            <a:r>
              <a:rPr lang="ru-RU" i="1" dirty="0" err="1"/>
              <a:t>ще</a:t>
            </a:r>
            <a:r>
              <a:rPr lang="ru-RU" i="1" dirty="0"/>
              <a:t> й </a:t>
            </a:r>
            <a:r>
              <a:rPr lang="ru-RU" i="1" dirty="0" err="1"/>
              <a:t>специфічна</a:t>
            </a:r>
            <a:r>
              <a:rPr lang="ru-RU" i="1" dirty="0"/>
              <a:t> поза </a:t>
            </a:r>
            <a:r>
              <a:rPr lang="ru-RU" i="1" dirty="0" err="1"/>
              <a:t>відносно</a:t>
            </a:r>
            <a:r>
              <a:rPr lang="ru-RU" i="1" dirty="0"/>
              <a:t> ворога,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посилює</a:t>
            </a:r>
            <a:r>
              <a:rPr lang="ru-RU" i="1" dirty="0"/>
              <a:t> </a:t>
            </a:r>
            <a:r>
              <a:rPr lang="ru-RU" i="1" dirty="0" err="1"/>
              <a:t>загальний</a:t>
            </a:r>
            <a:r>
              <a:rPr lang="ru-RU" i="1" dirty="0"/>
              <a:t> </a:t>
            </a:r>
            <a:r>
              <a:rPr lang="ru-RU" i="1" dirty="0" err="1"/>
              <a:t>ефект</a:t>
            </a:r>
            <a:r>
              <a:rPr lang="ru-RU" i="1" dirty="0"/>
              <a:t> </a:t>
            </a:r>
            <a:r>
              <a:rPr lang="ru-RU" sz="1400" i="1" dirty="0"/>
              <a:t>(</a:t>
            </a:r>
            <a:r>
              <a:rPr lang="ru-RU" sz="1400" i="1" dirty="0" err="1"/>
              <a:t>риби</a:t>
            </a:r>
            <a:r>
              <a:rPr lang="ru-RU" sz="1400" i="1" dirty="0"/>
              <a:t> </a:t>
            </a:r>
            <a:r>
              <a:rPr lang="ru-RU" sz="1400" i="1" dirty="0" err="1"/>
              <a:t>скалозуби</a:t>
            </a:r>
            <a:r>
              <a:rPr lang="ru-RU" sz="1400" i="1" dirty="0"/>
              <a:t> (</a:t>
            </a:r>
            <a:r>
              <a:rPr lang="ru-RU" sz="1400" i="1" dirty="0" err="1"/>
              <a:t>Tetrodontidae</a:t>
            </a:r>
            <a:r>
              <a:rPr lang="ru-RU" sz="1400" i="1" dirty="0"/>
              <a:t>), </a:t>
            </a:r>
            <a:r>
              <a:rPr lang="ru-RU" sz="1400" i="1" dirty="0" err="1"/>
              <a:t>їжаки-риби</a:t>
            </a:r>
            <a:r>
              <a:rPr lang="ru-RU" sz="1400" i="1" dirty="0"/>
              <a:t> (</a:t>
            </a:r>
            <a:r>
              <a:rPr lang="ru-RU" sz="1400" i="1" dirty="0" err="1"/>
              <a:t>Diodontidae</a:t>
            </a:r>
            <a:r>
              <a:rPr lang="ru-RU" sz="1400" i="1" dirty="0"/>
              <a:t>) та </a:t>
            </a:r>
            <a:r>
              <a:rPr lang="ru-RU" sz="1400" i="1" dirty="0" err="1"/>
              <a:t>інші</a:t>
            </a:r>
            <a:r>
              <a:rPr lang="ru-RU" sz="1400" i="1" dirty="0"/>
              <a:t> </a:t>
            </a:r>
            <a:r>
              <a:rPr lang="ru-RU" sz="1400" i="1" dirty="0" err="1"/>
              <a:t>види</a:t>
            </a:r>
            <a:r>
              <a:rPr lang="ru-RU" sz="1400" i="1" dirty="0" smtClean="0"/>
              <a:t>).</a:t>
            </a:r>
            <a:endParaRPr lang="ru-RU" i="1" dirty="0"/>
          </a:p>
          <a:p>
            <a:pPr algn="just"/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подібний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b="1" u="sng" dirty="0"/>
              <a:t>шляхом </a:t>
            </a:r>
            <a:r>
              <a:rPr lang="ru-RU" b="1" u="sng" dirty="0" err="1"/>
              <a:t>об’єднання</a:t>
            </a:r>
            <a:r>
              <a:rPr lang="ru-RU" b="1" u="sng" dirty="0"/>
              <a:t> </a:t>
            </a:r>
            <a:r>
              <a:rPr lang="ru-RU" b="1" u="sng" dirty="0" err="1"/>
              <a:t>великої</a:t>
            </a:r>
            <a:r>
              <a:rPr lang="ru-RU" b="1" u="sng" dirty="0"/>
              <a:t> </a:t>
            </a:r>
            <a:r>
              <a:rPr lang="ru-RU" b="1" u="sng" dirty="0" err="1"/>
              <a:t>кількості</a:t>
            </a:r>
            <a:r>
              <a:rPr lang="ru-RU" b="1" u="sng" dirty="0"/>
              <a:t> </a:t>
            </a:r>
            <a:r>
              <a:rPr lang="ru-RU" b="1" u="sng" dirty="0" err="1"/>
              <a:t>дрібних</a:t>
            </a:r>
            <a:r>
              <a:rPr lang="ru-RU" b="1" u="sng" dirty="0"/>
              <a:t> </a:t>
            </a:r>
            <a:r>
              <a:rPr lang="ru-RU" b="1" u="sng" dirty="0" err="1"/>
              <a:t>організмів</a:t>
            </a:r>
            <a:r>
              <a:rPr lang="ru-RU" b="1" u="sng" dirty="0"/>
              <a:t>. </a:t>
            </a:r>
            <a:r>
              <a:rPr lang="ru-RU" sz="1400" dirty="0"/>
              <a:t>Так, </a:t>
            </a:r>
            <a:r>
              <a:rPr lang="ru-RU" sz="1400" dirty="0" err="1"/>
              <a:t>подібна</a:t>
            </a:r>
            <a:r>
              <a:rPr lang="ru-RU" sz="1400" dirty="0"/>
              <a:t> </a:t>
            </a:r>
            <a:r>
              <a:rPr lang="ru-RU" sz="1400" dirty="0" err="1"/>
              <a:t>реакція</a:t>
            </a:r>
            <a:r>
              <a:rPr lang="ru-RU" sz="1400" dirty="0"/>
              <a:t> </a:t>
            </a:r>
            <a:r>
              <a:rPr lang="ru-RU" sz="1400" dirty="0" err="1"/>
              <a:t>властива</a:t>
            </a:r>
            <a:r>
              <a:rPr lang="ru-RU" sz="1400" dirty="0"/>
              <a:t> </a:t>
            </a:r>
            <a:r>
              <a:rPr lang="ru-RU" sz="1400" dirty="0" err="1"/>
              <a:t>дрібним</a:t>
            </a:r>
            <a:r>
              <a:rPr lang="ru-RU" sz="1400" dirty="0"/>
              <a:t> </a:t>
            </a:r>
            <a:r>
              <a:rPr lang="ru-RU" sz="1400" dirty="0" err="1"/>
              <a:t>їжакам-рибам</a:t>
            </a:r>
            <a:r>
              <a:rPr lang="ru-RU" sz="1400" dirty="0"/>
              <a:t>.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якась</a:t>
            </a:r>
            <a:r>
              <a:rPr lang="ru-RU" sz="1400" dirty="0"/>
              <a:t> </a:t>
            </a:r>
            <a:r>
              <a:rPr lang="ru-RU" sz="1400" dirty="0" err="1"/>
              <a:t>особина</a:t>
            </a:r>
            <a:r>
              <a:rPr lang="ru-RU" sz="1400" dirty="0"/>
              <a:t> </a:t>
            </a:r>
            <a:r>
              <a:rPr lang="ru-RU" sz="1400" dirty="0" err="1"/>
              <a:t>відокремиться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скупчення</a:t>
            </a:r>
            <a:r>
              <a:rPr lang="ru-RU" sz="1400" dirty="0"/>
              <a:t>,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відразу</a:t>
            </a:r>
            <a:r>
              <a:rPr lang="ru-RU" sz="1400" dirty="0"/>
              <a:t> </a:t>
            </a:r>
            <a:r>
              <a:rPr lang="ru-RU" sz="1400" dirty="0" err="1"/>
              <a:t>з’їдає</a:t>
            </a:r>
            <a:r>
              <a:rPr lang="ru-RU" sz="1400" dirty="0"/>
              <a:t> </a:t>
            </a:r>
            <a:r>
              <a:rPr lang="ru-RU" sz="1400" dirty="0" err="1"/>
              <a:t>хижак</a:t>
            </a:r>
            <a:r>
              <a:rPr lang="ru-RU" sz="1400" dirty="0" smtClean="0"/>
              <a:t>.</a:t>
            </a:r>
            <a:endParaRPr lang="ru-RU" dirty="0"/>
          </a:p>
          <a:p>
            <a:pPr algn="just"/>
            <a:r>
              <a:rPr lang="ru-RU" i="1" dirty="0" err="1"/>
              <a:t>Досить</a:t>
            </a:r>
            <a:r>
              <a:rPr lang="ru-RU" i="1" dirty="0"/>
              <a:t> часто з </a:t>
            </a:r>
            <a:r>
              <a:rPr lang="ru-RU" i="1" dirty="0" err="1"/>
              <a:t>попереджуючою</a:t>
            </a:r>
            <a:r>
              <a:rPr lang="ru-RU" i="1" dirty="0"/>
              <a:t> метою </a:t>
            </a:r>
            <a:r>
              <a:rPr lang="ru-RU" i="1" dirty="0" err="1"/>
              <a:t>тварини</a:t>
            </a:r>
            <a:r>
              <a:rPr lang="ru-RU" i="1" dirty="0"/>
              <a:t> </a:t>
            </a:r>
            <a:r>
              <a:rPr lang="ru-RU" i="1" dirty="0" err="1"/>
              <a:t>використовують</a:t>
            </a:r>
            <a:r>
              <a:rPr lang="ru-RU" i="1" dirty="0"/>
              <a:t> </a:t>
            </a:r>
            <a:r>
              <a:rPr lang="ru-RU" b="1" i="1" dirty="0" err="1"/>
              <a:t>місцеве</a:t>
            </a:r>
            <a:r>
              <a:rPr lang="ru-RU" b="1" i="1" dirty="0"/>
              <a:t> </a:t>
            </a:r>
            <a:r>
              <a:rPr lang="ru-RU" b="1" i="1" dirty="0" err="1"/>
              <a:t>роздування</a:t>
            </a:r>
            <a:r>
              <a:rPr lang="ru-RU" b="1" i="1" dirty="0"/>
              <a:t>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підіймання</a:t>
            </a:r>
            <a:r>
              <a:rPr lang="ru-RU" b="1" i="1" dirty="0"/>
              <a:t> </a:t>
            </a:r>
            <a:r>
              <a:rPr lang="ru-RU" b="1" i="1" dirty="0" err="1"/>
              <a:t>спеціальних</a:t>
            </a:r>
            <a:r>
              <a:rPr lang="ru-RU" b="1" i="1" dirty="0"/>
              <a:t> </a:t>
            </a:r>
            <a:r>
              <a:rPr lang="ru-RU" b="1" i="1" dirty="0" err="1"/>
              <a:t>утворень</a:t>
            </a:r>
            <a:r>
              <a:rPr lang="ru-RU" i="1" dirty="0"/>
              <a:t> (грив, </a:t>
            </a:r>
            <a:r>
              <a:rPr lang="ru-RU" i="1" dirty="0" err="1"/>
              <a:t>капюшонів</a:t>
            </a:r>
            <a:r>
              <a:rPr lang="ru-RU" i="1" dirty="0"/>
              <a:t>, </a:t>
            </a:r>
            <a:r>
              <a:rPr lang="ru-RU" i="1" dirty="0" err="1"/>
              <a:t>зобів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i="1" dirty="0"/>
              <a:t>). </a:t>
            </a:r>
            <a:r>
              <a:rPr lang="ru-RU" i="1" dirty="0" err="1"/>
              <a:t>Зазвичай</a:t>
            </a:r>
            <a:r>
              <a:rPr lang="ru-RU" i="1" dirty="0"/>
              <a:t>, </a:t>
            </a:r>
            <a:r>
              <a:rPr lang="ru-RU" i="1" dirty="0" err="1"/>
              <a:t>ці</a:t>
            </a:r>
            <a:r>
              <a:rPr lang="ru-RU" i="1" dirty="0"/>
              <a:t> </a:t>
            </a:r>
            <a:r>
              <a:rPr lang="ru-RU" i="1" dirty="0" err="1"/>
              <a:t>утворення</a:t>
            </a:r>
            <a:r>
              <a:rPr lang="ru-RU" i="1" dirty="0"/>
              <a:t> </a:t>
            </a:r>
            <a:r>
              <a:rPr lang="ru-RU" i="1" dirty="0" err="1"/>
              <a:t>укладаються</a:t>
            </a:r>
            <a:r>
              <a:rPr lang="ru-RU" i="1" dirty="0"/>
              <a:t> </a:t>
            </a:r>
            <a:r>
              <a:rPr lang="ru-RU" i="1" dirty="0" err="1"/>
              <a:t>одній</a:t>
            </a:r>
            <a:r>
              <a:rPr lang="ru-RU" i="1" dirty="0"/>
              <a:t> </a:t>
            </a:r>
            <a:r>
              <a:rPr lang="ru-RU" i="1" dirty="0" err="1"/>
              <a:t>площині</a:t>
            </a:r>
            <a:r>
              <a:rPr lang="ru-RU" i="1" dirty="0"/>
              <a:t> і </a:t>
            </a:r>
            <a:r>
              <a:rPr lang="ru-RU" i="1" dirty="0" err="1"/>
              <a:t>спрямовуються</a:t>
            </a:r>
            <a:r>
              <a:rPr lang="ru-RU" i="1" dirty="0"/>
              <a:t> у </a:t>
            </a:r>
            <a:r>
              <a:rPr lang="ru-RU" i="1" dirty="0" err="1"/>
              <a:t>бік</a:t>
            </a:r>
            <a:r>
              <a:rPr lang="ru-RU" i="1" dirty="0"/>
              <a:t> </a:t>
            </a:r>
            <a:r>
              <a:rPr lang="ru-RU" i="1" dirty="0" err="1"/>
              <a:t>нападника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smtClean="0"/>
              <a:t>До </a:t>
            </a:r>
            <a:r>
              <a:rPr lang="ru-RU" i="1" dirty="0" err="1"/>
              <a:t>подібних</a:t>
            </a:r>
            <a:r>
              <a:rPr lang="ru-RU" i="1" dirty="0"/>
              <a:t> </a:t>
            </a:r>
            <a:r>
              <a:rPr lang="ru-RU" i="1" dirty="0" err="1"/>
              <a:t>пристосувань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віднести</a:t>
            </a:r>
            <a:r>
              <a:rPr lang="ru-RU" i="1" dirty="0"/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комір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плащоносної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ящірки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Chlamidosaurus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kingi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роздуття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шиї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деяких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змій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Naja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nigricollis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Thelothornis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kirtlandii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483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548680"/>
            <a:ext cx="56166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FFFF00"/>
                </a:solidFill>
              </a:rPr>
              <a:t>Раптове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виставлення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яскравого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забарвлення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є </a:t>
            </a:r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u="sng" dirty="0" err="1"/>
              <a:t>варіантом</a:t>
            </a:r>
            <a:r>
              <a:rPr lang="ru-RU" u="sng" dirty="0"/>
              <a:t> </a:t>
            </a:r>
            <a:r>
              <a:rPr lang="ru-RU" u="sng" dirty="0" err="1"/>
              <a:t>попереджуючих</a:t>
            </a:r>
            <a:r>
              <a:rPr lang="ru-RU" u="sng" dirty="0"/>
              <a:t> </a:t>
            </a:r>
            <a:r>
              <a:rPr lang="ru-RU" u="sng" dirty="0" err="1"/>
              <a:t>демонстрацій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сполучується</a:t>
            </a:r>
            <a:r>
              <a:rPr lang="ru-RU" dirty="0"/>
              <a:t> з </a:t>
            </a:r>
            <a:r>
              <a:rPr lang="ru-RU" dirty="0" err="1"/>
              <a:t>попереднім</a:t>
            </a:r>
            <a:r>
              <a:rPr lang="ru-RU" dirty="0"/>
              <a:t> типом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/>
              <a:t>подібному</a:t>
            </a:r>
            <a:r>
              <a:rPr lang="ru-RU" dirty="0"/>
              <a:t> </a:t>
            </a:r>
            <a:r>
              <a:rPr lang="ru-RU" dirty="0" err="1"/>
              <a:t>пристосуванню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поєднання</a:t>
            </a:r>
            <a:r>
              <a:rPr lang="ru-RU" sz="2000" b="1" dirty="0">
                <a:solidFill>
                  <a:srgbClr val="FFFF00"/>
                </a:solidFill>
              </a:rPr>
              <a:t> в одного </a:t>
            </a:r>
            <a:r>
              <a:rPr lang="ru-RU" sz="2000" b="1" dirty="0" err="1">
                <a:solidFill>
                  <a:srgbClr val="FFFF00"/>
                </a:solidFill>
              </a:rPr>
              <a:t>організму</a:t>
            </a:r>
            <a:r>
              <a:rPr lang="ru-RU" sz="2000" b="1" dirty="0">
                <a:solidFill>
                  <a:srgbClr val="FFFF00"/>
                </a:solidFill>
              </a:rPr>
              <a:t> як </a:t>
            </a:r>
            <a:r>
              <a:rPr lang="ru-RU" sz="2000" b="1" dirty="0" err="1" smtClean="0">
                <a:solidFill>
                  <a:srgbClr val="FFFF00"/>
                </a:solidFill>
              </a:rPr>
              <a:t>кри</a:t>
            </a:r>
            <a:r>
              <a:rPr lang="uk-UA" sz="2000" b="1" dirty="0">
                <a:solidFill>
                  <a:srgbClr val="FFFF00"/>
                </a:solidFill>
              </a:rPr>
              <a:t>п</a:t>
            </a:r>
            <a:r>
              <a:rPr lang="ru-RU" sz="2000" b="1" dirty="0" err="1" smtClean="0">
                <a:solidFill>
                  <a:srgbClr val="FFFF00"/>
                </a:solidFill>
              </a:rPr>
              <a:t>тичного</a:t>
            </a:r>
            <a:r>
              <a:rPr lang="ru-RU" sz="2000" b="1" dirty="0">
                <a:solidFill>
                  <a:srgbClr val="FFFF00"/>
                </a:solidFill>
              </a:rPr>
              <a:t>, так і </a:t>
            </a:r>
            <a:r>
              <a:rPr lang="ru-RU" sz="2000" b="1" dirty="0" err="1">
                <a:solidFill>
                  <a:srgbClr val="FFFF00"/>
                </a:solidFill>
              </a:rPr>
              <a:t>попереджуючого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забарвлення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dirty="0" err="1"/>
              <a:t>Деяким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 з </a:t>
            </a:r>
            <a:r>
              <a:rPr lang="ru-RU" dirty="0" err="1"/>
              <a:t>локальним</a:t>
            </a:r>
            <a:r>
              <a:rPr lang="ru-RU" dirty="0"/>
              <a:t>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забарвленням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перекидатися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загрози</a:t>
            </a:r>
            <a:r>
              <a:rPr lang="ru-RU" dirty="0"/>
              <a:t> на спину, </a:t>
            </a:r>
            <a:r>
              <a:rPr lang="ru-RU" dirty="0" err="1"/>
              <a:t>демонструючи</a:t>
            </a:r>
            <a:r>
              <a:rPr lang="ru-RU" dirty="0"/>
              <a:t> </a:t>
            </a:r>
            <a:r>
              <a:rPr lang="ru-RU" dirty="0" err="1"/>
              <a:t>апосематичні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черева з метою </a:t>
            </a:r>
            <a:r>
              <a:rPr lang="ru-RU" dirty="0" err="1"/>
              <a:t>відлякування</a:t>
            </a:r>
            <a:r>
              <a:rPr lang="ru-RU" dirty="0"/>
              <a:t> ворога. </a:t>
            </a:r>
            <a:endParaRPr lang="ru-RU" dirty="0" smtClean="0"/>
          </a:p>
          <a:p>
            <a:pPr algn="just"/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забарвлені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у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приховані</a:t>
            </a:r>
            <a:r>
              <a:rPr lang="ru-RU" dirty="0"/>
              <a:t>, а поза погрози </a:t>
            </a:r>
            <a:r>
              <a:rPr lang="ru-RU" dirty="0" err="1"/>
              <a:t>приймається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обставинах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Поза </a:t>
            </a:r>
            <a:r>
              <a:rPr lang="ru-RU" dirty="0"/>
              <a:t>ж, яку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, максимально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апосематичні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ворогові</a:t>
            </a:r>
            <a:r>
              <a:rPr lang="ru-RU" dirty="0"/>
              <a:t> (</a:t>
            </a:r>
            <a:r>
              <a:rPr lang="ru-RU" dirty="0" err="1">
                <a:solidFill>
                  <a:srgbClr val="FFC000"/>
                </a:solidFill>
              </a:rPr>
              <a:t>кумка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червоночерева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/>
              <a:t>(</a:t>
            </a:r>
            <a:r>
              <a:rPr lang="ru-RU" i="1" dirty="0" err="1"/>
              <a:t>Bombina</a:t>
            </a:r>
            <a:r>
              <a:rPr lang="ru-RU" i="1" dirty="0"/>
              <a:t> </a:t>
            </a:r>
            <a:r>
              <a:rPr lang="ru-RU" i="1" dirty="0" err="1"/>
              <a:t>bombina</a:t>
            </a:r>
            <a:r>
              <a:rPr lang="ru-RU" dirty="0"/>
              <a:t>)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8" y="692696"/>
            <a:ext cx="27336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32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256" y="3266293"/>
            <a:ext cx="8587208" cy="3293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Важливою</a:t>
            </a:r>
            <a:r>
              <a:rPr lang="ru-RU" sz="2400" dirty="0"/>
              <a:t> </a:t>
            </a:r>
            <a:r>
              <a:rPr lang="ru-RU" sz="2400" dirty="0" err="1"/>
              <a:t>властивістю</a:t>
            </a:r>
            <a:r>
              <a:rPr lang="ru-RU" sz="2400" dirty="0"/>
              <a:t> </a:t>
            </a:r>
            <a:r>
              <a:rPr lang="ru-RU" sz="2400" dirty="0" err="1"/>
              <a:t>апосематичних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800" b="1" dirty="0" err="1"/>
              <a:t>підвищену</a:t>
            </a:r>
            <a:r>
              <a:rPr lang="ru-RU" sz="2800" b="1" dirty="0"/>
              <a:t> </a:t>
            </a:r>
            <a:r>
              <a:rPr lang="ru-RU" sz="2800" b="1" dirty="0" err="1"/>
              <a:t>живучість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just"/>
            <a:r>
              <a:rPr lang="ru-RU" sz="2400" dirty="0" err="1" smtClean="0"/>
              <a:t>Представники</a:t>
            </a:r>
            <a:r>
              <a:rPr lang="ru-RU" sz="2400" dirty="0" smtClean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є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витривалими</a:t>
            </a:r>
            <a:r>
              <a:rPr lang="ru-RU" sz="2400" dirty="0"/>
              <a:t> і </a:t>
            </a:r>
            <a:r>
              <a:rPr lang="ru-RU" sz="2400" dirty="0" err="1"/>
              <a:t>життєздатними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пояснюється</a:t>
            </a:r>
            <a:r>
              <a:rPr lang="ru-RU" sz="2400" dirty="0"/>
              <a:t> </a:t>
            </a:r>
            <a:r>
              <a:rPr lang="ru-RU" sz="2400" dirty="0" err="1"/>
              <a:t>необхідністю</a:t>
            </a:r>
            <a:r>
              <a:rPr lang="ru-RU" sz="2400" dirty="0"/>
              <a:t> </a:t>
            </a:r>
            <a:r>
              <a:rPr lang="ru-RU" sz="2400" dirty="0" err="1"/>
              <a:t>переносити</a:t>
            </a:r>
            <a:r>
              <a:rPr lang="ru-RU" sz="2400" dirty="0"/>
              <a:t> </a:t>
            </a:r>
            <a:r>
              <a:rPr lang="ru-RU" sz="2400" dirty="0" err="1"/>
              <a:t>пошкодження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Помітна</a:t>
            </a:r>
            <a:r>
              <a:rPr lang="ru-RU" sz="2400" dirty="0" smtClean="0"/>
              <a:t> </a:t>
            </a:r>
            <a:r>
              <a:rPr lang="ru-RU" sz="2400" dirty="0" err="1"/>
              <a:t>зовнішність</a:t>
            </a:r>
            <a:r>
              <a:rPr lang="ru-RU" sz="2400" dirty="0"/>
              <a:t> </a:t>
            </a:r>
            <a:r>
              <a:rPr lang="ru-RU" sz="3600" b="1" u="sng" dirty="0" err="1"/>
              <a:t>може</a:t>
            </a:r>
            <a:r>
              <a:rPr lang="ru-RU" sz="3600" b="1" u="sng" dirty="0"/>
              <a:t> </a:t>
            </a:r>
            <a:r>
              <a:rPr lang="ru-RU" sz="3600" b="1" u="sng" dirty="0" err="1"/>
              <a:t>провокувати</a:t>
            </a:r>
            <a:r>
              <a:rPr lang="ru-RU" sz="3600" b="1" u="sng" dirty="0"/>
              <a:t> </a:t>
            </a:r>
            <a:r>
              <a:rPr lang="ru-RU" sz="2400" dirty="0"/>
              <a:t>напади </a:t>
            </a:r>
            <a:r>
              <a:rPr lang="ru-RU" sz="2400" dirty="0" err="1"/>
              <a:t>молодих</a:t>
            </a:r>
            <a:r>
              <a:rPr lang="ru-RU" sz="2400" dirty="0"/>
              <a:t> </a:t>
            </a:r>
            <a:r>
              <a:rPr lang="ru-RU" sz="2400" dirty="0" err="1"/>
              <a:t>недосвідчених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апосематична</a:t>
            </a:r>
            <a:r>
              <a:rPr lang="ru-RU" sz="2400" dirty="0"/>
              <a:t> </a:t>
            </a:r>
            <a:r>
              <a:rPr lang="ru-RU" sz="2400" dirty="0" err="1"/>
              <a:t>тварина</a:t>
            </a:r>
            <a:r>
              <a:rPr lang="ru-RU" sz="2400" dirty="0"/>
              <a:t> </a:t>
            </a:r>
            <a:r>
              <a:rPr lang="ru-RU" sz="2400" dirty="0" err="1"/>
              <a:t>залишається</a:t>
            </a:r>
            <a:r>
              <a:rPr lang="ru-RU" sz="2400" dirty="0"/>
              <a:t> без </a:t>
            </a:r>
            <a:r>
              <a:rPr lang="ru-RU" sz="2400" dirty="0" err="1"/>
              <a:t>важких</a:t>
            </a:r>
            <a:r>
              <a:rPr lang="ru-RU" sz="2400" dirty="0"/>
              <a:t> </a:t>
            </a:r>
            <a:r>
              <a:rPr lang="ru-RU" sz="2400" dirty="0" err="1"/>
              <a:t>пошкоджень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могли б </a:t>
            </a:r>
            <a:r>
              <a:rPr lang="ru-RU" sz="2400" dirty="0" err="1"/>
              <a:t>виявитись</a:t>
            </a:r>
            <a:r>
              <a:rPr lang="ru-RU" sz="2400" dirty="0"/>
              <a:t> </a:t>
            </a:r>
            <a:r>
              <a:rPr lang="ru-RU" sz="2400" dirty="0" err="1"/>
              <a:t>смертельними</a:t>
            </a:r>
            <a:r>
              <a:rPr lang="ru-RU" sz="2400" dirty="0"/>
              <a:t> для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160"/>
            <a:ext cx="4104456" cy="324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8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971600" y="4221088"/>
            <a:ext cx="7632848" cy="123545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C000"/>
                </a:solidFill>
              </a:rPr>
              <a:t>Одним з </a:t>
            </a:r>
            <a:r>
              <a:rPr lang="ru-RU" sz="2200" b="1" dirty="0" err="1">
                <a:solidFill>
                  <a:srgbClr val="FFC000"/>
                </a:solidFill>
              </a:rPr>
              <a:t>найцікавіших</a:t>
            </a:r>
            <a:r>
              <a:rPr lang="ru-RU" sz="2200" b="1" dirty="0">
                <a:solidFill>
                  <a:srgbClr val="FFC000"/>
                </a:solidFill>
              </a:rPr>
              <a:t> </a:t>
            </a:r>
            <a:r>
              <a:rPr lang="ru-RU" sz="2200" b="1" dirty="0" err="1">
                <a:solidFill>
                  <a:srgbClr val="FFC000"/>
                </a:solidFill>
              </a:rPr>
              <a:t>пристосувань</a:t>
            </a:r>
            <a:r>
              <a:rPr lang="ru-RU" sz="2200" b="1" dirty="0">
                <a:solidFill>
                  <a:srgbClr val="FFC000"/>
                </a:solidFill>
              </a:rPr>
              <a:t>, </a:t>
            </a:r>
            <a:r>
              <a:rPr lang="ru-RU" sz="2200" b="1" dirty="0" err="1">
                <a:solidFill>
                  <a:srgbClr val="FFC000"/>
                </a:solidFill>
              </a:rPr>
              <a:t>пов’язаних</a:t>
            </a:r>
            <a:r>
              <a:rPr lang="ru-RU" sz="2200" b="1" dirty="0">
                <a:solidFill>
                  <a:srgbClr val="FFC000"/>
                </a:solidFill>
              </a:rPr>
              <a:t> </a:t>
            </a:r>
            <a:r>
              <a:rPr lang="ru-RU" sz="2200" b="1" dirty="0" err="1">
                <a:solidFill>
                  <a:srgbClr val="FFC000"/>
                </a:solidFill>
              </a:rPr>
              <a:t>із</a:t>
            </a:r>
            <a:r>
              <a:rPr lang="ru-RU" sz="2200" b="1" dirty="0">
                <a:solidFill>
                  <a:srgbClr val="FFC000"/>
                </a:solidFill>
              </a:rPr>
              <a:t> </a:t>
            </a:r>
            <a:r>
              <a:rPr lang="ru-RU" sz="2200" b="1" dirty="0" err="1">
                <a:solidFill>
                  <a:srgbClr val="FFC000"/>
                </a:solidFill>
              </a:rPr>
              <a:t>забарвленням</a:t>
            </a:r>
            <a:r>
              <a:rPr lang="ru-RU" sz="2200" b="1" dirty="0">
                <a:solidFill>
                  <a:srgbClr val="FFC000"/>
                </a:solidFill>
              </a:rPr>
              <a:t> </a:t>
            </a:r>
            <a:r>
              <a:rPr lang="ru-RU" sz="2200" b="1" dirty="0" err="1">
                <a:solidFill>
                  <a:srgbClr val="FFC000"/>
                </a:solidFill>
              </a:rPr>
              <a:t>тіла</a:t>
            </a:r>
            <a:r>
              <a:rPr lang="ru-RU" sz="2200" b="1" dirty="0">
                <a:solidFill>
                  <a:srgbClr val="FFC000"/>
                </a:solidFill>
              </a:rPr>
              <a:t>, </a:t>
            </a:r>
            <a:r>
              <a:rPr lang="ru-RU" sz="2200" b="1" dirty="0" smtClean="0">
                <a:solidFill>
                  <a:srgbClr val="FFC000"/>
                </a:solidFill>
              </a:rPr>
              <a:t/>
            </a:r>
            <a:br>
              <a:rPr lang="ru-RU" sz="2200" b="1" dirty="0" smtClean="0">
                <a:solidFill>
                  <a:srgbClr val="FFC000"/>
                </a:solidFill>
              </a:rPr>
            </a:br>
            <a:r>
              <a:rPr lang="ru-RU" sz="5300" b="1" dirty="0" smtClean="0">
                <a:solidFill>
                  <a:srgbClr val="FFFF00"/>
                </a:solidFill>
              </a:rPr>
              <a:t>є </a:t>
            </a:r>
            <a:r>
              <a:rPr lang="ru-RU" sz="5300" b="1" dirty="0" err="1">
                <a:solidFill>
                  <a:srgbClr val="FFFF00"/>
                </a:solidFill>
              </a:rPr>
              <a:t>мімікрія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56576"/>
            <a:ext cx="864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Інколи</a:t>
            </a:r>
            <a:r>
              <a:rPr lang="ru-RU" sz="2000" dirty="0"/>
              <a:t> </a:t>
            </a:r>
            <a:r>
              <a:rPr lang="ru-RU" sz="2000" dirty="0" err="1"/>
              <a:t>мімікрію</a:t>
            </a:r>
            <a:r>
              <a:rPr lang="ru-RU" sz="2000" dirty="0"/>
              <a:t> </a:t>
            </a:r>
            <a:r>
              <a:rPr lang="ru-RU" sz="2000" dirty="0" err="1"/>
              <a:t>розглядають</a:t>
            </a:r>
            <a:r>
              <a:rPr lang="ru-RU" sz="2000" dirty="0"/>
              <a:t> широко – як </a:t>
            </a:r>
            <a:r>
              <a:rPr lang="ru-RU" sz="2000" dirty="0" err="1"/>
              <a:t>наслідування</a:t>
            </a:r>
            <a:r>
              <a:rPr lang="ru-RU" sz="2000" dirty="0"/>
              <a:t> </a:t>
            </a:r>
            <a:r>
              <a:rPr lang="ru-RU" sz="2000" dirty="0" err="1"/>
              <a:t>забарвлення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. Але ми </a:t>
            </a:r>
            <a:r>
              <a:rPr lang="ru-RU" sz="2000" dirty="0" err="1"/>
              <a:t>використовуватимемо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у </a:t>
            </a:r>
            <a:r>
              <a:rPr lang="ru-RU" sz="2000" dirty="0" err="1"/>
              <a:t>вузькому</a:t>
            </a:r>
            <a:r>
              <a:rPr lang="ru-RU" sz="2000" dirty="0"/>
              <a:t> </a:t>
            </a:r>
            <a:r>
              <a:rPr lang="ru-RU" sz="2000" dirty="0" err="1"/>
              <a:t>значенні</a:t>
            </a:r>
            <a:r>
              <a:rPr lang="ru-RU" sz="2000" dirty="0"/>
              <a:t> – </a:t>
            </a:r>
            <a:r>
              <a:rPr lang="ru-RU" sz="2800" b="1" u="sng" dirty="0">
                <a:solidFill>
                  <a:srgbClr val="FFFF00"/>
                </a:solidFill>
              </a:rPr>
              <a:t>як </a:t>
            </a:r>
            <a:r>
              <a:rPr lang="ru-RU" sz="2800" b="1" u="sng" dirty="0" err="1">
                <a:solidFill>
                  <a:srgbClr val="FFFF00"/>
                </a:solidFill>
              </a:rPr>
              <a:t>наслідування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властивостей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апосематичних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тварин</a:t>
            </a:r>
            <a:r>
              <a:rPr lang="ru-RU" sz="2800" b="1" u="sng" dirty="0">
                <a:solidFill>
                  <a:srgbClr val="FFFF00"/>
                </a:solidFill>
              </a:rPr>
              <a:t>.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dirty="0" err="1" smtClean="0"/>
              <a:t>Відразу</a:t>
            </a:r>
            <a:r>
              <a:rPr lang="ru-RU" sz="2000" dirty="0" smtClean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зазначити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мімікрія</a:t>
            </a:r>
            <a:r>
              <a:rPr lang="ru-RU" sz="2000" dirty="0" smtClean="0">
                <a:solidFill>
                  <a:srgbClr val="FFFF00"/>
                </a:solidFill>
              </a:rPr>
              <a:t> як </a:t>
            </a:r>
            <a:r>
              <a:rPr lang="ru-RU" sz="2000" dirty="0" err="1" smtClean="0">
                <a:solidFill>
                  <a:srgbClr val="FFFF00"/>
                </a:solidFill>
              </a:rPr>
              <a:t>пристосування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відіграє</a:t>
            </a:r>
            <a:r>
              <a:rPr lang="ru-RU" sz="2000" dirty="0" smtClean="0">
                <a:solidFill>
                  <a:srgbClr val="FFFF00"/>
                </a:solidFill>
              </a:rPr>
              <a:t> ту ж </a:t>
            </a:r>
            <a:r>
              <a:rPr lang="ru-RU" sz="2000" dirty="0" err="1" smtClean="0">
                <a:solidFill>
                  <a:srgbClr val="FFFF00"/>
                </a:solidFill>
              </a:rPr>
              <a:t>захисну</a:t>
            </a:r>
            <a:r>
              <a:rPr lang="ru-RU" sz="2000" dirty="0" smtClean="0">
                <a:solidFill>
                  <a:srgbClr val="FFFF00"/>
                </a:solidFill>
              </a:rPr>
              <a:t> роль, як і </a:t>
            </a:r>
            <a:r>
              <a:rPr lang="ru-RU" sz="2000" dirty="0" err="1" smtClean="0">
                <a:solidFill>
                  <a:srgbClr val="FFFF00"/>
                </a:solidFill>
              </a:rPr>
              <a:t>криптичне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забарвлення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u="sng" dirty="0" err="1" smtClean="0"/>
              <a:t>Відмінність</a:t>
            </a:r>
            <a:r>
              <a:rPr lang="ru-RU" sz="2000" u="sng" dirty="0" smtClean="0"/>
              <a:t> </a:t>
            </a:r>
            <a:r>
              <a:rPr lang="ru-RU" sz="2000" u="sng" dirty="0" err="1"/>
              <a:t>полягають</a:t>
            </a:r>
            <a:r>
              <a:rPr lang="ru-RU" sz="2000" u="sng" dirty="0"/>
              <a:t> </a:t>
            </a:r>
            <a:r>
              <a:rPr lang="ru-RU" sz="2000" u="sng" dirty="0" err="1"/>
              <a:t>лише</a:t>
            </a:r>
            <a:r>
              <a:rPr lang="ru-RU" sz="2000" u="sng" dirty="0"/>
              <a:t> </a:t>
            </a:r>
            <a:r>
              <a:rPr lang="ru-RU" sz="2000" b="1" u="sng" dirty="0">
                <a:solidFill>
                  <a:srgbClr val="FFFF00"/>
                </a:solidFill>
              </a:rPr>
              <a:t>в </a:t>
            </a:r>
            <a:r>
              <a:rPr lang="ru-RU" sz="2000" b="1" u="sng" dirty="0" err="1">
                <a:solidFill>
                  <a:srgbClr val="FFFF00"/>
                </a:solidFill>
              </a:rPr>
              <a:t>механізмі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їх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спрацьовування</a:t>
            </a:r>
            <a:r>
              <a:rPr lang="ru-RU" sz="2000" b="1" u="sng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FF0000"/>
                </a:solidFill>
              </a:rPr>
              <a:t>При </a:t>
            </a:r>
            <a:r>
              <a:rPr lang="ru-RU" sz="2000" dirty="0" err="1">
                <a:solidFill>
                  <a:srgbClr val="FF0000"/>
                </a:solidFill>
              </a:rPr>
              <a:t>криптичному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забарвленні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організм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наслідує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властивості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предметів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які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байдужі</a:t>
            </a:r>
            <a:r>
              <a:rPr lang="ru-RU" sz="2000" dirty="0">
                <a:solidFill>
                  <a:srgbClr val="FF0000"/>
                </a:solidFill>
              </a:rPr>
              <a:t> для ворога.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У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мімікрії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тварина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стає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помітною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наслідуючи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особливості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предметів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відомих</a:t>
            </a:r>
            <a:r>
              <a:rPr lang="ru-RU" sz="2000" b="1" dirty="0">
                <a:solidFill>
                  <a:srgbClr val="FFFF00"/>
                </a:solidFill>
              </a:rPr>
              <a:t> ворогу і </a:t>
            </a:r>
            <a:r>
              <a:rPr lang="ru-RU" sz="2000" b="1" dirty="0" err="1">
                <a:solidFill>
                  <a:srgbClr val="FFFF00"/>
                </a:solidFill>
              </a:rPr>
              <a:t>яких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він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уникає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r>
              <a:rPr lang="ru-RU" sz="2000" b="1" dirty="0"/>
              <a:t> </a:t>
            </a:r>
            <a:r>
              <a:rPr lang="ru-RU" sz="2000" dirty="0"/>
              <a:t>Тому результат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</a:t>
            </a:r>
            <a:r>
              <a:rPr lang="ru-RU" sz="2000" dirty="0" err="1"/>
              <a:t>пристосувань</a:t>
            </a:r>
            <a:r>
              <a:rPr lang="ru-RU" sz="2000" dirty="0"/>
              <a:t> є </a:t>
            </a:r>
            <a:r>
              <a:rPr lang="ru-RU" sz="2000" dirty="0" err="1"/>
              <a:t>близьким</a:t>
            </a:r>
            <a:r>
              <a:rPr lang="ru-RU" sz="2000" dirty="0"/>
              <a:t> – </a:t>
            </a:r>
            <a:r>
              <a:rPr lang="ru-RU" sz="2800" b="1" u="sng" dirty="0" err="1">
                <a:solidFill>
                  <a:srgbClr val="FFFF00"/>
                </a:solidFill>
              </a:rPr>
              <a:t>підвищення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виживаності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 err="1">
                <a:solidFill>
                  <a:srgbClr val="FFFF00"/>
                </a:solidFill>
              </a:rPr>
              <a:t>організмів</a:t>
            </a:r>
            <a:r>
              <a:rPr lang="ru-RU" sz="2800" b="1" u="sng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260648"/>
            <a:ext cx="48965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бейтсівською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мімікрією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розуміють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випадки</a:t>
            </a:r>
            <a:r>
              <a:rPr lang="ru-RU" sz="2800" b="1" dirty="0">
                <a:solidFill>
                  <a:srgbClr val="FFFF00"/>
                </a:solidFill>
              </a:rPr>
              <a:t>, коли </a:t>
            </a:r>
            <a:r>
              <a:rPr lang="ru-RU" sz="2800" b="1" dirty="0" err="1">
                <a:solidFill>
                  <a:srgbClr val="FFFF00"/>
                </a:solidFill>
              </a:rPr>
              <a:t>незахищений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їстівний</a:t>
            </a:r>
            <a:r>
              <a:rPr lang="ru-RU" sz="2800" b="1" dirty="0">
                <a:solidFill>
                  <a:srgbClr val="FFFF00"/>
                </a:solidFill>
              </a:rPr>
              <a:t> вид </a:t>
            </a:r>
            <a:r>
              <a:rPr lang="ru-RU" sz="2800" b="1" dirty="0" err="1">
                <a:solidFill>
                  <a:srgbClr val="FFFF00"/>
                </a:solidFill>
              </a:rPr>
              <a:t>наслідує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властивості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неїстівного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або</a:t>
            </a:r>
            <a:r>
              <a:rPr lang="ru-RU" sz="2800" b="1" dirty="0">
                <a:solidFill>
                  <a:srgbClr val="FFFF00"/>
                </a:solidFill>
              </a:rPr>
              <a:t> добре </a:t>
            </a:r>
            <a:r>
              <a:rPr lang="ru-RU" sz="2800" b="1" dirty="0" err="1">
                <a:solidFill>
                  <a:srgbClr val="FFFF00"/>
                </a:solidFill>
              </a:rPr>
              <a:t>захищеного</a:t>
            </a:r>
            <a:r>
              <a:rPr lang="ru-RU" sz="2800" b="1" dirty="0">
                <a:solidFill>
                  <a:srgbClr val="FFFF00"/>
                </a:solidFill>
              </a:rPr>
              <a:t> виду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перший вид є </a:t>
            </a:r>
            <a:r>
              <a:rPr lang="ru-RU" sz="2000" b="1" dirty="0" err="1">
                <a:solidFill>
                  <a:srgbClr val="FFFF00"/>
                </a:solidFill>
              </a:rPr>
              <a:t>імітатором</a:t>
            </a:r>
            <a:r>
              <a:rPr lang="ru-RU" dirty="0"/>
              <a:t>, а </a:t>
            </a:r>
            <a:r>
              <a:rPr lang="ru-RU" dirty="0" err="1"/>
              <a:t>другий</a:t>
            </a:r>
            <a:r>
              <a:rPr lang="ru-RU" dirty="0"/>
              <a:t> – </a:t>
            </a:r>
            <a:r>
              <a:rPr lang="ru-RU" sz="2000" b="1" dirty="0" err="1">
                <a:solidFill>
                  <a:srgbClr val="FFFF00"/>
                </a:solidFill>
              </a:rPr>
              <a:t>моделлю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err="1" smtClean="0"/>
              <a:t>Тобто</a:t>
            </a:r>
            <a:r>
              <a:rPr lang="ru-RU" dirty="0"/>
              <a:t>, </a:t>
            </a:r>
            <a:r>
              <a:rPr lang="ru-RU" dirty="0" err="1"/>
              <a:t>схожість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i="1" dirty="0"/>
              <a:t>уводить </a:t>
            </a:r>
            <a:r>
              <a:rPr lang="ru-RU" i="1" dirty="0" err="1"/>
              <a:t>імовірних</a:t>
            </a:r>
            <a:r>
              <a:rPr lang="ru-RU" i="1" dirty="0"/>
              <a:t> </a:t>
            </a:r>
            <a:r>
              <a:rPr lang="ru-RU" i="1" dirty="0" err="1"/>
              <a:t>ворогів</a:t>
            </a:r>
            <a:r>
              <a:rPr lang="ru-RU" i="1" dirty="0"/>
              <a:t> в </a:t>
            </a:r>
            <a:r>
              <a:rPr lang="ru-RU" i="1" dirty="0" err="1"/>
              <a:t>оману</a:t>
            </a:r>
            <a:r>
              <a:rPr lang="ru-RU" i="1" dirty="0"/>
              <a:t>, </a:t>
            </a:r>
            <a:r>
              <a:rPr lang="ru-RU" i="1" dirty="0" err="1"/>
              <a:t>хибно</a:t>
            </a:r>
            <a:r>
              <a:rPr lang="ru-RU" i="1" dirty="0"/>
              <a:t> </a:t>
            </a:r>
            <a:r>
              <a:rPr lang="ru-RU" i="1" dirty="0" err="1"/>
              <a:t>виконуючи</a:t>
            </a:r>
            <a:r>
              <a:rPr lang="ru-RU" i="1" dirty="0"/>
              <a:t> </a:t>
            </a:r>
            <a:r>
              <a:rPr lang="ru-RU" i="1" dirty="0" err="1"/>
              <a:t>функцію</a:t>
            </a:r>
            <a:r>
              <a:rPr lang="ru-RU" i="1" dirty="0"/>
              <a:t> </a:t>
            </a:r>
            <a:r>
              <a:rPr lang="ru-RU" i="1" dirty="0" err="1"/>
              <a:t>попереджуючого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псевдоапосематичного</a:t>
            </a:r>
            <a:r>
              <a:rPr lang="ru-RU" dirty="0"/>
              <a:t>) </a:t>
            </a:r>
            <a:r>
              <a:rPr lang="ru-RU" dirty="0" err="1"/>
              <a:t>забарвлення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Одним з </a:t>
            </a:r>
            <a:r>
              <a:rPr lang="ru-RU" dirty="0" err="1"/>
              <a:t>головних</a:t>
            </a:r>
            <a:r>
              <a:rPr lang="ru-RU" dirty="0"/>
              <a:t> правил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імітаторів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моделлю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вороги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розпізнають</a:t>
            </a:r>
            <a:r>
              <a:rPr lang="ru-RU" dirty="0"/>
              <a:t> обман,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послаблюється</a:t>
            </a:r>
            <a:r>
              <a:rPr lang="ru-RU" dirty="0"/>
              <a:t> </a:t>
            </a:r>
            <a:r>
              <a:rPr lang="ru-RU" dirty="0" err="1"/>
              <a:t>навчальне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нападу </a:t>
            </a:r>
            <a:r>
              <a:rPr lang="ru-RU" dirty="0" err="1"/>
              <a:t>хижака</a:t>
            </a:r>
            <a:r>
              <a:rPr lang="ru-RU" dirty="0"/>
              <a:t> на </a:t>
            </a:r>
            <a:r>
              <a:rPr lang="ru-RU" dirty="0" err="1"/>
              <a:t>апосематичну</a:t>
            </a:r>
            <a:r>
              <a:rPr lang="ru-RU" dirty="0"/>
              <a:t> </a:t>
            </a:r>
            <a:r>
              <a:rPr lang="ru-RU" dirty="0" err="1"/>
              <a:t>тварину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53763"/>
            <a:ext cx="3913945" cy="2959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96" y="4149080"/>
            <a:ext cx="397499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1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38376"/>
            <a:ext cx="8174645" cy="627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827583" y="568966"/>
            <a:ext cx="5400601" cy="3200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сучасному еволюційному вченні</a:t>
            </a:r>
            <a:r>
              <a:rPr lang="uk-UA" dirty="0"/>
              <a:t> важливим є положення про те, що </a:t>
            </a:r>
            <a:endParaRPr lang="uk-UA" dirty="0" smtClean="0"/>
          </a:p>
          <a:p>
            <a:pPr algn="just"/>
            <a:r>
              <a:rPr lang="uk-UA" sz="2000" b="1" dirty="0" smtClean="0"/>
              <a:t>еволюція </a:t>
            </a:r>
            <a:r>
              <a:rPr lang="uk-UA" sz="2000" b="1" dirty="0"/>
              <a:t>організмів є еволюцією пристосувальною, </a:t>
            </a:r>
            <a:endParaRPr lang="uk-UA" sz="2000" b="1" dirty="0" smtClean="0"/>
          </a:p>
          <a:p>
            <a:pPr algn="just"/>
            <a:r>
              <a:rPr lang="uk-UA" dirty="0" smtClean="0"/>
              <a:t>тобто </a:t>
            </a:r>
            <a:r>
              <a:rPr lang="uk-UA" dirty="0"/>
              <a:t>вона полягає в розвитку ознак, які відповідали б умовам їх існування. </a:t>
            </a:r>
          </a:p>
          <a:p>
            <a:pPr algn="just"/>
            <a:r>
              <a:rPr lang="ru-RU" dirty="0"/>
              <a:t>Таким чином, </a:t>
            </a:r>
            <a:r>
              <a:rPr lang="ru-RU" u="sng" dirty="0" err="1"/>
              <a:t>внаслідок</a:t>
            </a:r>
            <a:r>
              <a:rPr lang="ru-RU" u="sng" dirty="0"/>
              <a:t> </a:t>
            </a:r>
            <a:r>
              <a:rPr lang="ru-RU" u="sng" dirty="0" err="1"/>
              <a:t>історичного</a:t>
            </a:r>
            <a:r>
              <a:rPr lang="ru-RU" u="sng" dirty="0"/>
              <a:t> </a:t>
            </a:r>
            <a:r>
              <a:rPr lang="ru-RU" u="sng" dirty="0" err="1"/>
              <a:t>розвитку</a:t>
            </a:r>
            <a:r>
              <a:rPr lang="ru-RU" u="sng" dirty="0"/>
              <a:t> </a:t>
            </a:r>
            <a:r>
              <a:rPr lang="ru-RU" u="sng" dirty="0" err="1"/>
              <a:t>організмів</a:t>
            </a:r>
            <a:r>
              <a:rPr lang="ru-RU" u="sng" dirty="0"/>
              <a:t> </a:t>
            </a:r>
            <a:r>
              <a:rPr lang="ru-RU" b="1" u="sng" dirty="0" err="1"/>
              <a:t>уся</a:t>
            </a:r>
            <a:r>
              <a:rPr lang="ru-RU" b="1" u="sng" dirty="0"/>
              <a:t> </a:t>
            </a:r>
            <a:r>
              <a:rPr lang="ru-RU" b="1" u="sng" dirty="0" err="1"/>
              <a:t>їх</a:t>
            </a:r>
            <a:r>
              <a:rPr lang="ru-RU" b="1" u="sng" dirty="0"/>
              <a:t> </a:t>
            </a:r>
            <a:r>
              <a:rPr lang="ru-RU" b="1" u="sng" dirty="0" err="1"/>
              <a:t>організація</a:t>
            </a:r>
            <a:r>
              <a:rPr lang="ru-RU" b="1" u="sng" dirty="0"/>
              <a:t> </a:t>
            </a:r>
            <a:r>
              <a:rPr lang="ru-RU" b="1" u="sng" dirty="0" err="1"/>
              <a:t>виявляється</a:t>
            </a:r>
            <a:r>
              <a:rPr lang="ru-RU" b="1" u="sng" dirty="0"/>
              <a:t> </a:t>
            </a:r>
            <a:r>
              <a:rPr lang="ru-RU" b="1" u="sng" dirty="0" err="1"/>
              <a:t>глибоко</a:t>
            </a:r>
            <a:r>
              <a:rPr lang="ru-RU" b="1" u="sng" dirty="0"/>
              <a:t> адаптивною </a:t>
            </a:r>
            <a:endParaRPr lang="ru-RU" b="1" u="sng" dirty="0" smtClean="0"/>
          </a:p>
          <a:p>
            <a:pPr algn="just"/>
            <a:r>
              <a:rPr lang="ru-RU" i="1" dirty="0" smtClean="0"/>
              <a:t>(</a:t>
            </a:r>
            <a:r>
              <a:rPr lang="ru-RU" i="1" dirty="0"/>
              <a:t>при </a:t>
            </a:r>
            <a:r>
              <a:rPr lang="ru-RU" i="1" dirty="0" err="1"/>
              <a:t>чому</a:t>
            </a:r>
            <a:r>
              <a:rPr lang="ru-RU" i="1" dirty="0"/>
              <a:t> </a:t>
            </a:r>
            <a:r>
              <a:rPr lang="ru-RU" i="1" dirty="0" err="1"/>
              <a:t>адаптація</a:t>
            </a:r>
            <a:r>
              <a:rPr lang="ru-RU" i="1" dirty="0"/>
              <a:t> </a:t>
            </a:r>
            <a:r>
              <a:rPr lang="ru-RU" i="1" dirty="0" err="1"/>
              <a:t>розуміється</a:t>
            </a:r>
            <a:r>
              <a:rPr lang="ru-RU" i="1" dirty="0"/>
              <a:t> </a:t>
            </a:r>
            <a:r>
              <a:rPr lang="ru-RU" i="1" dirty="0" err="1"/>
              <a:t>достатньо</a:t>
            </a:r>
            <a:r>
              <a:rPr lang="ru-RU" i="1" dirty="0"/>
              <a:t> широко і часто не конкретно).</a:t>
            </a:r>
          </a:p>
        </p:txBody>
      </p:sp>
    </p:spTree>
    <p:extLst>
      <p:ext uri="{BB962C8B-B14F-4D97-AF65-F5344CB8AC3E}">
        <p14:creationId xmlns:p14="http://schemas.microsoft.com/office/powerpoint/2010/main" val="7501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620688"/>
            <a:ext cx="48965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Але </a:t>
            </a:r>
            <a:r>
              <a:rPr lang="ru-RU" sz="2000" dirty="0" err="1"/>
              <a:t>зміни</a:t>
            </a:r>
            <a:r>
              <a:rPr lang="ru-RU" sz="2000" dirty="0"/>
              <a:t> не </a:t>
            </a:r>
            <a:r>
              <a:rPr lang="ru-RU" sz="2000" dirty="0" err="1"/>
              <a:t>обмежуються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зовнішнім</a:t>
            </a:r>
            <a:r>
              <a:rPr lang="ru-RU" sz="2000" dirty="0"/>
              <a:t> </a:t>
            </a:r>
            <a:r>
              <a:rPr lang="ru-RU" sz="2000" dirty="0" err="1"/>
              <a:t>виглядом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– </a:t>
            </a:r>
            <a:r>
              <a:rPr lang="ru-RU" sz="2000" u="sng" dirty="0" err="1">
                <a:solidFill>
                  <a:srgbClr val="FFFF00"/>
                </a:solidFill>
              </a:rPr>
              <a:t>суттєво</a:t>
            </a:r>
            <a:r>
              <a:rPr lang="ru-RU" sz="2000" u="sng" dirty="0">
                <a:solidFill>
                  <a:srgbClr val="FFFF00"/>
                </a:solidFill>
              </a:rPr>
              <a:t> </a:t>
            </a:r>
            <a:r>
              <a:rPr lang="ru-RU" sz="2000" u="sng" dirty="0" err="1">
                <a:solidFill>
                  <a:srgbClr val="FFFF00"/>
                </a:solidFill>
              </a:rPr>
              <a:t>змінюється</a:t>
            </a:r>
            <a:r>
              <a:rPr lang="ru-RU" sz="2000" u="sng" dirty="0">
                <a:solidFill>
                  <a:srgbClr val="FFFF00"/>
                </a:solidFill>
              </a:rPr>
              <a:t> й </a:t>
            </a:r>
            <a:r>
              <a:rPr lang="ru-RU" sz="2000" u="sng" dirty="0" err="1">
                <a:solidFill>
                  <a:srgbClr val="FFFF00"/>
                </a:solidFill>
              </a:rPr>
              <a:t>поведінка</a:t>
            </a:r>
            <a:r>
              <a:rPr lang="ru-RU" sz="2000" u="sng" dirty="0">
                <a:solidFill>
                  <a:srgbClr val="FFFF00"/>
                </a:solidFill>
              </a:rPr>
              <a:t> </a:t>
            </a:r>
            <a:r>
              <a:rPr lang="ru-RU" sz="2000" u="sng" dirty="0" err="1">
                <a:solidFill>
                  <a:srgbClr val="FFFF00"/>
                </a:solidFill>
              </a:rPr>
              <a:t>останніх</a:t>
            </a:r>
            <a:r>
              <a:rPr lang="ru-RU" sz="2000" u="sng" dirty="0">
                <a:solidFill>
                  <a:srgbClr val="FFFF00"/>
                </a:solidFill>
              </a:rPr>
              <a:t>. </a:t>
            </a:r>
            <a:endParaRPr lang="ru-RU" sz="2000" u="sng" dirty="0" smtClean="0">
              <a:solidFill>
                <a:srgbClr val="FFFF00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стосуватись</a:t>
            </a:r>
            <a:r>
              <a:rPr lang="ru-RU" sz="2000" dirty="0"/>
              <a:t> часу </a:t>
            </a:r>
            <a:r>
              <a:rPr lang="ru-RU" sz="2000" dirty="0" err="1"/>
              <a:t>активності</a:t>
            </a:r>
            <a:r>
              <a:rPr lang="ru-RU" sz="2000" dirty="0"/>
              <a:t>, як у </a:t>
            </a:r>
            <a:r>
              <a:rPr lang="ru-RU" sz="2000" dirty="0" err="1"/>
              <a:t>метелика</a:t>
            </a:r>
            <a:r>
              <a:rPr lang="ru-RU" sz="2000" dirty="0"/>
              <a:t> </a:t>
            </a:r>
            <a:r>
              <a:rPr lang="ru-RU" sz="2000" dirty="0" err="1"/>
              <a:t>склівки</a:t>
            </a:r>
            <a:r>
              <a:rPr lang="ru-RU" sz="2000" dirty="0"/>
              <a:t> </a:t>
            </a:r>
            <a:r>
              <a:rPr lang="ru-RU" sz="2000" dirty="0" err="1"/>
              <a:t>шершнеподібної</a:t>
            </a:r>
            <a:r>
              <a:rPr lang="ru-RU" sz="2000" dirty="0"/>
              <a:t> (</a:t>
            </a:r>
            <a:r>
              <a:rPr lang="ru-RU" sz="2000" i="1" dirty="0" err="1"/>
              <a:t>Aegeria</a:t>
            </a:r>
            <a:r>
              <a:rPr lang="ru-RU" sz="2000" i="1" dirty="0"/>
              <a:t> </a:t>
            </a:r>
            <a:r>
              <a:rPr lang="ru-RU" sz="2000" i="1" dirty="0" err="1"/>
              <a:t>crabroniformis</a:t>
            </a:r>
            <a:r>
              <a:rPr lang="ru-RU" sz="2000" dirty="0"/>
              <a:t>), яка, 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представників</a:t>
            </a:r>
            <a:r>
              <a:rPr lang="ru-RU" sz="2000" dirty="0"/>
              <a:t> </a:t>
            </a:r>
            <a:r>
              <a:rPr lang="ru-RU" sz="2000" dirty="0" err="1"/>
              <a:t>Heteroptera</a:t>
            </a:r>
            <a:r>
              <a:rPr lang="ru-RU" sz="2000" dirty="0"/>
              <a:t>, </a:t>
            </a:r>
            <a:r>
              <a:rPr lang="ru-RU" sz="2000" dirty="0" err="1"/>
              <a:t>веде</a:t>
            </a:r>
            <a:r>
              <a:rPr lang="ru-RU" sz="2000" dirty="0"/>
              <a:t> </a:t>
            </a:r>
            <a:r>
              <a:rPr lang="ru-RU" sz="2000" dirty="0" err="1"/>
              <a:t>денний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подібно</a:t>
            </a:r>
            <a:r>
              <a:rPr lang="ru-RU" sz="2000" dirty="0"/>
              <a:t> до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Схожими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FF00"/>
                </a:solidFill>
              </a:rPr>
              <a:t>і </a:t>
            </a:r>
            <a:r>
              <a:rPr lang="ru-RU" sz="2000" dirty="0" err="1">
                <a:solidFill>
                  <a:srgbClr val="FFFF00"/>
                </a:solidFill>
              </a:rPr>
              <a:t>навіть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спеціалізовані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поведінкові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акти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Спійманий</a:t>
            </a:r>
            <a:r>
              <a:rPr lang="ru-RU" sz="2000" dirty="0" smtClean="0"/>
              <a:t> </a:t>
            </a:r>
            <a:r>
              <a:rPr lang="ru-RU" sz="2000" dirty="0"/>
              <a:t>жук </a:t>
            </a:r>
            <a:r>
              <a:rPr lang="ru-RU" sz="2000" dirty="0" err="1"/>
              <a:t>вусач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FF00"/>
                </a:solidFill>
              </a:rPr>
              <a:t>Dyrphya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за </a:t>
            </a:r>
            <a:r>
              <a:rPr lang="ru-RU" sz="2000" dirty="0" err="1"/>
              <a:t>зовнішнім</a:t>
            </a:r>
            <a:r>
              <a:rPr lang="ru-RU" sz="2000" dirty="0"/>
              <a:t> </a:t>
            </a:r>
            <a:r>
              <a:rPr lang="ru-RU" sz="2000" dirty="0" err="1"/>
              <a:t>виглядом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наїзника</a:t>
            </a:r>
            <a:r>
              <a:rPr lang="ru-RU" sz="2000" dirty="0"/>
              <a:t>, </a:t>
            </a:r>
            <a:r>
              <a:rPr lang="ru-RU" sz="2000" dirty="0" err="1">
                <a:solidFill>
                  <a:schemeClr val="bg1"/>
                </a:solidFill>
              </a:rPr>
              <a:t>згинає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кінчик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черевця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наче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намагається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ужалити</a:t>
            </a:r>
            <a:r>
              <a:rPr lang="ru-RU" sz="2000" dirty="0">
                <a:solidFill>
                  <a:schemeClr val="bg1"/>
                </a:solidFill>
              </a:rPr>
              <a:t>, і </a:t>
            </a:r>
            <a:r>
              <a:rPr lang="ru-RU" sz="2000" dirty="0" err="1">
                <a:solidFill>
                  <a:schemeClr val="bg1"/>
                </a:solidFill>
              </a:rPr>
              <a:t>навіть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висовує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стрижень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рухає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наче</a:t>
            </a:r>
            <a:r>
              <a:rPr lang="ru-RU" sz="2000" dirty="0">
                <a:solidFill>
                  <a:schemeClr val="bg1"/>
                </a:solidFill>
              </a:rPr>
              <a:t> жалом.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611240" cy="2034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212976"/>
            <a:ext cx="20535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Найкраще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імітування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серед</a:t>
            </a:r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жуків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8" y="4725144"/>
            <a:ext cx="2269535" cy="189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6206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Жук-вусач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28559" y="6488668"/>
            <a:ext cx="119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наїздник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8072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 smtClean="0"/>
              <a:t>формується</a:t>
            </a:r>
            <a:r>
              <a:rPr lang="ru-RU" sz="2000" dirty="0" smtClean="0"/>
              <a:t> </a:t>
            </a:r>
            <a:r>
              <a:rPr lang="ru-RU" sz="2000" dirty="0"/>
              <a:t>у тому </a:t>
            </a:r>
            <a:r>
              <a:rPr lang="ru-RU" sz="2000" dirty="0" err="1"/>
              <a:t>випадку</a:t>
            </a:r>
            <a:r>
              <a:rPr lang="ru-RU" sz="2000" dirty="0"/>
              <a:t>, коли </a:t>
            </a:r>
            <a:r>
              <a:rPr lang="ru-RU" sz="2000" b="1" dirty="0" err="1">
                <a:solidFill>
                  <a:srgbClr val="FFFF00"/>
                </a:solidFill>
              </a:rPr>
              <a:t>кілька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видів</a:t>
            </a:r>
            <a:r>
              <a:rPr lang="ru-RU" sz="2000" b="1" dirty="0">
                <a:solidFill>
                  <a:srgbClr val="FFFF00"/>
                </a:solidFill>
              </a:rPr>
              <a:t> з </a:t>
            </a:r>
            <a:r>
              <a:rPr lang="ru-RU" sz="2000" b="1" dirty="0" err="1">
                <a:solidFill>
                  <a:srgbClr val="FFFF00"/>
                </a:solidFill>
              </a:rPr>
              <a:t>апосематичними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властивостями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набувають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спільного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вигляду</a:t>
            </a:r>
            <a:r>
              <a:rPr lang="ru-RU" sz="2000" b="1" dirty="0">
                <a:solidFill>
                  <a:srgbClr val="FFFF00"/>
                </a:solidFill>
              </a:rPr>
              <a:t>, </a:t>
            </a:r>
            <a:r>
              <a:rPr lang="ru-RU" sz="2000" b="1" dirty="0" err="1">
                <a:solidFill>
                  <a:srgbClr val="FFFF00"/>
                </a:solidFill>
              </a:rPr>
              <a:t>завдяки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чому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краще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розпізнаються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хижаками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endParaRPr lang="ru-RU" sz="2000" dirty="0" smtClean="0">
              <a:solidFill>
                <a:srgbClr val="FFFF00"/>
              </a:solidFill>
            </a:endParaRPr>
          </a:p>
          <a:p>
            <a:pPr algn="just"/>
            <a:endParaRPr lang="ru-RU" sz="2000" dirty="0"/>
          </a:p>
          <a:p>
            <a:pPr algn="just"/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/>
              <a:t>тип </a:t>
            </a:r>
            <a:r>
              <a:rPr lang="ru-RU" sz="2000" b="1" u="sng" dirty="0" err="1"/>
              <a:t>пристосувань</a:t>
            </a:r>
            <a:r>
              <a:rPr lang="ru-RU" sz="2000" b="1" u="sng" dirty="0"/>
              <a:t> </a:t>
            </a:r>
            <a:r>
              <a:rPr lang="ru-RU" sz="2000" b="1" u="sng" dirty="0" err="1"/>
              <a:t>прискорює</a:t>
            </a:r>
            <a:r>
              <a:rPr lang="ru-RU" sz="2000" b="1" u="sng" dirty="0"/>
              <a:t> </a:t>
            </a:r>
            <a:r>
              <a:rPr lang="ru-RU" sz="2000" b="1" u="sng" dirty="0" err="1"/>
              <a:t>навчання</a:t>
            </a:r>
            <a:r>
              <a:rPr lang="ru-RU" sz="2000" b="1" u="sng" dirty="0"/>
              <a:t> ворога </a:t>
            </a:r>
            <a:r>
              <a:rPr lang="ru-RU" sz="2000" b="1" u="sng" dirty="0" err="1"/>
              <a:t>щодо</a:t>
            </a:r>
            <a:r>
              <a:rPr lang="ru-RU" sz="2000" b="1" u="sng" dirty="0"/>
              <a:t> </a:t>
            </a:r>
            <a:r>
              <a:rPr lang="ru-RU" sz="2000" b="1" u="sng" dirty="0" err="1"/>
              <a:t>неїстівності</a:t>
            </a:r>
            <a:r>
              <a:rPr lang="ru-RU" sz="2000" b="1" u="sng" dirty="0"/>
              <a:t> </a:t>
            </a:r>
            <a:r>
              <a:rPr lang="ru-RU" sz="2000" b="1" u="sng" dirty="0" err="1"/>
              <a:t>певної</a:t>
            </a:r>
            <a:r>
              <a:rPr lang="ru-RU" sz="2000" b="1" u="sng" dirty="0"/>
              <a:t> </a:t>
            </a:r>
            <a:r>
              <a:rPr lang="ru-RU" sz="2000" b="1" u="sng" dirty="0" err="1"/>
              <a:t>групи</a:t>
            </a:r>
            <a:r>
              <a:rPr lang="ru-RU" sz="2000" b="1" u="sng" dirty="0"/>
              <a:t> </a:t>
            </a:r>
            <a:r>
              <a:rPr lang="ru-RU" sz="2000" b="1" u="sng" dirty="0" err="1"/>
              <a:t>апосематичних</a:t>
            </a:r>
            <a:r>
              <a:rPr lang="ru-RU" sz="2000" b="1" u="sng" dirty="0"/>
              <a:t> </a:t>
            </a:r>
            <a:r>
              <a:rPr lang="ru-RU" sz="2000" b="1" u="sng" dirty="0" err="1"/>
              <a:t>тварин</a:t>
            </a:r>
            <a:r>
              <a:rPr lang="ru-RU" sz="2000" b="1" u="sng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FF00"/>
                </a:solidFill>
              </a:rPr>
              <a:t>спільності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їх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попереджуючого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забарвлення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endParaRPr lang="ru-RU" sz="2000" dirty="0" smtClean="0">
              <a:solidFill>
                <a:srgbClr val="FFFF00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Інколи</a:t>
            </a:r>
            <a:r>
              <a:rPr lang="ru-RU" sz="2000" dirty="0" smtClean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явище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ще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синапосематичним</a:t>
            </a:r>
            <a:r>
              <a:rPr lang="ru-RU" sz="2000" b="1" u="sng" dirty="0">
                <a:solidFill>
                  <a:srgbClr val="FFFF00"/>
                </a:solidFill>
              </a:rPr>
              <a:t>, </a:t>
            </a:r>
            <a:r>
              <a:rPr lang="ru-RU" sz="2000" b="1" u="sng" dirty="0" err="1">
                <a:solidFill>
                  <a:srgbClr val="FFFF00"/>
                </a:solidFill>
              </a:rPr>
              <a:t>або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спільним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попереджуючим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забарвленням</a:t>
            </a:r>
            <a:r>
              <a:rPr lang="ru-RU" sz="2000" b="1" u="sng" dirty="0">
                <a:solidFill>
                  <a:srgbClr val="FFFF00"/>
                </a:solidFill>
              </a:rPr>
              <a:t>. </a:t>
            </a:r>
            <a:endParaRPr lang="ru-RU" sz="2000" b="1" u="sng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dirty="0" smtClean="0"/>
              <a:t>При </a:t>
            </a:r>
            <a:r>
              <a:rPr lang="ru-RU" sz="2000" dirty="0" err="1"/>
              <a:t>мюлерівській</a:t>
            </a:r>
            <a:r>
              <a:rPr lang="ru-RU" sz="2000" dirty="0"/>
              <a:t> </a:t>
            </a:r>
            <a:r>
              <a:rPr lang="ru-RU" sz="2000" dirty="0" err="1"/>
              <a:t>мімікрії</a:t>
            </a:r>
            <a:r>
              <a:rPr lang="ru-RU" sz="2000" dirty="0"/>
              <a:t> </a:t>
            </a:r>
            <a:r>
              <a:rPr lang="ru-RU" sz="2000" dirty="0" err="1"/>
              <a:t>схожість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незначною</a:t>
            </a:r>
            <a:r>
              <a:rPr lang="ru-RU" sz="2000" dirty="0"/>
              <a:t>, </a:t>
            </a:r>
            <a:r>
              <a:rPr lang="ru-RU" sz="2000" dirty="0" err="1"/>
              <a:t>надаючи</a:t>
            </a:r>
            <a:r>
              <a:rPr lang="ru-RU" sz="2000" dirty="0"/>
              <a:t> </a:t>
            </a:r>
            <a:r>
              <a:rPr lang="ru-RU" sz="2000" dirty="0" err="1"/>
              <a:t>тваринам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спільних</a:t>
            </a:r>
            <a:r>
              <a:rPr lang="ru-RU" sz="2000" dirty="0"/>
              <a:t> </a:t>
            </a:r>
            <a:r>
              <a:rPr lang="ru-RU" sz="2000" dirty="0" err="1"/>
              <a:t>властивостей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37789"/>
            <a:ext cx="3523992" cy="4118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Мюлерівська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мімікрія</a:t>
            </a:r>
            <a:r>
              <a:rPr lang="ru-RU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1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96339" y="227687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Одна з </a:t>
            </a:r>
            <a:r>
              <a:rPr lang="ru-RU" sz="2400" dirty="0" err="1"/>
              <a:t>закономірностей</a:t>
            </a:r>
            <a:r>
              <a:rPr lang="ru-RU" sz="2400" dirty="0"/>
              <a:t> </a:t>
            </a:r>
            <a:r>
              <a:rPr lang="ru-RU" sz="2400" dirty="0" err="1"/>
              <a:t>мімікрії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схожість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поширюється</a:t>
            </a:r>
            <a:r>
              <a:rPr lang="ru-RU" sz="2400" dirty="0"/>
              <a:t> </a:t>
            </a:r>
            <a:r>
              <a:rPr lang="ru-RU" sz="2400" u="sng" dirty="0" err="1">
                <a:solidFill>
                  <a:srgbClr val="FFFF00"/>
                </a:solidFill>
              </a:rPr>
              <a:t>лише</a:t>
            </a:r>
            <a:r>
              <a:rPr lang="ru-RU" sz="2400" u="sng" dirty="0">
                <a:solidFill>
                  <a:srgbClr val="FFFF00"/>
                </a:solidFill>
              </a:rPr>
              <a:t> на </a:t>
            </a:r>
            <a:r>
              <a:rPr lang="ru-RU" sz="2400" u="sng" dirty="0" err="1">
                <a:solidFill>
                  <a:srgbClr val="FFFF00"/>
                </a:solidFill>
              </a:rPr>
              <a:t>зовнішні</a:t>
            </a:r>
            <a:r>
              <a:rPr lang="ru-RU" sz="2400" u="sng" dirty="0">
                <a:solidFill>
                  <a:srgbClr val="FFFF00"/>
                </a:solidFill>
              </a:rPr>
              <a:t>, </a:t>
            </a:r>
            <a:r>
              <a:rPr lang="ru-RU" sz="2400" u="sng" dirty="0" err="1">
                <a:solidFill>
                  <a:srgbClr val="FFFF00"/>
                </a:solidFill>
              </a:rPr>
              <a:t>помітні</a:t>
            </a:r>
            <a:r>
              <a:rPr lang="ru-RU" sz="2400" u="sng" dirty="0">
                <a:solidFill>
                  <a:srgbClr val="FFFF00"/>
                </a:solidFill>
              </a:rPr>
              <a:t> для </a:t>
            </a:r>
            <a:r>
              <a:rPr lang="ru-RU" sz="2400" u="sng" dirty="0" err="1">
                <a:solidFill>
                  <a:srgbClr val="FFFF00"/>
                </a:solidFill>
              </a:rPr>
              <a:t>стороннього</a:t>
            </a:r>
            <a:r>
              <a:rPr lang="ru-RU" sz="2400" u="sng" dirty="0">
                <a:solidFill>
                  <a:srgbClr val="FFFF00"/>
                </a:solidFill>
              </a:rPr>
              <a:t> </a:t>
            </a:r>
            <a:r>
              <a:rPr lang="ru-RU" sz="2400" u="sng" dirty="0" err="1">
                <a:solidFill>
                  <a:srgbClr val="FFFF00"/>
                </a:solidFill>
              </a:rPr>
              <a:t>спостерігача</a:t>
            </a:r>
            <a:r>
              <a:rPr lang="ru-RU" sz="2400" u="sng" dirty="0">
                <a:solidFill>
                  <a:srgbClr val="FFFF00"/>
                </a:solidFill>
              </a:rPr>
              <a:t> </a:t>
            </a:r>
            <a:r>
              <a:rPr lang="ru-RU" sz="2400" u="sng" dirty="0" err="1">
                <a:solidFill>
                  <a:srgbClr val="FFFF00"/>
                </a:solidFill>
              </a:rPr>
              <a:t>структури</a:t>
            </a:r>
            <a:r>
              <a:rPr lang="ru-RU" sz="2400" u="sng" dirty="0">
                <a:solidFill>
                  <a:srgbClr val="FFFF00"/>
                </a:solidFill>
              </a:rPr>
              <a:t>. </a:t>
            </a:r>
            <a:endParaRPr lang="ru-RU" sz="2400" u="sng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dirty="0" err="1" smtClean="0"/>
              <a:t>Причому</a:t>
            </a:r>
            <a:r>
              <a:rPr lang="ru-RU" sz="2400" dirty="0"/>
              <a:t>, шляхи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схожості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різними</a:t>
            </a:r>
            <a:r>
              <a:rPr lang="ru-RU" sz="2400" dirty="0"/>
              <a:t> і не </a:t>
            </a:r>
            <a:r>
              <a:rPr lang="ru-RU" sz="2400" dirty="0" err="1"/>
              <a:t>залежать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анатомо-</a:t>
            </a:r>
            <a:r>
              <a:rPr lang="ru-RU" sz="2400" dirty="0" err="1"/>
              <a:t>морфологічної</a:t>
            </a:r>
            <a:r>
              <a:rPr lang="ru-RU" sz="2400" dirty="0"/>
              <a:t> </a:t>
            </a:r>
            <a:r>
              <a:rPr lang="ru-RU" sz="2400" dirty="0" err="1"/>
              <a:t>будови</a:t>
            </a:r>
            <a:r>
              <a:rPr lang="ru-RU" sz="2400" dirty="0"/>
              <a:t> </a:t>
            </a:r>
            <a:r>
              <a:rPr lang="ru-RU" sz="2400" dirty="0" err="1"/>
              <a:t>відповідної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66" y="1"/>
            <a:ext cx="4680433" cy="2132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6" y="260648"/>
            <a:ext cx="4139952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26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82341"/>
            <a:ext cx="8280920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провідних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є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b="1" dirty="0" err="1"/>
              <a:t>адаптивність</a:t>
            </a:r>
            <a:r>
              <a:rPr lang="ru-RU" sz="2400" b="1" dirty="0"/>
              <a:t>, </a:t>
            </a:r>
            <a:r>
              <a:rPr lang="ru-RU" sz="2400" dirty="0"/>
              <a:t>яка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з проблемою </a:t>
            </a:r>
            <a:r>
              <a:rPr lang="ru-RU" sz="2400" dirty="0" err="1"/>
              <a:t>доцільності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/>
              <a:t>риси</a:t>
            </a:r>
            <a:r>
              <a:rPr lang="ru-RU" sz="2400" dirty="0"/>
              <a:t>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пристосувальне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і максимально </a:t>
            </a:r>
            <a:r>
              <a:rPr lang="ru-RU" sz="2400" dirty="0" err="1"/>
              <a:t>відповідають</a:t>
            </a:r>
            <a:r>
              <a:rPr lang="ru-RU" sz="2400" dirty="0"/>
              <a:t> </a:t>
            </a:r>
            <a:r>
              <a:rPr lang="ru-RU" sz="2400" dirty="0" err="1"/>
              <a:t>вимогам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стосується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рівнів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живої</a:t>
            </a:r>
            <a:r>
              <a:rPr lang="ru-RU" sz="2400" dirty="0"/>
              <a:t> </a:t>
            </a:r>
            <a:r>
              <a:rPr lang="ru-RU" sz="2400" dirty="0" err="1"/>
              <a:t>матерії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клітинного</a:t>
            </a:r>
            <a:r>
              <a:rPr lang="ru-RU" sz="2400" dirty="0"/>
              <a:t> до </a:t>
            </a:r>
            <a:r>
              <a:rPr lang="ru-RU" sz="2400" dirty="0" err="1"/>
              <a:t>екосистемного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й </a:t>
            </a:r>
            <a:r>
              <a:rPr lang="ru-RU" sz="2400" dirty="0" err="1"/>
              <a:t>складає</a:t>
            </a:r>
            <a:r>
              <a:rPr lang="ru-RU" sz="2400" dirty="0"/>
              <a:t> </a:t>
            </a:r>
            <a:r>
              <a:rPr lang="ru-RU" sz="2400" dirty="0" err="1"/>
              <a:t>уявлення</a:t>
            </a:r>
            <a:r>
              <a:rPr lang="ru-RU" sz="2400" dirty="0"/>
              <a:t> про </a:t>
            </a:r>
            <a:r>
              <a:rPr lang="ru-RU" sz="2400" dirty="0" err="1"/>
              <a:t>доцільність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 </a:t>
            </a:r>
            <a:r>
              <a:rPr lang="ru-RU" sz="2400" dirty="0" err="1"/>
              <a:t>живих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. </a:t>
            </a:r>
            <a:r>
              <a:rPr lang="ru-RU" sz="2400" dirty="0" err="1"/>
              <a:t>Переважна</a:t>
            </a:r>
            <a:r>
              <a:rPr lang="ru-RU" sz="2400" dirty="0"/>
              <a:t>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пристосувальних</a:t>
            </a:r>
            <a:r>
              <a:rPr lang="ru-RU" sz="2400" dirty="0"/>
              <a:t> </a:t>
            </a:r>
            <a:r>
              <a:rPr lang="ru-RU" sz="2400" dirty="0" err="1"/>
              <a:t>ознак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ми </a:t>
            </a:r>
            <a:r>
              <a:rPr lang="ru-RU" sz="2400" dirty="0" err="1"/>
              <a:t>розглядали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, </a:t>
            </a:r>
            <a:r>
              <a:rPr lang="ru-RU" sz="2400" dirty="0" err="1"/>
              <a:t>стосується</a:t>
            </a:r>
            <a:r>
              <a:rPr lang="ru-RU" sz="2400" dirty="0"/>
              <a:t> </a:t>
            </a:r>
            <a:r>
              <a:rPr lang="ru-RU" sz="2400" dirty="0" err="1"/>
              <a:t>організмового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0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305342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Зрозуміло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</a:t>
            </a:r>
            <a:r>
              <a:rPr lang="ru-RU" sz="2400" dirty="0" err="1"/>
              <a:t>взаємно</a:t>
            </a:r>
            <a:r>
              <a:rPr lang="ru-RU" sz="2400" dirty="0"/>
              <a:t> </a:t>
            </a:r>
            <a:r>
              <a:rPr lang="ru-RU" sz="2400" dirty="0" err="1"/>
              <a:t>пристосовані</a:t>
            </a:r>
            <a:r>
              <a:rPr lang="ru-RU" sz="2400" dirty="0"/>
              <a:t> для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i="1" dirty="0" smtClean="0">
                <a:solidFill>
                  <a:srgbClr val="FFFF00"/>
                </a:solidFill>
              </a:rPr>
              <a:t>Прикладом </a:t>
            </a:r>
            <a:r>
              <a:rPr lang="ru-RU" sz="2400" i="1" dirty="0" err="1">
                <a:solidFill>
                  <a:srgbClr val="FFFF00"/>
                </a:solidFill>
              </a:rPr>
              <a:t>такої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пристосованості</a:t>
            </a:r>
            <a:r>
              <a:rPr lang="ru-RU" sz="2400" i="1" dirty="0">
                <a:solidFill>
                  <a:srgbClr val="FFFF00"/>
                </a:solidFill>
              </a:rPr>
              <a:t> на молекулярно-</a:t>
            </a:r>
            <a:r>
              <a:rPr lang="ru-RU" sz="2400" i="1" dirty="0" err="1">
                <a:solidFill>
                  <a:srgbClr val="FFFF00"/>
                </a:solidFill>
              </a:rPr>
              <a:t>генетичному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рівні</a:t>
            </a:r>
            <a:r>
              <a:rPr lang="ru-RU" sz="2400" i="1" dirty="0">
                <a:solidFill>
                  <a:srgbClr val="FFFF00"/>
                </a:solidFill>
              </a:rPr>
              <a:t> є принцип </a:t>
            </a:r>
            <a:r>
              <a:rPr lang="ru-RU" sz="2400" i="1" dirty="0" err="1">
                <a:solidFill>
                  <a:srgbClr val="FFFF00"/>
                </a:solidFill>
              </a:rPr>
              <a:t>компліментарності</a:t>
            </a:r>
            <a:r>
              <a:rPr lang="ru-RU" sz="2400" i="1" dirty="0">
                <a:solidFill>
                  <a:srgbClr val="FFFF00"/>
                </a:solidFill>
              </a:rPr>
              <a:t>, за </a:t>
            </a:r>
            <a:r>
              <a:rPr lang="ru-RU" sz="2400" i="1" dirty="0" err="1">
                <a:solidFill>
                  <a:srgbClr val="FFFF00"/>
                </a:solidFill>
              </a:rPr>
              <a:t>яким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відбувається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подвоєння</a:t>
            </a:r>
            <a:r>
              <a:rPr lang="ru-RU" sz="2400" i="1" dirty="0">
                <a:solidFill>
                  <a:srgbClr val="FFFF00"/>
                </a:solidFill>
              </a:rPr>
              <a:t> хромосом, </a:t>
            </a:r>
            <a:r>
              <a:rPr lang="ru-RU" sz="2400" i="1" dirty="0" err="1">
                <a:solidFill>
                  <a:srgbClr val="FFFF00"/>
                </a:solidFill>
              </a:rPr>
              <a:t>транскрипція</a:t>
            </a:r>
            <a:r>
              <a:rPr lang="ru-RU" sz="2400" i="1" dirty="0">
                <a:solidFill>
                  <a:srgbClr val="FFFF00"/>
                </a:solidFill>
              </a:rPr>
              <a:t>, </a:t>
            </a:r>
            <a:r>
              <a:rPr lang="ru-RU" sz="2400" i="1" dirty="0" err="1">
                <a:solidFill>
                  <a:srgbClr val="FFFF00"/>
                </a:solidFill>
              </a:rPr>
              <a:t>трансляція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тощо</a:t>
            </a:r>
            <a:r>
              <a:rPr lang="ru-RU" sz="2400" i="1" dirty="0">
                <a:solidFill>
                  <a:srgbClr val="FFFF00"/>
                </a:solidFill>
              </a:rPr>
              <a:t>. </a:t>
            </a:r>
            <a:endParaRPr lang="ru-RU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dirty="0" smtClean="0"/>
              <a:t>Так </a:t>
            </a:r>
            <a:r>
              <a:rPr lang="ru-RU" sz="2400" dirty="0"/>
              <a:t>само </a:t>
            </a:r>
            <a:r>
              <a:rPr lang="ru-RU" sz="2400" dirty="0" err="1"/>
              <a:t>ферменти</a:t>
            </a:r>
            <a:r>
              <a:rPr lang="ru-RU" sz="2400" dirty="0"/>
              <a:t> </a:t>
            </a:r>
            <a:r>
              <a:rPr lang="ru-RU" sz="2400" dirty="0" err="1"/>
              <a:t>спрацьовують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своїм</a:t>
            </a:r>
            <a:r>
              <a:rPr lang="ru-RU" sz="2400" dirty="0"/>
              <a:t> </a:t>
            </a:r>
            <a:r>
              <a:rPr lang="ru-RU" sz="2400" dirty="0" err="1"/>
              <a:t>специфічним</a:t>
            </a:r>
            <a:r>
              <a:rPr lang="ru-RU" sz="2400" dirty="0"/>
              <a:t> субстратом. </a:t>
            </a:r>
            <a:endParaRPr lang="ru-RU" sz="2400" dirty="0" smtClean="0"/>
          </a:p>
          <a:p>
            <a:pPr algn="just"/>
            <a:r>
              <a:rPr lang="ru-RU" sz="2400" dirty="0" smtClean="0"/>
              <a:t>Будь-яка </a:t>
            </a:r>
            <a:r>
              <a:rPr lang="ru-RU" sz="2400" dirty="0"/>
              <a:t>структура </a:t>
            </a:r>
            <a:r>
              <a:rPr lang="ru-RU" sz="2400" dirty="0" err="1"/>
              <a:t>живої</a:t>
            </a:r>
            <a:r>
              <a:rPr lang="ru-RU" sz="2400" dirty="0"/>
              <a:t> </a:t>
            </a:r>
            <a:r>
              <a:rPr lang="ru-RU" sz="2400" dirty="0" err="1"/>
              <a:t>матерії</a:t>
            </a:r>
            <a:r>
              <a:rPr lang="ru-RU" sz="2400" dirty="0"/>
              <a:t> </a:t>
            </a:r>
            <a:r>
              <a:rPr lang="ru-RU" sz="2400" dirty="0" err="1"/>
              <a:t>побудована</a:t>
            </a:r>
            <a:r>
              <a:rPr lang="ru-RU" sz="2400" dirty="0"/>
              <a:t> на засадах </a:t>
            </a:r>
            <a:r>
              <a:rPr lang="ru-RU" sz="2400" dirty="0" err="1"/>
              <a:t>взаємного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окремими</a:t>
            </a:r>
            <a:r>
              <a:rPr lang="ru-RU" sz="2400" dirty="0"/>
              <a:t> </a:t>
            </a:r>
            <a:r>
              <a:rPr lang="ru-RU" sz="2400" dirty="0" err="1"/>
              <a:t>частинами</a:t>
            </a:r>
            <a:r>
              <a:rPr lang="ru-RU" sz="2400" dirty="0"/>
              <a:t> </a:t>
            </a:r>
            <a:r>
              <a:rPr lang="ru-RU" sz="2400" dirty="0" err="1"/>
              <a:t>самостійності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підпорядкування</a:t>
            </a:r>
            <a:r>
              <a:rPr lang="ru-RU" sz="2400" dirty="0"/>
              <a:t> </a:t>
            </a:r>
            <a:r>
              <a:rPr lang="ru-RU" sz="2400" dirty="0" err="1"/>
              <a:t>біологічним</a:t>
            </a:r>
            <a:r>
              <a:rPr lang="ru-RU" sz="2400" dirty="0"/>
              <a:t> ритмам </a:t>
            </a:r>
            <a:r>
              <a:rPr lang="ru-RU" sz="2400" dirty="0" err="1"/>
              <a:t>усієї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04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092" y="764704"/>
            <a:ext cx="7128792" cy="532453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багатоклітинності</a:t>
            </a:r>
            <a:r>
              <a:rPr lang="ru-RU" sz="2000" dirty="0"/>
              <a:t> само по </a:t>
            </a:r>
            <a:r>
              <a:rPr lang="ru-RU" sz="2000" dirty="0" err="1"/>
              <a:t>собі</a:t>
            </a:r>
            <a:r>
              <a:rPr lang="ru-RU" sz="2000" dirty="0"/>
              <a:t> </a:t>
            </a:r>
            <a:r>
              <a:rPr lang="ru-RU" sz="2000" dirty="0" err="1"/>
              <a:t>зумовило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 </a:t>
            </a:r>
            <a:r>
              <a:rPr lang="ru-RU" sz="2000" dirty="0" err="1"/>
              <a:t>взаємного</a:t>
            </a:r>
            <a:r>
              <a:rPr lang="ru-RU" sz="2000" dirty="0"/>
              <a:t> </a:t>
            </a:r>
            <a:r>
              <a:rPr lang="ru-RU" sz="2000" dirty="0" err="1"/>
              <a:t>пристосування</a:t>
            </a:r>
            <a:r>
              <a:rPr lang="ru-RU" sz="2000" dirty="0"/>
              <a:t> </a:t>
            </a:r>
            <a:r>
              <a:rPr lang="ru-RU" sz="2000" dirty="0" err="1"/>
              <a:t>клітин</a:t>
            </a:r>
            <a:r>
              <a:rPr lang="ru-RU" sz="2000" dirty="0"/>
              <a:t> до </a:t>
            </a:r>
            <a:r>
              <a:rPr lang="ru-RU" sz="2000" dirty="0" err="1"/>
              <a:t>спільного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. </a:t>
            </a:r>
            <a:r>
              <a:rPr lang="ru-RU" sz="2000" dirty="0" err="1"/>
              <a:t>Більше</a:t>
            </a:r>
            <a:r>
              <a:rPr lang="ru-RU" sz="2000" dirty="0"/>
              <a:t> того,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живої</a:t>
            </a:r>
            <a:r>
              <a:rPr lang="ru-RU" sz="2000" dirty="0"/>
              <a:t> </a:t>
            </a:r>
            <a:r>
              <a:rPr lang="ru-RU" sz="2000" dirty="0" err="1"/>
              <a:t>матерії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розглядати</a:t>
            </a:r>
            <a:r>
              <a:rPr lang="ru-RU" sz="2000" dirty="0"/>
              <a:t> </a:t>
            </a:r>
            <a:r>
              <a:rPr lang="ru-RU" sz="2000" dirty="0" err="1"/>
              <a:t>певною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, як </a:t>
            </a:r>
            <a:r>
              <a:rPr lang="ru-RU" sz="2000" dirty="0" err="1"/>
              <a:t>наслідок</a:t>
            </a:r>
            <a:r>
              <a:rPr lang="ru-RU" sz="2000" dirty="0"/>
              <a:t> </a:t>
            </a:r>
            <a:r>
              <a:rPr lang="ru-RU" sz="2000" dirty="0" err="1"/>
              <a:t>взаємного</a:t>
            </a:r>
            <a:r>
              <a:rPr lang="ru-RU" sz="2000" dirty="0"/>
              <a:t> </a:t>
            </a:r>
            <a:r>
              <a:rPr lang="ru-RU" sz="2000" dirty="0" err="1"/>
              <a:t>пристосування</a:t>
            </a:r>
            <a:r>
              <a:rPr lang="ru-RU" sz="2000" dirty="0"/>
              <a:t> макромолекул для </a:t>
            </a:r>
            <a:r>
              <a:rPr lang="ru-RU" sz="2000" dirty="0" err="1"/>
              <a:t>спільного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в межах </a:t>
            </a:r>
            <a:r>
              <a:rPr lang="ru-RU" sz="2000" dirty="0" err="1"/>
              <a:t>єдиної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На думку А.Н. </a:t>
            </a:r>
            <a:r>
              <a:rPr lang="ru-RU" sz="2000" dirty="0" err="1"/>
              <a:t>Сєверцова</a:t>
            </a:r>
            <a:r>
              <a:rPr lang="ru-RU" sz="2000" dirty="0"/>
              <a:t>, </a:t>
            </a:r>
            <a:r>
              <a:rPr lang="ru-RU" sz="2000" dirty="0" err="1"/>
              <a:t>еволюція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 є </a:t>
            </a:r>
            <a:r>
              <a:rPr lang="ru-RU" sz="2000" dirty="0" err="1"/>
              <a:t>пристосувальною</a:t>
            </a:r>
            <a:r>
              <a:rPr lang="ru-RU" sz="2000" dirty="0"/>
              <a:t> і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ознак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</a:t>
            </a:r>
            <a:r>
              <a:rPr lang="ru-RU" sz="2000" dirty="0" err="1"/>
              <a:t>певному</a:t>
            </a:r>
            <a:r>
              <a:rPr lang="ru-RU" sz="2000" dirty="0"/>
              <a:t> </a:t>
            </a:r>
            <a:r>
              <a:rPr lang="ru-RU" sz="2000" dirty="0" err="1"/>
              <a:t>середовищу</a:t>
            </a:r>
            <a:r>
              <a:rPr lang="ru-RU" sz="2000" dirty="0"/>
              <a:t>,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організм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Причому</a:t>
            </a:r>
            <a:r>
              <a:rPr lang="ru-RU" sz="2000" dirty="0"/>
              <a:t>, </a:t>
            </a:r>
            <a:r>
              <a:rPr lang="ru-RU" sz="2000" dirty="0" err="1"/>
              <a:t>подібне</a:t>
            </a:r>
            <a:r>
              <a:rPr lang="ru-RU" sz="2000" dirty="0"/>
              <a:t> </a:t>
            </a:r>
            <a:r>
              <a:rPr lang="ru-RU" sz="2000" dirty="0" err="1"/>
              <a:t>пристосувальне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набувають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будь-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враховуючи</a:t>
            </a:r>
            <a:r>
              <a:rPr lang="ru-RU" sz="2000" dirty="0"/>
              <a:t> й </a:t>
            </a:r>
            <a:r>
              <a:rPr lang="ru-RU" sz="2000" dirty="0" err="1"/>
              <a:t>внутрішні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з </a:t>
            </a:r>
            <a:r>
              <a:rPr lang="ru-RU" sz="2000" dirty="0" err="1"/>
              <a:t>довкіллям</a:t>
            </a:r>
            <a:r>
              <a:rPr lang="ru-RU" sz="2000" dirty="0"/>
              <a:t> не </a:t>
            </a:r>
            <a:r>
              <a:rPr lang="ru-RU" sz="2000" dirty="0" err="1"/>
              <a:t>пов’язані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Усе ЦЕ </a:t>
            </a:r>
            <a:r>
              <a:rPr lang="ru-RU" sz="2000" dirty="0" err="1" smtClean="0"/>
              <a:t>стосується</a:t>
            </a:r>
            <a:r>
              <a:rPr lang="ru-RU" sz="2000" dirty="0" smtClean="0"/>
              <a:t> </a:t>
            </a:r>
            <a:r>
              <a:rPr lang="ru-RU" sz="2000" dirty="0" err="1"/>
              <a:t>взаємної</a:t>
            </a:r>
            <a:r>
              <a:rPr lang="ru-RU" sz="2000" dirty="0"/>
              <a:t> </a:t>
            </a:r>
            <a:r>
              <a:rPr lang="ru-RU" sz="2000" dirty="0" err="1"/>
              <a:t>пристосованості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одного органа (як,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частини</a:t>
            </a:r>
            <a:r>
              <a:rPr lang="ru-RU" sz="2000" dirty="0"/>
              <a:t> ока);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відповідності</a:t>
            </a:r>
            <a:r>
              <a:rPr lang="ru-RU" sz="2000" dirty="0" smtClean="0"/>
              <a:t> </a:t>
            </a:r>
            <a:r>
              <a:rPr lang="ru-RU" sz="2000" dirty="0" err="1"/>
              <a:t>пристосувань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центральною та </a:t>
            </a:r>
            <a:r>
              <a:rPr lang="ru-RU" sz="2000" dirty="0" err="1"/>
              <a:t>периферичною</a:t>
            </a:r>
            <a:r>
              <a:rPr lang="ru-RU" sz="2000" dirty="0"/>
              <a:t> </a:t>
            </a:r>
            <a:r>
              <a:rPr lang="ru-RU" sz="2000" dirty="0" err="1"/>
              <a:t>нервовою</a:t>
            </a:r>
            <a:r>
              <a:rPr lang="ru-RU" sz="2000" dirty="0"/>
              <a:t> системою, нервами і </a:t>
            </a:r>
            <a:r>
              <a:rPr lang="ru-RU" sz="2000" dirty="0" err="1"/>
              <a:t>м’язами</a:t>
            </a:r>
            <a:r>
              <a:rPr lang="ru-RU" sz="2000" dirty="0"/>
              <a:t>,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окремими</a:t>
            </a:r>
            <a:r>
              <a:rPr lang="ru-RU" sz="2000" dirty="0"/>
              <a:t> </a:t>
            </a:r>
            <a:r>
              <a:rPr lang="ru-RU" sz="2000" dirty="0" err="1"/>
              <a:t>клітинами</a:t>
            </a:r>
            <a:r>
              <a:rPr lang="ru-RU" sz="2000" dirty="0"/>
              <a:t> і т.п.</a:t>
            </a:r>
          </a:p>
        </p:txBody>
      </p:sp>
    </p:spTree>
    <p:extLst>
      <p:ext uri="{BB962C8B-B14F-4D97-AF65-F5344CB8AC3E}">
        <p14:creationId xmlns:p14="http://schemas.microsoft.com/office/powerpoint/2010/main" val="3491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5934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Це</a:t>
            </a:r>
            <a:r>
              <a:rPr lang="ru-RU" sz="2400" dirty="0"/>
              <a:t> ж </a:t>
            </a:r>
            <a:r>
              <a:rPr lang="ru-RU" sz="2400" dirty="0" err="1"/>
              <a:t>стосується</a:t>
            </a:r>
            <a:r>
              <a:rPr lang="ru-RU" sz="2400" dirty="0"/>
              <a:t> і так </a:t>
            </a:r>
            <a:r>
              <a:rPr lang="ru-RU" sz="2400" dirty="0" err="1"/>
              <a:t>званих</a:t>
            </a:r>
            <a:r>
              <a:rPr lang="ru-RU" sz="2400" dirty="0"/>
              <a:t> </a:t>
            </a:r>
            <a:r>
              <a:rPr lang="ru-RU" sz="2400" dirty="0" err="1"/>
              <a:t>фізіологічних</a:t>
            </a:r>
            <a:r>
              <a:rPr lang="ru-RU" sz="2400" dirty="0"/>
              <a:t> </a:t>
            </a:r>
            <a:r>
              <a:rPr lang="ru-RU" sz="2400" dirty="0" err="1"/>
              <a:t>адаптацій</a:t>
            </a:r>
            <a:r>
              <a:rPr lang="ru-RU" sz="2400" dirty="0"/>
              <a:t> (</a:t>
            </a:r>
            <a:r>
              <a:rPr lang="ru-RU" sz="2400" dirty="0" err="1"/>
              <a:t>перехід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FF00"/>
                </a:solidFill>
              </a:rPr>
              <a:t>С-3 на С-4 шлях </a:t>
            </a:r>
            <a:r>
              <a:rPr lang="ru-RU" sz="2400" dirty="0"/>
              <a:t>фотосинтезу, </a:t>
            </a:r>
            <a:r>
              <a:rPr lang="ru-RU" sz="2400" dirty="0" err="1"/>
              <a:t>набуття</a:t>
            </a:r>
            <a:r>
              <a:rPr lang="ru-RU" sz="2400" dirty="0"/>
              <a:t> </a:t>
            </a:r>
            <a:r>
              <a:rPr lang="ru-RU" sz="2400" dirty="0" err="1"/>
              <a:t>отруйності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неїстівності</a:t>
            </a:r>
            <a:r>
              <a:rPr lang="ru-RU" sz="2400" dirty="0"/>
              <a:t> </a:t>
            </a:r>
            <a:r>
              <a:rPr lang="ru-RU" sz="2400" dirty="0" err="1"/>
              <a:t>організмом</a:t>
            </a:r>
            <a:r>
              <a:rPr lang="ru-RU" sz="2400" dirty="0"/>
              <a:t>,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електричних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риб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dirty="0" err="1"/>
              <a:t>пристосуваннями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на </a:t>
            </a:r>
            <a:r>
              <a:rPr lang="ru-RU" sz="2400" dirty="0" err="1"/>
              <a:t>фізіологічному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 до </a:t>
            </a:r>
            <a:r>
              <a:rPr lang="ru-RU" sz="2400" dirty="0" err="1"/>
              <a:t>певних</a:t>
            </a:r>
            <a:r>
              <a:rPr lang="ru-RU" sz="2400" dirty="0"/>
              <a:t> умов </a:t>
            </a:r>
            <a:r>
              <a:rPr lang="ru-RU" sz="2400" dirty="0" err="1"/>
              <a:t>існування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Тому </a:t>
            </a:r>
            <a:r>
              <a:rPr lang="ru-RU" sz="2400" b="1" dirty="0">
                <a:solidFill>
                  <a:srgbClr val="FFFF00"/>
                </a:solidFill>
              </a:rPr>
              <a:t>ми </a:t>
            </a:r>
            <a:r>
              <a:rPr lang="ru-RU" sz="2400" b="1" dirty="0" err="1">
                <a:solidFill>
                  <a:srgbClr val="FFFF00"/>
                </a:solidFill>
              </a:rPr>
              <a:t>більше</a:t>
            </a:r>
            <a:r>
              <a:rPr lang="ru-RU" sz="2400" b="1" dirty="0">
                <a:solidFill>
                  <a:srgbClr val="FFFF00"/>
                </a:solidFill>
              </a:rPr>
              <a:t> не </a:t>
            </a:r>
            <a:r>
              <a:rPr lang="ru-RU" sz="2400" b="1" dirty="0" err="1">
                <a:solidFill>
                  <a:srgbClr val="FFFF00"/>
                </a:solidFill>
              </a:rPr>
              <a:t>будемо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приділяти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увагу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взаємопристосуванням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окремих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частин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організму</a:t>
            </a:r>
            <a:r>
              <a:rPr lang="ru-RU" sz="2400" b="1" dirty="0">
                <a:solidFill>
                  <a:srgbClr val="FFFF00"/>
                </a:solidFill>
              </a:rPr>
              <a:t> для </a:t>
            </a:r>
            <a:r>
              <a:rPr lang="ru-RU" sz="2400" b="1" dirty="0" err="1">
                <a:solidFill>
                  <a:srgbClr val="FFFF00"/>
                </a:solidFill>
              </a:rPr>
              <a:t>виконання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безпосередніх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функцій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7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221088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Залишається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одна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,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приділити</a:t>
            </a:r>
            <a:r>
              <a:rPr lang="ru-RU" sz="2400" dirty="0"/>
              <a:t> </a:t>
            </a:r>
            <a:r>
              <a:rPr lang="ru-RU" sz="2400" dirty="0" err="1"/>
              <a:t>особливу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b="1" i="1" u="sng" dirty="0" err="1"/>
              <a:t>складні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адаптації</a:t>
            </a:r>
            <a:r>
              <a:rPr lang="ru-RU" sz="2400" i="1" u="sng" dirty="0"/>
              <a:t>. </a:t>
            </a:r>
            <a:r>
              <a:rPr lang="ru-RU" sz="2400" dirty="0" err="1"/>
              <a:t>Складними</a:t>
            </a:r>
            <a:r>
              <a:rPr lang="ru-RU" sz="2400" dirty="0"/>
              <a:t> вони </a:t>
            </a:r>
            <a:r>
              <a:rPr lang="ru-RU" sz="2400" dirty="0" err="1"/>
              <a:t>називаються</a:t>
            </a:r>
            <a:r>
              <a:rPr lang="ru-RU" sz="2400" dirty="0"/>
              <a:t>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складний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, до </a:t>
            </a:r>
            <a:r>
              <a:rPr lang="ru-RU" sz="2400" dirty="0" err="1"/>
              <a:t>якого</a:t>
            </a:r>
            <a:r>
              <a:rPr lang="ru-RU" sz="2400" dirty="0"/>
              <a:t> входить </a:t>
            </a:r>
            <a:r>
              <a:rPr lang="ru-RU" sz="2400" dirty="0" err="1"/>
              <a:t>безліч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, без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останній</a:t>
            </a:r>
            <a:r>
              <a:rPr lang="ru-RU" sz="2400" dirty="0"/>
              <a:t> не </a:t>
            </a:r>
            <a:r>
              <a:rPr lang="ru-RU" sz="2400" dirty="0" err="1"/>
              <a:t>працює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02" y="620688"/>
            <a:ext cx="6490012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2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7346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Так, до </a:t>
            </a:r>
            <a:r>
              <a:rPr lang="ru-RU" sz="2400" dirty="0" err="1">
                <a:solidFill>
                  <a:srgbClr val="FFFF00"/>
                </a:solidFill>
              </a:rPr>
              <a:t>складних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адаптацій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можна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віднести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пристосування</a:t>
            </a:r>
            <a:r>
              <a:rPr lang="ru-RU" sz="2400" dirty="0">
                <a:solidFill>
                  <a:srgbClr val="FFFF00"/>
                </a:solidFill>
              </a:rPr>
              <a:t> жука-бомбардира (</a:t>
            </a:r>
            <a:r>
              <a:rPr lang="ru-RU" sz="2400" i="1" dirty="0" err="1">
                <a:solidFill>
                  <a:srgbClr val="FFFF00"/>
                </a:solidFill>
              </a:rPr>
              <a:t>Brachinus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crepitans</a:t>
            </a:r>
            <a:r>
              <a:rPr lang="ru-RU" sz="2400" dirty="0">
                <a:solidFill>
                  <a:srgbClr val="FFFF00"/>
                </a:solidFill>
              </a:rPr>
              <a:t>).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dirty="0" err="1" smtClean="0"/>
              <a:t>Вважається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захисний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, </a:t>
            </a:r>
            <a:r>
              <a:rPr lang="ru-RU" sz="2400" dirty="0" err="1"/>
              <a:t>розташований</a:t>
            </a:r>
            <a:r>
              <a:rPr lang="ru-RU" sz="2400" dirty="0"/>
              <a:t> на </a:t>
            </a:r>
            <a:r>
              <a:rPr lang="ru-RU" sz="2400" dirty="0" err="1"/>
              <a:t>кінці</a:t>
            </a:r>
            <a:r>
              <a:rPr lang="ru-RU" sz="2400" dirty="0"/>
              <a:t> </a:t>
            </a:r>
            <a:r>
              <a:rPr lang="ru-RU" sz="2400" dirty="0" err="1"/>
              <a:t>черевця</a:t>
            </a:r>
            <a:r>
              <a:rPr lang="ru-RU" sz="2400" dirty="0"/>
              <a:t>, походить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слизових</a:t>
            </a:r>
            <a:r>
              <a:rPr lang="ru-RU" sz="2400" dirty="0"/>
              <a:t> </a:t>
            </a:r>
            <a:r>
              <a:rPr lang="ru-RU" sz="2400" dirty="0" err="1"/>
              <a:t>залоз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виробляли</a:t>
            </a:r>
            <a:r>
              <a:rPr lang="ru-RU" sz="2400" dirty="0"/>
              <a:t> </a:t>
            </a:r>
            <a:r>
              <a:rPr lang="ru-RU" sz="2400" dirty="0" err="1"/>
              <a:t>слиз</a:t>
            </a:r>
            <a:r>
              <a:rPr lang="ru-RU" sz="2400" dirty="0"/>
              <a:t> для </a:t>
            </a:r>
            <a:r>
              <a:rPr lang="ru-RU" sz="2400" dirty="0" err="1"/>
              <a:t>змащування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rgbClr val="FFFF00"/>
                </a:solidFill>
              </a:rPr>
              <a:t>Сам </a:t>
            </a:r>
            <a:r>
              <a:rPr lang="ru-RU" sz="2400" b="1" dirty="0" err="1">
                <a:solidFill>
                  <a:srgbClr val="FFFF00"/>
                </a:solidFill>
              </a:rPr>
              <a:t>апарат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складається</a:t>
            </a:r>
            <a:r>
              <a:rPr lang="ru-RU" sz="2400" b="1" dirty="0">
                <a:solidFill>
                  <a:srgbClr val="FFFF00"/>
                </a:solidFill>
              </a:rPr>
              <a:t> з </a:t>
            </a:r>
            <a:r>
              <a:rPr lang="ru-RU" sz="2400" b="1" dirty="0" err="1">
                <a:solidFill>
                  <a:srgbClr val="FFFF00"/>
                </a:solidFill>
              </a:rPr>
              <a:t>кількох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залоз</a:t>
            </a:r>
            <a:r>
              <a:rPr lang="ru-RU" sz="2400" b="1" dirty="0">
                <a:solidFill>
                  <a:srgbClr val="FFFF00"/>
                </a:solidFill>
              </a:rPr>
              <a:t>, резервуара </a:t>
            </a:r>
            <a:r>
              <a:rPr lang="ru-RU" sz="2400" b="1" dirty="0" err="1">
                <a:solidFill>
                  <a:srgbClr val="FFFF00"/>
                </a:solidFill>
              </a:rPr>
              <a:t>накопичення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гідрохінону</a:t>
            </a:r>
            <a:r>
              <a:rPr lang="ru-RU" sz="2400" b="1" dirty="0">
                <a:solidFill>
                  <a:srgbClr val="FFFF00"/>
                </a:solidFill>
              </a:rPr>
              <a:t> й </a:t>
            </a:r>
            <a:r>
              <a:rPr lang="ru-RU" sz="2400" b="1" dirty="0" err="1">
                <a:solidFill>
                  <a:srgbClr val="FFFF00"/>
                </a:solidFill>
              </a:rPr>
              <a:t>перекису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водню</a:t>
            </a:r>
            <a:r>
              <a:rPr lang="ru-RU" sz="2400" b="1" dirty="0">
                <a:solidFill>
                  <a:srgbClr val="FFFF00"/>
                </a:solidFill>
              </a:rPr>
              <a:t> та </a:t>
            </a:r>
            <a:r>
              <a:rPr lang="ru-RU" sz="2400" b="1" dirty="0" err="1">
                <a:solidFill>
                  <a:srgbClr val="FFFF00"/>
                </a:solidFill>
              </a:rPr>
              <a:t>камери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згоряння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just"/>
            <a:endParaRPr lang="ru-RU" sz="2400" dirty="0" smtClean="0"/>
          </a:p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При </a:t>
            </a:r>
            <a:r>
              <a:rPr lang="ru-RU" sz="2000" dirty="0" err="1">
                <a:solidFill>
                  <a:srgbClr val="FFC000"/>
                </a:solidFill>
              </a:rPr>
              <a:t>виникненні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певної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загрози</a:t>
            </a:r>
            <a:r>
              <a:rPr lang="ru-RU" sz="2000" dirty="0">
                <a:solidFill>
                  <a:srgbClr val="FFC000"/>
                </a:solidFill>
              </a:rPr>
              <a:t> для жука </a:t>
            </a:r>
            <a:r>
              <a:rPr lang="ru-RU" sz="2000" dirty="0" err="1">
                <a:solidFill>
                  <a:srgbClr val="FFC000"/>
                </a:solidFill>
              </a:rPr>
              <a:t>суміш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речовин</a:t>
            </a:r>
            <a:r>
              <a:rPr lang="ru-RU" sz="2000" dirty="0">
                <a:solidFill>
                  <a:srgbClr val="FFC000"/>
                </a:solidFill>
              </a:rPr>
              <a:t> з резервуара </a:t>
            </a:r>
            <a:r>
              <a:rPr lang="ru-RU" sz="2000" dirty="0" err="1">
                <a:solidFill>
                  <a:srgbClr val="FFC000"/>
                </a:solidFill>
              </a:rPr>
              <a:t>виштовхується</a:t>
            </a:r>
            <a:r>
              <a:rPr lang="ru-RU" sz="2000" dirty="0">
                <a:solidFill>
                  <a:srgbClr val="FFC000"/>
                </a:solidFill>
              </a:rPr>
              <a:t> до </a:t>
            </a:r>
            <a:r>
              <a:rPr lang="ru-RU" sz="2000" dirty="0" err="1">
                <a:solidFill>
                  <a:srgbClr val="FFC000"/>
                </a:solidFill>
              </a:rPr>
              <a:t>камери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згоряння</a:t>
            </a:r>
            <a:r>
              <a:rPr lang="ru-RU" sz="2000" dirty="0">
                <a:solidFill>
                  <a:srgbClr val="FFC000"/>
                </a:solidFill>
              </a:rPr>
              <a:t>, </a:t>
            </a:r>
            <a:r>
              <a:rPr lang="ru-RU" sz="2000" dirty="0" err="1">
                <a:solidFill>
                  <a:srgbClr val="FFC000"/>
                </a:solidFill>
              </a:rPr>
              <a:t>куди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додається</a:t>
            </a:r>
            <a:r>
              <a:rPr lang="ru-RU" sz="2000" dirty="0">
                <a:solidFill>
                  <a:srgbClr val="FFC000"/>
                </a:solidFill>
              </a:rPr>
              <a:t> фермент </a:t>
            </a:r>
            <a:r>
              <a:rPr lang="ru-RU" sz="2000" dirty="0" err="1">
                <a:solidFill>
                  <a:srgbClr val="FFC000"/>
                </a:solidFill>
              </a:rPr>
              <a:t>пероксидаза</a:t>
            </a:r>
            <a:r>
              <a:rPr lang="ru-RU" sz="2000" dirty="0">
                <a:solidFill>
                  <a:srgbClr val="FFC000"/>
                </a:solidFill>
              </a:rPr>
              <a:t>. </a:t>
            </a:r>
            <a:endParaRPr lang="ru-RU" sz="2000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В </a:t>
            </a:r>
            <a:r>
              <a:rPr lang="ru-RU" sz="2000" dirty="0" err="1">
                <a:solidFill>
                  <a:srgbClr val="FFC000"/>
                </a:solidFill>
              </a:rPr>
              <a:t>присутності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цього</a:t>
            </a:r>
            <a:r>
              <a:rPr lang="ru-RU" sz="2000" dirty="0">
                <a:solidFill>
                  <a:srgbClr val="FFC000"/>
                </a:solidFill>
              </a:rPr>
              <a:t> ферменту перекис </a:t>
            </a:r>
            <a:r>
              <a:rPr lang="ru-RU" sz="2000" dirty="0" err="1">
                <a:solidFill>
                  <a:srgbClr val="FFC000"/>
                </a:solidFill>
              </a:rPr>
              <a:t>водню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окислює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гідрохінон</a:t>
            </a:r>
            <a:r>
              <a:rPr lang="ru-RU" sz="2000" dirty="0">
                <a:solidFill>
                  <a:srgbClr val="FFC000"/>
                </a:solidFill>
              </a:rPr>
              <a:t>, </a:t>
            </a:r>
            <a:r>
              <a:rPr lang="ru-RU" sz="2000" dirty="0" err="1">
                <a:solidFill>
                  <a:srgbClr val="FFC000"/>
                </a:solidFill>
              </a:rPr>
              <a:t>перетворюючи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останній</a:t>
            </a:r>
            <a:r>
              <a:rPr lang="ru-RU" sz="2000" dirty="0">
                <a:solidFill>
                  <a:srgbClr val="FFC000"/>
                </a:solidFill>
              </a:rPr>
              <a:t> на </a:t>
            </a:r>
            <a:r>
              <a:rPr lang="ru-RU" sz="2000" dirty="0" err="1">
                <a:solidFill>
                  <a:srgbClr val="FFC000"/>
                </a:solidFill>
              </a:rPr>
              <a:t>хінон</a:t>
            </a:r>
            <a:r>
              <a:rPr lang="ru-RU" sz="2000" dirty="0">
                <a:solidFill>
                  <a:srgbClr val="FFC000"/>
                </a:solidFill>
              </a:rPr>
              <a:t>, </a:t>
            </a:r>
            <a:r>
              <a:rPr lang="ru-RU" sz="2000" dirty="0" err="1">
                <a:solidFill>
                  <a:srgbClr val="FFC000"/>
                </a:solidFill>
              </a:rPr>
              <a:t>що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має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отруйні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ru-RU" sz="2000" dirty="0" err="1">
                <a:solidFill>
                  <a:srgbClr val="FFC000"/>
                </a:solidFill>
              </a:rPr>
              <a:t>властивості</a:t>
            </a:r>
            <a:r>
              <a:rPr lang="ru-RU" sz="2000" dirty="0">
                <a:solidFill>
                  <a:srgbClr val="FFC000"/>
                </a:solidFill>
              </a:rPr>
              <a:t>. </a:t>
            </a:r>
            <a:endParaRPr lang="ru-RU" sz="2000" dirty="0" smtClean="0">
              <a:solidFill>
                <a:srgbClr val="FFC000"/>
              </a:solidFill>
            </a:endParaRP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Увесь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супроводжується</a:t>
            </a:r>
            <a:r>
              <a:rPr lang="ru-RU" sz="2000" dirty="0"/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виділенням</a:t>
            </a:r>
            <a:r>
              <a:rPr lang="ru-RU" sz="2400" dirty="0">
                <a:solidFill>
                  <a:srgbClr val="FFFF00"/>
                </a:solidFill>
              </a:rPr>
              <a:t> молекулярного </a:t>
            </a:r>
            <a:r>
              <a:rPr lang="ru-RU" sz="2400" dirty="0" err="1">
                <a:solidFill>
                  <a:srgbClr val="FFFF00"/>
                </a:solidFill>
              </a:rPr>
              <a:t>кисню</a:t>
            </a:r>
            <a:r>
              <a:rPr lang="ru-RU" sz="2400" dirty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який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виштовхує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рідину</a:t>
            </a:r>
            <a:r>
              <a:rPr lang="ru-RU" sz="2400" dirty="0">
                <a:solidFill>
                  <a:srgbClr val="FFFF00"/>
                </a:solidFill>
              </a:rPr>
              <a:t> з </a:t>
            </a:r>
            <a:r>
              <a:rPr lang="ru-RU" sz="2400" dirty="0" err="1">
                <a:solidFill>
                  <a:srgbClr val="FFFF00"/>
                </a:solidFill>
              </a:rPr>
              <a:t>камери</a:t>
            </a:r>
            <a:r>
              <a:rPr lang="ru-RU" sz="2400" dirty="0">
                <a:solidFill>
                  <a:srgbClr val="FFFF00"/>
                </a:solidFill>
              </a:rPr>
              <a:t> і </a:t>
            </a:r>
            <a:r>
              <a:rPr lang="ru-RU" sz="2400" dirty="0" err="1">
                <a:solidFill>
                  <a:srgbClr val="FFFF00"/>
                </a:solidFill>
              </a:rPr>
              <a:t>розприскує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останню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навколо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При </a:t>
            </a:r>
            <a:r>
              <a:rPr lang="ru-RU" sz="2000" dirty="0" err="1"/>
              <a:t>потраплянні</a:t>
            </a:r>
            <a:r>
              <a:rPr lang="ru-RU" sz="2000" dirty="0"/>
              <a:t> секрету на </a:t>
            </a:r>
            <a:r>
              <a:rPr lang="ru-RU" sz="2000" dirty="0" err="1"/>
              <a:t>шкіру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запалення</a:t>
            </a:r>
            <a:r>
              <a:rPr lang="ru-RU" sz="2000" dirty="0"/>
              <a:t> і, </a:t>
            </a:r>
            <a:r>
              <a:rPr lang="ru-RU" sz="2000" dirty="0" err="1"/>
              <a:t>поки</a:t>
            </a:r>
            <a:r>
              <a:rPr lang="ru-RU" sz="2000" dirty="0"/>
              <a:t> ворог приходить до нормального стану, бомбардир </a:t>
            </a:r>
            <a:r>
              <a:rPr lang="ru-RU" sz="2000" dirty="0" err="1"/>
              <a:t>має</a:t>
            </a:r>
            <a:r>
              <a:rPr lang="ru-RU" sz="2000" dirty="0"/>
              <a:t> час </a:t>
            </a:r>
            <a:r>
              <a:rPr lang="ru-RU" sz="2000" dirty="0" err="1"/>
              <a:t>покинути</a:t>
            </a:r>
            <a:r>
              <a:rPr lang="ru-RU" sz="2000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“поле бою”.</a:t>
            </a:r>
          </a:p>
        </p:txBody>
      </p:sp>
    </p:spTree>
    <p:extLst>
      <p:ext uri="{BB962C8B-B14F-4D97-AF65-F5344CB8AC3E}">
        <p14:creationId xmlns:p14="http://schemas.microsoft.com/office/powerpoint/2010/main" val="16039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582341"/>
            <a:ext cx="7560840" cy="41549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Подібне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складним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без </a:t>
            </a:r>
            <a:r>
              <a:rPr lang="ru-RU" sz="2400" dirty="0" err="1"/>
              <a:t>жодного</a:t>
            </a:r>
            <a:r>
              <a:rPr lang="ru-RU" sz="2400" dirty="0"/>
              <a:t> з </a:t>
            </a:r>
            <a:r>
              <a:rPr lang="ru-RU" sz="2400" dirty="0" err="1"/>
              <a:t>компонентів</a:t>
            </a:r>
            <a:r>
              <a:rPr lang="ru-RU" sz="2400" dirty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не </a:t>
            </a:r>
            <a:r>
              <a:rPr lang="ru-RU" sz="2400" dirty="0" err="1"/>
              <a:t>спрацює</a:t>
            </a:r>
            <a:r>
              <a:rPr lang="ru-RU" sz="2400" dirty="0"/>
              <a:t>. </a:t>
            </a:r>
            <a:r>
              <a:rPr lang="ru-RU" sz="2400" dirty="0" err="1"/>
              <a:t>Більше</a:t>
            </a:r>
            <a:r>
              <a:rPr lang="ru-RU" sz="2400" dirty="0"/>
              <a:t> того, при </a:t>
            </a:r>
            <a:r>
              <a:rPr lang="ru-RU" sz="2400" dirty="0" err="1"/>
              <a:t>відсутності</a:t>
            </a:r>
            <a:r>
              <a:rPr lang="ru-RU" sz="2400" dirty="0"/>
              <a:t> резервуара </a:t>
            </a:r>
            <a:r>
              <a:rPr lang="ru-RU" sz="2400" dirty="0" err="1"/>
              <a:t>накопичення</a:t>
            </a:r>
            <a:r>
              <a:rPr lang="ru-RU" sz="2400" dirty="0"/>
              <a:t> перекис </a:t>
            </a:r>
            <a:r>
              <a:rPr lang="ru-RU" sz="2400" dirty="0" err="1"/>
              <a:t>водню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сам по </a:t>
            </a:r>
            <a:r>
              <a:rPr lang="ru-RU" sz="2400" dirty="0" err="1"/>
              <a:t>собі</a:t>
            </a:r>
            <a:r>
              <a:rPr lang="ru-RU" sz="2400" dirty="0"/>
              <a:t> є </a:t>
            </a:r>
            <a:r>
              <a:rPr lang="ru-RU" sz="2400" dirty="0" err="1"/>
              <a:t>отруйним</a:t>
            </a:r>
            <a:r>
              <a:rPr lang="ru-RU" sz="2400" dirty="0"/>
              <a:t>, </a:t>
            </a:r>
            <a:r>
              <a:rPr lang="ru-RU" sz="2400" dirty="0" err="1"/>
              <a:t>завдавав</a:t>
            </a:r>
            <a:r>
              <a:rPr lang="ru-RU" sz="2400" dirty="0"/>
              <a:t> </a:t>
            </a:r>
            <a:r>
              <a:rPr lang="ru-RU" sz="2400" dirty="0" err="1"/>
              <a:t>би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/>
              <a:t> жуку. </a:t>
            </a:r>
            <a:endParaRPr lang="ru-RU" sz="2400" dirty="0" smtClean="0"/>
          </a:p>
          <a:p>
            <a:pPr algn="just"/>
            <a:r>
              <a:rPr lang="ru-RU" sz="2400" dirty="0" smtClean="0"/>
              <a:t>Без </a:t>
            </a:r>
            <a:r>
              <a:rPr lang="ru-RU" sz="2400" dirty="0" err="1"/>
              <a:t>пероксидази</a:t>
            </a:r>
            <a:r>
              <a:rPr lang="ru-RU" sz="2400" dirty="0"/>
              <a:t>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компонентів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є </a:t>
            </a:r>
            <a:r>
              <a:rPr lang="ru-RU" sz="2400" dirty="0" err="1"/>
              <a:t>безглуздою</a:t>
            </a:r>
            <a:r>
              <a:rPr lang="ru-RU" sz="2400" dirty="0"/>
              <a:t>, тому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усього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</a:t>
            </a:r>
            <a:r>
              <a:rPr lang="ru-RU" sz="2400" dirty="0" err="1"/>
              <a:t>поступовими</a:t>
            </a:r>
            <a:r>
              <a:rPr lang="ru-RU" sz="2400" dirty="0"/>
              <a:t> </a:t>
            </a:r>
            <a:r>
              <a:rPr lang="ru-RU" sz="2400" dirty="0" err="1"/>
              <a:t>етапами</a:t>
            </a:r>
            <a:r>
              <a:rPr lang="ru-RU" sz="2400" dirty="0"/>
              <a:t> </a:t>
            </a:r>
            <a:r>
              <a:rPr lang="ru-RU" sz="2400" dirty="0" err="1"/>
              <a:t>пояснити</a:t>
            </a:r>
            <a:r>
              <a:rPr lang="ru-RU" sz="2400" dirty="0"/>
              <a:t> складно. </a:t>
            </a:r>
            <a:r>
              <a:rPr lang="ru-RU" sz="2400" dirty="0" err="1"/>
              <a:t>Вважається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захисний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 бомбардира </a:t>
            </a:r>
            <a:r>
              <a:rPr lang="ru-RU" sz="2400" dirty="0" err="1"/>
              <a:t>міг</a:t>
            </a:r>
            <a:r>
              <a:rPr lang="ru-RU" sz="2400" dirty="0"/>
              <a:t> </a:t>
            </a:r>
            <a:r>
              <a:rPr lang="ru-RU" sz="2400" dirty="0" err="1"/>
              <a:t>сформуватись</a:t>
            </a:r>
            <a:r>
              <a:rPr lang="ru-RU" sz="2400" dirty="0"/>
              <a:t> шляхом </a:t>
            </a:r>
            <a:r>
              <a:rPr lang="ru-RU" sz="2400" dirty="0" err="1"/>
              <a:t>комбінування</a:t>
            </a:r>
            <a:r>
              <a:rPr lang="ru-RU" sz="2400" dirty="0"/>
              <a:t> </a:t>
            </a:r>
            <a:r>
              <a:rPr lang="ru-RU" sz="2400" dirty="0" err="1"/>
              <a:t>сприятливих</a:t>
            </a:r>
            <a:r>
              <a:rPr lang="ru-RU" sz="2400" dirty="0"/>
              <a:t> </a:t>
            </a:r>
            <a:r>
              <a:rPr lang="ru-RU" sz="2400" dirty="0" err="1"/>
              <a:t>мутацій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0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-11430" y="1772816"/>
            <a:ext cx="9155430" cy="4963263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Down Arrow Callout 51"/>
          <p:cNvSpPr>
            <a:spLocks noChangeAspect="1"/>
          </p:cNvSpPr>
          <p:nvPr/>
        </p:nvSpPr>
        <p:spPr>
          <a:xfrm>
            <a:off x="338052" y="2492896"/>
            <a:ext cx="2451108" cy="411355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503"/>
            </a:avLst>
          </a:prstGeom>
          <a:solidFill>
            <a:srgbClr val="00B0F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323652" y="1939911"/>
            <a:ext cx="247645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морфофізіологічнІ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>
            <a:off x="482955" y="5644782"/>
            <a:ext cx="2161301" cy="477054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uk-UA" sz="1400" dirty="0" smtClean="0">
                <a:solidFill>
                  <a:schemeClr val="bg1"/>
                </a:solidFill>
              </a:rPr>
              <a:t>ПРИСТОСУВАННЯ ДО ФОНУ МІСЦЯ МЕШКАННЯ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6" name="Down Arrow Callout 55"/>
          <p:cNvSpPr>
            <a:spLocks noChangeAspect="1"/>
          </p:cNvSpPr>
          <p:nvPr/>
        </p:nvSpPr>
        <p:spPr>
          <a:xfrm>
            <a:off x="6252188" y="2286744"/>
            <a:ext cx="2451108" cy="4319708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3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6827853" y="1940779"/>
            <a:ext cx="1299779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популяційнІ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>
            <a:off x="6449616" y="4759925"/>
            <a:ext cx="2161301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uk-UA" sz="1600" dirty="0" smtClean="0">
                <a:solidFill>
                  <a:schemeClr val="bg1"/>
                </a:solidFill>
              </a:rPr>
              <a:t>ЗМІНА ОКРАСУ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Down Arrow Callout 54"/>
          <p:cNvSpPr>
            <a:spLocks noChangeAspect="1"/>
          </p:cNvSpPr>
          <p:nvPr/>
        </p:nvSpPr>
        <p:spPr>
          <a:xfrm>
            <a:off x="3295120" y="2492896"/>
            <a:ext cx="2451108" cy="411355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chemeClr val="accent2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849176" y="1939910"/>
            <a:ext cx="1292854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поведінковІ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7" y="3065879"/>
            <a:ext cx="2239005" cy="13807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64905"/>
            <a:ext cx="2160239" cy="1613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56969" y="-21594"/>
            <a:ext cx="9048482" cy="1684750"/>
            <a:chOff x="113996" y="-6354"/>
            <a:chExt cx="3136152" cy="2221980"/>
          </a:xfrm>
        </p:grpSpPr>
        <p:sp>
          <p:nvSpPr>
            <p:cNvPr id="18" name="Round Same Side Corner Rectangle 17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tx1">
                <a:alpha val="5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996" y="64250"/>
              <a:ext cx="3136152" cy="215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b="1" dirty="0" smtClean="0">
                  <a:solidFill>
                    <a:schemeClr val="bg1"/>
                  </a:solidFill>
                </a:rPr>
                <a:t>АДАПТАЦІЯ</a:t>
              </a:r>
              <a:r>
                <a:rPr lang="ru-RU" sz="2400" dirty="0" smtClean="0"/>
                <a:t>  </a:t>
              </a:r>
              <a:r>
                <a:rPr lang="ru-RU" sz="2400" dirty="0">
                  <a:solidFill>
                    <a:schemeClr val="bg1"/>
                  </a:solidFill>
                </a:rPr>
                <a:t>в </a:t>
              </a:r>
              <a:r>
                <a:rPr lang="ru-RU" sz="2400" dirty="0" err="1">
                  <a:solidFill>
                    <a:schemeClr val="bg1"/>
                  </a:solidFill>
                </a:rPr>
                <a:t>еволюційному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розумінні</a:t>
              </a:r>
              <a:r>
                <a:rPr lang="ru-RU" sz="2400" dirty="0">
                  <a:solidFill>
                    <a:schemeClr val="bg1"/>
                  </a:solidFill>
                </a:rPr>
                <a:t> – </a:t>
              </a:r>
              <a:r>
                <a:rPr lang="ru-RU" sz="2400" dirty="0" err="1">
                  <a:solidFill>
                    <a:schemeClr val="bg1"/>
                  </a:solidFill>
                </a:rPr>
                <a:t>це</a:t>
              </a:r>
              <a:r>
                <a:rPr lang="ru-RU" sz="2400" dirty="0">
                  <a:solidFill>
                    <a:schemeClr val="bg1"/>
                  </a:solidFill>
                </a:rPr>
                <a:t> не </a:t>
              </a:r>
              <a:r>
                <a:rPr lang="ru-RU" sz="2400" dirty="0" err="1">
                  <a:solidFill>
                    <a:schemeClr val="bg1"/>
                  </a:solidFill>
                </a:rPr>
                <a:t>дрібні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</a:rPr>
                <a:t>зміни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</a:rPr>
                <a:t>організму</a:t>
              </a:r>
              <a:r>
                <a:rPr lang="ru-RU" sz="2400" dirty="0">
                  <a:solidFill>
                    <a:schemeClr val="bg1"/>
                  </a:solidFill>
                </a:rPr>
                <a:t> і </a:t>
              </a:r>
              <a:r>
                <a:rPr lang="ru-RU" sz="2400" dirty="0" err="1">
                  <a:solidFill>
                    <a:schemeClr val="bg1"/>
                  </a:solidFill>
                </a:rPr>
                <a:t>навіть</a:t>
              </a:r>
              <a:r>
                <a:rPr lang="ru-RU" sz="2400" dirty="0">
                  <a:solidFill>
                    <a:schemeClr val="bg1"/>
                  </a:solidFill>
                </a:rPr>
                <a:t> не </a:t>
              </a:r>
              <a:r>
                <a:rPr lang="ru-RU" sz="2400" dirty="0" err="1">
                  <a:solidFill>
                    <a:schemeClr val="bg1"/>
                  </a:solidFill>
                </a:rPr>
                <a:t>окремі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</a:rPr>
                <a:t>його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</a:rPr>
                <a:t>властивості</a:t>
              </a:r>
              <a:r>
                <a:rPr lang="ru-RU" sz="2400" dirty="0">
                  <a:solidFill>
                    <a:schemeClr val="bg1"/>
                  </a:solidFill>
                </a:rPr>
                <a:t>, </a:t>
              </a:r>
              <a:r>
                <a:rPr lang="ru-RU" sz="2400" b="1" i="1" u="sng" dirty="0">
                  <a:solidFill>
                    <a:srgbClr val="FF0000"/>
                  </a:solidFill>
                </a:rPr>
                <a:t>а весь комплекс </a:t>
              </a:r>
              <a:r>
                <a:rPr lang="ru-RU" sz="2400" b="1" dirty="0" err="1">
                  <a:solidFill>
                    <a:schemeClr val="bg1"/>
                  </a:solidFill>
                </a:rPr>
                <a:t>видоспецифічних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</a:rPr>
                <a:t>ознак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</a:rPr>
                <a:t>(</a:t>
              </a:r>
              <a:r>
                <a:rPr lang="ru-RU" sz="1600" dirty="0">
                  <a:solidFill>
                    <a:schemeClr val="bg1"/>
                  </a:solidFill>
                </a:rPr>
                <a:t>у межах </a:t>
              </a:r>
              <a:r>
                <a:rPr lang="ru-RU" sz="1600" dirty="0" err="1">
                  <a:solidFill>
                    <a:schemeClr val="bg1"/>
                  </a:solidFill>
                </a:rPr>
                <a:t>норми</a:t>
              </a:r>
              <a:r>
                <a:rPr lang="ru-RU" sz="1600" dirty="0">
                  <a:solidFill>
                    <a:schemeClr val="bg1"/>
                  </a:solidFill>
                </a:rPr>
                <a:t> </a:t>
              </a:r>
              <a:r>
                <a:rPr lang="ru-RU" sz="1600" dirty="0" err="1">
                  <a:solidFill>
                    <a:schemeClr val="bg1"/>
                  </a:solidFill>
                </a:rPr>
                <a:t>реакції</a:t>
              </a:r>
              <a:r>
                <a:rPr lang="ru-RU" sz="2400" dirty="0">
                  <a:solidFill>
                    <a:schemeClr val="bg1"/>
                  </a:solidFill>
                </a:rPr>
                <a:t>), </a:t>
              </a:r>
              <a:r>
                <a:rPr lang="ru-RU" sz="2400" dirty="0" err="1">
                  <a:solidFill>
                    <a:schemeClr val="bg1"/>
                  </a:solidFill>
                </a:rPr>
                <a:t>які</a:t>
              </a:r>
              <a:r>
                <a:rPr lang="ru-RU" sz="2400" dirty="0">
                  <a:solidFill>
                    <a:schemeClr val="bg1"/>
                  </a:solidFill>
                </a:rPr>
                <a:t> разом </a:t>
              </a:r>
              <a:r>
                <a:rPr lang="ru-RU" sz="2400" u="sng" dirty="0" err="1">
                  <a:solidFill>
                    <a:schemeClr val="bg1"/>
                  </a:solidFill>
                </a:rPr>
                <a:t>забезпечують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</a:rPr>
                <a:t>існування</a:t>
              </a:r>
              <a:r>
                <a:rPr lang="ru-RU" sz="2400" dirty="0">
                  <a:solidFill>
                    <a:schemeClr val="bg1"/>
                  </a:solidFill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</a:rPr>
                <a:t>певного</a:t>
              </a:r>
              <a:r>
                <a:rPr lang="ru-RU" sz="2400" dirty="0">
                  <a:solidFill>
                    <a:schemeClr val="bg1"/>
                  </a:solidFill>
                </a:rPr>
                <a:t> виду </a:t>
              </a:r>
              <a:r>
                <a:rPr lang="ru-RU" sz="2400" dirty="0" err="1">
                  <a:solidFill>
                    <a:schemeClr val="bg1"/>
                  </a:solidFill>
                </a:rPr>
                <a:t>тільки</a:t>
              </a:r>
              <a:r>
                <a:rPr lang="ru-RU" sz="2400" dirty="0">
                  <a:solidFill>
                    <a:schemeClr val="bg1"/>
                  </a:solidFill>
                </a:rPr>
                <a:t> в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відповідних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</a:rPr>
                <a:t>межах </a:t>
              </a:r>
              <a:r>
                <a:rPr lang="ru-RU" sz="2400" dirty="0" smtClean="0">
                  <a:solidFill>
                    <a:schemeClr val="bg1"/>
                  </a:solidFill>
                </a:rPr>
                <a:t>.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70" y="3804936"/>
            <a:ext cx="1774808" cy="1283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5560143"/>
            <a:ext cx="196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НІЧНИЙ СПОСІБ ЖИТТЯ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2" grpId="0" animBg="1"/>
      <p:bldP spid="39" grpId="0"/>
      <p:bldP spid="40" grpId="0"/>
      <p:bldP spid="56" grpId="0" animBg="1"/>
      <p:bldP spid="50" grpId="0"/>
      <p:bldP spid="51" grpId="0"/>
      <p:bldP spid="55" grpId="0" animBg="1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12845"/>
            <a:ext cx="7776864" cy="47089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простіше</a:t>
            </a:r>
            <a:r>
              <a:rPr lang="ru-RU" sz="2000" dirty="0"/>
              <a:t> </a:t>
            </a:r>
            <a:r>
              <a:rPr lang="ru-RU" sz="2000" dirty="0" err="1"/>
              <a:t>пояснюється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таких </a:t>
            </a:r>
            <a:r>
              <a:rPr lang="ru-RU" sz="2000" dirty="0" err="1"/>
              <a:t>пристосувань</a:t>
            </a:r>
            <a:r>
              <a:rPr lang="ru-RU" sz="2000" dirty="0"/>
              <a:t> як </a:t>
            </a:r>
            <a:r>
              <a:rPr lang="ru-RU" sz="2000" dirty="0" err="1"/>
              <a:t>комахоїстивність</a:t>
            </a:r>
            <a:r>
              <a:rPr lang="ru-RU" sz="2000" dirty="0"/>
              <a:t> у </a:t>
            </a:r>
            <a:r>
              <a:rPr lang="ru-RU" sz="2000" dirty="0" err="1"/>
              <a:t>рослин</a:t>
            </a:r>
            <a:r>
              <a:rPr lang="ru-RU" sz="2000" dirty="0"/>
              <a:t>, ока у </a:t>
            </a:r>
            <a:r>
              <a:rPr lang="ru-RU" sz="2000" dirty="0" err="1"/>
              <a:t>хребетних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випадку</a:t>
            </a:r>
            <a:r>
              <a:rPr lang="ru-RU" sz="2000" dirty="0"/>
              <a:t> легко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філогенетичні</a:t>
            </a:r>
            <a:r>
              <a:rPr lang="ru-RU" sz="2000" dirty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відповідного</a:t>
            </a:r>
            <a:r>
              <a:rPr lang="ru-RU" sz="2000" dirty="0"/>
              <a:t> </a:t>
            </a:r>
            <a:r>
              <a:rPr lang="ru-RU" sz="2000" dirty="0" err="1"/>
              <a:t>пристосування</a:t>
            </a:r>
            <a:r>
              <a:rPr lang="ru-RU" sz="2000" dirty="0"/>
              <a:t>. В </a:t>
            </a:r>
            <a:r>
              <a:rPr lang="ru-RU" sz="2000" dirty="0" err="1"/>
              <a:t>цілому</a:t>
            </a:r>
            <a:r>
              <a:rPr lang="ru-RU" sz="2000" dirty="0"/>
              <a:t> ми </a:t>
            </a:r>
            <a:r>
              <a:rPr lang="ru-RU" sz="2000" dirty="0" err="1"/>
              <a:t>можемо</a:t>
            </a:r>
            <a:r>
              <a:rPr lang="ru-RU" sz="2000" dirty="0"/>
              <a:t> </a:t>
            </a:r>
            <a:r>
              <a:rPr lang="ru-RU" sz="2000" dirty="0" err="1"/>
              <a:t>віднести</a:t>
            </a:r>
            <a:r>
              <a:rPr lang="ru-RU" sz="2000" dirty="0"/>
              <a:t> до </a:t>
            </a:r>
            <a:r>
              <a:rPr lang="ru-RU" sz="2000" dirty="0" err="1"/>
              <a:t>складних</a:t>
            </a:r>
            <a:r>
              <a:rPr lang="ru-RU" sz="2000" dirty="0"/>
              <a:t> </a:t>
            </a:r>
            <a:r>
              <a:rPr lang="ru-RU" sz="2000" dirty="0" err="1"/>
              <a:t>адаптацій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спеціалізовані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високорозвинених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і </a:t>
            </a:r>
            <a:r>
              <a:rPr lang="ru-RU" sz="2000" dirty="0" err="1"/>
              <a:t>рослин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функціонують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за </a:t>
            </a:r>
            <a:r>
              <a:rPr lang="ru-RU" sz="2000" dirty="0" err="1"/>
              <a:t>наявності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До </a:t>
            </a:r>
            <a:r>
              <a:rPr lang="ru-RU" sz="2000" dirty="0"/>
              <a:t>них належать </a:t>
            </a:r>
            <a:r>
              <a:rPr lang="ru-RU" sz="2000" dirty="0" err="1"/>
              <a:t>будова</a:t>
            </a:r>
            <a:r>
              <a:rPr lang="ru-RU" sz="2000" dirty="0"/>
              <a:t> </a:t>
            </a:r>
            <a:r>
              <a:rPr lang="ru-RU" sz="2000" dirty="0" err="1"/>
              <a:t>квіток</a:t>
            </a:r>
            <a:r>
              <a:rPr lang="ru-RU" sz="2000" dirty="0"/>
              <a:t>, </a:t>
            </a:r>
            <a:r>
              <a:rPr lang="ru-RU" sz="2000" dirty="0" err="1"/>
              <a:t>пристосованих</a:t>
            </a:r>
            <a:r>
              <a:rPr lang="ru-RU" sz="2000" dirty="0"/>
              <a:t> до </a:t>
            </a:r>
            <a:r>
              <a:rPr lang="ru-RU" sz="2000" dirty="0" err="1"/>
              <a:t>запилення</a:t>
            </a:r>
            <a:r>
              <a:rPr lang="ru-RU" sz="2000" dirty="0"/>
              <a:t> </a:t>
            </a:r>
            <a:r>
              <a:rPr lang="ru-RU" sz="2000" dirty="0" err="1"/>
              <a:t>певними</a:t>
            </a:r>
            <a:r>
              <a:rPr lang="ru-RU" sz="2000" dirty="0"/>
              <a:t> </a:t>
            </a:r>
            <a:r>
              <a:rPr lang="ru-RU" sz="2000" dirty="0" err="1"/>
              <a:t>комахами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запилювачами</a:t>
            </a:r>
            <a:r>
              <a:rPr lang="ru-RU" sz="2000" dirty="0"/>
              <a:t> (</a:t>
            </a:r>
            <a:r>
              <a:rPr lang="ru-RU" sz="2000" dirty="0" err="1"/>
              <a:t>наявність</a:t>
            </a:r>
            <a:r>
              <a:rPr lang="ru-RU" sz="2000" dirty="0"/>
              <a:t> та </a:t>
            </a:r>
            <a:r>
              <a:rPr lang="ru-RU" sz="2000" dirty="0" err="1"/>
              <a:t>розташування</a:t>
            </a:r>
            <a:r>
              <a:rPr lang="ru-RU" sz="2000" dirty="0"/>
              <a:t> </a:t>
            </a:r>
            <a:r>
              <a:rPr lang="ru-RU" sz="2000" dirty="0" err="1"/>
              <a:t>нектарників</a:t>
            </a:r>
            <a:r>
              <a:rPr lang="ru-RU" sz="2000" dirty="0"/>
              <a:t>, </a:t>
            </a:r>
            <a:r>
              <a:rPr lang="ru-RU" sz="2000" dirty="0" err="1"/>
              <a:t>забарвлення</a:t>
            </a:r>
            <a:r>
              <a:rPr lang="ru-RU" sz="2000" dirty="0"/>
              <a:t> та </a:t>
            </a:r>
            <a:r>
              <a:rPr lang="ru-RU" sz="2000" dirty="0" err="1"/>
              <a:t>будова</a:t>
            </a:r>
            <a:r>
              <a:rPr lang="ru-RU" sz="2000" dirty="0"/>
              <a:t> </a:t>
            </a:r>
            <a:r>
              <a:rPr lang="ru-RU" sz="2000" dirty="0" err="1"/>
              <a:t>пелюсток</a:t>
            </a:r>
            <a:r>
              <a:rPr lang="ru-RU" sz="2000" dirty="0"/>
              <a:t>, </a:t>
            </a:r>
            <a:r>
              <a:rPr lang="ru-RU" sz="2000" dirty="0" err="1"/>
              <a:t>довжина</a:t>
            </a:r>
            <a:r>
              <a:rPr lang="ru-RU" sz="2000" dirty="0"/>
              <a:t> й </a:t>
            </a:r>
            <a:r>
              <a:rPr lang="ru-RU" sz="2000" dirty="0" err="1"/>
              <a:t>розташування</a:t>
            </a:r>
            <a:r>
              <a:rPr lang="ru-RU" sz="2000" dirty="0"/>
              <a:t> </a:t>
            </a:r>
            <a:r>
              <a:rPr lang="ru-RU" sz="2000" dirty="0" err="1"/>
              <a:t>тичинок</a:t>
            </a:r>
            <a:r>
              <a:rPr lang="ru-RU" sz="2000" dirty="0"/>
              <a:t> і маточки </a:t>
            </a:r>
            <a:r>
              <a:rPr lang="ru-RU" sz="2000" dirty="0" err="1"/>
              <a:t>тощо</a:t>
            </a:r>
            <a:r>
              <a:rPr lang="ru-RU" sz="2000" dirty="0"/>
              <a:t>), структура </a:t>
            </a:r>
            <a:r>
              <a:rPr lang="ru-RU" sz="2000" dirty="0" err="1"/>
              <a:t>кінцівки</a:t>
            </a:r>
            <a:r>
              <a:rPr lang="ru-RU" sz="2000" dirty="0"/>
              <a:t> коня та </a:t>
            </a:r>
            <a:r>
              <a:rPr lang="ru-RU" sz="2000" dirty="0" err="1"/>
              <a:t>крила</a:t>
            </a:r>
            <a:r>
              <a:rPr lang="ru-RU" sz="2000" dirty="0"/>
              <a:t> птаха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У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безпосередня</a:t>
            </a:r>
            <a:r>
              <a:rPr lang="ru-RU" sz="2000" dirty="0"/>
              <a:t> </a:t>
            </a:r>
            <a:r>
              <a:rPr lang="ru-RU" sz="2000" dirty="0" err="1"/>
              <a:t>організація</a:t>
            </a:r>
            <a:r>
              <a:rPr lang="ru-RU" sz="2000" dirty="0"/>
              <a:t> </a:t>
            </a:r>
            <a:r>
              <a:rPr lang="ru-RU" sz="2000" dirty="0" err="1"/>
              <a:t>відповідного</a:t>
            </a:r>
            <a:r>
              <a:rPr lang="ru-RU" sz="2000" dirty="0"/>
              <a:t> </a:t>
            </a:r>
            <a:r>
              <a:rPr lang="ru-RU" sz="2000" dirty="0" err="1"/>
              <a:t>пристосування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особливостей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17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6744" y="692696"/>
            <a:ext cx="32152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Так, структура </a:t>
            </a:r>
            <a:r>
              <a:rPr lang="ru-RU" dirty="0" err="1"/>
              <a:t>крила</a:t>
            </a:r>
            <a:r>
              <a:rPr lang="ru-RU" dirty="0"/>
              <a:t> птаха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змінюватись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(</a:t>
            </a:r>
            <a:r>
              <a:rPr lang="ru-RU" dirty="0" err="1"/>
              <a:t>лісовий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навколоводний</a:t>
            </a:r>
            <a:r>
              <a:rPr lang="ru-RU" dirty="0"/>
              <a:t> птах,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 smtClean="0"/>
              <a:t>ниряння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прикладах добре </a:t>
            </a:r>
            <a:r>
              <a:rPr lang="ru-RU" dirty="0" err="1"/>
              <a:t>простежуються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головні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еволюційні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етапи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формування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відповідних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спеціалізованих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пристосувань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2" y="523637"/>
            <a:ext cx="5029200" cy="375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7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51344"/>
            <a:ext cx="7632848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Таким чином, </a:t>
            </a:r>
            <a:r>
              <a:rPr lang="ru-RU" sz="2000" dirty="0" err="1"/>
              <a:t>явище</a:t>
            </a:r>
            <a:r>
              <a:rPr lang="ru-RU" sz="2000" dirty="0"/>
              <a:t> </a:t>
            </a:r>
            <a:r>
              <a:rPr lang="ru-RU" sz="2000" dirty="0" err="1"/>
              <a:t>складної</a:t>
            </a:r>
            <a:r>
              <a:rPr lang="ru-RU" sz="2000" dirty="0"/>
              <a:t> </a:t>
            </a:r>
            <a:r>
              <a:rPr lang="ru-RU" sz="2000" dirty="0" err="1"/>
              <a:t>адаптації</a:t>
            </a:r>
            <a:r>
              <a:rPr lang="ru-RU" sz="2000" dirty="0"/>
              <a:t> </a:t>
            </a:r>
            <a:r>
              <a:rPr lang="ru-RU" sz="2000" dirty="0" err="1"/>
              <a:t>невіддільне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адаптації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u="sng" dirty="0" err="1" smtClean="0"/>
              <a:t>Формування</a:t>
            </a:r>
            <a:r>
              <a:rPr lang="ru-RU" sz="2000" u="sng" dirty="0" smtClean="0"/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адаптацій</a:t>
            </a:r>
            <a:r>
              <a:rPr lang="ru-RU" sz="2000" b="1" u="sng" dirty="0">
                <a:solidFill>
                  <a:srgbClr val="FFFF00"/>
                </a:solidFill>
              </a:rPr>
              <a:t> є </a:t>
            </a:r>
            <a:r>
              <a:rPr lang="ru-RU" sz="2000" b="1" u="sng" dirty="0" err="1">
                <a:solidFill>
                  <a:srgbClr val="FFFF00"/>
                </a:solidFill>
              </a:rPr>
              <a:t>наслідком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мікроеволюційного</a:t>
            </a:r>
            <a:r>
              <a:rPr lang="ru-RU" sz="2000" b="1" u="sng" dirty="0">
                <a:solidFill>
                  <a:srgbClr val="FFFF00"/>
                </a:solidFill>
              </a:rPr>
              <a:t> </a:t>
            </a:r>
            <a:r>
              <a:rPr lang="ru-RU" sz="2000" b="1" u="sng" dirty="0" err="1">
                <a:solidFill>
                  <a:srgbClr val="FFFF00"/>
                </a:solidFill>
              </a:rPr>
              <a:t>процесу</a:t>
            </a:r>
            <a:r>
              <a:rPr lang="ru-RU" sz="2000" b="1" u="sng" dirty="0">
                <a:solidFill>
                  <a:srgbClr val="FFFF00"/>
                </a:solidFill>
              </a:rPr>
              <a:t>, </a:t>
            </a:r>
            <a:r>
              <a:rPr lang="ru-RU" sz="2000" u="sng" dirty="0" err="1"/>
              <a:t>тобто</a:t>
            </a:r>
            <a:r>
              <a:rPr lang="ru-RU" sz="2000" u="sng" dirty="0"/>
              <a:t> </a:t>
            </a:r>
            <a:r>
              <a:rPr lang="ru-RU" sz="2000" u="sng" dirty="0" err="1"/>
              <a:t>вимагає</a:t>
            </a:r>
            <a:r>
              <a:rPr lang="ru-RU" sz="2000" u="sng" dirty="0"/>
              <a:t> </a:t>
            </a:r>
            <a:r>
              <a:rPr lang="ru-RU" sz="2000" u="sng" dirty="0" err="1"/>
              <a:t>наявності</a:t>
            </a:r>
            <a:r>
              <a:rPr lang="ru-RU" sz="2000" u="sng" dirty="0"/>
              <a:t> </a:t>
            </a:r>
            <a:r>
              <a:rPr lang="ru-RU" sz="2000" u="sng" dirty="0" err="1"/>
              <a:t>відповідного</a:t>
            </a:r>
            <a:r>
              <a:rPr lang="ru-RU" sz="2000" u="sng" dirty="0"/>
              <a:t> </a:t>
            </a:r>
            <a:r>
              <a:rPr lang="ru-RU" sz="2000" u="sng" dirty="0" err="1"/>
              <a:t>елементарного</a:t>
            </a:r>
            <a:r>
              <a:rPr lang="ru-RU" sz="2000" u="sng" dirty="0"/>
              <a:t> </a:t>
            </a:r>
            <a:r>
              <a:rPr lang="ru-RU" sz="2000" u="sng" dirty="0" err="1"/>
              <a:t>еволюційного</a:t>
            </a:r>
            <a:r>
              <a:rPr lang="ru-RU" sz="2000" u="sng" dirty="0"/>
              <a:t> </a:t>
            </a:r>
            <a:r>
              <a:rPr lang="ru-RU" sz="2000" u="sng" dirty="0" err="1"/>
              <a:t>матеріалу</a:t>
            </a:r>
            <a:r>
              <a:rPr lang="ru-RU" sz="2000" u="sng" dirty="0"/>
              <a:t> та </a:t>
            </a:r>
            <a:r>
              <a:rPr lang="ru-RU" sz="2000" u="sng" dirty="0" err="1"/>
              <a:t>дії</a:t>
            </a:r>
            <a:r>
              <a:rPr lang="ru-RU" sz="2000" u="sng" dirty="0"/>
              <a:t> </a:t>
            </a:r>
            <a:r>
              <a:rPr lang="ru-RU" sz="2000" u="sng" dirty="0" err="1"/>
              <a:t>елементарних</a:t>
            </a:r>
            <a:r>
              <a:rPr lang="ru-RU" sz="2000" u="sng" dirty="0"/>
              <a:t> </a:t>
            </a:r>
            <a:r>
              <a:rPr lang="ru-RU" sz="2000" u="sng" dirty="0" err="1"/>
              <a:t>еволюційних</a:t>
            </a:r>
            <a:r>
              <a:rPr lang="ru-RU" sz="2000" u="sng" dirty="0"/>
              <a:t> </a:t>
            </a:r>
            <a:r>
              <a:rPr lang="ru-RU" sz="2000" u="sng" dirty="0" err="1"/>
              <a:t>факторів</a:t>
            </a:r>
            <a:r>
              <a:rPr lang="ru-RU" sz="2000" u="sng" dirty="0"/>
              <a:t>. </a:t>
            </a:r>
            <a:endParaRPr lang="ru-RU" sz="2000" u="sng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err="1" smtClean="0"/>
              <a:t>Появу</a:t>
            </a:r>
            <a:r>
              <a:rPr lang="ru-RU" sz="2000" dirty="0" smtClean="0"/>
              <a:t> </a:t>
            </a:r>
            <a:r>
              <a:rPr lang="ru-RU" sz="2000" dirty="0"/>
              <a:t>селективно </a:t>
            </a:r>
            <a:r>
              <a:rPr lang="ru-RU" sz="2000" dirty="0" err="1"/>
              <a:t>цінного</a:t>
            </a:r>
            <a:r>
              <a:rPr lang="ru-RU" sz="2000" dirty="0"/>
              <a:t> генотипу (</a:t>
            </a:r>
            <a:r>
              <a:rPr lang="ru-RU" sz="2000" dirty="0" err="1"/>
              <a:t>організму</a:t>
            </a:r>
            <a:r>
              <a:rPr lang="ru-RU" sz="2000" dirty="0"/>
              <a:t> з </a:t>
            </a:r>
            <a:r>
              <a:rPr lang="ru-RU" sz="2000" dirty="0" err="1"/>
              <a:t>певними</a:t>
            </a:r>
            <a:r>
              <a:rPr lang="ru-RU" sz="2000" dirty="0"/>
              <a:t> </a:t>
            </a:r>
            <a:r>
              <a:rPr lang="ru-RU" sz="2000" dirty="0" err="1"/>
              <a:t>властивостями</a:t>
            </a:r>
            <a:r>
              <a:rPr lang="ru-RU" sz="2000" dirty="0"/>
              <a:t> </a:t>
            </a:r>
            <a:r>
              <a:rPr lang="ru-RU" sz="2000" dirty="0" err="1"/>
              <a:t>пристосувального</a:t>
            </a:r>
            <a:r>
              <a:rPr lang="ru-RU" sz="2000" dirty="0"/>
              <a:t> характеру) </a:t>
            </a:r>
            <a:r>
              <a:rPr lang="ru-RU" sz="2000" dirty="0" err="1"/>
              <a:t>вважають</a:t>
            </a:r>
            <a:r>
              <a:rPr lang="ru-RU" sz="2000" dirty="0"/>
              <a:t> </a:t>
            </a:r>
            <a:r>
              <a:rPr lang="ru-RU" sz="2000" dirty="0" err="1"/>
              <a:t>елементарним</a:t>
            </a:r>
            <a:r>
              <a:rPr lang="ru-RU" sz="2000" dirty="0"/>
              <a:t> </a:t>
            </a:r>
            <a:r>
              <a:rPr lang="ru-RU" sz="2000" dirty="0" err="1"/>
              <a:t>адаптаційним</a:t>
            </a:r>
            <a:r>
              <a:rPr lang="ru-RU" sz="2000" dirty="0"/>
              <a:t> </a:t>
            </a:r>
            <a:r>
              <a:rPr lang="ru-RU" sz="2000" dirty="0" err="1"/>
              <a:t>явищем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, </a:t>
            </a:r>
            <a:r>
              <a:rPr lang="ru-RU" sz="2000" dirty="0" err="1"/>
              <a:t>ще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вважатись</a:t>
            </a:r>
            <a:r>
              <a:rPr lang="ru-RU" sz="2000" dirty="0"/>
              <a:t> готовим </a:t>
            </a:r>
            <a:r>
              <a:rPr lang="ru-RU" sz="2000" dirty="0" err="1"/>
              <a:t>пристосуванням</a:t>
            </a:r>
            <a:r>
              <a:rPr lang="ru-RU" sz="2000" dirty="0"/>
              <a:t> – таким </a:t>
            </a:r>
            <a:r>
              <a:rPr lang="ru-RU" sz="2000" dirty="0" err="1"/>
              <a:t>воно</a:t>
            </a:r>
            <a:r>
              <a:rPr lang="ru-RU" sz="2000" dirty="0"/>
              <a:t> стане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того, як </a:t>
            </a:r>
            <a:r>
              <a:rPr lang="ru-RU" sz="2000" dirty="0" err="1"/>
              <a:t>відповідним</a:t>
            </a:r>
            <a:r>
              <a:rPr lang="ru-RU" sz="2000" dirty="0"/>
              <a:t> чином </a:t>
            </a:r>
            <a:r>
              <a:rPr lang="ru-RU" sz="2000" dirty="0" err="1"/>
              <a:t>зміниться</a:t>
            </a:r>
            <a:r>
              <a:rPr lang="ru-RU" sz="2000" dirty="0"/>
              <a:t> норма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усієї</a:t>
            </a:r>
            <a:r>
              <a:rPr lang="ru-RU" sz="2000" dirty="0"/>
              <a:t> </a:t>
            </a:r>
            <a:r>
              <a:rPr lang="ru-RU" sz="2000" dirty="0" err="1"/>
              <a:t>популяції</a:t>
            </a:r>
            <a:r>
              <a:rPr lang="ru-RU" sz="2000" dirty="0"/>
              <a:t>, а в </a:t>
            </a:r>
            <a:r>
              <a:rPr lang="ru-RU" sz="2000" dirty="0" err="1"/>
              <a:t>подальшому</a:t>
            </a:r>
            <a:r>
              <a:rPr lang="ru-RU" sz="2000" dirty="0"/>
              <a:t> – і виду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зміна</a:t>
            </a:r>
            <a:r>
              <a:rPr lang="ru-RU" sz="2000" dirty="0"/>
              <a:t> 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випадків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шляхом </a:t>
            </a:r>
            <a:r>
              <a:rPr lang="ru-RU" sz="2000" dirty="0" err="1"/>
              <a:t>поступового</a:t>
            </a:r>
            <a:r>
              <a:rPr lang="ru-RU" sz="2000" dirty="0"/>
              <a:t> </a:t>
            </a:r>
            <a:r>
              <a:rPr lang="ru-RU" sz="2000" dirty="0" err="1"/>
              <a:t>вимирання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 з одними </a:t>
            </a:r>
            <a:r>
              <a:rPr lang="ru-RU" sz="2000" dirty="0" err="1"/>
              <a:t>ознаками</a:t>
            </a:r>
            <a:r>
              <a:rPr lang="ru-RU" sz="2000" dirty="0"/>
              <a:t> (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/>
              <a:t>своєрідною</a:t>
            </a:r>
            <a:r>
              <a:rPr lang="ru-RU" sz="2000" dirty="0"/>
              <a:t> </a:t>
            </a:r>
            <a:r>
              <a:rPr lang="ru-RU" sz="2000" dirty="0" err="1"/>
              <a:t>платнею</a:t>
            </a:r>
            <a:r>
              <a:rPr lang="ru-RU" sz="2000" dirty="0"/>
              <a:t> за </a:t>
            </a:r>
            <a:r>
              <a:rPr lang="ru-RU" sz="2000" dirty="0" err="1"/>
              <a:t>добір</a:t>
            </a:r>
            <a:r>
              <a:rPr lang="ru-RU" sz="2000" dirty="0"/>
              <a:t>) і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активним</a:t>
            </a:r>
            <a:r>
              <a:rPr lang="ru-RU" sz="2000" dirty="0"/>
              <a:t> </a:t>
            </a:r>
            <a:r>
              <a:rPr lang="ru-RU" sz="2000" dirty="0" err="1"/>
              <a:t>розмноженням</a:t>
            </a:r>
            <a:r>
              <a:rPr lang="ru-RU" sz="2000" dirty="0"/>
              <a:t> – з </a:t>
            </a:r>
            <a:r>
              <a:rPr lang="ru-RU" sz="2000" dirty="0" err="1"/>
              <a:t>іншими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0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784887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Зараз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три </a:t>
            </a:r>
            <a:r>
              <a:rPr lang="ru-RU" dirty="0" err="1"/>
              <a:t>головних</a:t>
            </a:r>
            <a:r>
              <a:rPr lang="ru-RU" dirty="0"/>
              <a:t> шляхи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: </a:t>
            </a:r>
            <a:r>
              <a:rPr lang="ru-RU" sz="3200" b="1" dirty="0" err="1">
                <a:solidFill>
                  <a:srgbClr val="FFFF00"/>
                </a:solidFill>
              </a:rPr>
              <a:t>преадаптивний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комбінативний</a:t>
            </a:r>
            <a:r>
              <a:rPr lang="ru-RU" sz="3200" b="1" dirty="0">
                <a:solidFill>
                  <a:srgbClr val="FFFF00"/>
                </a:solidFill>
              </a:rPr>
              <a:t> та </a:t>
            </a:r>
            <a:r>
              <a:rPr lang="ru-RU" sz="3200" b="1" dirty="0" err="1">
                <a:solidFill>
                  <a:srgbClr val="FFFF00"/>
                </a:solidFill>
              </a:rPr>
              <a:t>постадаптивний</a:t>
            </a:r>
            <a:r>
              <a:rPr lang="ru-RU" sz="32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b="1" i="1" dirty="0" err="1">
                <a:solidFill>
                  <a:srgbClr val="FFFF00"/>
                </a:solidFill>
              </a:rPr>
              <a:t>Преадаптивнйи</a:t>
            </a:r>
            <a:r>
              <a:rPr lang="ru-RU" b="1" i="1" dirty="0">
                <a:solidFill>
                  <a:srgbClr val="FFFF00"/>
                </a:solidFill>
              </a:rPr>
              <a:t> шлях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сформоване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за </a:t>
            </a:r>
            <a:r>
              <a:rPr lang="ru-RU" dirty="0" err="1"/>
              <a:t>певних</a:t>
            </a:r>
            <a:r>
              <a:rPr lang="ru-RU" dirty="0"/>
              <a:t> умов </a:t>
            </a:r>
            <a:r>
              <a:rPr lang="ru-RU" dirty="0" err="1"/>
              <a:t>набуває</a:t>
            </a:r>
            <a:r>
              <a:rPr lang="ru-RU" dirty="0"/>
              <a:t> нового адаптивного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до того, як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остаточно </a:t>
            </a:r>
            <a:r>
              <a:rPr lang="ru-RU" dirty="0" err="1"/>
              <a:t>спеціалізується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i="1" u="sng" dirty="0" err="1" smtClean="0"/>
              <a:t>Стандартним</a:t>
            </a:r>
            <a:r>
              <a:rPr lang="ru-RU" i="1" u="sng" dirty="0" smtClean="0"/>
              <a:t> </a:t>
            </a:r>
            <a:r>
              <a:rPr lang="ru-RU" i="1" u="sng" dirty="0"/>
              <a:t>прикладом </a:t>
            </a:r>
            <a:r>
              <a:rPr lang="ru-RU" i="1" u="sng" dirty="0" err="1"/>
              <a:t>подібного</a:t>
            </a:r>
            <a:r>
              <a:rPr lang="ru-RU" i="1" u="sng" dirty="0"/>
              <a:t> шляху </a:t>
            </a:r>
            <a:r>
              <a:rPr lang="ru-RU" i="1" u="sng" dirty="0" err="1"/>
              <a:t>формування</a:t>
            </a:r>
            <a:r>
              <a:rPr lang="ru-RU" i="1" u="sng" dirty="0"/>
              <a:t> </a:t>
            </a:r>
            <a:r>
              <a:rPr lang="ru-RU" i="1" u="sng" dirty="0" err="1"/>
              <a:t>пристосувань</a:t>
            </a:r>
            <a:r>
              <a:rPr lang="ru-RU" i="1" u="sng" dirty="0"/>
              <a:t> стали </a:t>
            </a:r>
            <a:r>
              <a:rPr lang="ru-RU" i="1" u="sng" dirty="0" err="1"/>
              <a:t>тім’ячка</a:t>
            </a:r>
            <a:r>
              <a:rPr lang="ru-RU" i="1" u="sng" dirty="0"/>
              <a:t> на </a:t>
            </a:r>
            <a:r>
              <a:rPr lang="ru-RU" i="1" u="sng" dirty="0" err="1"/>
              <a:t>голові</a:t>
            </a:r>
            <a:r>
              <a:rPr lang="ru-RU" i="1" u="sng" dirty="0"/>
              <a:t> у </a:t>
            </a:r>
            <a:r>
              <a:rPr lang="ru-RU" i="1" u="sng" dirty="0" err="1"/>
              <a:t>новонароджених</a:t>
            </a:r>
            <a:r>
              <a:rPr lang="ru-RU" i="1" u="sng" dirty="0"/>
              <a:t> </a:t>
            </a:r>
            <a:r>
              <a:rPr lang="ru-RU" i="1" u="sng" dirty="0" err="1"/>
              <a:t>дітей</a:t>
            </a:r>
            <a:r>
              <a:rPr lang="ru-RU" i="1" u="sng" dirty="0"/>
              <a:t>. </a:t>
            </a:r>
            <a:endParaRPr lang="ru-RU" i="1" u="sng" dirty="0" smtClean="0"/>
          </a:p>
          <a:p>
            <a:pPr algn="just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вихідно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тім’ячок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то в </a:t>
            </a:r>
            <a:r>
              <a:rPr lang="ru-RU" dirty="0" err="1"/>
              <a:t>людини</a:t>
            </a:r>
            <a:r>
              <a:rPr lang="ru-RU" dirty="0"/>
              <a:t> вони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нового </a:t>
            </a:r>
            <a:r>
              <a:rPr lang="ru-RU" dirty="0" err="1"/>
              <a:t>значення</a:t>
            </a:r>
            <a:r>
              <a:rPr lang="ru-RU" dirty="0"/>
              <a:t> – </a:t>
            </a:r>
            <a:r>
              <a:rPr lang="ru-RU" dirty="0" err="1"/>
              <a:t>полегшують</a:t>
            </a:r>
            <a:r>
              <a:rPr lang="ru-RU" dirty="0"/>
              <a:t> роди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надзвичайно</a:t>
            </a:r>
            <a:r>
              <a:rPr lang="ru-RU" dirty="0"/>
              <a:t> великими </a:t>
            </a:r>
            <a:r>
              <a:rPr lang="ru-RU" dirty="0" err="1"/>
              <a:t>розмірами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рептиліями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форм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мозкової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містку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Вихідна</a:t>
            </a:r>
            <a:r>
              <a:rPr lang="ru-RU" dirty="0" smtClean="0"/>
              <a:t> </a:t>
            </a:r>
            <a:r>
              <a:rPr lang="ru-RU" dirty="0" err="1"/>
              <a:t>мозкова</a:t>
            </a:r>
            <a:r>
              <a:rPr lang="ru-RU" dirty="0"/>
              <a:t> коробка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дно, а </a:t>
            </a:r>
            <a:r>
              <a:rPr lang="ru-RU" dirty="0" err="1"/>
              <a:t>дах</a:t>
            </a:r>
            <a:r>
              <a:rPr lang="ru-RU" dirty="0"/>
              <a:t> і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мозкової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покривні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й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тім’ячка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 </a:t>
            </a:r>
            <a:r>
              <a:rPr lang="ru-RU" dirty="0" err="1"/>
              <a:t>остаточних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(подальше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ростом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),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заростають</a:t>
            </a:r>
            <a:r>
              <a:rPr lang="ru-RU" dirty="0"/>
              <a:t>, і </a:t>
            </a:r>
            <a:r>
              <a:rPr lang="ru-RU" dirty="0" err="1"/>
              <a:t>мозкова</a:t>
            </a:r>
            <a:r>
              <a:rPr lang="ru-RU" dirty="0"/>
              <a:t> коробка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</a:t>
            </a:r>
            <a:r>
              <a:rPr lang="ru-RU" dirty="0" err="1"/>
              <a:t>суцільної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капсули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9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Крім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прикладу, до </a:t>
            </a:r>
            <a:r>
              <a:rPr lang="ru-RU" sz="2800" dirty="0" err="1"/>
              <a:t>преадаптивного</a:t>
            </a:r>
            <a:r>
              <a:rPr lang="ru-RU" sz="2800" dirty="0"/>
              <a:t> шляху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пристосувань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FF00"/>
                </a:solidFill>
              </a:rPr>
              <a:t>віднести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легені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риб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 smtClean="0"/>
              <a:t>Зараз </a:t>
            </a:r>
            <a:r>
              <a:rPr lang="ru-RU" sz="2800" dirty="0" err="1"/>
              <a:t>вважається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легені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давнішими</a:t>
            </a:r>
            <a:r>
              <a:rPr lang="ru-RU" sz="2800" dirty="0"/>
              <a:t> </a:t>
            </a:r>
            <a:r>
              <a:rPr lang="ru-RU" sz="2800" dirty="0" err="1"/>
              <a:t>утвореннями</a:t>
            </a:r>
            <a:r>
              <a:rPr lang="ru-RU" sz="2800" dirty="0"/>
              <a:t> </a:t>
            </a:r>
            <a:r>
              <a:rPr lang="ru-RU" sz="2800" dirty="0" err="1"/>
              <a:t>порівняно</a:t>
            </a:r>
            <a:r>
              <a:rPr lang="ru-RU" sz="2800" dirty="0"/>
              <a:t> з </a:t>
            </a:r>
            <a:r>
              <a:rPr lang="ru-RU" sz="2800" dirty="0" err="1"/>
              <a:t>плавальним</a:t>
            </a:r>
            <a:r>
              <a:rPr lang="ru-RU" sz="2800" dirty="0"/>
              <a:t> </a:t>
            </a:r>
            <a:r>
              <a:rPr lang="ru-RU" sz="2800" dirty="0" err="1"/>
              <a:t>міхуром</a:t>
            </a:r>
            <a:r>
              <a:rPr lang="ru-RU" sz="2800" dirty="0"/>
              <a:t>, але у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риб</a:t>
            </a:r>
            <a:r>
              <a:rPr lang="ru-RU" sz="2800" dirty="0"/>
              <a:t> вони так і не </a:t>
            </a:r>
            <a:r>
              <a:rPr lang="ru-RU" sz="2800" dirty="0" err="1"/>
              <a:t>набули</a:t>
            </a:r>
            <a:r>
              <a:rPr lang="ru-RU" sz="2800" dirty="0"/>
              <a:t> адаптивного </a:t>
            </a:r>
            <a:r>
              <a:rPr lang="ru-RU" sz="2800" dirty="0" err="1"/>
              <a:t>значення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Дводишні</a:t>
            </a:r>
            <a:r>
              <a:rPr lang="ru-RU" sz="2800" dirty="0" smtClean="0"/>
              <a:t> </a:t>
            </a:r>
            <a:r>
              <a:rPr lang="ru-RU" sz="2800" dirty="0" err="1"/>
              <a:t>риби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мешкають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 </a:t>
            </a:r>
            <a:r>
              <a:rPr lang="ru-RU" sz="2800" dirty="0" err="1"/>
              <a:t>водойм</a:t>
            </a:r>
            <a:r>
              <a:rPr lang="ru-RU" sz="2800" dirty="0"/>
              <a:t> з </a:t>
            </a:r>
            <a:r>
              <a:rPr lang="ru-RU" sz="2800" dirty="0" err="1"/>
              <a:t>нестачею</a:t>
            </a:r>
            <a:r>
              <a:rPr lang="ru-RU" sz="2800" dirty="0"/>
              <a:t> </a:t>
            </a:r>
            <a:r>
              <a:rPr lang="ru-RU" sz="2800" dirty="0" err="1"/>
              <a:t>кисню</a:t>
            </a:r>
            <a:r>
              <a:rPr lang="ru-RU" sz="2800" dirty="0"/>
              <a:t>, є </a:t>
            </a:r>
            <a:r>
              <a:rPr lang="ru-RU" sz="2800" dirty="0" err="1"/>
              <a:t>єдиним</a:t>
            </a:r>
            <a:r>
              <a:rPr lang="ru-RU" sz="2800" dirty="0"/>
              <a:t> прикладом </a:t>
            </a:r>
            <a:r>
              <a:rPr lang="ru-RU" sz="2800" dirty="0" err="1"/>
              <a:t>сучасних</a:t>
            </a:r>
            <a:r>
              <a:rPr lang="ru-RU" sz="2800" dirty="0"/>
              <a:t> форм </a:t>
            </a:r>
            <a:r>
              <a:rPr lang="ru-RU" sz="2800" dirty="0" err="1"/>
              <a:t>кісткових</a:t>
            </a:r>
            <a:r>
              <a:rPr lang="ru-RU" sz="2800" dirty="0"/>
              <a:t> </a:t>
            </a:r>
            <a:r>
              <a:rPr lang="ru-RU" sz="2800" dirty="0" err="1"/>
              <a:t>риб</a:t>
            </a:r>
            <a:r>
              <a:rPr lang="ru-RU" sz="2800" dirty="0"/>
              <a:t>, у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легені</a:t>
            </a:r>
            <a:r>
              <a:rPr lang="ru-RU" sz="2800" dirty="0"/>
              <a:t> </a:t>
            </a:r>
            <a:r>
              <a:rPr lang="ru-RU" sz="2800" dirty="0" err="1"/>
              <a:t>набули</a:t>
            </a:r>
            <a:r>
              <a:rPr lang="ru-RU" sz="2800" dirty="0"/>
              <a:t> </a:t>
            </a:r>
            <a:r>
              <a:rPr lang="ru-RU" sz="2800" dirty="0" err="1"/>
              <a:t>пристосувального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 smtClean="0"/>
              <a:t>В </a:t>
            </a:r>
            <a:r>
              <a:rPr lang="ru-RU" sz="2800" dirty="0" err="1"/>
              <a:t>латимерії</a:t>
            </a:r>
            <a:r>
              <a:rPr lang="ru-RU" sz="2800" dirty="0"/>
              <a:t>, яка </a:t>
            </a:r>
            <a:r>
              <a:rPr lang="ru-RU" sz="2800" dirty="0" err="1"/>
              <a:t>мешкає</a:t>
            </a:r>
            <a:r>
              <a:rPr lang="ru-RU" sz="2800" dirty="0"/>
              <a:t> на </a:t>
            </a:r>
            <a:r>
              <a:rPr lang="ru-RU" sz="2800" dirty="0" err="1"/>
              <a:t>досить</a:t>
            </a:r>
            <a:r>
              <a:rPr lang="ru-RU" sz="2800" dirty="0"/>
              <a:t> великих </a:t>
            </a:r>
            <a:r>
              <a:rPr lang="ru-RU" sz="2800" dirty="0" err="1"/>
              <a:t>глибинах</a:t>
            </a:r>
            <a:r>
              <a:rPr lang="ru-RU" sz="2800" dirty="0"/>
              <a:t>, </a:t>
            </a:r>
            <a:r>
              <a:rPr lang="ru-RU" sz="2800" dirty="0" err="1"/>
              <a:t>легені</a:t>
            </a:r>
            <a:r>
              <a:rPr lang="ru-RU" sz="2800" dirty="0"/>
              <a:t> так і </a:t>
            </a:r>
            <a:r>
              <a:rPr lang="ru-RU" sz="2800" dirty="0" err="1"/>
              <a:t>залишились</a:t>
            </a:r>
            <a:r>
              <a:rPr lang="ru-RU" sz="2800" dirty="0"/>
              <a:t> у “</a:t>
            </a:r>
            <a:r>
              <a:rPr lang="ru-RU" sz="2800" dirty="0" err="1"/>
              <a:t>преадаптивному</a:t>
            </a:r>
            <a:r>
              <a:rPr lang="ru-RU" sz="2800" dirty="0"/>
              <a:t>” </a:t>
            </a:r>
            <a:r>
              <a:rPr lang="ru-RU" sz="2800" dirty="0" err="1"/>
              <a:t>стані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836712"/>
            <a:ext cx="6552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FFFF00"/>
                </a:solidFill>
              </a:rPr>
              <a:t>Комбінативний</a:t>
            </a:r>
            <a:r>
              <a:rPr lang="ru-RU" sz="2400" b="1" i="1" dirty="0">
                <a:solidFill>
                  <a:srgbClr val="FFFF00"/>
                </a:solidFill>
              </a:rPr>
              <a:t> шлях </a:t>
            </a:r>
            <a:r>
              <a:rPr lang="ru-RU" sz="2400" dirty="0"/>
              <a:t>– </a:t>
            </a:r>
            <a:r>
              <a:rPr lang="ru-RU" sz="2400" dirty="0" err="1"/>
              <a:t>пристосування</a:t>
            </a:r>
            <a:r>
              <a:rPr lang="ru-RU" sz="2400" dirty="0"/>
              <a:t> </a:t>
            </a:r>
            <a:r>
              <a:rPr lang="ru-RU" sz="2400" dirty="0" err="1"/>
              <a:t>формуються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комбінування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мутацій</a:t>
            </a:r>
            <a:r>
              <a:rPr lang="ru-RU" sz="2400" dirty="0"/>
              <a:t> і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закріплення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вдалого</a:t>
            </a:r>
            <a:r>
              <a:rPr lang="ru-RU" sz="2400" dirty="0"/>
              <a:t> </a:t>
            </a:r>
            <a:r>
              <a:rPr lang="ru-RU" sz="2400" dirty="0" err="1"/>
              <a:t>варіанту</a:t>
            </a:r>
            <a:r>
              <a:rPr lang="ru-RU" sz="2400" dirty="0"/>
              <a:t>. </a:t>
            </a:r>
            <a:r>
              <a:rPr lang="ru-RU" sz="2400" dirty="0" err="1"/>
              <a:t>Наочним</a:t>
            </a:r>
            <a:r>
              <a:rPr lang="ru-RU" sz="2400" dirty="0"/>
              <a:t> прикладом </a:t>
            </a:r>
            <a:r>
              <a:rPr lang="ru-RU" sz="2400" dirty="0" err="1"/>
              <a:t>цього</a:t>
            </a:r>
            <a:r>
              <a:rPr lang="ru-RU" sz="2400" dirty="0"/>
              <a:t> шляху є </a:t>
            </a:r>
            <a:r>
              <a:rPr lang="ru-RU" sz="2400" dirty="0" err="1"/>
              <a:t>складні</a:t>
            </a:r>
            <a:r>
              <a:rPr lang="ru-RU" sz="2400" dirty="0"/>
              <a:t> </a:t>
            </a:r>
            <a:r>
              <a:rPr lang="ru-RU" sz="2400" dirty="0" err="1"/>
              <a:t>адаптації</a:t>
            </a:r>
            <a:r>
              <a:rPr lang="ru-RU" sz="2400" dirty="0"/>
              <a:t>, про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йшлося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Можна</a:t>
            </a:r>
            <a:r>
              <a:rPr lang="ru-RU" sz="2400" dirty="0"/>
              <a:t> з </a:t>
            </a:r>
            <a:r>
              <a:rPr lang="ru-RU" sz="2400" dirty="0" err="1"/>
              <a:t>упевненістю</a:t>
            </a:r>
            <a:r>
              <a:rPr lang="ru-RU" sz="2400" dirty="0"/>
              <a:t> </a:t>
            </a:r>
            <a:r>
              <a:rPr lang="ru-RU" sz="2400" dirty="0" err="1"/>
              <a:t>сказати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 </a:t>
            </a:r>
            <a:r>
              <a:rPr lang="ru-RU" sz="2400" dirty="0" err="1"/>
              <a:t>створюється</a:t>
            </a:r>
            <a:r>
              <a:rPr lang="ru-RU" sz="2400" dirty="0"/>
              <a:t> </a:t>
            </a:r>
            <a:r>
              <a:rPr lang="ru-RU" sz="2400" dirty="0" err="1"/>
              <a:t>комбінативним</a:t>
            </a:r>
            <a:r>
              <a:rPr lang="ru-RU" sz="2400" dirty="0"/>
              <a:t> шляхом. Тут особливо </a:t>
            </a:r>
            <a:r>
              <a:rPr lang="ru-RU" sz="2400" dirty="0" err="1"/>
              <a:t>виразно</a:t>
            </a:r>
            <a:r>
              <a:rPr lang="ru-RU" sz="2400" dirty="0"/>
              <a:t> </a:t>
            </a:r>
            <a:r>
              <a:rPr lang="ru-RU" sz="2400" dirty="0" err="1"/>
              <a:t>простежується</a:t>
            </a:r>
            <a:r>
              <a:rPr lang="ru-RU" sz="2400" dirty="0"/>
              <a:t> </a:t>
            </a:r>
            <a:r>
              <a:rPr lang="ru-RU" sz="2400" dirty="0" err="1"/>
              <a:t>творча</a:t>
            </a:r>
            <a:r>
              <a:rPr lang="ru-RU" sz="2400" dirty="0"/>
              <a:t> роль природного добору: </a:t>
            </a:r>
            <a:r>
              <a:rPr lang="ru-RU" sz="2400" i="1" dirty="0">
                <a:solidFill>
                  <a:srgbClr val="FFFF00"/>
                </a:solidFill>
              </a:rPr>
              <a:t>максимального </a:t>
            </a:r>
            <a:r>
              <a:rPr lang="ru-RU" sz="2400" i="1" dirty="0" err="1">
                <a:solidFill>
                  <a:srgbClr val="FFFF00"/>
                </a:solidFill>
              </a:rPr>
              <a:t>поширення</a:t>
            </a:r>
            <a:r>
              <a:rPr lang="ru-RU" sz="2400" i="1" dirty="0">
                <a:solidFill>
                  <a:srgbClr val="FFFF00"/>
                </a:solidFill>
              </a:rPr>
              <a:t> в </a:t>
            </a:r>
            <a:r>
              <a:rPr lang="ru-RU" sz="2400" i="1" dirty="0" err="1">
                <a:solidFill>
                  <a:srgbClr val="FFFF00"/>
                </a:solidFill>
              </a:rPr>
              <a:t>популяції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набуває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найбільш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вдала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комбінація</a:t>
            </a:r>
            <a:r>
              <a:rPr lang="ru-RU" sz="2400" i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7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443841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FFFF00"/>
                </a:solidFill>
              </a:rPr>
              <a:t>Постадаптивний</a:t>
            </a:r>
            <a:r>
              <a:rPr lang="ru-RU" sz="2400" b="1" i="1" dirty="0">
                <a:solidFill>
                  <a:srgbClr val="FFFF00"/>
                </a:solidFill>
              </a:rPr>
              <a:t> шлях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у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редукції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структур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унаслідок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умов </a:t>
            </a:r>
            <a:r>
              <a:rPr lang="ru-RU" sz="2400" dirty="0" err="1"/>
              <a:t>існування</a:t>
            </a:r>
            <a:r>
              <a:rPr lang="ru-RU" sz="2400" dirty="0"/>
              <a:t> того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Прикладом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b="1" dirty="0" err="1"/>
              <a:t>редукція</a:t>
            </a:r>
            <a:r>
              <a:rPr lang="ru-RU" sz="2400" b="1" dirty="0"/>
              <a:t> очей в крота </a:t>
            </a:r>
            <a:r>
              <a:rPr lang="ru-RU" sz="2400" b="1" dirty="0" err="1"/>
              <a:t>після</a:t>
            </a:r>
            <a:r>
              <a:rPr lang="ru-RU" sz="2400" b="1" dirty="0"/>
              <a:t> переходу </a:t>
            </a:r>
            <a:r>
              <a:rPr lang="ru-RU" sz="2400" b="1" dirty="0" err="1"/>
              <a:t>останнього</a:t>
            </a:r>
            <a:r>
              <a:rPr lang="ru-RU" sz="2400" b="1" dirty="0"/>
              <a:t> до </a:t>
            </a:r>
            <a:r>
              <a:rPr lang="ru-RU" sz="2400" b="1" dirty="0" err="1"/>
              <a:t>підземного</a:t>
            </a:r>
            <a:r>
              <a:rPr lang="ru-RU" sz="2400" b="1" dirty="0"/>
              <a:t> способу </a:t>
            </a:r>
            <a:r>
              <a:rPr lang="ru-RU" sz="2400" b="1" dirty="0" err="1"/>
              <a:t>життя</a:t>
            </a:r>
            <a:r>
              <a:rPr lang="ru-RU" sz="2400" dirty="0"/>
              <a:t> (в таких </a:t>
            </a:r>
            <a:r>
              <a:rPr lang="ru-RU" sz="2400" dirty="0" err="1"/>
              <a:t>умовах</a:t>
            </a:r>
            <a:r>
              <a:rPr lang="ru-RU" sz="2400" dirty="0"/>
              <a:t> нормально </a:t>
            </a:r>
            <a:r>
              <a:rPr lang="ru-RU" sz="2400" dirty="0" err="1"/>
              <a:t>розвинені</a:t>
            </a:r>
            <a:r>
              <a:rPr lang="ru-RU" sz="2400" dirty="0"/>
              <a:t> </a:t>
            </a:r>
            <a:r>
              <a:rPr lang="ru-RU" sz="2400" dirty="0" err="1"/>
              <a:t>очі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заважали</a:t>
            </a:r>
            <a:r>
              <a:rPr lang="ru-RU" sz="2400" dirty="0"/>
              <a:t> б).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Подібні</a:t>
            </a:r>
            <a:r>
              <a:rPr lang="ru-RU" sz="2400" dirty="0" smtClean="0"/>
              <a:t> </a:t>
            </a:r>
            <a:r>
              <a:rPr lang="ru-RU" sz="2400" dirty="0"/>
              <a:t>ж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властиві</a:t>
            </a:r>
            <a:r>
              <a:rPr lang="ru-RU" sz="2400" dirty="0"/>
              <a:t> й </a:t>
            </a:r>
            <a:r>
              <a:rPr lang="ru-RU" sz="2400" dirty="0" err="1"/>
              <a:t>іншим</a:t>
            </a:r>
            <a:r>
              <a:rPr lang="ru-RU" sz="2400" dirty="0"/>
              <a:t> </a:t>
            </a:r>
            <a:r>
              <a:rPr lang="ru-RU" sz="2400" dirty="0" err="1"/>
              <a:t>підземним</a:t>
            </a:r>
            <a:r>
              <a:rPr lang="ru-RU" sz="2400" dirty="0"/>
              <a:t> формам </a:t>
            </a:r>
            <a:r>
              <a:rPr lang="ru-RU" sz="2400" dirty="0" err="1"/>
              <a:t>ссавців</a:t>
            </a:r>
            <a:r>
              <a:rPr lang="ru-RU" sz="2400" dirty="0"/>
              <a:t>. </a:t>
            </a:r>
            <a:r>
              <a:rPr lang="ru-RU" sz="2400" dirty="0" err="1"/>
              <a:t>Редукція</a:t>
            </a:r>
            <a:r>
              <a:rPr lang="ru-RU" sz="2400" dirty="0"/>
              <a:t> </a:t>
            </a:r>
            <a:r>
              <a:rPr lang="ru-RU" sz="2400" dirty="0" err="1"/>
              <a:t>ніг</a:t>
            </a:r>
            <a:r>
              <a:rPr lang="ru-RU" sz="2400" dirty="0"/>
              <a:t> у </a:t>
            </a:r>
            <a:r>
              <a:rPr lang="ru-RU" sz="2400" dirty="0" err="1"/>
              <a:t>змій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перейшли</a:t>
            </a:r>
            <a:r>
              <a:rPr lang="ru-RU" sz="2400" dirty="0"/>
              <a:t> до нового способу </a:t>
            </a:r>
            <a:r>
              <a:rPr lang="ru-RU" sz="2400" dirty="0" err="1"/>
              <a:t>пересування</a:t>
            </a:r>
            <a:r>
              <a:rPr lang="ru-RU" sz="2400" dirty="0"/>
              <a:t>, так само </a:t>
            </a:r>
            <a:r>
              <a:rPr lang="ru-RU" sz="2400" dirty="0" err="1"/>
              <a:t>може</a:t>
            </a:r>
            <a:r>
              <a:rPr lang="ru-RU" sz="2400" dirty="0"/>
              <a:t> бути прикладом </a:t>
            </a:r>
            <a:r>
              <a:rPr lang="ru-RU" sz="2400" dirty="0" err="1"/>
              <a:t>постадаптивного</a:t>
            </a:r>
            <a:r>
              <a:rPr lang="ru-RU" sz="2400" dirty="0"/>
              <a:t> шляху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0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89844"/>
            <a:ext cx="72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О.М. </a:t>
            </a:r>
            <a:r>
              <a:rPr lang="ru-RU" sz="2400" b="1" dirty="0" err="1"/>
              <a:t>Сєверцов</a:t>
            </a:r>
            <a:r>
              <a:rPr lang="ru-RU" sz="2400" b="1" dirty="0"/>
              <a:t> </a:t>
            </a:r>
            <a:r>
              <a:rPr lang="ru-RU" sz="2400" dirty="0" err="1"/>
              <a:t>запропонував</a:t>
            </a:r>
            <a:r>
              <a:rPr lang="ru-RU" sz="2400" dirty="0"/>
              <a:t> </a:t>
            </a:r>
            <a:r>
              <a:rPr lang="ru-RU" sz="2400" dirty="0" err="1"/>
              <a:t>оригінальну</a:t>
            </a:r>
            <a:r>
              <a:rPr lang="ru-RU" sz="2400" dirty="0"/>
              <a:t> </a:t>
            </a:r>
            <a:r>
              <a:rPr lang="ru-RU" sz="2400" dirty="0" err="1"/>
              <a:t>класифікацію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, яка не </a:t>
            </a:r>
            <a:r>
              <a:rPr lang="ru-RU" sz="2400" dirty="0" err="1"/>
              <a:t>втратила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актуальності</a:t>
            </a:r>
            <a:r>
              <a:rPr lang="ru-RU" sz="2400" dirty="0"/>
              <a:t> до наших </a:t>
            </a:r>
            <a:r>
              <a:rPr lang="ru-RU" sz="2400" dirty="0" err="1"/>
              <a:t>днів</a:t>
            </a:r>
            <a:r>
              <a:rPr lang="ru-RU" sz="2400" dirty="0"/>
              <a:t>. </a:t>
            </a:r>
            <a:r>
              <a:rPr lang="ru-RU" sz="2400" dirty="0" err="1"/>
              <a:t>Згідно</a:t>
            </a:r>
            <a:r>
              <a:rPr lang="ru-RU" sz="2400" dirty="0"/>
              <a:t> з нею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пристосування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до </a:t>
            </a:r>
            <a:r>
              <a:rPr lang="ru-RU" sz="2400" dirty="0" err="1"/>
              <a:t>змін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, </a:t>
            </a:r>
            <a:r>
              <a:rPr lang="ru-RU" sz="2400" dirty="0" err="1"/>
              <a:t>властиві</a:t>
            </a:r>
            <a:r>
              <a:rPr lang="ru-RU" sz="2400" dirty="0"/>
              <a:t> </a:t>
            </a:r>
            <a:r>
              <a:rPr lang="ru-RU" sz="2400" dirty="0" err="1"/>
              <a:t>переважній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, </a:t>
            </a:r>
            <a:r>
              <a:rPr lang="ru-RU" sz="2400" dirty="0" err="1"/>
              <a:t>поділяються</a:t>
            </a:r>
            <a:r>
              <a:rPr lang="ru-RU" sz="2400" dirty="0"/>
              <a:t> на два </a:t>
            </a:r>
            <a:r>
              <a:rPr lang="ru-RU" sz="2400" dirty="0" err="1"/>
              <a:t>типи</a:t>
            </a:r>
            <a:r>
              <a:rPr lang="ru-RU" sz="2400" dirty="0"/>
              <a:t>:</a:t>
            </a:r>
          </a:p>
          <a:p>
            <a:pPr algn="just"/>
            <a:r>
              <a:rPr lang="ru-RU" sz="2000" i="1" dirty="0"/>
              <a:t>1.	</a:t>
            </a:r>
            <a:r>
              <a:rPr lang="ru-RU" sz="2000" i="1" dirty="0" err="1">
                <a:solidFill>
                  <a:srgbClr val="FFFF00"/>
                </a:solidFill>
              </a:rPr>
              <a:t>Спадкові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зміни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організації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спосіб</a:t>
            </a:r>
            <a:r>
              <a:rPr lang="ru-RU" sz="2000" dirty="0"/>
              <a:t>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</a:t>
            </a:r>
            <a:r>
              <a:rPr lang="ru-RU" sz="2000" dirty="0" err="1"/>
              <a:t>суттєві</a:t>
            </a:r>
            <a:r>
              <a:rPr lang="ru-RU" sz="2000" dirty="0"/>
              <a:t> </a:t>
            </a:r>
            <a:r>
              <a:rPr lang="ru-RU" sz="2000" dirty="0" err="1"/>
              <a:t>пристосувальні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будови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і </a:t>
            </a:r>
            <a:r>
              <a:rPr lang="ru-RU" sz="2000" dirty="0" err="1"/>
              <a:t>функцій</a:t>
            </a:r>
            <a:r>
              <a:rPr lang="ru-RU" sz="2000" dirty="0"/>
              <a:t> </a:t>
            </a:r>
            <a:r>
              <a:rPr lang="ru-RU" sz="2000" dirty="0" err="1"/>
              <a:t>організмів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здійснюється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повільно</a:t>
            </a:r>
            <a:r>
              <a:rPr lang="ru-RU" sz="2000" dirty="0"/>
              <a:t> і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пристосовуватись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до </a:t>
            </a:r>
            <a:r>
              <a:rPr lang="ru-RU" sz="2000" dirty="0" err="1"/>
              <a:t>поступових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стану </a:t>
            </a:r>
            <a:r>
              <a:rPr lang="ru-RU" sz="2000" dirty="0" err="1"/>
              <a:t>довкілля</a:t>
            </a:r>
            <a:r>
              <a:rPr lang="ru-RU" sz="2000" dirty="0"/>
              <a:t>. </a:t>
            </a:r>
          </a:p>
          <a:p>
            <a:pPr algn="just"/>
            <a:r>
              <a:rPr lang="ru-RU" sz="2000" i="1" dirty="0"/>
              <a:t>2.	</a:t>
            </a:r>
            <a:r>
              <a:rPr lang="ru-RU" sz="2000" i="1" dirty="0" err="1">
                <a:solidFill>
                  <a:srgbClr val="FFFF00"/>
                </a:solidFill>
              </a:rPr>
              <a:t>Спосіб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неспадкової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функціональної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зміни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будови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організми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пристосовуватись</a:t>
            </a:r>
            <a:r>
              <a:rPr lang="ru-RU" sz="2000" dirty="0"/>
              <a:t> до </a:t>
            </a:r>
            <a:r>
              <a:rPr lang="ru-RU" sz="2000" dirty="0" err="1"/>
              <a:t>незначних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довкілля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наступають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2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443841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Прикладами другого типу </a:t>
            </a:r>
            <a:r>
              <a:rPr lang="ru-RU" sz="2400" dirty="0" err="1"/>
              <a:t>пристосувань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суто</a:t>
            </a:r>
            <a:r>
              <a:rPr lang="ru-RU" sz="2400" dirty="0"/>
              <a:t> </a:t>
            </a:r>
            <a:r>
              <a:rPr lang="ru-RU" sz="2400" dirty="0" err="1"/>
              <a:t>адаптивне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,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>
                <a:solidFill>
                  <a:srgbClr val="FFFF00"/>
                </a:solidFill>
              </a:rPr>
              <a:t>процеси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загоєння</a:t>
            </a:r>
            <a:r>
              <a:rPr lang="ru-RU" sz="2400" dirty="0">
                <a:solidFill>
                  <a:srgbClr val="FFFF00"/>
                </a:solidFill>
              </a:rPr>
              <a:t> ран та </a:t>
            </a:r>
            <a:r>
              <a:rPr lang="ru-RU" sz="2400" dirty="0" err="1">
                <a:solidFill>
                  <a:srgbClr val="FFFF00"/>
                </a:solidFill>
              </a:rPr>
              <a:t>регенерації</a:t>
            </a:r>
            <a:r>
              <a:rPr lang="ru-RU" sz="2400" dirty="0">
                <a:solidFill>
                  <a:srgbClr val="FFFF00"/>
                </a:solidFill>
              </a:rPr>
              <a:t>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just"/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, </a:t>
            </a:r>
            <a:r>
              <a:rPr lang="ru-RU" sz="2400" dirty="0" err="1"/>
              <a:t>відома</a:t>
            </a:r>
            <a:r>
              <a:rPr lang="ru-RU" sz="2400" dirty="0"/>
              <a:t> велика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функціональних</a:t>
            </a:r>
            <a:r>
              <a:rPr lang="ru-RU" sz="2400" dirty="0"/>
              <a:t> (</a:t>
            </a:r>
            <a:r>
              <a:rPr lang="ru-RU" sz="2400" dirty="0" err="1"/>
              <a:t>неспадкових</a:t>
            </a:r>
            <a:r>
              <a:rPr lang="ru-RU" sz="2400" dirty="0"/>
              <a:t>) </a:t>
            </a:r>
            <a:r>
              <a:rPr lang="ru-RU" sz="2400" dirty="0" err="1"/>
              <a:t>змін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: </a:t>
            </a:r>
            <a:r>
              <a:rPr lang="ru-RU" sz="2400" dirty="0" err="1"/>
              <a:t>організм</a:t>
            </a:r>
            <a:r>
              <a:rPr lang="ru-RU" sz="2400" dirty="0"/>
              <a:t> на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</a:t>
            </a:r>
            <a:r>
              <a:rPr lang="ru-RU" sz="2400" dirty="0" err="1"/>
              <a:t>відповідає</a:t>
            </a:r>
            <a:r>
              <a:rPr lang="ru-RU" sz="2400" dirty="0"/>
              <a:t> </a:t>
            </a:r>
            <a:r>
              <a:rPr lang="ru-RU" sz="2400" dirty="0" err="1"/>
              <a:t>незначними</a:t>
            </a:r>
            <a:r>
              <a:rPr lang="ru-RU" sz="2400" dirty="0"/>
              <a:t>, але </a:t>
            </a:r>
            <a:r>
              <a:rPr lang="ru-RU" sz="2400" dirty="0" err="1"/>
              <a:t>швидкими</a:t>
            </a:r>
            <a:r>
              <a:rPr lang="ru-RU" sz="2400" dirty="0"/>
              <a:t> </a:t>
            </a:r>
            <a:r>
              <a:rPr lang="ru-RU" sz="2400" dirty="0" err="1"/>
              <a:t>змінами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будови</a:t>
            </a:r>
            <a:r>
              <a:rPr lang="ru-RU" sz="2400" dirty="0"/>
              <a:t>, і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пристосувальний</a:t>
            </a:r>
            <a:r>
              <a:rPr lang="ru-RU" sz="2400" dirty="0"/>
              <a:t> характер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Прикладом </a:t>
            </a:r>
            <a:r>
              <a:rPr lang="ru-RU" sz="2400" dirty="0" err="1"/>
              <a:t>подібних</a:t>
            </a:r>
            <a:r>
              <a:rPr lang="ru-RU" sz="2400" dirty="0"/>
              <a:t> </a:t>
            </a:r>
            <a:r>
              <a:rPr lang="ru-RU" sz="2400" dirty="0" err="1"/>
              <a:t>пристосувань</a:t>
            </a:r>
            <a:r>
              <a:rPr lang="ru-RU" sz="2400" dirty="0"/>
              <a:t> у межах </a:t>
            </a:r>
            <a:r>
              <a:rPr lang="ru-RU" sz="2400" dirty="0" err="1"/>
              <a:t>норми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є </a:t>
            </a:r>
            <a:r>
              <a:rPr lang="ru-RU" sz="2400" dirty="0" err="1"/>
              <a:t>довжина</a:t>
            </a:r>
            <a:r>
              <a:rPr lang="ru-RU" sz="2400" dirty="0"/>
              <a:t> і </a:t>
            </a:r>
            <a:r>
              <a:rPr lang="ru-RU" sz="2400" dirty="0" err="1"/>
              <a:t>щільність</a:t>
            </a:r>
            <a:r>
              <a:rPr lang="ru-RU" sz="2400" dirty="0"/>
              <a:t> </a:t>
            </a:r>
            <a:r>
              <a:rPr lang="ru-RU" sz="2400" dirty="0" err="1"/>
              <a:t>хутра</a:t>
            </a:r>
            <a:r>
              <a:rPr lang="ru-RU" sz="2400" dirty="0"/>
              <a:t> у </a:t>
            </a:r>
            <a:r>
              <a:rPr lang="ru-RU" sz="2400" dirty="0" err="1"/>
              <a:t>ссавців</a:t>
            </a:r>
            <a:r>
              <a:rPr lang="ru-RU" sz="2400" dirty="0"/>
              <a:t> (</a:t>
            </a:r>
            <a:r>
              <a:rPr lang="ru-RU" sz="2400" dirty="0" err="1"/>
              <a:t>тієї</a:t>
            </a:r>
            <a:r>
              <a:rPr lang="ru-RU" sz="2400" dirty="0"/>
              <a:t> </a:t>
            </a:r>
            <a:r>
              <a:rPr lang="ru-RU" sz="2400" dirty="0" err="1"/>
              <a:t>самої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)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температурних</a:t>
            </a:r>
            <a:r>
              <a:rPr lang="ru-RU" sz="2400" dirty="0"/>
              <a:t> умов,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остання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9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ПИТАННЯ ДЛЯ </a:t>
            </a:r>
            <a:r>
              <a:rPr lang="uk-UA" b="1" dirty="0" smtClean="0">
                <a:solidFill>
                  <a:srgbClr val="FFFF00"/>
                </a:solidFill>
              </a:rPr>
              <a:t>ПОВТОРЕННЯ</a:t>
            </a:r>
            <a:endParaRPr lang="en-US" b="1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506916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dirty="0"/>
              <a:t>Адаптація </a:t>
            </a:r>
            <a:endParaRPr lang="en-US" dirty="0" smtClean="0"/>
          </a:p>
          <a:p>
            <a:r>
              <a:rPr lang="uk-UA" dirty="0" err="1" smtClean="0"/>
              <a:t>Криптичне</a:t>
            </a:r>
            <a:r>
              <a:rPr lang="uk-UA" dirty="0" smtClean="0"/>
              <a:t> </a:t>
            </a:r>
            <a:r>
              <a:rPr lang="uk-UA" dirty="0"/>
              <a:t>забарвлення</a:t>
            </a:r>
          </a:p>
          <a:p>
            <a:r>
              <a:rPr lang="uk-UA" dirty="0" err="1"/>
              <a:t>Апосематичне</a:t>
            </a:r>
            <a:r>
              <a:rPr lang="uk-UA" dirty="0"/>
              <a:t> забарвлення</a:t>
            </a:r>
          </a:p>
          <a:p>
            <a:r>
              <a:rPr lang="uk-UA" dirty="0" err="1"/>
              <a:t>Бейтсовська</a:t>
            </a:r>
            <a:r>
              <a:rPr lang="uk-UA" dirty="0"/>
              <a:t> та </a:t>
            </a:r>
            <a:r>
              <a:rPr lang="uk-UA" dirty="0" err="1"/>
              <a:t>мюллеровська</a:t>
            </a:r>
            <a:r>
              <a:rPr lang="uk-UA" dirty="0"/>
              <a:t> мімікрія</a:t>
            </a:r>
          </a:p>
          <a:p>
            <a:r>
              <a:rPr lang="uk-UA" dirty="0"/>
              <a:t>Складні адаптації</a:t>
            </a:r>
          </a:p>
          <a:p>
            <a:r>
              <a:rPr lang="ru-RU" dirty="0"/>
              <a:t>Шляхи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r>
              <a:rPr lang="ru-RU" dirty="0"/>
              <a:t> (</a:t>
            </a:r>
            <a:r>
              <a:rPr lang="ru-RU" sz="2400" b="1" i="1" dirty="0" err="1"/>
              <a:t>преадаптивний</a:t>
            </a:r>
            <a:r>
              <a:rPr lang="ru-RU" sz="2400" b="1" i="1" dirty="0"/>
              <a:t>, </a:t>
            </a:r>
            <a:r>
              <a:rPr lang="ru-RU" sz="2400" b="1" i="1" dirty="0" err="1"/>
              <a:t>комбінативний</a:t>
            </a:r>
            <a:r>
              <a:rPr lang="ru-RU" sz="2400" b="1" i="1" dirty="0"/>
              <a:t> та </a:t>
            </a:r>
            <a:r>
              <a:rPr lang="ru-RU" sz="2400" b="1" i="1" dirty="0" err="1"/>
              <a:t>постадаптивний</a:t>
            </a:r>
            <a:r>
              <a:rPr lang="ru-RU" b="1" dirty="0"/>
              <a:t>)</a:t>
            </a:r>
          </a:p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пристосувань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за О.М. </a:t>
            </a:r>
            <a:r>
              <a:rPr lang="ru-RU" dirty="0" err="1"/>
              <a:t>Сєверцовим</a:t>
            </a:r>
            <a:endParaRPr lang="uk-UA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64" y="2276872"/>
            <a:ext cx="3403104" cy="38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0" y="1303020"/>
            <a:ext cx="9144000" cy="5261903"/>
          </a:xfrm>
          <a:prstGeom prst="rect">
            <a:avLst/>
          </a:prstGeom>
          <a:solidFill>
            <a:schemeClr val="tx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811724" y="1837379"/>
            <a:ext cx="2752164" cy="1063140"/>
          </a:xfrm>
          <a:custGeom>
            <a:avLst/>
            <a:gdLst/>
            <a:ahLst/>
            <a:cxnLst>
              <a:cxn ang="0">
                <a:pos x="661" y="0"/>
              </a:cxn>
              <a:cxn ang="0">
                <a:pos x="0" y="0"/>
              </a:cxn>
              <a:cxn ang="0">
                <a:pos x="0" y="251"/>
              </a:cxn>
              <a:cxn ang="0">
                <a:pos x="661" y="251"/>
              </a:cxn>
              <a:cxn ang="0">
                <a:pos x="745" y="125"/>
              </a:cxn>
              <a:cxn ang="0">
                <a:pos x="661" y="0"/>
              </a:cxn>
            </a:cxnLst>
            <a:rect l="0" t="0" r="r" b="b"/>
            <a:pathLst>
              <a:path w="745" h="251">
                <a:moveTo>
                  <a:pt x="661" y="0"/>
                </a:moveTo>
                <a:lnTo>
                  <a:pt x="0" y="0"/>
                </a:lnTo>
                <a:lnTo>
                  <a:pt x="0" y="251"/>
                </a:lnTo>
                <a:lnTo>
                  <a:pt x="661" y="251"/>
                </a:lnTo>
                <a:lnTo>
                  <a:pt x="745" y="125"/>
                </a:lnTo>
                <a:lnTo>
                  <a:pt x="66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811726" y="1837379"/>
            <a:ext cx="1318335" cy="1063140"/>
          </a:xfrm>
          <a:custGeom>
            <a:avLst/>
            <a:gdLst/>
            <a:ahLst/>
            <a:cxnLst>
              <a:cxn ang="0">
                <a:pos x="330" y="0"/>
              </a:cxn>
              <a:cxn ang="0">
                <a:pos x="0" y="0"/>
              </a:cxn>
              <a:cxn ang="0">
                <a:pos x="0" y="251"/>
              </a:cxn>
              <a:cxn ang="0">
                <a:pos x="330" y="251"/>
              </a:cxn>
              <a:cxn ang="0">
                <a:pos x="415" y="125"/>
              </a:cxn>
              <a:cxn ang="0">
                <a:pos x="330" y="0"/>
              </a:cxn>
            </a:cxnLst>
            <a:rect l="0" t="0" r="r" b="b"/>
            <a:pathLst>
              <a:path w="415" h="251">
                <a:moveTo>
                  <a:pt x="330" y="0"/>
                </a:moveTo>
                <a:lnTo>
                  <a:pt x="0" y="0"/>
                </a:lnTo>
                <a:lnTo>
                  <a:pt x="0" y="251"/>
                </a:lnTo>
                <a:lnTo>
                  <a:pt x="330" y="251"/>
                </a:lnTo>
                <a:lnTo>
                  <a:pt x="415" y="125"/>
                </a:lnTo>
                <a:lnTo>
                  <a:pt x="33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11726" y="2900519"/>
            <a:ext cx="3024227" cy="1063140"/>
          </a:xfrm>
          <a:custGeom>
            <a:avLst/>
            <a:gdLst/>
            <a:ahLst/>
            <a:cxnLst>
              <a:cxn ang="0">
                <a:pos x="952" y="125"/>
              </a:cxn>
              <a:cxn ang="0">
                <a:pos x="867" y="0"/>
              </a:cxn>
              <a:cxn ang="0">
                <a:pos x="0" y="0"/>
              </a:cxn>
              <a:cxn ang="0">
                <a:pos x="0" y="251"/>
              </a:cxn>
              <a:cxn ang="0">
                <a:pos x="867" y="251"/>
              </a:cxn>
              <a:cxn ang="0">
                <a:pos x="867" y="251"/>
              </a:cxn>
              <a:cxn ang="0">
                <a:pos x="952" y="125"/>
              </a:cxn>
            </a:cxnLst>
            <a:rect l="0" t="0" r="r" b="b"/>
            <a:pathLst>
              <a:path w="952" h="251">
                <a:moveTo>
                  <a:pt x="952" y="125"/>
                </a:moveTo>
                <a:lnTo>
                  <a:pt x="867" y="0"/>
                </a:lnTo>
                <a:lnTo>
                  <a:pt x="0" y="0"/>
                </a:lnTo>
                <a:lnTo>
                  <a:pt x="0" y="251"/>
                </a:lnTo>
                <a:lnTo>
                  <a:pt x="867" y="251"/>
                </a:lnTo>
                <a:lnTo>
                  <a:pt x="867" y="251"/>
                </a:lnTo>
                <a:lnTo>
                  <a:pt x="952" y="12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811726" y="2900519"/>
            <a:ext cx="1318335" cy="1063140"/>
          </a:xfrm>
          <a:custGeom>
            <a:avLst/>
            <a:gdLst/>
            <a:ahLst/>
            <a:cxnLst>
              <a:cxn ang="0">
                <a:pos x="330" y="0"/>
              </a:cxn>
              <a:cxn ang="0">
                <a:pos x="0" y="0"/>
              </a:cxn>
              <a:cxn ang="0">
                <a:pos x="0" y="251"/>
              </a:cxn>
              <a:cxn ang="0">
                <a:pos x="330" y="251"/>
              </a:cxn>
              <a:cxn ang="0">
                <a:pos x="415" y="125"/>
              </a:cxn>
              <a:cxn ang="0">
                <a:pos x="330" y="0"/>
              </a:cxn>
            </a:cxnLst>
            <a:rect l="0" t="0" r="r" b="b"/>
            <a:pathLst>
              <a:path w="415" h="251">
                <a:moveTo>
                  <a:pt x="330" y="0"/>
                </a:moveTo>
                <a:lnTo>
                  <a:pt x="0" y="0"/>
                </a:lnTo>
                <a:lnTo>
                  <a:pt x="0" y="251"/>
                </a:lnTo>
                <a:lnTo>
                  <a:pt x="330" y="251"/>
                </a:lnTo>
                <a:lnTo>
                  <a:pt x="415" y="125"/>
                </a:lnTo>
                <a:lnTo>
                  <a:pt x="33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811725" y="3963659"/>
            <a:ext cx="3678630" cy="1058903"/>
          </a:xfrm>
          <a:custGeom>
            <a:avLst/>
            <a:gdLst/>
            <a:ahLst/>
            <a:cxnLst>
              <a:cxn ang="0">
                <a:pos x="1074" y="0"/>
              </a:cxn>
              <a:cxn ang="0">
                <a:pos x="0" y="0"/>
              </a:cxn>
              <a:cxn ang="0">
                <a:pos x="0" y="250"/>
              </a:cxn>
              <a:cxn ang="0">
                <a:pos x="1074" y="250"/>
              </a:cxn>
              <a:cxn ang="0">
                <a:pos x="1158" y="125"/>
              </a:cxn>
              <a:cxn ang="0">
                <a:pos x="1074" y="0"/>
              </a:cxn>
            </a:cxnLst>
            <a:rect l="0" t="0" r="r" b="b"/>
            <a:pathLst>
              <a:path w="1158" h="250">
                <a:moveTo>
                  <a:pt x="1074" y="0"/>
                </a:moveTo>
                <a:lnTo>
                  <a:pt x="0" y="0"/>
                </a:lnTo>
                <a:lnTo>
                  <a:pt x="0" y="250"/>
                </a:lnTo>
                <a:lnTo>
                  <a:pt x="1074" y="250"/>
                </a:lnTo>
                <a:lnTo>
                  <a:pt x="1158" y="125"/>
                </a:lnTo>
                <a:lnTo>
                  <a:pt x="1074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08818" y="3933971"/>
            <a:ext cx="1318335" cy="1058903"/>
          </a:xfrm>
          <a:custGeom>
            <a:avLst/>
            <a:gdLst/>
            <a:ahLst/>
            <a:cxnLst>
              <a:cxn ang="0">
                <a:pos x="330" y="0"/>
              </a:cxn>
              <a:cxn ang="0">
                <a:pos x="0" y="0"/>
              </a:cxn>
              <a:cxn ang="0">
                <a:pos x="0" y="250"/>
              </a:cxn>
              <a:cxn ang="0">
                <a:pos x="330" y="250"/>
              </a:cxn>
              <a:cxn ang="0">
                <a:pos x="415" y="125"/>
              </a:cxn>
              <a:cxn ang="0">
                <a:pos x="330" y="0"/>
              </a:cxn>
            </a:cxnLst>
            <a:rect l="0" t="0" r="r" b="b"/>
            <a:pathLst>
              <a:path w="415" h="250">
                <a:moveTo>
                  <a:pt x="330" y="0"/>
                </a:moveTo>
                <a:lnTo>
                  <a:pt x="0" y="0"/>
                </a:lnTo>
                <a:lnTo>
                  <a:pt x="0" y="250"/>
                </a:lnTo>
                <a:lnTo>
                  <a:pt x="330" y="250"/>
                </a:lnTo>
                <a:lnTo>
                  <a:pt x="415" y="125"/>
                </a:lnTo>
                <a:lnTo>
                  <a:pt x="33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11726" y="5022561"/>
            <a:ext cx="4336209" cy="1063140"/>
          </a:xfrm>
          <a:custGeom>
            <a:avLst/>
            <a:gdLst/>
            <a:ahLst/>
            <a:cxnLst>
              <a:cxn ang="0">
                <a:pos x="1280" y="0"/>
              </a:cxn>
              <a:cxn ang="0">
                <a:pos x="0" y="0"/>
              </a:cxn>
              <a:cxn ang="0">
                <a:pos x="0" y="251"/>
              </a:cxn>
              <a:cxn ang="0">
                <a:pos x="1280" y="251"/>
              </a:cxn>
              <a:cxn ang="0">
                <a:pos x="1365" y="126"/>
              </a:cxn>
              <a:cxn ang="0">
                <a:pos x="1280" y="0"/>
              </a:cxn>
            </a:cxnLst>
            <a:rect l="0" t="0" r="r" b="b"/>
            <a:pathLst>
              <a:path w="1365" h="251">
                <a:moveTo>
                  <a:pt x="1280" y="0"/>
                </a:moveTo>
                <a:lnTo>
                  <a:pt x="0" y="0"/>
                </a:lnTo>
                <a:lnTo>
                  <a:pt x="0" y="251"/>
                </a:lnTo>
                <a:lnTo>
                  <a:pt x="1280" y="251"/>
                </a:lnTo>
                <a:lnTo>
                  <a:pt x="1365" y="126"/>
                </a:lnTo>
                <a:lnTo>
                  <a:pt x="128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11726" y="5022561"/>
            <a:ext cx="1318335" cy="1063140"/>
          </a:xfrm>
          <a:custGeom>
            <a:avLst/>
            <a:gdLst/>
            <a:ahLst/>
            <a:cxnLst>
              <a:cxn ang="0">
                <a:pos x="330" y="0"/>
              </a:cxn>
              <a:cxn ang="0">
                <a:pos x="0" y="0"/>
              </a:cxn>
              <a:cxn ang="0">
                <a:pos x="0" y="251"/>
              </a:cxn>
              <a:cxn ang="0">
                <a:pos x="330" y="251"/>
              </a:cxn>
              <a:cxn ang="0">
                <a:pos x="415" y="126"/>
              </a:cxn>
              <a:cxn ang="0">
                <a:pos x="330" y="0"/>
              </a:cxn>
            </a:cxnLst>
            <a:rect l="0" t="0" r="r" b="b"/>
            <a:pathLst>
              <a:path w="415" h="251">
                <a:moveTo>
                  <a:pt x="330" y="0"/>
                </a:moveTo>
                <a:lnTo>
                  <a:pt x="0" y="0"/>
                </a:lnTo>
                <a:lnTo>
                  <a:pt x="0" y="251"/>
                </a:lnTo>
                <a:lnTo>
                  <a:pt x="330" y="251"/>
                </a:lnTo>
                <a:lnTo>
                  <a:pt x="415" y="126"/>
                </a:lnTo>
                <a:lnTo>
                  <a:pt x="33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7" name="TextBox 66"/>
          <p:cNvSpPr txBox="1"/>
          <p:nvPr/>
        </p:nvSpPr>
        <p:spPr>
          <a:xfrm>
            <a:off x="2330889" y="2070000"/>
            <a:ext cx="672974" cy="59789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к</a:t>
            </a:r>
            <a:r>
              <a:rPr lang="ru-RU" sz="2000" i="1" dirty="0" smtClean="0">
                <a:solidFill>
                  <a:schemeClr val="bg1"/>
                </a:solidFill>
              </a:rPr>
              <a:t>утикула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комахи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05401" y="3101491"/>
            <a:ext cx="672974" cy="59789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2400" i="1" dirty="0" err="1">
                <a:solidFill>
                  <a:schemeClr val="bg1"/>
                </a:solidFill>
              </a:rPr>
              <a:t>панцир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черепахи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39369" y="4169949"/>
            <a:ext cx="672974" cy="59789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2400" i="1" dirty="0" err="1" smtClean="0">
                <a:solidFill>
                  <a:schemeClr val="bg1"/>
                </a:solidFill>
              </a:rPr>
              <a:t>шкаралупа</a:t>
            </a:r>
            <a:endParaRPr lang="ru-RU" sz="24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горіха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5856" y="5276870"/>
            <a:ext cx="672974" cy="59789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</a:rPr>
              <a:t>колючки </a:t>
            </a:r>
            <a:r>
              <a:rPr lang="ru-RU" sz="2400" i="1" dirty="0" smtClean="0">
                <a:solidFill>
                  <a:schemeClr val="bg1"/>
                </a:solidFill>
              </a:rPr>
              <a:t>кактуса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219975" y="2039764"/>
            <a:ext cx="93846" cy="6583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/>
          </a:p>
        </p:txBody>
      </p:sp>
      <p:sp>
        <p:nvSpPr>
          <p:cNvPr id="76" name="Rounded Rectangle 75"/>
          <p:cNvSpPr/>
          <p:nvPr/>
        </p:nvSpPr>
        <p:spPr>
          <a:xfrm>
            <a:off x="8219975" y="3101491"/>
            <a:ext cx="93846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/>
          </a:p>
        </p:txBody>
      </p:sp>
      <p:sp>
        <p:nvSpPr>
          <p:cNvPr id="78" name="Rounded Rectangle 77"/>
          <p:cNvSpPr/>
          <p:nvPr/>
        </p:nvSpPr>
        <p:spPr>
          <a:xfrm>
            <a:off x="8219975" y="4163217"/>
            <a:ext cx="93846" cy="65836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/>
          </a:p>
        </p:txBody>
      </p:sp>
      <p:sp>
        <p:nvSpPr>
          <p:cNvPr id="80" name="Rounded Rectangle 79"/>
          <p:cNvSpPr/>
          <p:nvPr/>
        </p:nvSpPr>
        <p:spPr>
          <a:xfrm>
            <a:off x="8219975" y="5224945"/>
            <a:ext cx="93846" cy="65836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/>
          </a:p>
        </p:txBody>
      </p:sp>
      <p:sp>
        <p:nvSpPr>
          <p:cNvPr id="54" name="Rectangle 53"/>
          <p:cNvSpPr/>
          <p:nvPr/>
        </p:nvSpPr>
        <p:spPr>
          <a:xfrm>
            <a:off x="5004048" y="1934563"/>
            <a:ext cx="32159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chemeClr val="bg1"/>
                </a:solidFill>
              </a:rPr>
              <a:t>Засобами пасивного захисту </a:t>
            </a:r>
            <a:r>
              <a:rPr lang="uk-UA" dirty="0">
                <a:solidFill>
                  <a:schemeClr val="bg1"/>
                </a:solidFill>
              </a:rPr>
              <a:t>ми можемо вважати такі, </a:t>
            </a:r>
            <a:endParaRPr lang="uk-UA" dirty="0" smtClean="0">
              <a:solidFill>
                <a:schemeClr val="bg1"/>
              </a:solidFill>
            </a:endParaRP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сама </a:t>
            </a:r>
            <a:r>
              <a:rPr lang="uk-UA" dirty="0">
                <a:solidFill>
                  <a:schemeClr val="bg1"/>
                </a:solidFill>
              </a:rPr>
              <a:t>наявність яких забезпечує </a:t>
            </a:r>
            <a:r>
              <a:rPr lang="uk-UA" sz="3200" dirty="0">
                <a:solidFill>
                  <a:schemeClr val="bg1"/>
                </a:solidFill>
              </a:rPr>
              <a:t>збільшення</a:t>
            </a:r>
            <a:r>
              <a:rPr lang="uk-UA" dirty="0">
                <a:solidFill>
                  <a:schemeClr val="bg1"/>
                </a:solidFill>
              </a:rPr>
              <a:t> імовірності </a:t>
            </a:r>
            <a:r>
              <a:rPr lang="uk-UA" sz="3200" dirty="0">
                <a:solidFill>
                  <a:schemeClr val="bg1"/>
                </a:solidFill>
              </a:rPr>
              <a:t>виживання відповідних особин.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5518" y="-21594"/>
            <a:ext cx="7500818" cy="613385"/>
            <a:chOff x="127357" y="-6354"/>
            <a:chExt cx="2524868" cy="613385"/>
          </a:xfrm>
        </p:grpSpPr>
        <p:sp>
          <p:nvSpPr>
            <p:cNvPr id="41" name="Round Same Side Corner Rectangle 40"/>
            <p:cNvSpPr/>
            <p:nvPr/>
          </p:nvSpPr>
          <p:spPr bwMode="auto">
            <a:xfrm rot="10800000" flipH="1">
              <a:off x="127357" y="-6354"/>
              <a:ext cx="2524868" cy="613385"/>
            </a:xfrm>
            <a:prstGeom prst="round2SameRect">
              <a:avLst>
                <a:gd name="adj1" fmla="val 35205"/>
                <a:gd name="adj2" fmla="val 0"/>
              </a:avLst>
            </a:prstGeom>
            <a:solidFill>
              <a:schemeClr val="tx1">
                <a:alpha val="50000"/>
              </a:schemeClr>
            </a:solidFill>
            <a:ln w="190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357" y="54118"/>
              <a:ext cx="2524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solidFill>
                    <a:srgbClr val="FFFF00"/>
                  </a:solidFill>
                </a:rPr>
                <a:t>Пристосувальне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</a:rPr>
                <a:t>значення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</a:rPr>
                <a:t>властивостей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</a:rPr>
                <a:t>організмів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1790847"/>
            <a:ext cx="1071562" cy="1071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4" y="2900519"/>
            <a:ext cx="1165698" cy="921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8" y="3998496"/>
            <a:ext cx="1334605" cy="987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1" y="5022562"/>
            <a:ext cx="1162891" cy="117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71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67" grpId="0"/>
      <p:bldP spid="68" grpId="0"/>
      <p:bldP spid="69" grpId="0"/>
      <p:bldP spid="70" grpId="0"/>
      <p:bldP spid="74" grpId="0" animBg="1"/>
      <p:bldP spid="76" grpId="0" animBg="1"/>
      <p:bldP spid="78" grpId="0" animBg="1"/>
      <p:bldP spid="8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6004" y="2967335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02974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2454970"/>
            <a:ext cx="3387914" cy="41423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b="1" dirty="0"/>
              <a:t>За </a:t>
            </a:r>
            <a:r>
              <a:rPr lang="ru-RU" sz="2600" b="1" dirty="0" err="1"/>
              <a:t>незначними</a:t>
            </a:r>
            <a:r>
              <a:rPr lang="ru-RU" sz="2600" b="1" dirty="0"/>
              <a:t> </a:t>
            </a:r>
            <a:r>
              <a:rPr lang="ru-RU" sz="2600" b="1" dirty="0" err="1"/>
              <a:t>винятками</a:t>
            </a:r>
            <a:r>
              <a:rPr lang="ru-RU" sz="2600" b="1" dirty="0"/>
              <a:t>, </a:t>
            </a:r>
            <a:r>
              <a:rPr lang="ru-RU" sz="2600" b="1" dirty="0" err="1"/>
              <a:t>переважна</a:t>
            </a:r>
            <a:r>
              <a:rPr lang="ru-RU" sz="2600" b="1" dirty="0"/>
              <a:t> </a:t>
            </a:r>
            <a:r>
              <a:rPr lang="ru-RU" sz="2600" b="1" dirty="0" err="1"/>
              <a:t>більшість</a:t>
            </a:r>
            <a:r>
              <a:rPr lang="ru-RU" sz="2600" b="1" dirty="0"/>
              <a:t> </a:t>
            </a:r>
            <a:r>
              <a:rPr lang="ru-RU" sz="2600" b="1" dirty="0" err="1"/>
              <a:t>тварин</a:t>
            </a:r>
            <a:r>
              <a:rPr lang="ru-RU" sz="2600" b="1" dirty="0"/>
              <a:t> </a:t>
            </a:r>
            <a:r>
              <a:rPr lang="ru-RU" sz="2600" b="1" dirty="0" err="1"/>
              <a:t>має</a:t>
            </a:r>
            <a:r>
              <a:rPr lang="ru-RU" sz="2600" b="1" dirty="0"/>
              <a:t> </a:t>
            </a:r>
            <a:r>
              <a:rPr lang="ru-RU" sz="2600" b="1" dirty="0" err="1"/>
              <a:t>криптичне</a:t>
            </a:r>
            <a:r>
              <a:rPr lang="ru-RU" sz="2600" b="1" dirty="0"/>
              <a:t> (</a:t>
            </a:r>
            <a:r>
              <a:rPr lang="ru-RU" sz="2600" b="1" dirty="0" err="1"/>
              <a:t>захисне</a:t>
            </a:r>
            <a:r>
              <a:rPr lang="ru-RU" sz="2600" b="1" dirty="0"/>
              <a:t>) </a:t>
            </a:r>
            <a:r>
              <a:rPr lang="ru-RU" sz="2600" b="1" dirty="0" err="1"/>
              <a:t>забарвлення</a:t>
            </a:r>
            <a:r>
              <a:rPr lang="ru-RU" sz="2600" dirty="0"/>
              <a:t>, </a:t>
            </a:r>
            <a:r>
              <a:rPr lang="ru-RU" sz="2600" dirty="0" err="1"/>
              <a:t>пристосоване</a:t>
            </a:r>
            <a:r>
              <a:rPr lang="ru-RU" sz="2600" dirty="0"/>
              <a:t> до </a:t>
            </a:r>
            <a:r>
              <a:rPr lang="ru-RU" sz="2600" dirty="0" err="1"/>
              <a:t>певних</a:t>
            </a:r>
            <a:r>
              <a:rPr lang="ru-RU" sz="2600" dirty="0"/>
              <a:t> умов </a:t>
            </a:r>
            <a:r>
              <a:rPr lang="ru-RU" sz="2600" dirty="0" err="1"/>
              <a:t>існування</a:t>
            </a:r>
            <a:r>
              <a:rPr lang="ru-RU" sz="2600" dirty="0"/>
              <a:t>.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err="1" smtClean="0"/>
              <a:t>Причому</a:t>
            </a:r>
            <a:r>
              <a:rPr lang="ru-RU" sz="2600" dirty="0"/>
              <a:t>, </a:t>
            </a:r>
            <a:r>
              <a:rPr lang="ru-RU" sz="2600" dirty="0" err="1"/>
              <a:t>досить</a:t>
            </a:r>
            <a:r>
              <a:rPr lang="ru-RU" sz="2600" dirty="0"/>
              <a:t> широко </a:t>
            </a:r>
            <a:r>
              <a:rPr lang="ru-RU" sz="2600" dirty="0" err="1"/>
              <a:t>розповсюджена</a:t>
            </a:r>
            <a:r>
              <a:rPr lang="ru-RU" sz="2600" dirty="0"/>
              <a:t> </a:t>
            </a:r>
            <a:r>
              <a:rPr lang="ru-RU" sz="2600" b="1" dirty="0" err="1">
                <a:solidFill>
                  <a:srgbClr val="FFFF00"/>
                </a:solidFill>
              </a:rPr>
              <a:t>конвергенція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  <a:r>
              <a:rPr lang="ru-RU" sz="2600" b="1" dirty="0" err="1">
                <a:solidFill>
                  <a:srgbClr val="FFFF00"/>
                </a:solidFill>
              </a:rPr>
              <a:t>забарвлення</a:t>
            </a:r>
            <a:r>
              <a:rPr lang="ru-RU" sz="2600" b="1" dirty="0">
                <a:solidFill>
                  <a:srgbClr val="FFFF00"/>
                </a:solidFill>
              </a:rPr>
              <a:t> у </a:t>
            </a:r>
            <a:r>
              <a:rPr lang="ru-RU" sz="2600" b="1" dirty="0" err="1">
                <a:solidFill>
                  <a:srgbClr val="FFFF00"/>
                </a:solidFill>
              </a:rPr>
              <a:t>тварин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  <a:r>
              <a:rPr lang="ru-RU" sz="2600" b="1" dirty="0" err="1">
                <a:solidFill>
                  <a:srgbClr val="FFFF00"/>
                </a:solidFill>
              </a:rPr>
              <a:t>різних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  <a:r>
              <a:rPr lang="ru-RU" sz="2600" b="1" dirty="0" err="1">
                <a:solidFill>
                  <a:srgbClr val="FFFF00"/>
                </a:solidFill>
              </a:rPr>
              <a:t>систематичних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  <a:r>
              <a:rPr lang="ru-RU" sz="2600" b="1" dirty="0" err="1">
                <a:solidFill>
                  <a:srgbClr val="FFFF00"/>
                </a:solidFill>
              </a:rPr>
              <a:t>груп</a:t>
            </a:r>
            <a:r>
              <a:rPr lang="ru-RU" sz="2600" b="1" dirty="0">
                <a:solidFill>
                  <a:srgbClr val="FFFF00"/>
                </a:solidFill>
              </a:rPr>
              <a:t>, </a:t>
            </a:r>
            <a:r>
              <a:rPr lang="ru-RU" sz="2600" b="1" i="1" dirty="0" err="1">
                <a:solidFill>
                  <a:srgbClr val="FFFF00"/>
                </a:solidFill>
              </a:rPr>
              <a:t>які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мешкають</a:t>
            </a:r>
            <a:r>
              <a:rPr lang="ru-RU" sz="2600" b="1" i="1" dirty="0">
                <a:solidFill>
                  <a:srgbClr val="FFFF00"/>
                </a:solidFill>
              </a:rPr>
              <a:t> в </a:t>
            </a:r>
            <a:r>
              <a:rPr lang="ru-RU" sz="2600" b="1" i="1" dirty="0" err="1">
                <a:solidFill>
                  <a:srgbClr val="FFFF00"/>
                </a:solidFill>
              </a:rPr>
              <a:t>однакових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умовах</a:t>
            </a:r>
            <a:r>
              <a:rPr lang="ru-RU" sz="2600" b="1" i="1" dirty="0">
                <a:solidFill>
                  <a:srgbClr val="FFFF00"/>
                </a:solidFill>
              </a:rPr>
              <a:t>. </a:t>
            </a:r>
            <a:endParaRPr lang="ru-RU" sz="2600" b="1" i="1" dirty="0" smtClean="0">
              <a:solidFill>
                <a:srgbClr val="FFFF00"/>
              </a:solidFill>
            </a:endParaRPr>
          </a:p>
          <a:p>
            <a:endParaRPr lang="ru-RU" sz="3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387915" cy="226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55976" y="260175"/>
            <a:ext cx="4392488" cy="55707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Систематично </a:t>
            </a:r>
            <a:r>
              <a:rPr lang="ru-RU" sz="2400" dirty="0" err="1"/>
              <a:t>близькі</a:t>
            </a:r>
            <a:r>
              <a:rPr lang="ru-RU" sz="2400" dirty="0"/>
              <a:t> </a:t>
            </a:r>
            <a:r>
              <a:rPr lang="ru-RU" sz="2400" dirty="0" err="1"/>
              <a:t>організми</a:t>
            </a:r>
            <a:r>
              <a:rPr lang="ru-RU" sz="2400" dirty="0"/>
              <a:t>, </a:t>
            </a:r>
            <a:r>
              <a:rPr lang="ru-RU" sz="2400" dirty="0" err="1"/>
              <a:t>розходячись</a:t>
            </a:r>
            <a:r>
              <a:rPr lang="ru-RU" sz="2400" dirty="0"/>
              <a:t> по </a:t>
            </a:r>
            <a:r>
              <a:rPr lang="ru-RU" sz="2400" dirty="0" err="1"/>
              <a:t>екологічних</a:t>
            </a:r>
            <a:r>
              <a:rPr lang="ru-RU" sz="2400" dirty="0"/>
              <a:t> </a:t>
            </a:r>
            <a:r>
              <a:rPr lang="ru-RU" sz="2400" dirty="0" err="1"/>
              <a:t>нішах</a:t>
            </a:r>
            <a:r>
              <a:rPr lang="ru-RU" sz="2400" dirty="0"/>
              <a:t>, </a:t>
            </a:r>
            <a:r>
              <a:rPr lang="ru-RU" sz="2400" dirty="0" err="1"/>
              <a:t>дають</a:t>
            </a:r>
            <a:r>
              <a:rPr lang="ru-RU" sz="2400" dirty="0"/>
              <a:t> приклад </a:t>
            </a:r>
            <a:r>
              <a:rPr lang="ru-RU" sz="2800" i="1" dirty="0" err="1"/>
              <a:t>адаптивної</a:t>
            </a:r>
            <a:r>
              <a:rPr lang="ru-RU" sz="2800" i="1" dirty="0"/>
              <a:t> </a:t>
            </a:r>
            <a:r>
              <a:rPr lang="ru-RU" sz="2800" i="1" dirty="0" err="1"/>
              <a:t>радіації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algn="just"/>
            <a:r>
              <a:rPr lang="ru-RU" sz="2800" i="1" dirty="0" err="1" smtClean="0">
                <a:solidFill>
                  <a:srgbClr val="FF0000"/>
                </a:solidFill>
              </a:rPr>
              <a:t>набуваючи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забарвлення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i="1" dirty="0" err="1" smtClean="0">
                <a:solidFill>
                  <a:srgbClr val="FF0000"/>
                </a:solidFill>
              </a:rPr>
              <a:t>під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загальний</a:t>
            </a:r>
            <a:r>
              <a:rPr lang="ru-RU" sz="2800" i="1" dirty="0">
                <a:solidFill>
                  <a:srgbClr val="FF0000"/>
                </a:solidFill>
              </a:rPr>
              <a:t> фон </a:t>
            </a:r>
            <a:r>
              <a:rPr lang="ru-RU" sz="2800" i="1" dirty="0" err="1">
                <a:solidFill>
                  <a:srgbClr val="FF0000"/>
                </a:solidFill>
              </a:rPr>
              <a:t>оточуючого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середовища</a:t>
            </a:r>
            <a:r>
              <a:rPr lang="ru-RU" sz="2800" i="1" dirty="0">
                <a:solidFill>
                  <a:srgbClr val="FF0000"/>
                </a:solidFill>
              </a:rPr>
              <a:t>.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just"/>
            <a:endParaRPr lang="ru-RU" sz="2400" dirty="0"/>
          </a:p>
          <a:p>
            <a:pPr algn="just"/>
            <a:r>
              <a:rPr lang="ru-RU" sz="2400" dirty="0" err="1" smtClean="0"/>
              <a:t>Інколи</a:t>
            </a:r>
            <a:r>
              <a:rPr lang="ru-RU" sz="2400" dirty="0" smtClean="0"/>
              <a:t> </a:t>
            </a:r>
            <a:r>
              <a:rPr lang="ru-RU" sz="2400" dirty="0"/>
              <a:t>той </a:t>
            </a:r>
            <a:r>
              <a:rPr lang="ru-RU" sz="2400" dirty="0" err="1"/>
              <a:t>самий</a:t>
            </a:r>
            <a:r>
              <a:rPr lang="ru-RU" sz="2400" dirty="0"/>
              <a:t> вид у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місцях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набуває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відмінностей</a:t>
            </a:r>
            <a:r>
              <a:rPr lang="ru-RU" sz="2400" dirty="0"/>
              <a:t> у </a:t>
            </a:r>
            <a:r>
              <a:rPr lang="ru-RU" sz="2400" dirty="0" err="1"/>
              <a:t>забарвленні</a:t>
            </a:r>
            <a:r>
              <a:rPr lang="ru-RU" sz="2400" dirty="0"/>
              <a:t> (</a:t>
            </a:r>
            <a:r>
              <a:rPr lang="ru-RU" sz="2400" dirty="0" err="1"/>
              <a:t>утворюються</a:t>
            </a:r>
            <a:r>
              <a:rPr lang="ru-RU" sz="2400" dirty="0"/>
              <a:t> 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b="1" u="sng" dirty="0" err="1"/>
              <a:t>локальні</a:t>
            </a:r>
            <a:r>
              <a:rPr lang="ru-RU" sz="2400" b="1" u="sng" dirty="0"/>
              <a:t> </a:t>
            </a:r>
            <a:r>
              <a:rPr lang="ru-RU" sz="2400" b="1" u="sng" dirty="0" err="1"/>
              <a:t>форми</a:t>
            </a:r>
            <a:r>
              <a:rPr lang="ru-RU" sz="2400" dirty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05264"/>
            <a:ext cx="864096" cy="126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1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7" y="404664"/>
            <a:ext cx="8426603" cy="632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980728"/>
            <a:ext cx="56166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КРИПТИЧНЕ ЗАБАРВЛЕННЯ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37321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РИСЬ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5229200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Тундрова куріпка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5373216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Зелена гусінь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5466</Words>
  <Application>Microsoft Office PowerPoint</Application>
  <PresentationFormat>Экран (4:3)</PresentationFormat>
  <Paragraphs>366</Paragraphs>
  <Slides>70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Лекція №3</vt:lpstr>
      <vt:lpstr>ПИТАННЯ ДЛЯ ОБГОВОРЕННЯ</vt:lpstr>
      <vt:lpstr>Термін адаптація використовується переважно в еволюційному плані  як пристосування організмів до певних умов існування в процесі еволюції.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Найбільш цікавим типом “камуфляжу” є так зване розчленоване забарвлення.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Протилежного значення набуває апосематичне (попереджуюче) забарвлення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Одним з найцікавіших пристосувань, пов’язаних із забарвленням тіла,  є мімікрія.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ДЛЯ ПОВТОРЕННЯ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«Адаптація та її відносний характер.  Адаптація, як властивість еволюції.  Підходи до визначення адаптації в різних біологічних науках» </dc:title>
  <cp:lastModifiedBy>user</cp:lastModifiedBy>
  <cp:revision>103</cp:revision>
  <dcterms:modified xsi:type="dcterms:W3CDTF">2020-02-10T09:20:37Z</dcterms:modified>
</cp:coreProperties>
</file>