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4"/>
  </p:notesMasterIdLst>
  <p:sldIdLst>
    <p:sldId id="398" r:id="rId3"/>
    <p:sldId id="472" r:id="rId4"/>
    <p:sldId id="477" r:id="rId5"/>
    <p:sldId id="475" r:id="rId6"/>
    <p:sldId id="467" r:id="rId7"/>
    <p:sldId id="473" r:id="rId8"/>
    <p:sldId id="262" r:id="rId9"/>
    <p:sldId id="478" r:id="rId10"/>
    <p:sldId id="263" r:id="rId11"/>
    <p:sldId id="370" r:id="rId12"/>
    <p:sldId id="481" r:id="rId13"/>
    <p:sldId id="482" r:id="rId14"/>
    <p:sldId id="474" r:id="rId15"/>
    <p:sldId id="480" r:id="rId16"/>
    <p:sldId id="372" r:id="rId17"/>
    <p:sldId id="471" r:id="rId18"/>
    <p:sldId id="494" r:id="rId19"/>
    <p:sldId id="485" r:id="rId20"/>
    <p:sldId id="374" r:id="rId21"/>
    <p:sldId id="496" r:id="rId22"/>
    <p:sldId id="486" r:id="rId23"/>
    <p:sldId id="495" r:id="rId24"/>
    <p:sldId id="488" r:id="rId25"/>
    <p:sldId id="497" r:id="rId26"/>
    <p:sldId id="498" r:id="rId27"/>
    <p:sldId id="483" r:id="rId28"/>
    <p:sldId id="484" r:id="rId29"/>
    <p:sldId id="489" r:id="rId30"/>
    <p:sldId id="492" r:id="rId31"/>
    <p:sldId id="500" r:id="rId32"/>
    <p:sldId id="487" r:id="rId33"/>
  </p:sldIdLst>
  <p:sldSz cx="9144000" cy="6858000" type="screen4x3"/>
  <p:notesSz cx="6858000" cy="9144000"/>
  <p:defaultTextStyle>
    <a:defPPr>
      <a:defRPr lang="uk-UA"/>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4C0026"/>
    <a:srgbClr val="800000"/>
    <a:srgbClr val="003300"/>
    <a:srgbClr val="003366"/>
    <a:srgbClr val="33CC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showFormatting="0">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295275" y="557213"/>
            <a:ext cx="9437688" cy="6632575"/>
            <a:chOff x="-186" y="351"/>
            <a:chExt cx="5945" cy="4178"/>
          </a:xfrm>
        </p:grpSpPr>
        <p:grpSp>
          <p:nvGrpSpPr>
            <p:cNvPr id="2056" name="Group 3"/>
            <p:cNvGrpSpPr/>
            <p:nvPr/>
          </p:nvGrpSpPr>
          <p:grpSpPr>
            <a:xfrm>
              <a:off x="-186" y="351"/>
              <a:ext cx="4316" cy="4178"/>
              <a:chOff x="-186" y="351"/>
              <a:chExt cx="4316" cy="4178"/>
            </a:xfrm>
          </p:grpSpPr>
          <p:grpSp>
            <p:nvGrpSpPr>
              <p:cNvPr id="2058" name="Group 4"/>
              <p:cNvGrpSpPr/>
              <p:nvPr/>
            </p:nvGrpSpPr>
            <p:grpSpPr>
              <a:xfrm>
                <a:off x="-186" y="351"/>
                <a:ext cx="4316" cy="4178"/>
                <a:chOff x="-186" y="351"/>
                <a:chExt cx="4316" cy="4178"/>
              </a:xfrm>
            </p:grpSpPr>
            <p:sp>
              <p:nvSpPr>
                <p:cNvPr id="2060" name="AutoShape 5"/>
                <p:cNvSpPr/>
                <p:nvPr/>
              </p:nvSpPr>
              <p:spPr>
                <a:xfrm rot="-9240000">
                  <a:off x="-186" y="351"/>
                  <a:ext cx="4316" cy="4178"/>
                </a:xfrm>
                <a:prstGeom prst="diamond">
                  <a:avLst/>
                </a:prstGeom>
                <a:gradFill rotWithShape="0">
                  <a:gsLst>
                    <a:gs pos="0">
                      <a:schemeClr val="bg2"/>
                    </a:gs>
                    <a:gs pos="100000">
                      <a:schemeClr val="bg1"/>
                    </a:gs>
                  </a:gsLst>
                  <a:path path="shape">
                    <a:fillToRect l="50000" t="50000" r="50000" b="50000"/>
                  </a:path>
                  <a:tileRect/>
                </a:gradFill>
                <a:ln w="9525">
                  <a:noFill/>
                </a:ln>
              </p:spPr>
              <p:txBody>
                <a:bodyPr/>
                <a:lstStyle/>
                <a:p>
                  <a:pPr lvl="0" eaLnBrk="1" hangingPunct="1"/>
                  <a:endParaRPr dirty="0">
                    <a:latin typeface="Arial" panose="020B0604020202020204" pitchFamily="34" charset="0"/>
                  </a:endParaRPr>
                </a:p>
              </p:txBody>
            </p:sp>
            <p:sp>
              <p:nvSpPr>
                <p:cNvPr id="2061" name="AutoShape 6" descr="Denim"/>
                <p:cNvSpPr/>
                <p:nvPr/>
              </p:nvSpPr>
              <p:spPr>
                <a:xfrm rot="-9240000">
                  <a:off x="694" y="1203"/>
                  <a:ext cx="2556" cy="2474"/>
                </a:xfrm>
                <a:prstGeom prst="diamond">
                  <a:avLst/>
                </a:prstGeom>
                <a:blipFill rotWithShape="0">
                  <a:blip r:embed="rId2"/>
                </a:blipFill>
                <a:ln w="9525">
                  <a:noFill/>
                </a:ln>
              </p:spPr>
              <p:txBody>
                <a:bodyPr/>
                <a:lstStyle/>
                <a:p>
                  <a:pPr lvl="0" eaLnBrk="1" hangingPunct="1"/>
                  <a:endParaRPr dirty="0">
                    <a:latin typeface="Arial" panose="020B0604020202020204" pitchFamily="34" charset="0"/>
                  </a:endParaRPr>
                </a:p>
              </p:txBody>
            </p:sp>
            <p:sp>
              <p:nvSpPr>
                <p:cNvPr id="2062" name="Rectangle 7"/>
                <p:cNvSpPr/>
                <p:nvPr/>
              </p:nvSpPr>
              <p:spPr>
                <a:xfrm rot="-9240000">
                  <a:off x="2249" y="2499"/>
                  <a:ext cx="649" cy="280"/>
                </a:xfrm>
                <a:prstGeom prst="rect">
                  <a:avLst/>
                </a:prstGeom>
                <a:solidFill>
                  <a:schemeClr val="folHlink">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3" name="Oval 8"/>
                <p:cNvSpPr/>
                <p:nvPr/>
              </p:nvSpPr>
              <p:spPr>
                <a:xfrm rot="-9240000">
                  <a:off x="1292" y="2567"/>
                  <a:ext cx="570" cy="528"/>
                </a:xfrm>
                <a:prstGeom prst="ellipse">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4" name="Rectangle 9"/>
                <p:cNvSpPr/>
                <p:nvPr/>
              </p:nvSpPr>
              <p:spPr>
                <a:xfrm rot="-9240000">
                  <a:off x="2373" y="2047"/>
                  <a:ext cx="446" cy="81"/>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5" name="Rectangle 10"/>
                <p:cNvSpPr/>
                <p:nvPr/>
              </p:nvSpPr>
              <p:spPr>
                <a:xfrm rot="-9240000">
                  <a:off x="1927" y="3071"/>
                  <a:ext cx="445" cy="82"/>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6" name="Arc 11"/>
                <p:cNvSpPr/>
                <p:nvPr/>
              </p:nvSpPr>
              <p:spPr>
                <a:xfrm rot="10485000">
                  <a:off x="1263" y="2240"/>
                  <a:ext cx="723" cy="856"/>
                </a:xfrm>
                <a:custGeom>
                  <a:avLst/>
                  <a:gdLst/>
                  <a:ahLst/>
                  <a:cxnLst>
                    <a:cxn ang="0">
                      <a:pos x="12" y="0"/>
                    </a:cxn>
                    <a:cxn ang="0">
                      <a:pos x="0" y="5"/>
                    </a:cxn>
                    <a:cxn ang="0">
                      <a:pos x="6" y="3"/>
                    </a:cxn>
                  </a:cxnLst>
                  <a:rect l="0" t="0" r="0" b="0"/>
                  <a:pathLst>
                    <a:path w="43118" h="23858" fill="none">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lnTo>
                        <a:pt x="42999" y="0"/>
                      </a:lnTo>
                      <a:close/>
                    </a:path>
                  </a:pathLst>
                </a:custGeom>
                <a:solidFill>
                  <a:schemeClr val="folHlink">
                    <a:alpha val="50195"/>
                  </a:schemeClr>
                </a:solidFill>
                <a:ln w="9525">
                  <a:noFill/>
                </a:ln>
              </p:spPr>
              <p:txBody>
                <a:bodyPr/>
                <a:lstStyle/>
                <a:p>
                  <a:endParaRPr lang="en-US"/>
                </a:p>
              </p:txBody>
            </p:sp>
            <p:sp>
              <p:nvSpPr>
                <p:cNvPr id="2067" name="Freeform 12"/>
                <p:cNvSpPr/>
                <p:nvPr/>
              </p:nvSpPr>
              <p:spPr>
                <a:xfrm>
                  <a:off x="1300" y="1374"/>
                  <a:ext cx="1035" cy="2007"/>
                </a:xfrm>
                <a:custGeom>
                  <a:avLst/>
                  <a:gdLst/>
                  <a:ahLst/>
                  <a:cxnLst>
                    <a:cxn ang="0">
                      <a:pos x="56" y="2006"/>
                    </a:cxn>
                    <a:cxn ang="0">
                      <a:pos x="0" y="1843"/>
                    </a:cxn>
                    <a:cxn ang="0">
                      <a:pos x="871" y="56"/>
                    </a:cxn>
                    <a:cxn ang="0">
                      <a:pos x="1034" y="0"/>
                    </a:cxn>
                    <a:cxn ang="0">
                      <a:pos x="56" y="2006"/>
                    </a:cxn>
                  </a:cxnLst>
                  <a:rect l="0" t="0" r="0" b="0"/>
                  <a:pathLst>
                    <a:path w="1035" h="2007">
                      <a:moveTo>
                        <a:pt x="56" y="2006"/>
                      </a:moveTo>
                      <a:lnTo>
                        <a:pt x="0" y="1843"/>
                      </a:lnTo>
                      <a:lnTo>
                        <a:pt x="871" y="56"/>
                      </a:lnTo>
                      <a:lnTo>
                        <a:pt x="1034" y="0"/>
                      </a:lnTo>
                      <a:lnTo>
                        <a:pt x="56" y="2006"/>
                      </a:lnTo>
                    </a:path>
                  </a:pathLst>
                </a:custGeom>
                <a:solidFill>
                  <a:schemeClr val="hlink">
                    <a:alpha val="50195"/>
                  </a:schemeClr>
                </a:solidFill>
                <a:ln w="9525">
                  <a:noFill/>
                </a:ln>
              </p:spPr>
              <p:txBody>
                <a:bodyPr/>
                <a:lstStyle/>
                <a:p>
                  <a:endParaRPr lang="en-US"/>
                </a:p>
              </p:txBody>
            </p:sp>
          </p:grpSp>
          <p:sp>
            <p:nvSpPr>
              <p:cNvPr id="2059" name="Freeform 13"/>
              <p:cNvSpPr/>
              <p:nvPr/>
            </p:nvSpPr>
            <p:spPr>
              <a:xfrm>
                <a:off x="2448" y="1810"/>
                <a:ext cx="324" cy="231"/>
              </a:xfrm>
              <a:custGeom>
                <a:avLst/>
                <a:gdLst/>
                <a:ahLst/>
                <a:cxnLst>
                  <a:cxn ang="0">
                    <a:pos x="321" y="226"/>
                  </a:cxn>
                  <a:cxn ang="0">
                    <a:pos x="287" y="123"/>
                  </a:cxn>
                  <a:cxn ang="0">
                    <a:pos x="53" y="9"/>
                  </a:cxn>
                  <a:cxn ang="0">
                    <a:pos x="35" y="0"/>
                  </a:cxn>
                  <a:cxn ang="0">
                    <a:pos x="0" y="72"/>
                  </a:cxn>
                  <a:cxn ang="0">
                    <a:pos x="323" y="230"/>
                  </a:cxn>
                </a:cxnLst>
                <a:rect l="0" t="0" r="0" b="0"/>
                <a:pathLst>
                  <a:path w="324" h="231">
                    <a:moveTo>
                      <a:pt x="321" y="226"/>
                    </a:moveTo>
                    <a:lnTo>
                      <a:pt x="287" y="123"/>
                    </a:lnTo>
                    <a:lnTo>
                      <a:pt x="53" y="9"/>
                    </a:lnTo>
                    <a:lnTo>
                      <a:pt x="35" y="0"/>
                    </a:lnTo>
                    <a:lnTo>
                      <a:pt x="0" y="72"/>
                    </a:lnTo>
                    <a:lnTo>
                      <a:pt x="323" y="230"/>
                    </a:lnTo>
                  </a:path>
                </a:pathLst>
              </a:custGeom>
              <a:solidFill>
                <a:schemeClr val="accent1">
                  <a:alpha val="50195"/>
                </a:schemeClr>
              </a:solidFill>
              <a:ln w="9525">
                <a:noFill/>
              </a:ln>
            </p:spPr>
            <p:txBody>
              <a:bodyPr/>
              <a:lstStyle/>
              <a:p>
                <a:endParaRPr lang="en-US"/>
              </a:p>
            </p:txBody>
          </p:sp>
        </p:grpSp>
        <p:sp>
          <p:nvSpPr>
            <p:cNvPr id="2057" name="Rectangle 14"/>
            <p:cNvSpPr/>
            <p:nvPr/>
          </p:nvSpPr>
          <p:spPr>
            <a:xfrm>
              <a:off x="768" y="720"/>
              <a:ext cx="4991" cy="816"/>
            </a:xfrm>
            <a:prstGeom prst="rect">
              <a:avLst/>
            </a:prstGeom>
            <a:solidFill>
              <a:schemeClr val="accent2">
                <a:alpha val="50195"/>
              </a:schemeClr>
            </a:solidFill>
            <a:ln w="9525">
              <a:noFill/>
            </a:ln>
          </p:spPr>
          <p:txBody>
            <a:bodyPr/>
            <a:lstStyle/>
            <a:p>
              <a:pPr lvl="0" eaLnBrk="1" hangingPunct="1"/>
              <a:endParaRPr dirty="0">
                <a:latin typeface="Arial" panose="020B0604020202020204" pitchFamily="34" charset="0"/>
              </a:endParaRPr>
            </a:p>
          </p:txBody>
        </p:sp>
      </p:grpSp>
      <p:sp>
        <p:nvSpPr>
          <p:cNvPr id="160783" name="Rectangle 15"/>
          <p:cNvSpPr>
            <a:spLocks noGrp="1" noChangeArrowheads="1"/>
          </p:cNvSpPr>
          <p:nvPr>
            <p:ph type="ctrTitle" sz="quarter"/>
          </p:nvPr>
        </p:nvSpPr>
        <p:spPr>
          <a:xfrm>
            <a:off x="1217613" y="1219200"/>
            <a:ext cx="7772400" cy="1143000"/>
          </a:xfrm>
        </p:spPr>
        <p:txBody>
          <a:bodyPr anchorCtr="0"/>
          <a:lstStyle>
            <a:lvl1pPr algn="l">
              <a:defRPr/>
            </a:lvl1pPr>
          </a:lstStyle>
          <a:p>
            <a:pPr lvl="0"/>
            <a:r>
              <a:rPr lang="uk-UA" noProof="0" smtClean="0"/>
              <a:t>Образец заголовка</a:t>
            </a:r>
          </a:p>
        </p:txBody>
      </p:sp>
      <p:sp>
        <p:nvSpPr>
          <p:cNvPr id="160784" name="Rectangle 16"/>
          <p:cNvSpPr>
            <a:spLocks noGrp="1" noChangeArrowheads="1"/>
          </p:cNvSpPr>
          <p:nvPr>
            <p:ph type="subTitle" sz="quarter" idx="1"/>
          </p:nvPr>
        </p:nvSpPr>
        <p:spPr>
          <a:xfrm>
            <a:off x="4724400" y="2819400"/>
            <a:ext cx="4267200" cy="3200400"/>
          </a:xfrm>
        </p:spPr>
        <p:txBody>
          <a:bodyPr/>
          <a:lstStyle>
            <a:lvl1pPr marL="0" indent="0">
              <a:buFontTx/>
              <a:buNone/>
              <a:defRPr/>
            </a:lvl1pPr>
          </a:lstStyle>
          <a:p>
            <a:pPr lvl="0"/>
            <a:r>
              <a:rPr lang="uk-UA" noProof="0" smtClean="0"/>
              <a:t>Образец подзаголовка</a:t>
            </a:r>
          </a:p>
        </p:txBody>
      </p:sp>
      <p:sp>
        <p:nvSpPr>
          <p:cNvPr id="34" name="Rectangle 17"/>
          <p:cNvSpPr>
            <a:spLocks noGrp="1" noChangeArrowheads="1"/>
          </p:cNvSpPr>
          <p:nvPr>
            <p:ph type="dt" sz="quarter" idx="2"/>
          </p:nvPr>
        </p:nvSpPr>
        <p:spPr bwMode="auto">
          <a:xfrm>
            <a:off x="1524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5" name="Rectangle 1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6" name="Rectangle 19"/>
          <p:cNvSpPr>
            <a:spLocks noGrp="1" noChangeArrowheads="1"/>
          </p:cNvSpPr>
          <p:nvPr>
            <p:ph type="sldNum" sz="quarter" idx="4"/>
          </p:nvPr>
        </p:nvSpPr>
        <p:spPr bwMode="auto">
          <a:xfrm>
            <a:off x="7162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lstStyle/>
          <a:p>
            <a:pPr algn="r">
              <a:buNone/>
            </a:pPr>
            <a:fld id="{9A0DB2DC-4C9A-4742-B13C-FB6460FD3503}" type="slidenum">
              <a:rPr lang="uk-UA" dirty="0">
                <a:latin typeface="Times New Roman" panose="02020603050405020304" pitchFamily="18" charset="0"/>
              </a:rPr>
              <a:t>‹#›</a:t>
            </a:fld>
            <a:endParaRPr lang="uk-UA"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6600" y="228600"/>
            <a:ext cx="1981200" cy="57912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143000" y="228600"/>
            <a:ext cx="57912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600200"/>
            <a:ext cx="8229600" cy="4530725"/>
          </a:xfrm>
        </p:spPr>
        <p:txBody>
          <a:bodyPr vert="horz" wrap="square" lIns="92075" tIns="46038" rIns="92075" bIns="46038"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Tx/>
              <a:buFontTx/>
              <a:buChar char="•"/>
              <a:defRPr/>
            </a:pPr>
            <a:endParaRPr kumimoji="0" lang="uk-UA"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21" name="Дата 3"/>
          <p:cNvSpPr>
            <a:spLocks noGrp="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 name="Нижний колонтитул 4"/>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Номер слайда 5"/>
          <p:cNvSpPr>
            <a:spLocks noGrp="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lstStyle/>
          <a:p>
            <a:pPr algn="r">
              <a:buNone/>
            </a:pPr>
            <a:fld id="{9A0DB2DC-4C9A-4742-B13C-FB6460FD3503}" type="slidenum">
              <a:rPr lang="ru-RU" altLang="x-none" dirty="0">
                <a:latin typeface="Times New Roman" panose="02020603050405020304" pitchFamily="18" charset="0"/>
              </a:rPr>
              <a:t>‹#›</a:t>
            </a:fld>
            <a:endParaRPr lang="ru-RU" altLang="x-none"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295275" y="557213"/>
            <a:ext cx="9437688" cy="6632575"/>
            <a:chOff x="-186" y="351"/>
            <a:chExt cx="5945" cy="4178"/>
          </a:xfrm>
        </p:grpSpPr>
        <p:grpSp>
          <p:nvGrpSpPr>
            <p:cNvPr id="2056" name="Group 3"/>
            <p:cNvGrpSpPr/>
            <p:nvPr/>
          </p:nvGrpSpPr>
          <p:grpSpPr>
            <a:xfrm>
              <a:off x="-186" y="351"/>
              <a:ext cx="4316" cy="4178"/>
              <a:chOff x="-186" y="351"/>
              <a:chExt cx="4316" cy="4178"/>
            </a:xfrm>
          </p:grpSpPr>
          <p:grpSp>
            <p:nvGrpSpPr>
              <p:cNvPr id="2058" name="Group 4"/>
              <p:cNvGrpSpPr/>
              <p:nvPr/>
            </p:nvGrpSpPr>
            <p:grpSpPr>
              <a:xfrm>
                <a:off x="-186" y="351"/>
                <a:ext cx="4316" cy="4178"/>
                <a:chOff x="-186" y="351"/>
                <a:chExt cx="4316" cy="4178"/>
              </a:xfrm>
            </p:grpSpPr>
            <p:sp>
              <p:nvSpPr>
                <p:cNvPr id="2060" name="AutoShape 5"/>
                <p:cNvSpPr/>
                <p:nvPr/>
              </p:nvSpPr>
              <p:spPr>
                <a:xfrm rot="-9240000">
                  <a:off x="-186" y="351"/>
                  <a:ext cx="4316" cy="4178"/>
                </a:xfrm>
                <a:prstGeom prst="diamond">
                  <a:avLst/>
                </a:prstGeom>
                <a:gradFill rotWithShape="0">
                  <a:gsLst>
                    <a:gs pos="0">
                      <a:schemeClr val="bg2"/>
                    </a:gs>
                    <a:gs pos="100000">
                      <a:schemeClr val="bg1"/>
                    </a:gs>
                  </a:gsLst>
                  <a:path path="shape">
                    <a:fillToRect l="50000" t="50000" r="50000" b="50000"/>
                  </a:path>
                  <a:tileRect/>
                </a:gradFill>
                <a:ln w="9525">
                  <a:noFill/>
                </a:ln>
              </p:spPr>
              <p:txBody>
                <a:bodyPr/>
                <a:lstStyle/>
                <a:p>
                  <a:pPr lvl="0" eaLnBrk="1" hangingPunct="1"/>
                  <a:endParaRPr dirty="0">
                    <a:latin typeface="Arial" panose="020B0604020202020204" pitchFamily="34" charset="0"/>
                  </a:endParaRPr>
                </a:p>
              </p:txBody>
            </p:sp>
            <p:sp>
              <p:nvSpPr>
                <p:cNvPr id="2061" name="AutoShape 6" descr="Denim"/>
                <p:cNvSpPr/>
                <p:nvPr/>
              </p:nvSpPr>
              <p:spPr>
                <a:xfrm rot="-9240000">
                  <a:off x="694" y="1203"/>
                  <a:ext cx="2556" cy="2474"/>
                </a:xfrm>
                <a:prstGeom prst="diamond">
                  <a:avLst/>
                </a:prstGeom>
                <a:blipFill rotWithShape="0">
                  <a:blip r:embed="rId2"/>
                </a:blipFill>
                <a:ln w="9525">
                  <a:noFill/>
                </a:ln>
              </p:spPr>
              <p:txBody>
                <a:bodyPr/>
                <a:lstStyle/>
                <a:p>
                  <a:pPr lvl="0" eaLnBrk="1" hangingPunct="1"/>
                  <a:endParaRPr dirty="0">
                    <a:latin typeface="Arial" panose="020B0604020202020204" pitchFamily="34" charset="0"/>
                  </a:endParaRPr>
                </a:p>
              </p:txBody>
            </p:sp>
            <p:sp>
              <p:nvSpPr>
                <p:cNvPr id="2062" name="Rectangle 7"/>
                <p:cNvSpPr/>
                <p:nvPr/>
              </p:nvSpPr>
              <p:spPr>
                <a:xfrm rot="-9240000">
                  <a:off x="2249" y="2499"/>
                  <a:ext cx="649" cy="280"/>
                </a:xfrm>
                <a:prstGeom prst="rect">
                  <a:avLst/>
                </a:prstGeom>
                <a:solidFill>
                  <a:schemeClr val="folHlink">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3" name="Oval 8"/>
                <p:cNvSpPr/>
                <p:nvPr/>
              </p:nvSpPr>
              <p:spPr>
                <a:xfrm rot="-9240000">
                  <a:off x="1292" y="2567"/>
                  <a:ext cx="570" cy="528"/>
                </a:xfrm>
                <a:prstGeom prst="ellipse">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4" name="Rectangle 9"/>
                <p:cNvSpPr/>
                <p:nvPr/>
              </p:nvSpPr>
              <p:spPr>
                <a:xfrm rot="-9240000">
                  <a:off x="2373" y="2047"/>
                  <a:ext cx="446" cy="81"/>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5" name="Rectangle 10"/>
                <p:cNvSpPr/>
                <p:nvPr/>
              </p:nvSpPr>
              <p:spPr>
                <a:xfrm rot="-9240000">
                  <a:off x="1927" y="3071"/>
                  <a:ext cx="445" cy="82"/>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2066" name="Arc 11"/>
                <p:cNvSpPr/>
                <p:nvPr/>
              </p:nvSpPr>
              <p:spPr>
                <a:xfrm rot="10485000">
                  <a:off x="1263" y="2240"/>
                  <a:ext cx="723" cy="856"/>
                </a:xfrm>
                <a:custGeom>
                  <a:avLst/>
                  <a:gdLst/>
                  <a:ahLst/>
                  <a:cxnLst>
                    <a:cxn ang="0">
                      <a:pos x="12" y="0"/>
                    </a:cxn>
                    <a:cxn ang="0">
                      <a:pos x="0" y="5"/>
                    </a:cxn>
                    <a:cxn ang="0">
                      <a:pos x="6" y="3"/>
                    </a:cxn>
                  </a:cxnLst>
                  <a:rect l="0" t="0" r="0" b="0"/>
                  <a:pathLst>
                    <a:path w="43118" h="23858" fill="none">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lnTo>
                        <a:pt x="42999" y="0"/>
                      </a:lnTo>
                      <a:close/>
                    </a:path>
                  </a:pathLst>
                </a:custGeom>
                <a:solidFill>
                  <a:schemeClr val="folHlink">
                    <a:alpha val="50195"/>
                  </a:schemeClr>
                </a:solidFill>
                <a:ln w="9525">
                  <a:noFill/>
                </a:ln>
              </p:spPr>
              <p:txBody>
                <a:bodyPr/>
                <a:lstStyle/>
                <a:p>
                  <a:endParaRPr lang="en-US"/>
                </a:p>
              </p:txBody>
            </p:sp>
            <p:sp>
              <p:nvSpPr>
                <p:cNvPr id="2067" name="Freeform 12"/>
                <p:cNvSpPr/>
                <p:nvPr/>
              </p:nvSpPr>
              <p:spPr>
                <a:xfrm>
                  <a:off x="1300" y="1374"/>
                  <a:ext cx="1035" cy="2007"/>
                </a:xfrm>
                <a:custGeom>
                  <a:avLst/>
                  <a:gdLst/>
                  <a:ahLst/>
                  <a:cxnLst>
                    <a:cxn ang="0">
                      <a:pos x="56" y="2006"/>
                    </a:cxn>
                    <a:cxn ang="0">
                      <a:pos x="0" y="1843"/>
                    </a:cxn>
                    <a:cxn ang="0">
                      <a:pos x="871" y="56"/>
                    </a:cxn>
                    <a:cxn ang="0">
                      <a:pos x="1034" y="0"/>
                    </a:cxn>
                    <a:cxn ang="0">
                      <a:pos x="56" y="2006"/>
                    </a:cxn>
                  </a:cxnLst>
                  <a:rect l="0" t="0" r="0" b="0"/>
                  <a:pathLst>
                    <a:path w="1035" h="2007">
                      <a:moveTo>
                        <a:pt x="56" y="2006"/>
                      </a:moveTo>
                      <a:lnTo>
                        <a:pt x="0" y="1843"/>
                      </a:lnTo>
                      <a:lnTo>
                        <a:pt x="871" y="56"/>
                      </a:lnTo>
                      <a:lnTo>
                        <a:pt x="1034" y="0"/>
                      </a:lnTo>
                      <a:lnTo>
                        <a:pt x="56" y="2006"/>
                      </a:lnTo>
                    </a:path>
                  </a:pathLst>
                </a:custGeom>
                <a:solidFill>
                  <a:schemeClr val="hlink">
                    <a:alpha val="50195"/>
                  </a:schemeClr>
                </a:solidFill>
                <a:ln w="9525">
                  <a:noFill/>
                </a:ln>
              </p:spPr>
              <p:txBody>
                <a:bodyPr/>
                <a:lstStyle/>
                <a:p>
                  <a:endParaRPr lang="en-US"/>
                </a:p>
              </p:txBody>
            </p:sp>
          </p:grpSp>
          <p:sp>
            <p:nvSpPr>
              <p:cNvPr id="2059" name="Freeform 13"/>
              <p:cNvSpPr/>
              <p:nvPr/>
            </p:nvSpPr>
            <p:spPr>
              <a:xfrm>
                <a:off x="2448" y="1810"/>
                <a:ext cx="324" cy="231"/>
              </a:xfrm>
              <a:custGeom>
                <a:avLst/>
                <a:gdLst/>
                <a:ahLst/>
                <a:cxnLst>
                  <a:cxn ang="0">
                    <a:pos x="321" y="226"/>
                  </a:cxn>
                  <a:cxn ang="0">
                    <a:pos x="287" y="123"/>
                  </a:cxn>
                  <a:cxn ang="0">
                    <a:pos x="53" y="9"/>
                  </a:cxn>
                  <a:cxn ang="0">
                    <a:pos x="35" y="0"/>
                  </a:cxn>
                  <a:cxn ang="0">
                    <a:pos x="0" y="72"/>
                  </a:cxn>
                  <a:cxn ang="0">
                    <a:pos x="323" y="230"/>
                  </a:cxn>
                </a:cxnLst>
                <a:rect l="0" t="0" r="0" b="0"/>
                <a:pathLst>
                  <a:path w="324" h="231">
                    <a:moveTo>
                      <a:pt x="321" y="226"/>
                    </a:moveTo>
                    <a:lnTo>
                      <a:pt x="287" y="123"/>
                    </a:lnTo>
                    <a:lnTo>
                      <a:pt x="53" y="9"/>
                    </a:lnTo>
                    <a:lnTo>
                      <a:pt x="35" y="0"/>
                    </a:lnTo>
                    <a:lnTo>
                      <a:pt x="0" y="72"/>
                    </a:lnTo>
                    <a:lnTo>
                      <a:pt x="323" y="230"/>
                    </a:lnTo>
                  </a:path>
                </a:pathLst>
              </a:custGeom>
              <a:solidFill>
                <a:schemeClr val="accent1">
                  <a:alpha val="50195"/>
                </a:schemeClr>
              </a:solidFill>
              <a:ln w="9525">
                <a:noFill/>
              </a:ln>
            </p:spPr>
            <p:txBody>
              <a:bodyPr/>
              <a:lstStyle/>
              <a:p>
                <a:endParaRPr lang="en-US"/>
              </a:p>
            </p:txBody>
          </p:sp>
        </p:grpSp>
        <p:sp>
          <p:nvSpPr>
            <p:cNvPr id="2057" name="Rectangle 14"/>
            <p:cNvSpPr/>
            <p:nvPr/>
          </p:nvSpPr>
          <p:spPr>
            <a:xfrm>
              <a:off x="768" y="720"/>
              <a:ext cx="4991" cy="816"/>
            </a:xfrm>
            <a:prstGeom prst="rect">
              <a:avLst/>
            </a:prstGeom>
            <a:solidFill>
              <a:schemeClr val="accent2">
                <a:alpha val="50195"/>
              </a:schemeClr>
            </a:solidFill>
            <a:ln w="9525">
              <a:noFill/>
            </a:ln>
          </p:spPr>
          <p:txBody>
            <a:bodyPr/>
            <a:lstStyle/>
            <a:p>
              <a:pPr lvl="0" eaLnBrk="1" hangingPunct="1"/>
              <a:endParaRPr dirty="0">
                <a:latin typeface="Arial" panose="020B0604020202020204" pitchFamily="34" charset="0"/>
              </a:endParaRPr>
            </a:p>
          </p:txBody>
        </p:sp>
      </p:grpSp>
      <p:sp>
        <p:nvSpPr>
          <p:cNvPr id="160783" name="Rectangle 15"/>
          <p:cNvSpPr>
            <a:spLocks noGrp="1" noChangeArrowheads="1"/>
          </p:cNvSpPr>
          <p:nvPr>
            <p:ph type="ctrTitle" sz="quarter"/>
          </p:nvPr>
        </p:nvSpPr>
        <p:spPr>
          <a:xfrm>
            <a:off x="1217613" y="1219200"/>
            <a:ext cx="7772400" cy="1143000"/>
          </a:xfrm>
        </p:spPr>
        <p:txBody>
          <a:bodyPr anchorCtr="0"/>
          <a:lstStyle>
            <a:lvl1pPr algn="l">
              <a:defRPr/>
            </a:lvl1pPr>
          </a:lstStyle>
          <a:p>
            <a:pPr lvl="0"/>
            <a:r>
              <a:rPr lang="uk-UA" noProof="0" smtClean="0"/>
              <a:t>Образец заголовка</a:t>
            </a:r>
          </a:p>
        </p:txBody>
      </p:sp>
      <p:sp>
        <p:nvSpPr>
          <p:cNvPr id="160784" name="Rectangle 16"/>
          <p:cNvSpPr>
            <a:spLocks noGrp="1" noChangeArrowheads="1"/>
          </p:cNvSpPr>
          <p:nvPr>
            <p:ph type="subTitle" sz="quarter" idx="1"/>
          </p:nvPr>
        </p:nvSpPr>
        <p:spPr>
          <a:xfrm>
            <a:off x="4724400" y="2819400"/>
            <a:ext cx="4267200" cy="3200400"/>
          </a:xfrm>
        </p:spPr>
        <p:txBody>
          <a:bodyPr/>
          <a:lstStyle>
            <a:lvl1pPr marL="0" indent="0">
              <a:buFontTx/>
              <a:buNone/>
              <a:defRPr/>
            </a:lvl1pPr>
          </a:lstStyle>
          <a:p>
            <a:pPr lvl="0"/>
            <a:r>
              <a:rPr lang="uk-UA" noProof="0" smtClean="0"/>
              <a:t>Образец подзаголовка</a:t>
            </a:r>
          </a:p>
        </p:txBody>
      </p:sp>
      <p:sp>
        <p:nvSpPr>
          <p:cNvPr id="34" name="Rectangle 17"/>
          <p:cNvSpPr>
            <a:spLocks noGrp="1" noChangeArrowheads="1"/>
          </p:cNvSpPr>
          <p:nvPr>
            <p:ph type="dt" sz="quarter" idx="2"/>
          </p:nvPr>
        </p:nvSpPr>
        <p:spPr bwMode="auto">
          <a:xfrm>
            <a:off x="1524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5" name="Rectangle 18"/>
          <p:cNvSpPr>
            <a:spLocks noGrp="1" noChangeArrowheads="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6" name="Rectangle 19"/>
          <p:cNvSpPr>
            <a:spLocks noGrp="1" noChangeArrowheads="1"/>
          </p:cNvSpPr>
          <p:nvPr>
            <p:ph type="sldNum" sz="quarter" idx="4"/>
          </p:nvPr>
        </p:nvSpPr>
        <p:spPr bwMode="auto">
          <a:xfrm>
            <a:off x="7162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lstStyle/>
          <a:p>
            <a:pPr algn="r">
              <a:buNone/>
            </a:pPr>
            <a:fld id="{9A0DB2DC-4C9A-4742-B13C-FB6460FD3503}" type="slidenum">
              <a:rPr lang="uk-UA" dirty="0">
                <a:latin typeface="Times New Roman" panose="02020603050405020304" pitchFamily="18" charset="0"/>
              </a:rPr>
              <a:t>‹#›</a:t>
            </a:fld>
            <a:endParaRPr lang="uk-UA"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vert="horz" wrap="square" lIns="92075" tIns="46038" rIns="92075" bIns="46038"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defRPr/>
            </a:pPr>
            <a:endParaRPr kumimoji="0" lang="uk-UA"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6600" y="228600"/>
            <a:ext cx="1981200" cy="5791200"/>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1143000" y="228600"/>
            <a:ext cx="57912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600200"/>
            <a:ext cx="8229600" cy="4530725"/>
          </a:xfrm>
        </p:spPr>
        <p:txBody>
          <a:bodyPr vert="horz" wrap="square" lIns="92075" tIns="46038" rIns="92075" bIns="46038"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2"/>
              </a:buClr>
              <a:buSzTx/>
              <a:buFontTx/>
              <a:buChar char="•"/>
              <a:defRPr/>
            </a:pPr>
            <a:endParaRPr kumimoji="0" lang="uk-UA"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21" name="Дата 3"/>
          <p:cNvSpPr>
            <a:spLocks noGrp="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 name="Нижний колонтитул 4"/>
          <p:cNvSpPr>
            <a:spLocks noGrp="1"/>
          </p:cNvSpPr>
          <p:nvPr>
            <p:ph type="ftr" sz="quarter" idx="3"/>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Номер слайда 5"/>
          <p:cNvSpPr>
            <a:spLocks noGrp="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lstStyle/>
          <a:p>
            <a:pPr algn="r">
              <a:buNone/>
            </a:pPr>
            <a:fld id="{9A0DB2DC-4C9A-4742-B13C-FB6460FD3503}" type="slidenum">
              <a:rPr lang="ru-RU" altLang="x-none" dirty="0">
                <a:latin typeface="Times New Roman" panose="02020603050405020304" pitchFamily="18" charset="0"/>
              </a:rPr>
              <a:t>‹#›</a:t>
            </a:fld>
            <a:endParaRPr lang="ru-RU" altLang="x-none"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vert="horz" wrap="square" lIns="92075" tIns="46038" rIns="92075" bIns="46038"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defRPr/>
            </a:pPr>
            <a:endParaRPr kumimoji="0" lang="uk-UA"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uk-UA" dirty="0"/>
              <a:t>‹#›</a:t>
            </a:fld>
            <a:endParaRPr lang="uk-UA"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p:nvPr/>
        </p:nvSpPr>
        <p:spPr>
          <a:xfrm>
            <a:off x="762000" y="6400800"/>
            <a:ext cx="8380413" cy="455613"/>
          </a:xfrm>
          <a:prstGeom prst="rect">
            <a:avLst/>
          </a:prstGeom>
          <a:solidFill>
            <a:schemeClr val="accent2">
              <a:alpha val="50195"/>
            </a:schemeClr>
          </a:solidFill>
          <a:ln w="9525">
            <a:noFill/>
          </a:ln>
        </p:spPr>
        <p:txBody>
          <a:bodyPr/>
          <a:lstStyle/>
          <a:p>
            <a:pPr lvl="0" eaLnBrk="1" hangingPunct="1"/>
            <a:endParaRPr lang="ru-RU" altLang="x-none" sz="2400" dirty="0">
              <a:latin typeface="Times New Roman" panose="02020603050405020304" pitchFamily="18" charset="0"/>
            </a:endParaRPr>
          </a:p>
        </p:txBody>
      </p:sp>
      <p:sp>
        <p:nvSpPr>
          <p:cNvPr id="159747" name="Rectangle 3"/>
          <p:cNvSpPr>
            <a:spLocks noGrp="1" noChangeArrowheads="1"/>
          </p:cNvSpPr>
          <p:nvPr>
            <p:ph type="title"/>
          </p:nvPr>
        </p:nvSpPr>
        <p:spPr bwMode="auto">
          <a:xfrm>
            <a:off x="11430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1" compatLnSpc="1"/>
          <a:lstStyle/>
          <a:p>
            <a:pPr lvl="0"/>
            <a:r>
              <a:rPr lang="uk-UA" smtClean="0"/>
              <a:t>Образец заголовка</a:t>
            </a:r>
          </a:p>
        </p:txBody>
      </p:sp>
      <p:sp>
        <p:nvSpPr>
          <p:cNvPr id="1028" name="Rectangle 4"/>
          <p:cNvSpPr>
            <a:spLocks noGrp="1"/>
          </p:cNvSpPr>
          <p:nvPr>
            <p:ph type="body" idx="1"/>
          </p:nvPr>
        </p:nvSpPr>
        <p:spPr>
          <a:xfrm>
            <a:off x="1295400" y="1905000"/>
            <a:ext cx="7772400" cy="4114800"/>
          </a:xfrm>
          <a:prstGeom prst="rect">
            <a:avLst/>
          </a:prstGeom>
          <a:noFill/>
          <a:ln w="9525">
            <a:noFill/>
          </a:ln>
        </p:spPr>
        <p:txBody>
          <a:bodyPr lIns="92075" tIns="46038" rIns="92075" bIns="46038"/>
          <a:lstStyle/>
          <a:p>
            <a:pPr lvl="0"/>
            <a:r>
              <a:rPr dirty="0"/>
              <a:t>Образец текста</a:t>
            </a:r>
          </a:p>
          <a:p>
            <a:pPr lvl="1"/>
            <a:r>
              <a:rPr dirty="0"/>
              <a:t>Второй уровень</a:t>
            </a:r>
          </a:p>
          <a:p>
            <a:pPr lvl="2"/>
            <a:r>
              <a:rPr dirty="0"/>
              <a:t>Третий уровень</a:t>
            </a:r>
          </a:p>
          <a:p>
            <a:pPr lvl="3"/>
            <a:r>
              <a:rPr dirty="0"/>
              <a:t>Четвертый уровень</a:t>
            </a:r>
          </a:p>
          <a:p>
            <a:pPr lvl="4"/>
            <a:r>
              <a:rPr dirty="0"/>
              <a:t>Пятый уровень</a:t>
            </a:r>
          </a:p>
        </p:txBody>
      </p:sp>
      <p:sp>
        <p:nvSpPr>
          <p:cNvPr id="159749" name="Rectangle 5"/>
          <p:cNvSpPr>
            <a:spLocks noGrp="1" noChangeArrowheads="1"/>
          </p:cNvSpPr>
          <p:nvPr>
            <p:ph type="dt" sz="half" idx="2"/>
          </p:nvPr>
        </p:nvSpPr>
        <p:spPr bwMode="auto">
          <a:xfrm>
            <a:off x="1295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z="1400" smtClean="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59750" name="Rectangle 6"/>
          <p:cNvSpPr>
            <a:spLocks noGrp="1" noChangeArrowheads="1"/>
          </p:cNvSpPr>
          <p:nvPr>
            <p:ph type="ftr" sz="quarter" idx="3"/>
          </p:nvPr>
        </p:nvSpPr>
        <p:spPr bwMode="auto">
          <a:xfrm>
            <a:off x="3733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lgn="ctr">
              <a:defRPr sz="1400" smtClean="0">
                <a:latin typeface="Times New Roman" panose="0202060305040502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59751" name="Rectangle 7"/>
          <p:cNvSpPr>
            <a:spLocks noGrp="1" noChangeArrowheads="1"/>
          </p:cNvSpPr>
          <p:nvPr>
            <p:ph type="sldNum" sz="quarter" idx="4"/>
          </p:nvPr>
        </p:nvSpPr>
        <p:spPr bwMode="auto">
          <a:xfrm>
            <a:off x="7162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lstStyle>
            <a:lvl1pPr algn="r">
              <a:defRPr sz="1400">
                <a:latin typeface="Times New Roman" panose="02020603050405020304" pitchFamily="18" charset="0"/>
              </a:defRPr>
            </a:lvl1pPr>
          </a:lstStyle>
          <a:p>
            <a:pPr lvl="0" eaLnBrk="1" hangingPunct="1">
              <a:buNone/>
            </a:pPr>
            <a:fld id="{9A0DB2DC-4C9A-4742-B13C-FB6460FD3503}" type="slidenum">
              <a:rPr lang="uk-UA" dirty="0"/>
              <a:t>‹#›</a:t>
            </a:fld>
            <a:endParaRPr lang="uk-UA" dirty="0">
              <a:latin typeface="Arial" panose="020B0604020202020204" pitchFamily="34" charset="0"/>
            </a:endParaRPr>
          </a:p>
        </p:txBody>
      </p:sp>
      <p:grpSp>
        <p:nvGrpSpPr>
          <p:cNvPr id="1032" name="Group 8"/>
          <p:cNvGrpSpPr/>
          <p:nvPr/>
        </p:nvGrpSpPr>
        <p:grpSpPr>
          <a:xfrm>
            <a:off x="0" y="0"/>
            <a:ext cx="1066800" cy="6856413"/>
            <a:chOff x="0" y="0"/>
            <a:chExt cx="672" cy="4319"/>
          </a:xfrm>
        </p:grpSpPr>
        <p:grpSp>
          <p:nvGrpSpPr>
            <p:cNvPr id="1034" name="Group 9"/>
            <p:cNvGrpSpPr/>
            <p:nvPr/>
          </p:nvGrpSpPr>
          <p:grpSpPr>
            <a:xfrm>
              <a:off x="0" y="0"/>
              <a:ext cx="599" cy="4319"/>
              <a:chOff x="0" y="0"/>
              <a:chExt cx="599" cy="4319"/>
            </a:xfrm>
          </p:grpSpPr>
          <p:sp>
            <p:nvSpPr>
              <p:cNvPr id="1037" name="Rectangle 10" descr="Denim"/>
              <p:cNvSpPr/>
              <p:nvPr/>
            </p:nvSpPr>
            <p:spPr>
              <a:xfrm>
                <a:off x="0" y="0"/>
                <a:ext cx="476" cy="4319"/>
              </a:xfrm>
              <a:prstGeom prst="rect">
                <a:avLst/>
              </a:prstGeom>
              <a:blipFill rotWithShape="0">
                <a:blip r:embed="rId14"/>
              </a:blipFill>
              <a:ln w="9525">
                <a:noFill/>
              </a:ln>
            </p:spPr>
            <p:txBody>
              <a:bodyPr/>
              <a:lstStyle/>
              <a:p>
                <a:pPr lvl="0" eaLnBrk="1" hangingPunct="1"/>
                <a:endParaRPr dirty="0">
                  <a:latin typeface="Arial" panose="020B0604020202020204" pitchFamily="34" charset="0"/>
                </a:endParaRPr>
              </a:p>
            </p:txBody>
          </p:sp>
          <p:sp>
            <p:nvSpPr>
              <p:cNvPr id="1038" name="Rectangle 11"/>
              <p:cNvSpPr/>
              <p:nvPr/>
            </p:nvSpPr>
            <p:spPr>
              <a:xfrm>
                <a:off x="119" y="240"/>
                <a:ext cx="357" cy="2064"/>
              </a:xfrm>
              <a:prstGeom prst="rect">
                <a:avLst/>
              </a:prstGeom>
              <a:solidFill>
                <a:schemeClr val="accent2">
                  <a:alpha val="50195"/>
                </a:schemeClr>
              </a:solidFill>
              <a:ln w="9525">
                <a:noFill/>
              </a:ln>
            </p:spPr>
            <p:txBody>
              <a:bodyPr/>
              <a:lstStyle/>
              <a:p>
                <a:pPr lvl="0" eaLnBrk="1" hangingPunct="1"/>
                <a:endParaRPr dirty="0">
                  <a:latin typeface="Arial" panose="020B0604020202020204" pitchFamily="34" charset="0"/>
                </a:endParaRPr>
              </a:p>
            </p:txBody>
          </p:sp>
          <p:sp>
            <p:nvSpPr>
              <p:cNvPr id="1039" name="Rectangle 12"/>
              <p:cNvSpPr/>
              <p:nvPr/>
            </p:nvSpPr>
            <p:spPr>
              <a:xfrm>
                <a:off x="0" y="960"/>
                <a:ext cx="476" cy="528"/>
              </a:xfrm>
              <a:prstGeom prst="rect">
                <a:avLst/>
              </a:prstGeom>
              <a:solidFill>
                <a:schemeClr val="folHlink">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0" name="Rectangle 13"/>
              <p:cNvSpPr/>
              <p:nvPr/>
            </p:nvSpPr>
            <p:spPr>
              <a:xfrm>
                <a:off x="297" y="432"/>
                <a:ext cx="89" cy="3792"/>
              </a:xfrm>
              <a:prstGeom prst="rect">
                <a:avLst/>
              </a:prstGeom>
              <a:solidFill>
                <a:schemeClr val="hlink">
                  <a:alpha val="50195"/>
                </a:schemeClr>
              </a:solidFill>
              <a:ln w="9525">
                <a:noFill/>
              </a:ln>
            </p:spPr>
            <p:txBody>
              <a:bodyPr/>
              <a:lstStyle/>
              <a:p>
                <a:pPr lvl="0" eaLnBrk="1" hangingPunct="1"/>
                <a:endParaRPr dirty="0">
                  <a:latin typeface="Arial" panose="020B0604020202020204" pitchFamily="34" charset="0"/>
                </a:endParaRPr>
              </a:p>
            </p:txBody>
          </p:sp>
          <p:sp>
            <p:nvSpPr>
              <p:cNvPr id="1041" name="Rectangle 14"/>
              <p:cNvSpPr/>
              <p:nvPr/>
            </p:nvSpPr>
            <p:spPr>
              <a:xfrm>
                <a:off x="0" y="3024"/>
                <a:ext cx="327" cy="96"/>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2" name="Rectangle 15"/>
              <p:cNvSpPr/>
              <p:nvPr/>
            </p:nvSpPr>
            <p:spPr>
              <a:xfrm>
                <a:off x="0" y="3216"/>
                <a:ext cx="327" cy="96"/>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3" name="Rectangle 16"/>
              <p:cNvSpPr/>
              <p:nvPr/>
            </p:nvSpPr>
            <p:spPr>
              <a:xfrm>
                <a:off x="0" y="3408"/>
                <a:ext cx="327" cy="96"/>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4" name="Arc 17"/>
              <p:cNvSpPr/>
              <p:nvPr/>
            </p:nvSpPr>
            <p:spPr>
              <a:xfrm>
                <a:off x="474" y="2260"/>
                <a:ext cx="125" cy="1154"/>
              </a:xfrm>
              <a:custGeom>
                <a:avLst/>
                <a:gdLst/>
                <a:ahLst/>
                <a:cxnLst>
                  <a:cxn ang="0">
                    <a:pos x="0" y="0"/>
                  </a:cxn>
                  <a:cxn ang="0">
                    <a:pos x="0" y="31"/>
                  </a:cxn>
                  <a:cxn ang="0">
                    <a:pos x="0" y="15"/>
                  </a:cxn>
                </a:cxnLst>
                <a:rect l="0" t="0" r="0" b="0"/>
                <a:pathLst>
                  <a:path w="22354" h="43200" fill="none">
                    <a:moveTo>
                      <a:pt x="0" y="13"/>
                    </a:moveTo>
                    <a:cubicBezTo>
                      <a:pt x="251" y="4"/>
                      <a:pt x="502" y="-1"/>
                      <a:pt x="754" y="0"/>
                    </a:cubicBezTo>
                    <a:cubicBezTo>
                      <a:pt x="12683" y="0"/>
                      <a:pt x="22354" y="9670"/>
                      <a:pt x="22354" y="21600"/>
                    </a:cubicBezTo>
                    <a:cubicBezTo>
                      <a:pt x="22354" y="33529"/>
                      <a:pt x="12683" y="43199"/>
                      <a:pt x="754" y="43200"/>
                    </a:cubicBezTo>
                  </a:path>
                  <a:path w="22354" h="43200" stroke="0">
                    <a:moveTo>
                      <a:pt x="0" y="13"/>
                    </a:moveTo>
                    <a:cubicBezTo>
                      <a:pt x="251" y="4"/>
                      <a:pt x="502" y="-1"/>
                      <a:pt x="754" y="0"/>
                    </a:cubicBezTo>
                    <a:cubicBezTo>
                      <a:pt x="12683" y="0"/>
                      <a:pt x="22354" y="9670"/>
                      <a:pt x="22354" y="21600"/>
                    </a:cubicBezTo>
                    <a:cubicBezTo>
                      <a:pt x="22354" y="33529"/>
                      <a:pt x="12683" y="43199"/>
                      <a:pt x="754" y="43200"/>
                    </a:cubicBezTo>
                    <a:lnTo>
                      <a:pt x="754" y="21600"/>
                    </a:lnTo>
                    <a:lnTo>
                      <a:pt x="0" y="13"/>
                    </a:lnTo>
                    <a:close/>
                  </a:path>
                </a:pathLst>
              </a:custGeom>
              <a:solidFill>
                <a:schemeClr val="folHlink">
                  <a:alpha val="50195"/>
                </a:schemeClr>
              </a:solidFill>
              <a:ln w="9525">
                <a:noFill/>
              </a:ln>
            </p:spPr>
            <p:txBody>
              <a:bodyPr/>
              <a:lstStyle/>
              <a:p>
                <a:endParaRPr lang="en-US"/>
              </a:p>
            </p:txBody>
          </p:sp>
        </p:grpSp>
        <p:sp>
          <p:nvSpPr>
            <p:cNvPr id="1035" name="Oval 18"/>
            <p:cNvSpPr/>
            <p:nvPr/>
          </p:nvSpPr>
          <p:spPr>
            <a:xfrm>
              <a:off x="0" y="672"/>
              <a:ext cx="672" cy="624"/>
            </a:xfrm>
            <a:prstGeom prst="ellipse">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36" name="Rectangle 19"/>
            <p:cNvSpPr/>
            <p:nvPr/>
          </p:nvSpPr>
          <p:spPr>
            <a:xfrm>
              <a:off x="480" y="0"/>
              <a:ext cx="192" cy="4319"/>
            </a:xfrm>
            <a:prstGeom prst="rect">
              <a:avLst/>
            </a:prstGeom>
            <a:gradFill rotWithShape="0">
              <a:gsLst>
                <a:gs pos="0">
                  <a:schemeClr val="bg2"/>
                </a:gs>
                <a:gs pos="100000">
                  <a:schemeClr val="bg1"/>
                </a:gs>
              </a:gsLst>
              <a:lin ang="0" scaled="1"/>
              <a:tileRect/>
            </a:gradFill>
            <a:ln w="9525">
              <a:noFill/>
            </a:ln>
          </p:spPr>
          <p:txBody>
            <a:bodyPr/>
            <a:lstStyle/>
            <a:p>
              <a:pPr lvl="0" eaLnBrk="1" hangingPunct="1"/>
              <a:endParaRPr dirty="0">
                <a:latin typeface="Arial" panose="020B0604020202020204" pitchFamily="34" charset="0"/>
              </a:endParaRPr>
            </a:p>
          </p:txBody>
        </p:sp>
      </p:grpSp>
      <p:sp>
        <p:nvSpPr>
          <p:cNvPr id="1033" name="Rectangle 20"/>
          <p:cNvSpPr/>
          <p:nvPr/>
        </p:nvSpPr>
        <p:spPr>
          <a:xfrm>
            <a:off x="762000" y="1474788"/>
            <a:ext cx="8380413" cy="125412"/>
          </a:xfrm>
          <a:prstGeom prst="rect">
            <a:avLst/>
          </a:prstGeom>
          <a:solidFill>
            <a:schemeClr val="accent2">
              <a:alpha val="50195"/>
            </a:schemeClr>
          </a:solidFill>
          <a:ln w="9525">
            <a:noFill/>
          </a:ln>
        </p:spPr>
        <p:txBody>
          <a:bodyPr/>
          <a:lstStyle/>
          <a:p>
            <a:pPr lvl="0" eaLnBrk="1" hangingPunct="1"/>
            <a:endParaRPr lang="ru-RU" altLang="x-none" sz="2400"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p:nvPr/>
        </p:nvSpPr>
        <p:spPr>
          <a:xfrm>
            <a:off x="762000" y="6400800"/>
            <a:ext cx="8380413" cy="455613"/>
          </a:xfrm>
          <a:prstGeom prst="rect">
            <a:avLst/>
          </a:prstGeom>
          <a:solidFill>
            <a:schemeClr val="accent2">
              <a:alpha val="50195"/>
            </a:schemeClr>
          </a:solidFill>
          <a:ln w="9525">
            <a:noFill/>
          </a:ln>
        </p:spPr>
        <p:txBody>
          <a:bodyPr/>
          <a:lstStyle/>
          <a:p>
            <a:pPr lvl="0" eaLnBrk="1" hangingPunct="1"/>
            <a:endParaRPr lang="ru-RU" altLang="x-none" sz="2400" dirty="0">
              <a:latin typeface="Times New Roman" panose="02020603050405020304" pitchFamily="18" charset="0"/>
            </a:endParaRPr>
          </a:p>
        </p:txBody>
      </p:sp>
      <p:sp>
        <p:nvSpPr>
          <p:cNvPr id="159747" name="Rectangle 3"/>
          <p:cNvSpPr>
            <a:spLocks noGrp="1" noChangeArrowheads="1"/>
          </p:cNvSpPr>
          <p:nvPr>
            <p:ph type="title"/>
          </p:nvPr>
        </p:nvSpPr>
        <p:spPr bwMode="auto">
          <a:xfrm>
            <a:off x="11430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1" compatLnSpc="1"/>
          <a:lstStyle/>
          <a:p>
            <a:pPr lvl="0"/>
            <a:r>
              <a:rPr lang="uk-UA" smtClean="0"/>
              <a:t>Образец заголовка</a:t>
            </a:r>
          </a:p>
        </p:txBody>
      </p:sp>
      <p:sp>
        <p:nvSpPr>
          <p:cNvPr id="1028" name="Rectangle 4"/>
          <p:cNvSpPr>
            <a:spLocks noGrp="1"/>
          </p:cNvSpPr>
          <p:nvPr>
            <p:ph type="body" idx="1"/>
          </p:nvPr>
        </p:nvSpPr>
        <p:spPr>
          <a:xfrm>
            <a:off x="1295400" y="1905000"/>
            <a:ext cx="7772400" cy="4114800"/>
          </a:xfrm>
          <a:prstGeom prst="rect">
            <a:avLst/>
          </a:prstGeom>
          <a:noFill/>
          <a:ln w="9525">
            <a:noFill/>
          </a:ln>
        </p:spPr>
        <p:txBody>
          <a:bodyPr lIns="92075" tIns="46038" rIns="92075" bIns="46038"/>
          <a:lstStyle/>
          <a:p>
            <a:pPr lvl="0"/>
            <a:r>
              <a:rPr dirty="0"/>
              <a:t>Образец текста</a:t>
            </a:r>
          </a:p>
          <a:p>
            <a:pPr lvl="1"/>
            <a:r>
              <a:rPr dirty="0"/>
              <a:t>Второй уровень</a:t>
            </a:r>
          </a:p>
          <a:p>
            <a:pPr lvl="2"/>
            <a:r>
              <a:rPr dirty="0"/>
              <a:t>Третий уровень</a:t>
            </a:r>
          </a:p>
          <a:p>
            <a:pPr lvl="3"/>
            <a:r>
              <a:rPr dirty="0"/>
              <a:t>Четвертый уровень</a:t>
            </a:r>
          </a:p>
          <a:p>
            <a:pPr lvl="4"/>
            <a:r>
              <a:rPr dirty="0"/>
              <a:t>Пятый уровень</a:t>
            </a:r>
          </a:p>
        </p:txBody>
      </p:sp>
      <p:sp>
        <p:nvSpPr>
          <p:cNvPr id="159749" name="Rectangle 5"/>
          <p:cNvSpPr>
            <a:spLocks noGrp="1" noChangeArrowheads="1"/>
          </p:cNvSpPr>
          <p:nvPr>
            <p:ph type="dt" sz="half" idx="2"/>
          </p:nvPr>
        </p:nvSpPr>
        <p:spPr bwMode="auto">
          <a:xfrm>
            <a:off x="1295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defRPr sz="1400" smtClean="0">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59750" name="Rectangle 6"/>
          <p:cNvSpPr>
            <a:spLocks noGrp="1" noChangeArrowheads="1"/>
          </p:cNvSpPr>
          <p:nvPr>
            <p:ph type="ftr" sz="quarter" idx="3"/>
          </p:nvPr>
        </p:nvSpPr>
        <p:spPr bwMode="auto">
          <a:xfrm>
            <a:off x="3733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lstStyle>
            <a:lvl1pPr algn="ctr">
              <a:defRPr sz="1400" smtClean="0">
                <a:latin typeface="Times New Roman" panose="0202060305040502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uk-UA"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59751" name="Rectangle 7"/>
          <p:cNvSpPr>
            <a:spLocks noGrp="1" noChangeArrowheads="1"/>
          </p:cNvSpPr>
          <p:nvPr>
            <p:ph type="sldNum" sz="quarter" idx="4"/>
          </p:nvPr>
        </p:nvSpPr>
        <p:spPr bwMode="auto">
          <a:xfrm>
            <a:off x="7162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lstStyle>
            <a:lvl1pPr algn="r">
              <a:defRPr sz="1400">
                <a:latin typeface="Times New Roman" panose="02020603050405020304" pitchFamily="18" charset="0"/>
              </a:defRPr>
            </a:lvl1pPr>
          </a:lstStyle>
          <a:p>
            <a:pPr lvl="0" eaLnBrk="1" hangingPunct="1">
              <a:buNone/>
            </a:pPr>
            <a:fld id="{9A0DB2DC-4C9A-4742-B13C-FB6460FD3503}" type="slidenum">
              <a:rPr lang="uk-UA" dirty="0"/>
              <a:t>‹#›</a:t>
            </a:fld>
            <a:endParaRPr lang="uk-UA" dirty="0">
              <a:latin typeface="Arial" panose="020B0604020202020204" pitchFamily="34" charset="0"/>
            </a:endParaRPr>
          </a:p>
        </p:txBody>
      </p:sp>
      <p:grpSp>
        <p:nvGrpSpPr>
          <p:cNvPr id="1032" name="Group 8"/>
          <p:cNvGrpSpPr/>
          <p:nvPr/>
        </p:nvGrpSpPr>
        <p:grpSpPr>
          <a:xfrm>
            <a:off x="0" y="0"/>
            <a:ext cx="1066800" cy="6856413"/>
            <a:chOff x="0" y="0"/>
            <a:chExt cx="672" cy="4319"/>
          </a:xfrm>
        </p:grpSpPr>
        <p:grpSp>
          <p:nvGrpSpPr>
            <p:cNvPr id="1034" name="Group 9"/>
            <p:cNvGrpSpPr/>
            <p:nvPr/>
          </p:nvGrpSpPr>
          <p:grpSpPr>
            <a:xfrm>
              <a:off x="0" y="0"/>
              <a:ext cx="599" cy="4319"/>
              <a:chOff x="0" y="0"/>
              <a:chExt cx="599" cy="4319"/>
            </a:xfrm>
          </p:grpSpPr>
          <p:sp>
            <p:nvSpPr>
              <p:cNvPr id="1037" name="Rectangle 10" descr="Denim"/>
              <p:cNvSpPr/>
              <p:nvPr/>
            </p:nvSpPr>
            <p:spPr>
              <a:xfrm>
                <a:off x="0" y="0"/>
                <a:ext cx="476" cy="4319"/>
              </a:xfrm>
              <a:prstGeom prst="rect">
                <a:avLst/>
              </a:prstGeom>
              <a:blipFill rotWithShape="0">
                <a:blip r:embed="rId14"/>
              </a:blipFill>
              <a:ln w="9525">
                <a:noFill/>
              </a:ln>
            </p:spPr>
            <p:txBody>
              <a:bodyPr/>
              <a:lstStyle/>
              <a:p>
                <a:pPr lvl="0" eaLnBrk="1" hangingPunct="1"/>
                <a:endParaRPr dirty="0">
                  <a:latin typeface="Arial" panose="020B0604020202020204" pitchFamily="34" charset="0"/>
                </a:endParaRPr>
              </a:p>
            </p:txBody>
          </p:sp>
          <p:sp>
            <p:nvSpPr>
              <p:cNvPr id="1038" name="Rectangle 11"/>
              <p:cNvSpPr/>
              <p:nvPr/>
            </p:nvSpPr>
            <p:spPr>
              <a:xfrm>
                <a:off x="119" y="240"/>
                <a:ext cx="357" cy="2064"/>
              </a:xfrm>
              <a:prstGeom prst="rect">
                <a:avLst/>
              </a:prstGeom>
              <a:solidFill>
                <a:schemeClr val="accent2">
                  <a:alpha val="50195"/>
                </a:schemeClr>
              </a:solidFill>
              <a:ln w="9525">
                <a:noFill/>
              </a:ln>
            </p:spPr>
            <p:txBody>
              <a:bodyPr/>
              <a:lstStyle/>
              <a:p>
                <a:pPr lvl="0" eaLnBrk="1" hangingPunct="1"/>
                <a:endParaRPr dirty="0">
                  <a:latin typeface="Arial" panose="020B0604020202020204" pitchFamily="34" charset="0"/>
                </a:endParaRPr>
              </a:p>
            </p:txBody>
          </p:sp>
          <p:sp>
            <p:nvSpPr>
              <p:cNvPr id="1039" name="Rectangle 12"/>
              <p:cNvSpPr/>
              <p:nvPr/>
            </p:nvSpPr>
            <p:spPr>
              <a:xfrm>
                <a:off x="0" y="960"/>
                <a:ext cx="476" cy="528"/>
              </a:xfrm>
              <a:prstGeom prst="rect">
                <a:avLst/>
              </a:prstGeom>
              <a:solidFill>
                <a:schemeClr val="folHlink">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0" name="Rectangle 13"/>
              <p:cNvSpPr/>
              <p:nvPr/>
            </p:nvSpPr>
            <p:spPr>
              <a:xfrm>
                <a:off x="297" y="432"/>
                <a:ext cx="89" cy="3792"/>
              </a:xfrm>
              <a:prstGeom prst="rect">
                <a:avLst/>
              </a:prstGeom>
              <a:solidFill>
                <a:schemeClr val="hlink">
                  <a:alpha val="50195"/>
                </a:schemeClr>
              </a:solidFill>
              <a:ln w="9525">
                <a:noFill/>
              </a:ln>
            </p:spPr>
            <p:txBody>
              <a:bodyPr/>
              <a:lstStyle/>
              <a:p>
                <a:pPr lvl="0" eaLnBrk="1" hangingPunct="1"/>
                <a:endParaRPr dirty="0">
                  <a:latin typeface="Arial" panose="020B0604020202020204" pitchFamily="34" charset="0"/>
                </a:endParaRPr>
              </a:p>
            </p:txBody>
          </p:sp>
          <p:sp>
            <p:nvSpPr>
              <p:cNvPr id="1041" name="Rectangle 14"/>
              <p:cNvSpPr/>
              <p:nvPr/>
            </p:nvSpPr>
            <p:spPr>
              <a:xfrm>
                <a:off x="0" y="3024"/>
                <a:ext cx="327" cy="96"/>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2" name="Rectangle 15"/>
              <p:cNvSpPr/>
              <p:nvPr/>
            </p:nvSpPr>
            <p:spPr>
              <a:xfrm>
                <a:off x="0" y="3216"/>
                <a:ext cx="327" cy="96"/>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3" name="Rectangle 16"/>
              <p:cNvSpPr/>
              <p:nvPr/>
            </p:nvSpPr>
            <p:spPr>
              <a:xfrm>
                <a:off x="0" y="3408"/>
                <a:ext cx="327" cy="96"/>
              </a:xfrm>
              <a:prstGeom prst="rect">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44" name="Arc 17"/>
              <p:cNvSpPr/>
              <p:nvPr/>
            </p:nvSpPr>
            <p:spPr>
              <a:xfrm>
                <a:off x="474" y="2260"/>
                <a:ext cx="125" cy="1154"/>
              </a:xfrm>
              <a:custGeom>
                <a:avLst/>
                <a:gdLst/>
                <a:ahLst/>
                <a:cxnLst>
                  <a:cxn ang="0">
                    <a:pos x="0" y="0"/>
                  </a:cxn>
                  <a:cxn ang="0">
                    <a:pos x="0" y="31"/>
                  </a:cxn>
                  <a:cxn ang="0">
                    <a:pos x="0" y="15"/>
                  </a:cxn>
                </a:cxnLst>
                <a:rect l="0" t="0" r="0" b="0"/>
                <a:pathLst>
                  <a:path w="22354" h="43200" fill="none">
                    <a:moveTo>
                      <a:pt x="0" y="13"/>
                    </a:moveTo>
                    <a:cubicBezTo>
                      <a:pt x="251" y="4"/>
                      <a:pt x="502" y="-1"/>
                      <a:pt x="754" y="0"/>
                    </a:cubicBezTo>
                    <a:cubicBezTo>
                      <a:pt x="12683" y="0"/>
                      <a:pt x="22354" y="9670"/>
                      <a:pt x="22354" y="21600"/>
                    </a:cubicBezTo>
                    <a:cubicBezTo>
                      <a:pt x="22354" y="33529"/>
                      <a:pt x="12683" y="43199"/>
                      <a:pt x="754" y="43200"/>
                    </a:cubicBezTo>
                  </a:path>
                  <a:path w="22354" h="43200" stroke="0">
                    <a:moveTo>
                      <a:pt x="0" y="13"/>
                    </a:moveTo>
                    <a:cubicBezTo>
                      <a:pt x="251" y="4"/>
                      <a:pt x="502" y="-1"/>
                      <a:pt x="754" y="0"/>
                    </a:cubicBezTo>
                    <a:cubicBezTo>
                      <a:pt x="12683" y="0"/>
                      <a:pt x="22354" y="9670"/>
                      <a:pt x="22354" y="21600"/>
                    </a:cubicBezTo>
                    <a:cubicBezTo>
                      <a:pt x="22354" y="33529"/>
                      <a:pt x="12683" y="43199"/>
                      <a:pt x="754" y="43200"/>
                    </a:cubicBezTo>
                    <a:lnTo>
                      <a:pt x="754" y="21600"/>
                    </a:lnTo>
                    <a:lnTo>
                      <a:pt x="0" y="13"/>
                    </a:lnTo>
                    <a:close/>
                  </a:path>
                </a:pathLst>
              </a:custGeom>
              <a:solidFill>
                <a:schemeClr val="folHlink">
                  <a:alpha val="50195"/>
                </a:schemeClr>
              </a:solidFill>
              <a:ln w="9525">
                <a:noFill/>
              </a:ln>
            </p:spPr>
            <p:txBody>
              <a:bodyPr/>
              <a:lstStyle/>
              <a:p>
                <a:endParaRPr lang="en-US"/>
              </a:p>
            </p:txBody>
          </p:sp>
        </p:grpSp>
        <p:sp>
          <p:nvSpPr>
            <p:cNvPr id="1035" name="Oval 18"/>
            <p:cNvSpPr/>
            <p:nvPr/>
          </p:nvSpPr>
          <p:spPr>
            <a:xfrm>
              <a:off x="0" y="672"/>
              <a:ext cx="672" cy="624"/>
            </a:xfrm>
            <a:prstGeom prst="ellipse">
              <a:avLst/>
            </a:prstGeom>
            <a:solidFill>
              <a:schemeClr val="accent1">
                <a:alpha val="50195"/>
              </a:schemeClr>
            </a:solidFill>
            <a:ln w="9525">
              <a:noFill/>
            </a:ln>
          </p:spPr>
          <p:txBody>
            <a:bodyPr wrap="none" lIns="92075" tIns="46038" rIns="92075" bIns="46038" anchor="ctr" anchorCtr="0"/>
            <a:lstStyle/>
            <a:p>
              <a:pPr lvl="0" eaLnBrk="0" hangingPunct="0">
                <a:spcBef>
                  <a:spcPct val="50000"/>
                </a:spcBef>
              </a:pPr>
              <a:endParaRPr lang="ru-RU" altLang="x-none" sz="2400" dirty="0">
                <a:latin typeface="Times New Roman" panose="02020603050405020304" pitchFamily="18" charset="0"/>
              </a:endParaRPr>
            </a:p>
          </p:txBody>
        </p:sp>
        <p:sp>
          <p:nvSpPr>
            <p:cNvPr id="1036" name="Rectangle 19"/>
            <p:cNvSpPr/>
            <p:nvPr/>
          </p:nvSpPr>
          <p:spPr>
            <a:xfrm>
              <a:off x="480" y="0"/>
              <a:ext cx="192" cy="4319"/>
            </a:xfrm>
            <a:prstGeom prst="rect">
              <a:avLst/>
            </a:prstGeom>
            <a:gradFill rotWithShape="0">
              <a:gsLst>
                <a:gs pos="0">
                  <a:schemeClr val="bg2"/>
                </a:gs>
                <a:gs pos="100000">
                  <a:schemeClr val="bg1"/>
                </a:gs>
              </a:gsLst>
              <a:lin ang="0" scaled="1"/>
              <a:tileRect/>
            </a:gradFill>
            <a:ln w="9525">
              <a:noFill/>
            </a:ln>
          </p:spPr>
          <p:txBody>
            <a:bodyPr/>
            <a:lstStyle/>
            <a:p>
              <a:pPr lvl="0" eaLnBrk="1" hangingPunct="1"/>
              <a:endParaRPr dirty="0">
                <a:latin typeface="Arial" panose="020B0604020202020204" pitchFamily="34" charset="0"/>
              </a:endParaRPr>
            </a:p>
          </p:txBody>
        </p:sp>
      </p:grpSp>
      <p:sp>
        <p:nvSpPr>
          <p:cNvPr id="1033" name="Rectangle 20"/>
          <p:cNvSpPr/>
          <p:nvPr/>
        </p:nvSpPr>
        <p:spPr>
          <a:xfrm>
            <a:off x="762000" y="1474788"/>
            <a:ext cx="8380413" cy="125412"/>
          </a:xfrm>
          <a:prstGeom prst="rect">
            <a:avLst/>
          </a:prstGeom>
          <a:solidFill>
            <a:schemeClr val="accent2">
              <a:alpha val="50195"/>
            </a:schemeClr>
          </a:solidFill>
          <a:ln w="9525">
            <a:noFill/>
          </a:ln>
        </p:spPr>
        <p:txBody>
          <a:bodyPr/>
          <a:lstStyle/>
          <a:p>
            <a:pPr lvl="0" eaLnBrk="1" hangingPunct="1"/>
            <a:endParaRPr lang="ru-RU" altLang="x-none" sz="2400"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2"/>
          <p:cNvPicPr/>
          <p:nvPr/>
        </p:nvPicPr>
        <p:blipFill>
          <a:blip r:embed="rId2"/>
          <a:stretch>
            <a:fillRect/>
          </a:stretch>
        </p:blipFill>
        <p:spPr>
          <a:xfrm rot="20400000">
            <a:off x="1199515" y="2501900"/>
            <a:ext cx="3455670" cy="3611245"/>
          </a:xfrm>
          <a:prstGeom prst="rect">
            <a:avLst/>
          </a:prstGeom>
        </p:spPr>
      </p:pic>
      <p:sp>
        <p:nvSpPr>
          <p:cNvPr id="2" name="Заголовок 1"/>
          <p:cNvSpPr>
            <a:spLocks noGrp="1"/>
          </p:cNvSpPr>
          <p:nvPr>
            <p:ph type="ctrTitle" sz="quarter"/>
          </p:nvPr>
        </p:nvSpPr>
        <p:spPr>
          <a:xfrm>
            <a:off x="1214755" y="1221740"/>
            <a:ext cx="7775575" cy="1140460"/>
          </a:xfrm>
        </p:spPr>
        <p:txBody>
          <a:bodyPr vert="horz" wrap="square" lIns="92075" tIns="46038" rIns="92075" bIns="46038"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uk-UA"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Дихальна недостатність</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68313" y="0"/>
            <a:ext cx="8229600" cy="703263"/>
          </a:xfrm>
        </p:spPr>
        <p:txBody>
          <a:bodyPr vert="horz" wrap="square" lIns="92075" tIns="46038" rIns="92075" bIns="46038"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uk-UA" sz="4000" b="1" i="0" u="none" strike="noStrike" kern="0" cap="none" spc="0" normalizeH="0" baseline="0" noProof="0" smtClean="0">
                <a:ln>
                  <a:noFill/>
                </a:ln>
                <a:solidFill>
                  <a:srgbClr val="66FF33"/>
                </a:solidFill>
                <a:effectLst>
                  <a:outerShdw blurRad="38100" dist="38100" dir="2700000" algn="tl">
                    <a:srgbClr val="000000"/>
                  </a:outerShdw>
                </a:effectLst>
                <a:uLnTx/>
                <a:uFillTx/>
                <a:latin typeface="+mj-lt"/>
                <a:ea typeface="+mj-ea"/>
                <a:cs typeface="+mj-cs"/>
              </a:rPr>
              <a:t>Спірометрія</a:t>
            </a:r>
          </a:p>
        </p:txBody>
      </p:sp>
      <p:pic>
        <p:nvPicPr>
          <p:cNvPr id="34819" name="Picture 4" descr="P2123750"/>
          <p:cNvPicPr>
            <a:picLocks noChangeAspect="1"/>
          </p:cNvPicPr>
          <p:nvPr/>
        </p:nvPicPr>
        <p:blipFill>
          <a:blip r:embed="rId2">
            <a:lum bright="6000" contrast="18000"/>
          </a:blip>
          <a:stretch>
            <a:fillRect/>
          </a:stretch>
        </p:blipFill>
        <p:spPr>
          <a:xfrm rot="10800000" flipH="1" flipV="1">
            <a:off x="611505" y="3049905"/>
            <a:ext cx="4697730" cy="3406775"/>
          </a:xfrm>
          <a:prstGeom prst="rect">
            <a:avLst/>
          </a:prstGeom>
          <a:noFill/>
          <a:ln w="9525" cap="flat" cmpd="sng">
            <a:solidFill>
              <a:srgbClr val="FF0000"/>
            </a:solidFill>
            <a:prstDash val="solid"/>
            <a:miter/>
            <a:headEnd type="none" w="med" len="med"/>
            <a:tailEnd type="none" w="med" len="med"/>
          </a:ln>
        </p:spPr>
      </p:pic>
      <p:sp>
        <p:nvSpPr>
          <p:cNvPr id="2" name="Text Box 1"/>
          <p:cNvSpPr txBox="1"/>
          <p:nvPr/>
        </p:nvSpPr>
        <p:spPr>
          <a:xfrm>
            <a:off x="1115695" y="836930"/>
            <a:ext cx="7436485" cy="1568450"/>
          </a:xfrm>
          <a:prstGeom prst="rect">
            <a:avLst/>
          </a:prstGeom>
          <a:noFill/>
        </p:spPr>
        <p:txBody>
          <a:bodyPr wrap="square" rtlCol="0" anchor="t">
            <a:spAutoFit/>
          </a:bodyPr>
          <a:lstStyle/>
          <a:p>
            <a:r>
              <a:rPr lang="en-US" sz="2400"/>
              <a:t> - метод спірометрії передбачає визначення величини дихального об’єму шляхом спокійного звичайного видиху в спірометр після попереднього спокійного вдиху з навколишнього середовища.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05130"/>
            <a:ext cx="7772400" cy="656590"/>
          </a:xfrm>
        </p:spPr>
        <p:txBody>
          <a:bodyPr/>
          <a:lstStyle/>
          <a:p>
            <a:pPr algn="ctr"/>
            <a:r>
              <a:rPr lang="uk-UA" b="1" dirty="0" smtClean="0">
                <a:solidFill>
                  <a:srgbClr val="FFFF00"/>
                </a:solidFill>
                <a:sym typeface="+mn-ea"/>
              </a:rPr>
              <a:t>Тест ЖЄЛ</a:t>
            </a:r>
            <a:r>
              <a:rPr lang="ru-RU" dirty="0" smtClean="0">
                <a:sym typeface="+mn-ea"/>
              </a:rPr>
              <a:t/>
            </a:r>
            <a:br>
              <a:rPr lang="ru-RU" dirty="0" smtClean="0">
                <a:sym typeface="+mn-ea"/>
              </a:rPr>
            </a:br>
            <a:endParaRPr lang="en-US"/>
          </a:p>
        </p:txBody>
      </p:sp>
      <p:sp>
        <p:nvSpPr>
          <p:cNvPr id="4" name="Содержимое 2"/>
          <p:cNvSpPr>
            <a:spLocks noGrp="1"/>
          </p:cNvSpPr>
          <p:nvPr/>
        </p:nvSpPr>
        <p:spPr>
          <a:xfrm>
            <a:off x="868680" y="974090"/>
            <a:ext cx="8138160" cy="5982970"/>
          </a:xfrm>
          <a:prstGeom prst="rect">
            <a:avLst/>
          </a:prstGeom>
        </p:spPr>
        <p:txBody>
          <a:bodyPr vert="horz"/>
          <a:lstStyle>
            <a:lvl1pPr marL="365760" indent="-255905" algn="l" rtl="0" eaLnBrk="1" latinLnBrk="0" hangingPunct="1">
              <a:spcBef>
                <a:spcPts val="300"/>
              </a:spcBef>
              <a:buClr>
                <a:schemeClr val="accent3"/>
              </a:buClr>
              <a:buFont typeface="Georgia" panose="02040502050405020303"/>
              <a:buChar char="•"/>
              <a:defRPr kumimoji="0" sz="2800" kern="1200">
                <a:solidFill>
                  <a:schemeClr val="tx1"/>
                </a:solidFill>
                <a:latin typeface="+mn-lt"/>
                <a:ea typeface="+mn-ea"/>
                <a:cs typeface="+mn-cs"/>
              </a:defRPr>
            </a:lvl1pPr>
            <a:lvl2pPr marL="658495" indent="-247015" algn="l" rtl="0" eaLnBrk="1" latinLnBrk="0" hangingPunct="1">
              <a:spcBef>
                <a:spcPts val="300"/>
              </a:spcBef>
              <a:buClr>
                <a:schemeClr val="accent2"/>
              </a:buClr>
              <a:buFont typeface="Georgia" panose="02040502050405020303"/>
              <a:buChar char="▫"/>
              <a:defRPr kumimoji="0" sz="2600" kern="1200">
                <a:solidFill>
                  <a:schemeClr val="accent2"/>
                </a:solidFill>
                <a:latin typeface="+mn-lt"/>
                <a:ea typeface="+mn-ea"/>
                <a:cs typeface="+mn-cs"/>
              </a:defRPr>
            </a:lvl2pPr>
            <a:lvl3pPr marL="923290" indent="-219710" algn="l" rtl="0" eaLnBrk="1" latinLnBrk="0" hangingPunct="1">
              <a:spcBef>
                <a:spcPts val="300"/>
              </a:spcBef>
              <a:buClr>
                <a:schemeClr val="accent1"/>
              </a:buClr>
              <a:buFont typeface="Wingdings 2" panose="05020102010507070707"/>
              <a:buChar char=""/>
              <a:defRPr kumimoji="0" sz="2400" kern="1200">
                <a:solidFill>
                  <a:schemeClr val="accent1"/>
                </a:solidFill>
                <a:latin typeface="+mn-lt"/>
                <a:ea typeface="+mn-ea"/>
                <a:cs typeface="+mn-cs"/>
              </a:defRPr>
            </a:lvl3pPr>
            <a:lvl4pPr marL="1179830" indent="-201295" algn="l" rtl="0" eaLnBrk="1" latinLnBrk="0" hangingPunct="1">
              <a:spcBef>
                <a:spcPts val="300"/>
              </a:spcBef>
              <a:buClr>
                <a:schemeClr val="accent1"/>
              </a:buClr>
              <a:buFont typeface="Wingdings 2" panose="05020102010507070707"/>
              <a:buChar char=""/>
              <a:defRPr kumimoji="0" sz="2200" kern="1200">
                <a:solidFill>
                  <a:schemeClr val="accent1"/>
                </a:solidFill>
                <a:latin typeface="+mn-lt"/>
                <a:ea typeface="+mn-ea"/>
                <a:cs typeface="+mn-cs"/>
              </a:defRPr>
            </a:lvl4pPr>
            <a:lvl5pPr marL="1390015" indent="-182880" algn="l" rtl="0" eaLnBrk="1" latinLnBrk="0" hangingPunct="1">
              <a:spcBef>
                <a:spcPts val="300"/>
              </a:spcBef>
              <a:buClr>
                <a:schemeClr val="accent3"/>
              </a:buClr>
              <a:buFont typeface="Georgia" panose="02040502050405020303"/>
              <a:buChar char="▫"/>
              <a:defRPr kumimoji="0" sz="2000" kern="1200">
                <a:solidFill>
                  <a:schemeClr val="accent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a:lstStyle>
          <a:p>
            <a:pPr marL="109855" indent="0">
              <a:buNone/>
            </a:pPr>
            <a:r>
              <a:rPr lang="uk-UA" sz="2000" dirty="0" smtClean="0"/>
              <a:t>1. Частота дихальних рухів (ЧДД, ЧД) - кількість екскурсій грудної клітини за одиницю часу (за 1 </a:t>
            </a:r>
            <a:r>
              <a:rPr lang="uk-UA" sz="2000" dirty="0" err="1" smtClean="0"/>
              <a:t>хв</a:t>
            </a:r>
            <a:r>
              <a:rPr lang="uk-UA" sz="2000" dirty="0" smtClean="0"/>
              <a:t>), в нормі становить 14-20/хв.</a:t>
            </a:r>
            <a:endParaRPr lang="ru-RU" sz="2000" dirty="0" smtClean="0"/>
          </a:p>
          <a:p>
            <a:pPr marL="109855" indent="0">
              <a:buNone/>
            </a:pPr>
            <a:r>
              <a:rPr lang="uk-UA" sz="2000" dirty="0" smtClean="0"/>
              <a:t>2. Дихальний об’єм (ДО) - це об’єм вдихуваного або видихуваного повітря при кожному звичайному дихальному циклі.</a:t>
            </a:r>
            <a:endParaRPr lang="ru-RU" sz="2000" dirty="0" smtClean="0"/>
          </a:p>
          <a:p>
            <a:pPr marL="109855" indent="0">
              <a:buNone/>
            </a:pPr>
            <a:r>
              <a:rPr lang="uk-UA" sz="2000" dirty="0" smtClean="0"/>
              <a:t>3. Хвилинний об’єм дихання (ХОД, ХВЛ) - це кількість вентильованого (вдихуваного або видихуваного) повітря за 1 хвилину.</a:t>
            </a:r>
            <a:endParaRPr lang="ru-RU" sz="2000" dirty="0" smtClean="0"/>
          </a:p>
          <a:p>
            <a:pPr marL="109855" indent="0">
              <a:buNone/>
            </a:pPr>
            <a:r>
              <a:rPr lang="uk-UA" sz="2000" dirty="0" smtClean="0"/>
              <a:t>4. Резервний об’єм вдиху (</a:t>
            </a:r>
            <a:r>
              <a:rPr lang="uk-UA" sz="2000" dirty="0" err="1" smtClean="0"/>
              <a:t>РОвд</a:t>
            </a:r>
            <a:r>
              <a:rPr lang="uk-UA" sz="2000" dirty="0" smtClean="0"/>
              <a:t>) - це максимальний об’єм повітря, який може вдихнути людина після звичайного вдиху.</a:t>
            </a:r>
            <a:endParaRPr lang="ru-RU" sz="2000" dirty="0" smtClean="0"/>
          </a:p>
          <a:p>
            <a:pPr marL="109855" indent="0">
              <a:buNone/>
            </a:pPr>
            <a:r>
              <a:rPr lang="uk-UA" sz="2000" dirty="0" smtClean="0"/>
              <a:t>5. Резервний об’єм видиху (</a:t>
            </a:r>
            <a:r>
              <a:rPr lang="uk-UA" sz="2000" dirty="0" err="1" smtClean="0"/>
              <a:t>РОвид</a:t>
            </a:r>
            <a:r>
              <a:rPr lang="uk-UA" sz="2000" dirty="0" smtClean="0"/>
              <a:t>) - це максимальний об’єм повітря, який може видихнути людина після звичайного видиху.</a:t>
            </a:r>
            <a:endParaRPr lang="ru-RU" sz="2000" dirty="0" smtClean="0"/>
          </a:p>
          <a:p>
            <a:pPr marL="109855" indent="0">
              <a:buNone/>
            </a:pPr>
            <a:r>
              <a:rPr lang="uk-UA" sz="2000" dirty="0" smtClean="0"/>
              <a:t>6. Залишковий об’єм легенів (</a:t>
            </a:r>
            <a:r>
              <a:rPr lang="uk-UA" sz="2000" dirty="0" err="1" smtClean="0"/>
              <a:t>ЗОЛ</a:t>
            </a:r>
            <a:r>
              <a:rPr lang="uk-UA" sz="2000" dirty="0" smtClean="0"/>
              <a:t>) - це кількість повітря, що знаходиться в легенях після максимального видиху.</a:t>
            </a:r>
            <a:endParaRPr lang="ru-RU" sz="2000" dirty="0" smtClean="0"/>
          </a:p>
          <a:p>
            <a:pPr marL="109855" indent="0">
              <a:buNone/>
            </a:pPr>
            <a:r>
              <a:rPr lang="uk-UA" sz="2000" dirty="0" smtClean="0"/>
              <a:t>7. Життєва ємність легенів (ЖЄЛ) - це максимальна кількість повітря, яке можна видихнути після максимального вдиху. Розрахунок: ЖЄЛ = </a:t>
            </a:r>
            <a:r>
              <a:rPr lang="uk-UA" sz="2000" dirty="0" err="1" smtClean="0"/>
              <a:t>РОвд</a:t>
            </a:r>
            <a:r>
              <a:rPr lang="uk-UA" sz="2000" dirty="0" smtClean="0"/>
              <a:t> + </a:t>
            </a:r>
            <a:r>
              <a:rPr lang="uk-UA" sz="2000" dirty="0" err="1" smtClean="0"/>
              <a:t>РОвид</a:t>
            </a:r>
            <a:r>
              <a:rPr lang="uk-UA" sz="2000" dirty="0" smtClean="0"/>
              <a:t> + ДО</a:t>
            </a:r>
            <a:endParaRPr lang="ru-RU" sz="2000" dirty="0" smtClean="0"/>
          </a:p>
          <a:p>
            <a:pPr marL="109855" indent="0">
              <a:buNone/>
            </a:pPr>
            <a:r>
              <a:rPr lang="uk-UA" sz="2000" dirty="0" smtClean="0"/>
              <a:t>8. Ємність вдиху (</a:t>
            </a:r>
            <a:r>
              <a:rPr lang="uk-UA" sz="2000" dirty="0" err="1" smtClean="0"/>
              <a:t>Евд</a:t>
            </a:r>
            <a:r>
              <a:rPr lang="uk-UA" sz="2000" dirty="0" smtClean="0"/>
              <a:t>) - це максимальна кількість повітря, яку можна вдихнути після спокійного видиху. Розрахунок: </a:t>
            </a:r>
            <a:r>
              <a:rPr lang="uk-UA" sz="2000" dirty="0" err="1" smtClean="0"/>
              <a:t>Евд</a:t>
            </a:r>
            <a:r>
              <a:rPr lang="uk-UA" sz="2000" dirty="0" smtClean="0"/>
              <a:t> = ДО + </a:t>
            </a:r>
            <a:r>
              <a:rPr lang="uk-UA" sz="2000" dirty="0" err="1" smtClean="0"/>
              <a:t>РОвд</a:t>
            </a:r>
            <a:endParaRPr lang="ru-RU" sz="2000" dirty="0" smtClean="0"/>
          </a:p>
          <a:p>
            <a:pPr marL="109855" indent="0">
              <a:buNone/>
            </a:pPr>
            <a:endParaRPr lang="ru-RU" sz="2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amp;Kcy;&amp;acy;&amp;rcy;&amp;tcy;&amp;icy;&amp;ncy;&amp;kcy;&amp;icy; &amp;pcy;&amp;ocy; &amp;zcy;&amp;acy;&amp;pcy;&amp;rcy;&amp;ocy;&amp;scy;&amp;ucy; &amp;Lcy;&amp;Gcy; &amp;pcy;&amp;rcy;&amp;icy; &amp;KHcy;&amp;Ocy;&amp;Bcy;&amp;Lcy;"/>
          <p:cNvPicPr>
            <a:picLocks noChangeAspect="1" noChangeArrowheads="1"/>
          </p:cNvPicPr>
          <p:nvPr/>
        </p:nvPicPr>
        <p:blipFill>
          <a:blip r:embed="rId2"/>
          <a:srcRect/>
          <a:stretch>
            <a:fillRect/>
          </a:stretch>
        </p:blipFill>
        <p:spPr bwMode="auto">
          <a:xfrm>
            <a:off x="923925" y="596265"/>
            <a:ext cx="8042910" cy="579056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899160" y="1412875"/>
            <a:ext cx="7538085" cy="4707890"/>
          </a:xfrm>
          <a:prstGeom prst="rect">
            <a:avLst/>
          </a:prstGeom>
          <a:noFill/>
        </p:spPr>
        <p:txBody>
          <a:bodyPr wrap="square" rtlCol="0" anchor="t">
            <a:spAutoFit/>
          </a:bodyPr>
          <a:lstStyle/>
          <a:p>
            <a:r>
              <a:rPr lang="en-US"/>
              <a:t> -</a:t>
            </a:r>
            <a:r>
              <a:rPr lang="en-US" sz="2000"/>
              <a:t> цей метод заснований на визначенні ступеня насичення киснем артеріальної крові.  </a:t>
            </a:r>
          </a:p>
          <a:p>
            <a:r>
              <a:rPr lang="en-US" sz="2000">
                <a:solidFill>
                  <a:srgbClr val="FFFF00"/>
                </a:solidFill>
              </a:rPr>
              <a:t>Оксигемометр-</a:t>
            </a:r>
            <a:r>
              <a:rPr lang="en-US" sz="2000"/>
              <a:t>складається з датчика, закріплюваного на </a:t>
            </a:r>
          </a:p>
          <a:p>
            <a:r>
              <a:rPr lang="en-US" sz="2000"/>
              <a:t>мочці вуха і вимірювального елемента. Датчик містить фотоелемент і поєднаний з освітлювальною лампою, яка сприяє прогріванню шкіри і розширенню судин, а також пропускає через тканини вуха світло, яке сприймається фотоелементом і перетворюється в електричний струм. Зміни насичення крові киснем приводять до зміни кольору крові й інтенсивності світлового потоку, що пройшов через тканину вуха. Про кількісні зміни ступеня насичення крові киснем свідчить положення стрілки шкали приладу. За допомогою методу оксигемометрії реєструють ступінь насичення крові киснем після довільної затримки дихання  і її відношення до початкового ступеня насичення.  </a:t>
            </a:r>
            <a:r>
              <a:rPr lang="en-US"/>
              <a:t>  </a:t>
            </a:r>
          </a:p>
        </p:txBody>
      </p:sp>
      <p:sp>
        <p:nvSpPr>
          <p:cNvPr id="6" name="Text Box 5"/>
          <p:cNvSpPr txBox="1"/>
          <p:nvPr/>
        </p:nvSpPr>
        <p:spPr>
          <a:xfrm>
            <a:off x="1127125" y="341630"/>
            <a:ext cx="5187950" cy="521970"/>
          </a:xfrm>
          <a:prstGeom prst="rect">
            <a:avLst/>
          </a:prstGeom>
          <a:noFill/>
        </p:spPr>
        <p:txBody>
          <a:bodyPr wrap="square" rtlCol="0">
            <a:spAutoFit/>
          </a:bodyPr>
          <a:lstStyle/>
          <a:p>
            <a:pPr algn="ctr"/>
            <a:r>
              <a:rPr lang="en-US" sz="2800">
                <a:solidFill>
                  <a:srgbClr val="FFFF00"/>
                </a:solidFill>
                <a:sym typeface="+mn-ea"/>
              </a:rPr>
              <a:t>ОКСИГЕМОМЕТРІЯ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5058" name="Rectangle 2"/>
          <p:cNvSpPr>
            <a:spLocks noGrp="1"/>
          </p:cNvSpPr>
          <p:nvPr>
            <p:ph type="title"/>
          </p:nvPr>
        </p:nvSpPr>
        <p:spPr>
          <a:xfrm>
            <a:off x="611188" y="228600"/>
            <a:ext cx="8304212" cy="1143000"/>
          </a:xfrm>
        </p:spPr>
        <p:txBody>
          <a:bodyPr vert="horz" wrap="square" lIns="92075" tIns="46038" rIns="92075" bIns="46038" anchor="ctr" anchorCtr="1"/>
          <a:lstStyle/>
          <a:p>
            <a:pPr eaLnBrk="1" hangingPunct="1"/>
            <a:r>
              <a:rPr b="1" dirty="0">
                <a:solidFill>
                  <a:srgbClr val="FFFF00"/>
                </a:solidFill>
                <a:effectLst/>
              </a:rPr>
              <a:t>Оксигенотерапія</a:t>
            </a:r>
          </a:p>
        </p:txBody>
      </p:sp>
      <p:pic>
        <p:nvPicPr>
          <p:cNvPr id="45059" name="Picture 4" descr="PC283363"/>
          <p:cNvPicPr>
            <a:picLocks noChangeAspect="1"/>
          </p:cNvPicPr>
          <p:nvPr/>
        </p:nvPicPr>
        <p:blipFill>
          <a:blip r:embed="rId2">
            <a:lum bright="17999" contrast="42000"/>
          </a:blip>
          <a:stretch>
            <a:fillRect/>
          </a:stretch>
        </p:blipFill>
        <p:spPr>
          <a:xfrm>
            <a:off x="250825" y="1628775"/>
            <a:ext cx="4084638" cy="4968875"/>
          </a:xfrm>
          <a:prstGeom prst="rect">
            <a:avLst/>
          </a:prstGeom>
          <a:noFill/>
          <a:ln w="9525" cap="flat" cmpd="sng">
            <a:solidFill>
              <a:srgbClr val="FF0000"/>
            </a:solidFill>
            <a:prstDash val="solid"/>
            <a:miter/>
            <a:headEnd type="none" w="med" len="med"/>
            <a:tailEnd type="none" w="med" len="med"/>
          </a:ln>
        </p:spPr>
      </p:pic>
      <p:pic>
        <p:nvPicPr>
          <p:cNvPr id="45060" name="Picture 5" descr="PC283367"/>
          <p:cNvPicPr>
            <a:picLocks noChangeAspect="1"/>
          </p:cNvPicPr>
          <p:nvPr/>
        </p:nvPicPr>
        <p:blipFill>
          <a:blip r:embed="rId3">
            <a:lum bright="17999" contrast="18000"/>
          </a:blip>
          <a:stretch>
            <a:fillRect/>
          </a:stretch>
        </p:blipFill>
        <p:spPr>
          <a:xfrm>
            <a:off x="4500563" y="1628775"/>
            <a:ext cx="4464050" cy="4968875"/>
          </a:xfrm>
          <a:prstGeom prst="rect">
            <a:avLst/>
          </a:prstGeom>
          <a:noFill/>
          <a:ln w="9525" cap="flat" cmpd="sng">
            <a:solidFill>
              <a:srgbClr val="FF0000"/>
            </a:solidFill>
            <a:prstDash val="solid"/>
            <a:miter/>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vert="horz" wrap="square" lIns="92075" tIns="46038" rIns="92075" bIns="46038"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en-US" sz="3600">
                <a:solidFill>
                  <a:srgbClr val="FFFF00"/>
                </a:solidFill>
                <a:sym typeface="+mn-ea"/>
              </a:rPr>
              <a:t>МЕТОДИ ГАЗОВОГО АНАЛІЗУ</a:t>
            </a:r>
            <a:endParaRPr kumimoji="0" lang="en-US" sz="3600" b="0" i="0" u="none" strike="noStrike" kern="0" cap="none" spc="0" normalizeH="0" baseline="0" noProof="0" smtClean="0">
              <a:ln>
                <a:noFill/>
              </a:ln>
              <a:solidFill>
                <a:srgbClr val="FFFF00"/>
              </a:solidFill>
              <a:effectLst>
                <a:outerShdw blurRad="38100" dist="38100" dir="2700000" algn="tl">
                  <a:srgbClr val="000000"/>
                </a:outerShdw>
              </a:effectLst>
              <a:uLnTx/>
              <a:uFillTx/>
              <a:latin typeface="+mj-lt"/>
              <a:ea typeface="+mj-ea"/>
              <a:cs typeface="+mj-cs"/>
              <a:sym typeface="+mn-ea"/>
            </a:endParaRPr>
          </a:p>
        </p:txBody>
      </p:sp>
      <p:sp>
        <p:nvSpPr>
          <p:cNvPr id="2" name="Text Box 1"/>
          <p:cNvSpPr txBox="1"/>
          <p:nvPr/>
        </p:nvSpPr>
        <p:spPr>
          <a:xfrm>
            <a:off x="4499610" y="692785"/>
            <a:ext cx="4006850" cy="5323205"/>
          </a:xfrm>
          <a:prstGeom prst="rect">
            <a:avLst/>
          </a:prstGeom>
          <a:noFill/>
        </p:spPr>
        <p:txBody>
          <a:bodyPr wrap="square" rtlCol="0" anchor="t">
            <a:spAutoFit/>
          </a:bodyPr>
          <a:lstStyle/>
          <a:p>
            <a:pPr algn="l"/>
            <a:r>
              <a:rPr lang="en-US" sz="2800"/>
              <a:t> </a:t>
            </a:r>
            <a:r>
              <a:rPr lang="en-US" sz="2400"/>
              <a:t>- оцінка кількості кисню і вуглекислого газу в артеріальній і венозній крові, надає можливість скласти уявлення про різні види дихальної недостатності, є поширеним явищем осіб, які систематично піддаються дії високих фізичних навантажень. В нормі ступінь насичення артеріальної крові киснем складає близько 95%. </a:t>
            </a:r>
          </a:p>
        </p:txBody>
      </p:sp>
      <p:pic>
        <p:nvPicPr>
          <p:cNvPr id="37890" name="Picture 4" descr="DSC00570"/>
          <p:cNvPicPr>
            <a:picLocks noGrp="1" noChangeAspect="1"/>
          </p:cNvPicPr>
          <p:nvPr>
            <p:ph idx="1"/>
          </p:nvPr>
        </p:nvPicPr>
        <p:blipFill>
          <a:blip r:embed="rId2">
            <a:lum contrast="36000"/>
          </a:blip>
          <a:stretch>
            <a:fillRect/>
          </a:stretch>
        </p:blipFill>
        <p:spPr>
          <a:xfrm>
            <a:off x="251460" y="2292985"/>
            <a:ext cx="3731895" cy="383349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b="1" dirty="0" smtClean="0">
                <a:solidFill>
                  <a:srgbClr val="FFFF00"/>
                </a:solidFill>
                <a:sym typeface="+mn-ea"/>
              </a:rPr>
              <a:t>Навантажувальне тестування</a:t>
            </a:r>
          </a:p>
        </p:txBody>
      </p:sp>
      <p:sp>
        <p:nvSpPr>
          <p:cNvPr id="4" name="Text Box 3"/>
          <p:cNvSpPr txBox="1"/>
          <p:nvPr/>
        </p:nvSpPr>
        <p:spPr>
          <a:xfrm>
            <a:off x="1187450" y="1557020"/>
            <a:ext cx="6645910" cy="2553335"/>
          </a:xfrm>
          <a:prstGeom prst="rect">
            <a:avLst/>
          </a:prstGeom>
          <a:noFill/>
        </p:spPr>
        <p:txBody>
          <a:bodyPr wrap="square" rtlCol="0" anchor="t">
            <a:spAutoFit/>
          </a:bodyPr>
          <a:lstStyle/>
          <a:p>
            <a:pPr marL="109855" indent="0">
              <a:buNone/>
            </a:pPr>
            <a:r>
              <a:rPr lang="uk-UA" sz="2000" dirty="0" smtClean="0">
                <a:sym typeface="+mn-ea"/>
              </a:rPr>
              <a:t>Зазвичай використовують навантажувальне тестування двох типів:</a:t>
            </a:r>
            <a:endParaRPr lang="uk-UA" sz="2000" dirty="0" smtClean="0"/>
          </a:p>
          <a:p>
            <a:endParaRPr lang="uk-UA" sz="2000" dirty="0" smtClean="0">
              <a:sym typeface="+mn-ea"/>
            </a:endParaRPr>
          </a:p>
          <a:p>
            <a:r>
              <a:rPr lang="uk-UA" sz="2000" dirty="0" smtClean="0">
                <a:sym typeface="+mn-ea"/>
              </a:rPr>
              <a:t>Тести ходьби (6-хвилинний тест ходьби; човниковий тест ходьби)</a:t>
            </a:r>
            <a:endParaRPr lang="uk-UA" sz="2000" dirty="0" smtClean="0"/>
          </a:p>
          <a:p>
            <a:endParaRPr lang="uk-UA" sz="2000" dirty="0" smtClean="0">
              <a:sym typeface="+mn-ea"/>
            </a:endParaRPr>
          </a:p>
          <a:p>
            <a:r>
              <a:rPr lang="uk-UA" sz="2000" dirty="0" smtClean="0">
                <a:sym typeface="+mn-ea"/>
              </a:rPr>
              <a:t>Максимальний тест зі </a:t>
            </a:r>
            <a:r>
              <a:rPr lang="uk-UA" sz="2000" dirty="0" err="1" smtClean="0">
                <a:sym typeface="+mn-ea"/>
              </a:rPr>
              <a:t>східцеподібно</a:t>
            </a:r>
            <a:r>
              <a:rPr lang="uk-UA" sz="2000" dirty="0" smtClean="0">
                <a:sym typeface="+mn-ea"/>
              </a:rPr>
              <a:t> зростаючим навантаженням (</a:t>
            </a:r>
            <a:r>
              <a:rPr lang="uk-UA" sz="2000" dirty="0" err="1" smtClean="0">
                <a:sym typeface="+mn-ea"/>
              </a:rPr>
              <a:t>велоергометрія</a:t>
            </a:r>
            <a:r>
              <a:rPr lang="uk-UA" sz="2000" dirty="0" smtClean="0">
                <a:sym typeface="+mn-ea"/>
              </a:rPr>
              <a:t>, </a:t>
            </a:r>
            <a:r>
              <a:rPr lang="uk-UA" sz="2000" dirty="0" err="1" smtClean="0">
                <a:sym typeface="+mn-ea"/>
              </a:rPr>
              <a:t>тредмілергометрія</a:t>
            </a:r>
            <a:r>
              <a:rPr lang="uk-UA" sz="2000" dirty="0" smtClean="0">
                <a:sym typeface="+mn-ea"/>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53720" y="210185"/>
            <a:ext cx="7964805" cy="829945"/>
          </a:xfrm>
          <a:prstGeom prst="rect">
            <a:avLst/>
          </a:prstGeom>
          <a:noFill/>
        </p:spPr>
        <p:txBody>
          <a:bodyPr wrap="square" rtlCol="0" anchor="t">
            <a:spAutoFit/>
          </a:bodyPr>
          <a:lstStyle/>
          <a:p>
            <a:pPr algn="ctr"/>
            <a:r>
              <a:rPr lang="en-US" sz="2800">
                <a:solidFill>
                  <a:srgbClr val="FFFF00"/>
                </a:solidFill>
              </a:rPr>
              <a:t>ФІЗИЧНА РЕАБІЛІТАЦІЯ ПРИЗНАЧАЄТЬСЯ </a:t>
            </a:r>
            <a:endParaRPr lang="en-US" sz="2000"/>
          </a:p>
          <a:p>
            <a:pPr algn="ctr"/>
            <a:r>
              <a:rPr lang="en-US" sz="2000"/>
              <a:t>На всіх етапах відновного лікування </a:t>
            </a:r>
          </a:p>
        </p:txBody>
      </p:sp>
      <p:pic>
        <p:nvPicPr>
          <p:cNvPr id="411" name="Picture 411"/>
          <p:cNvPicPr/>
          <p:nvPr/>
        </p:nvPicPr>
        <p:blipFill>
          <a:blip r:embed="rId2"/>
          <a:stretch>
            <a:fillRect/>
          </a:stretch>
        </p:blipFill>
        <p:spPr>
          <a:xfrm>
            <a:off x="765810" y="1496060"/>
            <a:ext cx="7985760" cy="48221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71550" y="332740"/>
            <a:ext cx="6734810" cy="4554220"/>
          </a:xfrm>
          <a:prstGeom prst="rect">
            <a:avLst/>
          </a:prstGeom>
          <a:noFill/>
        </p:spPr>
        <p:txBody>
          <a:bodyPr wrap="square" rtlCol="0" anchor="t">
            <a:spAutoFit/>
          </a:bodyPr>
          <a:lstStyle/>
          <a:p>
            <a:pPr algn="ctr"/>
            <a:r>
              <a:rPr lang="en-US" sz="2000" b="1">
                <a:solidFill>
                  <a:srgbClr val="FFFF00"/>
                </a:solidFill>
              </a:rPr>
              <a:t>З форм ЛФК застосовують:</a:t>
            </a:r>
          </a:p>
          <a:p>
            <a:pPr marL="285750" indent="-285750">
              <a:buFont typeface="Wingdings" panose="05000000000000000000" charset="0"/>
              <a:buChar char="ü"/>
            </a:pPr>
            <a:r>
              <a:rPr lang="en-US"/>
              <a:t>лікувальну гімнастику;</a:t>
            </a:r>
          </a:p>
          <a:p>
            <a:pPr marL="285750" indent="-285750">
              <a:buFont typeface="Wingdings" panose="05000000000000000000" charset="0"/>
              <a:buChar char="ü"/>
            </a:pPr>
            <a:r>
              <a:rPr lang="en-US"/>
              <a:t>ранкову гігієнічну гімнастику;</a:t>
            </a:r>
          </a:p>
          <a:p>
            <a:pPr marL="285750" indent="-285750">
              <a:buFont typeface="Wingdings" panose="05000000000000000000" charset="0"/>
              <a:buChar char="ü"/>
            </a:pPr>
            <a:r>
              <a:rPr lang="en-US"/>
              <a:t>дозовані прогулянки, легкі спортивні ігри, лижні</a:t>
            </a:r>
          </a:p>
          <a:p>
            <a:pPr marL="285750" indent="-285750">
              <a:buFont typeface="Wingdings" panose="05000000000000000000" charset="0"/>
              <a:buChar char="ü"/>
            </a:pPr>
            <a:r>
              <a:rPr lang="en-US"/>
              <a:t>прогулянки.</a:t>
            </a:r>
          </a:p>
          <a:p>
            <a:pPr marL="285750" indent="-285750">
              <a:buFont typeface="Wingdings" panose="05000000000000000000" charset="0"/>
              <a:buChar char="ü"/>
            </a:pPr>
            <a:endParaRPr lang="en-US"/>
          </a:p>
          <a:p>
            <a:pPr marL="285750" indent="-285750"/>
            <a:r>
              <a:rPr lang="en-US"/>
              <a:t>Курс лікувальної гімнастики можна умовно розділити на два періоди: підготовчий і тренувальний.</a:t>
            </a:r>
          </a:p>
          <a:p>
            <a:endParaRPr lang="en-US"/>
          </a:p>
          <a:p>
            <a:r>
              <a:rPr lang="en-US"/>
              <a:t>У підготовчому - здійснюють спеціальні вправи для відновлення механізму правильного дихання, його тривалість 2-3 дня, темп вправ повільний.</a:t>
            </a:r>
          </a:p>
          <a:p>
            <a:endParaRPr lang="en-US"/>
          </a:p>
          <a:p>
            <a:r>
              <a:rPr lang="en-US"/>
              <a:t>У тренувальному періоді застосовується широкий арсенал загальнорозвиваючих, спеціальних і дихальних вправ. Темп повільний і середній, тривалість від 2-х до 3-х тижнів.</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a:blip r:embed="rId2"/>
          <a:stretch>
            <a:fillRect/>
          </a:stretch>
        </p:blipFill>
        <p:spPr>
          <a:xfrm>
            <a:off x="5652135" y="4412615"/>
            <a:ext cx="3231515" cy="1884680"/>
          </a:xfrm>
          <a:prstGeom prst="rect">
            <a:avLst/>
          </a:prstGeom>
        </p:spPr>
      </p:pic>
      <p:sp>
        <p:nvSpPr>
          <p:cNvPr id="5" name="Прямоугольник 4"/>
          <p:cNvSpPr/>
          <p:nvPr/>
        </p:nvSpPr>
        <p:spPr>
          <a:xfrm>
            <a:off x="627380" y="1774190"/>
            <a:ext cx="5059680" cy="4523105"/>
          </a:xfrm>
          <a:prstGeom prst="rect">
            <a:avLst/>
          </a:prstGeom>
        </p:spPr>
        <p:txBody>
          <a:bodyPr wrap="square">
            <a:spAutoFit/>
          </a:bodyPr>
          <a:lstStyle/>
          <a:p>
            <a:pPr algn="l"/>
            <a:r>
              <a:rPr lang="uk-UA" altLang="ru-RU" sz="2400" dirty="0"/>
              <a:t>При дихальній недостатності </a:t>
            </a:r>
            <a:r>
              <a:rPr lang="uk-UA" altLang="ru-RU" sz="2400" dirty="0" smtClean="0"/>
              <a:t>фізична терапія</a:t>
            </a:r>
            <a:r>
              <a:rPr lang="ru-RU" sz="2400" dirty="0" smtClean="0"/>
              <a:t> </a:t>
            </a:r>
            <a:r>
              <a:rPr lang="ru-RU" sz="2400" dirty="0" err="1"/>
              <a:t>розглядається</a:t>
            </a:r>
            <a:r>
              <a:rPr lang="ru-RU" sz="2400" dirty="0"/>
              <a:t> як </a:t>
            </a:r>
            <a:r>
              <a:rPr lang="ru-RU" sz="2400" dirty="0" err="1"/>
              <a:t>основний</a:t>
            </a:r>
            <a:r>
              <a:rPr lang="ru-RU" sz="2400" dirty="0"/>
              <a:t> </a:t>
            </a:r>
            <a:r>
              <a:rPr lang="ru-RU" sz="2400" dirty="0" err="1"/>
              <a:t>захід</a:t>
            </a:r>
            <a:r>
              <a:rPr lang="ru-RU" sz="2400" dirty="0"/>
              <a:t> </a:t>
            </a:r>
            <a:r>
              <a:rPr lang="ru-RU" sz="2400" dirty="0" err="1"/>
              <a:t>щодо</a:t>
            </a:r>
            <a:r>
              <a:rPr lang="ru-RU" sz="2400" dirty="0"/>
              <a:t> </a:t>
            </a:r>
            <a:r>
              <a:rPr lang="ru-RU" sz="2400" dirty="0" err="1"/>
              <a:t>поліпшення</a:t>
            </a:r>
            <a:r>
              <a:rPr lang="ru-RU" sz="2400" dirty="0"/>
              <a:t> </a:t>
            </a:r>
            <a:r>
              <a:rPr lang="ru-RU" sz="2400" dirty="0" err="1"/>
              <a:t>фізичних</a:t>
            </a:r>
            <a:r>
              <a:rPr lang="ru-RU" sz="2400" dirty="0"/>
              <a:t> </a:t>
            </a:r>
            <a:r>
              <a:rPr lang="ru-RU" sz="2400" dirty="0" err="1"/>
              <a:t>можливостей</a:t>
            </a:r>
            <a:r>
              <a:rPr lang="ru-RU" sz="2400" dirty="0"/>
              <a:t>. </a:t>
            </a:r>
            <a:endParaRPr lang="ru-RU" sz="2400" dirty="0" smtClean="0"/>
          </a:p>
          <a:p>
            <a:pPr algn="l"/>
            <a:r>
              <a:rPr lang="ru-RU" sz="2400" dirty="0" err="1" smtClean="0"/>
              <a:t>Крім</a:t>
            </a:r>
            <a:r>
              <a:rPr lang="ru-RU" sz="2400" dirty="0" smtClean="0"/>
              <a:t> </a:t>
            </a:r>
            <a:r>
              <a:rPr lang="ru-RU" sz="2400" dirty="0"/>
              <a:t>прямого </a:t>
            </a:r>
            <a:r>
              <a:rPr lang="ru-RU" sz="2400" dirty="0" err="1"/>
              <a:t>поліпшення</a:t>
            </a:r>
            <a:r>
              <a:rPr lang="ru-RU" sz="2400" dirty="0"/>
              <a:t> </a:t>
            </a:r>
            <a:r>
              <a:rPr lang="ru-RU" sz="2400" dirty="0" err="1"/>
              <a:t>функції</a:t>
            </a:r>
            <a:r>
              <a:rPr lang="ru-RU" sz="2400" dirty="0"/>
              <a:t> </a:t>
            </a:r>
            <a:r>
              <a:rPr lang="ru-RU" sz="2400" dirty="0" err="1"/>
              <a:t>периферичної</a:t>
            </a:r>
            <a:r>
              <a:rPr lang="ru-RU" sz="2400" dirty="0"/>
              <a:t> </a:t>
            </a:r>
            <a:r>
              <a:rPr lang="ru-RU" sz="2400" dirty="0" err="1"/>
              <a:t>мускулатури</a:t>
            </a:r>
            <a:r>
              <a:rPr lang="ru-RU" sz="2400" dirty="0"/>
              <a:t>, </a:t>
            </a:r>
            <a:r>
              <a:rPr lang="ru-RU" sz="2400" dirty="0" err="1"/>
              <a:t>фізичні</a:t>
            </a:r>
            <a:r>
              <a:rPr lang="ru-RU" sz="2400" dirty="0"/>
              <a:t> </a:t>
            </a:r>
            <a:r>
              <a:rPr lang="ru-RU" sz="2400" dirty="0" err="1"/>
              <a:t>тренування</a:t>
            </a:r>
            <a:r>
              <a:rPr lang="ru-RU" sz="2400" dirty="0"/>
              <a:t> </a:t>
            </a:r>
            <a:r>
              <a:rPr lang="ru-RU" sz="2400" dirty="0" err="1"/>
              <a:t>сприяють</a:t>
            </a:r>
            <a:r>
              <a:rPr lang="ru-RU" sz="2400" dirty="0"/>
              <a:t> </a:t>
            </a:r>
            <a:r>
              <a:rPr lang="ru-RU" sz="2400" dirty="0" err="1"/>
              <a:t>поліпшенню</a:t>
            </a:r>
            <a:r>
              <a:rPr lang="ru-RU" sz="2400" dirty="0"/>
              <a:t> </a:t>
            </a:r>
            <a:r>
              <a:rPr lang="ru-RU" sz="2400" dirty="0" err="1"/>
              <a:t>мотивації</a:t>
            </a:r>
            <a:r>
              <a:rPr lang="ru-RU" sz="2400" dirty="0"/>
              <a:t>, </a:t>
            </a:r>
            <a:r>
              <a:rPr lang="ru-RU" sz="2400" dirty="0" err="1"/>
              <a:t>покращують</a:t>
            </a:r>
            <a:r>
              <a:rPr lang="ru-RU" sz="2400" dirty="0"/>
              <a:t> </a:t>
            </a:r>
            <a:r>
              <a:rPr lang="ru-RU" sz="2400" dirty="0" err="1"/>
              <a:t>настрій</a:t>
            </a:r>
            <a:r>
              <a:rPr lang="ru-RU" sz="2400" dirty="0"/>
              <a:t>, </a:t>
            </a:r>
            <a:r>
              <a:rPr lang="ru-RU" sz="2400" dirty="0" err="1"/>
              <a:t>зменшують</a:t>
            </a:r>
            <a:r>
              <a:rPr lang="ru-RU" sz="2400" dirty="0"/>
              <a:t> </a:t>
            </a:r>
            <a:r>
              <a:rPr lang="ru-RU" sz="2400" dirty="0" err="1"/>
              <a:t>симптоми</a:t>
            </a:r>
            <a:r>
              <a:rPr lang="ru-RU" sz="2400" dirty="0"/>
              <a:t> </a:t>
            </a:r>
            <a:r>
              <a:rPr lang="ru-RU" sz="2400" dirty="0" err="1"/>
              <a:t>хвороби</a:t>
            </a:r>
            <a:r>
              <a:rPr lang="ru-RU" sz="2400" dirty="0"/>
              <a:t> і позитивно </a:t>
            </a:r>
            <a:r>
              <a:rPr lang="ru-RU" sz="2400" dirty="0" err="1"/>
              <a:t>впливають</a:t>
            </a:r>
            <a:r>
              <a:rPr lang="ru-RU" sz="2400" dirty="0"/>
              <a:t> на </a:t>
            </a:r>
            <a:r>
              <a:rPr lang="ru-RU" sz="2400" dirty="0" err="1"/>
              <a:t>серцево-судинну</a:t>
            </a:r>
            <a:r>
              <a:rPr lang="ru-RU" sz="2400" dirty="0"/>
              <a:t> </a:t>
            </a:r>
            <a:r>
              <a:rPr lang="ru-RU" sz="2400" dirty="0" smtClean="0"/>
              <a:t>систему. </a:t>
            </a:r>
          </a:p>
        </p:txBody>
      </p:sp>
      <p:sp>
        <p:nvSpPr>
          <p:cNvPr id="4" name="TextBox 3"/>
          <p:cNvSpPr txBox="1"/>
          <p:nvPr/>
        </p:nvSpPr>
        <p:spPr>
          <a:xfrm>
            <a:off x="142844" y="571480"/>
            <a:ext cx="8640960" cy="953135"/>
          </a:xfrm>
          <a:prstGeom prst="rect">
            <a:avLst/>
          </a:prstGeom>
          <a:noFill/>
        </p:spPr>
        <p:txBody>
          <a:bodyPr wrap="square" rtlCol="0">
            <a:spAutoFit/>
          </a:bodyPr>
          <a:lstStyle/>
          <a:p>
            <a:pPr algn="ctr"/>
            <a:r>
              <a:rPr lang="uk-UA" sz="2800" b="1" dirty="0" smtClean="0">
                <a:solidFill>
                  <a:srgbClr val="FFFF00"/>
                </a:solidFill>
              </a:rPr>
              <a:t>Основним компонентом  реабілітації є фізичні тренування.</a:t>
            </a:r>
          </a:p>
        </p:txBody>
      </p:sp>
      <p:pic>
        <p:nvPicPr>
          <p:cNvPr id="11266" name="Picture 2" descr="&amp;Kcy;&amp;acy;&amp;rcy;&amp;tcy;&amp;icy;&amp;ncy;&amp;kcy;&amp;icy; &amp;pcy;&amp;ocy; &amp;zcy;&amp;acy;&amp;pcy;&amp;rcy;&amp;ocy;&amp;scy;&amp;ucy; &amp;fcy;&amp;icy;&amp;zcy;&amp;icy;&amp;chcy;&amp;iecy;&amp;scy;&amp;kcy;&amp;icy;&amp;iecy; &amp;tcy;&amp;rcy;&amp;iecy;&amp;ncy;&amp;icy;&amp;rcy;&amp;ocy;&amp;vcy;&amp;kcy;&amp;icy;"/>
          <p:cNvPicPr>
            <a:picLocks noGrp="1" noChangeAspect="1" noChangeArrowheads="1"/>
          </p:cNvPicPr>
          <p:nvPr>
            <p:ph sz="half" idx="1"/>
          </p:nvPr>
        </p:nvPicPr>
        <p:blipFill>
          <a:blip r:embed="rId3" cstate="print"/>
          <a:srcRect/>
          <a:stretch>
            <a:fillRect/>
          </a:stretch>
        </p:blipFill>
        <p:spPr bwMode="auto">
          <a:xfrm>
            <a:off x="5812155" y="1917065"/>
            <a:ext cx="3071495" cy="19284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80" y="546735"/>
            <a:ext cx="8288020" cy="824865"/>
          </a:xfrm>
        </p:spPr>
        <p:txBody>
          <a:bodyPr/>
          <a:lstStyle/>
          <a:p>
            <a:pPr algn="dist"/>
            <a:r>
              <a:rPr lang="en-US">
                <a:solidFill>
                  <a:srgbClr val="FFFF00"/>
                </a:solidFill>
                <a:sym typeface="+mn-ea"/>
              </a:rPr>
              <a:t>Дихальна недостатність -</a:t>
            </a:r>
            <a:r>
              <a:rPr lang="en-US">
                <a:solidFill>
                  <a:srgbClr val="FFFF00"/>
                </a:solidFill>
              </a:rPr>
              <a:t/>
            </a:r>
            <a:br>
              <a:rPr lang="en-US">
                <a:solidFill>
                  <a:srgbClr val="FFFF00"/>
                </a:solidFill>
              </a:rPr>
            </a:br>
            <a:endParaRPr lang="en-US">
              <a:solidFill>
                <a:srgbClr val="FFFF00"/>
              </a:solidFill>
            </a:endParaRPr>
          </a:p>
        </p:txBody>
      </p:sp>
      <p:sp>
        <p:nvSpPr>
          <p:cNvPr id="3" name="Content Placeholder 2"/>
          <p:cNvSpPr>
            <a:spLocks noGrp="1"/>
          </p:cNvSpPr>
          <p:nvPr>
            <p:ph idx="1"/>
          </p:nvPr>
        </p:nvSpPr>
        <p:spPr>
          <a:xfrm>
            <a:off x="579120" y="1125220"/>
            <a:ext cx="8384540" cy="4450715"/>
          </a:xfrm>
        </p:spPr>
        <p:txBody>
          <a:bodyPr anchor="t" anchorCtr="0"/>
          <a:lstStyle/>
          <a:p>
            <a:pPr marL="0" indent="0">
              <a:buNone/>
            </a:pPr>
            <a:r>
              <a:rPr lang="en-US" sz="2400"/>
              <a:t>патологічний стан організму, при якому не</a:t>
            </a:r>
            <a:r>
              <a:rPr lang="uk-UA" altLang="en-US" sz="2400"/>
              <a:t> </a:t>
            </a:r>
            <a:r>
              <a:rPr lang="en-US" sz="2400"/>
              <a:t>забезпечується підтримання нормального</a:t>
            </a:r>
          </a:p>
          <a:p>
            <a:pPr marL="0" indent="0">
              <a:buNone/>
            </a:pPr>
            <a:r>
              <a:rPr lang="en-US" sz="2400"/>
              <a:t>газового складу крові, або воно</a:t>
            </a:r>
          </a:p>
          <a:p>
            <a:pPr marL="0" indent="0">
              <a:buNone/>
            </a:pPr>
            <a:r>
              <a:rPr lang="en-US" sz="2400"/>
              <a:t>досягається за рахунок напруги</a:t>
            </a:r>
          </a:p>
          <a:p>
            <a:pPr marL="0" indent="0">
              <a:buNone/>
            </a:pPr>
            <a:r>
              <a:rPr lang="en-US" sz="2400"/>
              <a:t>компенсаторних механізмів зовнішнього</a:t>
            </a:r>
          </a:p>
          <a:p>
            <a:pPr marL="0" indent="0">
              <a:buNone/>
            </a:pPr>
            <a:r>
              <a:rPr lang="en-US" sz="2400"/>
              <a:t>дихання.</a:t>
            </a:r>
            <a:r>
              <a:rPr lang="uk-UA" altLang="en-US" sz="2400"/>
              <a:t> </a:t>
            </a:r>
          </a:p>
          <a:p>
            <a:pPr marL="0" indent="0">
              <a:buNone/>
            </a:pPr>
            <a:r>
              <a:rPr lang="uk-UA" altLang="en-US" sz="2400">
                <a:solidFill>
                  <a:srgbClr val="FFFF00"/>
                </a:solidFill>
              </a:rPr>
              <a:t>Дихальна недостатність</a:t>
            </a:r>
            <a:r>
              <a:rPr lang="uk-UA" altLang="en-US" sz="2400"/>
              <a:t> - це не самостійне захворювання, а ускладнення.</a:t>
            </a:r>
            <a:endParaRPr lang="en-US" sz="2400"/>
          </a:p>
          <a:p>
            <a:pPr marL="0" indent="0">
              <a:buNone/>
            </a:pPr>
            <a:r>
              <a:rPr lang="en-US" sz="2400"/>
              <a:t>• Діагностичним критерієм вираженої ДН</a:t>
            </a:r>
          </a:p>
          <a:p>
            <a:pPr marL="0" indent="0">
              <a:buNone/>
            </a:pPr>
            <a:r>
              <a:rPr lang="en-US" sz="2400"/>
              <a:t>вважається зниження парціального тиску</a:t>
            </a:r>
          </a:p>
          <a:p>
            <a:pPr marL="0" indent="0">
              <a:buNone/>
            </a:pPr>
            <a:r>
              <a:rPr lang="en-US" sz="2400"/>
              <a:t>кисню &lt;60 мм рт. ст. і / або підвищення</a:t>
            </a:r>
          </a:p>
          <a:p>
            <a:pPr marL="0" indent="0">
              <a:buNone/>
            </a:pPr>
            <a:r>
              <a:rPr lang="en-US" sz="2400"/>
              <a:t>парціального тиску вуглекислого газу в</a:t>
            </a:r>
          </a:p>
          <a:p>
            <a:pPr marL="0" indent="0">
              <a:buNone/>
            </a:pPr>
            <a:r>
              <a:rPr lang="en-US" sz="2400"/>
              <a:t>артеріальній крові&gt; 45 мм рт. ст.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ru-RU" altLang="en-US" dirty="0" err="1" smtClean="0">
                <a:solidFill>
                  <a:srgbClr val="FFFF00"/>
                </a:solidFill>
              </a:rPr>
              <a:t>Статичн</a:t>
            </a:r>
            <a:r>
              <a:rPr lang="uk-UA" altLang="en-US" dirty="0">
                <a:solidFill>
                  <a:srgbClr val="FFFF00"/>
                </a:solidFill>
              </a:rPr>
              <a:t>і вправи</a:t>
            </a:r>
          </a:p>
        </p:txBody>
      </p:sp>
      <p:sp>
        <p:nvSpPr>
          <p:cNvPr id="14" name="Text Box 13"/>
          <p:cNvSpPr txBox="1"/>
          <p:nvPr/>
        </p:nvSpPr>
        <p:spPr>
          <a:xfrm>
            <a:off x="755650" y="1557020"/>
            <a:ext cx="4790440" cy="2306955"/>
          </a:xfrm>
          <a:prstGeom prst="rect">
            <a:avLst/>
          </a:prstGeom>
          <a:noFill/>
        </p:spPr>
        <p:txBody>
          <a:bodyPr wrap="square" rtlCol="0" anchor="t">
            <a:spAutoFit/>
          </a:bodyPr>
          <a:lstStyle/>
          <a:p>
            <a:r>
              <a:rPr lang="en-US"/>
              <a:t>Це вправи, які виконуються тільки за допомогою</a:t>
            </a:r>
            <a:r>
              <a:rPr lang="uk-UA" altLang="en-US"/>
              <a:t>  </a:t>
            </a:r>
            <a:r>
              <a:rPr lang="en-US"/>
              <a:t>дихальної мускулатури (міжреберних м'язів, діафрагми м'язів черевного преса)</a:t>
            </a:r>
          </a:p>
          <a:p>
            <a:r>
              <a:rPr lang="en-US"/>
              <a:t>Їх найчастіше призначають особам з обмеженим функціональними можливостями та на початку</a:t>
            </a:r>
          </a:p>
          <a:p>
            <a:r>
              <a:rPr lang="en-US"/>
              <a:t>процесу фізичної реабілітац</a:t>
            </a:r>
            <a:r>
              <a:rPr lang="uk-UA" altLang="en-US"/>
              <a:t>ії</a:t>
            </a:r>
          </a:p>
        </p:txBody>
      </p:sp>
      <p:pic>
        <p:nvPicPr>
          <p:cNvPr id="540" name="Picture 540"/>
          <p:cNvPicPr>
            <a:picLocks noGrp="1" noChangeAspect="1"/>
          </p:cNvPicPr>
          <p:nvPr>
            <p:ph type="tbl" idx="1"/>
          </p:nvPr>
        </p:nvPicPr>
        <p:blipFill>
          <a:blip r:embed="rId2"/>
          <a:stretch>
            <a:fillRect/>
          </a:stretch>
        </p:blipFill>
        <p:spPr>
          <a:xfrm>
            <a:off x="4744085" y="2925445"/>
            <a:ext cx="4045585" cy="32772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63845" y="3645535"/>
            <a:ext cx="3651250" cy="2483485"/>
          </a:xfrm>
          <a:prstGeom prst="rect">
            <a:avLst/>
          </a:prstGeom>
        </p:spPr>
      </p:pic>
      <p:sp>
        <p:nvSpPr>
          <p:cNvPr id="2" name="Text Box 1"/>
          <p:cNvSpPr txBox="1"/>
          <p:nvPr/>
        </p:nvSpPr>
        <p:spPr>
          <a:xfrm>
            <a:off x="1043305" y="405130"/>
            <a:ext cx="4762500" cy="3969385"/>
          </a:xfrm>
          <a:prstGeom prst="rect">
            <a:avLst/>
          </a:prstGeom>
          <a:noFill/>
        </p:spPr>
        <p:txBody>
          <a:bodyPr wrap="square" rtlCol="0" anchor="t">
            <a:spAutoFit/>
          </a:bodyPr>
          <a:lstStyle/>
          <a:p>
            <a:r>
              <a:rPr lang="en-US"/>
              <a:t>1) Вправи з повільним повноцінним і подовженим видихом щоб забезпечити повне видалення повітря з емфізематозних альвеол.</a:t>
            </a:r>
          </a:p>
          <a:p>
            <a:r>
              <a:rPr lang="en-US"/>
              <a:t>2) Вправи з вимовою голосних і приголосних звуків, розраховані на розвиток вольового свідомого управління видихом хворим.</a:t>
            </a:r>
          </a:p>
          <a:p>
            <a:r>
              <a:rPr lang="en-US"/>
              <a:t>3) Навчання хворого більш рідкісного дихання.</a:t>
            </a:r>
          </a:p>
          <a:p>
            <a:r>
              <a:rPr lang="en-US"/>
              <a:t>4) Надування камери, гумових і грушевих предметів.</a:t>
            </a:r>
          </a:p>
          <a:p>
            <a:r>
              <a:rPr lang="en-US"/>
              <a:t>Хворим протипоказані вправи, пов'язані з напруженням і затримкою дихання.</a:t>
            </a:r>
          </a:p>
        </p:txBody>
      </p:sp>
      <p:pic>
        <p:nvPicPr>
          <p:cNvPr id="4" name="Picture 3"/>
          <p:cNvPicPr>
            <a:picLocks noChangeAspect="1"/>
          </p:cNvPicPr>
          <p:nvPr/>
        </p:nvPicPr>
        <p:blipFill>
          <a:blip r:embed="rId3"/>
          <a:stretch>
            <a:fillRect/>
          </a:stretch>
        </p:blipFill>
        <p:spPr>
          <a:xfrm>
            <a:off x="5654040" y="260985"/>
            <a:ext cx="3356610" cy="23977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 name="Picture 618"/>
          <p:cNvPicPr/>
          <p:nvPr/>
        </p:nvPicPr>
        <p:blipFill>
          <a:blip r:embed="rId2"/>
          <a:stretch>
            <a:fillRect/>
          </a:stretch>
        </p:blipFill>
        <p:spPr>
          <a:xfrm>
            <a:off x="5363845" y="2565400"/>
            <a:ext cx="3806190" cy="3849370"/>
          </a:xfrm>
          <a:prstGeom prst="rect">
            <a:avLst/>
          </a:prstGeom>
        </p:spPr>
      </p:pic>
      <p:sp>
        <p:nvSpPr>
          <p:cNvPr id="5" name="Text Box 4"/>
          <p:cNvSpPr txBox="1"/>
          <p:nvPr/>
        </p:nvSpPr>
        <p:spPr>
          <a:xfrm>
            <a:off x="755650" y="260985"/>
            <a:ext cx="5196840" cy="5262245"/>
          </a:xfrm>
          <a:prstGeom prst="rect">
            <a:avLst/>
          </a:prstGeom>
          <a:noFill/>
        </p:spPr>
        <p:txBody>
          <a:bodyPr wrap="square" rtlCol="0" anchor="t">
            <a:spAutoFit/>
          </a:bodyPr>
          <a:lstStyle/>
          <a:p>
            <a:r>
              <a:rPr lang="en-US" sz="2400" b="1">
                <a:solidFill>
                  <a:srgbClr val="FFFF00"/>
                </a:solidFill>
              </a:rPr>
              <a:t>ДИНАМІЧНІ ДИХАЛЬНІ ВПРАВИ</a:t>
            </a:r>
            <a:r>
              <a:rPr lang="en-US" sz="2400" b="1"/>
              <a:t> </a:t>
            </a:r>
          </a:p>
          <a:p>
            <a:r>
              <a:rPr lang="en-US" sz="2400"/>
              <a:t>Вправи, коли дихальні рухи поєднуються з вправами для різних м'язових груп (кінцівок, плечового пояса, тулуба та ін.). </a:t>
            </a:r>
          </a:p>
          <a:p>
            <a:r>
              <a:rPr lang="en-US" sz="2400">
                <a:solidFill>
                  <a:srgbClr val="FFFF00"/>
                </a:solidFill>
              </a:rPr>
              <a:t>Мета застосування</a:t>
            </a:r>
          </a:p>
          <a:p>
            <a:r>
              <a:rPr lang="en-US" sz="2400"/>
              <a:t>Раціонального поєднання дихання і рухів Полегшення виконання окремих фаз або усього дихального акту</a:t>
            </a:r>
          </a:p>
          <a:p>
            <a:r>
              <a:rPr lang="en-US" sz="2400"/>
              <a:t>Збільшення рухомості діафрагми, ребер, окремих частин або цілої чи однієї легені Розтягнення спайок в плевральні порожнині</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83260" y="332740"/>
            <a:ext cx="7098030" cy="3969385"/>
          </a:xfrm>
          <a:prstGeom prst="rect">
            <a:avLst/>
          </a:prstGeom>
          <a:noFill/>
        </p:spPr>
        <p:txBody>
          <a:bodyPr wrap="square" rtlCol="0" anchor="t">
            <a:spAutoFit/>
          </a:bodyPr>
          <a:lstStyle/>
          <a:p>
            <a:r>
              <a:rPr lang="en-US"/>
              <a:t>У більшості випадків при захворюваннях органів дихання відзначається порушення бронхіальної прохідності. В результаті бронхоспазму і набряково-запальних змін виникає звуження бронхів і зростає опір руху повітря по трахеобронхіального дерева як при вдиху, так і при видиху. Дихальні вправи і вправи з вимовою звуків на видиху рефлекторно зменшують спазм гладкої мускулатури бронхів і бронхіол.</a:t>
            </a:r>
          </a:p>
          <a:p>
            <a:r>
              <a:rPr lang="en-US"/>
              <a:t>Вібрація їх стінок при звуковий гімнастики діє подібно вібромасажу, розслабляючи тим самим їх м'язи. Підвищення тонусу симпатичної нервової системи на заняттях ЛФК, стимуляція функції надниркових залоз (підвищення виділення адреналіну, кортикостероїдів) надають, в свою чергу, виражений спазмолітичний ефект. Зняттю бронхоспазму також сприяє виконання вправ в теплій воді (ефект розслаблення).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065530" y="548640"/>
            <a:ext cx="6744970" cy="583565"/>
          </a:xfrm>
          <a:prstGeom prst="rect">
            <a:avLst/>
          </a:prstGeom>
          <a:noFill/>
        </p:spPr>
        <p:txBody>
          <a:bodyPr wrap="square" rtlCol="0" anchor="t">
            <a:spAutoFit/>
          </a:bodyPr>
          <a:lstStyle/>
          <a:p>
            <a:pPr algn="ctr"/>
            <a:r>
              <a:rPr lang="uk-UA" altLang="en-US" sz="3200" b="1">
                <a:solidFill>
                  <a:srgbClr val="FFFF00"/>
                </a:solidFill>
              </a:rPr>
              <a:t>З</a:t>
            </a:r>
            <a:r>
              <a:rPr lang="en-US" sz="3200" b="1">
                <a:solidFill>
                  <a:srgbClr val="FFFF00"/>
                </a:solidFill>
              </a:rPr>
              <a:t>вукова гімнастика</a:t>
            </a:r>
          </a:p>
        </p:txBody>
      </p:sp>
      <p:sp>
        <p:nvSpPr>
          <p:cNvPr id="3" name="Text Box 2"/>
          <p:cNvSpPr txBox="1"/>
          <p:nvPr/>
        </p:nvSpPr>
        <p:spPr>
          <a:xfrm>
            <a:off x="1165860" y="1169035"/>
            <a:ext cx="7480300" cy="4092575"/>
          </a:xfrm>
          <a:prstGeom prst="rect">
            <a:avLst/>
          </a:prstGeom>
          <a:noFill/>
        </p:spPr>
        <p:txBody>
          <a:bodyPr wrap="square" rtlCol="0" anchor="t">
            <a:spAutoFit/>
          </a:bodyPr>
          <a:lstStyle/>
          <a:p>
            <a:r>
              <a:rPr lang="en-US" sz="2000"/>
              <a:t>Застосовується для полегшення чи утруднення видиху</a:t>
            </a:r>
          </a:p>
          <a:p>
            <a:r>
              <a:rPr lang="en-US" sz="2000"/>
              <a:t>Зміцнення дихальної мускулатури, контролю тривалості фаз дихання</a:t>
            </a:r>
          </a:p>
          <a:p>
            <a:r>
              <a:rPr lang="en-US" sz="2000"/>
              <a:t>Виконується у вихідному положенні сидячи на стільці з невеликим нахилом тулуба вперед, долоні на колінах, ноги всією ступнею спираються на підлогу</a:t>
            </a:r>
          </a:p>
          <a:p>
            <a:r>
              <a:rPr lang="en-US" sz="2000"/>
              <a:t>При поглибленому видиху хворий вимовляє окремі звуки</a:t>
            </a:r>
          </a:p>
          <a:p>
            <a:r>
              <a:rPr lang="en-US" sz="2000"/>
              <a:t>При обструктивному бронхіті звуки вимовляються тихо або пошепки</a:t>
            </a:r>
          </a:p>
          <a:p>
            <a:r>
              <a:rPr lang="en-US" sz="2000"/>
              <a:t>На початку процедури виконується «очисний видих» повільно, тихо, без зусиль з вимовою звуків «п-ф-ф» через губи складені в трубочку, після якого відбувається більш глибокий вдих, що приносить хворому полегшення.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orient="vert" idx="4294967295"/>
          </p:nvPr>
        </p:nvSpPr>
        <p:spPr>
          <a:xfrm>
            <a:off x="899160" y="476885"/>
            <a:ext cx="7772400" cy="4114800"/>
          </a:xfrm>
        </p:spPr>
        <p:txBody>
          <a:bodyPr/>
          <a:lstStyle/>
          <a:p>
            <a:pPr marL="0" indent="0">
              <a:buNone/>
            </a:pPr>
            <a:r>
              <a:rPr lang="uk-UA" altLang="en-US" sz="2800"/>
              <a:t>Потім виконується подовжений видих через ніс з відтворенням звуку “ м-м-м”</a:t>
            </a:r>
          </a:p>
          <a:p>
            <a:pPr marL="0" indent="0">
              <a:buNone/>
            </a:pPr>
            <a:r>
              <a:rPr lang="uk-UA" altLang="en-US" sz="2800"/>
              <a:t>Надалі вимовляється на видиху звуки “б-р-ру-х”, “ г-р-р-у-х”, “д-р-р-у-х”</a:t>
            </a:r>
          </a:p>
          <a:p>
            <a:pPr marL="0" indent="0">
              <a:buNone/>
            </a:pPr>
            <a:r>
              <a:rPr lang="uk-UA" altLang="en-US" sz="2800"/>
              <a:t>Ці звукосполучення сторюють мяку вібрацію, яка передається на бронхіальні стінки та розслаблюючи гладком”язові структури.</a:t>
            </a:r>
          </a:p>
        </p:txBody>
      </p:sp>
      <p:pic>
        <p:nvPicPr>
          <p:cNvPr id="5" name="Picture 4"/>
          <p:cNvPicPr>
            <a:picLocks noChangeAspect="1"/>
          </p:cNvPicPr>
          <p:nvPr/>
        </p:nvPicPr>
        <p:blipFill>
          <a:blip r:embed="rId2"/>
          <a:stretch>
            <a:fillRect/>
          </a:stretch>
        </p:blipFill>
        <p:spPr>
          <a:xfrm>
            <a:off x="1115695" y="3717290"/>
            <a:ext cx="6563995" cy="30416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71550" y="405130"/>
            <a:ext cx="7978140" cy="5015865"/>
          </a:xfrm>
          <a:prstGeom prst="rect">
            <a:avLst/>
          </a:prstGeom>
          <a:noFill/>
        </p:spPr>
        <p:txBody>
          <a:bodyPr wrap="square" rtlCol="0" anchor="t">
            <a:spAutoFit/>
          </a:bodyPr>
          <a:lstStyle/>
          <a:p>
            <a:r>
              <a:rPr lang="en-US" sz="2000"/>
              <a:t>При втраті легкими еластичних властивостей дрібні бронхи, позбавлені власної еластичної опори, під час видиху починають спадати, що також веде до збільшення бронхіального опору, але переважно на видиху. Для підвищення внутрібронхіального тиску на заняттях ЛФК застосовується дихання через трубочку, свисток, крізь зціплені губи (зуби), видих через трубочку в воду</a:t>
            </a:r>
          </a:p>
          <a:p>
            <a:endParaRPr lang="en-US" sz="2000"/>
          </a:p>
          <a:p>
            <a:r>
              <a:rPr lang="en-US" sz="2000"/>
              <a:t>Заняття ЛФК спрямовані на усунення дискоординації дихального акту. Це можливо завдяки тому, що людина здатна довільно змінювати темп, ритм і амплітуду дихальних рухів, величину легеневої вентиляції.</a:t>
            </a:r>
          </a:p>
          <a:p>
            <a:endParaRPr lang="en-US" sz="2000"/>
          </a:p>
          <a:p>
            <a:r>
              <a:rPr lang="en-US" sz="2000"/>
              <a:t>Включення в програму занять вправ, пов'язаних з рухами рук і ніг і збігаються з фазами дихання, стають умовно-рефлекторним подразником для діяльності дихального апарату і сприяє формуванню у хворих умовного дихального рефлексу</a:t>
            </a:r>
            <a:r>
              <a:rPr lang="uk-UA" altLang="en-US" sz="200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13155" y="335915"/>
            <a:ext cx="8031480" cy="1938020"/>
          </a:xfrm>
          <a:prstGeom prst="rect">
            <a:avLst/>
          </a:prstGeom>
          <a:noFill/>
        </p:spPr>
        <p:txBody>
          <a:bodyPr wrap="square" rtlCol="0" anchor="t">
            <a:spAutoFit/>
          </a:bodyPr>
          <a:lstStyle/>
          <a:p>
            <a:r>
              <a:rPr lang="en-US" sz="2000"/>
              <a:t>Довільно змінюючи дихання за допомогою дихальних вправ, можна домогтися більш злагодженої роботи реберно-діафрагмального механізму дихання з великим вентиляційним ефектом і з меншою витратою енергії на роботу дихання. Під впливом систематичних занять дихання верхньо-грудного типу змінюється більш доцільним нижн</a:t>
            </a:r>
            <a:r>
              <a:rPr lang="uk-UA" altLang="en-US" sz="2000"/>
              <a:t>ьо</a:t>
            </a:r>
            <a:r>
              <a:rPr lang="en-US" sz="2000"/>
              <a:t>грудного. </a:t>
            </a:r>
          </a:p>
        </p:txBody>
      </p:sp>
      <p:pic>
        <p:nvPicPr>
          <p:cNvPr id="3" name="Picture 2"/>
          <p:cNvPicPr>
            <a:picLocks noChangeAspect="1"/>
          </p:cNvPicPr>
          <p:nvPr/>
        </p:nvPicPr>
        <p:blipFill>
          <a:blip r:embed="rId2"/>
          <a:stretch>
            <a:fillRect/>
          </a:stretch>
        </p:blipFill>
        <p:spPr>
          <a:xfrm>
            <a:off x="1241425" y="2265045"/>
            <a:ext cx="6469380" cy="438975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85130" y="405130"/>
            <a:ext cx="3573145" cy="6028690"/>
          </a:xfrm>
          <a:prstGeom prst="rect">
            <a:avLst/>
          </a:prstGeom>
        </p:spPr>
      </p:pic>
      <p:sp>
        <p:nvSpPr>
          <p:cNvPr id="2" name="Text Box 1"/>
          <p:cNvSpPr txBox="1"/>
          <p:nvPr/>
        </p:nvSpPr>
        <p:spPr>
          <a:xfrm>
            <a:off x="942975" y="111125"/>
            <a:ext cx="4596765" cy="6492875"/>
          </a:xfrm>
          <a:prstGeom prst="rect">
            <a:avLst/>
          </a:prstGeom>
          <a:noFill/>
        </p:spPr>
        <p:txBody>
          <a:bodyPr wrap="square" rtlCol="0" anchor="t">
            <a:spAutoFit/>
          </a:bodyPr>
          <a:lstStyle/>
          <a:p>
            <a:pPr algn="ctr"/>
            <a:r>
              <a:rPr sz="2800" b="1">
                <a:solidFill>
                  <a:srgbClr val="FFFF00"/>
                </a:solidFill>
              </a:rPr>
              <a:t>Вправи лікувальної фізкультури </a:t>
            </a:r>
          </a:p>
          <a:p>
            <a:r>
              <a:rPr sz="2000" b="1">
                <a:solidFill>
                  <a:srgbClr val="FFFF00"/>
                </a:solidFill>
              </a:rPr>
              <a:t>Постільний режим </a:t>
            </a:r>
            <a:r>
              <a:rPr lang="uk-UA" sz="2000" b="1">
                <a:solidFill>
                  <a:srgbClr val="FFFF00"/>
                </a:solidFill>
              </a:rPr>
              <a:t>В</a:t>
            </a:r>
            <a:r>
              <a:rPr sz="2000" b="1">
                <a:solidFill>
                  <a:srgbClr val="FFFF00"/>
                </a:solidFill>
              </a:rPr>
              <a:t>.П</a:t>
            </a:r>
            <a:r>
              <a:rPr sz="2000"/>
              <a:t>. - лежачи на спині: Діафрагмальне дихання, при цьому руки розташовуються на грудях і животі. </a:t>
            </a:r>
          </a:p>
          <a:p>
            <a:r>
              <a:rPr sz="2000"/>
              <a:t>Зробити вдих - руки підняти вгору, видих - опустити. Стежити за тим, щоб видих був удвічі довший за вдих. </a:t>
            </a:r>
          </a:p>
          <a:p>
            <a:endParaRPr sz="2000"/>
          </a:p>
          <a:p>
            <a:r>
              <a:rPr sz="2000"/>
              <a:t>Зробити вдих, при цьому відводячи пряму ногу в сторону, видих - повернутися у вихідне положення. </a:t>
            </a:r>
          </a:p>
          <a:p>
            <a:endParaRPr sz="2000"/>
          </a:p>
          <a:p>
            <a:r>
              <a:rPr sz="2000"/>
              <a:t>Зігнути руки в ліктьових суглобах. Зробити вдих - розвести руки в сторони, видих - руки опустити. Зробити вдих - розвести руки в сторони, видих - взятися руками за коліна і підтягти їх до живота.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55650" y="188595"/>
            <a:ext cx="7609205" cy="3476625"/>
          </a:xfrm>
          <a:prstGeom prst="rect">
            <a:avLst/>
          </a:prstGeom>
          <a:noFill/>
        </p:spPr>
        <p:txBody>
          <a:bodyPr wrap="square" rtlCol="0" anchor="t">
            <a:spAutoFit/>
          </a:bodyPr>
          <a:lstStyle/>
          <a:p>
            <a:r>
              <a:rPr lang="uk-UA" altLang="en-US" sz="2000"/>
              <a:t>В</a:t>
            </a:r>
            <a:r>
              <a:rPr lang="en-US" sz="2000"/>
              <a:t>.П. - лежачи на боці: </a:t>
            </a:r>
          </a:p>
          <a:p>
            <a:r>
              <a:rPr lang="en-US" sz="2000"/>
              <a:t>Зробити вдих - відвести руку назад, при цьому повертаючи назад тулуб, видих - повернутися у вихідне положення, руку покласти на епігастральній ділянці.</a:t>
            </a:r>
          </a:p>
          <a:p>
            <a:r>
              <a:rPr lang="en-US" sz="2000"/>
              <a:t> Покласти руку на нижні ребра. Потім зробити вдих і, натискаючи на нижні ребра долонею, створити опір. Охопити долонею шию ззаду, створюючи статичну електрику м'язів плечового пояса. </a:t>
            </a:r>
          </a:p>
          <a:p>
            <a:r>
              <a:rPr lang="en-US" sz="2000"/>
              <a:t>У такому положенні виконувати глибоке дихання.</a:t>
            </a:r>
          </a:p>
          <a:p>
            <a:r>
              <a:rPr lang="en-US" sz="2000"/>
              <a:t> Даний комплекс вправ закінчити виконанням діафрагмального дихання в положенні лежачи на спині. </a:t>
            </a:r>
          </a:p>
        </p:txBody>
      </p:sp>
      <p:pic>
        <p:nvPicPr>
          <p:cNvPr id="3" name="Picture 2"/>
          <p:cNvPicPr>
            <a:picLocks noChangeAspect="1"/>
          </p:cNvPicPr>
          <p:nvPr/>
        </p:nvPicPr>
        <p:blipFill>
          <a:blip r:embed="rId2"/>
          <a:stretch>
            <a:fillRect/>
          </a:stretch>
        </p:blipFill>
        <p:spPr>
          <a:xfrm>
            <a:off x="1043305" y="4005580"/>
            <a:ext cx="7419975" cy="2171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63620" y="273050"/>
            <a:ext cx="5111750" cy="5853113"/>
          </a:xfrm>
        </p:spPr>
        <p:txBody>
          <a:bodyPr/>
          <a:lstStyle/>
          <a:p>
            <a:r>
              <a:rPr lang="en-US" sz="2400"/>
              <a:t>Задишка проявляється у збільшенні частоти, зміні ритму та</a:t>
            </a:r>
            <a:r>
              <a:rPr lang="uk-UA" altLang="en-US" sz="2400"/>
              <a:t> </a:t>
            </a:r>
            <a:r>
              <a:rPr lang="en-US" sz="2400"/>
              <a:t>характеру дихання і супроводжується відчуттям нестачі повітря.</a:t>
            </a:r>
          </a:p>
          <a:p>
            <a:r>
              <a:rPr lang="en-US" sz="2400"/>
              <a:t>Ядуха – крайній ступінь задишки. Розвивається при спазмі</a:t>
            </a:r>
            <a:r>
              <a:rPr lang="uk-UA" altLang="en-US" sz="2400"/>
              <a:t> </a:t>
            </a:r>
            <a:r>
              <a:rPr lang="en-US" sz="2400"/>
              <a:t>бронхів, набряку легень, закупорці артерій малого кола кровообігу.</a:t>
            </a:r>
          </a:p>
          <a:p>
            <a:pPr>
              <a:buFont typeface="Arial" panose="020B0604020202020204" pitchFamily="34" charset="0"/>
              <a:buChar char="•"/>
            </a:pPr>
            <a:r>
              <a:rPr lang="uk-UA" altLang="en-US" sz="2400"/>
              <a:t>    </a:t>
            </a:r>
            <a:r>
              <a:rPr lang="en-US" sz="2400"/>
              <a:t>Біль відчувається звичайно у глибині грудей, особливо у бічних її</a:t>
            </a:r>
            <a:r>
              <a:rPr lang="uk-UA" altLang="en-US" sz="2400"/>
              <a:t> </a:t>
            </a:r>
            <a:r>
              <a:rPr lang="en-US" sz="2400"/>
              <a:t>частинах і посилюється при глибокому диханні і кашлі.</a:t>
            </a:r>
          </a:p>
        </p:txBody>
      </p:sp>
      <p:sp>
        <p:nvSpPr>
          <p:cNvPr id="6" name="Text Placeholder 5"/>
          <p:cNvSpPr>
            <a:spLocks noGrp="1"/>
          </p:cNvSpPr>
          <p:nvPr>
            <p:ph type="body" sz="half" idx="2"/>
          </p:nvPr>
        </p:nvSpPr>
        <p:spPr/>
        <p:txBody>
          <a:bodyPr/>
          <a:lstStyle/>
          <a:p>
            <a:pPr algn="ctr">
              <a:lnSpc>
                <a:spcPct val="110000"/>
              </a:lnSpc>
            </a:pPr>
            <a:r>
              <a:rPr lang="en-US" sz="3600">
                <a:solidFill>
                  <a:srgbClr val="FFFF00"/>
                </a:solidFill>
              </a:rPr>
              <a:t>Симптоми</a:t>
            </a:r>
            <a:r>
              <a:rPr lang="uk-UA" altLang="en-US" sz="3600">
                <a:solidFill>
                  <a:srgbClr val="FFFF00"/>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uk-UA" altLang="en-US" sz="4000">
                <a:solidFill>
                  <a:srgbClr val="FFFF00"/>
                </a:solidFill>
              </a:rPr>
              <a:t>Гімнастика по Стрельніковій</a:t>
            </a:r>
          </a:p>
        </p:txBody>
      </p:sp>
      <p:pic>
        <p:nvPicPr>
          <p:cNvPr id="2" name="Picture 1"/>
          <p:cNvPicPr>
            <a:picLocks noChangeAspect="1"/>
          </p:cNvPicPr>
          <p:nvPr/>
        </p:nvPicPr>
        <p:blipFill>
          <a:blip r:embed="rId2"/>
          <a:stretch>
            <a:fillRect/>
          </a:stretch>
        </p:blipFill>
        <p:spPr>
          <a:xfrm>
            <a:off x="2483485" y="1412875"/>
            <a:ext cx="4762500" cy="51752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15695" y="188595"/>
            <a:ext cx="4530090" cy="5754370"/>
          </a:xfrm>
          <a:prstGeom prst="rect">
            <a:avLst/>
          </a:prstGeom>
          <a:noFill/>
        </p:spPr>
        <p:txBody>
          <a:bodyPr wrap="square" rtlCol="0" anchor="t">
            <a:spAutoFit/>
          </a:bodyPr>
          <a:lstStyle/>
          <a:p>
            <a:pPr algn="ctr"/>
            <a:r>
              <a:rPr lang="en-US" sz="4000" b="1">
                <a:solidFill>
                  <a:srgbClr val="FFFF00"/>
                </a:solidFill>
              </a:rPr>
              <a:t>Протипоказання до занять ЛГ:</a:t>
            </a:r>
          </a:p>
          <a:p>
            <a:pPr marL="342900" indent="-342900">
              <a:buFont typeface="Wingdings" panose="05000000000000000000" charset="0"/>
              <a:buChar char="ü"/>
            </a:pPr>
            <a:r>
              <a:rPr lang="en-US" sz="3200"/>
              <a:t>гарячкові стану,</a:t>
            </a:r>
          </a:p>
          <a:p>
            <a:pPr marL="342900" indent="-342900">
              <a:buFont typeface="Wingdings" panose="05000000000000000000" charset="0"/>
              <a:buChar char="ü"/>
            </a:pPr>
            <a:r>
              <a:rPr lang="en-US" sz="3200"/>
              <a:t>різко виражене загострення запалення,</a:t>
            </a:r>
          </a:p>
          <a:p>
            <a:pPr marL="342900" indent="-342900">
              <a:buFont typeface="Wingdings" panose="05000000000000000000" charset="0"/>
              <a:buChar char="ü"/>
            </a:pPr>
            <a:r>
              <a:rPr lang="en-US" sz="3200"/>
              <a:t>часті напади задухи,</a:t>
            </a:r>
          </a:p>
          <a:p>
            <a:pPr marL="342900" indent="-342900">
              <a:buFont typeface="Wingdings" panose="05000000000000000000" charset="0"/>
              <a:buChar char="ü"/>
            </a:pPr>
            <a:r>
              <a:rPr lang="en-US" sz="3200"/>
              <a:t>виражена легенево-серцева недостатність III ступеня.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uk-UA" altLang="en-US" sz="2800">
                <a:solidFill>
                  <a:srgbClr val="FFFF00"/>
                </a:solidFill>
              </a:rPr>
              <a:t>Діагностичні критерії</a:t>
            </a:r>
          </a:p>
        </p:txBody>
      </p:sp>
      <p:sp>
        <p:nvSpPr>
          <p:cNvPr id="5" name="Content Placeholder 4"/>
          <p:cNvSpPr>
            <a:spLocks noGrp="1"/>
          </p:cNvSpPr>
          <p:nvPr>
            <p:ph idx="1"/>
          </p:nvPr>
        </p:nvSpPr>
        <p:spPr/>
        <p:txBody>
          <a:bodyPr/>
          <a:lstStyle/>
          <a:p>
            <a:r>
              <a:rPr lang="uk-UA" altLang="en-US"/>
              <a:t>наявність хронічного захворювання легень в анамнезі, </a:t>
            </a:r>
          </a:p>
          <a:p>
            <a:r>
              <a:rPr lang="uk-UA" altLang="en-US"/>
              <a:t>експіраторна чи змішана задишка, збільшення частоти дихання,</a:t>
            </a:r>
          </a:p>
          <a:p>
            <a:r>
              <a:rPr lang="uk-UA" altLang="en-US"/>
              <a:t> “теплий “ ціаноз, </a:t>
            </a:r>
          </a:p>
          <a:p>
            <a:r>
              <a:rPr lang="uk-UA" altLang="en-US"/>
              <a:t>порушення зовнішнього дихання і газового складу крові.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5" y="410845"/>
            <a:ext cx="7835265" cy="960755"/>
          </a:xfrm>
        </p:spPr>
        <p:txBody>
          <a:bodyPr/>
          <a:lstStyle/>
          <a:p>
            <a:pPr algn="ctr"/>
            <a:r>
              <a:rPr lang="en-US" sz="3600">
                <a:solidFill>
                  <a:srgbClr val="FFFF00"/>
                </a:solidFill>
                <a:sym typeface="+mn-ea"/>
              </a:rPr>
              <a:t>ГОСТРА ДИХАЛЬНА НЕДОСТАТНІСТЬ</a:t>
            </a:r>
            <a:r>
              <a:rPr lang="en-US" sz="3600">
                <a:solidFill>
                  <a:srgbClr val="FFFF00"/>
                </a:solidFill>
              </a:rPr>
              <a:t/>
            </a:r>
            <a:br>
              <a:rPr lang="en-US" sz="3600">
                <a:solidFill>
                  <a:srgbClr val="FFFF00"/>
                </a:solidFill>
              </a:rPr>
            </a:br>
            <a:endParaRPr lang="en-US" sz="3600">
              <a:solidFill>
                <a:srgbClr val="FFFF00"/>
              </a:solidFill>
            </a:endParaRPr>
          </a:p>
        </p:txBody>
      </p:sp>
      <p:sp>
        <p:nvSpPr>
          <p:cNvPr id="5" name="Content Placeholder 4"/>
          <p:cNvSpPr>
            <a:spLocks noGrp="1"/>
          </p:cNvSpPr>
          <p:nvPr>
            <p:ph idx="1"/>
          </p:nvPr>
        </p:nvSpPr>
        <p:spPr>
          <a:xfrm>
            <a:off x="899160" y="1412875"/>
            <a:ext cx="7772400" cy="4114800"/>
          </a:xfrm>
        </p:spPr>
        <p:txBody>
          <a:bodyPr/>
          <a:lstStyle/>
          <a:p>
            <a:pPr marL="0" indent="0">
              <a:buNone/>
            </a:pPr>
            <a:r>
              <a:rPr lang="en-US"/>
              <a:t>Для гострої </a:t>
            </a:r>
            <a:r>
              <a:rPr lang="uk-UA" altLang="en-US"/>
              <a:t>дихальної недостатності </a:t>
            </a:r>
            <a:r>
              <a:rPr lang="en-US"/>
              <a:t>характерні наступні особливості:</a:t>
            </a:r>
          </a:p>
          <a:p>
            <a:pPr marL="0" indent="0">
              <a:buNone/>
            </a:pPr>
            <a:r>
              <a:rPr lang="en-US"/>
              <a:t>1. розвивається протягом декількох днів, годин або навіть хвилин;</a:t>
            </a:r>
          </a:p>
          <a:p>
            <a:pPr marL="0" indent="0">
              <a:buNone/>
            </a:pPr>
            <a:r>
              <a:rPr lang="en-US"/>
              <a:t>2. практично завжди супроводжується порушеннями гемодинаміки;</a:t>
            </a:r>
          </a:p>
          <a:p>
            <a:pPr marL="0" indent="0">
              <a:buNone/>
            </a:pPr>
            <a:r>
              <a:rPr lang="en-US"/>
              <a:t>3. може становити безпосередню загрозу для життя пацієнта (вимагає</a:t>
            </a:r>
          </a:p>
          <a:p>
            <a:pPr marL="0" indent="0">
              <a:buNone/>
            </a:pPr>
            <a:r>
              <a:rPr lang="en-US"/>
              <a:t>проведення інтенсивної терапії).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1. розвивається протягом декількох місяців - років;</a:t>
            </a:r>
          </a:p>
          <a:p>
            <a:r>
              <a:rPr lang="en-US"/>
              <a:t>2. початок може бути непомітним, поступовим, можливий</a:t>
            </a:r>
            <a:r>
              <a:rPr lang="uk-UA" altLang="en-US"/>
              <a:t> </a:t>
            </a:r>
            <a:r>
              <a:rPr lang="en-US"/>
              <a:t>розвиток при неповному відновленні після гострої </a:t>
            </a:r>
            <a:r>
              <a:rPr lang="uk-UA" altLang="en-US"/>
              <a:t>дихальної недостатності.</a:t>
            </a:r>
          </a:p>
        </p:txBody>
      </p:sp>
      <p:sp>
        <p:nvSpPr>
          <p:cNvPr id="2" name="Title 1"/>
          <p:cNvSpPr>
            <a:spLocks noGrp="1"/>
          </p:cNvSpPr>
          <p:nvPr>
            <p:ph type="title"/>
          </p:nvPr>
        </p:nvSpPr>
        <p:spPr>
          <a:xfrm>
            <a:off x="233680" y="228600"/>
            <a:ext cx="9054465" cy="1143000"/>
          </a:xfrm>
        </p:spPr>
        <p:txBody>
          <a:bodyPr/>
          <a:lstStyle/>
          <a:p>
            <a:r>
              <a:rPr lang="en-US" sz="3200">
                <a:solidFill>
                  <a:srgbClr val="FFFF00"/>
                </a:solidFill>
                <a:sym typeface="+mn-ea"/>
              </a:rPr>
              <a:t>ХРОНІЧНА ДИХАЛЬНА НЕДОСТАТНІСТЬ</a:t>
            </a:r>
            <a:r>
              <a:rPr lang="en-US" sz="3200">
                <a:solidFill>
                  <a:srgbClr val="FFFF00"/>
                </a:solidFill>
              </a:rPr>
              <a:t/>
            </a:r>
            <a:br>
              <a:rPr lang="en-US" sz="3200">
                <a:solidFill>
                  <a:srgbClr val="FFFF00"/>
                </a:solidFill>
              </a:rPr>
            </a:br>
            <a:endParaRPr lang="en-US" sz="320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79388" y="188913"/>
            <a:ext cx="8713787" cy="1727200"/>
          </a:xfrm>
          <a:solidFill>
            <a:srgbClr val="000066">
              <a:alpha val="100000"/>
            </a:srgbClr>
          </a:solidFill>
          <a:ln w="19050">
            <a:solidFill>
              <a:srgbClr val="CC0000">
                <a:alpha val="100000"/>
              </a:srgbClr>
            </a:solidFill>
            <a:miter lim="800000"/>
          </a:ln>
        </p:spPr>
        <p:txBody>
          <a:bodyPr vert="horz" wrap="square" lIns="92075" tIns="46038" rIns="92075" bIns="46038" anchor="ctr" anchorCtr="1"/>
          <a:lstStyle/>
          <a:p>
            <a:pPr eaLnBrk="1" hangingPunct="1"/>
            <a:r>
              <a:rPr sz="2800" b="1" dirty="0">
                <a:solidFill>
                  <a:srgbClr val="FFFF00"/>
                </a:solidFill>
                <a:effectLst/>
              </a:rPr>
              <a:t>Клінічні ознаки </a:t>
            </a:r>
            <a:r>
              <a:rPr lang="uk-UA" sz="2800" b="1" dirty="0">
                <a:solidFill>
                  <a:srgbClr val="FFFF00"/>
                </a:solidFill>
                <a:effectLst/>
              </a:rPr>
              <a:t> гострої недостатності</a:t>
            </a:r>
            <a:r>
              <a:rPr sz="2800" dirty="0">
                <a:solidFill>
                  <a:schemeClr val="bg2"/>
                </a:solidFill>
                <a:effectLst/>
              </a:rPr>
              <a:t/>
            </a:r>
            <a:br>
              <a:rPr sz="2800" dirty="0">
                <a:solidFill>
                  <a:schemeClr val="bg2"/>
                </a:solidFill>
                <a:effectLst/>
              </a:rPr>
            </a:br>
            <a:r>
              <a:rPr sz="1600" dirty="0">
                <a:solidFill>
                  <a:srgbClr val="99FF33"/>
                </a:solidFill>
                <a:effectLst/>
              </a:rPr>
              <a:t>(залежать від етіології порушень дихання. Чим глибша гіпоксія, тим більш схожими і загальними стають симптоми, незалежно від причини, яка їх викликала.)</a:t>
            </a:r>
          </a:p>
        </p:txBody>
      </p:sp>
      <p:sp>
        <p:nvSpPr>
          <p:cNvPr id="26627" name="Rectangle 3"/>
          <p:cNvSpPr>
            <a:spLocks noGrp="1"/>
          </p:cNvSpPr>
          <p:nvPr>
            <p:ph idx="1"/>
          </p:nvPr>
        </p:nvSpPr>
        <p:spPr>
          <a:xfrm>
            <a:off x="179388" y="2060575"/>
            <a:ext cx="8785225" cy="4797425"/>
          </a:xfrm>
          <a:ln/>
        </p:spPr>
        <p:txBody>
          <a:bodyPr vert="horz" wrap="square" lIns="92075" tIns="46038" rIns="92075" bIns="46038" anchor="t" anchorCtr="0"/>
          <a:lstStyle/>
          <a:p>
            <a:pPr algn="just" eaLnBrk="1" hangingPunct="1">
              <a:lnSpc>
                <a:spcPct val="95000"/>
              </a:lnSpc>
              <a:spcBef>
                <a:spcPct val="45000"/>
              </a:spcBef>
            </a:pPr>
            <a:r>
              <a:rPr sz="2400" dirty="0"/>
              <a:t>Задишка, дихання спочатку поглиблене, а згодом частішає. При непрохідності в.д.ш. задишка інспіраторна, при бронхіальній непрохідності – експіраторна.</a:t>
            </a:r>
          </a:p>
          <a:p>
            <a:pPr algn="just" eaLnBrk="1" hangingPunct="1">
              <a:lnSpc>
                <a:spcPct val="95000"/>
              </a:lnSpc>
              <a:spcBef>
                <a:spcPct val="45000"/>
              </a:spcBef>
            </a:pPr>
            <a:r>
              <a:rPr sz="2400" dirty="0"/>
              <a:t>При переважанні рестриктивних процесів і шунтування крові справа наліво, дихання зразу частішає.</a:t>
            </a:r>
          </a:p>
          <a:p>
            <a:pPr algn="just" eaLnBrk="1" hangingPunct="1">
              <a:lnSpc>
                <a:spcPct val="95000"/>
              </a:lnSpc>
              <a:spcBef>
                <a:spcPct val="45000"/>
              </a:spcBef>
            </a:pPr>
            <a:r>
              <a:rPr sz="2400" dirty="0"/>
              <a:t>Якщо гіпоксемія поєднується з гіпокапнією, то розвиток клінічної картини проходить 3 стадії – зміни психіки, рухового збудження та гіпоксичної коми.</a:t>
            </a:r>
          </a:p>
          <a:p>
            <a:pPr algn="just" eaLnBrk="1" hangingPunct="1">
              <a:lnSpc>
                <a:spcPct val="95000"/>
              </a:lnSpc>
              <a:spcBef>
                <a:spcPct val="45000"/>
              </a:spcBef>
            </a:pPr>
            <a:r>
              <a:rPr sz="2400" dirty="0"/>
              <a:t>Якщо гіпоксія поєднується з гіперкапнією (гіповентиляційний синдром), клінічна картина перебігає в 3 стадії – вологої гіперемійованої шкіри, вологої синюшно-багрової шкіри, ацидотичної коми.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6090285"/>
          </a:xfrm>
        </p:spPr>
        <p:txBody>
          <a:bodyPr/>
          <a:lstStyle/>
          <a:p>
            <a:r>
              <a:rPr lang="en-US" sz="2400">
                <a:solidFill>
                  <a:srgbClr val="FFFF00"/>
                </a:solidFill>
              </a:rPr>
              <a:t>І ступінь </a:t>
            </a:r>
            <a:r>
              <a:rPr lang="en-US" sz="2400"/>
              <a:t>– прихована, проявляється задишкою при фізичному</a:t>
            </a:r>
            <a:r>
              <a:rPr lang="uk-UA" altLang="en-US" sz="2400"/>
              <a:t> </a:t>
            </a:r>
            <a:r>
              <a:rPr lang="en-US" sz="2400"/>
              <a:t>навантаженні, яке раніше її не викликало.</a:t>
            </a:r>
          </a:p>
          <a:p>
            <a:r>
              <a:rPr lang="en-US" sz="2400">
                <a:solidFill>
                  <a:srgbClr val="FFFF00"/>
                </a:solidFill>
              </a:rPr>
              <a:t>ІІ ступінь</a:t>
            </a:r>
            <a:r>
              <a:rPr lang="en-US" sz="2400"/>
              <a:t> – задишка спостерігається при незначному фізичному</a:t>
            </a:r>
            <a:r>
              <a:rPr lang="uk-UA" altLang="en-US" sz="2400"/>
              <a:t> </a:t>
            </a:r>
            <a:r>
              <a:rPr lang="en-US" sz="2400"/>
              <a:t>навантаженні, але кількість кисню в організмі підтримується на рівні</a:t>
            </a:r>
            <a:r>
              <a:rPr lang="uk-UA" altLang="en-US" sz="2400"/>
              <a:t> </a:t>
            </a:r>
            <a:r>
              <a:rPr lang="en-US" sz="2400"/>
              <a:t>близькому до нормального.</a:t>
            </a:r>
          </a:p>
          <a:p>
            <a:r>
              <a:rPr lang="en-US" sz="2400">
                <a:solidFill>
                  <a:srgbClr val="FFFF00"/>
                </a:solidFill>
              </a:rPr>
              <a:t>ІІІ ступінь </a:t>
            </a:r>
            <a:r>
              <a:rPr lang="en-US" sz="2400"/>
              <a:t>– поява задишки в стані спокою, гіпоксія та гіпоксемія.</a:t>
            </a:r>
          </a:p>
        </p:txBody>
      </p:sp>
      <p:sp>
        <p:nvSpPr>
          <p:cNvPr id="4" name="Text Placeholder 3"/>
          <p:cNvSpPr>
            <a:spLocks noGrp="1"/>
          </p:cNvSpPr>
          <p:nvPr>
            <p:ph type="body" sz="half" idx="2"/>
          </p:nvPr>
        </p:nvSpPr>
        <p:spPr>
          <a:xfrm>
            <a:off x="185420" y="450850"/>
            <a:ext cx="3601720" cy="5913120"/>
          </a:xfrm>
        </p:spPr>
        <p:txBody>
          <a:bodyPr vert="horz"/>
          <a:lstStyle/>
          <a:p>
            <a:pPr algn="ctr" fontAlgn="ctr"/>
            <a:r>
              <a:rPr lang="uk-UA" altLang="en-US" sz="4000">
                <a:solidFill>
                  <a:srgbClr val="FFFF00"/>
                </a:solidFill>
                <a:sym typeface="+mn-ea"/>
              </a:rPr>
              <a:t>С</a:t>
            </a:r>
            <a:r>
              <a:rPr lang="en-US" sz="4000">
                <a:solidFill>
                  <a:srgbClr val="FFFF00"/>
                </a:solidFill>
                <a:sym typeface="+mn-ea"/>
              </a:rPr>
              <a:t>тупені дихальної недостатності</a:t>
            </a:r>
            <a:endParaRPr lang="en-US" sz="4000">
              <a:solidFill>
                <a:srgbClr val="FFFF00"/>
              </a:solidFill>
            </a:endParaRPr>
          </a:p>
          <a:p>
            <a:pPr algn="ctr" fontAlgn="ctr"/>
            <a:endParaRPr lang="en-US" sz="400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idx="1"/>
          </p:nvPr>
        </p:nvSpPr>
        <p:spPr>
          <a:ln/>
        </p:spPr>
        <p:txBody>
          <a:bodyPr vert="horz" wrap="square" lIns="92075" tIns="46038" rIns="92075" bIns="46038" anchor="t" anchorCtr="0"/>
          <a:lstStyle/>
          <a:p>
            <a:pPr algn="just" eaLnBrk="1" hangingPunct="1">
              <a:buFont typeface="Arial" panose="020B0604020202020204" pitchFamily="34" charset="0"/>
              <a:buChar char="•"/>
            </a:pPr>
            <a:r>
              <a:rPr dirty="0"/>
              <a:t>Найбільш простим та надійним методом дослідження вентиляції та резервів дихання є спірометрія.</a:t>
            </a:r>
            <a:r>
              <a:rPr lang="uk-UA" dirty="0"/>
              <a:t> </a:t>
            </a:r>
          </a:p>
          <a:p>
            <a:pPr algn="just" eaLnBrk="1" hangingPunct="1">
              <a:buFont typeface="Arial" panose="020B0604020202020204" pitchFamily="34" charset="0"/>
              <a:buChar char="•"/>
            </a:pPr>
            <a:r>
              <a:rPr lang="uk-UA" dirty="0"/>
              <a:t>Оксигенометрія,</a:t>
            </a:r>
          </a:p>
          <a:p>
            <a:pPr algn="just" eaLnBrk="1" hangingPunct="1"/>
            <a:r>
              <a:rPr lang="uk-UA" dirty="0"/>
              <a:t>Методи газового аналізу </a:t>
            </a:r>
            <a:r>
              <a:rPr lang="en-US">
                <a:sym typeface="+mn-ea"/>
              </a:rPr>
              <a:t>вуглекислого газу в артеріальній і венозній крові</a:t>
            </a:r>
            <a:r>
              <a:rPr lang="uk-UA" altLang="en-US">
                <a:sym typeface="+mn-ea"/>
              </a:rPr>
              <a:t>.</a:t>
            </a:r>
            <a:r>
              <a:rPr lang="en-US">
                <a:sym typeface="+mn-ea"/>
              </a:rPr>
              <a:t> </a:t>
            </a:r>
            <a:endParaRPr lang="uk-UA" dirty="0"/>
          </a:p>
          <a:p>
            <a:pPr algn="just" eaLnBrk="1" hangingPunct="1"/>
            <a:endParaRPr lang="uk-UA" dirty="0"/>
          </a:p>
        </p:txBody>
      </p:sp>
      <p:sp>
        <p:nvSpPr>
          <p:cNvPr id="2" name="Text Placeholder 1"/>
          <p:cNvSpPr>
            <a:spLocks noGrp="1"/>
          </p:cNvSpPr>
          <p:nvPr>
            <p:ph type="body" sz="half" idx="2"/>
          </p:nvPr>
        </p:nvSpPr>
        <p:spPr/>
        <p:txBody>
          <a:bodyPr/>
          <a:lstStyle/>
          <a:p>
            <a:r>
              <a:rPr sz="2400" b="1" dirty="0">
                <a:solidFill>
                  <a:srgbClr val="FFFF00"/>
                </a:solidFill>
                <a:effectLst>
                  <a:outerShdw blurRad="38100" dist="38100" dir="2700000" algn="tl">
                    <a:srgbClr val="000000">
                      <a:alpha val="43137"/>
                    </a:srgbClr>
                  </a:outerShdw>
                </a:effectLst>
                <a:sym typeface="+mn-ea"/>
              </a:rPr>
              <a:t>Інструментальна оцінка тяжкості </a:t>
            </a:r>
            <a:r>
              <a:rPr lang="uk-UA" sz="2400" b="1" dirty="0">
                <a:solidFill>
                  <a:srgbClr val="FFFF00"/>
                </a:solidFill>
                <a:effectLst>
                  <a:outerShdw blurRad="38100" dist="38100" dir="2700000" algn="tl">
                    <a:srgbClr val="000000">
                      <a:alpha val="43137"/>
                    </a:srgbClr>
                  </a:outerShdw>
                </a:effectLst>
                <a:sym typeface="+mn-ea"/>
              </a:rPr>
              <a:t>гострої дихальної недостатності</a:t>
            </a:r>
            <a:r>
              <a:rPr sz="2400" b="1" dirty="0">
                <a:solidFill>
                  <a:srgbClr val="99FF33"/>
                </a:solidFill>
                <a:effectLst>
                  <a:outerShdw blurRad="38100" dist="38100" dir="2700000" algn="tl">
                    <a:srgbClr val="000000">
                      <a:alpha val="43137"/>
                    </a:srgbClr>
                  </a:outerShdw>
                </a:effectLst>
                <a:sym typeface="+mn-ea"/>
              </a:rPr>
              <a:t/>
            </a:r>
            <a:br>
              <a:rPr sz="2400" b="1" dirty="0">
                <a:solidFill>
                  <a:srgbClr val="99FF33"/>
                </a:solidFill>
                <a:effectLst>
                  <a:outerShdw blurRad="38100" dist="38100" dir="2700000" algn="tl">
                    <a:srgbClr val="000000">
                      <a:alpha val="43137"/>
                    </a:srgbClr>
                  </a:outerShdw>
                </a:effectLst>
                <a:sym typeface="+mn-ea"/>
              </a:rPr>
            </a:br>
            <a:endParaRPr sz="2400" b="1" dirty="0">
              <a:solidFill>
                <a:srgbClr val="99FF33"/>
              </a:solidFill>
              <a:effectLst>
                <a:outerShdw blurRad="38100" dist="38100" dir="2700000" algn="tl">
                  <a:srgbClr val="000000">
                    <a:alpha val="43137"/>
                  </a:srgbClr>
                </a:outerShdw>
              </a:effectLst>
            </a:endParaRPr>
          </a:p>
          <a:p>
            <a:endParaRPr lang="en-US" sz="2400" b="1" dirty="0">
              <a:solidFill>
                <a:srgbClr val="99FF33"/>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Company Handbook">
  <a:themeElements>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Company Handbook">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mpany Handbook">
  <a:themeElements>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Company Handbook">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1773</Words>
  <Application>Microsoft Office PowerPoint</Application>
  <PresentationFormat>Экран (4:3)</PresentationFormat>
  <Paragraphs>134</Paragraphs>
  <Slides>31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31</vt:i4>
      </vt:variant>
    </vt:vector>
  </HeadingPairs>
  <TitlesOfParts>
    <vt:vector size="39" baseType="lpstr">
      <vt:lpstr>Arial</vt:lpstr>
      <vt:lpstr>Arial Black</vt:lpstr>
      <vt:lpstr>Calibri</vt:lpstr>
      <vt:lpstr>Georgia</vt:lpstr>
      <vt:lpstr>Times New Roman</vt:lpstr>
      <vt:lpstr>Wingdings</vt:lpstr>
      <vt:lpstr>Company Handbook</vt:lpstr>
      <vt:lpstr>1_Company Handbook</vt:lpstr>
      <vt:lpstr>Дихальна недостатність</vt:lpstr>
      <vt:lpstr>Дихальна недостатність - </vt:lpstr>
      <vt:lpstr>Презентация PowerPoint</vt:lpstr>
      <vt:lpstr>Діагностичні критерії</vt:lpstr>
      <vt:lpstr>ГОСТРА ДИХАЛЬНА НЕДОСТАТНІСТЬ </vt:lpstr>
      <vt:lpstr>ХРОНІЧНА ДИХАЛЬНА НЕДОСТАТНІСТЬ </vt:lpstr>
      <vt:lpstr>Клінічні ознаки  гострої недостатності (залежать від етіології порушень дихання. Чим глибша гіпоксія, тим більш схожими і загальними стають симптоми, незалежно від причини, яка їх викликала.)</vt:lpstr>
      <vt:lpstr>Презентация PowerPoint</vt:lpstr>
      <vt:lpstr>Презентация PowerPoint</vt:lpstr>
      <vt:lpstr>Спірометрія</vt:lpstr>
      <vt:lpstr>Тест ЖЄЛ </vt:lpstr>
      <vt:lpstr>Презентация PowerPoint</vt:lpstr>
      <vt:lpstr>Презентация PowerPoint</vt:lpstr>
      <vt:lpstr>Оксигенотерапія</vt:lpstr>
      <vt:lpstr>МЕТОДИ ГАЗОВОГО АНАЛІЗУ</vt:lpstr>
      <vt:lpstr>Навантажувальне тестування</vt:lpstr>
      <vt:lpstr>Презентация PowerPoint</vt:lpstr>
      <vt:lpstr>Презентация PowerPoint</vt:lpstr>
      <vt:lpstr>Презентация PowerPoint</vt:lpstr>
      <vt:lpstr>Статичні вправи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Гімнастика по Стрельніковій</vt:lpstr>
      <vt:lpstr>Презентация PowerPoint</vt:lpstr>
    </vt:vector>
  </TitlesOfParts>
  <Company>ІФДМА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ГОСТРА ДИХАЛЬНА НЕДОСТАТНІСТЬ</dc:title>
  <dc:creator>Іван Тітов</dc:creator>
  <cp:lastModifiedBy>Пользователь</cp:lastModifiedBy>
  <cp:revision>118</cp:revision>
  <dcterms:created xsi:type="dcterms:W3CDTF">2003-09-02T10:14:24Z</dcterms:created>
  <dcterms:modified xsi:type="dcterms:W3CDTF">2022-10-19T21:28:39Z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1033-11.2.0.10233</vt:lpwstr>
  </property>
</Properties>
</file>