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57" r:id="rId3"/>
    <p:sldId id="494" r:id="rId4"/>
    <p:sldId id="499" r:id="rId5"/>
    <p:sldId id="502" r:id="rId6"/>
    <p:sldId id="503" r:id="rId7"/>
    <p:sldId id="504" r:id="rId8"/>
    <p:sldId id="505" r:id="rId9"/>
    <p:sldId id="506" r:id="rId10"/>
    <p:sldId id="500" r:id="rId11"/>
    <p:sldId id="507" r:id="rId12"/>
    <p:sldId id="501" r:id="rId13"/>
    <p:sldId id="515" r:id="rId14"/>
    <p:sldId id="508" r:id="rId15"/>
    <p:sldId id="495" r:id="rId16"/>
    <p:sldId id="512" r:id="rId17"/>
    <p:sldId id="520" r:id="rId18"/>
    <p:sldId id="521" r:id="rId19"/>
    <p:sldId id="522" r:id="rId20"/>
    <p:sldId id="523" r:id="rId21"/>
    <p:sldId id="568" r:id="rId22"/>
    <p:sldId id="569"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82" r:id="rId36"/>
    <p:sldId id="583" r:id="rId37"/>
    <p:sldId id="584" r:id="rId38"/>
    <p:sldId id="585" r:id="rId39"/>
    <p:sldId id="586" r:id="rId40"/>
    <p:sldId id="587" r:id="rId41"/>
    <p:sldId id="588" r:id="rId42"/>
    <p:sldId id="589" r:id="rId43"/>
    <p:sldId id="590" r:id="rId44"/>
    <p:sldId id="591" r:id="rId45"/>
    <p:sldId id="592" r:id="rId46"/>
    <p:sldId id="593" r:id="rId47"/>
    <p:sldId id="594" r:id="rId48"/>
    <p:sldId id="595" r:id="rId49"/>
    <p:sldId id="596" r:id="rId50"/>
    <p:sldId id="597" r:id="rId51"/>
    <p:sldId id="598" r:id="rId52"/>
    <p:sldId id="599" r:id="rId53"/>
    <p:sldId id="600" r:id="rId54"/>
    <p:sldId id="601" r:id="rId55"/>
    <p:sldId id="602" r:id="rId56"/>
    <p:sldId id="603" r:id="rId57"/>
    <p:sldId id="604" r:id="rId58"/>
    <p:sldId id="605" r:id="rId59"/>
    <p:sldId id="606" r:id="rId60"/>
    <p:sldId id="607" r:id="rId61"/>
    <p:sldId id="608" r:id="rId62"/>
    <p:sldId id="609" r:id="rId63"/>
    <p:sldId id="610" r:id="rId64"/>
    <p:sldId id="611" r:id="rId65"/>
    <p:sldId id="612" r:id="rId66"/>
    <p:sldId id="613" r:id="rId67"/>
    <p:sldId id="614" r:id="rId68"/>
    <p:sldId id="615" r:id="rId69"/>
    <p:sldId id="616" r:id="rId70"/>
    <p:sldId id="617" r:id="rId71"/>
    <p:sldId id="618" r:id="rId72"/>
    <p:sldId id="619" r:id="rId73"/>
    <p:sldId id="620" r:id="rId74"/>
    <p:sldId id="621" r:id="rId75"/>
    <p:sldId id="622" r:id="rId76"/>
    <p:sldId id="623" r:id="rId77"/>
    <p:sldId id="624" r:id="rId78"/>
    <p:sldId id="625" r:id="rId79"/>
    <p:sldId id="626" r:id="rId80"/>
    <p:sldId id="627" r:id="rId81"/>
    <p:sldId id="628" r:id="rId82"/>
    <p:sldId id="629" r:id="rId83"/>
    <p:sldId id="630" r:id="rId84"/>
    <p:sldId id="631" r:id="rId85"/>
    <p:sldId id="632" r:id="rId86"/>
    <p:sldId id="633" r:id="rId87"/>
    <p:sldId id="634" r:id="rId88"/>
    <p:sldId id="635" r:id="rId89"/>
    <p:sldId id="636" r:id="rId90"/>
    <p:sldId id="637" r:id="rId91"/>
    <p:sldId id="638" r:id="rId92"/>
    <p:sldId id="639" r:id="rId93"/>
    <p:sldId id="640" r:id="rId94"/>
    <p:sldId id="641" r:id="rId95"/>
    <p:sldId id="642" r:id="rId96"/>
    <p:sldId id="643" r:id="rId97"/>
    <p:sldId id="393" r:id="rId9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 Id="rId4"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C8A65-5D9A-40E9-80C3-F4BA3DEB69D3}" type="datetimeFigureOut">
              <a:rPr lang="ru-RU" smtClean="0"/>
              <a:t>15.04.2026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E19C2-3D55-46A2-81F1-D02BD4E75FFF}" type="slidenum">
              <a:rPr lang="ru-RU" smtClean="0"/>
              <a:t>‹#›</a:t>
            </a:fld>
            <a:endParaRPr lang="ru-RU"/>
          </a:p>
        </p:txBody>
      </p:sp>
    </p:spTree>
    <p:extLst>
      <p:ext uri="{BB962C8B-B14F-4D97-AF65-F5344CB8AC3E}">
        <p14:creationId xmlns:p14="http://schemas.microsoft.com/office/powerpoint/2010/main" val="206403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C7D897-622A-4DA3-87FF-31C155A55758}" type="datetimeFigureOut">
              <a:rPr lang="ru-RU" smtClean="0"/>
              <a:t>15.04.2026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320654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C7D897-622A-4DA3-87FF-31C155A55758}" type="datetimeFigureOut">
              <a:rPr lang="ru-RU" smtClean="0"/>
              <a:t>15.04.2026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239512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C7D897-622A-4DA3-87FF-31C155A55758}" type="datetimeFigureOut">
              <a:rPr lang="ru-RU" smtClean="0"/>
              <a:t>15.04.2026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272755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C7D897-622A-4DA3-87FF-31C155A55758}" type="datetimeFigureOut">
              <a:rPr lang="ru-RU" smtClean="0"/>
              <a:t>15.04.2026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6667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C7D897-622A-4DA3-87FF-31C155A55758}" type="datetimeFigureOut">
              <a:rPr lang="ru-RU" smtClean="0"/>
              <a:t>15.04.2026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411263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C7D897-622A-4DA3-87FF-31C155A55758}" type="datetimeFigureOut">
              <a:rPr lang="ru-RU" smtClean="0"/>
              <a:t>15.04.2026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145980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C7D897-622A-4DA3-87FF-31C155A55758}" type="datetimeFigureOut">
              <a:rPr lang="ru-RU" smtClean="0"/>
              <a:t>15.04.2026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106186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C7D897-622A-4DA3-87FF-31C155A55758}" type="datetimeFigureOut">
              <a:rPr lang="ru-RU" smtClean="0"/>
              <a:t>15.04.2026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10209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C7D897-622A-4DA3-87FF-31C155A55758}" type="datetimeFigureOut">
              <a:rPr lang="ru-RU" smtClean="0"/>
              <a:t>15.04.2026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187752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8C7D897-622A-4DA3-87FF-31C155A55758}" type="datetimeFigureOut">
              <a:rPr lang="ru-RU" smtClean="0"/>
              <a:t>15.04.2026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405245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8C7D897-622A-4DA3-87FF-31C155A55758}" type="datetimeFigureOut">
              <a:rPr lang="ru-RU" smtClean="0"/>
              <a:t>15.04.2026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F88931-0F62-49E7-B780-D182F5519B87}" type="slidenum">
              <a:rPr lang="ru-RU" smtClean="0"/>
              <a:t>‹#›</a:t>
            </a:fld>
            <a:endParaRPr lang="ru-RU"/>
          </a:p>
        </p:txBody>
      </p:sp>
    </p:spTree>
    <p:extLst>
      <p:ext uri="{BB962C8B-B14F-4D97-AF65-F5344CB8AC3E}">
        <p14:creationId xmlns:p14="http://schemas.microsoft.com/office/powerpoint/2010/main" val="384172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D897-622A-4DA3-87FF-31C155A55758}" type="datetimeFigureOut">
              <a:rPr lang="ru-RU" smtClean="0"/>
              <a:t>15.04.2026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88931-0F62-49E7-B780-D182F5519B87}" type="slidenum">
              <a:rPr lang="ru-RU" smtClean="0"/>
              <a:t>‹#›</a:t>
            </a:fld>
            <a:endParaRPr lang="ru-RU"/>
          </a:p>
        </p:txBody>
      </p:sp>
    </p:spTree>
    <p:extLst>
      <p:ext uri="{BB962C8B-B14F-4D97-AF65-F5344CB8AC3E}">
        <p14:creationId xmlns:p14="http://schemas.microsoft.com/office/powerpoint/2010/main" val="3627971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oleObject" Target="../embeddings/oleObject2.bin"/><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5.png"/><Relationship Id="rId4" Type="http://schemas.openxmlformats.org/officeDocument/2006/relationships/oleObject" Target="../embeddings/oleObject5.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0.png"/><Relationship Id="rId5" Type="http://schemas.openxmlformats.org/officeDocument/2006/relationships/oleObject" Target="../embeddings/oleObject2.bin"/><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2.png"/><Relationship Id="rId5" Type="http://schemas.openxmlformats.org/officeDocument/2006/relationships/oleObject" Target="../embeddings/oleObject2.bin"/><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oleObject" Target="../embeddings/oleObject4.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s://www.youtube.com/watch?v=axoYUEzW1ck" TargetMode="External"/><Relationship Id="rId2" Type="http://schemas.openxmlformats.org/officeDocument/2006/relationships/hyperlink" Target="https://www.youtube.com/watch?v=I0qcwm7kwFA" TargetMode="External"/><Relationship Id="rId1" Type="http://schemas.openxmlformats.org/officeDocument/2006/relationships/slideLayout" Target="../slideLayouts/slideLayout7.xml"/><Relationship Id="rId4" Type="http://schemas.openxmlformats.org/officeDocument/2006/relationships/hyperlink" Target="https://www.youtube.com/watch?v=P8wPIVPSLGQ"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Як надавати першу медичну допомогу: алгоритм дій при різних видах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78" y="437043"/>
            <a:ext cx="5098104" cy="2474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78582" y="858984"/>
            <a:ext cx="6483927" cy="3908762"/>
          </a:xfrm>
          <a:prstGeom prst="rect">
            <a:avLst/>
          </a:prstGeom>
          <a:noFill/>
        </p:spPr>
        <p:txBody>
          <a:bodyPr wrap="square" rtlCol="0">
            <a:spAutoFit/>
          </a:bodyPr>
          <a:lstStyle/>
          <a:p>
            <a:pPr algn="ctr"/>
            <a:r>
              <a:rPr lang="uk-UA"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БАЗОВА ДОМЕДИЧНА ДОПОМОГА ВЧИТЕЛЯ</a:t>
            </a:r>
          </a:p>
          <a:p>
            <a:pPr algn="ctr"/>
            <a:r>
              <a:rPr lang="uk-UA"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Лекція </a:t>
            </a:r>
            <a:r>
              <a:rPr lang="en-US"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7</a:t>
            </a:r>
            <a:r>
              <a:rPr lang="uk-UA"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a:t>
            </a:r>
            <a:r>
              <a:rPr lang="en-US" sz="3600" b="1" dirty="0">
                <a:solidFill>
                  <a:srgbClr val="FF0000"/>
                </a:solidFill>
                <a:effectLst>
                  <a:outerShdw blurRad="38100" dist="38100" dir="2700000" algn="tl">
                    <a:srgbClr val="000000">
                      <a:alpha val="43137"/>
                    </a:srgbClr>
                  </a:outerShdw>
                </a:effectLst>
                <a:latin typeface="Arial Black" panose="020B0A04020102020204" pitchFamily="34" charset="0"/>
              </a:rPr>
              <a:t>8</a:t>
            </a:r>
            <a:r>
              <a:rPr lang="uk-UA" sz="3600" b="1" dirty="0" smtClean="0">
                <a:solidFill>
                  <a:srgbClr val="FF0000"/>
                </a:solidFill>
                <a:latin typeface="Arial Black" panose="020B0A04020102020204" pitchFamily="34" charset="0"/>
              </a:rPr>
              <a:t>. </a:t>
            </a:r>
          </a:p>
          <a:p>
            <a:pPr algn="ctr"/>
            <a:endParaRPr lang="en-US" sz="2800" b="1" i="1" dirty="0" smtClean="0">
              <a:solidFill>
                <a:srgbClr val="7030A0"/>
              </a:solidFill>
              <a:effectLst>
                <a:outerShdw blurRad="38100" dist="38100" dir="2700000" algn="tl">
                  <a:srgbClr val="000000">
                    <a:alpha val="43137"/>
                  </a:srgbClr>
                </a:outerShdw>
              </a:effectLst>
              <a:latin typeface="Arial Black" panose="020B0A04020102020204" pitchFamily="34" charset="0"/>
            </a:endParaRPr>
          </a:p>
          <a:p>
            <a:pPr algn="ctr"/>
            <a:r>
              <a:rPr lang="uk-UA" sz="2800" b="1" i="1" dirty="0" smtClean="0">
                <a:solidFill>
                  <a:srgbClr val="7030A0"/>
                </a:solidFill>
                <a:latin typeface="Arial Black" panose="020B0A04020102020204" pitchFamily="34" charset="0"/>
              </a:rPr>
              <a:t>Тема </a:t>
            </a:r>
            <a:r>
              <a:rPr lang="en-US" sz="2800" b="1" i="1" dirty="0" smtClean="0">
                <a:solidFill>
                  <a:srgbClr val="7030A0"/>
                </a:solidFill>
                <a:latin typeface="Arial Black" panose="020B0A04020102020204" pitchFamily="34" charset="0"/>
              </a:rPr>
              <a:t>7</a:t>
            </a:r>
            <a:r>
              <a:rPr lang="uk-UA" sz="2800" b="1" i="1" dirty="0" smtClean="0">
                <a:solidFill>
                  <a:srgbClr val="7030A0"/>
                </a:solidFill>
                <a:latin typeface="Arial Black" panose="020B0A04020102020204" pitchFamily="34" charset="0"/>
              </a:rPr>
              <a:t>.</a:t>
            </a:r>
            <a:r>
              <a:rPr lang="en-US" sz="2800" b="1" i="1" dirty="0" smtClean="0">
                <a:solidFill>
                  <a:srgbClr val="7030A0"/>
                </a:solidFill>
                <a:latin typeface="Arial Black" panose="020B0A04020102020204" pitchFamily="34" charset="0"/>
              </a:rPr>
              <a:t> </a:t>
            </a:r>
            <a:r>
              <a:rPr lang="uk-UA" sz="2800" i="1" dirty="0" smtClean="0">
                <a:solidFill>
                  <a:srgbClr val="7030A0"/>
                </a:solidFill>
                <a:latin typeface="Arial Black" panose="020B0A04020102020204" pitchFamily="34" charset="0"/>
              </a:rPr>
              <a:t>Обструкція </a:t>
            </a:r>
            <a:r>
              <a:rPr lang="uk-UA" sz="2800" i="1" dirty="0">
                <a:solidFill>
                  <a:srgbClr val="7030A0"/>
                </a:solidFill>
                <a:latin typeface="Arial Black" panose="020B0A04020102020204" pitchFamily="34" charset="0"/>
              </a:rPr>
              <a:t>дихальних шляхів та втрата свідомості</a:t>
            </a:r>
            <a:endParaRPr lang="uk-UA" sz="2800" b="1" i="1" dirty="0" smtClean="0">
              <a:solidFill>
                <a:srgbClr val="7030A0"/>
              </a:solidFill>
              <a:latin typeface="Arial Black" panose="020B0A04020102020204" pitchFamily="34" charset="0"/>
            </a:endParaRPr>
          </a:p>
          <a:p>
            <a:pPr algn="ctr"/>
            <a:r>
              <a:rPr lang="uk-UA" sz="2800" b="1" i="1" dirty="0" smtClean="0">
                <a:solidFill>
                  <a:srgbClr val="7030A0"/>
                </a:solidFill>
                <a:latin typeface="Arial Black" panose="020B0A04020102020204" pitchFamily="34" charset="0"/>
              </a:rPr>
              <a:t>Тема </a:t>
            </a:r>
            <a:r>
              <a:rPr lang="en-US" sz="2800" b="1" i="1" dirty="0" smtClean="0">
                <a:solidFill>
                  <a:srgbClr val="7030A0"/>
                </a:solidFill>
                <a:latin typeface="Arial Black" panose="020B0A04020102020204" pitchFamily="34" charset="0"/>
              </a:rPr>
              <a:t>8</a:t>
            </a:r>
            <a:r>
              <a:rPr lang="uk-UA" sz="2800" b="1" i="1" dirty="0" smtClean="0">
                <a:solidFill>
                  <a:srgbClr val="7030A0"/>
                </a:solidFill>
                <a:latin typeface="Arial Black" panose="020B0A04020102020204" pitchFamily="34" charset="0"/>
              </a:rPr>
              <a:t>. </a:t>
            </a:r>
            <a:r>
              <a:rPr lang="uk-UA" sz="2800" i="1" dirty="0" smtClean="0">
                <a:solidFill>
                  <a:srgbClr val="7030A0"/>
                </a:solidFill>
                <a:latin typeface="Arial Black" panose="020B0A04020102020204" pitchFamily="34" charset="0"/>
              </a:rPr>
              <a:t>Переломи</a:t>
            </a:r>
            <a:r>
              <a:rPr lang="uk-UA" sz="2800" i="1" dirty="0">
                <a:solidFill>
                  <a:srgbClr val="7030A0"/>
                </a:solidFill>
                <a:latin typeface="Arial Black" panose="020B0A04020102020204" pitchFamily="34" charset="0"/>
              </a:rPr>
              <a:t>, вивихи, розтягнення</a:t>
            </a:r>
            <a:endParaRPr lang="ru-RU" sz="2800" b="1" i="1" dirty="0">
              <a:solidFill>
                <a:srgbClr val="7030A0"/>
              </a:solidFill>
              <a:latin typeface="Arial Black" panose="020B0A04020102020204" pitchFamily="34" charset="0"/>
            </a:endParaRPr>
          </a:p>
        </p:txBody>
      </p:sp>
      <p:pic>
        <p:nvPicPr>
          <p:cNvPr id="5" name="Picture 6"/>
          <p:cNvPicPr/>
          <p:nvPr/>
        </p:nvPicPr>
        <p:blipFill>
          <a:blip r:embed="rId3"/>
          <a:srcRect l="27113" r="5604"/>
          <a:stretch/>
        </p:blipFill>
        <p:spPr>
          <a:xfrm>
            <a:off x="180478" y="3707367"/>
            <a:ext cx="3100320" cy="2927880"/>
          </a:xfrm>
          <a:prstGeom prst="rect">
            <a:avLst/>
          </a:prstGeom>
          <a:ln>
            <a:noFill/>
          </a:ln>
        </p:spPr>
      </p:pic>
      <p:pic>
        <p:nvPicPr>
          <p:cNvPr id="6" name="Picture 10"/>
          <p:cNvPicPr/>
          <p:nvPr/>
        </p:nvPicPr>
        <p:blipFill>
          <a:blip r:embed="rId4"/>
          <a:stretch/>
        </p:blipFill>
        <p:spPr>
          <a:xfrm>
            <a:off x="3499560" y="4447167"/>
            <a:ext cx="3356640" cy="2188080"/>
          </a:xfrm>
          <a:prstGeom prst="rect">
            <a:avLst/>
          </a:prstGeom>
          <a:ln>
            <a:noFill/>
          </a:ln>
        </p:spPr>
      </p:pic>
    </p:spTree>
    <p:extLst>
      <p:ext uri="{BB962C8B-B14F-4D97-AF65-F5344CB8AC3E}">
        <p14:creationId xmlns:p14="http://schemas.microsoft.com/office/powerpoint/2010/main" val="77422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8821" y="337526"/>
            <a:ext cx="10640291" cy="1200329"/>
          </a:xfrm>
          <a:prstGeom prst="rect">
            <a:avLst/>
          </a:prstGeom>
        </p:spPr>
        <p:txBody>
          <a:bodyPr wrap="square">
            <a:spAutoFit/>
          </a:bodyPr>
          <a:lstStyle/>
          <a:p>
            <a:pPr algn="ctr"/>
            <a:r>
              <a:rPr lang="ru-RU" sz="2400" dirty="0"/>
              <a:t> </a:t>
            </a:r>
            <a:r>
              <a:rPr lang="ru-RU" sz="3600" b="1" dirty="0" err="1">
                <a:solidFill>
                  <a:srgbClr val="7030A0"/>
                </a:solidFill>
                <a:effectLst>
                  <a:outerShdw blurRad="38100" dist="38100" dir="2700000" algn="tl">
                    <a:srgbClr val="000000">
                      <a:alpha val="43137"/>
                    </a:srgbClr>
                  </a:outerShdw>
                </a:effectLst>
              </a:rPr>
              <a:t>Ознаки</a:t>
            </a:r>
            <a:r>
              <a:rPr lang="ru-RU" sz="3600" b="1" dirty="0">
                <a:solidFill>
                  <a:srgbClr val="7030A0"/>
                </a:solidFill>
                <a:effectLst>
                  <a:outerShdw blurRad="38100" dist="38100" dir="2700000" algn="tl">
                    <a:srgbClr val="000000">
                      <a:alpha val="43137"/>
                    </a:srgbClr>
                  </a:outerShdw>
                </a:effectLst>
              </a:rPr>
              <a:t> </a:t>
            </a:r>
            <a:r>
              <a:rPr lang="ru-RU" sz="3600" b="1" dirty="0" err="1">
                <a:solidFill>
                  <a:srgbClr val="7030A0"/>
                </a:solidFill>
                <a:effectLst>
                  <a:outerShdw blurRad="38100" dist="38100" dir="2700000" algn="tl">
                    <a:srgbClr val="000000">
                      <a:alpha val="43137"/>
                    </a:srgbClr>
                  </a:outerShdw>
                </a:effectLst>
              </a:rPr>
              <a:t>часткової</a:t>
            </a:r>
            <a:r>
              <a:rPr lang="ru-RU" sz="3600" b="1" dirty="0">
                <a:solidFill>
                  <a:srgbClr val="7030A0"/>
                </a:solidFill>
                <a:effectLst>
                  <a:outerShdw blurRad="38100" dist="38100" dir="2700000" algn="tl">
                    <a:srgbClr val="000000">
                      <a:alpha val="43137"/>
                    </a:srgbClr>
                  </a:outerShdw>
                </a:effectLst>
              </a:rPr>
              <a:t> і </a:t>
            </a:r>
            <a:r>
              <a:rPr lang="ru-RU" sz="3600" b="1" dirty="0" err="1">
                <a:solidFill>
                  <a:srgbClr val="7030A0"/>
                </a:solidFill>
                <a:effectLst>
                  <a:outerShdw blurRad="38100" dist="38100" dir="2700000" algn="tl">
                    <a:srgbClr val="000000">
                      <a:alpha val="43137"/>
                    </a:srgbClr>
                  </a:outerShdw>
                </a:effectLst>
              </a:rPr>
              <a:t>повної</a:t>
            </a:r>
            <a:r>
              <a:rPr lang="ru-RU" sz="3600" b="1" dirty="0">
                <a:solidFill>
                  <a:srgbClr val="7030A0"/>
                </a:solidFill>
                <a:effectLst>
                  <a:outerShdw blurRad="38100" dist="38100" dir="2700000" algn="tl">
                    <a:srgbClr val="000000">
                      <a:alpha val="43137"/>
                    </a:srgbClr>
                  </a:outerShdw>
                </a:effectLst>
              </a:rPr>
              <a:t> </a:t>
            </a:r>
            <a:r>
              <a:rPr lang="ru-RU" sz="3600" b="1" dirty="0" err="1">
                <a:solidFill>
                  <a:srgbClr val="7030A0"/>
                </a:solidFill>
                <a:effectLst>
                  <a:outerShdw blurRad="38100" dist="38100" dir="2700000" algn="tl">
                    <a:srgbClr val="000000">
                      <a:alpha val="43137"/>
                    </a:srgbClr>
                  </a:outerShdw>
                </a:effectLst>
              </a:rPr>
              <a:t>непрохідності</a:t>
            </a:r>
            <a:r>
              <a:rPr lang="ru-RU" sz="3600" b="1" dirty="0">
                <a:solidFill>
                  <a:srgbClr val="7030A0"/>
                </a:solidFill>
                <a:effectLst>
                  <a:outerShdw blurRad="38100" dist="38100" dir="2700000" algn="tl">
                    <a:srgbClr val="000000">
                      <a:alpha val="43137"/>
                    </a:srgbClr>
                  </a:outerShdw>
                </a:effectLst>
              </a:rPr>
              <a:t> </a:t>
            </a:r>
            <a:r>
              <a:rPr lang="ru-RU" sz="3600" b="1" dirty="0" err="1" smtClean="0">
                <a:solidFill>
                  <a:srgbClr val="7030A0"/>
                </a:solidFill>
                <a:effectLst>
                  <a:outerShdw blurRad="38100" dist="38100" dir="2700000" algn="tl">
                    <a:srgbClr val="000000">
                      <a:alpha val="43137"/>
                    </a:srgbClr>
                  </a:outerShdw>
                </a:effectLst>
              </a:rPr>
              <a:t>дихальних</a:t>
            </a:r>
            <a:r>
              <a:rPr lang="en-US" sz="3600" b="1" dirty="0" smtClean="0">
                <a:solidFill>
                  <a:srgbClr val="7030A0"/>
                </a:solidFill>
                <a:effectLst>
                  <a:outerShdw blurRad="38100" dist="38100" dir="2700000" algn="tl">
                    <a:srgbClr val="000000">
                      <a:alpha val="43137"/>
                    </a:srgbClr>
                  </a:outerShdw>
                </a:effectLst>
              </a:rPr>
              <a:t> </a:t>
            </a:r>
            <a:r>
              <a:rPr lang="ru-RU" sz="3600" b="1" dirty="0" err="1" smtClean="0">
                <a:solidFill>
                  <a:srgbClr val="7030A0"/>
                </a:solidFill>
                <a:effectLst>
                  <a:outerShdw blurRad="38100" dist="38100" dir="2700000" algn="tl">
                    <a:srgbClr val="000000">
                      <a:alpha val="43137"/>
                    </a:srgbClr>
                  </a:outerShdw>
                </a:effectLst>
              </a:rPr>
              <a:t>шляхів</a:t>
            </a:r>
            <a:endParaRPr lang="ru-RU" sz="3600" b="1" dirty="0">
              <a:solidFill>
                <a:srgbClr val="7030A0"/>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rotWithShape="1">
          <a:blip r:embed="rId2"/>
          <a:srcRect l="19120" t="38542" r="20398" b="12405"/>
          <a:stretch/>
        </p:blipFill>
        <p:spPr>
          <a:xfrm>
            <a:off x="907391" y="1690255"/>
            <a:ext cx="10543149" cy="4807527"/>
          </a:xfrm>
          <a:prstGeom prst="rect">
            <a:avLst/>
          </a:prstGeom>
        </p:spPr>
      </p:pic>
    </p:spTree>
    <p:extLst>
      <p:ext uri="{BB962C8B-B14F-4D97-AF65-F5344CB8AC3E}">
        <p14:creationId xmlns:p14="http://schemas.microsoft.com/office/powerpoint/2010/main" val="46641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Heimlich maneuver for adults and children, створено за допомогою Ш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779030" y="914401"/>
            <a:ext cx="10290752" cy="4524315"/>
          </a:xfrm>
          <a:prstGeom prst="rect">
            <a:avLst/>
          </a:prstGeom>
        </p:spPr>
        <p:txBody>
          <a:bodyPr wrap="square">
            <a:spAutoFit/>
          </a:bodyPr>
          <a:lstStyle/>
          <a:p>
            <a:r>
              <a:rPr lang="ru-RU" sz="3600" b="1" dirty="0" err="1">
                <a:solidFill>
                  <a:srgbClr val="FF0000"/>
                </a:solidFill>
              </a:rPr>
              <a:t>Прийом</a:t>
            </a:r>
            <a:r>
              <a:rPr lang="ru-RU" sz="3600" b="1" dirty="0">
                <a:solidFill>
                  <a:srgbClr val="FF0000"/>
                </a:solidFill>
              </a:rPr>
              <a:t> </a:t>
            </a:r>
            <a:r>
              <a:rPr lang="ru-RU" sz="3600" b="1" dirty="0" err="1">
                <a:solidFill>
                  <a:srgbClr val="FF0000"/>
                </a:solidFill>
              </a:rPr>
              <a:t>Геймліха</a:t>
            </a:r>
            <a:r>
              <a:rPr lang="ru-RU" sz="3600" b="1" dirty="0">
                <a:solidFill>
                  <a:srgbClr val="FF0000"/>
                </a:solidFill>
              </a:rPr>
              <a:t> (</a:t>
            </a:r>
            <a:r>
              <a:rPr lang="ru-RU" sz="3600" b="1" dirty="0" err="1">
                <a:solidFill>
                  <a:srgbClr val="FF0000"/>
                </a:solidFill>
              </a:rPr>
              <a:t>дорослі</a:t>
            </a:r>
            <a:r>
              <a:rPr lang="ru-RU" sz="3600" b="1" dirty="0">
                <a:solidFill>
                  <a:srgbClr val="FF0000"/>
                </a:solidFill>
              </a:rPr>
              <a:t> та </a:t>
            </a:r>
            <a:r>
              <a:rPr lang="ru-RU" sz="3600" b="1" dirty="0" err="1">
                <a:solidFill>
                  <a:srgbClr val="FF0000"/>
                </a:solidFill>
              </a:rPr>
              <a:t>діти</a:t>
            </a:r>
            <a:r>
              <a:rPr lang="ru-RU" sz="3600" b="1" dirty="0">
                <a:solidFill>
                  <a:srgbClr val="FF0000"/>
                </a:solidFill>
              </a:rPr>
              <a:t> </a:t>
            </a:r>
            <a:r>
              <a:rPr lang="ru-RU" sz="3600" b="1" dirty="0" err="1">
                <a:solidFill>
                  <a:srgbClr val="FF0000"/>
                </a:solidFill>
              </a:rPr>
              <a:t>від</a:t>
            </a:r>
            <a:r>
              <a:rPr lang="ru-RU" sz="3600" b="1" dirty="0">
                <a:solidFill>
                  <a:srgbClr val="FF0000"/>
                </a:solidFill>
              </a:rPr>
              <a:t> 1 року):</a:t>
            </a:r>
          </a:p>
          <a:p>
            <a:pPr marL="342900" indent="-342900">
              <a:buFont typeface="Wingdings" panose="05000000000000000000" pitchFamily="2" charset="2"/>
              <a:buChar char="ü"/>
            </a:pPr>
            <a:r>
              <a:rPr lang="ru-RU" sz="2800" dirty="0"/>
              <a:t>Стати за спиною </a:t>
            </a:r>
            <a:r>
              <a:rPr lang="ru-RU" sz="2800" dirty="0" err="1"/>
              <a:t>постраждалого</a:t>
            </a:r>
            <a:r>
              <a:rPr lang="ru-RU" sz="2800" dirty="0"/>
              <a:t>, поставивши ногу </a:t>
            </a:r>
            <a:r>
              <a:rPr lang="ru-RU" sz="2800" dirty="0" err="1"/>
              <a:t>між</a:t>
            </a:r>
            <a:r>
              <a:rPr lang="ru-RU" sz="2800" dirty="0"/>
              <a:t> </a:t>
            </a:r>
            <a:r>
              <a:rPr lang="ru-RU" sz="2800" dirty="0" err="1"/>
              <a:t>його</a:t>
            </a:r>
            <a:r>
              <a:rPr lang="ru-RU" sz="2800" dirty="0"/>
              <a:t> ногами.</a:t>
            </a:r>
          </a:p>
          <a:p>
            <a:pPr marL="342900" indent="-342900">
              <a:buFont typeface="Wingdings" panose="05000000000000000000" pitchFamily="2" charset="2"/>
              <a:buChar char="ü"/>
            </a:pPr>
            <a:r>
              <a:rPr lang="ru-RU" sz="2800" dirty="0" err="1"/>
              <a:t>Обхопити</a:t>
            </a:r>
            <a:r>
              <a:rPr lang="ru-RU" sz="2800" dirty="0"/>
              <a:t> руками, </a:t>
            </a:r>
            <a:r>
              <a:rPr lang="ru-RU" sz="2800" dirty="0" err="1"/>
              <a:t>покласти</a:t>
            </a:r>
            <a:r>
              <a:rPr lang="ru-RU" sz="2800" dirty="0"/>
              <a:t> кулак </a:t>
            </a:r>
            <a:r>
              <a:rPr lang="ru-RU" sz="2800" dirty="0" err="1"/>
              <a:t>трохи</a:t>
            </a:r>
            <a:r>
              <a:rPr lang="ru-RU" sz="2800" dirty="0"/>
              <a:t> </a:t>
            </a:r>
            <a:r>
              <a:rPr lang="ru-RU" sz="2800" dirty="0" err="1"/>
              <a:t>вище</a:t>
            </a:r>
            <a:r>
              <a:rPr lang="ru-RU" sz="2800" dirty="0"/>
              <a:t> пупка.</a:t>
            </a:r>
          </a:p>
          <a:p>
            <a:pPr marL="342900" indent="-342900">
              <a:buFont typeface="Wingdings" panose="05000000000000000000" pitchFamily="2" charset="2"/>
              <a:buChar char="ü"/>
            </a:pPr>
            <a:r>
              <a:rPr lang="ru-RU" sz="2800" dirty="0"/>
              <a:t>Другою рукою </a:t>
            </a:r>
            <a:r>
              <a:rPr lang="ru-RU" sz="2800" dirty="0" err="1"/>
              <a:t>накрити</a:t>
            </a:r>
            <a:r>
              <a:rPr lang="ru-RU" sz="2800" dirty="0"/>
              <a:t> кулак і </a:t>
            </a:r>
            <a:r>
              <a:rPr lang="ru-RU" sz="2800" dirty="0" err="1"/>
              <a:t>робити</a:t>
            </a:r>
            <a:r>
              <a:rPr lang="ru-RU" sz="2800" dirty="0"/>
              <a:t> </a:t>
            </a:r>
            <a:r>
              <a:rPr lang="ru-RU" sz="2800" dirty="0" err="1"/>
              <a:t>різкі</a:t>
            </a:r>
            <a:r>
              <a:rPr lang="ru-RU" sz="2800" dirty="0"/>
              <a:t> </a:t>
            </a:r>
            <a:r>
              <a:rPr lang="ru-RU" sz="2800" dirty="0" err="1"/>
              <a:t>поштовхи</a:t>
            </a:r>
            <a:r>
              <a:rPr lang="ru-RU" sz="2800" dirty="0"/>
              <a:t> </a:t>
            </a:r>
            <a:r>
              <a:rPr lang="ru-RU" sz="2800" b="1" dirty="0" err="1"/>
              <a:t>всередину</a:t>
            </a:r>
            <a:r>
              <a:rPr lang="ru-RU" sz="2800" b="1" dirty="0"/>
              <a:t> і </a:t>
            </a:r>
            <a:r>
              <a:rPr lang="ru-RU" sz="2800" b="1" dirty="0" err="1"/>
              <a:t>вгору</a:t>
            </a:r>
            <a:r>
              <a:rPr lang="ru-RU" sz="2800" dirty="0"/>
              <a:t>.</a:t>
            </a:r>
          </a:p>
          <a:p>
            <a:pPr marL="342900" indent="-342900">
              <a:buFont typeface="Wingdings" panose="05000000000000000000" pitchFamily="2" charset="2"/>
              <a:buChar char="ü"/>
            </a:pPr>
            <a:r>
              <a:rPr lang="ru-RU" sz="2800" dirty="0" err="1"/>
              <a:t>Повторювати</a:t>
            </a:r>
            <a:r>
              <a:rPr lang="ru-RU" sz="2800" dirty="0"/>
              <a:t> до </a:t>
            </a:r>
            <a:r>
              <a:rPr lang="ru-RU" sz="2800" dirty="0" err="1"/>
              <a:t>виштовхування</a:t>
            </a:r>
            <a:r>
              <a:rPr lang="ru-RU" sz="2800" dirty="0"/>
              <a:t> </a:t>
            </a:r>
            <a:r>
              <a:rPr lang="ru-RU" sz="2800" dirty="0" err="1"/>
              <a:t>об’єкта</a:t>
            </a:r>
            <a:r>
              <a:rPr lang="ru-RU" sz="2800" dirty="0"/>
              <a:t> </a:t>
            </a:r>
            <a:r>
              <a:rPr lang="ru-RU" sz="2800" dirty="0" err="1"/>
              <a:t>або</a:t>
            </a:r>
            <a:r>
              <a:rPr lang="ru-RU" sz="2800" dirty="0"/>
              <a:t> </a:t>
            </a:r>
            <a:r>
              <a:rPr lang="ru-RU" sz="2800" dirty="0" err="1"/>
              <a:t>втрати</a:t>
            </a:r>
            <a:r>
              <a:rPr lang="ru-RU" sz="2800" dirty="0"/>
              <a:t> </a:t>
            </a:r>
            <a:r>
              <a:rPr lang="ru-RU" sz="2800" dirty="0" err="1"/>
              <a:t>свідомості</a:t>
            </a:r>
            <a:r>
              <a:rPr lang="ru-RU" sz="2800" dirty="0"/>
              <a:t> (</a:t>
            </a:r>
            <a:r>
              <a:rPr lang="ru-RU" sz="2800" dirty="0" err="1"/>
              <a:t>тоді</a:t>
            </a:r>
            <a:r>
              <a:rPr lang="ru-RU" sz="2800" dirty="0"/>
              <a:t> </a:t>
            </a:r>
            <a:r>
              <a:rPr lang="ru-RU" sz="2800" dirty="0" err="1"/>
              <a:t>розпочати</a:t>
            </a:r>
            <a:r>
              <a:rPr lang="ru-RU" sz="2800" dirty="0"/>
              <a:t> СЛР).</a:t>
            </a:r>
          </a:p>
          <a:p>
            <a:r>
              <a:rPr lang="ru-RU" sz="2800" i="1" dirty="0" err="1"/>
              <a:t>Примітка</a:t>
            </a:r>
            <a:r>
              <a:rPr lang="ru-RU" sz="2800" i="1" dirty="0"/>
              <a:t>: </a:t>
            </a:r>
            <a:r>
              <a:rPr lang="ru-RU" sz="2800" i="1" dirty="0" err="1"/>
              <a:t>Вагітним</a:t>
            </a:r>
            <a:r>
              <a:rPr lang="ru-RU" sz="2800" i="1" dirty="0"/>
              <a:t> та особам з </a:t>
            </a:r>
            <a:r>
              <a:rPr lang="ru-RU" sz="2800" i="1" dirty="0" err="1"/>
              <a:t>ожирінням</a:t>
            </a:r>
            <a:r>
              <a:rPr lang="ru-RU" sz="2800" i="1" dirty="0"/>
              <a:t> </a:t>
            </a:r>
            <a:r>
              <a:rPr lang="ru-RU" sz="2800" i="1" dirty="0" err="1"/>
              <a:t>натискання</a:t>
            </a:r>
            <a:r>
              <a:rPr lang="ru-RU" sz="2800" i="1" dirty="0"/>
              <a:t> </a:t>
            </a:r>
            <a:r>
              <a:rPr lang="ru-RU" sz="2800" i="1" dirty="0" err="1"/>
              <a:t>проводять</a:t>
            </a:r>
            <a:r>
              <a:rPr lang="ru-RU" sz="2800" i="1" dirty="0"/>
              <a:t> на </a:t>
            </a:r>
            <a:r>
              <a:rPr lang="ru-RU" sz="2800" i="1" dirty="0" err="1"/>
              <a:t>нижню</a:t>
            </a:r>
            <a:r>
              <a:rPr lang="ru-RU" sz="2800" i="1" dirty="0"/>
              <a:t> </a:t>
            </a:r>
            <a:r>
              <a:rPr lang="ru-RU" sz="2800" i="1" dirty="0" err="1"/>
              <a:t>частину</a:t>
            </a:r>
            <a:r>
              <a:rPr lang="ru-RU" sz="2800" i="1" dirty="0"/>
              <a:t> </a:t>
            </a:r>
            <a:r>
              <a:rPr lang="ru-RU" sz="2800" i="1" dirty="0" err="1"/>
              <a:t>грудини</a:t>
            </a:r>
            <a:r>
              <a:rPr lang="ru-RU" sz="2000" i="1" dirty="0"/>
              <a:t>.</a:t>
            </a:r>
            <a:endParaRPr lang="ru-RU" sz="2000" dirty="0"/>
          </a:p>
        </p:txBody>
      </p:sp>
      <p:sp>
        <p:nvSpPr>
          <p:cNvPr id="4" name="AutoShape 4" descr="https://encrypted-tbn1.gstatic.com/licensed-image?q=tbn:ANd9GcTeYNdzpNrYgI8oPE70fvnMSMSMn65iFOmFdQQaPpEpIpCU_VlhWpvbUIsO8lGuPvvOQz8uh-nWYAvuoiSAY3fTsssMa0xtA2cZybXedZhA0sqei0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80524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3708" t="28314" r="32217" b="27367"/>
          <a:stretch/>
        </p:blipFill>
        <p:spPr>
          <a:xfrm>
            <a:off x="3117272" y="715673"/>
            <a:ext cx="6580909" cy="4812291"/>
          </a:xfrm>
          <a:prstGeom prst="rect">
            <a:avLst/>
          </a:prstGeom>
        </p:spPr>
      </p:pic>
      <p:sp>
        <p:nvSpPr>
          <p:cNvPr id="3" name="Прямоугольник 2"/>
          <p:cNvSpPr/>
          <p:nvPr/>
        </p:nvSpPr>
        <p:spPr>
          <a:xfrm>
            <a:off x="1416135" y="5668878"/>
            <a:ext cx="9983182" cy="584775"/>
          </a:xfrm>
          <a:prstGeom prst="rect">
            <a:avLst/>
          </a:prstGeom>
        </p:spPr>
        <p:txBody>
          <a:bodyPr wrap="none">
            <a:spAutoFit/>
          </a:bodyPr>
          <a:lstStyle/>
          <a:p>
            <a:r>
              <a:rPr lang="ru-RU" sz="3200" b="1" dirty="0">
                <a:solidFill>
                  <a:srgbClr val="7030A0"/>
                </a:solidFill>
                <a:effectLst>
                  <a:outerShdw blurRad="38100" dist="38100" dir="2700000" algn="tl">
                    <a:srgbClr val="000000">
                      <a:alpha val="43137"/>
                    </a:srgbClr>
                  </a:outerShdw>
                </a:effectLst>
              </a:rPr>
              <a:t>Правильна </a:t>
            </a:r>
            <a:r>
              <a:rPr lang="ru-RU" sz="3200" b="1" dirty="0" err="1">
                <a:solidFill>
                  <a:srgbClr val="7030A0"/>
                </a:solidFill>
                <a:effectLst>
                  <a:outerShdw blurRad="38100" dist="38100" dir="2700000" algn="tl">
                    <a:srgbClr val="000000">
                      <a:alpha val="43137"/>
                    </a:srgbClr>
                  </a:outerShdw>
                </a:effectLst>
              </a:rPr>
              <a:t>позиція</a:t>
            </a:r>
            <a:r>
              <a:rPr lang="ru-RU" sz="3200" b="1" dirty="0">
                <a:solidFill>
                  <a:srgbClr val="7030A0"/>
                </a:solidFill>
                <a:effectLst>
                  <a:outerShdw blurRad="38100" dist="38100" dir="2700000" algn="tl">
                    <a:srgbClr val="000000">
                      <a:alpha val="43137"/>
                    </a:srgbClr>
                  </a:outerShdw>
                </a:effectLst>
              </a:rPr>
              <a:t> при </a:t>
            </a:r>
            <a:r>
              <a:rPr lang="ru-RU" sz="3200" b="1" dirty="0" err="1">
                <a:solidFill>
                  <a:srgbClr val="7030A0"/>
                </a:solidFill>
                <a:effectLst>
                  <a:outerShdw blurRad="38100" dist="38100" dir="2700000" algn="tl">
                    <a:srgbClr val="000000">
                      <a:alpha val="43137"/>
                    </a:srgbClr>
                  </a:outerShdw>
                </a:effectLst>
              </a:rPr>
              <a:t>проведенні</a:t>
            </a:r>
            <a:r>
              <a:rPr lang="ru-RU" sz="3200" b="1" dirty="0">
                <a:solidFill>
                  <a:srgbClr val="7030A0"/>
                </a:solidFill>
                <a:effectLst>
                  <a:outerShdw blurRad="38100" dist="38100" dir="2700000" algn="tl">
                    <a:srgbClr val="000000">
                      <a:alpha val="43137"/>
                    </a:srgbClr>
                  </a:outerShdw>
                </a:effectLst>
              </a:rPr>
              <a:t> </a:t>
            </a:r>
            <a:r>
              <a:rPr lang="ru-RU" sz="3200" b="1" dirty="0" err="1">
                <a:solidFill>
                  <a:srgbClr val="7030A0"/>
                </a:solidFill>
                <a:effectLst>
                  <a:outerShdw blurRad="38100" dist="38100" dir="2700000" algn="tl">
                    <a:srgbClr val="000000">
                      <a:alpha val="43137"/>
                    </a:srgbClr>
                  </a:outerShdw>
                </a:effectLst>
              </a:rPr>
              <a:t>прийому</a:t>
            </a:r>
            <a:r>
              <a:rPr lang="ru-RU" sz="3200" b="1" dirty="0">
                <a:solidFill>
                  <a:srgbClr val="7030A0"/>
                </a:solidFill>
                <a:effectLst>
                  <a:outerShdw blurRad="38100" dist="38100" dir="2700000" algn="tl">
                    <a:srgbClr val="000000">
                      <a:alpha val="43137"/>
                    </a:srgbClr>
                  </a:outerShdw>
                </a:effectLst>
              </a:rPr>
              <a:t> </a:t>
            </a:r>
            <a:r>
              <a:rPr lang="ru-RU" sz="3200" b="1" dirty="0" err="1">
                <a:solidFill>
                  <a:srgbClr val="7030A0"/>
                </a:solidFill>
                <a:effectLst>
                  <a:outerShdw blurRad="38100" dist="38100" dir="2700000" algn="tl">
                    <a:srgbClr val="000000">
                      <a:alpha val="43137"/>
                    </a:srgbClr>
                  </a:outerShdw>
                </a:effectLst>
              </a:rPr>
              <a:t>Хеймліка</a:t>
            </a:r>
            <a:endParaRPr lang="ru-RU" sz="32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035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licensed-image?q=tbn:ANd9GcTeYNdzpNrYgI8oPE70fvnMSMSMn65iFOmFdQQaPpEpIpCU_VlhWpvbUIsO8lGuPvvOQz8uh-nWYAvuoiSAY3fTsssMa0xtA2cZybXedZhA0sqei0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7" y="252973"/>
            <a:ext cx="10446330" cy="634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3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5854" y="665018"/>
            <a:ext cx="10848109" cy="3724096"/>
          </a:xfrm>
          <a:prstGeom prst="rect">
            <a:avLst/>
          </a:prstGeom>
        </p:spPr>
        <p:txBody>
          <a:bodyPr wrap="square">
            <a:spAutoFit/>
          </a:bodyPr>
          <a:lstStyle/>
          <a:p>
            <a:pPr algn="just"/>
            <a:r>
              <a:rPr lang="ru-RU" sz="4400" b="1" dirty="0" err="1">
                <a:solidFill>
                  <a:srgbClr val="FF0000"/>
                </a:solidFill>
              </a:rPr>
              <a:t>Допомога</a:t>
            </a:r>
            <a:r>
              <a:rPr lang="ru-RU" sz="4400" b="1" dirty="0">
                <a:solidFill>
                  <a:srgbClr val="FF0000"/>
                </a:solidFill>
              </a:rPr>
              <a:t> </a:t>
            </a:r>
            <a:r>
              <a:rPr lang="ru-RU" sz="4400" b="1" dirty="0" err="1">
                <a:solidFill>
                  <a:srgbClr val="FF0000"/>
                </a:solidFill>
              </a:rPr>
              <a:t>немовлятам</a:t>
            </a:r>
            <a:r>
              <a:rPr lang="ru-RU" sz="4400" b="1" dirty="0">
                <a:solidFill>
                  <a:srgbClr val="FF0000"/>
                </a:solidFill>
              </a:rPr>
              <a:t> (до 1 року):</a:t>
            </a:r>
          </a:p>
          <a:p>
            <a:pPr algn="just">
              <a:buFont typeface="+mj-lt"/>
              <a:buAutoNum type="arabicPeriod"/>
            </a:pPr>
            <a:r>
              <a:rPr lang="ru-RU" sz="3200" dirty="0" err="1"/>
              <a:t>Покласти</a:t>
            </a:r>
            <a:r>
              <a:rPr lang="ru-RU" sz="3200" dirty="0"/>
              <a:t> </a:t>
            </a:r>
            <a:r>
              <a:rPr lang="ru-RU" sz="3200" dirty="0" err="1"/>
              <a:t>дитину</a:t>
            </a:r>
            <a:r>
              <a:rPr lang="ru-RU" sz="3200" dirty="0"/>
              <a:t> </a:t>
            </a:r>
            <a:r>
              <a:rPr lang="ru-RU" sz="3200" dirty="0" err="1"/>
              <a:t>обличчям</a:t>
            </a:r>
            <a:r>
              <a:rPr lang="ru-RU" sz="3200" dirty="0"/>
              <a:t> донизу на </a:t>
            </a:r>
            <a:r>
              <a:rPr lang="ru-RU" sz="3200" dirty="0" err="1"/>
              <a:t>своє</a:t>
            </a:r>
            <a:r>
              <a:rPr lang="ru-RU" sz="3200" dirty="0"/>
              <a:t> </a:t>
            </a:r>
            <a:r>
              <a:rPr lang="ru-RU" sz="3200" dirty="0" err="1"/>
              <a:t>передпліччя</a:t>
            </a:r>
            <a:r>
              <a:rPr lang="ru-RU" sz="3200" dirty="0"/>
              <a:t> (голова </a:t>
            </a:r>
            <a:r>
              <a:rPr lang="ru-RU" sz="3200" dirty="0" err="1"/>
              <a:t>нижче</a:t>
            </a:r>
            <a:r>
              <a:rPr lang="ru-RU" sz="3200" dirty="0"/>
              <a:t> </a:t>
            </a:r>
            <a:r>
              <a:rPr lang="ru-RU" sz="3200" dirty="0" err="1"/>
              <a:t>тулуба</a:t>
            </a:r>
            <a:r>
              <a:rPr lang="ru-RU" sz="3200" dirty="0"/>
              <a:t>).</a:t>
            </a:r>
          </a:p>
          <a:p>
            <a:pPr algn="just">
              <a:buFont typeface="+mj-lt"/>
              <a:buAutoNum type="arabicPeriod"/>
            </a:pPr>
            <a:r>
              <a:rPr lang="ru-RU" sz="3200" dirty="0"/>
              <a:t>Нанести </a:t>
            </a:r>
            <a:r>
              <a:rPr lang="ru-RU" sz="3200" b="1" dirty="0"/>
              <a:t>5 легких </a:t>
            </a:r>
            <a:r>
              <a:rPr lang="ru-RU" sz="3200" b="1" dirty="0" err="1"/>
              <a:t>ударів</a:t>
            </a:r>
            <a:r>
              <a:rPr lang="ru-RU" sz="3200" dirty="0"/>
              <a:t> основою </a:t>
            </a:r>
            <a:r>
              <a:rPr lang="ru-RU" sz="3200" dirty="0" err="1"/>
              <a:t>долоні</a:t>
            </a:r>
            <a:r>
              <a:rPr lang="ru-RU" sz="3200" dirty="0"/>
              <a:t> </a:t>
            </a:r>
            <a:r>
              <a:rPr lang="ru-RU" sz="3200" dirty="0" err="1"/>
              <a:t>між</a:t>
            </a:r>
            <a:r>
              <a:rPr lang="ru-RU" sz="3200" dirty="0"/>
              <a:t> лопатками.</a:t>
            </a:r>
          </a:p>
          <a:p>
            <a:pPr algn="just">
              <a:buFont typeface="+mj-lt"/>
              <a:buAutoNum type="arabicPeriod"/>
            </a:pPr>
            <a:r>
              <a:rPr lang="ru-RU" sz="3200" dirty="0" err="1"/>
              <a:t>Перевернути</a:t>
            </a:r>
            <a:r>
              <a:rPr lang="ru-RU" sz="3200" dirty="0"/>
              <a:t> на спину, </a:t>
            </a:r>
            <a:r>
              <a:rPr lang="ru-RU" sz="3200" dirty="0" err="1"/>
              <a:t>зробити</a:t>
            </a:r>
            <a:r>
              <a:rPr lang="ru-RU" sz="3200" dirty="0"/>
              <a:t> </a:t>
            </a:r>
            <a:r>
              <a:rPr lang="ru-RU" sz="3200" b="1" dirty="0"/>
              <a:t>5 </a:t>
            </a:r>
            <a:r>
              <a:rPr lang="ru-RU" sz="3200" b="1" dirty="0" err="1"/>
              <a:t>натискань</a:t>
            </a:r>
            <a:r>
              <a:rPr lang="ru-RU" sz="3200" dirty="0"/>
              <a:t> на середину </a:t>
            </a:r>
            <a:r>
              <a:rPr lang="ru-RU" sz="3200" dirty="0" err="1"/>
              <a:t>грудини</a:t>
            </a:r>
            <a:r>
              <a:rPr lang="ru-RU" sz="3200" dirty="0"/>
              <a:t> </a:t>
            </a:r>
            <a:r>
              <a:rPr lang="ru-RU" sz="3200" dirty="0" err="1"/>
              <a:t>двома</a:t>
            </a:r>
            <a:r>
              <a:rPr lang="ru-RU" sz="3200" dirty="0"/>
              <a:t> </a:t>
            </a:r>
            <a:r>
              <a:rPr lang="ru-RU" sz="3200" dirty="0" err="1"/>
              <a:t>пальцями</a:t>
            </a:r>
            <a:r>
              <a:rPr lang="ru-RU" sz="3200" dirty="0"/>
              <a:t>.</a:t>
            </a:r>
          </a:p>
          <a:p>
            <a:pPr algn="just">
              <a:buFont typeface="+mj-lt"/>
              <a:buAutoNum type="arabicPeriod"/>
            </a:pPr>
            <a:r>
              <a:rPr lang="ru-RU" sz="3200" dirty="0" err="1"/>
              <a:t>Чергувати</a:t>
            </a:r>
            <a:r>
              <a:rPr lang="ru-RU" sz="3200" dirty="0"/>
              <a:t> до </a:t>
            </a:r>
            <a:r>
              <a:rPr lang="ru-RU" sz="3200" dirty="0" err="1"/>
              <a:t>відновлення</a:t>
            </a:r>
            <a:r>
              <a:rPr lang="ru-RU" sz="3200" dirty="0"/>
              <a:t> </a:t>
            </a:r>
            <a:r>
              <a:rPr lang="ru-RU" sz="3200" dirty="0" err="1"/>
              <a:t>дихання</a:t>
            </a:r>
            <a:r>
              <a:rPr lang="ru-RU" sz="3200" dirty="0"/>
              <a:t>.</a:t>
            </a:r>
          </a:p>
        </p:txBody>
      </p:sp>
    </p:spTree>
    <p:extLst>
      <p:ext uri="{BB962C8B-B14F-4D97-AF65-F5344CB8AC3E}">
        <p14:creationId xmlns:p14="http://schemas.microsoft.com/office/powerpoint/2010/main" val="182173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4360" y="4828062"/>
            <a:ext cx="9852074" cy="461665"/>
          </a:xfrm>
          <a:prstGeom prst="rect">
            <a:avLst/>
          </a:prstGeom>
        </p:spPr>
        <p:txBody>
          <a:bodyPr wrap="square">
            <a:spAutoFit/>
          </a:bodyPr>
          <a:lstStyle/>
          <a:p>
            <a:r>
              <a:rPr lang="ru-RU" sz="2400" b="1" dirty="0" err="1">
                <a:solidFill>
                  <a:srgbClr val="7030A0"/>
                </a:solidFill>
              </a:rPr>
              <a:t>Видалення</a:t>
            </a:r>
            <a:r>
              <a:rPr lang="ru-RU" sz="2400" b="1" dirty="0">
                <a:solidFill>
                  <a:srgbClr val="7030A0"/>
                </a:solidFill>
              </a:rPr>
              <a:t> </a:t>
            </a:r>
            <a:r>
              <a:rPr lang="ru-RU" sz="2400" b="1" dirty="0" err="1">
                <a:solidFill>
                  <a:srgbClr val="7030A0"/>
                </a:solidFill>
              </a:rPr>
              <a:t>стороннього</a:t>
            </a:r>
            <a:r>
              <a:rPr lang="ru-RU" sz="2400" b="1" dirty="0">
                <a:solidFill>
                  <a:srgbClr val="7030A0"/>
                </a:solidFill>
              </a:rPr>
              <a:t> предмету </a:t>
            </a:r>
            <a:r>
              <a:rPr lang="ru-RU" sz="2400" b="1" dirty="0" err="1">
                <a:solidFill>
                  <a:srgbClr val="7030A0"/>
                </a:solidFill>
              </a:rPr>
              <a:t>із</a:t>
            </a:r>
            <a:r>
              <a:rPr lang="ru-RU" sz="2400" b="1" dirty="0">
                <a:solidFill>
                  <a:srgbClr val="7030A0"/>
                </a:solidFill>
              </a:rPr>
              <a:t> </a:t>
            </a:r>
            <a:r>
              <a:rPr lang="ru-RU" sz="2400" b="1" dirty="0" err="1">
                <a:solidFill>
                  <a:srgbClr val="7030A0"/>
                </a:solidFill>
              </a:rPr>
              <a:t>дихальних</a:t>
            </a:r>
            <a:r>
              <a:rPr lang="ru-RU" sz="2400" b="1" dirty="0">
                <a:solidFill>
                  <a:srgbClr val="7030A0"/>
                </a:solidFill>
              </a:rPr>
              <a:t> </a:t>
            </a:r>
            <a:r>
              <a:rPr lang="ru-RU" sz="2400" b="1" dirty="0" err="1">
                <a:solidFill>
                  <a:srgbClr val="7030A0"/>
                </a:solidFill>
              </a:rPr>
              <a:t>шляхів</a:t>
            </a:r>
            <a:r>
              <a:rPr lang="ru-RU" sz="2400" b="1" dirty="0">
                <a:solidFill>
                  <a:srgbClr val="7030A0"/>
                </a:solidFill>
              </a:rPr>
              <a:t> </a:t>
            </a:r>
            <a:r>
              <a:rPr lang="ru-RU" sz="2400" b="1" dirty="0" smtClean="0">
                <a:solidFill>
                  <a:srgbClr val="7030A0"/>
                </a:solidFill>
              </a:rPr>
              <a:t>у</a:t>
            </a:r>
            <a:r>
              <a:rPr lang="en-US" sz="2400" b="1" dirty="0" smtClean="0">
                <a:solidFill>
                  <a:srgbClr val="7030A0"/>
                </a:solidFill>
              </a:rPr>
              <a:t> </a:t>
            </a:r>
            <a:r>
              <a:rPr lang="ru-RU" sz="2400" b="1" dirty="0" err="1" smtClean="0">
                <a:solidFill>
                  <a:srgbClr val="7030A0"/>
                </a:solidFill>
              </a:rPr>
              <a:t>немовляти</a:t>
            </a:r>
            <a:endParaRPr lang="ru-RU" sz="2400" b="1" dirty="0">
              <a:solidFill>
                <a:srgbClr val="7030A0"/>
              </a:solidFill>
            </a:endParaRPr>
          </a:p>
        </p:txBody>
      </p:sp>
      <p:pic>
        <p:nvPicPr>
          <p:cNvPr id="3" name="Рисунок 2"/>
          <p:cNvPicPr>
            <a:picLocks noChangeAspect="1"/>
          </p:cNvPicPr>
          <p:nvPr/>
        </p:nvPicPr>
        <p:blipFill rotWithShape="1">
          <a:blip r:embed="rId2"/>
          <a:srcRect l="20608" t="42179" r="20095" b="19936"/>
          <a:stretch/>
        </p:blipFill>
        <p:spPr>
          <a:xfrm>
            <a:off x="1128816" y="998166"/>
            <a:ext cx="10257924" cy="3684670"/>
          </a:xfrm>
          <a:prstGeom prst="rect">
            <a:avLst/>
          </a:prstGeom>
        </p:spPr>
      </p:pic>
    </p:spTree>
    <p:extLst>
      <p:ext uri="{BB962C8B-B14F-4D97-AF65-F5344CB8AC3E}">
        <p14:creationId xmlns:p14="http://schemas.microsoft.com/office/powerpoint/2010/main" val="164523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4508" y="487418"/>
            <a:ext cx="10681855" cy="3539430"/>
          </a:xfrm>
          <a:prstGeom prst="rect">
            <a:avLst/>
          </a:prstGeom>
        </p:spPr>
        <p:txBody>
          <a:bodyPr wrap="square">
            <a:spAutoFit/>
          </a:bodyPr>
          <a:lstStyle/>
          <a:p>
            <a:pPr algn="just"/>
            <a:r>
              <a:rPr lang="ru-RU" sz="4400" b="1" dirty="0" err="1">
                <a:solidFill>
                  <a:srgbClr val="FF0000"/>
                </a:solidFill>
              </a:rPr>
              <a:t>Увага</a:t>
            </a:r>
            <a:r>
              <a:rPr lang="ru-RU" sz="4400" b="1" dirty="0">
                <a:solidFill>
                  <a:srgbClr val="FF0000"/>
                </a:solidFill>
              </a:rPr>
              <a:t>:</a:t>
            </a:r>
            <a:r>
              <a:rPr lang="ru-RU" sz="4400" dirty="0">
                <a:solidFill>
                  <a:srgbClr val="FF0000"/>
                </a:solidFill>
              </a:rPr>
              <a:t> </a:t>
            </a:r>
            <a:endParaRPr lang="en-US" sz="4400" dirty="0" smtClean="0">
              <a:solidFill>
                <a:srgbClr val="FF0000"/>
              </a:solidFill>
            </a:endParaRPr>
          </a:p>
          <a:p>
            <a:pPr marL="571500" indent="-571500" algn="just">
              <a:buFont typeface="Wingdings" panose="05000000000000000000" pitchFamily="2" charset="2"/>
              <a:buChar char="ü"/>
            </a:pPr>
            <a:r>
              <a:rPr lang="ru-RU" sz="3600" dirty="0" err="1" smtClean="0"/>
              <a:t>Якщо</a:t>
            </a:r>
            <a:r>
              <a:rPr lang="ru-RU" sz="3600" dirty="0" smtClean="0"/>
              <a:t> </a:t>
            </a:r>
            <a:r>
              <a:rPr lang="ru-RU" sz="3600" dirty="0" err="1"/>
              <a:t>постраждалий</a:t>
            </a:r>
            <a:r>
              <a:rPr lang="ru-RU" sz="3600" dirty="0"/>
              <a:t> </a:t>
            </a:r>
            <a:r>
              <a:rPr lang="ru-RU" sz="3600" dirty="0" err="1"/>
              <a:t>втратив</a:t>
            </a:r>
            <a:r>
              <a:rPr lang="ru-RU" sz="3600" dirty="0"/>
              <a:t> </a:t>
            </a:r>
            <a:r>
              <a:rPr lang="ru-RU" sz="3600" dirty="0" err="1"/>
              <a:t>свідомість</a:t>
            </a:r>
            <a:r>
              <a:rPr lang="ru-RU" sz="3600" dirty="0"/>
              <a:t>, </a:t>
            </a:r>
            <a:r>
              <a:rPr lang="ru-RU" sz="3600" dirty="0" err="1"/>
              <a:t>відсутнє</a:t>
            </a:r>
            <a:r>
              <a:rPr lang="ru-RU" sz="3600" dirty="0"/>
              <a:t> </a:t>
            </a:r>
            <a:r>
              <a:rPr lang="ru-RU" sz="3600" dirty="0" err="1"/>
              <a:t>дихання</a:t>
            </a:r>
            <a:r>
              <a:rPr lang="ru-RU" sz="3600" dirty="0"/>
              <a:t> та пульс — </a:t>
            </a:r>
            <a:r>
              <a:rPr lang="ru-RU" sz="3600" dirty="0" err="1"/>
              <a:t>негайно</a:t>
            </a:r>
            <a:r>
              <a:rPr lang="ru-RU" sz="3600" dirty="0"/>
              <a:t> </a:t>
            </a:r>
            <a:r>
              <a:rPr lang="ru-RU" sz="3600" dirty="0" err="1"/>
              <a:t>розпочинайте</a:t>
            </a:r>
            <a:r>
              <a:rPr lang="ru-RU" sz="3600" dirty="0"/>
              <a:t> </a:t>
            </a:r>
            <a:r>
              <a:rPr lang="ru-RU" sz="3600" b="1" dirty="0" err="1"/>
              <a:t>серцево-легеневу</a:t>
            </a:r>
            <a:r>
              <a:rPr lang="ru-RU" sz="3600" b="1" dirty="0"/>
              <a:t> </a:t>
            </a:r>
            <a:r>
              <a:rPr lang="ru-RU" sz="3600" b="1" dirty="0" err="1"/>
              <a:t>реанімацію</a:t>
            </a:r>
            <a:r>
              <a:rPr lang="ru-RU" sz="3600" b="1" dirty="0"/>
              <a:t> (СЛР)</a:t>
            </a:r>
            <a:r>
              <a:rPr lang="ru-RU" sz="3600" dirty="0"/>
              <a:t>. </a:t>
            </a:r>
            <a:endParaRPr lang="en-US" sz="3600" dirty="0" smtClean="0"/>
          </a:p>
          <a:p>
            <a:pPr marL="571500" indent="-571500" algn="just">
              <a:buFont typeface="Wingdings" panose="05000000000000000000" pitchFamily="2" charset="2"/>
              <a:buChar char="ü"/>
            </a:pPr>
            <a:r>
              <a:rPr lang="ru-RU" sz="3600" dirty="0" err="1" smtClean="0"/>
              <a:t>Якщо</a:t>
            </a:r>
            <a:r>
              <a:rPr lang="ru-RU" sz="3600" dirty="0" smtClean="0"/>
              <a:t> </a:t>
            </a:r>
            <a:r>
              <a:rPr lang="ru-RU" sz="3600" dirty="0" err="1"/>
              <a:t>ви</a:t>
            </a:r>
            <a:r>
              <a:rPr lang="ru-RU" sz="3600" dirty="0"/>
              <a:t> </a:t>
            </a:r>
            <a:r>
              <a:rPr lang="ru-RU" sz="3600" dirty="0" err="1"/>
              <a:t>бачите</a:t>
            </a:r>
            <a:r>
              <a:rPr lang="ru-RU" sz="3600" dirty="0"/>
              <a:t> </a:t>
            </a:r>
            <a:r>
              <a:rPr lang="ru-RU" sz="3600" dirty="0" err="1"/>
              <a:t>сторонній</a:t>
            </a:r>
            <a:r>
              <a:rPr lang="ru-RU" sz="3600" dirty="0"/>
              <a:t> </a:t>
            </a:r>
            <a:r>
              <a:rPr lang="ru-RU" sz="3600" dirty="0" err="1"/>
              <a:t>об'єкт</a:t>
            </a:r>
            <a:r>
              <a:rPr lang="ru-RU" sz="3600" dirty="0"/>
              <a:t> у </a:t>
            </a:r>
            <a:r>
              <a:rPr lang="ru-RU" sz="3600" dirty="0" err="1"/>
              <a:t>роті</a:t>
            </a:r>
            <a:r>
              <a:rPr lang="ru-RU" sz="3600" dirty="0"/>
              <a:t> — </a:t>
            </a:r>
            <a:r>
              <a:rPr lang="ru-RU" sz="3600" dirty="0" err="1"/>
              <a:t>видаліть</a:t>
            </a:r>
            <a:r>
              <a:rPr lang="ru-RU" sz="3600" dirty="0"/>
              <a:t> </a:t>
            </a:r>
            <a:r>
              <a:rPr lang="ru-RU" sz="3600" dirty="0" err="1"/>
              <a:t>його</a:t>
            </a:r>
            <a:r>
              <a:rPr lang="ru-RU" sz="3600" dirty="0"/>
              <a:t>.</a:t>
            </a:r>
          </a:p>
        </p:txBody>
      </p:sp>
    </p:spTree>
    <p:extLst>
      <p:ext uri="{BB962C8B-B14F-4D97-AF65-F5344CB8AC3E}">
        <p14:creationId xmlns:p14="http://schemas.microsoft.com/office/powerpoint/2010/main" val="389058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1981200" y="274680"/>
            <a:ext cx="8228520" cy="65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3500"/>
          </a:bodyPr>
          <a:lstStyle/>
          <a:p>
            <a:pPr algn="ctr">
              <a:lnSpc>
                <a:spcPct val="100000"/>
              </a:lnSpc>
            </a:pPr>
            <a:r>
              <a:rPr lang="ru-RU" sz="3600" b="1" spc="-1">
                <a:solidFill>
                  <a:srgbClr val="800080"/>
                </a:solidFill>
                <a:latin typeface="Times New Roman"/>
                <a:ea typeface="DejaVu Sans"/>
              </a:rPr>
              <a:t>Організація травматологічної допомоги.</a:t>
            </a:r>
            <a:endParaRPr lang="ru-RU" sz="3600" spc="-1">
              <a:latin typeface="Arial"/>
            </a:endParaRPr>
          </a:p>
        </p:txBody>
      </p:sp>
      <p:sp>
        <p:nvSpPr>
          <p:cNvPr id="323" name="CustomShape 2"/>
          <p:cNvSpPr/>
          <p:nvPr/>
        </p:nvSpPr>
        <p:spPr>
          <a:xfrm>
            <a:off x="1981200" y="785880"/>
            <a:ext cx="8228520" cy="533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r>
              <a:rPr lang="ru-RU" sz="3200" spc="-1">
                <a:solidFill>
                  <a:srgbClr val="000000"/>
                </a:solidFill>
                <a:latin typeface="Calibri"/>
                <a:ea typeface="DejaVu Sans"/>
              </a:rPr>
              <a:t>      </a:t>
            </a:r>
            <a:r>
              <a:rPr lang="ru-RU" sz="2600" b="1" spc="-1">
                <a:solidFill>
                  <a:srgbClr val="000000"/>
                </a:solidFill>
                <a:latin typeface="Calibri"/>
                <a:ea typeface="DejaVu Sans"/>
              </a:rPr>
              <a:t>Вона складається з таких ланок: </a:t>
            </a:r>
            <a:endParaRPr lang="ru-RU" sz="2600" spc="-1">
              <a:latin typeface="Arial"/>
            </a:endParaRPr>
          </a:p>
          <a:p>
            <a:pPr marL="343080" indent="-342000" algn="just">
              <a:buClr>
                <a:srgbClr val="FF0000"/>
              </a:buClr>
              <a:buFont typeface="Arial"/>
              <a:buChar char="•"/>
            </a:pPr>
            <a:r>
              <a:rPr lang="ru-RU" sz="2600" b="1" spc="-1">
                <a:solidFill>
                  <a:srgbClr val="FF0000"/>
                </a:solidFill>
                <a:latin typeface="Calibri"/>
                <a:ea typeface="DejaVu Sans"/>
              </a:rPr>
              <a:t>першої допомоги, </a:t>
            </a:r>
            <a:endParaRPr lang="ru-RU" sz="2600" spc="-1">
              <a:latin typeface="Arial"/>
            </a:endParaRPr>
          </a:p>
          <a:p>
            <a:pPr marL="343080" indent="-342000" algn="just">
              <a:buClr>
                <a:srgbClr val="FF0000"/>
              </a:buClr>
              <a:buFont typeface="Arial"/>
              <a:buChar char="•"/>
            </a:pPr>
            <a:r>
              <a:rPr lang="ru-RU" sz="2600" b="1" spc="-1">
                <a:solidFill>
                  <a:srgbClr val="FF0000"/>
                </a:solidFill>
                <a:latin typeface="Calibri"/>
                <a:ea typeface="DejaVu Sans"/>
              </a:rPr>
              <a:t>евакуації потерпілого в лікувальний заклад, </a:t>
            </a:r>
            <a:endParaRPr lang="ru-RU" sz="2600" spc="-1">
              <a:latin typeface="Arial"/>
            </a:endParaRPr>
          </a:p>
          <a:p>
            <a:pPr marL="343080" indent="-342000" algn="just">
              <a:buClr>
                <a:srgbClr val="FF0000"/>
              </a:buClr>
              <a:buFont typeface="Arial"/>
              <a:buChar char="•"/>
            </a:pPr>
            <a:r>
              <a:rPr lang="ru-RU" sz="2600" b="1" spc="-1">
                <a:solidFill>
                  <a:srgbClr val="FF0000"/>
                </a:solidFill>
                <a:latin typeface="Calibri"/>
                <a:ea typeface="DejaVu Sans"/>
              </a:rPr>
              <a:t>амбулаторного і стаціонарного лікування, </a:t>
            </a:r>
            <a:endParaRPr lang="ru-RU" sz="2600" spc="-1">
              <a:latin typeface="Arial"/>
            </a:endParaRPr>
          </a:p>
          <a:p>
            <a:pPr marL="343080" indent="-342000" algn="just">
              <a:buClr>
                <a:srgbClr val="FF0000"/>
              </a:buClr>
              <a:buFont typeface="Arial"/>
              <a:buChar char="•"/>
            </a:pPr>
            <a:r>
              <a:rPr lang="ru-RU" sz="2600" b="1" spc="-1">
                <a:solidFill>
                  <a:srgbClr val="FF0000"/>
                </a:solidFill>
                <a:latin typeface="Calibri"/>
                <a:ea typeface="DejaVu Sans"/>
              </a:rPr>
              <a:t>реабілітації.</a:t>
            </a:r>
            <a:endParaRPr lang="ru-RU" sz="2600" spc="-1">
              <a:latin typeface="Arial"/>
            </a:endParaRPr>
          </a:p>
          <a:p>
            <a:pPr marL="343080" indent="-342000" algn="just"/>
            <a:r>
              <a:rPr lang="ru-RU" sz="2600" b="1" spc="-1">
                <a:solidFill>
                  <a:srgbClr val="000000"/>
                </a:solidFill>
                <a:latin typeface="Calibri"/>
                <a:ea typeface="DejaVu Sans"/>
              </a:rPr>
              <a:t>     Першу допомогу може надати як лікар, так і фельдшер швидкої допомоги, або фельдшер медпункту на підприємстві.</a:t>
            </a:r>
            <a:endParaRPr lang="ru-RU" sz="2600" spc="-1">
              <a:latin typeface="Arial"/>
            </a:endParaRPr>
          </a:p>
          <a:p>
            <a:pPr marL="343080" indent="-342000" algn="just"/>
            <a:r>
              <a:rPr lang="ru-RU" sz="2600" b="1" spc="-1">
                <a:solidFill>
                  <a:srgbClr val="FF0000"/>
                </a:solidFill>
                <a:latin typeface="Calibri"/>
                <a:ea typeface="DejaVu Sans"/>
              </a:rPr>
              <a:t>ОБСТЕЖЕННЯ</a:t>
            </a:r>
            <a:r>
              <a:rPr lang="ru-RU" sz="2600" b="1" spc="-1">
                <a:solidFill>
                  <a:srgbClr val="000000"/>
                </a:solidFill>
                <a:latin typeface="Calibri"/>
                <a:ea typeface="DejaVu Sans"/>
              </a:rPr>
              <a:t> </a:t>
            </a:r>
            <a:r>
              <a:rPr lang="ru-RU" sz="2600" b="1" spc="-1">
                <a:solidFill>
                  <a:srgbClr val="002600"/>
                </a:solidFill>
                <a:latin typeface="Calibri"/>
                <a:ea typeface="DejaVu Sans"/>
              </a:rPr>
              <a:t>складається з опитування, огляду, пальпації, визначення об'єму рухів у суглобах, вимірювання довжини кінцівок і дослідження їх функцій, рентгенологічного і лабораторних досліджень.</a:t>
            </a:r>
            <a:endParaRPr lang="ru-RU" sz="2600" spc="-1">
              <a:latin typeface="Arial"/>
            </a:endParaRPr>
          </a:p>
        </p:txBody>
      </p:sp>
    </p:spTree>
    <p:extLst>
      <p:ext uri="{BB962C8B-B14F-4D97-AF65-F5344CB8AC3E}">
        <p14:creationId xmlns:p14="http://schemas.microsoft.com/office/powerpoint/2010/main" val="102853137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wheel(4)">
                                      <p:cBhvr additive="repl">
                                        <p:cTn id="7" dur="20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323">
                                            <p:txEl>
                                              <p:pRg st="0" end="0"/>
                                            </p:txEl>
                                          </p:spTgt>
                                        </p:tgtEl>
                                        <p:attrNameLst>
                                          <p:attrName>style.visibility</p:attrName>
                                        </p:attrNameLst>
                                      </p:cBhvr>
                                      <p:to>
                                        <p:strVal val="visible"/>
                                      </p:to>
                                    </p:set>
                                    <p:anim calcmode="lin" valueType="str">
                                      <p:cBhvr additive="repl">
                                        <p:cTn id="12" dur="1" fill="hold"/>
                                        <p:tgtEl>
                                          <p:spTgt spid="323">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323">
                                            <p:txEl>
                                              <p:pRg st="1" end="1"/>
                                            </p:txEl>
                                          </p:spTgt>
                                        </p:tgtEl>
                                        <p:attrNameLst>
                                          <p:attrName>style.visibility</p:attrName>
                                        </p:attrNameLst>
                                      </p:cBhvr>
                                      <p:to>
                                        <p:strVal val="visible"/>
                                      </p:to>
                                    </p:set>
                                    <p:anim calcmode="lin" valueType="str">
                                      <p:cBhvr additive="repl">
                                        <p:cTn id="17" dur="1" fill="hold"/>
                                        <p:tgtEl>
                                          <p:spTgt spid="323">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p:cTn id="21" dur="1" fill="hold">
                                          <p:stCondLst>
                                            <p:cond delay="0"/>
                                          </p:stCondLst>
                                        </p:cTn>
                                        <p:tgtEl>
                                          <p:spTgt spid="323">
                                            <p:txEl>
                                              <p:pRg st="2" end="2"/>
                                            </p:txEl>
                                          </p:spTgt>
                                        </p:tgtEl>
                                        <p:attrNameLst>
                                          <p:attrName>style.visibility</p:attrName>
                                        </p:attrNameLst>
                                      </p:cBhvr>
                                      <p:to>
                                        <p:strVal val="visible"/>
                                      </p:to>
                                    </p:set>
                                    <p:anim calcmode="lin" valueType="str">
                                      <p:cBhvr additive="repl">
                                        <p:cTn id="22" dur="1" fill="hold"/>
                                        <p:tgtEl>
                                          <p:spTgt spid="323">
                                            <p:txEl>
                                              <p:pRg st="2" end="2"/>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fill="hold" nodeType="clickEffect">
                                  <p:stCondLst>
                                    <p:cond delay="0"/>
                                  </p:stCondLst>
                                  <p:childTnLst>
                                    <p:set>
                                      <p:cBhvr>
                                        <p:cTn id="26" dur="1" fill="hold">
                                          <p:stCondLst>
                                            <p:cond delay="0"/>
                                          </p:stCondLst>
                                        </p:cTn>
                                        <p:tgtEl>
                                          <p:spTgt spid="323">
                                            <p:txEl>
                                              <p:pRg st="3" end="3"/>
                                            </p:txEl>
                                          </p:spTgt>
                                        </p:tgtEl>
                                        <p:attrNameLst>
                                          <p:attrName>style.visibility</p:attrName>
                                        </p:attrNameLst>
                                      </p:cBhvr>
                                      <p:to>
                                        <p:strVal val="visible"/>
                                      </p:to>
                                    </p:set>
                                    <p:anim calcmode="lin" valueType="str">
                                      <p:cBhvr additive="repl">
                                        <p:cTn id="27" dur="1" fill="hold"/>
                                        <p:tgtEl>
                                          <p:spTgt spid="323">
                                            <p:txEl>
                                              <p:pRg st="3" end="3"/>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fill="hold" nodeType="clickEffect">
                                  <p:stCondLst>
                                    <p:cond delay="0"/>
                                  </p:stCondLst>
                                  <p:childTnLst>
                                    <p:set>
                                      <p:cBhvr>
                                        <p:cTn id="31" dur="1" fill="hold">
                                          <p:stCondLst>
                                            <p:cond delay="0"/>
                                          </p:stCondLst>
                                        </p:cTn>
                                        <p:tgtEl>
                                          <p:spTgt spid="323">
                                            <p:txEl>
                                              <p:pRg st="4" end="4"/>
                                            </p:txEl>
                                          </p:spTgt>
                                        </p:tgtEl>
                                        <p:attrNameLst>
                                          <p:attrName>style.visibility</p:attrName>
                                        </p:attrNameLst>
                                      </p:cBhvr>
                                      <p:to>
                                        <p:strVal val="visible"/>
                                      </p:to>
                                    </p:set>
                                    <p:anim calcmode="lin" valueType="str">
                                      <p:cBhvr additive="repl">
                                        <p:cTn id="32" dur="1" fill="hold"/>
                                        <p:tgtEl>
                                          <p:spTgt spid="323">
                                            <p:txEl>
                                              <p:pRg st="4" end="4"/>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fill="hold" nodeType="clickEffect">
                                  <p:stCondLst>
                                    <p:cond delay="0"/>
                                  </p:stCondLst>
                                  <p:childTnLst>
                                    <p:set>
                                      <p:cBhvr>
                                        <p:cTn id="36" dur="1" fill="hold">
                                          <p:stCondLst>
                                            <p:cond delay="0"/>
                                          </p:stCondLst>
                                        </p:cTn>
                                        <p:tgtEl>
                                          <p:spTgt spid="323">
                                            <p:txEl>
                                              <p:pRg st="5" end="5"/>
                                            </p:txEl>
                                          </p:spTgt>
                                        </p:tgtEl>
                                        <p:attrNameLst>
                                          <p:attrName>style.visibility</p:attrName>
                                        </p:attrNameLst>
                                      </p:cBhvr>
                                      <p:to>
                                        <p:strVal val="visible"/>
                                      </p:to>
                                    </p:set>
                                    <p:anim calcmode="lin" valueType="str">
                                      <p:cBhvr additive="repl">
                                        <p:cTn id="37" dur="1" fill="hold"/>
                                        <p:tgtEl>
                                          <p:spTgt spid="323">
                                            <p:txEl>
                                              <p:pRg st="5" end="5"/>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fill="hold" nodeType="clickEffect">
                                  <p:stCondLst>
                                    <p:cond delay="0"/>
                                  </p:stCondLst>
                                  <p:childTnLst>
                                    <p:set>
                                      <p:cBhvr>
                                        <p:cTn id="41" dur="1" fill="hold">
                                          <p:stCondLst>
                                            <p:cond delay="0"/>
                                          </p:stCondLst>
                                        </p:cTn>
                                        <p:tgtEl>
                                          <p:spTgt spid="323">
                                            <p:txEl>
                                              <p:pRg st="6" end="6"/>
                                            </p:txEl>
                                          </p:spTgt>
                                        </p:tgtEl>
                                        <p:attrNameLst>
                                          <p:attrName>style.visibility</p:attrName>
                                        </p:attrNameLst>
                                      </p:cBhvr>
                                      <p:to>
                                        <p:strVal val="visible"/>
                                      </p:to>
                                    </p:set>
                                    <p:anim calcmode="lin" valueType="str">
                                      <p:cBhvr additive="repl">
                                        <p:cTn id="42" dur="1" fill="hold"/>
                                        <p:tgtEl>
                                          <p:spTgt spid="323">
                                            <p:txEl>
                                              <p:pRg st="6" end="6"/>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xit" fill="hold" nodeType="clickEffect">
                                  <p:stCondLst>
                                    <p:cond delay="0"/>
                                  </p:stCondLst>
                                  <p:childTnLst>
                                    <p:anim calcmode="lin" valueType="str">
                                      <p:cBhvr additive="repl">
                                        <p:cTn id="46" dur="1"/>
                                        <p:tgtEl>
                                          <p:spTgt spid="322"/>
                                        </p:tgtEl>
                                      </p:cBhvr>
                                    </p:anim>
                                    <p:set>
                                      <p:cBhvr>
                                        <p:cTn id="47" dur="1" fill="hold">
                                          <p:stCondLst>
                                            <p:cond delay="0"/>
                                          </p:stCondLst>
                                        </p:cTn>
                                        <p:tgtEl>
                                          <p:spTgt spid="3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xit" presetSubtype="12" fill="hold" nodeType="clickEffect">
                                  <p:stCondLst>
                                    <p:cond delay="0"/>
                                  </p:stCondLst>
                                  <p:childTnLst>
                                    <p:animEffect transition="out" filter="strips(downLeft)">
                                      <p:cBhvr additive="repl">
                                        <p:cTn id="51" dur="500"/>
                                        <p:tgtEl>
                                          <p:spTgt spid="323">
                                            <p:txEl>
                                              <p:pRg st="0" end="0"/>
                                            </p:txEl>
                                          </p:spTgt>
                                        </p:tgtEl>
                                      </p:cBhvr>
                                    </p:animEffect>
                                    <p:set>
                                      <p:cBhvr>
                                        <p:cTn id="52" dur="1" fill="hold">
                                          <p:stCondLst>
                                            <p:cond delay="499"/>
                                          </p:stCondLst>
                                        </p:cTn>
                                        <p:tgtEl>
                                          <p:spTgt spid="32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8" presetClass="exit" presetSubtype="12" fill="hold" nodeType="clickEffect">
                                  <p:stCondLst>
                                    <p:cond delay="0"/>
                                  </p:stCondLst>
                                  <p:childTnLst>
                                    <p:animEffect transition="out" filter="strips(downLeft)">
                                      <p:cBhvr additive="repl">
                                        <p:cTn id="56" dur="500"/>
                                        <p:tgtEl>
                                          <p:spTgt spid="323">
                                            <p:txEl>
                                              <p:pRg st="1" end="1"/>
                                            </p:txEl>
                                          </p:spTgt>
                                        </p:tgtEl>
                                      </p:cBhvr>
                                    </p:animEffect>
                                    <p:set>
                                      <p:cBhvr>
                                        <p:cTn id="57" dur="1" fill="hold">
                                          <p:stCondLst>
                                            <p:cond delay="499"/>
                                          </p:stCondLst>
                                        </p:cTn>
                                        <p:tgtEl>
                                          <p:spTgt spid="32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8" presetClass="exit" presetSubtype="12" fill="hold" nodeType="clickEffect">
                                  <p:stCondLst>
                                    <p:cond delay="0"/>
                                  </p:stCondLst>
                                  <p:childTnLst>
                                    <p:animEffect transition="out" filter="strips(downLeft)">
                                      <p:cBhvr additive="repl">
                                        <p:cTn id="61" dur="500"/>
                                        <p:tgtEl>
                                          <p:spTgt spid="323">
                                            <p:txEl>
                                              <p:pRg st="2" end="2"/>
                                            </p:txEl>
                                          </p:spTgt>
                                        </p:tgtEl>
                                      </p:cBhvr>
                                    </p:animEffect>
                                    <p:set>
                                      <p:cBhvr>
                                        <p:cTn id="62" dur="1" fill="hold">
                                          <p:stCondLst>
                                            <p:cond delay="499"/>
                                          </p:stCondLst>
                                        </p:cTn>
                                        <p:tgtEl>
                                          <p:spTgt spid="32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8" presetClass="exit" presetSubtype="12" fill="hold" nodeType="clickEffect">
                                  <p:stCondLst>
                                    <p:cond delay="0"/>
                                  </p:stCondLst>
                                  <p:childTnLst>
                                    <p:animEffect transition="out" filter="strips(downLeft)">
                                      <p:cBhvr additive="repl">
                                        <p:cTn id="66" dur="500"/>
                                        <p:tgtEl>
                                          <p:spTgt spid="323">
                                            <p:txEl>
                                              <p:pRg st="3" end="3"/>
                                            </p:txEl>
                                          </p:spTgt>
                                        </p:tgtEl>
                                      </p:cBhvr>
                                    </p:animEffect>
                                    <p:set>
                                      <p:cBhvr>
                                        <p:cTn id="67" dur="1" fill="hold">
                                          <p:stCondLst>
                                            <p:cond delay="499"/>
                                          </p:stCondLst>
                                        </p:cTn>
                                        <p:tgtEl>
                                          <p:spTgt spid="323">
                                            <p:txEl>
                                              <p:pRg st="3" end="3"/>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8" presetClass="exit" presetSubtype="12" fill="hold" nodeType="clickEffect">
                                  <p:stCondLst>
                                    <p:cond delay="0"/>
                                  </p:stCondLst>
                                  <p:childTnLst>
                                    <p:animEffect transition="out" filter="strips(downLeft)">
                                      <p:cBhvr additive="repl">
                                        <p:cTn id="71" dur="500"/>
                                        <p:tgtEl>
                                          <p:spTgt spid="323">
                                            <p:txEl>
                                              <p:pRg st="4" end="4"/>
                                            </p:txEl>
                                          </p:spTgt>
                                        </p:tgtEl>
                                      </p:cBhvr>
                                    </p:animEffect>
                                    <p:set>
                                      <p:cBhvr>
                                        <p:cTn id="72" dur="1" fill="hold">
                                          <p:stCondLst>
                                            <p:cond delay="499"/>
                                          </p:stCondLst>
                                        </p:cTn>
                                        <p:tgtEl>
                                          <p:spTgt spid="323">
                                            <p:txEl>
                                              <p:pRg st="4" end="4"/>
                                            </p:txEl>
                                          </p:spTgt>
                                        </p:tgtEl>
                                        <p:attrNameLst>
                                          <p:attrName>style.visibility</p:attrName>
                                        </p:attrNameLst>
                                      </p:cBhvr>
                                      <p:to>
                                        <p:strVal val="hidden"/>
                                      </p:to>
                                    </p:set>
                                  </p:childTnLst>
                                </p:cTn>
                              </p:par>
                              <p:par>
                                <p:cTn id="73" presetID="18" presetClass="exit" presetSubtype="12" fill="hold" nodeType="withEffect">
                                  <p:stCondLst>
                                    <p:cond delay="0"/>
                                  </p:stCondLst>
                                  <p:childTnLst>
                                    <p:animEffect transition="out" filter="strips(downLeft)">
                                      <p:cBhvr additive="repl">
                                        <p:cTn id="74" dur="500"/>
                                        <p:tgtEl>
                                          <p:spTgt spid="323">
                                            <p:txEl>
                                              <p:pRg st="5" end="5"/>
                                            </p:txEl>
                                          </p:spTgt>
                                        </p:tgtEl>
                                      </p:cBhvr>
                                    </p:animEffect>
                                    <p:set>
                                      <p:cBhvr>
                                        <p:cTn id="75" dur="1" fill="hold">
                                          <p:stCondLst>
                                            <p:cond delay="499"/>
                                          </p:stCondLst>
                                        </p:cTn>
                                        <p:tgtEl>
                                          <p:spTgt spid="323">
                                            <p:txEl>
                                              <p:pRg st="5" end="5"/>
                                            </p:txEl>
                                          </p:spTgt>
                                        </p:tgtEl>
                                        <p:attrNameLst>
                                          <p:attrName>style.visibility</p:attrName>
                                        </p:attrNameLst>
                                      </p:cBhvr>
                                      <p:to>
                                        <p:strVal val="hidden"/>
                                      </p:to>
                                    </p:set>
                                  </p:childTnLst>
                                </p:cTn>
                              </p:par>
                              <p:par>
                                <p:cTn id="76" presetID="18" presetClass="exit" presetSubtype="12" fill="hold" nodeType="withEffect">
                                  <p:stCondLst>
                                    <p:cond delay="0"/>
                                  </p:stCondLst>
                                  <p:childTnLst>
                                    <p:animEffect transition="out" filter="strips(downLeft)">
                                      <p:cBhvr additive="repl">
                                        <p:cTn id="77" dur="500"/>
                                        <p:tgtEl>
                                          <p:spTgt spid="323">
                                            <p:txEl>
                                              <p:pRg st="6" end="6"/>
                                            </p:txEl>
                                          </p:spTgt>
                                        </p:tgtEl>
                                      </p:cBhvr>
                                    </p:animEffect>
                                    <p:set>
                                      <p:cBhvr>
                                        <p:cTn id="78" dur="1" fill="hold">
                                          <p:stCondLst>
                                            <p:cond delay="499"/>
                                          </p:stCondLst>
                                        </p:cTn>
                                        <p:tgtEl>
                                          <p:spTgt spid="32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1809840" y="285840"/>
            <a:ext cx="8482680" cy="61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gn="just">
              <a:lnSpc>
                <a:spcPct val="90000"/>
              </a:lnSpc>
              <a:spcBef>
                <a:spcPts val="479"/>
              </a:spcBef>
            </a:pP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Під</a:t>
            </a:r>
            <a:r>
              <a:rPr lang="ru-RU" sz="2400" b="1" spc="-1" dirty="0">
                <a:solidFill>
                  <a:srgbClr val="FF0000"/>
                </a:solidFill>
                <a:latin typeface="Calibri"/>
                <a:ea typeface="DejaVu Sans"/>
              </a:rPr>
              <a:t> час </a:t>
            </a:r>
            <a:r>
              <a:rPr lang="ru-RU" sz="2400" b="1" spc="-1" dirty="0" err="1">
                <a:solidFill>
                  <a:srgbClr val="FF0000"/>
                </a:solidFill>
                <a:latin typeface="Calibri"/>
                <a:ea typeface="DejaVu Sans"/>
              </a:rPr>
              <a:t>опитування</a:t>
            </a:r>
            <a:r>
              <a:rPr lang="ru-RU" sz="2400" b="1" spc="-1" dirty="0">
                <a:solidFill>
                  <a:srgbClr val="FF0000"/>
                </a:solidFill>
                <a:latin typeface="Calibri"/>
                <a:ea typeface="DejaVu Sans"/>
              </a:rPr>
              <a:t> хворого </a:t>
            </a:r>
            <a:r>
              <a:rPr lang="ru-RU" sz="2400" b="1" spc="-1" dirty="0" err="1">
                <a:solidFill>
                  <a:srgbClr val="000000"/>
                </a:solidFill>
                <a:latin typeface="Calibri"/>
                <a:ea typeface="DejaVu Sans"/>
              </a:rPr>
              <a:t>необхідно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з'ясувати</a:t>
            </a:r>
            <a:r>
              <a:rPr lang="ru-RU" sz="2400" b="1" spc="-1" dirty="0">
                <a:solidFill>
                  <a:srgbClr val="000000"/>
                </a:solidFill>
                <a:latin typeface="Calibri"/>
                <a:ea typeface="DejaVu Sans"/>
              </a:rPr>
              <a:t> час, </a:t>
            </a:r>
            <a:r>
              <a:rPr lang="ru-RU" sz="2400" b="1" spc="-1" dirty="0" err="1">
                <a:solidFill>
                  <a:srgbClr val="000000"/>
                </a:solidFill>
                <a:latin typeface="Calibri"/>
                <a:ea typeface="DejaVu Sans"/>
              </a:rPr>
              <a:t>місце</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обставини</a:t>
            </a:r>
            <a:r>
              <a:rPr lang="ru-RU" sz="2400" b="1" spc="-1" dirty="0">
                <a:solidFill>
                  <a:srgbClr val="000000"/>
                </a:solidFill>
                <a:latin typeface="Calibri"/>
                <a:ea typeface="DejaVu Sans"/>
              </a:rPr>
              <a:t> і причини </a:t>
            </a:r>
            <a:r>
              <a:rPr lang="ru-RU" sz="2400" b="1" spc="-1" dirty="0" err="1">
                <a:solidFill>
                  <a:srgbClr val="000000"/>
                </a:solidFill>
                <a:latin typeface="Calibri"/>
                <a:ea typeface="DejaVu Sans"/>
              </a:rPr>
              <a:t>нещасного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випадку</a:t>
            </a:r>
            <a:r>
              <a:rPr lang="ru-RU" sz="2400" b="1" spc="-1" dirty="0">
                <a:solidFill>
                  <a:srgbClr val="000000"/>
                </a:solidFill>
                <a:latin typeface="Calibri"/>
                <a:ea typeface="DejaVu Sans"/>
              </a:rPr>
              <a:t>; силу і </a:t>
            </a:r>
            <a:r>
              <a:rPr lang="ru-RU" sz="2400" b="1" spc="-1" dirty="0" err="1">
                <a:solidFill>
                  <a:srgbClr val="000000"/>
                </a:solidFill>
                <a:latin typeface="Calibri"/>
                <a:ea typeface="DejaVu Sans"/>
              </a:rPr>
              <a:t>напрямок</a:t>
            </a:r>
            <a:r>
              <a:rPr lang="ru-RU" sz="2400" b="1" spc="-1" dirty="0">
                <a:solidFill>
                  <a:srgbClr val="000000"/>
                </a:solidFill>
                <a:latin typeface="Calibri"/>
                <a:ea typeface="DejaVu Sans"/>
              </a:rPr>
              <a:t> удару </a:t>
            </a:r>
            <a:r>
              <a:rPr lang="ru-RU" sz="2400" b="1" spc="-1" dirty="0" err="1">
                <a:solidFill>
                  <a:srgbClr val="000000"/>
                </a:solidFill>
                <a:latin typeface="Calibri"/>
                <a:ea typeface="DejaVu Sans"/>
              </a:rPr>
              <a:t>або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тиску</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положення</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тулуба</a:t>
            </a:r>
            <a:r>
              <a:rPr lang="ru-RU" sz="2400" b="1" spc="-1" dirty="0">
                <a:solidFill>
                  <a:srgbClr val="000000"/>
                </a:solidFill>
                <a:latin typeface="Calibri"/>
                <a:ea typeface="DejaVu Sans"/>
              </a:rPr>
              <a:t> і </a:t>
            </a:r>
            <a:r>
              <a:rPr lang="ru-RU" sz="2400" b="1" spc="-1" dirty="0" err="1">
                <a:solidFill>
                  <a:srgbClr val="000000"/>
                </a:solidFill>
                <a:latin typeface="Calibri"/>
                <a:ea typeface="DejaVu Sans"/>
              </a:rPr>
              <a:t>кінцівок</a:t>
            </a:r>
            <a:r>
              <a:rPr lang="ru-RU" sz="2400" b="1" spc="-1" dirty="0">
                <a:solidFill>
                  <a:srgbClr val="000000"/>
                </a:solidFill>
                <a:latin typeface="Calibri"/>
                <a:ea typeface="DejaVu Sans"/>
              </a:rPr>
              <a:t> у момент </a:t>
            </a:r>
            <a:r>
              <a:rPr lang="ru-RU" sz="2400" b="1" spc="-1" dirty="0" err="1">
                <a:solidFill>
                  <a:srgbClr val="000000"/>
                </a:solidFill>
                <a:latin typeface="Calibri"/>
                <a:ea typeface="DejaVu Sans"/>
              </a:rPr>
              <a:t>травми</a:t>
            </a:r>
            <a:r>
              <a:rPr lang="ru-RU" sz="2400" b="1" spc="-1" dirty="0">
                <a:solidFill>
                  <a:srgbClr val="000000"/>
                </a:solidFill>
                <a:latin typeface="Calibri"/>
                <a:ea typeface="DejaVu Sans"/>
              </a:rPr>
              <a:t>. </a:t>
            </a:r>
            <a:endParaRPr lang="ru-RU" sz="2400" spc="-1" dirty="0">
              <a:latin typeface="Arial"/>
            </a:endParaRPr>
          </a:p>
          <a:p>
            <a:pPr marL="343080" indent="-342000" algn="just">
              <a:lnSpc>
                <a:spcPct val="90000"/>
              </a:lnSpc>
              <a:spcBef>
                <a:spcPts val="479"/>
              </a:spcBef>
            </a:pPr>
            <a:r>
              <a:rPr lang="ru-RU" sz="2400" b="1" spc="-1" dirty="0" err="1">
                <a:solidFill>
                  <a:srgbClr val="000000"/>
                </a:solidFill>
                <a:latin typeface="Calibri"/>
                <a:ea typeface="DejaVu Sans"/>
              </a:rPr>
              <a:t>Обов'язково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потрібно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уточнити</a:t>
            </a:r>
            <a:r>
              <a:rPr lang="ru-RU" sz="2400" b="1" spc="-1" dirty="0">
                <a:solidFill>
                  <a:srgbClr val="000000"/>
                </a:solidFill>
                <a:latin typeface="Calibri"/>
                <a:ea typeface="DejaVu Sans"/>
              </a:rPr>
              <a:t> вид травматизму. При </a:t>
            </a:r>
            <a:r>
              <a:rPr lang="ru-RU" sz="2400" b="1" spc="-1" dirty="0" err="1">
                <a:solidFill>
                  <a:srgbClr val="FF0000"/>
                </a:solidFill>
                <a:latin typeface="Calibri"/>
                <a:ea typeface="DejaVu Sans"/>
              </a:rPr>
              <a:t>виробничому</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травматизмі</a:t>
            </a:r>
            <a:r>
              <a:rPr lang="ru-RU" sz="2400" b="1" spc="-1" dirty="0">
                <a:solidFill>
                  <a:srgbClr val="FF0000"/>
                </a:solidFill>
                <a:latin typeface="Calibri"/>
                <a:ea typeface="DejaVu Sans"/>
              </a:rPr>
              <a:t> </a:t>
            </a:r>
            <a:r>
              <a:rPr lang="ru-RU" sz="2400" b="1" spc="-1" dirty="0" err="1">
                <a:solidFill>
                  <a:srgbClr val="000000"/>
                </a:solidFill>
                <a:latin typeface="Calibri"/>
                <a:ea typeface="DejaVu Sans"/>
              </a:rPr>
              <a:t>потрібно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уточнити</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чи</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було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складено</a:t>
            </a:r>
            <a:r>
              <a:rPr lang="ru-RU" sz="2400" b="1" spc="-1" dirty="0">
                <a:solidFill>
                  <a:srgbClr val="000000"/>
                </a:solidFill>
                <a:latin typeface="Calibri"/>
                <a:ea typeface="DejaVu Sans"/>
              </a:rPr>
              <a:t> акт про </a:t>
            </a:r>
            <a:r>
              <a:rPr lang="ru-RU" sz="2400" b="1" spc="-1" dirty="0" err="1">
                <a:solidFill>
                  <a:srgbClr val="000000"/>
                </a:solidFill>
                <a:latin typeface="Calibri"/>
                <a:ea typeface="DejaVu Sans"/>
              </a:rPr>
              <a:t>нещасний</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випадок</a:t>
            </a:r>
            <a:r>
              <a:rPr lang="ru-RU" sz="2400" b="1" spc="-1" dirty="0">
                <a:solidFill>
                  <a:srgbClr val="000000"/>
                </a:solidFill>
                <a:latin typeface="Calibri"/>
                <a:ea typeface="DejaVu Sans"/>
              </a:rPr>
              <a:t> за формою Н-1 і </a:t>
            </a:r>
            <a:r>
              <a:rPr lang="ru-RU" sz="2400" b="1" spc="-1" dirty="0" err="1">
                <a:solidFill>
                  <a:srgbClr val="000000"/>
                </a:solidFill>
                <a:latin typeface="Calibri"/>
                <a:ea typeface="DejaVu Sans"/>
              </a:rPr>
              <a:t>чи</a:t>
            </a:r>
            <a:r>
              <a:rPr lang="ru-RU" sz="2400" b="1" spc="-1" dirty="0">
                <a:solidFill>
                  <a:srgbClr val="000000"/>
                </a:solidFill>
                <a:latin typeface="Calibri"/>
                <a:ea typeface="DejaVu Sans"/>
              </a:rPr>
              <a:t> є в </a:t>
            </a:r>
            <a:r>
              <a:rPr lang="ru-RU" sz="2400" b="1" spc="-1" dirty="0" err="1">
                <a:solidFill>
                  <a:srgbClr val="000000"/>
                </a:solidFill>
                <a:latin typeface="Calibri"/>
                <a:ea typeface="DejaVu Sans"/>
              </a:rPr>
              <a:t>травмованого</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екземпляр</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цього</a:t>
            </a:r>
            <a:r>
              <a:rPr lang="ru-RU" sz="2400" b="1" spc="-1" dirty="0">
                <a:solidFill>
                  <a:srgbClr val="000000"/>
                </a:solidFill>
                <a:latin typeface="Calibri"/>
                <a:ea typeface="DejaVu Sans"/>
              </a:rPr>
              <a:t> акту. </a:t>
            </a:r>
            <a:r>
              <a:rPr lang="ru-RU" sz="2400" b="1" spc="-1" dirty="0" err="1">
                <a:solidFill>
                  <a:srgbClr val="000000"/>
                </a:solidFill>
                <a:latin typeface="Calibri"/>
                <a:ea typeface="DejaVu Sans"/>
              </a:rPr>
              <a:t>Якщо</a:t>
            </a:r>
            <a:r>
              <a:rPr lang="ru-RU" sz="2400" b="1" spc="-1" dirty="0">
                <a:solidFill>
                  <a:srgbClr val="000000"/>
                </a:solidFill>
                <a:latin typeface="Calibri"/>
                <a:ea typeface="DejaVu Sans"/>
              </a:rPr>
              <a:t> акту у хворого </a:t>
            </a:r>
            <a:r>
              <a:rPr lang="ru-RU" sz="2400" b="1" spc="-1" dirty="0" err="1">
                <a:solidFill>
                  <a:srgbClr val="000000"/>
                </a:solidFill>
                <a:latin typeface="Calibri"/>
                <a:ea typeface="DejaVu Sans"/>
              </a:rPr>
              <a:t>немає</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необхідно</a:t>
            </a:r>
            <a:r>
              <a:rPr lang="ru-RU" sz="2400" b="1" spc="-1" dirty="0">
                <a:solidFill>
                  <a:srgbClr val="000000"/>
                </a:solidFill>
                <a:latin typeface="Calibri"/>
                <a:ea typeface="DejaVu Sans"/>
              </a:rPr>
              <a:t> про </a:t>
            </a:r>
            <a:r>
              <a:rPr lang="ru-RU" sz="2400" b="1" spc="-1" dirty="0" err="1">
                <a:solidFill>
                  <a:srgbClr val="000000"/>
                </a:solidFill>
                <a:latin typeface="Calibri"/>
                <a:ea typeface="DejaVu Sans"/>
              </a:rPr>
              <a:t>це</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повідомити</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керівника</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підприємства</a:t>
            </a:r>
            <a:r>
              <a:rPr lang="ru-RU" sz="2400" b="1" spc="-1" dirty="0">
                <a:solidFill>
                  <a:srgbClr val="000000"/>
                </a:solidFill>
                <a:latin typeface="Calibri"/>
                <a:ea typeface="DejaVu Sans"/>
              </a:rPr>
              <a:t>.</a:t>
            </a:r>
            <a:endParaRPr lang="ru-RU" sz="2400" spc="-1" dirty="0">
              <a:latin typeface="Arial"/>
            </a:endParaRPr>
          </a:p>
          <a:p>
            <a:pPr marL="343080" indent="-342000" algn="just">
              <a:spcBef>
                <a:spcPts val="479"/>
              </a:spcBef>
            </a:pP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Оглядаючи</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травматологічного</a:t>
            </a:r>
            <a:r>
              <a:rPr lang="ru-RU" sz="2400" b="1" spc="-1" dirty="0">
                <a:solidFill>
                  <a:srgbClr val="000000"/>
                </a:solidFill>
                <a:latin typeface="Calibri"/>
                <a:ea typeface="DejaVu Sans"/>
              </a:rPr>
              <a:t> й </a:t>
            </a:r>
            <a:r>
              <a:rPr lang="ru-RU" sz="2400" b="1" spc="-1" dirty="0" err="1">
                <a:solidFill>
                  <a:srgbClr val="000000"/>
                </a:solidFill>
                <a:latin typeface="Calibri"/>
                <a:ea typeface="DejaVu Sans"/>
              </a:rPr>
              <a:t>ортопедичного</a:t>
            </a:r>
            <a:r>
              <a:rPr lang="ru-RU" sz="2400" b="1" spc="-1" dirty="0">
                <a:solidFill>
                  <a:srgbClr val="000000"/>
                </a:solidFill>
                <a:latin typeface="Calibri"/>
                <a:ea typeface="DejaVu Sans"/>
              </a:rPr>
              <a:t> хворого, </a:t>
            </a:r>
            <a:r>
              <a:rPr lang="ru-RU" sz="2400" b="1" spc="-1" dirty="0" err="1">
                <a:solidFill>
                  <a:srgbClr val="000000"/>
                </a:solidFill>
                <a:latin typeface="Calibri"/>
                <a:ea typeface="DejaVu Sans"/>
              </a:rPr>
              <a:t>необхідно</a:t>
            </a:r>
            <a:r>
              <a:rPr lang="ru-RU" sz="2400" b="1" spc="-1" dirty="0">
                <a:solidFill>
                  <a:srgbClr val="000000"/>
                </a:solidFill>
                <a:latin typeface="Calibri"/>
                <a:ea typeface="DejaVu Sans"/>
              </a:rPr>
              <a:t> </a:t>
            </a:r>
            <a:r>
              <a:rPr lang="ru-RU" sz="2400" b="1" spc="-1" dirty="0" err="1">
                <a:solidFill>
                  <a:srgbClr val="FF0000"/>
                </a:solidFill>
                <a:latin typeface="Calibri"/>
                <a:ea typeface="DejaVu Sans"/>
              </a:rPr>
              <a:t>оголити</a:t>
            </a:r>
            <a:r>
              <a:rPr lang="ru-RU" sz="2400" b="1" spc="-1" dirty="0">
                <a:solidFill>
                  <a:srgbClr val="FF0000"/>
                </a:solidFill>
                <a:latin typeface="Calibri"/>
                <a:ea typeface="DejaVu Sans"/>
              </a:rPr>
              <a:t> не </a:t>
            </a:r>
            <a:r>
              <a:rPr lang="ru-RU" sz="2400" b="1" spc="-1" dirty="0" err="1">
                <a:solidFill>
                  <a:srgbClr val="FF0000"/>
                </a:solidFill>
                <a:latin typeface="Calibri"/>
                <a:ea typeface="DejaVu Sans"/>
              </a:rPr>
              <a:t>тільки</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ушкоджену</a:t>
            </a:r>
            <a:r>
              <a:rPr lang="ru-RU" sz="2400" b="1" spc="-1" dirty="0">
                <a:solidFill>
                  <a:srgbClr val="FF0000"/>
                </a:solidFill>
                <a:latin typeface="Calibri"/>
                <a:ea typeface="DejaVu Sans"/>
              </a:rPr>
              <a:t>, а й </a:t>
            </a:r>
            <a:r>
              <a:rPr lang="ru-RU" sz="2400" b="1" spc="-1" dirty="0" err="1">
                <a:solidFill>
                  <a:srgbClr val="FF0000"/>
                </a:solidFill>
                <a:latin typeface="Calibri"/>
                <a:ea typeface="DejaVu Sans"/>
              </a:rPr>
              <a:t>здорову</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кінцівку</a:t>
            </a:r>
            <a:r>
              <a:rPr lang="ru-RU" sz="2400" b="1" spc="-1" dirty="0">
                <a:solidFill>
                  <a:srgbClr val="FF0000"/>
                </a:solidFill>
                <a:latin typeface="Calibri"/>
                <a:ea typeface="DejaVu Sans"/>
              </a:rPr>
              <a:t>!!!!!!</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щоб</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порівняти</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їх</a:t>
            </a:r>
            <a:r>
              <a:rPr lang="ru-RU" sz="2400" b="1" spc="-1" dirty="0">
                <a:solidFill>
                  <a:srgbClr val="000000"/>
                </a:solidFill>
                <a:latin typeface="Calibri"/>
                <a:ea typeface="DejaVu Sans"/>
              </a:rPr>
              <a:t>). </a:t>
            </a:r>
            <a:endParaRPr lang="ru-RU" sz="2400" spc="-1" dirty="0">
              <a:latin typeface="Arial"/>
            </a:endParaRPr>
          </a:p>
          <a:p>
            <a:pPr marL="343080" indent="-342000" algn="just">
              <a:spcBef>
                <a:spcPts val="479"/>
              </a:spcBef>
            </a:pPr>
            <a:r>
              <a:rPr lang="ru-RU" sz="2400" b="1" spc="-1" dirty="0">
                <a:solidFill>
                  <a:srgbClr val="FF0000"/>
                </a:solidFill>
                <a:latin typeface="Calibri"/>
                <a:ea typeface="DejaVu Sans"/>
              </a:rPr>
              <a:t>        При </a:t>
            </a:r>
            <a:r>
              <a:rPr lang="ru-RU" sz="2400" b="1" spc="-1" dirty="0" err="1">
                <a:solidFill>
                  <a:srgbClr val="FF0000"/>
                </a:solidFill>
                <a:latin typeface="Calibri"/>
                <a:ea typeface="DejaVu Sans"/>
              </a:rPr>
              <a:t>деформації</a:t>
            </a:r>
            <a:r>
              <a:rPr lang="ru-RU" sz="2400" b="1" spc="-1" dirty="0">
                <a:solidFill>
                  <a:srgbClr val="FF0000"/>
                </a:solidFill>
                <a:latin typeface="Calibri"/>
                <a:ea typeface="DejaVu Sans"/>
              </a:rPr>
              <a:t> хребта </a:t>
            </a:r>
            <a:r>
              <a:rPr lang="ru-RU" sz="2400" b="1" spc="-1" dirty="0" err="1">
                <a:solidFill>
                  <a:srgbClr val="FF0000"/>
                </a:solidFill>
                <a:latin typeface="Calibri"/>
                <a:ea typeface="DejaVu Sans"/>
              </a:rPr>
              <a:t>слід</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оглянути</a:t>
            </a:r>
            <a:r>
              <a:rPr lang="ru-RU" sz="2400" b="1" spc="-1" dirty="0">
                <a:solidFill>
                  <a:srgbClr val="FF0000"/>
                </a:solidFill>
                <a:latin typeface="Calibri"/>
                <a:ea typeface="DejaVu Sans"/>
              </a:rPr>
              <a:t> весь </a:t>
            </a:r>
            <a:r>
              <a:rPr lang="ru-RU" sz="2400" b="1" spc="-1" dirty="0" err="1">
                <a:solidFill>
                  <a:srgbClr val="FF0000"/>
                </a:solidFill>
                <a:latin typeface="Calibri"/>
                <a:ea typeface="DejaVu Sans"/>
              </a:rPr>
              <a:t>тулуб</a:t>
            </a:r>
            <a:r>
              <a:rPr lang="ru-RU" sz="2400" b="1" spc="-1" dirty="0">
                <a:solidFill>
                  <a:srgbClr val="FF0000"/>
                </a:solidFill>
                <a:latin typeface="Calibri"/>
                <a:ea typeface="DejaVu Sans"/>
              </a:rPr>
              <a:t>. </a:t>
            </a:r>
            <a:endParaRPr lang="ru-RU" sz="2400" spc="-1" dirty="0">
              <a:latin typeface="Arial"/>
            </a:endParaRPr>
          </a:p>
          <a:p>
            <a:pPr marL="343080" indent="-342000" algn="just">
              <a:spcBef>
                <a:spcPts val="479"/>
              </a:spcBef>
            </a:pP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Звертають</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увагу</a:t>
            </a:r>
            <a:r>
              <a:rPr lang="ru-RU" sz="2400" b="1" spc="-1" dirty="0">
                <a:solidFill>
                  <a:srgbClr val="000000"/>
                </a:solidFill>
                <a:latin typeface="Calibri"/>
                <a:ea typeface="DejaVu Sans"/>
              </a:rPr>
              <a:t> на </a:t>
            </a:r>
            <a:r>
              <a:rPr lang="ru-RU" sz="2400" b="1" spc="-1" dirty="0" err="1">
                <a:solidFill>
                  <a:srgbClr val="FF0000"/>
                </a:solidFill>
                <a:latin typeface="Calibri"/>
                <a:ea typeface="DejaVu Sans"/>
              </a:rPr>
              <a:t>положення</a:t>
            </a:r>
            <a:r>
              <a:rPr lang="ru-RU" sz="2400" b="1" spc="-1" dirty="0">
                <a:solidFill>
                  <a:srgbClr val="FF0000"/>
                </a:solidFill>
                <a:latin typeface="Calibri"/>
                <a:ea typeface="DejaVu Sans"/>
              </a:rPr>
              <a:t> хворого </a:t>
            </a:r>
            <a:r>
              <a:rPr lang="ru-RU" sz="2400" b="1" spc="-1" dirty="0">
                <a:solidFill>
                  <a:srgbClr val="000000"/>
                </a:solidFill>
                <a:latin typeface="Calibri"/>
                <a:ea typeface="DejaVu Sans"/>
              </a:rPr>
              <a:t>(</a:t>
            </a:r>
            <a:r>
              <a:rPr lang="ru-RU" sz="2400" b="1" spc="-1" dirty="0" err="1">
                <a:solidFill>
                  <a:srgbClr val="000000"/>
                </a:solidFill>
                <a:latin typeface="Calibri"/>
                <a:ea typeface="DejaVu Sans"/>
              </a:rPr>
              <a:t>активне</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пасивне</a:t>
            </a:r>
            <a:r>
              <a:rPr lang="ru-RU" sz="2400" b="1" spc="-1" dirty="0">
                <a:solidFill>
                  <a:srgbClr val="000000"/>
                </a:solidFill>
                <a:latin typeface="Calibri"/>
                <a:ea typeface="DejaVu Sans"/>
              </a:rPr>
              <a:t>, </a:t>
            </a:r>
            <a:r>
              <a:rPr lang="ru-RU" sz="2400" b="1" spc="-1" dirty="0" err="1">
                <a:solidFill>
                  <a:srgbClr val="000000"/>
                </a:solidFill>
                <a:latin typeface="Calibri"/>
                <a:ea typeface="DejaVu Sans"/>
              </a:rPr>
              <a:t>вимушене</a:t>
            </a:r>
            <a:r>
              <a:rPr lang="ru-RU" sz="2400" b="1" spc="-1" dirty="0">
                <a:solidFill>
                  <a:srgbClr val="000000"/>
                </a:solidFill>
                <a:latin typeface="Calibri"/>
                <a:ea typeface="DejaVu Sans"/>
              </a:rPr>
              <a:t>), </a:t>
            </a:r>
            <a:r>
              <a:rPr lang="ru-RU" sz="2400" b="1" spc="-1" dirty="0">
                <a:solidFill>
                  <a:srgbClr val="FF0000"/>
                </a:solidFill>
                <a:latin typeface="Calibri"/>
                <a:ea typeface="DejaVu Sans"/>
              </a:rPr>
              <a:t>характер ходи, </a:t>
            </a:r>
            <a:r>
              <a:rPr lang="ru-RU" sz="2400" b="1" spc="-1" dirty="0" err="1">
                <a:solidFill>
                  <a:srgbClr val="FF0000"/>
                </a:solidFill>
                <a:latin typeface="Calibri"/>
                <a:ea typeface="DejaVu Sans"/>
              </a:rPr>
              <a:t>рухів</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кінцівок</a:t>
            </a:r>
            <a:r>
              <a:rPr lang="ru-RU" sz="2400" b="1" spc="-1" dirty="0">
                <a:solidFill>
                  <a:srgbClr val="FF0000"/>
                </a:solidFill>
                <a:latin typeface="Calibri"/>
                <a:ea typeface="DejaVu Sans"/>
              </a:rPr>
              <a:t> і </a:t>
            </a:r>
            <a:r>
              <a:rPr lang="ru-RU" sz="2400" b="1" spc="-1" dirty="0" err="1">
                <a:solidFill>
                  <a:srgbClr val="FF0000"/>
                </a:solidFill>
                <a:latin typeface="Calibri"/>
                <a:ea typeface="DejaVu Sans"/>
              </a:rPr>
              <a:t>тулуба</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наявність</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їх</a:t>
            </a:r>
            <a:r>
              <a:rPr lang="ru-RU" sz="2400" b="1" spc="-1" dirty="0">
                <a:solidFill>
                  <a:srgbClr val="FF0000"/>
                </a:solidFill>
                <a:latin typeface="Calibri"/>
                <a:ea typeface="DejaVu Sans"/>
              </a:rPr>
              <a:t> </a:t>
            </a:r>
            <a:r>
              <a:rPr lang="ru-RU" sz="2400" b="1" spc="-1" dirty="0" err="1">
                <a:solidFill>
                  <a:srgbClr val="FF0000"/>
                </a:solidFill>
                <a:latin typeface="Calibri"/>
                <a:ea typeface="DejaVu Sans"/>
              </a:rPr>
              <a:t>патологічної</a:t>
            </a:r>
            <a:r>
              <a:rPr lang="ru-RU" sz="2400" b="1" spc="-1" dirty="0">
                <a:solidFill>
                  <a:srgbClr val="FF0000"/>
                </a:solidFill>
                <a:latin typeface="Calibri"/>
                <a:ea typeface="DejaVu Sans"/>
              </a:rPr>
              <a:t> установки</a:t>
            </a:r>
            <a:endParaRPr lang="ru-RU" sz="2400" spc="-1" dirty="0">
              <a:latin typeface="Arial"/>
            </a:endParaRPr>
          </a:p>
        </p:txBody>
      </p:sp>
    </p:spTree>
    <p:extLst>
      <p:ext uri="{BB962C8B-B14F-4D97-AF65-F5344CB8AC3E}">
        <p14:creationId xmlns:p14="http://schemas.microsoft.com/office/powerpoint/2010/main" val="376384681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0" presetClass="entr"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wedge">
                                      <p:cBhvr additive="repl">
                                        <p:cTn id="7" dur="20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wedge">
                                      <p:cBhvr additive="repl">
                                        <p:cTn id="12" dur="20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fill="hold" nodeType="clickEffect">
                                  <p:stCondLst>
                                    <p:cond delay="0"/>
                                  </p:stCondLst>
                                  <p:childTnLst>
                                    <p:set>
                                      <p:cBhvr>
                                        <p:cTn id="16" dur="1" fill="hold">
                                          <p:stCondLst>
                                            <p:cond delay="0"/>
                                          </p:stCondLst>
                                        </p:cTn>
                                        <p:tgtEl>
                                          <p:spTgt spid="324">
                                            <p:txEl>
                                              <p:pRg st="4" end="4"/>
                                            </p:txEl>
                                          </p:spTgt>
                                        </p:tgtEl>
                                        <p:attrNameLst>
                                          <p:attrName>style.visibility</p:attrName>
                                        </p:attrNameLst>
                                      </p:cBhvr>
                                      <p:to>
                                        <p:strVal val="visible"/>
                                      </p:to>
                                    </p:set>
                                    <p:animEffect transition="in" filter="wedge">
                                      <p:cBhvr additive="repl">
                                        <p:cTn id="17" dur="2000"/>
                                        <p:tgtEl>
                                          <p:spTgt spid="3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fill="hold" nodeType="clickEffect">
                                  <p:stCondLst>
                                    <p:cond delay="0"/>
                                  </p:stCondLst>
                                  <p:childTnLst>
                                    <p:set>
                                      <p:cBhvr>
                                        <p:cTn id="21" dur="1" fill="hold">
                                          <p:stCondLst>
                                            <p:cond delay="0"/>
                                          </p:stCondLst>
                                        </p:cTn>
                                        <p:tgtEl>
                                          <p:spTgt spid="324">
                                            <p:txEl>
                                              <p:pRg st="2" end="2"/>
                                            </p:txEl>
                                          </p:spTgt>
                                        </p:tgtEl>
                                        <p:attrNameLst>
                                          <p:attrName>style.visibility</p:attrName>
                                        </p:attrNameLst>
                                      </p:cBhvr>
                                      <p:to>
                                        <p:strVal val="visible"/>
                                      </p:to>
                                    </p:set>
                                    <p:animEffect transition="in" filter="wedge">
                                      <p:cBhvr additive="repl">
                                        <p:cTn id="22" dur="2000"/>
                                        <p:tgtEl>
                                          <p:spTgt spid="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fill="hold" nodeType="clickEffect">
                                  <p:stCondLst>
                                    <p:cond delay="0"/>
                                  </p:stCondLst>
                                  <p:childTnLst>
                                    <p:set>
                                      <p:cBhvr>
                                        <p:cTn id="26" dur="1" fill="hold">
                                          <p:stCondLst>
                                            <p:cond delay="0"/>
                                          </p:stCondLst>
                                        </p:cTn>
                                        <p:tgtEl>
                                          <p:spTgt spid="324">
                                            <p:txEl>
                                              <p:pRg st="3" end="3"/>
                                            </p:txEl>
                                          </p:spTgt>
                                        </p:tgtEl>
                                        <p:attrNameLst>
                                          <p:attrName>style.visibility</p:attrName>
                                        </p:attrNameLst>
                                      </p:cBhvr>
                                      <p:to>
                                        <p:strVal val="visible"/>
                                      </p:to>
                                    </p:set>
                                    <p:animEffect transition="in" filter="wedge">
                                      <p:cBhvr additive="repl">
                                        <p:cTn id="27" dur="2000"/>
                                        <p:tgtEl>
                                          <p:spTgt spid="3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xit" fill="hold" nodeType="clickEffect">
                                  <p:stCondLst>
                                    <p:cond delay="0"/>
                                  </p:stCondLst>
                                  <p:childTnLst>
                                    <p:anim calcmode="lin" valueType="str">
                                      <p:cBhvr additive="repl">
                                        <p:cTn id="31" dur="1"/>
                                        <p:tgtEl>
                                          <p:spTgt spid="324">
                                            <p:txEl>
                                              <p:pRg st="0" end="0"/>
                                            </p:txEl>
                                          </p:spTgt>
                                        </p:tgtEl>
                                      </p:cBhvr>
                                    </p:anim>
                                    <p:set>
                                      <p:cBhvr>
                                        <p:cTn id="32" dur="1" fill="hold">
                                          <p:stCondLst>
                                            <p:cond delay="0"/>
                                          </p:stCondLst>
                                        </p:cTn>
                                        <p:tgtEl>
                                          <p:spTgt spid="32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4" presetClass="exit" fill="hold" nodeType="clickEffect">
                                  <p:stCondLst>
                                    <p:cond delay="0"/>
                                  </p:stCondLst>
                                  <p:childTnLst>
                                    <p:anim calcmode="lin" valueType="str">
                                      <p:cBhvr additive="repl">
                                        <p:cTn id="36" dur="1"/>
                                        <p:tgtEl>
                                          <p:spTgt spid="324">
                                            <p:txEl>
                                              <p:pRg st="1" end="1"/>
                                            </p:txEl>
                                          </p:spTgt>
                                        </p:tgtEl>
                                      </p:cBhvr>
                                    </p:anim>
                                    <p:set>
                                      <p:cBhvr>
                                        <p:cTn id="37" dur="1" fill="hold">
                                          <p:stCondLst>
                                            <p:cond delay="0"/>
                                          </p:stCondLst>
                                        </p:cTn>
                                        <p:tgtEl>
                                          <p:spTgt spid="324">
                                            <p:txEl>
                                              <p:pRg st="1" end="1"/>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xit" fill="hold" nodeType="clickEffect">
                                  <p:stCondLst>
                                    <p:cond delay="0"/>
                                  </p:stCondLst>
                                  <p:childTnLst>
                                    <p:anim calcmode="lin" valueType="str">
                                      <p:cBhvr additive="repl">
                                        <p:cTn id="41" dur="1"/>
                                        <p:tgtEl>
                                          <p:spTgt spid="324">
                                            <p:txEl>
                                              <p:pRg st="4" end="4"/>
                                            </p:txEl>
                                          </p:spTgt>
                                        </p:tgtEl>
                                      </p:cBhvr>
                                    </p:anim>
                                    <p:set>
                                      <p:cBhvr>
                                        <p:cTn id="42" dur="1" fill="hold">
                                          <p:stCondLst>
                                            <p:cond delay="0"/>
                                          </p:stCondLst>
                                        </p:cTn>
                                        <p:tgtEl>
                                          <p:spTgt spid="324">
                                            <p:txEl>
                                              <p:pRg st="4" end="4"/>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xit" fill="hold" nodeType="clickEffect">
                                  <p:stCondLst>
                                    <p:cond delay="0"/>
                                  </p:stCondLst>
                                  <p:childTnLst>
                                    <p:anim calcmode="lin" valueType="str">
                                      <p:cBhvr additive="repl">
                                        <p:cTn id="46" dur="1"/>
                                        <p:tgtEl>
                                          <p:spTgt spid="324">
                                            <p:txEl>
                                              <p:pRg st="2" end="2"/>
                                            </p:txEl>
                                          </p:spTgt>
                                        </p:tgtEl>
                                      </p:cBhvr>
                                    </p:anim>
                                    <p:set>
                                      <p:cBhvr>
                                        <p:cTn id="47" dur="1" fill="hold">
                                          <p:stCondLst>
                                            <p:cond delay="0"/>
                                          </p:stCondLst>
                                        </p:cTn>
                                        <p:tgtEl>
                                          <p:spTgt spid="324">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4" presetClass="exit" fill="hold" nodeType="clickEffect">
                                  <p:stCondLst>
                                    <p:cond delay="0"/>
                                  </p:stCondLst>
                                  <p:childTnLst>
                                    <p:anim calcmode="lin" valueType="str">
                                      <p:cBhvr additive="repl">
                                        <p:cTn id="51" dur="1"/>
                                        <p:tgtEl>
                                          <p:spTgt spid="324">
                                            <p:txEl>
                                              <p:pRg st="3" end="3"/>
                                            </p:txEl>
                                          </p:spTgt>
                                        </p:tgtEl>
                                      </p:cBhvr>
                                    </p:anim>
                                    <p:set>
                                      <p:cBhvr>
                                        <p:cTn id="52" dur="1" fill="hold">
                                          <p:stCondLst>
                                            <p:cond delay="0"/>
                                          </p:stCondLst>
                                        </p:cTn>
                                        <p:tgtEl>
                                          <p:spTgt spid="32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1881120" y="285840"/>
            <a:ext cx="8499960" cy="61233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800" b="1" spc="-1">
                <a:solidFill>
                  <a:srgbClr val="FF0000"/>
                </a:solidFill>
                <a:latin typeface="Calibri"/>
                <a:ea typeface="DejaVu Sans"/>
              </a:rPr>
              <a:t>Оглядають шкіру. </a:t>
            </a:r>
            <a:r>
              <a:rPr lang="ru-RU" sz="2800" b="1" spc="-1">
                <a:solidFill>
                  <a:srgbClr val="000000"/>
                </a:solidFill>
                <a:latin typeface="Calibri"/>
                <a:ea typeface="DejaVu Sans"/>
              </a:rPr>
              <a:t>Потрібно звернути увагу на колір шкіри, наявність шкірних захворювань, саден, ран, крововиливів.</a:t>
            </a:r>
            <a:endParaRPr lang="ru-RU" sz="2800" spc="-1">
              <a:latin typeface="Arial"/>
            </a:endParaRPr>
          </a:p>
          <a:p>
            <a:pPr algn="just">
              <a:lnSpc>
                <a:spcPct val="100000"/>
              </a:lnSpc>
            </a:pPr>
            <a:r>
              <a:rPr lang="ru-RU" sz="2800" b="1" spc="-1">
                <a:solidFill>
                  <a:srgbClr val="000000"/>
                </a:solidFill>
                <a:latin typeface="Calibri"/>
                <a:ea typeface="DejaVu Sans"/>
              </a:rPr>
              <a:t> Необхідно також звернути увагу на </a:t>
            </a:r>
            <a:r>
              <a:rPr lang="ru-RU" sz="2800" b="1" i="1" spc="-1">
                <a:solidFill>
                  <a:srgbClr val="FF0000"/>
                </a:solidFill>
                <a:latin typeface="Calibri"/>
                <a:ea typeface="DejaVu Sans"/>
              </a:rPr>
              <a:t>пропорційність будови тіла, форму суглобів, наявність складок у незвичних місцях </a:t>
            </a:r>
            <a:r>
              <a:rPr lang="ru-RU" sz="2800" b="1" spc="-1">
                <a:solidFill>
                  <a:srgbClr val="000000"/>
                </a:solidFill>
                <a:latin typeface="Calibri"/>
                <a:ea typeface="DejaVu Sans"/>
              </a:rPr>
              <a:t>та ін.</a:t>
            </a:r>
            <a:endParaRPr lang="ru-RU" sz="2800" spc="-1">
              <a:latin typeface="Arial"/>
            </a:endParaRPr>
          </a:p>
          <a:p>
            <a:pPr algn="just">
              <a:lnSpc>
                <a:spcPct val="100000"/>
              </a:lnSpc>
            </a:pPr>
            <a:r>
              <a:rPr lang="ru-RU" sz="2800" spc="-1">
                <a:solidFill>
                  <a:srgbClr val="000000"/>
                </a:solidFill>
                <a:latin typeface="Calibri"/>
                <a:ea typeface="DejaVu Sans"/>
              </a:rPr>
              <a:t> </a:t>
            </a:r>
            <a:r>
              <a:rPr lang="ru-RU" sz="2800" b="1" i="1" spc="-1">
                <a:solidFill>
                  <a:srgbClr val="7030A0"/>
                </a:solidFill>
                <a:latin typeface="Calibri"/>
                <a:ea typeface="DejaVu Sans"/>
              </a:rPr>
              <a:t>Дослідження місця ушкодження.</a:t>
            </a:r>
            <a:endParaRPr lang="ru-RU" sz="2800" spc="-1">
              <a:latin typeface="Arial"/>
            </a:endParaRPr>
          </a:p>
          <a:p>
            <a:pPr algn="just">
              <a:lnSpc>
                <a:spcPct val="100000"/>
              </a:lnSpc>
            </a:pPr>
            <a:r>
              <a:rPr lang="ru-RU" sz="2800" spc="-1">
                <a:solidFill>
                  <a:srgbClr val="000000"/>
                </a:solidFill>
                <a:latin typeface="Calibri"/>
                <a:ea typeface="DejaVu Sans"/>
              </a:rPr>
              <a:t>  Ушкоджену частину тіла треба порівняти із симетричною. Під час пальпації необхідно з'ясувати біль у разі навантаження на вісь. Пальпацію слід проводити дуже обережно.</a:t>
            </a:r>
            <a:endParaRPr lang="ru-RU" sz="2800" spc="-1">
              <a:latin typeface="Arial"/>
            </a:endParaRPr>
          </a:p>
          <a:p>
            <a:pPr algn="just">
              <a:lnSpc>
                <a:spcPct val="100000"/>
              </a:lnSpc>
            </a:pPr>
            <a:r>
              <a:rPr lang="ru-RU" sz="2800" spc="-1">
                <a:solidFill>
                  <a:srgbClr val="000000"/>
                </a:solidFill>
                <a:latin typeface="Calibri"/>
                <a:ea typeface="DejaVu Sans"/>
              </a:rPr>
              <a:t>Обстежуючи місце ушкодження, можна виявити низку </a:t>
            </a:r>
            <a:r>
              <a:rPr lang="ru-RU" sz="2800" b="1" i="1" spc="-1">
                <a:solidFill>
                  <a:srgbClr val="0070C0"/>
                </a:solidFill>
                <a:latin typeface="Calibri"/>
                <a:ea typeface="DejaVu Sans"/>
              </a:rPr>
              <a:t>специфічних симптомів</a:t>
            </a:r>
            <a:r>
              <a:rPr lang="ru-RU" sz="2800" spc="-1">
                <a:solidFill>
                  <a:srgbClr val="000000"/>
                </a:solidFill>
                <a:latin typeface="Calibri"/>
                <a:ea typeface="DejaVu Sans"/>
              </a:rPr>
              <a:t>: кісткову крепітацію, патологічну рухливість, підшкірну емфізему тощо.</a:t>
            </a:r>
            <a:endParaRPr lang="ru-RU" sz="2800" spc="-1">
              <a:latin typeface="Arial"/>
            </a:endParaRPr>
          </a:p>
        </p:txBody>
      </p:sp>
    </p:spTree>
    <p:extLst>
      <p:ext uri="{BB962C8B-B14F-4D97-AF65-F5344CB8AC3E}">
        <p14:creationId xmlns:p14="http://schemas.microsoft.com/office/powerpoint/2010/main" val="197333133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4909" y="484908"/>
            <a:ext cx="11360727" cy="6432530"/>
          </a:xfrm>
          <a:prstGeom prst="rect">
            <a:avLst/>
          </a:prstGeom>
        </p:spPr>
        <p:txBody>
          <a:bodyPr wrap="square">
            <a:spAutoFit/>
          </a:bodyPr>
          <a:lstStyle/>
          <a:p>
            <a:pPr algn="just"/>
            <a:r>
              <a:rPr lang="ru-RU" sz="2800" b="1" dirty="0" err="1"/>
              <a:t>Змістовий</a:t>
            </a:r>
            <a:r>
              <a:rPr lang="ru-RU" sz="2800" b="1" dirty="0"/>
              <a:t> модуль </a:t>
            </a:r>
            <a:r>
              <a:rPr lang="uk-UA" sz="2800" b="1" dirty="0"/>
              <a:t>4. Сторонні тіла та порушення свідомості</a:t>
            </a:r>
            <a:endParaRPr lang="ru-RU" sz="2800" dirty="0"/>
          </a:p>
          <a:p>
            <a:pPr algn="just"/>
            <a:r>
              <a:rPr lang="uk-UA" sz="2800" b="1" dirty="0" smtClean="0">
                <a:solidFill>
                  <a:srgbClr val="7030A0"/>
                </a:solidFill>
              </a:rPr>
              <a:t>Тема 7. Обструкція дихальних шляхів та втрата свідомості</a:t>
            </a:r>
            <a:endParaRPr lang="ru-RU" sz="2800" dirty="0" smtClean="0">
              <a:solidFill>
                <a:srgbClr val="7030A0"/>
              </a:solidFill>
            </a:endParaRPr>
          </a:p>
          <a:p>
            <a:pPr algn="just"/>
            <a:r>
              <a:rPr lang="uk-UA" sz="2800" dirty="0" smtClean="0"/>
              <a:t>Дитина похлинулася: повна та часткова непрохідність. Причини втрати свідомості (голодування, задуха, стрес). Стабільне бокове положення. Прийом </a:t>
            </a:r>
            <a:r>
              <a:rPr lang="uk-UA" sz="2800" dirty="0" err="1" smtClean="0"/>
              <a:t>Геймліха</a:t>
            </a:r>
            <a:r>
              <a:rPr lang="uk-UA" sz="2800" dirty="0" smtClean="0"/>
              <a:t>. Відпрацювання прийому </a:t>
            </a:r>
            <a:r>
              <a:rPr lang="uk-UA" sz="2800" dirty="0" err="1" smtClean="0"/>
              <a:t>Геймліха</a:t>
            </a:r>
            <a:r>
              <a:rPr lang="uk-UA" sz="2800" dirty="0" smtClean="0"/>
              <a:t> (для підлітків та молодших дітей). Переведення постраждалого у стабільне бокове положення.</a:t>
            </a:r>
            <a:endParaRPr lang="ru-RU" sz="2800" dirty="0"/>
          </a:p>
          <a:p>
            <a:pPr algn="just"/>
            <a:r>
              <a:rPr lang="ru-RU" sz="2800" b="1" dirty="0" err="1"/>
              <a:t>Змістовий</a:t>
            </a:r>
            <a:r>
              <a:rPr lang="ru-RU" sz="2800" b="1" dirty="0"/>
              <a:t> модуль </a:t>
            </a:r>
            <a:r>
              <a:rPr lang="uk-UA" sz="2800" b="1" dirty="0"/>
              <a:t>5. Травми опорно-рухового апарату</a:t>
            </a:r>
            <a:endParaRPr lang="ru-RU" sz="2800" dirty="0"/>
          </a:p>
          <a:p>
            <a:pPr algn="just"/>
            <a:r>
              <a:rPr lang="uk-UA" sz="2800" b="1" dirty="0">
                <a:solidFill>
                  <a:srgbClr val="7030A0"/>
                </a:solidFill>
              </a:rPr>
              <a:t>Тема 8. Переломи, вивихи, розтягнення</a:t>
            </a:r>
            <a:endParaRPr lang="ru-RU" sz="2800" dirty="0">
              <a:solidFill>
                <a:srgbClr val="7030A0"/>
              </a:solidFill>
            </a:endParaRPr>
          </a:p>
          <a:p>
            <a:pPr algn="just"/>
            <a:r>
              <a:rPr lang="uk-UA" sz="2800" dirty="0"/>
              <a:t>Закриті та відкриті переломи: як розрізнити. Травми голови та хребта (падіння з висоти, на фізкультурі). Правило </a:t>
            </a:r>
            <a:r>
              <a:rPr lang="en-US" sz="2800" dirty="0"/>
              <a:t>RICE</a:t>
            </a:r>
            <a:r>
              <a:rPr lang="uk-UA" sz="2800" dirty="0"/>
              <a:t> (</a:t>
            </a:r>
            <a:r>
              <a:rPr lang="en-US" sz="2800" dirty="0"/>
              <a:t>Rest</a:t>
            </a:r>
            <a:r>
              <a:rPr lang="uk-UA" sz="2800" dirty="0"/>
              <a:t>, </a:t>
            </a:r>
            <a:r>
              <a:rPr lang="en-US" sz="2800" dirty="0"/>
              <a:t>Ice</a:t>
            </a:r>
            <a:r>
              <a:rPr lang="uk-UA" sz="2800" dirty="0"/>
              <a:t>, </a:t>
            </a:r>
            <a:r>
              <a:rPr lang="en-US" sz="2800" dirty="0"/>
              <a:t>Compression</a:t>
            </a:r>
            <a:r>
              <a:rPr lang="uk-UA" sz="2800" dirty="0"/>
              <a:t>, </a:t>
            </a:r>
            <a:r>
              <a:rPr lang="en-US" sz="2800" dirty="0"/>
              <a:t>Elevation</a:t>
            </a:r>
            <a:r>
              <a:rPr lang="uk-UA" sz="2800" dirty="0"/>
              <a:t>). Іммобілізація та шинування. Використання підручних засобів для фіксації кінцівки. Накладання </a:t>
            </a:r>
            <a:r>
              <a:rPr lang="uk-UA" sz="2800" dirty="0" err="1"/>
              <a:t>косиночної</a:t>
            </a:r>
            <a:r>
              <a:rPr lang="uk-UA" sz="2800" dirty="0"/>
              <a:t> пов’язки. Дії при підозрі на травму шиї.</a:t>
            </a:r>
            <a:endParaRPr lang="ru-RU" sz="2800" dirty="0"/>
          </a:p>
          <a:p>
            <a:pPr>
              <a:spcAft>
                <a:spcPts val="0"/>
              </a:spcAft>
              <a:tabLst>
                <a:tab pos="180340" algn="l"/>
              </a:tabLst>
            </a:pPr>
            <a:endPar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81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2024040" y="285840"/>
            <a:ext cx="8228520" cy="554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ctr">
              <a:lnSpc>
                <a:spcPct val="90000"/>
              </a:lnSpc>
              <a:spcBef>
                <a:spcPts val="561"/>
              </a:spcBef>
            </a:pPr>
            <a:r>
              <a:rPr lang="ru-RU" sz="2800" spc="-1">
                <a:solidFill>
                  <a:srgbClr val="000000"/>
                </a:solidFill>
                <a:latin typeface="Calibri"/>
                <a:ea typeface="DejaVu Sans"/>
              </a:rPr>
              <a:t>        </a:t>
            </a:r>
            <a:r>
              <a:rPr lang="ru-RU" sz="2800" b="1" i="1" spc="-1">
                <a:solidFill>
                  <a:srgbClr val="FF0000"/>
                </a:solidFill>
                <a:latin typeface="Calibri"/>
                <a:ea typeface="DejaVu Sans"/>
              </a:rPr>
              <a:t>Додаткові методи обстеження</a:t>
            </a:r>
            <a:endParaRPr lang="ru-RU" sz="2800" spc="-1">
              <a:latin typeface="Arial"/>
            </a:endParaRPr>
          </a:p>
          <a:p>
            <a:pPr marL="343080" indent="-342000" algn="just">
              <a:lnSpc>
                <a:spcPct val="90000"/>
              </a:lnSpc>
              <a:spcBef>
                <a:spcPts val="561"/>
              </a:spcBef>
            </a:pPr>
            <a:r>
              <a:rPr lang="ru-RU" sz="2800" b="1" spc="-1">
                <a:solidFill>
                  <a:srgbClr val="FF0000"/>
                </a:solidFill>
                <a:latin typeface="Times New Roman"/>
                <a:ea typeface="DejaVu Sans"/>
              </a:rPr>
              <a:t>Рентгенологічне дослідження </a:t>
            </a:r>
            <a:r>
              <a:rPr lang="ru-RU" sz="2800" b="1" spc="-1">
                <a:solidFill>
                  <a:srgbClr val="000000"/>
                </a:solidFill>
                <a:latin typeface="Times New Roman"/>
                <a:ea typeface="DejaVu Sans"/>
              </a:rPr>
              <a:t>дозволяє з'ясувати характер ушкодження, визначити лінію перелому, наявність і характер зміщення; у складних випадках рентгенографію можна доповнити комп'ютерною томографією і дослідженням ядерно-магнітного резонансу.</a:t>
            </a:r>
            <a:endParaRPr lang="ru-RU" sz="2800" spc="-1">
              <a:latin typeface="Arial"/>
            </a:endParaRPr>
          </a:p>
          <a:p>
            <a:pPr marL="343080" indent="-342000" algn="just">
              <a:lnSpc>
                <a:spcPct val="90000"/>
              </a:lnSpc>
              <a:spcBef>
                <a:spcPts val="561"/>
              </a:spcBef>
            </a:pPr>
            <a:r>
              <a:rPr lang="ru-RU" sz="2800" b="1" spc="-1">
                <a:solidFill>
                  <a:srgbClr val="000000"/>
                </a:solidFill>
                <a:latin typeface="Times New Roman"/>
                <a:ea typeface="DejaVu Sans"/>
              </a:rPr>
              <a:t>        За допомогою </a:t>
            </a:r>
            <a:r>
              <a:rPr lang="ru-RU" sz="2800" b="1" spc="-1">
                <a:solidFill>
                  <a:srgbClr val="FF0000"/>
                </a:solidFill>
                <a:latin typeface="Times New Roman"/>
                <a:ea typeface="DejaVu Sans"/>
              </a:rPr>
              <a:t>лабораторних досліджень </a:t>
            </a:r>
            <a:r>
              <a:rPr lang="ru-RU" sz="2800" b="1" spc="-1">
                <a:solidFill>
                  <a:srgbClr val="000000"/>
                </a:solidFill>
                <a:latin typeface="Times New Roman"/>
                <a:ea typeface="DejaVu Sans"/>
              </a:rPr>
              <a:t>оцінюють величину крововтрати, виявляють ознаки ушкодження внутрішніх органів (гематурія, підвищення рівня креатиніну в плазмі, трансаміназ тощо). УЗД, ендоскопічні методи дозволяють виявити ушкодження внутрішніх органів.</a:t>
            </a:r>
            <a:endParaRPr lang="ru-RU" sz="2800" spc="-1">
              <a:latin typeface="Arial"/>
            </a:endParaRPr>
          </a:p>
        </p:txBody>
      </p:sp>
    </p:spTree>
    <p:extLst>
      <p:ext uri="{BB962C8B-B14F-4D97-AF65-F5344CB8AC3E}">
        <p14:creationId xmlns:p14="http://schemas.microsoft.com/office/powerpoint/2010/main" val="40442856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 calcmode="lin" valueType="str">
                                      <p:cBhvr additive="repl">
                                        <p:cTn id="7" dur="1" fill="hold"/>
                                        <p:tgtEl>
                                          <p:spTgt spid="32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326">
                                            <p:txEl>
                                              <p:pRg st="1" end="1"/>
                                            </p:txEl>
                                          </p:spTgt>
                                        </p:tgtEl>
                                        <p:attrNameLst>
                                          <p:attrName>style.visibility</p:attrName>
                                        </p:attrNameLst>
                                      </p:cBhvr>
                                      <p:to>
                                        <p:strVal val="visible"/>
                                      </p:to>
                                    </p:set>
                                    <p:anim calcmode="lin" valueType="str">
                                      <p:cBhvr additive="repl">
                                        <p:cTn id="12" dur="1" fill="hold"/>
                                        <p:tgtEl>
                                          <p:spTgt spid="326">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326">
                                            <p:txEl>
                                              <p:pRg st="2" end="2"/>
                                            </p:txEl>
                                          </p:spTgt>
                                        </p:tgtEl>
                                        <p:attrNameLst>
                                          <p:attrName>style.visibility</p:attrName>
                                        </p:attrNameLst>
                                      </p:cBhvr>
                                      <p:to>
                                        <p:strVal val="visible"/>
                                      </p:to>
                                    </p:set>
                                    <p:anim calcmode="lin" valueType="str">
                                      <p:cBhvr additive="repl">
                                        <p:cTn id="17" dur="1" fill="hold"/>
                                        <p:tgtEl>
                                          <p:spTgt spid="326">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49" presetClass="exit" fill="hold" nodeType="clickEffect">
                                  <p:stCondLst>
                                    <p:cond delay="0"/>
                                  </p:stCondLst>
                                  <p:childTnLst>
                                    <p:anim calcmode="lin" valueType="num">
                                      <p:cBhvr additive="repl">
                                        <p:cTn id="21" dur="500"/>
                                        <p:tgtEl>
                                          <p:spTgt spid="326">
                                            <p:txEl>
                                              <p:pRg st="0" end="0"/>
                                            </p:txEl>
                                          </p:spTgt>
                                        </p:tgtEl>
                                        <p:attrNameLst>
                                          <p:attrName>ppt_w</p:attrName>
                                        </p:attrNameLst>
                                      </p:cBhvr>
                                      <p:tavLst>
                                        <p:tav tm="0">
                                          <p:val>
                                            <p:strVal val="#ppt_w"/>
                                          </p:val>
                                        </p:tav>
                                        <p:tav tm="100000">
                                          <p:val>
                                            <p:fltVal val="0"/>
                                          </p:val>
                                        </p:tav>
                                      </p:tavLst>
                                    </p:anim>
                                    <p:anim calcmode="lin" valueType="num">
                                      <p:cBhvr additive="repl">
                                        <p:cTn id="22" dur="500"/>
                                        <p:tgtEl>
                                          <p:spTgt spid="326">
                                            <p:txEl>
                                              <p:pRg st="0" end="0"/>
                                            </p:txEl>
                                          </p:spTgt>
                                        </p:tgtEl>
                                        <p:attrNameLst>
                                          <p:attrName>ppt_h</p:attrName>
                                        </p:attrNameLst>
                                      </p:cBhvr>
                                      <p:tavLst>
                                        <p:tav tm="0">
                                          <p:val>
                                            <p:strVal val="#ppt_h"/>
                                          </p:val>
                                        </p:tav>
                                        <p:tav tm="100000">
                                          <p:val>
                                            <p:fltVal val="0"/>
                                          </p:val>
                                        </p:tav>
                                      </p:tavLst>
                                    </p:anim>
                                    <p:anim calcmode="lin" valueType="num">
                                      <p:cBhvr additive="repl">
                                        <p:cTn id="23" dur="500"/>
                                        <p:tgtEl>
                                          <p:spTgt spid="326">
                                            <p:txEl>
                                              <p:pRg st="0" end="0"/>
                                            </p:txEl>
                                          </p:spTgt>
                                        </p:tgtEl>
                                        <p:attrNameLst>
                                          <p:attrName>r</p:attrName>
                                        </p:attrNameLst>
                                      </p:cBhvr>
                                      <p:tavLst>
                                        <p:tav tm="0">
                                          <p:val>
                                            <p:strVal val="0"/>
                                          </p:val>
                                        </p:tav>
                                        <p:tav tm="100000">
                                          <p:val>
                                            <p:strVal val="360"/>
                                          </p:val>
                                        </p:tav>
                                      </p:tavLst>
                                    </p:anim>
                                    <p:animEffect transition="out" filter="fade">
                                      <p:cBhvr additive="repl">
                                        <p:cTn id="24" dur="500"/>
                                        <p:tgtEl>
                                          <p:spTgt spid="326">
                                            <p:txEl>
                                              <p:pRg st="0" end="0"/>
                                            </p:txEl>
                                          </p:spTgt>
                                        </p:tgtEl>
                                      </p:cBhvr>
                                    </p:animEffect>
                                    <p:set>
                                      <p:cBhvr>
                                        <p:cTn id="25" dur="1" fill="hold">
                                          <p:stCondLst>
                                            <p:cond delay="499"/>
                                          </p:stCondLst>
                                        </p:cTn>
                                        <p:tgtEl>
                                          <p:spTgt spid="326">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9" presetClass="exit" fill="hold" nodeType="clickEffect">
                                  <p:stCondLst>
                                    <p:cond delay="0"/>
                                  </p:stCondLst>
                                  <p:childTnLst>
                                    <p:anim calcmode="lin" valueType="num">
                                      <p:cBhvr additive="repl">
                                        <p:cTn id="29" dur="500"/>
                                        <p:tgtEl>
                                          <p:spTgt spid="326">
                                            <p:txEl>
                                              <p:pRg st="1" end="1"/>
                                            </p:txEl>
                                          </p:spTgt>
                                        </p:tgtEl>
                                        <p:attrNameLst>
                                          <p:attrName>ppt_w</p:attrName>
                                        </p:attrNameLst>
                                      </p:cBhvr>
                                      <p:tavLst>
                                        <p:tav tm="0">
                                          <p:val>
                                            <p:strVal val="#ppt_w"/>
                                          </p:val>
                                        </p:tav>
                                        <p:tav tm="100000">
                                          <p:val>
                                            <p:fltVal val="0"/>
                                          </p:val>
                                        </p:tav>
                                      </p:tavLst>
                                    </p:anim>
                                    <p:anim calcmode="lin" valueType="num">
                                      <p:cBhvr additive="repl">
                                        <p:cTn id="30" dur="500"/>
                                        <p:tgtEl>
                                          <p:spTgt spid="326">
                                            <p:txEl>
                                              <p:pRg st="1" end="1"/>
                                            </p:txEl>
                                          </p:spTgt>
                                        </p:tgtEl>
                                        <p:attrNameLst>
                                          <p:attrName>ppt_h</p:attrName>
                                        </p:attrNameLst>
                                      </p:cBhvr>
                                      <p:tavLst>
                                        <p:tav tm="0">
                                          <p:val>
                                            <p:strVal val="#ppt_h"/>
                                          </p:val>
                                        </p:tav>
                                        <p:tav tm="100000">
                                          <p:val>
                                            <p:fltVal val="0"/>
                                          </p:val>
                                        </p:tav>
                                      </p:tavLst>
                                    </p:anim>
                                    <p:anim calcmode="lin" valueType="num">
                                      <p:cBhvr additive="repl">
                                        <p:cTn id="31" dur="500"/>
                                        <p:tgtEl>
                                          <p:spTgt spid="326">
                                            <p:txEl>
                                              <p:pRg st="1" end="1"/>
                                            </p:txEl>
                                          </p:spTgt>
                                        </p:tgtEl>
                                        <p:attrNameLst>
                                          <p:attrName>r</p:attrName>
                                        </p:attrNameLst>
                                      </p:cBhvr>
                                      <p:tavLst>
                                        <p:tav tm="0">
                                          <p:val>
                                            <p:strVal val="0"/>
                                          </p:val>
                                        </p:tav>
                                        <p:tav tm="100000">
                                          <p:val>
                                            <p:strVal val="360"/>
                                          </p:val>
                                        </p:tav>
                                      </p:tavLst>
                                    </p:anim>
                                    <p:animEffect transition="out" filter="fade">
                                      <p:cBhvr additive="repl">
                                        <p:cTn id="32" dur="500"/>
                                        <p:tgtEl>
                                          <p:spTgt spid="326">
                                            <p:txEl>
                                              <p:pRg st="1" end="1"/>
                                            </p:txEl>
                                          </p:spTgt>
                                        </p:tgtEl>
                                      </p:cBhvr>
                                    </p:animEffect>
                                    <p:set>
                                      <p:cBhvr>
                                        <p:cTn id="33" dur="1" fill="hold">
                                          <p:stCondLst>
                                            <p:cond delay="499"/>
                                          </p:stCondLst>
                                        </p:cTn>
                                        <p:tgtEl>
                                          <p:spTgt spid="326">
                                            <p:txEl>
                                              <p:pRg st="1" end="1"/>
                                            </p:txEl>
                                          </p:spTgt>
                                        </p:tgtEl>
                                        <p:attrNameLst>
                                          <p:attrName>style.visibility</p:attrName>
                                        </p:attrNameLst>
                                      </p:cBhvr>
                                      <p:to>
                                        <p:strVal val="hidden"/>
                                      </p:to>
                                    </p:set>
                                  </p:childTnLst>
                                </p:cTn>
                              </p:par>
                              <p:par>
                                <p:cTn id="34" presetID="49" presetClass="exit" fill="hold" nodeType="withEffect">
                                  <p:stCondLst>
                                    <p:cond delay="0"/>
                                  </p:stCondLst>
                                  <p:childTnLst>
                                    <p:anim calcmode="lin" valueType="num">
                                      <p:cBhvr additive="repl">
                                        <p:cTn id="35" dur="500"/>
                                        <p:tgtEl>
                                          <p:spTgt spid="326">
                                            <p:txEl>
                                              <p:pRg st="2" end="2"/>
                                            </p:txEl>
                                          </p:spTgt>
                                        </p:tgtEl>
                                        <p:attrNameLst>
                                          <p:attrName>ppt_w</p:attrName>
                                        </p:attrNameLst>
                                      </p:cBhvr>
                                      <p:tavLst>
                                        <p:tav tm="0">
                                          <p:val>
                                            <p:strVal val="#ppt_w"/>
                                          </p:val>
                                        </p:tav>
                                        <p:tav tm="100000">
                                          <p:val>
                                            <p:fltVal val="0"/>
                                          </p:val>
                                        </p:tav>
                                      </p:tavLst>
                                    </p:anim>
                                    <p:anim calcmode="lin" valueType="num">
                                      <p:cBhvr additive="repl">
                                        <p:cTn id="36" dur="500"/>
                                        <p:tgtEl>
                                          <p:spTgt spid="326">
                                            <p:txEl>
                                              <p:pRg st="2" end="2"/>
                                            </p:txEl>
                                          </p:spTgt>
                                        </p:tgtEl>
                                        <p:attrNameLst>
                                          <p:attrName>ppt_h</p:attrName>
                                        </p:attrNameLst>
                                      </p:cBhvr>
                                      <p:tavLst>
                                        <p:tav tm="0">
                                          <p:val>
                                            <p:strVal val="#ppt_h"/>
                                          </p:val>
                                        </p:tav>
                                        <p:tav tm="100000">
                                          <p:val>
                                            <p:fltVal val="0"/>
                                          </p:val>
                                        </p:tav>
                                      </p:tavLst>
                                    </p:anim>
                                    <p:anim calcmode="lin" valueType="num">
                                      <p:cBhvr additive="repl">
                                        <p:cTn id="37" dur="500"/>
                                        <p:tgtEl>
                                          <p:spTgt spid="326">
                                            <p:txEl>
                                              <p:pRg st="2" end="2"/>
                                            </p:txEl>
                                          </p:spTgt>
                                        </p:tgtEl>
                                        <p:attrNameLst>
                                          <p:attrName>r</p:attrName>
                                        </p:attrNameLst>
                                      </p:cBhvr>
                                      <p:tavLst>
                                        <p:tav tm="0">
                                          <p:val>
                                            <p:strVal val="0"/>
                                          </p:val>
                                        </p:tav>
                                        <p:tav tm="100000">
                                          <p:val>
                                            <p:strVal val="360"/>
                                          </p:val>
                                        </p:tav>
                                      </p:tavLst>
                                    </p:anim>
                                    <p:animEffect transition="out" filter="fade">
                                      <p:cBhvr additive="repl">
                                        <p:cTn id="38" dur="500"/>
                                        <p:tgtEl>
                                          <p:spTgt spid="326">
                                            <p:txEl>
                                              <p:pRg st="2" end="2"/>
                                            </p:txEl>
                                          </p:spTgt>
                                        </p:tgtEl>
                                      </p:cBhvr>
                                    </p:animEffect>
                                    <p:set>
                                      <p:cBhvr>
                                        <p:cTn id="39" dur="1" fill="hold">
                                          <p:stCondLst>
                                            <p:cond delay="499"/>
                                          </p:stCondLst>
                                        </p:cTn>
                                        <p:tgtEl>
                                          <p:spTgt spid="32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1738200" y="1143000"/>
            <a:ext cx="87001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10000"/>
          </a:bodyPr>
          <a:lstStyle/>
          <a:p>
            <a:pPr algn="ctr">
              <a:lnSpc>
                <a:spcPct val="100000"/>
              </a:lnSpc>
            </a:pPr>
            <a:r>
              <a:rPr lang="ru-RU" sz="4400" b="1" spc="-1">
                <a:solidFill>
                  <a:srgbClr val="FF0000"/>
                </a:solidFill>
                <a:latin typeface="Calibri"/>
                <a:ea typeface="DejaVu Sans"/>
              </a:rPr>
              <a:t>Закриті пошкодження м'яких тканин</a:t>
            </a:r>
            <a:endParaRPr lang="ru-RU" sz="4400" spc="-1">
              <a:latin typeface="Arial"/>
            </a:endParaRPr>
          </a:p>
        </p:txBody>
      </p:sp>
      <p:sp>
        <p:nvSpPr>
          <p:cNvPr id="481" name="CustomShape 2"/>
          <p:cNvSpPr/>
          <p:nvPr/>
        </p:nvSpPr>
        <p:spPr>
          <a:xfrm>
            <a:off x="1809840" y="1857240"/>
            <a:ext cx="8571600" cy="641880"/>
          </a:xfrm>
          <a:prstGeom prst="rect">
            <a:avLst/>
          </a:prstGeom>
          <a:solidFill>
            <a:srgbClr val="FFFF00"/>
          </a:solidFill>
          <a:ln w="9360">
            <a:solidFill>
              <a:srgbClr val="FFFF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b="1" spc="-1" dirty="0" err="1">
                <a:solidFill>
                  <a:srgbClr val="0052A5"/>
                </a:solidFill>
                <a:latin typeface="Tahoma"/>
                <a:ea typeface="DejaVu Sans"/>
              </a:rPr>
              <a:t>Забиття</a:t>
            </a:r>
            <a:r>
              <a:rPr lang="ru-RU" b="1" spc="-1" dirty="0">
                <a:solidFill>
                  <a:srgbClr val="0052A5"/>
                </a:solidFill>
                <a:latin typeface="Tahoma"/>
                <a:ea typeface="DejaVu Sans"/>
              </a:rPr>
              <a:t> </a:t>
            </a:r>
            <a:r>
              <a:rPr lang="ru-RU" b="1" spc="-1" dirty="0">
                <a:solidFill>
                  <a:srgbClr val="000000"/>
                </a:solidFill>
                <a:latin typeface="Tahoma"/>
                <a:ea typeface="DejaVu Sans"/>
              </a:rPr>
              <a:t>(</a:t>
            </a:r>
            <a:r>
              <a:rPr lang="ru-RU" b="1" spc="-1" dirty="0" err="1">
                <a:solidFill>
                  <a:srgbClr val="000000"/>
                </a:solidFill>
                <a:latin typeface="Tahoma"/>
                <a:ea typeface="DejaVu Sans"/>
              </a:rPr>
              <a:t>contusio</a:t>
            </a:r>
            <a:r>
              <a:rPr lang="ru-RU" b="1" spc="-1" dirty="0">
                <a:solidFill>
                  <a:srgbClr val="000000"/>
                </a:solidFill>
                <a:latin typeface="Tahoma"/>
                <a:ea typeface="DejaVu Sans"/>
              </a:rPr>
              <a:t>) </a:t>
            </a:r>
            <a:r>
              <a:rPr lang="ru-RU" spc="-1" dirty="0">
                <a:solidFill>
                  <a:srgbClr val="000000"/>
                </a:solidFill>
                <a:latin typeface="Calibri"/>
                <a:ea typeface="DejaVu Sans"/>
              </a:rPr>
              <a:t>- </a:t>
            </a:r>
            <a:r>
              <a:rPr lang="ru-RU" spc="-1" dirty="0" err="1">
                <a:solidFill>
                  <a:srgbClr val="000000"/>
                </a:solidFill>
                <a:latin typeface="Calibri"/>
                <a:ea typeface="DejaVu Sans"/>
              </a:rPr>
              <a:t>закрите</a:t>
            </a:r>
            <a:r>
              <a:rPr lang="ru-RU" spc="-1" dirty="0">
                <a:solidFill>
                  <a:srgbClr val="000000"/>
                </a:solidFill>
                <a:latin typeface="Calibri"/>
                <a:ea typeface="DejaVu Sans"/>
              </a:rPr>
              <a:t> </a:t>
            </a:r>
            <a:r>
              <a:rPr lang="ru-RU" spc="-1" dirty="0" err="1">
                <a:solidFill>
                  <a:srgbClr val="000000"/>
                </a:solidFill>
                <a:latin typeface="Calibri"/>
                <a:ea typeface="DejaVu Sans"/>
              </a:rPr>
              <a:t>механічне</a:t>
            </a:r>
            <a:r>
              <a:rPr lang="ru-RU" spc="-1" dirty="0">
                <a:solidFill>
                  <a:srgbClr val="000000"/>
                </a:solidFill>
                <a:latin typeface="Calibri"/>
                <a:ea typeface="DejaVu Sans"/>
              </a:rPr>
              <a:t> </a:t>
            </a:r>
            <a:r>
              <a:rPr lang="ru-RU" spc="-1" dirty="0" err="1">
                <a:solidFill>
                  <a:srgbClr val="000000"/>
                </a:solidFill>
                <a:latin typeface="Calibri"/>
                <a:ea typeface="DejaVu Sans"/>
              </a:rPr>
              <a:t>пошкодження</a:t>
            </a:r>
            <a:r>
              <a:rPr lang="ru-RU" spc="-1" dirty="0">
                <a:solidFill>
                  <a:srgbClr val="000000"/>
                </a:solidFill>
                <a:latin typeface="Calibri"/>
                <a:ea typeface="DejaVu Sans"/>
              </a:rPr>
              <a:t> </a:t>
            </a:r>
            <a:r>
              <a:rPr lang="ru-RU" spc="-1" dirty="0" err="1">
                <a:solidFill>
                  <a:srgbClr val="000000"/>
                </a:solidFill>
                <a:latin typeface="Calibri"/>
                <a:ea typeface="DejaVu Sans"/>
              </a:rPr>
              <a:t>м'яких</a:t>
            </a:r>
            <a:r>
              <a:rPr lang="ru-RU" spc="-1" dirty="0">
                <a:solidFill>
                  <a:srgbClr val="000000"/>
                </a:solidFill>
                <a:latin typeface="Calibri"/>
                <a:ea typeface="DejaVu Sans"/>
              </a:rPr>
              <a:t> тканин і </a:t>
            </a:r>
            <a:r>
              <a:rPr lang="ru-RU" spc="-1" dirty="0" err="1">
                <a:solidFill>
                  <a:srgbClr val="000000"/>
                </a:solidFill>
                <a:latin typeface="Calibri"/>
                <a:ea typeface="DejaVu Sans"/>
              </a:rPr>
              <a:t>органів</a:t>
            </a:r>
            <a:r>
              <a:rPr lang="ru-RU" spc="-1" dirty="0">
                <a:solidFill>
                  <a:srgbClr val="000000"/>
                </a:solidFill>
                <a:latin typeface="Calibri"/>
                <a:ea typeface="DejaVu Sans"/>
              </a:rPr>
              <a:t> </a:t>
            </a:r>
            <a:endParaRPr lang="ru-RU" spc="-1" dirty="0">
              <a:latin typeface="Arial"/>
            </a:endParaRPr>
          </a:p>
          <a:p>
            <a:pPr algn="ctr">
              <a:lnSpc>
                <a:spcPct val="100000"/>
              </a:lnSpc>
            </a:pPr>
            <a:r>
              <a:rPr lang="ru-RU" spc="-1" dirty="0">
                <a:solidFill>
                  <a:srgbClr val="000000"/>
                </a:solidFill>
                <a:latin typeface="Calibri"/>
                <a:ea typeface="DejaVu Sans"/>
              </a:rPr>
              <a:t>без видимого </a:t>
            </a:r>
            <a:r>
              <a:rPr lang="ru-RU" spc="-1" dirty="0" err="1">
                <a:solidFill>
                  <a:srgbClr val="000000"/>
                </a:solidFill>
                <a:latin typeface="Calibri"/>
                <a:ea typeface="DejaVu Sans"/>
              </a:rPr>
              <a:t>порушення</a:t>
            </a:r>
            <a:r>
              <a:rPr lang="ru-RU" spc="-1" dirty="0">
                <a:solidFill>
                  <a:srgbClr val="000000"/>
                </a:solidFill>
                <a:latin typeface="Calibri"/>
                <a:ea typeface="DejaVu Sans"/>
              </a:rPr>
              <a:t> </a:t>
            </a:r>
            <a:r>
              <a:rPr lang="ru-RU" spc="-1" dirty="0" err="1">
                <a:solidFill>
                  <a:srgbClr val="000000"/>
                </a:solidFill>
                <a:latin typeface="Calibri"/>
                <a:ea typeface="DejaVu Sans"/>
              </a:rPr>
              <a:t>їх</a:t>
            </a:r>
            <a:r>
              <a:rPr lang="ru-RU" spc="-1" dirty="0">
                <a:solidFill>
                  <a:srgbClr val="000000"/>
                </a:solidFill>
                <a:latin typeface="Calibri"/>
                <a:ea typeface="DejaVu Sans"/>
              </a:rPr>
              <a:t> </a:t>
            </a:r>
            <a:r>
              <a:rPr lang="ru-RU" spc="-1" dirty="0" err="1">
                <a:solidFill>
                  <a:srgbClr val="000000"/>
                </a:solidFill>
                <a:latin typeface="Calibri"/>
                <a:ea typeface="DejaVu Sans"/>
              </a:rPr>
              <a:t>анатомічної</a:t>
            </a:r>
            <a:r>
              <a:rPr lang="ru-RU" spc="-1" dirty="0">
                <a:solidFill>
                  <a:srgbClr val="000000"/>
                </a:solidFill>
                <a:latin typeface="Calibri"/>
                <a:ea typeface="DejaVu Sans"/>
              </a:rPr>
              <a:t> </a:t>
            </a:r>
            <a:r>
              <a:rPr lang="ru-RU" spc="-1" dirty="0" err="1">
                <a:solidFill>
                  <a:srgbClr val="000000"/>
                </a:solidFill>
                <a:latin typeface="Calibri"/>
                <a:ea typeface="DejaVu Sans"/>
              </a:rPr>
              <a:t>цілісності</a:t>
            </a:r>
            <a:r>
              <a:rPr lang="ru-RU" spc="-1" dirty="0">
                <a:solidFill>
                  <a:srgbClr val="000000"/>
                </a:solidFill>
                <a:latin typeface="Calibri"/>
                <a:ea typeface="DejaVu Sans"/>
              </a:rPr>
              <a:t>.</a:t>
            </a:r>
            <a:endParaRPr lang="ru-RU" spc="-1" dirty="0">
              <a:latin typeface="Arial"/>
            </a:endParaRPr>
          </a:p>
        </p:txBody>
      </p:sp>
      <p:sp>
        <p:nvSpPr>
          <p:cNvPr id="482" name="CustomShape 3"/>
          <p:cNvSpPr/>
          <p:nvPr/>
        </p:nvSpPr>
        <p:spPr>
          <a:xfrm>
            <a:off x="1524000" y="2714760"/>
            <a:ext cx="9142920" cy="784800"/>
          </a:xfrm>
          <a:prstGeom prst="rect">
            <a:avLst/>
          </a:prstGeom>
          <a:solidFill>
            <a:srgbClr val="92D05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b="1" spc="-1">
                <a:solidFill>
                  <a:srgbClr val="FF0000"/>
                </a:solidFill>
                <a:latin typeface="Tahoma"/>
                <a:ea typeface="DejaVu Sans"/>
              </a:rPr>
              <a:t>Розтягнення</a:t>
            </a:r>
            <a:r>
              <a:rPr lang="ru-RU" b="1" spc="-1">
                <a:solidFill>
                  <a:srgbClr val="F2F1E8"/>
                </a:solidFill>
                <a:latin typeface="Tahoma"/>
                <a:ea typeface="DejaVu Sans"/>
              </a:rPr>
              <a:t> </a:t>
            </a:r>
            <a:r>
              <a:rPr lang="ru-RU" b="1" spc="-1">
                <a:solidFill>
                  <a:srgbClr val="000000"/>
                </a:solidFill>
                <a:latin typeface="Tahoma"/>
                <a:ea typeface="DejaVu Sans"/>
              </a:rPr>
              <a:t>(distorsio) – </a:t>
            </a:r>
            <a:r>
              <a:rPr lang="ru-RU" spc="-1">
                <a:solidFill>
                  <a:srgbClr val="000000"/>
                </a:solidFill>
                <a:latin typeface="Calibri"/>
                <a:ea typeface="DejaVu Sans"/>
              </a:rPr>
              <a:t>ушкодження тканин при збереженні анатомічної цілісності </a:t>
            </a:r>
            <a:endParaRPr lang="ru-RU" spc="-1">
              <a:latin typeface="Arial"/>
            </a:endParaRPr>
          </a:p>
          <a:p>
            <a:pPr algn="ctr">
              <a:lnSpc>
                <a:spcPct val="100000"/>
              </a:lnSpc>
            </a:pPr>
            <a:r>
              <a:rPr lang="ru-RU" spc="-1">
                <a:solidFill>
                  <a:srgbClr val="000000"/>
                </a:solidFill>
                <a:latin typeface="Calibri"/>
                <a:ea typeface="DejaVu Sans"/>
              </a:rPr>
              <a:t>або частковими розривами тканини. Найчастіше пошкоджуються зв'язки суглобів, </a:t>
            </a:r>
            <a:endParaRPr lang="ru-RU" spc="-1">
              <a:latin typeface="Arial"/>
            </a:endParaRPr>
          </a:p>
          <a:p>
            <a:pPr algn="ctr">
              <a:lnSpc>
                <a:spcPct val="100000"/>
              </a:lnSpc>
            </a:pPr>
            <a:r>
              <a:rPr lang="ru-RU" spc="-1">
                <a:solidFill>
                  <a:srgbClr val="000000"/>
                </a:solidFill>
                <a:latin typeface="Calibri"/>
                <a:ea typeface="DejaVu Sans"/>
              </a:rPr>
              <a:t>особливо гомілковостопного. Лікування те саме.</a:t>
            </a:r>
            <a:endParaRPr lang="ru-RU" spc="-1">
              <a:latin typeface="Arial"/>
            </a:endParaRPr>
          </a:p>
        </p:txBody>
      </p:sp>
      <p:sp>
        <p:nvSpPr>
          <p:cNvPr id="483" name="CustomShape 4"/>
          <p:cNvSpPr/>
          <p:nvPr/>
        </p:nvSpPr>
        <p:spPr>
          <a:xfrm>
            <a:off x="1738200" y="3714840"/>
            <a:ext cx="8714520" cy="641880"/>
          </a:xfrm>
          <a:prstGeom prst="rect">
            <a:avLst/>
          </a:prstGeom>
          <a:solidFill>
            <a:srgbClr val="FFC0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b="1" spc="-1">
                <a:solidFill>
                  <a:srgbClr val="7030A0"/>
                </a:solidFill>
                <a:latin typeface="Tahoma"/>
                <a:ea typeface="DejaVu Sans"/>
              </a:rPr>
              <a:t>Розрив</a:t>
            </a:r>
            <a:r>
              <a:rPr lang="ru-RU" b="1" spc="-1">
                <a:solidFill>
                  <a:srgbClr val="F2F1E8"/>
                </a:solidFill>
                <a:latin typeface="Tahoma"/>
                <a:ea typeface="DejaVu Sans"/>
              </a:rPr>
              <a:t> </a:t>
            </a:r>
            <a:r>
              <a:rPr lang="ru-RU" b="1" spc="-1">
                <a:solidFill>
                  <a:srgbClr val="000000"/>
                </a:solidFill>
                <a:latin typeface="Tahoma"/>
                <a:ea typeface="DejaVu Sans"/>
              </a:rPr>
              <a:t>(ruptura) – </a:t>
            </a:r>
            <a:r>
              <a:rPr lang="ru-RU" spc="-1">
                <a:solidFill>
                  <a:srgbClr val="000000"/>
                </a:solidFill>
                <a:latin typeface="Calibri"/>
                <a:ea typeface="DejaVu Sans"/>
              </a:rPr>
              <a:t>закрите пошкодження тканин або органу з порушенням </a:t>
            </a:r>
            <a:endParaRPr lang="ru-RU" spc="-1">
              <a:latin typeface="Arial"/>
            </a:endParaRPr>
          </a:p>
          <a:p>
            <a:pPr algn="ctr">
              <a:lnSpc>
                <a:spcPct val="100000"/>
              </a:lnSpc>
            </a:pPr>
            <a:r>
              <a:rPr lang="ru-RU" spc="-1">
                <a:solidFill>
                  <a:srgbClr val="000000"/>
                </a:solidFill>
                <a:latin typeface="Calibri"/>
                <a:ea typeface="DejaVu Sans"/>
              </a:rPr>
              <a:t>їх анатомічної цілісності.</a:t>
            </a:r>
            <a:endParaRPr lang="ru-RU" spc="-1">
              <a:latin typeface="Arial"/>
            </a:endParaRPr>
          </a:p>
        </p:txBody>
      </p:sp>
      <p:sp>
        <p:nvSpPr>
          <p:cNvPr id="484" name="CustomShape 5"/>
          <p:cNvSpPr/>
          <p:nvPr/>
        </p:nvSpPr>
        <p:spPr>
          <a:xfrm>
            <a:off x="1809840" y="4643280"/>
            <a:ext cx="8357040" cy="570600"/>
          </a:xfrm>
          <a:prstGeom prst="rect">
            <a:avLst/>
          </a:prstGeom>
          <a:solidFill>
            <a:srgbClr val="00B0F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b="1" spc="-1">
                <a:solidFill>
                  <a:srgbClr val="FF0000"/>
                </a:solidFill>
                <a:latin typeface="Tahoma"/>
                <a:ea typeface="DejaVu Sans"/>
              </a:rPr>
              <a:t>Струс</a:t>
            </a:r>
            <a:r>
              <a:rPr lang="ru-RU" b="1" spc="-1">
                <a:solidFill>
                  <a:srgbClr val="F2F1E8"/>
                </a:solidFill>
                <a:latin typeface="Tahoma"/>
                <a:ea typeface="DejaVu Sans"/>
              </a:rPr>
              <a:t> </a:t>
            </a:r>
            <a:r>
              <a:rPr lang="ru-RU" b="1" spc="-1">
                <a:solidFill>
                  <a:srgbClr val="000000"/>
                </a:solidFill>
                <a:latin typeface="Tahoma"/>
                <a:ea typeface="DejaVu Sans"/>
              </a:rPr>
              <a:t>(commotio) – </a:t>
            </a:r>
            <a:r>
              <a:rPr lang="ru-RU" spc="-1">
                <a:solidFill>
                  <a:srgbClr val="000000"/>
                </a:solidFill>
                <a:latin typeface="Calibri"/>
                <a:ea typeface="DejaVu Sans"/>
              </a:rPr>
              <a:t>механічний вплив на тканини приводить до порушення </a:t>
            </a:r>
            <a:endParaRPr lang="ru-RU" spc="-1">
              <a:latin typeface="Arial"/>
            </a:endParaRPr>
          </a:p>
          <a:p>
            <a:pPr algn="ctr">
              <a:lnSpc>
                <a:spcPct val="100000"/>
              </a:lnSpc>
            </a:pPr>
            <a:r>
              <a:rPr lang="ru-RU" spc="-1">
                <a:solidFill>
                  <a:srgbClr val="000000"/>
                </a:solidFill>
                <a:latin typeface="Calibri"/>
                <a:ea typeface="DejaVu Sans"/>
              </a:rPr>
              <a:t>функціонального  їх стану без явних анатомічних руйнувань.</a:t>
            </a:r>
            <a:endParaRPr lang="ru-RU" spc="-1">
              <a:latin typeface="Arial"/>
            </a:endParaRPr>
          </a:p>
        </p:txBody>
      </p:sp>
      <p:sp>
        <p:nvSpPr>
          <p:cNvPr id="485" name="CustomShape 6"/>
          <p:cNvSpPr/>
          <p:nvPr/>
        </p:nvSpPr>
        <p:spPr>
          <a:xfrm>
            <a:off x="1881120" y="5500800"/>
            <a:ext cx="8499960" cy="1141920"/>
          </a:xfrm>
          <a:prstGeom prst="rect">
            <a:avLst/>
          </a:prstGeom>
          <a:solidFill>
            <a:schemeClr val="accent6">
              <a:lumMod val="20000"/>
              <a:lumOff val="8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b="1" spc="-1">
                <a:solidFill>
                  <a:srgbClr val="002060"/>
                </a:solidFill>
                <a:latin typeface="Tahoma"/>
                <a:ea typeface="DejaVu Sans"/>
              </a:rPr>
              <a:t>Стиснення </a:t>
            </a:r>
            <a:r>
              <a:rPr lang="ru-RU" spc="-1">
                <a:solidFill>
                  <a:srgbClr val="000000"/>
                </a:solidFill>
                <a:latin typeface="Calibri"/>
                <a:ea typeface="DejaVu Sans"/>
              </a:rPr>
              <a:t>Синдром тривалого здавлення або краш-синдром - загальна і </a:t>
            </a:r>
            <a:endParaRPr lang="ru-RU" spc="-1">
              <a:latin typeface="Arial"/>
            </a:endParaRPr>
          </a:p>
          <a:p>
            <a:pPr algn="ctr">
              <a:lnSpc>
                <a:spcPct val="100000"/>
              </a:lnSpc>
            </a:pPr>
            <a:r>
              <a:rPr lang="ru-RU" spc="-1">
                <a:solidFill>
                  <a:srgbClr val="000000"/>
                </a:solidFill>
                <a:latin typeface="Calibri"/>
                <a:ea typeface="DejaVu Sans"/>
              </a:rPr>
              <a:t>місцева реакція організму  у відповідь на тривале (понад 2 - 4 годин) здавлення </a:t>
            </a:r>
            <a:endParaRPr lang="ru-RU" spc="-1">
              <a:latin typeface="Arial"/>
            </a:endParaRPr>
          </a:p>
          <a:p>
            <a:pPr algn="ctr">
              <a:lnSpc>
                <a:spcPct val="100000"/>
              </a:lnSpc>
            </a:pPr>
            <a:r>
              <a:rPr lang="ru-RU" spc="-1">
                <a:solidFill>
                  <a:srgbClr val="000000"/>
                </a:solidFill>
                <a:latin typeface="Calibri"/>
                <a:ea typeface="DejaVu Sans"/>
              </a:rPr>
              <a:t>м'яких тканин,  яке викликає порушення мікроциркуляції, ішемію і некроз </a:t>
            </a:r>
            <a:endParaRPr lang="ru-RU" spc="-1">
              <a:latin typeface="Arial"/>
            </a:endParaRPr>
          </a:p>
          <a:p>
            <a:pPr algn="ctr">
              <a:lnSpc>
                <a:spcPct val="100000"/>
              </a:lnSpc>
            </a:pPr>
            <a:r>
              <a:rPr lang="ru-RU" spc="-1">
                <a:solidFill>
                  <a:srgbClr val="000000"/>
                </a:solidFill>
                <a:latin typeface="Calibri"/>
                <a:ea typeface="DejaVu Sans"/>
              </a:rPr>
              <a:t>тканин при катастрофах, землетрусах, аваріях і т.д.</a:t>
            </a:r>
            <a:endParaRPr lang="ru-RU" spc="-1">
              <a:latin typeface="Arial"/>
            </a:endParaRPr>
          </a:p>
        </p:txBody>
      </p:sp>
      <p:sp>
        <p:nvSpPr>
          <p:cNvPr id="486" name="CustomShape 7"/>
          <p:cNvSpPr/>
          <p:nvPr/>
        </p:nvSpPr>
        <p:spPr>
          <a:xfrm>
            <a:off x="401782" y="179100"/>
            <a:ext cx="11388436" cy="121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a:bodyPr>
          <a:lstStyle/>
          <a:p>
            <a:pPr algn="just">
              <a:lnSpc>
                <a:spcPct val="100000"/>
              </a:lnSpc>
            </a:pPr>
            <a:r>
              <a:rPr lang="ru-RU" sz="2400" b="1" i="1" spc="-1" dirty="0" err="1" smtClean="0">
                <a:solidFill>
                  <a:srgbClr val="FF0000"/>
                </a:solidFill>
                <a:latin typeface="Calibri"/>
                <a:ea typeface="DejaVu Sans"/>
              </a:rPr>
              <a:t>Удари</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розтягнення</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розриви</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зв'язок</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сухожиль</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м'язів</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стиснення</a:t>
            </a:r>
            <a:r>
              <a:rPr lang="ru-RU" sz="2400" b="1" i="1" spc="-1" dirty="0">
                <a:solidFill>
                  <a:srgbClr val="FF0000"/>
                </a:solidFill>
                <a:latin typeface="Calibri"/>
                <a:ea typeface="DejaVu Sans"/>
              </a:rPr>
              <a:t>, синдром </a:t>
            </a:r>
            <a:r>
              <a:rPr lang="ru-RU" sz="2400" b="1" i="1" spc="-1" dirty="0" err="1">
                <a:solidFill>
                  <a:srgbClr val="FF0000"/>
                </a:solidFill>
                <a:latin typeface="Calibri"/>
                <a:ea typeface="DejaVu Sans"/>
              </a:rPr>
              <a:t>тривалого</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стиснення</a:t>
            </a:r>
            <a:r>
              <a:rPr lang="ru-RU" sz="2400" b="1" i="1" spc="-1" dirty="0">
                <a:solidFill>
                  <a:srgbClr val="FF0000"/>
                </a:solidFill>
                <a:latin typeface="Calibri"/>
                <a:ea typeface="DejaVu Sans"/>
              </a:rPr>
              <a:t> тканин (</a:t>
            </a:r>
            <a:r>
              <a:rPr lang="ru-RU" sz="2400" b="1" i="1" spc="-1" dirty="0" err="1">
                <a:solidFill>
                  <a:srgbClr val="FF0000"/>
                </a:solidFill>
                <a:latin typeface="Calibri"/>
                <a:ea typeface="DejaVu Sans"/>
              </a:rPr>
              <a:t>травматичний</a:t>
            </a:r>
            <a:r>
              <a:rPr lang="ru-RU" sz="2400" b="1" i="1" spc="-1" dirty="0">
                <a:solidFill>
                  <a:srgbClr val="FF0000"/>
                </a:solidFill>
                <a:latin typeface="Calibri"/>
                <a:ea typeface="DejaVu Sans"/>
              </a:rPr>
              <a:t> токсикоз), </a:t>
            </a:r>
            <a:r>
              <a:rPr lang="ru-RU" sz="2400" b="1" i="1" spc="-1" dirty="0" err="1">
                <a:solidFill>
                  <a:srgbClr val="FF0000"/>
                </a:solidFill>
                <a:latin typeface="Calibri"/>
                <a:ea typeface="DejaVu Sans"/>
              </a:rPr>
              <a:t>вивих</a:t>
            </a:r>
            <a:r>
              <a:rPr lang="ru-RU" sz="2400" b="1" i="1" spc="-1" dirty="0">
                <a:solidFill>
                  <a:srgbClr val="FF0000"/>
                </a:solidFill>
                <a:latin typeface="Calibri"/>
                <a:ea typeface="DejaVu Sans"/>
              </a:rPr>
              <a:t>, </a:t>
            </a:r>
            <a:r>
              <a:rPr lang="ru-RU" sz="2400" b="1" i="1" spc="-1" dirty="0" err="1">
                <a:solidFill>
                  <a:srgbClr val="FF0000"/>
                </a:solidFill>
                <a:latin typeface="Calibri"/>
                <a:ea typeface="DejaVu Sans"/>
              </a:rPr>
              <a:t>контузія</a:t>
            </a:r>
            <a:r>
              <a:rPr lang="ru-RU" sz="2400" b="1" i="1" spc="-1" dirty="0">
                <a:solidFill>
                  <a:srgbClr val="FF0000"/>
                </a:solidFill>
                <a:latin typeface="Calibri"/>
                <a:ea typeface="DejaVu Sans"/>
              </a:rPr>
              <a:t>, перелом</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визначення</a:t>
            </a:r>
            <a:r>
              <a:rPr lang="ru-RU" sz="2400" spc="-1" dirty="0">
                <a:solidFill>
                  <a:srgbClr val="FF0000"/>
                </a:solidFill>
                <a:latin typeface="Calibri"/>
                <a:ea typeface="DejaVu Sans"/>
              </a:rPr>
              <a:t>, причини </a:t>
            </a:r>
            <a:r>
              <a:rPr lang="ru-RU" sz="2400" spc="-1" dirty="0" err="1">
                <a:solidFill>
                  <a:srgbClr val="FF0000"/>
                </a:solidFill>
                <a:latin typeface="Calibri"/>
                <a:ea typeface="DejaVu Sans"/>
              </a:rPr>
              <a:t>виникнення</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клінічні</a:t>
            </a:r>
            <a:r>
              <a:rPr lang="ru-RU" sz="2400" spc="-1" dirty="0">
                <a:solidFill>
                  <a:srgbClr val="FF0000"/>
                </a:solidFill>
                <a:latin typeface="Calibri"/>
                <a:ea typeface="DejaVu Sans"/>
              </a:rPr>
              <a:t> прояви, перша </a:t>
            </a:r>
            <a:r>
              <a:rPr lang="ru-RU" sz="2400" spc="-1" dirty="0" err="1">
                <a:solidFill>
                  <a:srgbClr val="FF0000"/>
                </a:solidFill>
                <a:latin typeface="Calibri"/>
                <a:ea typeface="DejaVu Sans"/>
              </a:rPr>
              <a:t>допомога</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Іммобілізація</a:t>
            </a:r>
            <a:endParaRPr lang="ru-RU" sz="2400" spc="-1" dirty="0">
              <a:latin typeface="Arial"/>
            </a:endParaRPr>
          </a:p>
        </p:txBody>
      </p:sp>
    </p:spTree>
    <p:extLst>
      <p:ext uri="{BB962C8B-B14F-4D97-AF65-F5344CB8AC3E}">
        <p14:creationId xmlns:p14="http://schemas.microsoft.com/office/powerpoint/2010/main" val="107981881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repl">
                                        <p:cTn id="7" dur="500" fill="hold"/>
                                        <p:tgtEl>
                                          <p:spTgt spid="480"/>
                                        </p:tgtEl>
                                        <p:attrNameLst>
                                          <p:attrName>ppt_x</p:attrName>
                                        </p:attrNameLst>
                                      </p:cBhvr>
                                      <p:tavLst>
                                        <p:tav tm="0">
                                          <p:val>
                                            <p:strVal val="0-#ppt_w/2"/>
                                          </p:val>
                                        </p:tav>
                                        <p:tav tm="100000">
                                          <p:val>
                                            <p:strVal val="#ppt_x"/>
                                          </p:val>
                                        </p:tav>
                                      </p:tavLst>
                                    </p:anim>
                                    <p:anim calcmode="lin" valueType="num">
                                      <p:cBhvr additive="repl">
                                        <p:cTn id="8" dur="500" fill="hold"/>
                                        <p:tgtEl>
                                          <p:spTgt spid="480"/>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481"/>
                                        </p:tgtEl>
                                        <p:attrNameLst>
                                          <p:attrName>style.visibility</p:attrName>
                                        </p:attrNameLst>
                                      </p:cBhvr>
                                      <p:to>
                                        <p:strVal val="visible"/>
                                      </p:to>
                                    </p:set>
                                    <p:anim calcmode="lin" valueType="num">
                                      <p:cBhvr additive="repl">
                                        <p:cTn id="12" dur="500" fill="hold"/>
                                        <p:tgtEl>
                                          <p:spTgt spid="481"/>
                                        </p:tgtEl>
                                        <p:attrNameLst>
                                          <p:attrName>ppt_x</p:attrName>
                                        </p:attrNameLst>
                                      </p:cBhvr>
                                      <p:tavLst>
                                        <p:tav tm="0">
                                          <p:val>
                                            <p:strVal val="0-#ppt_w/2"/>
                                          </p:val>
                                        </p:tav>
                                        <p:tav tm="100000">
                                          <p:val>
                                            <p:strVal val="#ppt_x"/>
                                          </p:val>
                                        </p:tav>
                                      </p:tavLst>
                                    </p:anim>
                                    <p:anim calcmode="lin" valueType="num">
                                      <p:cBhvr additive="repl">
                                        <p:cTn id="13" dur="500" fill="hold"/>
                                        <p:tgtEl>
                                          <p:spTgt spid="481"/>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482"/>
                                        </p:tgtEl>
                                        <p:attrNameLst>
                                          <p:attrName>style.visibility</p:attrName>
                                        </p:attrNameLst>
                                      </p:cBhvr>
                                      <p:to>
                                        <p:strVal val="visible"/>
                                      </p:to>
                                    </p:set>
                                    <p:anim calcmode="lin" valueType="num">
                                      <p:cBhvr additive="repl">
                                        <p:cTn id="17" dur="500" fill="hold"/>
                                        <p:tgtEl>
                                          <p:spTgt spid="482"/>
                                        </p:tgtEl>
                                        <p:attrNameLst>
                                          <p:attrName>ppt_x</p:attrName>
                                        </p:attrNameLst>
                                      </p:cBhvr>
                                      <p:tavLst>
                                        <p:tav tm="0">
                                          <p:val>
                                            <p:strVal val="0-#ppt_w/2"/>
                                          </p:val>
                                        </p:tav>
                                        <p:tav tm="100000">
                                          <p:val>
                                            <p:strVal val="#ppt_x"/>
                                          </p:val>
                                        </p:tav>
                                      </p:tavLst>
                                    </p:anim>
                                    <p:anim calcmode="lin" valueType="num">
                                      <p:cBhvr additive="repl">
                                        <p:cTn id="18" dur="500" fill="hold"/>
                                        <p:tgtEl>
                                          <p:spTgt spid="482"/>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483"/>
                                        </p:tgtEl>
                                        <p:attrNameLst>
                                          <p:attrName>style.visibility</p:attrName>
                                        </p:attrNameLst>
                                      </p:cBhvr>
                                      <p:to>
                                        <p:strVal val="visible"/>
                                      </p:to>
                                    </p:set>
                                    <p:anim calcmode="lin" valueType="num">
                                      <p:cBhvr additive="repl">
                                        <p:cTn id="22" dur="500" fill="hold"/>
                                        <p:tgtEl>
                                          <p:spTgt spid="483"/>
                                        </p:tgtEl>
                                        <p:attrNameLst>
                                          <p:attrName>ppt_x</p:attrName>
                                        </p:attrNameLst>
                                      </p:cBhvr>
                                      <p:tavLst>
                                        <p:tav tm="0">
                                          <p:val>
                                            <p:strVal val="0-#ppt_w/2"/>
                                          </p:val>
                                        </p:tav>
                                        <p:tav tm="100000">
                                          <p:val>
                                            <p:strVal val="#ppt_x"/>
                                          </p:val>
                                        </p:tav>
                                      </p:tavLst>
                                    </p:anim>
                                    <p:anim calcmode="lin" valueType="num">
                                      <p:cBhvr additive="repl">
                                        <p:cTn id="23" dur="500" fill="hold"/>
                                        <p:tgtEl>
                                          <p:spTgt spid="483"/>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484"/>
                                        </p:tgtEl>
                                        <p:attrNameLst>
                                          <p:attrName>style.visibility</p:attrName>
                                        </p:attrNameLst>
                                      </p:cBhvr>
                                      <p:to>
                                        <p:strVal val="visible"/>
                                      </p:to>
                                    </p:set>
                                    <p:anim calcmode="lin" valueType="num">
                                      <p:cBhvr additive="repl">
                                        <p:cTn id="27" dur="500" fill="hold"/>
                                        <p:tgtEl>
                                          <p:spTgt spid="484"/>
                                        </p:tgtEl>
                                        <p:attrNameLst>
                                          <p:attrName>ppt_x</p:attrName>
                                        </p:attrNameLst>
                                      </p:cBhvr>
                                      <p:tavLst>
                                        <p:tav tm="0">
                                          <p:val>
                                            <p:strVal val="0-#ppt_w/2"/>
                                          </p:val>
                                        </p:tav>
                                        <p:tav tm="100000">
                                          <p:val>
                                            <p:strVal val="#ppt_x"/>
                                          </p:val>
                                        </p:tav>
                                      </p:tavLst>
                                    </p:anim>
                                    <p:anim calcmode="lin" valueType="num">
                                      <p:cBhvr additive="repl">
                                        <p:cTn id="28" dur="500" fill="hold"/>
                                        <p:tgtEl>
                                          <p:spTgt spid="484"/>
                                        </p:tgtEl>
                                        <p:attrNameLst>
                                          <p:attrName>ppt_y</p:attrName>
                                        </p:attrNameLst>
                                      </p:cBhvr>
                                      <p:tavLst>
                                        <p:tav tm="0">
                                          <p:val>
                                            <p:strVal val="#ppt_y"/>
                                          </p:val>
                                        </p:tav>
                                        <p:tav tm="100000">
                                          <p:val>
                                            <p:strVal val="#ppt_y"/>
                                          </p:val>
                                        </p:tav>
                                      </p:tavLst>
                                    </p:anim>
                                  </p:childTnLst>
                                </p:cTn>
                              </p:par>
                            </p:childTnLst>
                          </p:cTn>
                        </p:par>
                        <p:par>
                          <p:cTn id="29" fill="hold" nodeType="afterEffect">
                            <p:stCondLst>
                              <p:cond delay="2500"/>
                            </p:stCondLst>
                            <p:childTnLst>
                              <p:par>
                                <p:cTn id="30" presetID="2" presetClass="entr" presetSubtype="8" fill="hold" nodeType="afterEffect">
                                  <p:stCondLst>
                                    <p:cond delay="0"/>
                                  </p:stCondLst>
                                  <p:childTnLst>
                                    <p:set>
                                      <p:cBhvr>
                                        <p:cTn id="31" dur="1" fill="hold">
                                          <p:stCondLst>
                                            <p:cond delay="0"/>
                                          </p:stCondLst>
                                        </p:cTn>
                                        <p:tgtEl>
                                          <p:spTgt spid="485"/>
                                        </p:tgtEl>
                                        <p:attrNameLst>
                                          <p:attrName>style.visibility</p:attrName>
                                        </p:attrNameLst>
                                      </p:cBhvr>
                                      <p:to>
                                        <p:strVal val="visible"/>
                                      </p:to>
                                    </p:set>
                                    <p:anim calcmode="lin" valueType="num">
                                      <p:cBhvr additive="repl">
                                        <p:cTn id="32" dur="500" fill="hold"/>
                                        <p:tgtEl>
                                          <p:spTgt spid="485"/>
                                        </p:tgtEl>
                                        <p:attrNameLst>
                                          <p:attrName>ppt_x</p:attrName>
                                        </p:attrNameLst>
                                      </p:cBhvr>
                                      <p:tavLst>
                                        <p:tav tm="0">
                                          <p:val>
                                            <p:strVal val="0-#ppt_w/2"/>
                                          </p:val>
                                        </p:tav>
                                        <p:tav tm="100000">
                                          <p:val>
                                            <p:strVal val="#ppt_x"/>
                                          </p:val>
                                        </p:tav>
                                      </p:tavLst>
                                    </p:anim>
                                    <p:anim calcmode="lin" valueType="num">
                                      <p:cBhvr additive="repl">
                                        <p:cTn id="33" dur="500" fill="hold"/>
                                        <p:tgtEl>
                                          <p:spTgt spid="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2667000" y="142920"/>
            <a:ext cx="77713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4000" b="1" spc="-1">
                <a:solidFill>
                  <a:srgbClr val="7030A0"/>
                </a:solidFill>
                <a:latin typeface="Calibri"/>
                <a:ea typeface="DejaVu Sans"/>
              </a:rPr>
              <a:t>Забиття м′яких тканин</a:t>
            </a:r>
            <a:endParaRPr lang="ru-RU" sz="4000" spc="-1">
              <a:latin typeface="Arial"/>
            </a:endParaRPr>
          </a:p>
        </p:txBody>
      </p:sp>
      <p:pic>
        <p:nvPicPr>
          <p:cNvPr id="488" name="Рисунок 24"/>
          <p:cNvPicPr/>
          <p:nvPr/>
        </p:nvPicPr>
        <p:blipFill>
          <a:blip r:embed="rId2"/>
          <a:stretch/>
        </p:blipFill>
        <p:spPr>
          <a:xfrm>
            <a:off x="1524000" y="714240"/>
            <a:ext cx="3199320" cy="2970720"/>
          </a:xfrm>
          <a:prstGeom prst="rect">
            <a:avLst/>
          </a:prstGeom>
          <a:ln>
            <a:noFill/>
          </a:ln>
        </p:spPr>
      </p:pic>
      <p:sp>
        <p:nvSpPr>
          <p:cNvPr id="489" name="CustomShape 2"/>
          <p:cNvSpPr/>
          <p:nvPr/>
        </p:nvSpPr>
        <p:spPr>
          <a:xfrm>
            <a:off x="5219760" y="274788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490" name="Рисунок 28"/>
          <p:cNvPicPr/>
          <p:nvPr/>
        </p:nvPicPr>
        <p:blipFill>
          <a:blip r:embed="rId3"/>
          <a:stretch/>
        </p:blipFill>
        <p:spPr>
          <a:xfrm>
            <a:off x="1524000" y="3786120"/>
            <a:ext cx="2284920" cy="2856240"/>
          </a:xfrm>
          <a:prstGeom prst="rect">
            <a:avLst/>
          </a:prstGeom>
          <a:ln w="9360">
            <a:noFill/>
          </a:ln>
        </p:spPr>
      </p:pic>
      <p:pic>
        <p:nvPicPr>
          <p:cNvPr id="491" name="Рисунок 29"/>
          <p:cNvPicPr/>
          <p:nvPr/>
        </p:nvPicPr>
        <p:blipFill>
          <a:blip r:embed="rId4"/>
          <a:stretch/>
        </p:blipFill>
        <p:spPr>
          <a:xfrm>
            <a:off x="3881280" y="3714840"/>
            <a:ext cx="2142000" cy="2999160"/>
          </a:xfrm>
          <a:prstGeom prst="rect">
            <a:avLst/>
          </a:prstGeom>
          <a:ln w="9360">
            <a:noFill/>
          </a:ln>
        </p:spPr>
      </p:pic>
      <p:sp>
        <p:nvSpPr>
          <p:cNvPr id="492" name="CustomShape 3"/>
          <p:cNvSpPr/>
          <p:nvPr/>
        </p:nvSpPr>
        <p:spPr>
          <a:xfrm>
            <a:off x="4381320" y="928800"/>
            <a:ext cx="6142680" cy="185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buClr>
                <a:srgbClr val="FF0000"/>
              </a:buClr>
              <a:buFont typeface="StarSymbol"/>
              <a:buChar char="-"/>
            </a:pPr>
            <a:r>
              <a:rPr lang="ru-RU" sz="2000" b="1" spc="-1">
                <a:solidFill>
                  <a:srgbClr val="FF0000"/>
                </a:solidFill>
                <a:latin typeface="Calibri"/>
                <a:ea typeface="DejaVu Sans"/>
              </a:rPr>
              <a:t>Основні клінічні ознаки забиття:</a:t>
            </a:r>
            <a:endParaRPr lang="ru-RU" sz="2000" spc="-1">
              <a:latin typeface="Arial"/>
            </a:endParaRPr>
          </a:p>
          <a:p>
            <a:pPr marL="343080" indent="-342000">
              <a:buClr>
                <a:srgbClr val="000000"/>
              </a:buClr>
              <a:buFont typeface="StarSymbol"/>
              <a:buChar char="-"/>
            </a:pPr>
            <a:r>
              <a:rPr lang="ru-RU" sz="2000" b="1" spc="-1">
                <a:solidFill>
                  <a:srgbClr val="000000"/>
                </a:solidFill>
                <a:latin typeface="Calibri"/>
                <a:ea typeface="DejaVu Sans"/>
              </a:rPr>
              <a:t>біль</a:t>
            </a:r>
            <a:endParaRPr lang="ru-RU" sz="2000" spc="-1">
              <a:latin typeface="Arial"/>
            </a:endParaRPr>
          </a:p>
          <a:p>
            <a:pPr marL="343080" indent="-342000">
              <a:buClr>
                <a:srgbClr val="000000"/>
              </a:buClr>
              <a:buFont typeface="StarSymbol"/>
              <a:buChar char="-"/>
            </a:pPr>
            <a:r>
              <a:rPr lang="ru-RU" sz="2000" b="1" spc="-1">
                <a:solidFill>
                  <a:srgbClr val="000000"/>
                </a:solidFill>
                <a:latin typeface="Calibri"/>
                <a:ea typeface="DejaVu Sans"/>
              </a:rPr>
              <a:t>припухлість</a:t>
            </a:r>
            <a:endParaRPr lang="ru-RU" sz="2000" spc="-1">
              <a:latin typeface="Arial"/>
            </a:endParaRPr>
          </a:p>
          <a:p>
            <a:pPr marL="343080" indent="-342000">
              <a:buClr>
                <a:srgbClr val="000000"/>
              </a:buClr>
              <a:buFont typeface="StarSymbol"/>
              <a:buChar char="-"/>
            </a:pPr>
            <a:r>
              <a:rPr lang="ru-RU" sz="2000" b="1" spc="-1">
                <a:solidFill>
                  <a:srgbClr val="000000"/>
                </a:solidFill>
                <a:latin typeface="Calibri"/>
                <a:ea typeface="DejaVu Sans"/>
              </a:rPr>
              <a:t>гематома</a:t>
            </a:r>
            <a:endParaRPr lang="ru-RU" sz="2000" spc="-1">
              <a:latin typeface="Arial"/>
            </a:endParaRPr>
          </a:p>
          <a:p>
            <a:pPr marL="343080" indent="-342000">
              <a:buClr>
                <a:srgbClr val="000000"/>
              </a:buClr>
              <a:buFont typeface="StarSymbol"/>
              <a:buChar char="-"/>
            </a:pPr>
            <a:r>
              <a:rPr lang="ru-RU" sz="2000" b="1" spc="-1">
                <a:solidFill>
                  <a:srgbClr val="000000"/>
                </a:solidFill>
                <a:latin typeface="Calibri"/>
                <a:ea typeface="DejaVu Sans"/>
              </a:rPr>
              <a:t>порушення функції (не відразу, а в міру наростання набряку і гематоми)</a:t>
            </a:r>
            <a:endParaRPr lang="ru-RU" sz="2000" spc="-1">
              <a:latin typeface="Arial"/>
            </a:endParaRPr>
          </a:p>
        </p:txBody>
      </p:sp>
      <p:sp>
        <p:nvSpPr>
          <p:cNvPr id="493" name="CustomShape 4"/>
          <p:cNvSpPr/>
          <p:nvPr/>
        </p:nvSpPr>
        <p:spPr>
          <a:xfrm>
            <a:off x="6453120" y="3000240"/>
            <a:ext cx="3927960" cy="333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09480" indent="-608400">
              <a:lnSpc>
                <a:spcPct val="90000"/>
              </a:lnSpc>
            </a:pPr>
            <a:r>
              <a:rPr lang="ru-RU" b="1" spc="-1">
                <a:solidFill>
                  <a:srgbClr val="FF0000"/>
                </a:solidFill>
                <a:latin typeface="Calibri"/>
                <a:ea typeface="DejaVu Sans"/>
              </a:rPr>
              <a:t>ЛІКУВАННЯ:</a:t>
            </a:r>
            <a:endParaRPr lang="ru-RU" spc="-1">
              <a:latin typeface="Arial"/>
            </a:endParaRPr>
          </a:p>
          <a:p>
            <a:pPr marL="180000" indent="-215280">
              <a:lnSpc>
                <a:spcPct val="90000"/>
              </a:lnSpc>
              <a:buClr>
                <a:srgbClr val="000000"/>
              </a:buClr>
              <a:buFont typeface="Arial"/>
              <a:buChar char="•"/>
            </a:pPr>
            <a:r>
              <a:rPr lang="ru-RU" b="1" spc="-1">
                <a:solidFill>
                  <a:srgbClr val="000000"/>
                </a:solidFill>
                <a:latin typeface="Calibri"/>
                <a:ea typeface="DejaVu Sans"/>
              </a:rPr>
              <a:t>Спокій, давляча пов′язка, функціональне положення кінцівки.</a:t>
            </a:r>
            <a:endParaRPr lang="ru-RU" spc="-1">
              <a:latin typeface="Arial"/>
            </a:endParaRPr>
          </a:p>
          <a:p>
            <a:pPr marL="180000" indent="-215280">
              <a:lnSpc>
                <a:spcPct val="90000"/>
              </a:lnSpc>
              <a:buClr>
                <a:srgbClr val="000000"/>
              </a:buClr>
              <a:buFont typeface="Arial"/>
              <a:buChar char="•"/>
            </a:pPr>
            <a:r>
              <a:rPr lang="ru-RU" b="1" spc="-1">
                <a:solidFill>
                  <a:srgbClr val="000000"/>
                </a:solidFill>
                <a:latin typeface="Calibri"/>
                <a:ea typeface="DejaVu Sans"/>
              </a:rPr>
              <a:t>Холод місцево (міхур з льодом протягом 12 - 24 годин з перервами через 2 години по 30 - 40 хвилин).</a:t>
            </a:r>
            <a:endParaRPr lang="ru-RU" spc="-1">
              <a:latin typeface="Arial"/>
            </a:endParaRPr>
          </a:p>
          <a:p>
            <a:pPr marL="180000" indent="-215280">
              <a:lnSpc>
                <a:spcPct val="90000"/>
              </a:lnSpc>
              <a:buClr>
                <a:srgbClr val="000000"/>
              </a:buClr>
              <a:buFont typeface="Arial"/>
              <a:buChar char="•"/>
            </a:pPr>
            <a:r>
              <a:rPr lang="ru-RU" b="1" spc="-1">
                <a:solidFill>
                  <a:srgbClr val="000000"/>
                </a:solidFill>
                <a:latin typeface="Calibri"/>
                <a:ea typeface="DejaVu Sans"/>
              </a:rPr>
              <a:t>Фізіопроцедури з 3 - 4 доби (УФО, УВЧ терапія).</a:t>
            </a:r>
            <a:endParaRPr lang="ru-RU" spc="-1">
              <a:latin typeface="Arial"/>
            </a:endParaRPr>
          </a:p>
          <a:p>
            <a:pPr marL="180000" indent="-215280">
              <a:lnSpc>
                <a:spcPct val="90000"/>
              </a:lnSpc>
              <a:buClr>
                <a:srgbClr val="000000"/>
              </a:buClr>
              <a:buFont typeface="Arial"/>
              <a:buChar char="•"/>
            </a:pPr>
            <a:r>
              <a:rPr lang="ru-RU" b="1" spc="-1">
                <a:solidFill>
                  <a:srgbClr val="000000"/>
                </a:solidFill>
                <a:latin typeface="Calibri"/>
                <a:ea typeface="DejaVu Sans"/>
              </a:rPr>
              <a:t>При великих гематомах - пункції з наклавши тугу пов'язку.</a:t>
            </a:r>
            <a:endParaRPr lang="ru-RU" spc="-1">
              <a:latin typeface="Arial"/>
            </a:endParaRPr>
          </a:p>
          <a:p>
            <a:pPr marL="180000" indent="-215280">
              <a:lnSpc>
                <a:spcPct val="90000"/>
              </a:lnSpc>
              <a:buClr>
                <a:srgbClr val="000000"/>
              </a:buClr>
              <a:buFont typeface="Arial"/>
              <a:buChar char="•"/>
            </a:pPr>
            <a:r>
              <a:rPr lang="ru-RU" b="1" spc="-1">
                <a:solidFill>
                  <a:srgbClr val="000000"/>
                </a:solidFill>
                <a:latin typeface="Calibri"/>
                <a:ea typeface="DejaVu Sans"/>
              </a:rPr>
              <a:t>У випадках нагноєння – розкриття гнійника.</a:t>
            </a:r>
            <a:endParaRPr lang="ru-RU" spc="-1">
              <a:latin typeface="Arial"/>
            </a:endParaRPr>
          </a:p>
        </p:txBody>
      </p:sp>
    </p:spTree>
    <p:extLst>
      <p:ext uri="{BB962C8B-B14F-4D97-AF65-F5344CB8AC3E}">
        <p14:creationId xmlns:p14="http://schemas.microsoft.com/office/powerpoint/2010/main" val="253593339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repl">
                                        <p:cTn id="7" dur="500" fill="hold"/>
                                        <p:tgtEl>
                                          <p:spTgt spid="487"/>
                                        </p:tgtEl>
                                        <p:attrNameLst>
                                          <p:attrName>ppt_x</p:attrName>
                                        </p:attrNameLst>
                                      </p:cBhvr>
                                      <p:tavLst>
                                        <p:tav tm="0">
                                          <p:val>
                                            <p:strVal val="0-#ppt_w/2"/>
                                          </p:val>
                                        </p:tav>
                                        <p:tav tm="100000">
                                          <p:val>
                                            <p:strVal val="#ppt_x"/>
                                          </p:val>
                                        </p:tav>
                                      </p:tavLst>
                                    </p:anim>
                                    <p:anim calcmode="lin" valueType="num">
                                      <p:cBhvr additive="repl">
                                        <p:cTn id="8" dur="500" fill="hold"/>
                                        <p:tgtEl>
                                          <p:spTgt spid="487"/>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488"/>
                                        </p:tgtEl>
                                        <p:attrNameLst>
                                          <p:attrName>style.visibility</p:attrName>
                                        </p:attrNameLst>
                                      </p:cBhvr>
                                      <p:to>
                                        <p:strVal val="visible"/>
                                      </p:to>
                                    </p:set>
                                    <p:anim calcmode="lin" valueType="num">
                                      <p:cBhvr additive="repl">
                                        <p:cTn id="12" dur="500" fill="hold"/>
                                        <p:tgtEl>
                                          <p:spTgt spid="488"/>
                                        </p:tgtEl>
                                        <p:attrNameLst>
                                          <p:attrName>ppt_x</p:attrName>
                                        </p:attrNameLst>
                                      </p:cBhvr>
                                      <p:tavLst>
                                        <p:tav tm="0">
                                          <p:val>
                                            <p:strVal val="0-#ppt_w/2"/>
                                          </p:val>
                                        </p:tav>
                                        <p:tav tm="100000">
                                          <p:val>
                                            <p:strVal val="#ppt_x"/>
                                          </p:val>
                                        </p:tav>
                                      </p:tavLst>
                                    </p:anim>
                                    <p:anim calcmode="lin" valueType="num">
                                      <p:cBhvr additive="repl">
                                        <p:cTn id="13" dur="500" fill="hold"/>
                                        <p:tgtEl>
                                          <p:spTgt spid="488"/>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endCondLst>
                                    <p:cond delay="15000"/>
                                  </p:endCondLst>
                                  <p:childTnLst>
                                    <p:set>
                                      <p:cBhvr>
                                        <p:cTn id="16" dur="1" fill="hold">
                                          <p:stCondLst>
                                            <p:cond delay="0"/>
                                          </p:stCondLst>
                                        </p:cTn>
                                        <p:tgtEl>
                                          <p:spTgt spid="489"/>
                                        </p:tgtEl>
                                        <p:attrNameLst>
                                          <p:attrName>style.visibility</p:attrName>
                                        </p:attrNameLst>
                                      </p:cBhvr>
                                      <p:to>
                                        <p:strVal val="visible"/>
                                      </p:to>
                                    </p:set>
                                    <p:anim calcmode="lin" valueType="num">
                                      <p:cBhvr additive="repl">
                                        <p:cTn id="17" dur="500" fill="hold"/>
                                        <p:tgtEl>
                                          <p:spTgt spid="489"/>
                                        </p:tgtEl>
                                        <p:attrNameLst>
                                          <p:attrName>ppt_x</p:attrName>
                                        </p:attrNameLst>
                                      </p:cBhvr>
                                      <p:tavLst>
                                        <p:tav tm="0">
                                          <p:val>
                                            <p:strVal val="0-#ppt_w/2"/>
                                          </p:val>
                                        </p:tav>
                                        <p:tav tm="100000">
                                          <p:val>
                                            <p:strVal val="#ppt_x"/>
                                          </p:val>
                                        </p:tav>
                                      </p:tavLst>
                                    </p:anim>
                                    <p:anim calcmode="lin" valueType="num">
                                      <p:cBhvr additive="repl">
                                        <p:cTn id="18" dur="500" fill="hold"/>
                                        <p:tgtEl>
                                          <p:spTgt spid="489"/>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490"/>
                                        </p:tgtEl>
                                        <p:attrNameLst>
                                          <p:attrName>style.visibility</p:attrName>
                                        </p:attrNameLst>
                                      </p:cBhvr>
                                      <p:to>
                                        <p:strVal val="visible"/>
                                      </p:to>
                                    </p:set>
                                    <p:anim calcmode="lin" valueType="num">
                                      <p:cBhvr additive="repl">
                                        <p:cTn id="22" dur="500" fill="hold"/>
                                        <p:tgtEl>
                                          <p:spTgt spid="490"/>
                                        </p:tgtEl>
                                        <p:attrNameLst>
                                          <p:attrName>ppt_x</p:attrName>
                                        </p:attrNameLst>
                                      </p:cBhvr>
                                      <p:tavLst>
                                        <p:tav tm="0">
                                          <p:val>
                                            <p:strVal val="0-#ppt_w/2"/>
                                          </p:val>
                                        </p:tav>
                                        <p:tav tm="100000">
                                          <p:val>
                                            <p:strVal val="#ppt_x"/>
                                          </p:val>
                                        </p:tav>
                                      </p:tavLst>
                                    </p:anim>
                                    <p:anim calcmode="lin" valueType="num">
                                      <p:cBhvr additive="repl">
                                        <p:cTn id="23" dur="500" fill="hold"/>
                                        <p:tgtEl>
                                          <p:spTgt spid="490"/>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491"/>
                                        </p:tgtEl>
                                        <p:attrNameLst>
                                          <p:attrName>style.visibility</p:attrName>
                                        </p:attrNameLst>
                                      </p:cBhvr>
                                      <p:to>
                                        <p:strVal val="visible"/>
                                      </p:to>
                                    </p:set>
                                    <p:anim calcmode="lin" valueType="num">
                                      <p:cBhvr additive="repl">
                                        <p:cTn id="27" dur="500" fill="hold"/>
                                        <p:tgtEl>
                                          <p:spTgt spid="491"/>
                                        </p:tgtEl>
                                        <p:attrNameLst>
                                          <p:attrName>ppt_x</p:attrName>
                                        </p:attrNameLst>
                                      </p:cBhvr>
                                      <p:tavLst>
                                        <p:tav tm="0">
                                          <p:val>
                                            <p:strVal val="0-#ppt_w/2"/>
                                          </p:val>
                                        </p:tav>
                                        <p:tav tm="100000">
                                          <p:val>
                                            <p:strVal val="#ppt_x"/>
                                          </p:val>
                                        </p:tav>
                                      </p:tavLst>
                                    </p:anim>
                                    <p:anim calcmode="lin" valueType="num">
                                      <p:cBhvr additive="repl">
                                        <p:cTn id="28" dur="500" fill="hold"/>
                                        <p:tgtEl>
                                          <p:spTgt spid="4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92">
                                            <p:txEl>
                                              <p:pRg st="0" end="0"/>
                                            </p:txEl>
                                          </p:spTgt>
                                        </p:tgtEl>
                                        <p:attrNameLst>
                                          <p:attrName>style.visibility</p:attrName>
                                        </p:attrNameLst>
                                      </p:cBhvr>
                                      <p:to>
                                        <p:strVal val="visible"/>
                                      </p:to>
                                    </p:set>
                                    <p:anim calcmode="lin" valueType="num">
                                      <p:cBhvr additive="repl">
                                        <p:cTn id="32" dur="500" fill="hold"/>
                                        <p:tgtEl>
                                          <p:spTgt spid="492">
                                            <p:txEl>
                                              <p:pRg st="0" end="0"/>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492">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92">
                                            <p:txEl>
                                              <p:pRg st="1" end="1"/>
                                            </p:txEl>
                                          </p:spTgt>
                                        </p:tgtEl>
                                        <p:attrNameLst>
                                          <p:attrName>style.visibility</p:attrName>
                                        </p:attrNameLst>
                                      </p:cBhvr>
                                      <p:to>
                                        <p:strVal val="visible"/>
                                      </p:to>
                                    </p:set>
                                    <p:anim calcmode="lin" valueType="num">
                                      <p:cBhvr additive="repl">
                                        <p:cTn id="37" dur="500" fill="hold"/>
                                        <p:tgtEl>
                                          <p:spTgt spid="492">
                                            <p:txEl>
                                              <p:pRg st="1" end="1"/>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492">
                                            <p:txEl>
                                              <p:pRg st="1" end="1"/>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92">
                                            <p:txEl>
                                              <p:pRg st="2" end="2"/>
                                            </p:txEl>
                                          </p:spTgt>
                                        </p:tgtEl>
                                        <p:attrNameLst>
                                          <p:attrName>style.visibility</p:attrName>
                                        </p:attrNameLst>
                                      </p:cBhvr>
                                      <p:to>
                                        <p:strVal val="visible"/>
                                      </p:to>
                                    </p:set>
                                    <p:anim calcmode="lin" valueType="num">
                                      <p:cBhvr additive="repl">
                                        <p:cTn id="42" dur="500" fill="hold"/>
                                        <p:tgtEl>
                                          <p:spTgt spid="492">
                                            <p:txEl>
                                              <p:pRg st="2" end="2"/>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492">
                                            <p:txEl>
                                              <p:pRg st="2" end="2"/>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492">
                                            <p:txEl>
                                              <p:pRg st="3" end="3"/>
                                            </p:txEl>
                                          </p:spTgt>
                                        </p:tgtEl>
                                        <p:attrNameLst>
                                          <p:attrName>style.visibility</p:attrName>
                                        </p:attrNameLst>
                                      </p:cBhvr>
                                      <p:to>
                                        <p:strVal val="visible"/>
                                      </p:to>
                                    </p:set>
                                    <p:anim calcmode="lin" valueType="num">
                                      <p:cBhvr additive="repl">
                                        <p:cTn id="47" dur="500" fill="hold"/>
                                        <p:tgtEl>
                                          <p:spTgt spid="492">
                                            <p:txEl>
                                              <p:pRg st="3" end="3"/>
                                            </p:txEl>
                                          </p:spTgt>
                                        </p:tgtEl>
                                        <p:attrNameLst>
                                          <p:attrName>ppt_x</p:attrName>
                                        </p:attrNameLst>
                                      </p:cBhvr>
                                      <p:tavLst>
                                        <p:tav tm="0">
                                          <p:val>
                                            <p:strVal val="0-#ppt_w/2"/>
                                          </p:val>
                                        </p:tav>
                                        <p:tav tm="100000">
                                          <p:val>
                                            <p:strVal val="#ppt_x"/>
                                          </p:val>
                                        </p:tav>
                                      </p:tavLst>
                                    </p:anim>
                                    <p:anim calcmode="lin" valueType="num">
                                      <p:cBhvr additive="repl">
                                        <p:cTn id="48" dur="500" fill="hold"/>
                                        <p:tgtEl>
                                          <p:spTgt spid="492">
                                            <p:txEl>
                                              <p:pRg st="3" end="3"/>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492">
                                            <p:txEl>
                                              <p:pRg st="4" end="4"/>
                                            </p:txEl>
                                          </p:spTgt>
                                        </p:tgtEl>
                                        <p:attrNameLst>
                                          <p:attrName>style.visibility</p:attrName>
                                        </p:attrNameLst>
                                      </p:cBhvr>
                                      <p:to>
                                        <p:strVal val="visible"/>
                                      </p:to>
                                    </p:set>
                                    <p:anim calcmode="lin" valueType="num">
                                      <p:cBhvr additive="repl">
                                        <p:cTn id="52" dur="500" fill="hold"/>
                                        <p:tgtEl>
                                          <p:spTgt spid="492">
                                            <p:txEl>
                                              <p:pRg st="4" end="4"/>
                                            </p:txEl>
                                          </p:spTgt>
                                        </p:tgtEl>
                                        <p:attrNameLst>
                                          <p:attrName>ppt_x</p:attrName>
                                        </p:attrNameLst>
                                      </p:cBhvr>
                                      <p:tavLst>
                                        <p:tav tm="0">
                                          <p:val>
                                            <p:strVal val="0-#ppt_w/2"/>
                                          </p:val>
                                        </p:tav>
                                        <p:tav tm="100000">
                                          <p:val>
                                            <p:strVal val="#ppt_x"/>
                                          </p:val>
                                        </p:tav>
                                      </p:tavLst>
                                    </p:anim>
                                    <p:anim calcmode="lin" valueType="num">
                                      <p:cBhvr additive="repl">
                                        <p:cTn id="53" dur="500" fill="hold"/>
                                        <p:tgtEl>
                                          <p:spTgt spid="4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1809840" y="214201"/>
            <a:ext cx="8571600" cy="64433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80000"/>
              </a:lnSpc>
            </a:pPr>
            <a:r>
              <a:rPr lang="ru-RU" sz="2400" b="1" i="1" u="sng" spc="-1">
                <a:solidFill>
                  <a:srgbClr val="7030A0"/>
                </a:solidFill>
                <a:latin typeface="Calibri"/>
                <a:ea typeface="DejaVu Sans"/>
              </a:rPr>
              <a:t>Розтягнення</a:t>
            </a:r>
            <a:r>
              <a:rPr lang="ru-RU" sz="2400" spc="-1">
                <a:solidFill>
                  <a:srgbClr val="000000"/>
                </a:solidFill>
                <a:latin typeface="Calibri"/>
                <a:ea typeface="DejaVu Sans"/>
              </a:rPr>
              <a:t> виникає при різких рухах. Часто ушкоджуються зв'язки суглобів, особливо гомілково-стопного. </a:t>
            </a:r>
            <a:endParaRPr lang="ru-RU" sz="2400" spc="-1">
              <a:latin typeface="Arial"/>
            </a:endParaRPr>
          </a:p>
          <a:p>
            <a:pPr algn="just">
              <a:lnSpc>
                <a:spcPct val="80000"/>
              </a:lnSpc>
            </a:pPr>
            <a:r>
              <a:rPr lang="ru-RU" sz="2400" spc="-1">
                <a:solidFill>
                  <a:srgbClr val="000000"/>
                </a:solidFill>
                <a:latin typeface="Calibri"/>
                <a:ea typeface="DejaVu Sans"/>
              </a:rPr>
              <a:t>       У ділянці суглоба спостерігаються біль, припухлість і гематома. Порушуються функції суглоба. </a:t>
            </a:r>
            <a:endParaRPr lang="ru-RU" sz="2400" spc="-1">
              <a:latin typeface="Arial"/>
            </a:endParaRPr>
          </a:p>
          <a:p>
            <a:pPr algn="just">
              <a:lnSpc>
                <a:spcPct val="80000"/>
              </a:lnSpc>
            </a:pPr>
            <a:r>
              <a:rPr lang="ru-RU" sz="2400" spc="-1">
                <a:solidFill>
                  <a:srgbClr val="000000"/>
                </a:solidFill>
                <a:latin typeface="Calibri"/>
                <a:ea typeface="DejaVu Sans"/>
              </a:rPr>
              <a:t>       </a:t>
            </a:r>
            <a:r>
              <a:rPr lang="ru-RU" sz="2400" b="1" spc="-1">
                <a:solidFill>
                  <a:srgbClr val="000000"/>
                </a:solidFill>
                <a:latin typeface="Calibri"/>
                <a:ea typeface="DejaVu Sans"/>
              </a:rPr>
              <a:t>Невідкладна допомога</a:t>
            </a:r>
            <a:r>
              <a:rPr lang="ru-RU" sz="2400" spc="-1">
                <a:solidFill>
                  <a:srgbClr val="000000"/>
                </a:solidFill>
                <a:latin typeface="Calibri"/>
                <a:ea typeface="DejaVu Sans"/>
              </a:rPr>
              <a:t> полягає в застосуванні холода (місцево) і накладанні стисної пов'язки для зменшення об'єму рухів і запобігання наростанню гематоми. З 3-ї доби призначають теплові процедури.</a:t>
            </a:r>
            <a:endParaRPr lang="ru-RU" sz="2400" spc="-1">
              <a:latin typeface="Arial"/>
            </a:endParaRPr>
          </a:p>
          <a:p>
            <a:pPr algn="just">
              <a:lnSpc>
                <a:spcPct val="100000"/>
              </a:lnSpc>
            </a:pPr>
            <a:r>
              <a:rPr lang="ru-RU" sz="2400" b="1" u="sng" spc="-1">
                <a:solidFill>
                  <a:srgbClr val="FF9900"/>
                </a:solidFill>
                <a:latin typeface="Calibri"/>
                <a:ea typeface="DejaVu Sans"/>
              </a:rPr>
              <a:t> </a:t>
            </a:r>
            <a:endParaRPr lang="ru-RU" sz="2400" spc="-1">
              <a:latin typeface="Arial"/>
            </a:endParaRPr>
          </a:p>
          <a:p>
            <a:pPr algn="just">
              <a:lnSpc>
                <a:spcPct val="100000"/>
              </a:lnSpc>
            </a:pPr>
            <a:r>
              <a:rPr lang="ru-RU" sz="2400" b="1" i="1" u="sng" spc="-1">
                <a:solidFill>
                  <a:srgbClr val="7030A0"/>
                </a:solidFill>
                <a:latin typeface="Calibri"/>
                <a:ea typeface="DejaVu Sans"/>
              </a:rPr>
              <a:t>Розрив</a:t>
            </a:r>
            <a:r>
              <a:rPr lang="ru-RU" sz="2400" spc="-1">
                <a:solidFill>
                  <a:srgbClr val="7030A0"/>
                </a:solidFill>
                <a:latin typeface="Calibri"/>
                <a:ea typeface="DejaVu Sans"/>
              </a:rPr>
              <a:t>.  </a:t>
            </a:r>
            <a:r>
              <a:rPr lang="ru-RU" sz="2400" spc="-1">
                <a:solidFill>
                  <a:srgbClr val="000000"/>
                </a:solidFill>
                <a:latin typeface="Calibri"/>
                <a:ea typeface="DejaVu Sans"/>
              </a:rPr>
              <a:t>Розрізняють розриви зв'язок, м'язів і сухожилків. Сильний рух або раптове скорочення м'язів призводить до розтягнення тканин, яке перевищує бар'єр еластичності, що спричинює порушення цілості органа.</a:t>
            </a:r>
            <a:endParaRPr lang="ru-RU" sz="2400" spc="-1">
              <a:latin typeface="Arial"/>
            </a:endParaRPr>
          </a:p>
          <a:p>
            <a:pPr algn="just">
              <a:lnSpc>
                <a:spcPct val="100000"/>
              </a:lnSpc>
            </a:pPr>
            <a:r>
              <a:rPr lang="ru-RU" sz="2400" b="1" u="sng" spc="-1">
                <a:solidFill>
                  <a:srgbClr val="FF0000"/>
                </a:solidFill>
                <a:latin typeface="Calibri"/>
                <a:ea typeface="DejaVu Sans"/>
              </a:rPr>
              <a:t>Розрив сухожилків </a:t>
            </a:r>
            <a:r>
              <a:rPr lang="ru-RU" sz="2400" spc="-1">
                <a:solidFill>
                  <a:srgbClr val="000000"/>
                </a:solidFill>
                <a:latin typeface="Calibri"/>
                <a:ea typeface="DejaVu Sans"/>
              </a:rPr>
              <a:t>спостерігається в разі раптового і сильного скорочення м'язів. Невідкладна допомога полягає в транспортній іммобілізації. Лікування закритих розривів сухожилків оперативне (зшивання розірваного сухожилля з подальшою іммобілізацією).</a:t>
            </a:r>
            <a:endParaRPr lang="ru-RU" sz="2400" spc="-1">
              <a:latin typeface="Arial"/>
            </a:endParaRPr>
          </a:p>
          <a:p>
            <a:pPr algn="just">
              <a:lnSpc>
                <a:spcPct val="80000"/>
              </a:lnSpc>
            </a:pPr>
            <a:endParaRPr lang="ru-RU" sz="2400" spc="-1">
              <a:latin typeface="Arial"/>
            </a:endParaRPr>
          </a:p>
        </p:txBody>
      </p:sp>
    </p:spTree>
    <p:extLst>
      <p:ext uri="{BB962C8B-B14F-4D97-AF65-F5344CB8AC3E}">
        <p14:creationId xmlns:p14="http://schemas.microsoft.com/office/powerpoint/2010/main" val="264154697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1881120" y="285841"/>
            <a:ext cx="8571600" cy="59140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90000"/>
              </a:lnSpc>
            </a:pPr>
            <a:r>
              <a:rPr lang="ru-RU" i="1" spc="-1" dirty="0">
                <a:solidFill>
                  <a:srgbClr val="000000"/>
                </a:solidFill>
                <a:latin typeface="Calibri"/>
                <a:ea typeface="DejaVu Sans"/>
              </a:rPr>
              <a:t> </a:t>
            </a:r>
            <a:r>
              <a:rPr lang="ru-RU" sz="2200" b="1" i="1" u="sng" spc="-1" dirty="0" err="1">
                <a:solidFill>
                  <a:srgbClr val="7030A0"/>
                </a:solidFill>
                <a:latin typeface="Calibri"/>
                <a:ea typeface="DejaVu Sans"/>
              </a:rPr>
              <a:t>Розрив</a:t>
            </a:r>
            <a:r>
              <a:rPr lang="ru-RU" sz="2200" b="1" i="1" u="sng" spc="-1" dirty="0">
                <a:solidFill>
                  <a:srgbClr val="7030A0"/>
                </a:solidFill>
                <a:latin typeface="Calibri"/>
                <a:ea typeface="DejaVu Sans"/>
              </a:rPr>
              <a:t> </a:t>
            </a:r>
            <a:r>
              <a:rPr lang="ru-RU" sz="2200" b="1" i="1" u="sng" spc="-1" dirty="0" err="1">
                <a:solidFill>
                  <a:srgbClr val="7030A0"/>
                </a:solidFill>
                <a:latin typeface="Calibri"/>
                <a:ea typeface="DejaVu Sans"/>
              </a:rPr>
              <a:t>зв'язок</a:t>
            </a:r>
            <a:r>
              <a:rPr lang="ru-RU" sz="2200" spc="-1" dirty="0">
                <a:solidFill>
                  <a:srgbClr val="7030A0"/>
                </a:solidFill>
                <a:latin typeface="Calibri"/>
                <a:ea typeface="DejaVu Sans"/>
              </a:rPr>
              <a:t> </a:t>
            </a:r>
            <a:r>
              <a:rPr lang="ru-RU" sz="2200" spc="-1" dirty="0" err="1">
                <a:solidFill>
                  <a:srgbClr val="000000"/>
                </a:solidFill>
                <a:latin typeface="Calibri"/>
                <a:ea typeface="DejaVu Sans"/>
              </a:rPr>
              <a:t>суглоба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спостерігається</a:t>
            </a:r>
            <a:r>
              <a:rPr lang="ru-RU" sz="2200" spc="-1" dirty="0">
                <a:solidFill>
                  <a:srgbClr val="000000"/>
                </a:solidFill>
                <a:latin typeface="Calibri"/>
                <a:ea typeface="DejaVu Sans"/>
              </a:rPr>
              <a:t> в </a:t>
            </a:r>
            <a:r>
              <a:rPr lang="ru-RU" sz="2200" spc="-1" dirty="0" err="1">
                <a:solidFill>
                  <a:srgbClr val="000000"/>
                </a:solidFill>
                <a:latin typeface="Calibri"/>
                <a:ea typeface="DejaVu Sans"/>
              </a:rPr>
              <a:t>разі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дії</a:t>
            </a:r>
            <a:r>
              <a:rPr lang="ru-RU" sz="2200" spc="-1" dirty="0">
                <a:solidFill>
                  <a:srgbClr val="000000"/>
                </a:solidFill>
                <a:latin typeface="Calibri"/>
                <a:ea typeface="DejaVu Sans"/>
              </a:rPr>
              <a:t> на </a:t>
            </a:r>
            <a:r>
              <a:rPr lang="ru-RU" sz="2200" spc="-1" dirty="0" err="1">
                <a:solidFill>
                  <a:srgbClr val="000000"/>
                </a:solidFill>
                <a:latin typeface="Calibri"/>
                <a:ea typeface="DejaVu Sans"/>
              </a:rPr>
              <a:t>суглоб</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раптової</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сили</a:t>
            </a:r>
            <a:r>
              <a:rPr lang="ru-RU" sz="2200" spc="-1" dirty="0">
                <a:solidFill>
                  <a:srgbClr val="000000"/>
                </a:solidFill>
                <a:latin typeface="Calibri"/>
                <a:ea typeface="DejaVu Sans"/>
              </a:rPr>
              <a:t>. У хворого </a:t>
            </a:r>
            <a:r>
              <a:rPr lang="ru-RU" sz="2200" spc="-1" dirty="0" err="1">
                <a:solidFill>
                  <a:srgbClr val="000000"/>
                </a:solidFill>
                <a:latin typeface="Calibri"/>
                <a:ea typeface="DejaVu Sans"/>
              </a:rPr>
              <a:t>з'являються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біль</a:t>
            </a:r>
            <a:r>
              <a:rPr lang="ru-RU" sz="2200" spc="-1" dirty="0">
                <a:solidFill>
                  <a:srgbClr val="000000"/>
                </a:solidFill>
                <a:latin typeface="Calibri"/>
                <a:ea typeface="DejaVu Sans"/>
              </a:rPr>
              <a:t> і </a:t>
            </a:r>
            <a:r>
              <a:rPr lang="ru-RU" sz="2200" spc="-1" dirty="0" err="1">
                <a:solidFill>
                  <a:srgbClr val="000000"/>
                </a:solidFill>
                <a:latin typeface="Calibri"/>
                <a:ea typeface="DejaVu Sans"/>
              </a:rPr>
              <a:t>крововилив</a:t>
            </a:r>
            <a:r>
              <a:rPr lang="ru-RU" sz="2200" spc="-1" dirty="0">
                <a:solidFill>
                  <a:srgbClr val="000000"/>
                </a:solidFill>
                <a:latin typeface="Calibri"/>
                <a:ea typeface="DejaVu Sans"/>
              </a:rPr>
              <a:t> у </a:t>
            </a:r>
            <a:r>
              <a:rPr lang="ru-RU" sz="2200" spc="-1" dirty="0" err="1">
                <a:solidFill>
                  <a:srgbClr val="000000"/>
                </a:solidFill>
                <a:latin typeface="Calibri"/>
                <a:ea typeface="DejaVu Sans"/>
              </a:rPr>
              <a:t>м'які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тканини</a:t>
            </a:r>
            <a:r>
              <a:rPr lang="ru-RU" sz="2200" spc="-1" dirty="0">
                <a:solidFill>
                  <a:srgbClr val="000000"/>
                </a:solidFill>
                <a:latin typeface="Calibri"/>
                <a:ea typeface="DejaVu Sans"/>
              </a:rPr>
              <a:t>, гемартроз у </a:t>
            </a:r>
            <a:r>
              <a:rPr lang="ru-RU" sz="2200" spc="-1" dirty="0" err="1">
                <a:solidFill>
                  <a:srgbClr val="000000"/>
                </a:solidFill>
                <a:latin typeface="Calibri"/>
                <a:ea typeface="DejaVu Sans"/>
              </a:rPr>
              <a:t>відповідному</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суглобі</a:t>
            </a:r>
            <a:r>
              <a:rPr lang="ru-RU" sz="2200" spc="-1" dirty="0">
                <a:solidFill>
                  <a:srgbClr val="000000"/>
                </a:solidFill>
                <a:latin typeface="Calibri"/>
                <a:ea typeface="DejaVu Sans"/>
              </a:rPr>
              <a:t> та </a:t>
            </a:r>
            <a:r>
              <a:rPr lang="ru-RU" sz="2200" spc="-1" dirty="0" err="1">
                <a:solidFill>
                  <a:srgbClr val="000000"/>
                </a:solidFill>
                <a:latin typeface="Calibri"/>
                <a:ea typeface="DejaVu Sans"/>
              </a:rPr>
              <a:t>порушення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його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функцій</a:t>
            </a:r>
            <a:r>
              <a:rPr lang="ru-RU" sz="2200" spc="-1" dirty="0">
                <a:solidFill>
                  <a:srgbClr val="000000"/>
                </a:solidFill>
                <a:latin typeface="Calibri"/>
                <a:ea typeface="DejaVu Sans"/>
              </a:rPr>
              <a:t>, набряк </a:t>
            </a:r>
            <a:r>
              <a:rPr lang="ru-RU" sz="2200" spc="-1" dirty="0" err="1">
                <a:solidFill>
                  <a:srgbClr val="000000"/>
                </a:solidFill>
                <a:latin typeface="Calibri"/>
                <a:ea typeface="DejaVu Sans"/>
              </a:rPr>
              <a:t>м'яких</a:t>
            </a:r>
            <a:r>
              <a:rPr lang="ru-RU" sz="2200" spc="-1" dirty="0">
                <a:solidFill>
                  <a:srgbClr val="000000"/>
                </a:solidFill>
                <a:latin typeface="Calibri"/>
                <a:ea typeface="DejaVu Sans"/>
              </a:rPr>
              <a:t> тканин. </a:t>
            </a:r>
            <a:endParaRPr lang="ru-RU" sz="2200" spc="-1" dirty="0">
              <a:latin typeface="Arial"/>
            </a:endParaRPr>
          </a:p>
          <a:p>
            <a:pPr algn="just">
              <a:lnSpc>
                <a:spcPct val="90000"/>
              </a:lnSpc>
            </a:pPr>
            <a:r>
              <a:rPr lang="ru-RU" sz="2200" spc="-1" dirty="0" err="1">
                <a:solidFill>
                  <a:srgbClr val="000000"/>
                </a:solidFill>
                <a:latin typeface="Calibri"/>
                <a:ea typeface="DejaVu Sans"/>
              </a:rPr>
              <a:t>Невідкладна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допомога</a:t>
            </a:r>
            <a:r>
              <a:rPr lang="ru-RU" sz="2200" spc="-1" dirty="0">
                <a:solidFill>
                  <a:srgbClr val="000000"/>
                </a:solidFill>
                <a:latin typeface="Calibri"/>
                <a:ea typeface="DejaVu Sans"/>
              </a:rPr>
              <a:t> при </a:t>
            </a:r>
            <a:r>
              <a:rPr lang="ru-RU" sz="2200" spc="-1" dirty="0" err="1">
                <a:solidFill>
                  <a:srgbClr val="000000"/>
                </a:solidFill>
                <a:latin typeface="Calibri"/>
                <a:ea typeface="DejaVu Sans"/>
              </a:rPr>
              <a:t>розриві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зв'язок</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полягає</a:t>
            </a:r>
            <a:r>
              <a:rPr lang="ru-RU" sz="2200" spc="-1" dirty="0">
                <a:solidFill>
                  <a:srgbClr val="000000"/>
                </a:solidFill>
                <a:latin typeface="Calibri"/>
                <a:ea typeface="DejaVu Sans"/>
              </a:rPr>
              <a:t> в </a:t>
            </a:r>
            <a:r>
              <a:rPr lang="ru-RU" sz="2200" spc="-1" dirty="0" err="1">
                <a:solidFill>
                  <a:srgbClr val="000000"/>
                </a:solidFill>
                <a:latin typeface="Calibri"/>
                <a:ea typeface="DejaVu Sans"/>
              </a:rPr>
              <a:t>транспортній</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іммобілізації</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накладання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черепашкоподібної</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пов'язки</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іммобілізація</a:t>
            </a:r>
            <a:r>
              <a:rPr lang="ru-RU" sz="2200" spc="-1" dirty="0">
                <a:solidFill>
                  <a:srgbClr val="000000"/>
                </a:solidFill>
                <a:latin typeface="Calibri"/>
                <a:ea typeface="DejaVu Sans"/>
              </a:rPr>
              <a:t> шиною </a:t>
            </a:r>
            <a:r>
              <a:rPr lang="ru-RU" sz="2200" spc="-1" dirty="0" err="1">
                <a:solidFill>
                  <a:srgbClr val="000000"/>
                </a:solidFill>
                <a:latin typeface="Calibri"/>
                <a:ea typeface="DejaVu Sans"/>
              </a:rPr>
              <a:t>Крамера</a:t>
            </a:r>
            <a:r>
              <a:rPr lang="ru-RU" sz="2200" spc="-1" dirty="0">
                <a:solidFill>
                  <a:srgbClr val="000000"/>
                </a:solidFill>
                <a:latin typeface="Calibri"/>
                <a:ea typeface="DejaVu Sans"/>
              </a:rPr>
              <a:t>), а </a:t>
            </a:r>
            <a:r>
              <a:rPr lang="ru-RU" sz="2200" spc="-1" dirty="0" err="1">
                <a:solidFill>
                  <a:srgbClr val="000000"/>
                </a:solidFill>
                <a:latin typeface="Calibri"/>
                <a:ea typeface="DejaVu Sans"/>
              </a:rPr>
              <a:t>лікування</a:t>
            </a:r>
            <a:r>
              <a:rPr lang="ru-RU" sz="2200" spc="-1" dirty="0">
                <a:solidFill>
                  <a:srgbClr val="000000"/>
                </a:solidFill>
                <a:latin typeface="Calibri"/>
                <a:ea typeface="DejaVu Sans"/>
              </a:rPr>
              <a:t> — у </a:t>
            </a:r>
            <a:r>
              <a:rPr lang="ru-RU" sz="2200" spc="-1" dirty="0" err="1">
                <a:solidFill>
                  <a:srgbClr val="000000"/>
                </a:solidFill>
                <a:latin typeface="Calibri"/>
                <a:ea typeface="DejaVu Sans"/>
              </a:rPr>
              <a:t>забезпеченні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функціонального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спокою</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тривалій</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іммобілізації</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ушкодженого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суглоба</a:t>
            </a:r>
            <a:r>
              <a:rPr lang="ru-RU" sz="2200" spc="-1" dirty="0">
                <a:solidFill>
                  <a:srgbClr val="000000"/>
                </a:solidFill>
                <a:latin typeface="Calibri"/>
                <a:ea typeface="DejaVu Sans"/>
              </a:rPr>
              <a:t>.</a:t>
            </a:r>
            <a:endParaRPr lang="ru-RU" sz="2200" spc="-1" dirty="0">
              <a:latin typeface="Arial"/>
            </a:endParaRPr>
          </a:p>
          <a:p>
            <a:pPr algn="just">
              <a:lnSpc>
                <a:spcPct val="100000"/>
              </a:lnSpc>
            </a:pPr>
            <a:r>
              <a:rPr lang="ru-RU" sz="2200" spc="-1" dirty="0" err="1">
                <a:solidFill>
                  <a:srgbClr val="003300"/>
                </a:solidFill>
                <a:latin typeface="Calibri"/>
                <a:ea typeface="DejaVu Sans"/>
              </a:rPr>
              <a:t>Унаслідок</a:t>
            </a:r>
            <a:r>
              <a:rPr lang="ru-RU" sz="2200" spc="-1" dirty="0">
                <a:solidFill>
                  <a:srgbClr val="003300"/>
                </a:solidFill>
                <a:latin typeface="Calibri"/>
                <a:ea typeface="DejaVu Sans"/>
              </a:rPr>
              <a:t> сильного </a:t>
            </a:r>
            <a:r>
              <a:rPr lang="ru-RU" sz="2200" spc="-1" dirty="0" err="1">
                <a:solidFill>
                  <a:srgbClr val="003300"/>
                </a:solidFill>
                <a:latin typeface="Calibri"/>
                <a:ea typeface="DejaVu Sans"/>
              </a:rPr>
              <a:t>скорочення</a:t>
            </a:r>
            <a:r>
              <a:rPr lang="ru-RU" sz="2200" spc="-1" dirty="0">
                <a:solidFill>
                  <a:srgbClr val="003300"/>
                </a:solidFill>
                <a:latin typeface="Calibri"/>
                <a:ea typeface="DejaVu Sans"/>
              </a:rPr>
              <a:t> </a:t>
            </a:r>
            <a:r>
              <a:rPr lang="ru-RU" sz="2200" spc="-1" dirty="0" err="1">
                <a:solidFill>
                  <a:srgbClr val="003300"/>
                </a:solidFill>
                <a:latin typeface="Calibri"/>
                <a:ea typeface="DejaVu Sans"/>
              </a:rPr>
              <a:t>м'язів</a:t>
            </a:r>
            <a:r>
              <a:rPr lang="ru-RU" sz="2200" spc="-1" dirty="0">
                <a:solidFill>
                  <a:srgbClr val="003300"/>
                </a:solidFill>
                <a:latin typeface="Calibri"/>
                <a:ea typeface="DejaVu Sans"/>
              </a:rPr>
              <a:t> </a:t>
            </a:r>
            <a:r>
              <a:rPr lang="ru-RU" sz="2200" spc="-1" dirty="0" err="1">
                <a:solidFill>
                  <a:srgbClr val="003300"/>
                </a:solidFill>
                <a:latin typeface="Calibri"/>
                <a:ea typeface="DejaVu Sans"/>
              </a:rPr>
              <a:t>виникає</a:t>
            </a:r>
            <a:r>
              <a:rPr lang="ru-RU" sz="2200" spc="-1" dirty="0">
                <a:solidFill>
                  <a:srgbClr val="003300"/>
                </a:solidFill>
                <a:latin typeface="Calibri"/>
                <a:ea typeface="DejaVu Sans"/>
              </a:rPr>
              <a:t> </a:t>
            </a:r>
            <a:r>
              <a:rPr lang="ru-RU" sz="2200" b="1" i="1" u="sng" spc="-1" dirty="0" err="1">
                <a:solidFill>
                  <a:srgbClr val="7030A0"/>
                </a:solidFill>
                <a:latin typeface="Calibri"/>
                <a:ea typeface="DejaVu Sans"/>
              </a:rPr>
              <a:t>розрив</a:t>
            </a:r>
            <a:r>
              <a:rPr lang="ru-RU" sz="2200" b="1" i="1" u="sng" spc="-1" dirty="0">
                <a:solidFill>
                  <a:srgbClr val="7030A0"/>
                </a:solidFill>
                <a:latin typeface="Calibri"/>
                <a:ea typeface="DejaVu Sans"/>
              </a:rPr>
              <a:t> </a:t>
            </a:r>
            <a:r>
              <a:rPr lang="ru-RU" sz="2200" b="1" i="1" u="sng" spc="-1" dirty="0" err="1">
                <a:solidFill>
                  <a:srgbClr val="7030A0"/>
                </a:solidFill>
                <a:latin typeface="Calibri"/>
                <a:ea typeface="DejaVu Sans"/>
              </a:rPr>
              <a:t>фасцій</a:t>
            </a:r>
            <a:r>
              <a:rPr lang="ru-RU" sz="2200" b="1" i="1" u="sng" spc="-1" dirty="0">
                <a:solidFill>
                  <a:srgbClr val="003300"/>
                </a:solidFill>
                <a:latin typeface="Calibri"/>
                <a:ea typeface="DejaVu Sans"/>
              </a:rPr>
              <a:t>. </a:t>
            </a:r>
            <a:r>
              <a:rPr lang="ru-RU" sz="2200" spc="-1" dirty="0" err="1">
                <a:solidFill>
                  <a:srgbClr val="003300"/>
                </a:solidFill>
                <a:latin typeface="Calibri"/>
                <a:ea typeface="DejaVu Sans"/>
              </a:rPr>
              <a:t>Біль</a:t>
            </a:r>
            <a:r>
              <a:rPr lang="ru-RU" sz="2200" spc="-1" dirty="0">
                <a:solidFill>
                  <a:srgbClr val="003300"/>
                </a:solidFill>
                <a:latin typeface="Calibri"/>
                <a:ea typeface="DejaVu Sans"/>
              </a:rPr>
              <a:t> та набряк </a:t>
            </a:r>
            <a:r>
              <a:rPr lang="ru-RU" sz="2200" spc="-1" dirty="0" err="1">
                <a:solidFill>
                  <a:srgbClr val="003300"/>
                </a:solidFill>
                <a:latin typeface="Calibri"/>
                <a:ea typeface="DejaVu Sans"/>
              </a:rPr>
              <a:t>незначні</a:t>
            </a:r>
            <a:r>
              <a:rPr lang="ru-RU" sz="2200" spc="-1" dirty="0">
                <a:solidFill>
                  <a:srgbClr val="003300"/>
                </a:solidFill>
                <a:latin typeface="Calibri"/>
                <a:ea typeface="DejaVu Sans"/>
              </a:rPr>
              <a:t>. У </a:t>
            </a:r>
            <a:r>
              <a:rPr lang="ru-RU" sz="2200" spc="-1" dirty="0" err="1">
                <a:solidFill>
                  <a:srgbClr val="003300"/>
                </a:solidFill>
                <a:latin typeface="Calibri"/>
                <a:ea typeface="DejaVu Sans"/>
              </a:rPr>
              <a:t>місці</a:t>
            </a:r>
            <a:r>
              <a:rPr lang="ru-RU" sz="2200" spc="-1" dirty="0">
                <a:solidFill>
                  <a:srgbClr val="003300"/>
                </a:solidFill>
                <a:latin typeface="Calibri"/>
                <a:ea typeface="DejaVu Sans"/>
              </a:rPr>
              <a:t> </a:t>
            </a:r>
            <a:r>
              <a:rPr lang="ru-RU" sz="2200" spc="-1" dirty="0" err="1">
                <a:solidFill>
                  <a:srgbClr val="003300"/>
                </a:solidFill>
                <a:latin typeface="Calibri"/>
                <a:ea typeface="DejaVu Sans"/>
              </a:rPr>
              <a:t>розриву</a:t>
            </a:r>
            <a:r>
              <a:rPr lang="ru-RU" sz="2200" spc="-1" dirty="0">
                <a:solidFill>
                  <a:srgbClr val="003300"/>
                </a:solidFill>
                <a:latin typeface="Calibri"/>
                <a:ea typeface="DejaVu Sans"/>
              </a:rPr>
              <a:t> </a:t>
            </a:r>
            <a:r>
              <a:rPr lang="ru-RU" sz="2200" spc="-1" dirty="0" err="1">
                <a:solidFill>
                  <a:srgbClr val="003300"/>
                </a:solidFill>
                <a:latin typeface="Calibri"/>
                <a:ea typeface="DejaVu Sans"/>
              </a:rPr>
              <a:t>фасції</a:t>
            </a:r>
            <a:r>
              <a:rPr lang="ru-RU" sz="2200" spc="-1" dirty="0">
                <a:solidFill>
                  <a:srgbClr val="003300"/>
                </a:solidFill>
                <a:latin typeface="Calibri"/>
                <a:ea typeface="DejaVu Sans"/>
              </a:rPr>
              <a:t> </a:t>
            </a:r>
            <a:r>
              <a:rPr lang="ru-RU" sz="2200" spc="-1" dirty="0" err="1">
                <a:solidFill>
                  <a:srgbClr val="003300"/>
                </a:solidFill>
                <a:latin typeface="Calibri"/>
                <a:ea typeface="DejaVu Sans"/>
              </a:rPr>
              <a:t>промацується</a:t>
            </a:r>
            <a:r>
              <a:rPr lang="ru-RU" sz="2200" spc="-1" dirty="0">
                <a:solidFill>
                  <a:srgbClr val="003300"/>
                </a:solidFill>
                <a:latin typeface="Calibri"/>
                <a:ea typeface="DejaVu Sans"/>
              </a:rPr>
              <a:t> </a:t>
            </a:r>
            <a:r>
              <a:rPr lang="ru-RU" sz="2200" spc="-1" dirty="0" err="1">
                <a:solidFill>
                  <a:srgbClr val="003300"/>
                </a:solidFill>
                <a:latin typeface="Calibri"/>
                <a:ea typeface="DejaVu Sans"/>
              </a:rPr>
              <a:t>щілина</a:t>
            </a:r>
            <a:r>
              <a:rPr lang="ru-RU" sz="2200" spc="-1" dirty="0">
                <a:solidFill>
                  <a:srgbClr val="003300"/>
                </a:solidFill>
                <a:latin typeface="Calibri"/>
                <a:ea typeface="DejaVu Sans"/>
              </a:rPr>
              <a:t>, в яку </a:t>
            </a:r>
            <a:r>
              <a:rPr lang="ru-RU" sz="2200" spc="-1" dirty="0" err="1">
                <a:solidFill>
                  <a:srgbClr val="003300"/>
                </a:solidFill>
                <a:latin typeface="Calibri"/>
                <a:ea typeface="DejaVu Sans"/>
              </a:rPr>
              <a:t>під</a:t>
            </a:r>
            <a:r>
              <a:rPr lang="ru-RU" sz="2200" spc="-1" dirty="0">
                <a:solidFill>
                  <a:srgbClr val="003300"/>
                </a:solidFill>
                <a:latin typeface="Calibri"/>
                <a:ea typeface="DejaVu Sans"/>
              </a:rPr>
              <a:t> час </a:t>
            </a:r>
            <a:r>
              <a:rPr lang="ru-RU" sz="2200" spc="-1" dirty="0" err="1">
                <a:solidFill>
                  <a:srgbClr val="003300"/>
                </a:solidFill>
                <a:latin typeface="Calibri"/>
                <a:ea typeface="DejaVu Sans"/>
              </a:rPr>
              <a:t>скорочення</a:t>
            </a:r>
            <a:r>
              <a:rPr lang="ru-RU" sz="2200" spc="-1" dirty="0">
                <a:solidFill>
                  <a:srgbClr val="003300"/>
                </a:solidFill>
                <a:latin typeface="Calibri"/>
                <a:ea typeface="DejaVu Sans"/>
              </a:rPr>
              <a:t> </a:t>
            </a:r>
            <a:r>
              <a:rPr lang="ru-RU" sz="2200" spc="-1" dirty="0" err="1">
                <a:solidFill>
                  <a:srgbClr val="000000"/>
                </a:solidFill>
                <a:latin typeface="Calibri"/>
                <a:ea typeface="DejaVu Sans"/>
              </a:rPr>
              <a:t>випинається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м'яз</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Невідкладна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допомога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полягає</a:t>
            </a:r>
            <a:r>
              <a:rPr lang="ru-RU" sz="2200" spc="-1" dirty="0">
                <a:solidFill>
                  <a:srgbClr val="000000"/>
                </a:solidFill>
                <a:latin typeface="Calibri"/>
                <a:ea typeface="DejaVu Sans"/>
              </a:rPr>
              <a:t> в </a:t>
            </a:r>
            <a:r>
              <a:rPr lang="ru-RU" sz="2200" spc="-1" dirty="0" err="1">
                <a:solidFill>
                  <a:srgbClr val="000000"/>
                </a:solidFill>
                <a:latin typeface="Calibri"/>
                <a:ea typeface="DejaVu Sans"/>
              </a:rPr>
              <a:t>накладанні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тугої</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стисної</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пов'язки</a:t>
            </a:r>
            <a:r>
              <a:rPr lang="ru-RU" sz="2200" spc="-1" dirty="0">
                <a:solidFill>
                  <a:srgbClr val="000000"/>
                </a:solidFill>
                <a:latin typeface="Calibri"/>
                <a:ea typeface="DejaVu Sans"/>
              </a:rPr>
              <a:t>.</a:t>
            </a:r>
            <a:endParaRPr lang="ru-RU" sz="2200" spc="-1" dirty="0">
              <a:latin typeface="Arial"/>
            </a:endParaRPr>
          </a:p>
          <a:p>
            <a:pPr algn="just">
              <a:lnSpc>
                <a:spcPct val="100000"/>
              </a:lnSpc>
            </a:pPr>
            <a:r>
              <a:rPr lang="ru-RU" sz="2200" b="1" i="1" u="sng" spc="-1" dirty="0" err="1">
                <a:solidFill>
                  <a:srgbClr val="7030A0"/>
                </a:solidFill>
                <a:latin typeface="Calibri"/>
                <a:ea typeface="DejaVu Sans"/>
              </a:rPr>
              <a:t>Розрив</a:t>
            </a:r>
            <a:r>
              <a:rPr lang="ru-RU" sz="2200" b="1" i="1" u="sng" spc="-1" dirty="0">
                <a:solidFill>
                  <a:srgbClr val="7030A0"/>
                </a:solidFill>
                <a:latin typeface="Calibri"/>
                <a:ea typeface="DejaVu Sans"/>
              </a:rPr>
              <a:t> </a:t>
            </a:r>
            <a:r>
              <a:rPr lang="ru-RU" sz="2200" b="1" i="1" u="sng" spc="-1" dirty="0" err="1">
                <a:solidFill>
                  <a:srgbClr val="7030A0"/>
                </a:solidFill>
                <a:latin typeface="Calibri"/>
                <a:ea typeface="DejaVu Sans"/>
              </a:rPr>
              <a:t>м'яза</a:t>
            </a:r>
            <a:r>
              <a:rPr lang="ru-RU" sz="2200" spc="-1" dirty="0">
                <a:solidFill>
                  <a:srgbClr val="7030A0"/>
                </a:solidFill>
                <a:latin typeface="Calibri"/>
                <a:ea typeface="DejaVu Sans"/>
              </a:rPr>
              <a:t> </a:t>
            </a:r>
            <a:r>
              <a:rPr lang="ru-RU" sz="2200" spc="-1" dirty="0" err="1">
                <a:solidFill>
                  <a:srgbClr val="000000"/>
                </a:solidFill>
                <a:latin typeface="Calibri"/>
                <a:ea typeface="DejaVu Sans"/>
              </a:rPr>
              <a:t>виникає</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внаслідок</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надмірного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його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розтягнення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напруження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або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скорочення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Він</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може</a:t>
            </a:r>
            <a:r>
              <a:rPr lang="ru-RU" sz="2200" spc="-1" dirty="0">
                <a:solidFill>
                  <a:srgbClr val="000000"/>
                </a:solidFill>
                <a:latin typeface="Calibri"/>
                <a:ea typeface="DejaVu Sans"/>
              </a:rPr>
              <a:t> бути </a:t>
            </a:r>
            <a:r>
              <a:rPr lang="ru-RU" sz="2200" spc="-1" dirty="0" err="1">
                <a:solidFill>
                  <a:srgbClr val="000000"/>
                </a:solidFill>
                <a:latin typeface="Calibri"/>
                <a:ea typeface="DejaVu Sans"/>
              </a:rPr>
              <a:t>повним</a:t>
            </a:r>
            <a:r>
              <a:rPr lang="ru-RU" sz="2200" spc="-1" dirty="0">
                <a:solidFill>
                  <a:srgbClr val="000000"/>
                </a:solidFill>
                <a:latin typeface="Calibri"/>
                <a:ea typeface="DejaVu Sans"/>
              </a:rPr>
              <a:t> і </a:t>
            </a:r>
            <a:r>
              <a:rPr lang="ru-RU" sz="2200" spc="-1" dirty="0" err="1">
                <a:solidFill>
                  <a:srgbClr val="000000"/>
                </a:solidFill>
                <a:latin typeface="Calibri"/>
                <a:ea typeface="DejaVu Sans"/>
              </a:rPr>
              <a:t>частковим</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Хворий</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відчуває</a:t>
            </a:r>
            <a:r>
              <a:rPr lang="ru-RU" sz="2200" spc="-1" dirty="0">
                <a:solidFill>
                  <a:srgbClr val="000000"/>
                </a:solidFill>
                <a:latin typeface="Calibri"/>
                <a:ea typeface="DejaVu Sans"/>
              </a:rPr>
              <a:t> в момент </a:t>
            </a:r>
            <a:r>
              <a:rPr lang="ru-RU" sz="2200" spc="-1" dirty="0" err="1">
                <a:solidFill>
                  <a:srgbClr val="000000"/>
                </a:solidFill>
                <a:latin typeface="Calibri"/>
                <a:ea typeface="DejaVu Sans"/>
              </a:rPr>
              <a:t>розриву</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сильний</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біль</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після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чого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порушується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функція</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ушкодженого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м'яза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Під</a:t>
            </a:r>
            <a:r>
              <a:rPr lang="ru-RU" sz="2200" spc="-1" dirty="0">
                <a:solidFill>
                  <a:srgbClr val="000000"/>
                </a:solidFill>
                <a:latin typeface="Calibri"/>
                <a:ea typeface="DejaVu Sans"/>
              </a:rPr>
              <a:t> час </a:t>
            </a:r>
            <a:r>
              <a:rPr lang="ru-RU" sz="2200" spc="-1" dirty="0" err="1">
                <a:solidFill>
                  <a:srgbClr val="000000"/>
                </a:solidFill>
                <a:latin typeface="Calibri"/>
                <a:ea typeface="DejaVu Sans"/>
              </a:rPr>
              <a:t>пальпації</a:t>
            </a:r>
            <a:r>
              <a:rPr lang="ru-RU" sz="2200" spc="-1" dirty="0">
                <a:solidFill>
                  <a:srgbClr val="000000"/>
                </a:solidFill>
                <a:latin typeface="Calibri"/>
                <a:ea typeface="DejaVu Sans"/>
              </a:rPr>
              <a:t> в </a:t>
            </a:r>
            <a:r>
              <a:rPr lang="ru-RU" sz="2200" spc="-1" dirty="0" err="1">
                <a:solidFill>
                  <a:srgbClr val="000000"/>
                </a:solidFill>
                <a:latin typeface="Calibri"/>
                <a:ea typeface="DejaVu Sans"/>
              </a:rPr>
              <a:t>ділянці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м'яза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можна</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помітити</a:t>
            </a:r>
            <a:r>
              <a:rPr lang="ru-RU" sz="2200" spc="-1" dirty="0">
                <a:solidFill>
                  <a:srgbClr val="000000"/>
                </a:solidFill>
                <a:latin typeface="Calibri"/>
                <a:ea typeface="DejaVu Sans"/>
              </a:rPr>
              <a:t> дефект, </a:t>
            </a:r>
            <a:r>
              <a:rPr lang="ru-RU" sz="2200" spc="-1" dirty="0" err="1">
                <a:solidFill>
                  <a:srgbClr val="000000"/>
                </a:solidFill>
                <a:latin typeface="Calibri"/>
                <a:ea typeface="DejaVu Sans"/>
              </a:rPr>
              <a:t>який</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збільшується</a:t>
            </a:r>
            <a:r>
              <a:rPr lang="ru-RU" sz="2200" spc="-1" dirty="0">
                <a:solidFill>
                  <a:srgbClr val="000000"/>
                </a:solidFill>
                <a:latin typeface="Calibri"/>
                <a:ea typeface="DejaVu Sans"/>
              </a:rPr>
              <a:t> в </a:t>
            </a:r>
            <a:r>
              <a:rPr lang="ru-RU" sz="2200" spc="-1" dirty="0" err="1">
                <a:solidFill>
                  <a:srgbClr val="000000"/>
                </a:solidFill>
                <a:latin typeface="Calibri"/>
                <a:ea typeface="DejaVu Sans"/>
              </a:rPr>
              <a:t>разі</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його</a:t>
            </a:r>
            <a:r>
              <a:rPr lang="ru-RU" sz="2200" spc="-1" dirty="0">
                <a:solidFill>
                  <a:srgbClr val="000000"/>
                </a:solidFill>
                <a:latin typeface="Calibri"/>
                <a:ea typeface="DejaVu Sans"/>
              </a:rPr>
              <a:t> </a:t>
            </a:r>
            <a:r>
              <a:rPr lang="ru-RU" sz="2200" spc="-1" dirty="0" err="1">
                <a:solidFill>
                  <a:srgbClr val="000000"/>
                </a:solidFill>
                <a:latin typeface="Calibri"/>
                <a:ea typeface="DejaVu Sans"/>
              </a:rPr>
              <a:t>скорочення</a:t>
            </a:r>
            <a:r>
              <a:rPr lang="ru-RU" sz="2200" spc="-1" dirty="0">
                <a:solidFill>
                  <a:srgbClr val="000000"/>
                </a:solidFill>
                <a:latin typeface="Calibri"/>
                <a:ea typeface="DejaVu Sans"/>
              </a:rPr>
              <a:t>.</a:t>
            </a:r>
            <a:endParaRPr lang="ru-RU" sz="2200" spc="-1" dirty="0">
              <a:latin typeface="Arial"/>
            </a:endParaRPr>
          </a:p>
        </p:txBody>
      </p:sp>
    </p:spTree>
    <p:extLst>
      <p:ext uri="{BB962C8B-B14F-4D97-AF65-F5344CB8AC3E}">
        <p14:creationId xmlns:p14="http://schemas.microsoft.com/office/powerpoint/2010/main" val="1433884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1981200" y="285840"/>
            <a:ext cx="8228520" cy="42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69500" lnSpcReduction="20000"/>
          </a:bodyPr>
          <a:lstStyle/>
          <a:p>
            <a:pPr algn="ctr">
              <a:lnSpc>
                <a:spcPct val="100000"/>
              </a:lnSpc>
            </a:pPr>
            <a:r>
              <a:rPr lang="ru-RU" sz="3600" b="1" i="1" spc="-1">
                <a:solidFill>
                  <a:srgbClr val="7030A0"/>
                </a:solidFill>
                <a:latin typeface="Calibri"/>
                <a:ea typeface="DejaVu Sans"/>
              </a:rPr>
              <a:t>Синдром тривалого стискання</a:t>
            </a:r>
            <a:endParaRPr lang="ru-RU" sz="3600" spc="-1">
              <a:latin typeface="Arial"/>
            </a:endParaRPr>
          </a:p>
        </p:txBody>
      </p:sp>
      <p:sp>
        <p:nvSpPr>
          <p:cNvPr id="497" name="CustomShape 2"/>
          <p:cNvSpPr/>
          <p:nvPr/>
        </p:nvSpPr>
        <p:spPr>
          <a:xfrm>
            <a:off x="830732" y="864633"/>
            <a:ext cx="10529455" cy="58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2000" spc="-1" dirty="0" err="1">
                <a:solidFill>
                  <a:srgbClr val="000000"/>
                </a:solidFill>
                <a:latin typeface="Calibri"/>
                <a:ea typeface="DejaVu Sans"/>
              </a:rPr>
              <a:t>або</a:t>
            </a:r>
            <a:r>
              <a:rPr lang="ru-RU" sz="2000" spc="-1" dirty="0">
                <a:solidFill>
                  <a:srgbClr val="000000"/>
                </a:solidFill>
                <a:latin typeface="Calibri"/>
                <a:ea typeface="DejaVu Sans"/>
              </a:rPr>
              <a:t> </a:t>
            </a:r>
            <a:r>
              <a:rPr lang="ru-RU" sz="2000" b="1" i="1" spc="-1" dirty="0" err="1">
                <a:solidFill>
                  <a:srgbClr val="000000"/>
                </a:solidFill>
                <a:latin typeface="Calibri"/>
                <a:ea typeface="DejaVu Sans"/>
              </a:rPr>
              <a:t>травматичний</a:t>
            </a:r>
            <a:r>
              <a:rPr lang="ru-RU" sz="2000" b="1" i="1" spc="-1" dirty="0">
                <a:solidFill>
                  <a:srgbClr val="000000"/>
                </a:solidFill>
                <a:latin typeface="Calibri"/>
                <a:ea typeface="DejaVu Sans"/>
              </a:rPr>
              <a:t> токсикоз, краш-синдром </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це</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своєрідний</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патологічний</a:t>
            </a:r>
            <a:r>
              <a:rPr lang="ru-RU" sz="2000" spc="-1" dirty="0">
                <a:solidFill>
                  <a:srgbClr val="000000"/>
                </a:solidFill>
                <a:latin typeface="Calibri"/>
                <a:ea typeface="DejaVu Sans"/>
              </a:rPr>
              <a:t> стан, </a:t>
            </a:r>
            <a:r>
              <a:rPr lang="ru-RU" sz="2000" spc="-1" dirty="0" err="1">
                <a:solidFill>
                  <a:srgbClr val="000000"/>
                </a:solidFill>
                <a:latin typeface="Calibri"/>
                <a:ea typeface="DejaVu Sans"/>
              </a:rPr>
              <a:t>зумовлений</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довготривалим</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стисканням</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м’яких</a:t>
            </a:r>
            <a:r>
              <a:rPr lang="ru-RU" sz="2000" spc="-1" dirty="0">
                <a:solidFill>
                  <a:srgbClr val="000000"/>
                </a:solidFill>
                <a:latin typeface="Calibri"/>
                <a:ea typeface="DejaVu Sans"/>
              </a:rPr>
              <a:t> тканин </a:t>
            </a:r>
            <a:r>
              <a:rPr lang="ru-RU" sz="2000" spc="-1" dirty="0" err="1">
                <a:solidFill>
                  <a:srgbClr val="000000"/>
                </a:solidFill>
                <a:latin typeface="Calibri"/>
                <a:ea typeface="DejaVu Sans"/>
              </a:rPr>
              <a:t>кінцівок</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Він</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виникає</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після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вивільнення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кінцівки</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потерпілого</a:t>
            </a:r>
            <a:r>
              <a:rPr lang="ru-RU" sz="2000" spc="-1" dirty="0">
                <a:solidFill>
                  <a:srgbClr val="000000"/>
                </a:solidFill>
                <a:latin typeface="Calibri"/>
                <a:ea typeface="DejaVu Sans"/>
              </a:rPr>
              <a:t> з- </a:t>
            </a:r>
            <a:r>
              <a:rPr lang="ru-RU" sz="2000" spc="-1" dirty="0" err="1">
                <a:solidFill>
                  <a:srgbClr val="000000"/>
                </a:solidFill>
                <a:latin typeface="Calibri"/>
                <a:ea typeface="DejaVu Sans"/>
              </a:rPr>
              <a:t>під</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уламків</a:t>
            </a:r>
            <a:r>
              <a:rPr lang="ru-RU" sz="2000" spc="-1" dirty="0">
                <a:solidFill>
                  <a:srgbClr val="000000"/>
                </a:solidFill>
                <a:latin typeface="Calibri"/>
                <a:ea typeface="DejaVu Sans"/>
              </a:rPr>
              <a:t>.</a:t>
            </a:r>
            <a:endParaRPr lang="ru-RU" sz="2000" spc="-1" dirty="0">
              <a:latin typeface="Arial"/>
            </a:endParaRPr>
          </a:p>
          <a:p>
            <a:pPr>
              <a:lnSpc>
                <a:spcPct val="100000"/>
              </a:lnSpc>
            </a:pPr>
            <a:r>
              <a:rPr lang="ru-RU" sz="2000" b="1" i="1" spc="-1" dirty="0" err="1">
                <a:solidFill>
                  <a:srgbClr val="0070C0"/>
                </a:solidFill>
                <a:latin typeface="Calibri"/>
                <a:ea typeface="DejaVu Sans"/>
              </a:rPr>
              <a:t>Клініка</a:t>
            </a:r>
            <a:r>
              <a:rPr lang="ru-RU" sz="2000" b="1" i="1" spc="-1" dirty="0">
                <a:solidFill>
                  <a:srgbClr val="0070C0"/>
                </a:solidFill>
                <a:latin typeface="Calibri"/>
                <a:ea typeface="DejaVu Sans"/>
              </a:rPr>
              <a:t>.</a:t>
            </a:r>
            <a:r>
              <a:rPr lang="ru-RU" sz="2000" i="1" spc="-1" dirty="0">
                <a:solidFill>
                  <a:srgbClr val="0070C0"/>
                </a:solidFill>
                <a:latin typeface="Calibri"/>
                <a:ea typeface="DejaVu Sans"/>
              </a:rPr>
              <a:t> </a:t>
            </a:r>
            <a:r>
              <a:rPr lang="ru-RU" sz="2000" spc="-1" dirty="0">
                <a:solidFill>
                  <a:srgbClr val="000000"/>
                </a:solidFill>
                <a:latin typeface="Calibri"/>
                <a:ea typeface="DejaVu Sans"/>
              </a:rPr>
              <a:t>У </a:t>
            </a:r>
            <a:r>
              <a:rPr lang="ru-RU" sz="2000" spc="-1" dirty="0" err="1">
                <a:solidFill>
                  <a:srgbClr val="000000"/>
                </a:solidFill>
                <a:latin typeface="Calibri"/>
                <a:ea typeface="DejaVu Sans"/>
              </a:rPr>
              <a:t>клінічному</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перебігу</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розрізняють</a:t>
            </a:r>
            <a:r>
              <a:rPr lang="ru-RU" sz="2000" spc="-1" dirty="0">
                <a:solidFill>
                  <a:srgbClr val="000000"/>
                </a:solidFill>
                <a:latin typeface="Calibri"/>
                <a:ea typeface="DejaVu Sans"/>
              </a:rPr>
              <a:t> </a:t>
            </a:r>
            <a:r>
              <a:rPr lang="ru-RU" sz="2000" b="1" spc="-1" dirty="0">
                <a:solidFill>
                  <a:srgbClr val="000000"/>
                </a:solidFill>
                <a:effectLst>
                  <a:outerShdw blurRad="38100" dist="38100" dir="2700000" algn="tl">
                    <a:srgbClr val="000000">
                      <a:alpha val="43137"/>
                    </a:srgbClr>
                  </a:outerShdw>
                </a:effectLst>
                <a:latin typeface="Calibri"/>
                <a:ea typeface="DejaVu Sans"/>
              </a:rPr>
              <a:t>три </a:t>
            </a:r>
            <a:r>
              <a:rPr lang="ru-RU" sz="2000" b="1" spc="-1" dirty="0" err="1">
                <a:solidFill>
                  <a:srgbClr val="000000"/>
                </a:solidFill>
                <a:effectLst>
                  <a:outerShdw blurRad="38100" dist="38100" dir="2700000" algn="tl">
                    <a:srgbClr val="000000">
                      <a:alpha val="43137"/>
                    </a:srgbClr>
                  </a:outerShdw>
                </a:effectLst>
                <a:latin typeface="Calibri"/>
                <a:ea typeface="DejaVu Sans"/>
              </a:rPr>
              <a:t>періоди</a:t>
            </a:r>
            <a:r>
              <a:rPr lang="ru-RU" sz="2000" b="1" spc="-1" dirty="0">
                <a:solidFill>
                  <a:srgbClr val="000000"/>
                </a:solidFill>
                <a:effectLst>
                  <a:outerShdw blurRad="38100" dist="38100" dir="2700000" algn="tl">
                    <a:srgbClr val="000000">
                      <a:alpha val="43137"/>
                    </a:srgbClr>
                  </a:outerShdw>
                </a:effectLst>
                <a:latin typeface="Calibri"/>
                <a:ea typeface="DejaVu Sans"/>
              </a:rPr>
              <a:t>:</a:t>
            </a:r>
            <a:endParaRPr lang="ru-RU" sz="2000" b="1" spc="-1" dirty="0">
              <a:effectLst>
                <a:outerShdw blurRad="38100" dist="38100" dir="2700000" algn="tl">
                  <a:srgbClr val="000000">
                    <a:alpha val="43137"/>
                  </a:srgbClr>
                </a:outerShdw>
              </a:effectLst>
              <a:latin typeface="Arial"/>
            </a:endParaRPr>
          </a:p>
          <a:p>
            <a:pPr marL="343080" indent="-342000" algn="just">
              <a:buClr>
                <a:srgbClr val="000000"/>
              </a:buClr>
              <a:buFont typeface="Arial"/>
              <a:buChar char="•"/>
            </a:pPr>
            <a:r>
              <a:rPr lang="ru-RU" sz="2000" i="1" spc="-1" dirty="0" err="1">
                <a:solidFill>
                  <a:srgbClr val="000000"/>
                </a:solidFill>
                <a:effectLst>
                  <a:outerShdw blurRad="38100" dist="38100" dir="2700000" algn="tl">
                    <a:srgbClr val="000000">
                      <a:alpha val="43137"/>
                    </a:srgbClr>
                  </a:outerShdw>
                </a:effectLst>
                <a:latin typeface="Calibri"/>
                <a:ea typeface="DejaVu Sans"/>
              </a:rPr>
              <a:t>період</a:t>
            </a:r>
            <a:r>
              <a:rPr lang="ru-RU" sz="2000" i="1" spc="-1" dirty="0">
                <a:solidFill>
                  <a:srgbClr val="000000"/>
                </a:solidFill>
                <a:effectLst>
                  <a:outerShdw blurRad="38100" dist="38100" dir="2700000" algn="tl">
                    <a:srgbClr val="000000">
                      <a:alpha val="43137"/>
                    </a:srgbClr>
                  </a:outerShdw>
                </a:effectLst>
                <a:latin typeface="Calibri"/>
                <a:ea typeface="DejaVu Sans"/>
              </a:rPr>
              <a:t> шоку</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наростання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набряку</a:t>
            </a:r>
            <a:r>
              <a:rPr lang="ru-RU" sz="2000" spc="-1" dirty="0">
                <a:solidFill>
                  <a:srgbClr val="000000"/>
                </a:solidFill>
                <a:latin typeface="Calibri"/>
                <a:ea typeface="DejaVu Sans"/>
              </a:rPr>
              <a:t> і </a:t>
            </a:r>
            <a:r>
              <a:rPr lang="ru-RU" sz="2000" spc="-1" dirty="0" err="1">
                <a:solidFill>
                  <a:srgbClr val="000000"/>
                </a:solidFill>
                <a:latin typeface="Calibri"/>
                <a:ea typeface="DejaVu Sans"/>
              </a:rPr>
              <a:t>судинної</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недостатності</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який</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триває</a:t>
            </a:r>
            <a:r>
              <a:rPr lang="ru-RU" sz="2000" spc="-1" dirty="0">
                <a:solidFill>
                  <a:srgbClr val="000000"/>
                </a:solidFill>
                <a:latin typeface="Calibri"/>
                <a:ea typeface="DejaVu Sans"/>
              </a:rPr>
              <a:t> 1-3 </a:t>
            </a:r>
            <a:r>
              <a:rPr lang="ru-RU" sz="2000" spc="-1" dirty="0" err="1">
                <a:solidFill>
                  <a:srgbClr val="000000"/>
                </a:solidFill>
                <a:latin typeface="Calibri"/>
                <a:ea typeface="DejaVu Sans"/>
              </a:rPr>
              <a:t>дні</a:t>
            </a:r>
            <a:r>
              <a:rPr lang="ru-RU" sz="2000" spc="-1" dirty="0">
                <a:solidFill>
                  <a:srgbClr val="000000"/>
                </a:solidFill>
                <a:latin typeface="Calibri"/>
                <a:ea typeface="DejaVu Sans"/>
              </a:rPr>
              <a:t>;</a:t>
            </a:r>
            <a:endParaRPr lang="ru-RU" sz="2000" spc="-1" dirty="0">
              <a:latin typeface="Arial"/>
            </a:endParaRPr>
          </a:p>
          <a:p>
            <a:pPr marL="343080" indent="-342000" algn="just">
              <a:buClr>
                <a:srgbClr val="000000"/>
              </a:buClr>
              <a:buFont typeface="Arial"/>
              <a:buChar char="•"/>
            </a:pPr>
            <a:r>
              <a:rPr lang="ru-RU" sz="2000" i="1" spc="-1" dirty="0" err="1">
                <a:solidFill>
                  <a:srgbClr val="000000"/>
                </a:solidFill>
                <a:effectLst>
                  <a:outerShdw blurRad="38100" dist="38100" dir="2700000" algn="tl">
                    <a:srgbClr val="000000">
                      <a:alpha val="43137"/>
                    </a:srgbClr>
                  </a:outerShdw>
                </a:effectLst>
                <a:latin typeface="Calibri"/>
                <a:ea typeface="DejaVu Sans"/>
              </a:rPr>
              <a:t>період</a:t>
            </a:r>
            <a:r>
              <a:rPr lang="ru-RU" sz="2000" i="1" spc="-1" dirty="0">
                <a:solidFill>
                  <a:srgbClr val="000000"/>
                </a:solidFill>
                <a:effectLst>
                  <a:outerShdw blurRad="38100" dist="38100" dir="2700000" algn="tl">
                    <a:srgbClr val="000000">
                      <a:alpha val="43137"/>
                    </a:srgbClr>
                  </a:outerShdw>
                </a:effectLst>
                <a:latin typeface="Calibri"/>
                <a:ea typeface="DejaVu Sans"/>
              </a:rPr>
              <a:t> </a:t>
            </a:r>
            <a:r>
              <a:rPr lang="ru-RU" sz="2000" i="1" spc="-1" dirty="0" err="1">
                <a:solidFill>
                  <a:srgbClr val="000000"/>
                </a:solidFill>
                <a:effectLst>
                  <a:outerShdw blurRad="38100" dist="38100" dir="2700000" algn="tl">
                    <a:srgbClr val="000000">
                      <a:alpha val="43137"/>
                    </a:srgbClr>
                  </a:outerShdw>
                </a:effectLst>
                <a:latin typeface="Calibri"/>
                <a:ea typeface="DejaVu Sans"/>
              </a:rPr>
              <a:t>гострої</a:t>
            </a:r>
            <a:r>
              <a:rPr lang="ru-RU" sz="2000" i="1" spc="-1" dirty="0">
                <a:solidFill>
                  <a:srgbClr val="000000"/>
                </a:solidFill>
                <a:effectLst>
                  <a:outerShdw blurRad="38100" dist="38100" dir="2700000" algn="tl">
                    <a:srgbClr val="000000">
                      <a:alpha val="43137"/>
                    </a:srgbClr>
                  </a:outerShdw>
                </a:effectLst>
                <a:latin typeface="Calibri"/>
                <a:ea typeface="DejaVu Sans"/>
              </a:rPr>
              <a:t> </a:t>
            </a:r>
            <a:r>
              <a:rPr lang="ru-RU" sz="2000" i="1" spc="-1" dirty="0" err="1">
                <a:solidFill>
                  <a:srgbClr val="000000"/>
                </a:solidFill>
                <a:effectLst>
                  <a:outerShdw blurRad="38100" dist="38100" dir="2700000" algn="tl">
                    <a:srgbClr val="000000">
                      <a:alpha val="43137"/>
                    </a:srgbClr>
                  </a:outerShdw>
                </a:effectLst>
                <a:latin typeface="Calibri"/>
                <a:ea typeface="DejaVu Sans"/>
              </a:rPr>
              <a:t>ниркової</a:t>
            </a:r>
            <a:r>
              <a:rPr lang="ru-RU" sz="2000" i="1" spc="-1" dirty="0">
                <a:solidFill>
                  <a:srgbClr val="000000"/>
                </a:solidFill>
                <a:effectLst>
                  <a:outerShdw blurRad="38100" dist="38100" dir="2700000" algn="tl">
                    <a:srgbClr val="000000">
                      <a:alpha val="43137"/>
                    </a:srgbClr>
                  </a:outerShdw>
                </a:effectLst>
                <a:latin typeface="Calibri"/>
                <a:ea typeface="DejaVu Sans"/>
              </a:rPr>
              <a:t> </a:t>
            </a:r>
            <a:r>
              <a:rPr lang="ru-RU" sz="2000" i="1" spc="-1" dirty="0" err="1">
                <a:solidFill>
                  <a:srgbClr val="000000"/>
                </a:solidFill>
                <a:effectLst>
                  <a:outerShdw blurRad="38100" dist="38100" dir="2700000" algn="tl">
                    <a:srgbClr val="000000">
                      <a:alpha val="43137"/>
                    </a:srgbClr>
                  </a:outerShdw>
                </a:effectLst>
                <a:latin typeface="Calibri"/>
                <a:ea typeface="DejaVu Sans"/>
              </a:rPr>
              <a:t>недостатності</a:t>
            </a:r>
            <a:r>
              <a:rPr lang="ru-RU" sz="2000" spc="-1" dirty="0">
                <a:solidFill>
                  <a:srgbClr val="000000"/>
                </a:solidFill>
                <a:latin typeface="Calibri"/>
                <a:ea typeface="DejaVu Sans"/>
              </a:rPr>
              <a:t>, яка </a:t>
            </a:r>
            <a:r>
              <a:rPr lang="ru-RU" sz="2000" spc="-1" dirty="0" err="1">
                <a:solidFill>
                  <a:srgbClr val="000000"/>
                </a:solidFill>
                <a:latin typeface="Calibri"/>
                <a:ea typeface="DejaVu Sans"/>
              </a:rPr>
              <a:t>виникає</a:t>
            </a:r>
            <a:r>
              <a:rPr lang="ru-RU" sz="2000" spc="-1" dirty="0">
                <a:solidFill>
                  <a:srgbClr val="000000"/>
                </a:solidFill>
                <a:latin typeface="Calibri"/>
                <a:ea typeface="DejaVu Sans"/>
              </a:rPr>
              <a:t> з 4-го дня і </a:t>
            </a:r>
            <a:r>
              <a:rPr lang="ru-RU" sz="2000" spc="-1" dirty="0" err="1">
                <a:solidFill>
                  <a:srgbClr val="000000"/>
                </a:solidFill>
                <a:latin typeface="Calibri"/>
                <a:ea typeface="DejaVu Sans"/>
              </a:rPr>
              <a:t>триває</a:t>
            </a:r>
            <a:r>
              <a:rPr lang="ru-RU" sz="2000" spc="-1" dirty="0">
                <a:solidFill>
                  <a:srgbClr val="000000"/>
                </a:solidFill>
                <a:latin typeface="Calibri"/>
                <a:ea typeface="DejaVu Sans"/>
              </a:rPr>
              <a:t> до 9-14 </a:t>
            </a:r>
            <a:r>
              <a:rPr lang="ru-RU" sz="2000" spc="-1" dirty="0" err="1">
                <a:solidFill>
                  <a:srgbClr val="000000"/>
                </a:solidFill>
                <a:latin typeface="Calibri"/>
                <a:ea typeface="DejaVu Sans"/>
              </a:rPr>
              <a:t>діб</a:t>
            </a:r>
            <a:r>
              <a:rPr lang="ru-RU" sz="2000" spc="-1" dirty="0">
                <a:solidFill>
                  <a:srgbClr val="000000"/>
                </a:solidFill>
                <a:latin typeface="Calibri"/>
                <a:ea typeface="DejaVu Sans"/>
              </a:rPr>
              <a:t>; </a:t>
            </a:r>
            <a:endParaRPr lang="ru-RU" sz="2000" spc="-1" dirty="0">
              <a:latin typeface="Arial"/>
            </a:endParaRPr>
          </a:p>
          <a:p>
            <a:pPr marL="343080" indent="-342000" algn="just">
              <a:buClr>
                <a:srgbClr val="000000"/>
              </a:buClr>
              <a:buFont typeface="Arial"/>
              <a:buChar char="•"/>
            </a:pPr>
            <a:r>
              <a:rPr lang="ru-RU" sz="2000" i="1" spc="-1" dirty="0" err="1">
                <a:solidFill>
                  <a:srgbClr val="000000"/>
                </a:solidFill>
                <a:effectLst>
                  <a:outerShdw blurRad="38100" dist="38100" dir="2700000" algn="tl">
                    <a:srgbClr val="000000">
                      <a:alpha val="43137"/>
                    </a:srgbClr>
                  </a:outerShdw>
                </a:effectLst>
                <a:latin typeface="Calibri"/>
                <a:ea typeface="DejaVu Sans"/>
              </a:rPr>
              <a:t>період</a:t>
            </a:r>
            <a:r>
              <a:rPr lang="ru-RU" sz="2000" i="1" spc="-1" dirty="0">
                <a:solidFill>
                  <a:srgbClr val="000000"/>
                </a:solidFill>
                <a:effectLst>
                  <a:outerShdw blurRad="38100" dist="38100" dir="2700000" algn="tl">
                    <a:srgbClr val="000000">
                      <a:alpha val="43137"/>
                    </a:srgbClr>
                  </a:outerShdw>
                </a:effectLst>
                <a:latin typeface="Calibri"/>
                <a:ea typeface="DejaVu Sans"/>
              </a:rPr>
              <a:t> </a:t>
            </a:r>
            <a:r>
              <a:rPr lang="ru-RU" sz="2000" i="1" spc="-1" dirty="0" err="1">
                <a:solidFill>
                  <a:srgbClr val="000000"/>
                </a:solidFill>
                <a:effectLst>
                  <a:outerShdw blurRad="38100" dist="38100" dir="2700000" algn="tl">
                    <a:srgbClr val="000000">
                      <a:alpha val="43137"/>
                    </a:srgbClr>
                  </a:outerShdw>
                </a:effectLst>
                <a:latin typeface="Calibri"/>
                <a:ea typeface="DejaVu Sans"/>
              </a:rPr>
              <a:t>одужання</a:t>
            </a:r>
            <a:r>
              <a:rPr lang="ru-RU" sz="2000" spc="-1" dirty="0">
                <a:solidFill>
                  <a:srgbClr val="000000"/>
                </a:solidFill>
                <a:latin typeface="Calibri"/>
                <a:ea typeface="DejaVu Sans"/>
              </a:rPr>
              <a:t>.</a:t>
            </a:r>
            <a:endParaRPr lang="ru-RU" sz="2000" spc="-1" dirty="0">
              <a:latin typeface="Arial"/>
            </a:endParaRPr>
          </a:p>
          <a:p>
            <a:pPr algn="just">
              <a:lnSpc>
                <a:spcPct val="100000"/>
              </a:lnSpc>
            </a:pPr>
            <a:r>
              <a:rPr lang="ru-RU" sz="2000" b="1" i="1" spc="-1" dirty="0" err="1">
                <a:solidFill>
                  <a:srgbClr val="0070C0"/>
                </a:solidFill>
                <a:latin typeface="Calibri"/>
                <a:ea typeface="DejaVu Sans"/>
              </a:rPr>
              <a:t>Лікування</a:t>
            </a:r>
            <a:r>
              <a:rPr lang="ru-RU" sz="2000" b="1" i="1" spc="-1" dirty="0">
                <a:solidFill>
                  <a:srgbClr val="0070C0"/>
                </a:solidFill>
                <a:latin typeface="Calibri"/>
                <a:ea typeface="DejaVu Sans"/>
              </a:rPr>
              <a:t>.</a:t>
            </a:r>
            <a:r>
              <a:rPr lang="ru-RU" sz="2000" spc="-1" dirty="0">
                <a:solidFill>
                  <a:srgbClr val="000000"/>
                </a:solidFill>
                <a:latin typeface="Calibri"/>
                <a:ea typeface="DejaVu Sans"/>
              </a:rPr>
              <a:t> При </a:t>
            </a:r>
            <a:r>
              <a:rPr lang="ru-RU" sz="2000" spc="-1" dirty="0" err="1">
                <a:solidFill>
                  <a:srgbClr val="000000"/>
                </a:solidFill>
                <a:latin typeface="Calibri"/>
                <a:ea typeface="DejaVu Sans"/>
              </a:rPr>
              <a:t>наданні</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першої</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допомоги</a:t>
            </a:r>
            <a:r>
              <a:rPr lang="ru-RU" sz="2000" spc="-1" dirty="0">
                <a:solidFill>
                  <a:srgbClr val="000000"/>
                </a:solidFill>
                <a:latin typeface="Calibri"/>
                <a:ea typeface="DejaVu Sans"/>
              </a:rPr>
              <a:t> на </a:t>
            </a:r>
            <a:r>
              <a:rPr lang="ru-RU" sz="2000" spc="-1" dirty="0" err="1">
                <a:solidFill>
                  <a:srgbClr val="000000"/>
                </a:solidFill>
                <a:latin typeface="Calibri"/>
                <a:ea typeface="DejaVu Sans"/>
              </a:rPr>
              <a:t>місці</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пригоди</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після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вивільнення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кінцівки</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слід</a:t>
            </a:r>
            <a:r>
              <a:rPr lang="ru-RU" sz="2000" spc="-1" dirty="0">
                <a:solidFill>
                  <a:srgbClr val="000000"/>
                </a:solidFill>
                <a:latin typeface="Calibri"/>
                <a:ea typeface="DejaVu Sans"/>
              </a:rPr>
              <a:t> провести </a:t>
            </a:r>
            <a:r>
              <a:rPr lang="ru-RU" sz="2000" spc="-1" dirty="0" err="1">
                <a:solidFill>
                  <a:srgbClr val="000000"/>
                </a:solidFill>
                <a:latin typeface="Calibri"/>
                <a:ea typeface="DejaVu Sans"/>
              </a:rPr>
              <a:t>її</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туге</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бинтування</a:t>
            </a:r>
            <a:r>
              <a:rPr lang="ru-RU" sz="2000" spc="-1" dirty="0">
                <a:solidFill>
                  <a:srgbClr val="000000"/>
                </a:solidFill>
                <a:latin typeface="Calibri"/>
                <a:ea typeface="DejaVu Sans"/>
              </a:rPr>
              <a:t>. При </a:t>
            </a:r>
            <a:r>
              <a:rPr lang="ru-RU" sz="2000" spc="-1" dirty="0" err="1">
                <a:solidFill>
                  <a:srgbClr val="000000"/>
                </a:solidFill>
                <a:latin typeface="Calibri"/>
                <a:ea typeface="DejaVu Sans"/>
              </a:rPr>
              <a:t>відсутності</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бинтів</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накладають</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джгут</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Після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цього</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здійснюють</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транспортну</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іммобілізацію</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кінцівки</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обкладують</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її</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гіпотермічними</a:t>
            </a:r>
            <a:r>
              <a:rPr lang="ru-RU" sz="2000" spc="-1" dirty="0">
                <a:solidFill>
                  <a:srgbClr val="000000"/>
                </a:solidFill>
                <a:latin typeface="Calibri"/>
                <a:ea typeface="DejaVu Sans"/>
              </a:rPr>
              <a:t> пакетами, </a:t>
            </a:r>
            <a:r>
              <a:rPr lang="ru-RU" sz="2000" spc="-1" dirty="0" err="1">
                <a:solidFill>
                  <a:srgbClr val="000000"/>
                </a:solidFill>
                <a:latin typeface="Calibri"/>
                <a:ea typeface="DejaVu Sans"/>
              </a:rPr>
              <a:t>транспортують</a:t>
            </a:r>
            <a:r>
              <a:rPr lang="ru-RU" sz="2000" spc="-1" dirty="0">
                <a:solidFill>
                  <a:srgbClr val="000000"/>
                </a:solidFill>
                <a:latin typeface="Calibri"/>
                <a:ea typeface="DejaVu Sans"/>
              </a:rPr>
              <a:t> до </a:t>
            </a:r>
            <a:r>
              <a:rPr lang="ru-RU" sz="2000" spc="-1" dirty="0" err="1">
                <a:solidFill>
                  <a:srgbClr val="000000"/>
                </a:solidFill>
                <a:latin typeface="Calibri"/>
                <a:ea typeface="DejaVu Sans"/>
              </a:rPr>
              <a:t>спеціалізованих</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лікувальних</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центрів</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під</a:t>
            </a:r>
            <a:r>
              <a:rPr lang="ru-RU" sz="2000" spc="-1" dirty="0">
                <a:solidFill>
                  <a:srgbClr val="000000"/>
                </a:solidFill>
                <a:latin typeface="Calibri"/>
                <a:ea typeface="DejaVu Sans"/>
              </a:rPr>
              <a:t> час </a:t>
            </a:r>
            <a:r>
              <a:rPr lang="ru-RU" sz="2000" spc="-1" dirty="0" err="1">
                <a:solidFill>
                  <a:srgbClr val="000000"/>
                </a:solidFill>
                <a:latin typeface="Calibri"/>
                <a:ea typeface="DejaVu Sans"/>
              </a:rPr>
              <a:t>транспортування</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проводять</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противошокову</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терапію</a:t>
            </a:r>
            <a:r>
              <a:rPr lang="ru-RU" sz="2000" spc="-1" dirty="0">
                <a:solidFill>
                  <a:srgbClr val="000000"/>
                </a:solidFill>
                <a:latin typeface="Calibri"/>
                <a:ea typeface="DejaVu Sans"/>
              </a:rPr>
              <a:t> та </a:t>
            </a:r>
            <a:r>
              <a:rPr lang="ru-RU" sz="2000" spc="-1" dirty="0" err="1">
                <a:solidFill>
                  <a:srgbClr val="000000"/>
                </a:solidFill>
                <a:latin typeface="Calibri"/>
                <a:ea typeface="DejaVu Sans"/>
              </a:rPr>
              <a:t>підключення</a:t>
            </a:r>
            <a:r>
              <a:rPr lang="ru-RU" sz="2000" spc="-1" dirty="0">
                <a:solidFill>
                  <a:srgbClr val="000000"/>
                </a:solidFill>
                <a:latin typeface="Calibri"/>
                <a:ea typeface="DejaVu Sans"/>
              </a:rPr>
              <a:t> до </a:t>
            </a:r>
            <a:r>
              <a:rPr lang="ru-RU" sz="2000" spc="-1" dirty="0" err="1">
                <a:solidFill>
                  <a:srgbClr val="000000"/>
                </a:solidFill>
                <a:latin typeface="Calibri"/>
                <a:ea typeface="DejaVu Sans"/>
              </a:rPr>
              <a:t>маніторінгу</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штучна</a:t>
            </a:r>
            <a:r>
              <a:rPr lang="ru-RU" sz="2000" spc="-1" dirty="0">
                <a:solidFill>
                  <a:srgbClr val="000000"/>
                </a:solidFill>
                <a:latin typeface="Calibri"/>
                <a:ea typeface="DejaVu Sans"/>
              </a:rPr>
              <a:t> </a:t>
            </a:r>
            <a:r>
              <a:rPr lang="ru-RU" sz="2000" spc="-1" dirty="0" err="1">
                <a:solidFill>
                  <a:srgbClr val="000000"/>
                </a:solidFill>
                <a:latin typeface="Calibri"/>
                <a:ea typeface="DejaVu Sans"/>
              </a:rPr>
              <a:t>нирка</a:t>
            </a:r>
            <a:r>
              <a:rPr lang="ru-RU" sz="2000" spc="-1" dirty="0">
                <a:solidFill>
                  <a:srgbClr val="000000"/>
                </a:solidFill>
                <a:latin typeface="Calibri"/>
                <a:ea typeface="DejaVu Sans"/>
              </a:rPr>
              <a:t>». </a:t>
            </a:r>
            <a:r>
              <a:rPr lang="ru-RU" sz="2000" spc="-1" dirty="0" err="1">
                <a:solidFill>
                  <a:srgbClr val="000048"/>
                </a:solidFill>
                <a:latin typeface="Calibri"/>
                <a:ea typeface="DejaVu Sans"/>
              </a:rPr>
              <a:t>Вище</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від</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джгута</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виконують</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циркулярну</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новокаїнову</a:t>
            </a:r>
            <a:r>
              <a:rPr lang="ru-RU" sz="2000" spc="-1" dirty="0">
                <a:solidFill>
                  <a:srgbClr val="000048"/>
                </a:solidFill>
                <a:latin typeface="Calibri"/>
                <a:ea typeface="DejaVu Sans"/>
              </a:rPr>
              <a:t> блокаду. </a:t>
            </a:r>
            <a:r>
              <a:rPr lang="ru-RU" sz="2000" spc="-1" dirty="0" err="1">
                <a:solidFill>
                  <a:srgbClr val="000048"/>
                </a:solidFill>
                <a:latin typeface="Calibri"/>
                <a:ea typeface="DejaVu Sans"/>
              </a:rPr>
              <a:t>Джгут</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знімають</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Одночасно</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проводять</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боротьбу</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із</a:t>
            </a:r>
            <a:r>
              <a:rPr lang="ru-RU" sz="2000" spc="-1" dirty="0">
                <a:solidFill>
                  <a:srgbClr val="000048"/>
                </a:solidFill>
                <a:latin typeface="Calibri"/>
                <a:ea typeface="DejaVu Sans"/>
              </a:rPr>
              <a:t> шоком (</a:t>
            </a:r>
            <a:r>
              <a:rPr lang="ru-RU" sz="2000" spc="-1" dirty="0" err="1">
                <a:solidFill>
                  <a:srgbClr val="000048"/>
                </a:solidFill>
                <a:latin typeface="Calibri"/>
                <a:ea typeface="DejaVu Sans"/>
              </a:rPr>
              <a:t>уводять</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наркотичні</a:t>
            </a:r>
            <a:r>
              <a:rPr lang="ru-RU" sz="2000" spc="-1" dirty="0">
                <a:solidFill>
                  <a:srgbClr val="000048"/>
                </a:solidFill>
                <a:latin typeface="Calibri"/>
                <a:ea typeface="DejaVu Sans"/>
              </a:rPr>
              <a:t> і </a:t>
            </a:r>
            <a:r>
              <a:rPr lang="ru-RU" sz="2000" spc="-1" dirty="0" err="1">
                <a:solidFill>
                  <a:srgbClr val="000048"/>
                </a:solidFill>
                <a:latin typeface="Calibri"/>
                <a:ea typeface="DejaVu Sans"/>
              </a:rPr>
              <a:t>ненаркотичні</a:t>
            </a:r>
            <a:r>
              <a:rPr lang="ru-RU" sz="2000" spc="-1" dirty="0">
                <a:solidFill>
                  <a:srgbClr val="000048"/>
                </a:solidFill>
                <a:latin typeface="Calibri"/>
                <a:ea typeface="DejaVu Sans"/>
              </a:rPr>
              <a:t> анальгетики, </a:t>
            </a:r>
            <a:r>
              <a:rPr lang="ru-RU" sz="2000" spc="-1" dirty="0" err="1">
                <a:solidFill>
                  <a:srgbClr val="000048"/>
                </a:solidFill>
                <a:latin typeface="Calibri"/>
                <a:ea typeface="DejaVu Sans"/>
              </a:rPr>
              <a:t>серцеві</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глікозиди</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кортикостероїди</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тощо</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дезінтоксикаційну</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терапію</a:t>
            </a:r>
            <a:r>
              <a:rPr lang="ru-RU" sz="2000" spc="-1" dirty="0">
                <a:solidFill>
                  <a:srgbClr val="000048"/>
                </a:solidFill>
                <a:latin typeface="Calibri"/>
                <a:ea typeface="DejaVu Sans"/>
              </a:rPr>
              <a:t>, </a:t>
            </a:r>
            <a:r>
              <a:rPr lang="ru-RU" sz="2000" spc="-1" dirty="0" err="1">
                <a:solidFill>
                  <a:srgbClr val="000048"/>
                </a:solidFill>
                <a:latin typeface="Calibri"/>
                <a:ea typeface="DejaVu Sans"/>
              </a:rPr>
              <a:t>відновлюють</a:t>
            </a:r>
            <a:r>
              <a:rPr lang="ru-RU" sz="2000" spc="-1" dirty="0">
                <a:solidFill>
                  <a:srgbClr val="000048"/>
                </a:solidFill>
                <a:latin typeface="Calibri"/>
                <a:ea typeface="DejaVu Sans"/>
              </a:rPr>
              <a:t> ОЦК.</a:t>
            </a:r>
            <a:endParaRPr lang="ru-RU" sz="2000" spc="-1" dirty="0">
              <a:latin typeface="Arial"/>
            </a:endParaRPr>
          </a:p>
          <a:p>
            <a:pPr algn="just">
              <a:lnSpc>
                <a:spcPct val="100000"/>
              </a:lnSpc>
            </a:pPr>
            <a:endParaRPr lang="ru-RU" sz="2000" spc="-1" dirty="0">
              <a:latin typeface="Arial"/>
            </a:endParaRPr>
          </a:p>
        </p:txBody>
      </p:sp>
    </p:spTree>
    <p:extLst>
      <p:ext uri="{BB962C8B-B14F-4D97-AF65-F5344CB8AC3E}">
        <p14:creationId xmlns:p14="http://schemas.microsoft.com/office/powerpoint/2010/main" val="15382213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2667000" y="0"/>
            <a:ext cx="7771320" cy="118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600" b="1" spc="-1">
                <a:solidFill>
                  <a:srgbClr val="000000"/>
                </a:solidFill>
                <a:latin typeface="Tahoma"/>
                <a:ea typeface="DejaVu Sans"/>
              </a:rPr>
              <a:t>Механізм розвитку </a:t>
            </a:r>
            <a:r>
              <a:t/>
            </a:r>
            <a:br/>
            <a:r>
              <a:rPr lang="ru-RU" sz="3600" b="1" spc="-1">
                <a:solidFill>
                  <a:srgbClr val="000000"/>
                </a:solidFill>
                <a:latin typeface="Tahoma"/>
                <a:ea typeface="DejaVu Sans"/>
              </a:rPr>
              <a:t>краш-синдрому</a:t>
            </a:r>
            <a:endParaRPr lang="ru-RU" sz="3600" spc="-1">
              <a:latin typeface="Arial"/>
            </a:endParaRPr>
          </a:p>
        </p:txBody>
      </p:sp>
      <p:sp>
        <p:nvSpPr>
          <p:cNvPr id="499" name="CustomShape 2"/>
          <p:cNvSpPr/>
          <p:nvPr/>
        </p:nvSpPr>
        <p:spPr>
          <a:xfrm>
            <a:off x="4267200" y="1600200"/>
            <a:ext cx="4494600" cy="98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FFFFFF"/>
                </a:solidFill>
                <a:latin typeface="Tahoma"/>
                <a:ea typeface="DejaVu Sans"/>
              </a:rPr>
              <a:t>Тривале здавлення</a:t>
            </a:r>
            <a:r>
              <a:t/>
            </a:r>
            <a:br/>
            <a:r>
              <a:rPr lang="ru-RU" sz="2000" b="1" spc="-1">
                <a:solidFill>
                  <a:srgbClr val="FFFFFF"/>
                </a:solidFill>
                <a:latin typeface="Tahoma"/>
                <a:ea typeface="DejaVu Sans"/>
              </a:rPr>
              <a:t>(Порушення мікроциркуляції,</a:t>
            </a:r>
            <a:r>
              <a:t/>
            </a:r>
            <a:br/>
            <a:r>
              <a:rPr lang="ru-RU" sz="2000" b="1" spc="-1">
                <a:solidFill>
                  <a:srgbClr val="FFFFFF"/>
                </a:solidFill>
                <a:latin typeface="Tahoma"/>
                <a:ea typeface="DejaVu Sans"/>
              </a:rPr>
              <a:t>ішемія, некроз, інфекція)</a:t>
            </a:r>
            <a:endParaRPr lang="ru-RU" sz="2000" spc="-1">
              <a:latin typeface="Arial"/>
            </a:endParaRPr>
          </a:p>
        </p:txBody>
      </p:sp>
      <p:sp>
        <p:nvSpPr>
          <p:cNvPr id="500" name="CustomShape 3"/>
          <p:cNvSpPr/>
          <p:nvPr/>
        </p:nvSpPr>
        <p:spPr>
          <a:xfrm>
            <a:off x="4190880" y="2895480"/>
            <a:ext cx="4723200" cy="7610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400" b="1" spc="-1">
                <a:solidFill>
                  <a:srgbClr val="FFFFFF"/>
                </a:solidFill>
                <a:latin typeface="Tahoma"/>
                <a:ea typeface="DejaVu Sans"/>
              </a:rPr>
              <a:t>Звільнення від здавлення</a:t>
            </a:r>
            <a:endParaRPr lang="ru-RU" sz="2400" spc="-1">
              <a:latin typeface="Arial"/>
            </a:endParaRPr>
          </a:p>
        </p:txBody>
      </p:sp>
      <p:sp>
        <p:nvSpPr>
          <p:cNvPr id="501" name="CustomShape 4"/>
          <p:cNvSpPr/>
          <p:nvPr/>
        </p:nvSpPr>
        <p:spPr>
          <a:xfrm>
            <a:off x="1828920" y="4114800"/>
            <a:ext cx="236124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ru-RU" spc="-1">
              <a:latin typeface="Arial"/>
            </a:endParaRPr>
          </a:p>
          <a:p>
            <a:pPr algn="ctr">
              <a:lnSpc>
                <a:spcPct val="100000"/>
              </a:lnSpc>
            </a:pPr>
            <a:endParaRPr lang="ru-RU" spc="-1">
              <a:latin typeface="Arial"/>
            </a:endParaRPr>
          </a:p>
          <a:p>
            <a:pPr algn="ctr">
              <a:lnSpc>
                <a:spcPct val="100000"/>
              </a:lnSpc>
            </a:pPr>
            <a:r>
              <a:rPr lang="ru-RU" sz="2000" b="1" spc="-1">
                <a:solidFill>
                  <a:srgbClr val="FFFFFF"/>
                </a:solidFill>
                <a:latin typeface="Tahoma"/>
                <a:ea typeface="DejaVu Sans"/>
              </a:rPr>
              <a:t>Травматичний </a:t>
            </a:r>
            <a:endParaRPr lang="ru-RU" sz="2000" spc="-1">
              <a:latin typeface="Arial"/>
            </a:endParaRPr>
          </a:p>
          <a:p>
            <a:pPr algn="ctr">
              <a:lnSpc>
                <a:spcPct val="100000"/>
              </a:lnSpc>
            </a:pPr>
            <a:r>
              <a:rPr lang="ru-RU" sz="2000" b="1" spc="-1">
                <a:solidFill>
                  <a:srgbClr val="FFFFFF"/>
                </a:solidFill>
                <a:latin typeface="Tahoma"/>
                <a:ea typeface="DejaVu Sans"/>
              </a:rPr>
              <a:t>токсикоз</a:t>
            </a:r>
            <a:endParaRPr lang="ru-RU" sz="2000" spc="-1">
              <a:latin typeface="Arial"/>
            </a:endParaRPr>
          </a:p>
          <a:p>
            <a:pPr algn="ctr">
              <a:lnSpc>
                <a:spcPct val="100000"/>
              </a:lnSpc>
            </a:pPr>
            <a:endParaRPr lang="ru-RU" sz="2000" spc="-1">
              <a:latin typeface="Arial"/>
            </a:endParaRPr>
          </a:p>
          <a:p>
            <a:pPr algn="ctr">
              <a:lnSpc>
                <a:spcPct val="100000"/>
              </a:lnSpc>
            </a:pPr>
            <a:endParaRPr lang="ru-RU" sz="2000" spc="-1">
              <a:latin typeface="Arial"/>
            </a:endParaRPr>
          </a:p>
        </p:txBody>
      </p:sp>
      <p:sp>
        <p:nvSpPr>
          <p:cNvPr id="502" name="CustomShape 5"/>
          <p:cNvSpPr/>
          <p:nvPr/>
        </p:nvSpPr>
        <p:spPr>
          <a:xfrm>
            <a:off x="4419480" y="4114800"/>
            <a:ext cx="213264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FFFFFF"/>
                </a:solidFill>
                <a:latin typeface="Tahoma"/>
                <a:ea typeface="DejaVu Sans"/>
              </a:rPr>
              <a:t>Плазмо-</a:t>
            </a:r>
            <a:r>
              <a:rPr lang="ru-RU" sz="2000" b="1" spc="-1">
                <a:solidFill>
                  <a:srgbClr val="464AE6"/>
                </a:solidFill>
                <a:latin typeface="Tahoma"/>
                <a:ea typeface="DejaVu Sans"/>
              </a:rPr>
              <a:t> </a:t>
            </a:r>
            <a:r>
              <a:rPr lang="ru-RU" sz="2000" b="1" spc="-1">
                <a:solidFill>
                  <a:srgbClr val="FFFFFF"/>
                </a:solidFill>
                <a:latin typeface="Tahoma"/>
                <a:ea typeface="DejaVu Sans"/>
              </a:rPr>
              <a:t>та </a:t>
            </a:r>
            <a:endParaRPr lang="ru-RU" sz="2000" spc="-1">
              <a:latin typeface="Arial"/>
            </a:endParaRPr>
          </a:p>
          <a:p>
            <a:pPr algn="ctr">
              <a:lnSpc>
                <a:spcPct val="100000"/>
              </a:lnSpc>
            </a:pPr>
            <a:r>
              <a:rPr lang="ru-RU" sz="2000" b="1" spc="-1">
                <a:solidFill>
                  <a:srgbClr val="FFFFFF"/>
                </a:solidFill>
                <a:latin typeface="Tahoma"/>
                <a:ea typeface="DejaVu Sans"/>
              </a:rPr>
              <a:t>крововтрата</a:t>
            </a:r>
            <a:endParaRPr lang="ru-RU" sz="2000" spc="-1">
              <a:latin typeface="Arial"/>
            </a:endParaRPr>
          </a:p>
        </p:txBody>
      </p:sp>
      <p:sp>
        <p:nvSpPr>
          <p:cNvPr id="503" name="CustomShape 6"/>
          <p:cNvSpPr/>
          <p:nvPr/>
        </p:nvSpPr>
        <p:spPr>
          <a:xfrm>
            <a:off x="6781800" y="4114800"/>
            <a:ext cx="114192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FFFFFF"/>
                </a:solidFill>
                <a:latin typeface="Tahoma"/>
                <a:ea typeface="DejaVu Sans"/>
              </a:rPr>
              <a:t>Біль</a:t>
            </a:r>
            <a:endParaRPr lang="ru-RU" sz="2000" spc="-1">
              <a:latin typeface="Arial"/>
            </a:endParaRPr>
          </a:p>
        </p:txBody>
      </p:sp>
      <p:sp>
        <p:nvSpPr>
          <p:cNvPr id="504" name="CustomShape 7"/>
          <p:cNvSpPr/>
          <p:nvPr/>
        </p:nvSpPr>
        <p:spPr>
          <a:xfrm>
            <a:off x="8077080" y="4114800"/>
            <a:ext cx="2589840" cy="68472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ru-RU" spc="-1">
              <a:latin typeface="Arial"/>
            </a:endParaRPr>
          </a:p>
          <a:p>
            <a:pPr algn="ctr">
              <a:lnSpc>
                <a:spcPct val="100000"/>
              </a:lnSpc>
            </a:pPr>
            <a:r>
              <a:rPr lang="ru-RU" sz="2000" b="1" spc="-1">
                <a:solidFill>
                  <a:srgbClr val="FFFFFF"/>
                </a:solidFill>
                <a:latin typeface="Tahoma"/>
                <a:ea typeface="DejaVu Sans"/>
              </a:rPr>
              <a:t>Гіперкаліємія, </a:t>
            </a:r>
            <a:endParaRPr lang="ru-RU" sz="2000" spc="-1">
              <a:latin typeface="Arial"/>
            </a:endParaRPr>
          </a:p>
          <a:p>
            <a:pPr algn="ctr">
              <a:lnSpc>
                <a:spcPct val="100000"/>
              </a:lnSpc>
            </a:pPr>
            <a:r>
              <a:rPr lang="ru-RU" sz="2000" b="1" spc="-1">
                <a:solidFill>
                  <a:srgbClr val="FFFFFF"/>
                </a:solidFill>
                <a:latin typeface="Tahoma"/>
                <a:ea typeface="DejaVu Sans"/>
              </a:rPr>
              <a:t>гіперфосфоремія</a:t>
            </a:r>
            <a:endParaRPr lang="ru-RU" sz="2000" spc="-1">
              <a:latin typeface="Arial"/>
            </a:endParaRPr>
          </a:p>
          <a:p>
            <a:pPr algn="ctr">
              <a:lnSpc>
                <a:spcPct val="100000"/>
              </a:lnSpc>
            </a:pPr>
            <a:endParaRPr lang="ru-RU" sz="2000" spc="-1">
              <a:latin typeface="Arial"/>
            </a:endParaRPr>
          </a:p>
        </p:txBody>
      </p:sp>
      <p:sp>
        <p:nvSpPr>
          <p:cNvPr id="505" name="CustomShape 8"/>
          <p:cNvSpPr/>
          <p:nvPr/>
        </p:nvSpPr>
        <p:spPr>
          <a:xfrm>
            <a:off x="1828920" y="5181480"/>
            <a:ext cx="2894400" cy="98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FFFFFF"/>
                </a:solidFill>
                <a:latin typeface="Tahoma"/>
                <a:ea typeface="DejaVu Sans"/>
              </a:rPr>
              <a:t>Гостра</a:t>
            </a:r>
            <a:r>
              <a:t/>
            </a:r>
            <a:br/>
            <a:r>
              <a:rPr lang="ru-RU" sz="2000" b="1" spc="-1">
                <a:solidFill>
                  <a:srgbClr val="FFFFFF"/>
                </a:solidFill>
                <a:latin typeface="Tahoma"/>
                <a:ea typeface="DejaVu Sans"/>
              </a:rPr>
              <a:t>нирково-печінкова</a:t>
            </a:r>
            <a:r>
              <a:t/>
            </a:r>
            <a:br/>
            <a:r>
              <a:rPr lang="ru-RU" sz="2000" b="1" spc="-1">
                <a:solidFill>
                  <a:srgbClr val="FFFFFF"/>
                </a:solidFill>
                <a:latin typeface="Tahoma"/>
                <a:ea typeface="DejaVu Sans"/>
              </a:rPr>
              <a:t>недостатність</a:t>
            </a:r>
            <a:endParaRPr lang="ru-RU" sz="2000" spc="-1">
              <a:latin typeface="Arial"/>
            </a:endParaRPr>
          </a:p>
        </p:txBody>
      </p:sp>
      <p:sp>
        <p:nvSpPr>
          <p:cNvPr id="506" name="CustomShape 9"/>
          <p:cNvSpPr/>
          <p:nvPr/>
        </p:nvSpPr>
        <p:spPr>
          <a:xfrm>
            <a:off x="5638800" y="5181480"/>
            <a:ext cx="2056320" cy="98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FFFFFF"/>
                </a:solidFill>
                <a:latin typeface="Tahoma"/>
                <a:ea typeface="DejaVu Sans"/>
              </a:rPr>
              <a:t>Шок</a:t>
            </a:r>
            <a:endParaRPr lang="ru-RU" sz="2000" spc="-1">
              <a:latin typeface="Arial"/>
            </a:endParaRPr>
          </a:p>
        </p:txBody>
      </p:sp>
      <p:sp>
        <p:nvSpPr>
          <p:cNvPr id="507" name="Line 10"/>
          <p:cNvSpPr/>
          <p:nvPr/>
        </p:nvSpPr>
        <p:spPr>
          <a:xfrm>
            <a:off x="6400560" y="2590560"/>
            <a:ext cx="0" cy="30492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08" name="Line 11"/>
          <p:cNvSpPr/>
          <p:nvPr/>
        </p:nvSpPr>
        <p:spPr>
          <a:xfrm flipH="1">
            <a:off x="3047880" y="3657600"/>
            <a:ext cx="312408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09" name="Line 12"/>
          <p:cNvSpPr/>
          <p:nvPr/>
        </p:nvSpPr>
        <p:spPr>
          <a:xfrm>
            <a:off x="6171960" y="3657600"/>
            <a:ext cx="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0" name="Line 13"/>
          <p:cNvSpPr/>
          <p:nvPr/>
        </p:nvSpPr>
        <p:spPr>
          <a:xfrm>
            <a:off x="6171960" y="3657600"/>
            <a:ext cx="114300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1" name="Line 14"/>
          <p:cNvSpPr/>
          <p:nvPr/>
        </p:nvSpPr>
        <p:spPr>
          <a:xfrm>
            <a:off x="6171960" y="3657600"/>
            <a:ext cx="3276720" cy="4572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2" name="Line 15"/>
          <p:cNvSpPr/>
          <p:nvPr/>
        </p:nvSpPr>
        <p:spPr>
          <a:xfrm>
            <a:off x="2895600" y="4800600"/>
            <a:ext cx="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3" name="Line 16"/>
          <p:cNvSpPr/>
          <p:nvPr/>
        </p:nvSpPr>
        <p:spPr>
          <a:xfrm>
            <a:off x="5791080" y="4800600"/>
            <a:ext cx="60948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514" name="Line 17"/>
          <p:cNvSpPr/>
          <p:nvPr/>
        </p:nvSpPr>
        <p:spPr>
          <a:xfrm flipH="1">
            <a:off x="6781800" y="4800600"/>
            <a:ext cx="60948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2676752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498"/>
                                        </p:tgtEl>
                                        <p:attrNameLst>
                                          <p:attrName>style.visibility</p:attrName>
                                        </p:attrNameLst>
                                      </p:cBhvr>
                                      <p:to>
                                        <p:strVal val="visible"/>
                                      </p:to>
                                    </p:set>
                                    <p:anim calcmode="lin" valueType="num">
                                      <p:cBhvr additive="repl">
                                        <p:cTn id="7" dur="500" fill="hold"/>
                                        <p:tgtEl>
                                          <p:spTgt spid="498"/>
                                        </p:tgtEl>
                                        <p:attrNameLst>
                                          <p:attrName>ppt_x</p:attrName>
                                        </p:attrNameLst>
                                      </p:cBhvr>
                                      <p:tavLst>
                                        <p:tav tm="0">
                                          <p:val>
                                            <p:strVal val="0-#ppt_w/2"/>
                                          </p:val>
                                        </p:tav>
                                        <p:tav tm="100000">
                                          <p:val>
                                            <p:strVal val="#ppt_x"/>
                                          </p:val>
                                        </p:tav>
                                      </p:tavLst>
                                    </p:anim>
                                    <p:anim calcmode="lin" valueType="num">
                                      <p:cBhvr additive="repl">
                                        <p:cTn id="8" dur="500" fill="hold"/>
                                        <p:tgtEl>
                                          <p:spTgt spid="4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4"/>
          <p:cNvPicPr/>
          <p:nvPr/>
        </p:nvPicPr>
        <p:blipFill>
          <a:blip r:embed="rId2"/>
          <a:stretch/>
        </p:blipFill>
        <p:spPr>
          <a:xfrm>
            <a:off x="2738280" y="357120"/>
            <a:ext cx="3808800" cy="4228200"/>
          </a:xfrm>
          <a:prstGeom prst="rect">
            <a:avLst/>
          </a:prstGeom>
          <a:ln w="9360">
            <a:noFill/>
          </a:ln>
        </p:spPr>
      </p:pic>
      <p:pic>
        <p:nvPicPr>
          <p:cNvPr id="518" name="Picture 5"/>
          <p:cNvPicPr/>
          <p:nvPr/>
        </p:nvPicPr>
        <p:blipFill>
          <a:blip r:embed="rId3"/>
          <a:stretch/>
        </p:blipFill>
        <p:spPr>
          <a:xfrm>
            <a:off x="7010400" y="0"/>
            <a:ext cx="3346920" cy="2547000"/>
          </a:xfrm>
          <a:prstGeom prst="rect">
            <a:avLst/>
          </a:prstGeom>
          <a:ln w="9360">
            <a:noFill/>
          </a:ln>
        </p:spPr>
      </p:pic>
      <p:sp>
        <p:nvSpPr>
          <p:cNvPr id="519" name="CustomShape 1"/>
          <p:cNvSpPr/>
          <p:nvPr/>
        </p:nvSpPr>
        <p:spPr>
          <a:xfrm>
            <a:off x="5148120" y="251928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520" name="Рисунок 1"/>
          <p:cNvPicPr/>
          <p:nvPr/>
        </p:nvPicPr>
        <p:blipFill>
          <a:blip r:embed="rId4"/>
          <a:stretch/>
        </p:blipFill>
        <p:spPr>
          <a:xfrm>
            <a:off x="7167720" y="3357720"/>
            <a:ext cx="3275640" cy="3037320"/>
          </a:xfrm>
          <a:prstGeom prst="rect">
            <a:avLst/>
          </a:prstGeom>
          <a:ln w="9360">
            <a:noFill/>
          </a:ln>
        </p:spPr>
      </p:pic>
      <p:sp>
        <p:nvSpPr>
          <p:cNvPr id="521" name="CustomShape 2"/>
          <p:cNvSpPr/>
          <p:nvPr/>
        </p:nvSpPr>
        <p:spPr>
          <a:xfrm>
            <a:off x="1809840" y="5143680"/>
            <a:ext cx="4570920" cy="10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pc="-1">
                <a:solidFill>
                  <a:srgbClr val="FF0000"/>
                </a:solidFill>
                <a:latin typeface="Calibri"/>
                <a:ea typeface="DejaVu Sans"/>
              </a:rPr>
              <a:t>Якщо кінцівки перебували під завалом понад 8 год, джгут не знімають, а виконують ампутацію на місці !!!</a:t>
            </a:r>
            <a:endParaRPr lang="ru-RU" sz="2000" spc="-1">
              <a:latin typeface="Arial"/>
            </a:endParaRPr>
          </a:p>
        </p:txBody>
      </p:sp>
    </p:spTree>
    <p:extLst>
      <p:ext uri="{BB962C8B-B14F-4D97-AF65-F5344CB8AC3E}">
        <p14:creationId xmlns:p14="http://schemas.microsoft.com/office/powerpoint/2010/main" val="8737886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517"/>
                                        </p:tgtEl>
                                        <p:attrNameLst>
                                          <p:attrName>style.visibility</p:attrName>
                                        </p:attrNameLst>
                                      </p:cBhvr>
                                      <p:to>
                                        <p:strVal val="visible"/>
                                      </p:to>
                                    </p:set>
                                    <p:anim calcmode="lin" valueType="num">
                                      <p:cBhvr additive="repl">
                                        <p:cTn id="7" dur="500" fill="hold"/>
                                        <p:tgtEl>
                                          <p:spTgt spid="517"/>
                                        </p:tgtEl>
                                        <p:attrNameLst>
                                          <p:attrName>ppt_x</p:attrName>
                                        </p:attrNameLst>
                                      </p:cBhvr>
                                      <p:tavLst>
                                        <p:tav tm="0">
                                          <p:val>
                                            <p:strVal val="0-#ppt_w/2"/>
                                          </p:val>
                                        </p:tav>
                                        <p:tav tm="100000">
                                          <p:val>
                                            <p:strVal val="#ppt_x"/>
                                          </p:val>
                                        </p:tav>
                                      </p:tavLst>
                                    </p:anim>
                                    <p:anim calcmode="lin" valueType="num">
                                      <p:cBhvr additive="repl">
                                        <p:cTn id="8" dur="500" fill="hold"/>
                                        <p:tgtEl>
                                          <p:spTgt spid="517"/>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518"/>
                                        </p:tgtEl>
                                        <p:attrNameLst>
                                          <p:attrName>style.visibility</p:attrName>
                                        </p:attrNameLst>
                                      </p:cBhvr>
                                      <p:to>
                                        <p:strVal val="visible"/>
                                      </p:to>
                                    </p:set>
                                    <p:anim calcmode="lin" valueType="num">
                                      <p:cBhvr additive="repl">
                                        <p:cTn id="12" dur="500" fill="hold"/>
                                        <p:tgtEl>
                                          <p:spTgt spid="518"/>
                                        </p:tgtEl>
                                        <p:attrNameLst>
                                          <p:attrName>ppt_x</p:attrName>
                                        </p:attrNameLst>
                                      </p:cBhvr>
                                      <p:tavLst>
                                        <p:tav tm="0">
                                          <p:val>
                                            <p:strVal val="0-#ppt_w/2"/>
                                          </p:val>
                                        </p:tav>
                                        <p:tav tm="100000">
                                          <p:val>
                                            <p:strVal val="#ppt_x"/>
                                          </p:val>
                                        </p:tav>
                                      </p:tavLst>
                                    </p:anim>
                                    <p:anim calcmode="lin" valueType="num">
                                      <p:cBhvr additive="repl">
                                        <p:cTn id="13" dur="500" fill="hold"/>
                                        <p:tgtEl>
                                          <p:spTgt spid="518"/>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endCondLst>
                                    <p:cond delay="15000"/>
                                  </p:endCondLst>
                                  <p:childTnLst>
                                    <p:set>
                                      <p:cBhvr>
                                        <p:cTn id="16" dur="1" fill="hold">
                                          <p:stCondLst>
                                            <p:cond delay="0"/>
                                          </p:stCondLst>
                                        </p:cTn>
                                        <p:tgtEl>
                                          <p:spTgt spid="519"/>
                                        </p:tgtEl>
                                        <p:attrNameLst>
                                          <p:attrName>style.visibility</p:attrName>
                                        </p:attrNameLst>
                                      </p:cBhvr>
                                      <p:to>
                                        <p:strVal val="visible"/>
                                      </p:to>
                                    </p:set>
                                    <p:anim calcmode="lin" valueType="num">
                                      <p:cBhvr additive="repl">
                                        <p:cTn id="17" dur="500" fill="hold"/>
                                        <p:tgtEl>
                                          <p:spTgt spid="519"/>
                                        </p:tgtEl>
                                        <p:attrNameLst>
                                          <p:attrName>ppt_x</p:attrName>
                                        </p:attrNameLst>
                                      </p:cBhvr>
                                      <p:tavLst>
                                        <p:tav tm="0">
                                          <p:val>
                                            <p:strVal val="0-#ppt_w/2"/>
                                          </p:val>
                                        </p:tav>
                                        <p:tav tm="100000">
                                          <p:val>
                                            <p:strVal val="#ppt_x"/>
                                          </p:val>
                                        </p:tav>
                                      </p:tavLst>
                                    </p:anim>
                                    <p:anim calcmode="lin" valueType="num">
                                      <p:cBhvr additive="repl">
                                        <p:cTn id="18" dur="500" fill="hold"/>
                                        <p:tgtEl>
                                          <p:spTgt spid="519"/>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520"/>
                                        </p:tgtEl>
                                        <p:attrNameLst>
                                          <p:attrName>style.visibility</p:attrName>
                                        </p:attrNameLst>
                                      </p:cBhvr>
                                      <p:to>
                                        <p:strVal val="visible"/>
                                      </p:to>
                                    </p:set>
                                    <p:anim calcmode="lin" valueType="num">
                                      <p:cBhvr additive="repl">
                                        <p:cTn id="22" dur="500" fill="hold"/>
                                        <p:tgtEl>
                                          <p:spTgt spid="520"/>
                                        </p:tgtEl>
                                        <p:attrNameLst>
                                          <p:attrName>ppt_x</p:attrName>
                                        </p:attrNameLst>
                                      </p:cBhvr>
                                      <p:tavLst>
                                        <p:tav tm="0">
                                          <p:val>
                                            <p:strVal val="0-#ppt_w/2"/>
                                          </p:val>
                                        </p:tav>
                                        <p:tav tm="100000">
                                          <p:val>
                                            <p:strVal val="#ppt_x"/>
                                          </p:val>
                                        </p:tav>
                                      </p:tavLst>
                                    </p:anim>
                                    <p:anim calcmode="lin" valueType="num">
                                      <p:cBhvr additive="repl">
                                        <p:cTn id="23" dur="500" fill="hold"/>
                                        <p:tgtEl>
                                          <p:spTgt spid="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3876600" y="177624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523" name="Рисунок 3"/>
          <p:cNvPicPr/>
          <p:nvPr/>
        </p:nvPicPr>
        <p:blipFill>
          <a:blip r:embed="rId2"/>
          <a:stretch/>
        </p:blipFill>
        <p:spPr>
          <a:xfrm>
            <a:off x="3574920" y="1776240"/>
            <a:ext cx="5875920" cy="5080680"/>
          </a:xfrm>
          <a:prstGeom prst="rect">
            <a:avLst/>
          </a:prstGeom>
          <a:ln w="9360">
            <a:noFill/>
          </a:ln>
        </p:spPr>
      </p:pic>
      <p:sp>
        <p:nvSpPr>
          <p:cNvPr id="524" name="CustomShape 2"/>
          <p:cNvSpPr/>
          <p:nvPr/>
        </p:nvSpPr>
        <p:spPr>
          <a:xfrm>
            <a:off x="2667000" y="130320"/>
            <a:ext cx="7771320" cy="144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spc="-1">
                <a:solidFill>
                  <a:srgbClr val="000000"/>
                </a:solidFill>
                <a:latin typeface="Calibri"/>
                <a:ea typeface="DejaVu Sans"/>
              </a:rPr>
              <a:t>Синдром позиційного здавлення</a:t>
            </a:r>
            <a:endParaRPr lang="ru-RU" sz="4400" spc="-1">
              <a:latin typeface="Arial"/>
            </a:endParaRPr>
          </a:p>
        </p:txBody>
      </p:sp>
    </p:spTree>
    <p:extLst>
      <p:ext uri="{BB962C8B-B14F-4D97-AF65-F5344CB8AC3E}">
        <p14:creationId xmlns:p14="http://schemas.microsoft.com/office/powerpoint/2010/main" val="152801970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endCondLst>
                                    <p:cond delay="5000"/>
                                  </p:endCondLst>
                                  <p:childTnLst>
                                    <p:set>
                                      <p:cBhvr>
                                        <p:cTn id="6" dur="1" fill="hold">
                                          <p:stCondLst>
                                            <p:cond delay="0"/>
                                          </p:stCondLst>
                                        </p:cTn>
                                        <p:tgtEl>
                                          <p:spTgt spid="522"/>
                                        </p:tgtEl>
                                        <p:attrNameLst>
                                          <p:attrName>style.visibility</p:attrName>
                                        </p:attrNameLst>
                                      </p:cBhvr>
                                      <p:to>
                                        <p:strVal val="visible"/>
                                      </p:to>
                                    </p:set>
                                    <p:anim calcmode="lin" valueType="num">
                                      <p:cBhvr additive="repl">
                                        <p:cTn id="7" dur="500" fill="hold"/>
                                        <p:tgtEl>
                                          <p:spTgt spid="522"/>
                                        </p:tgtEl>
                                        <p:attrNameLst>
                                          <p:attrName>ppt_x</p:attrName>
                                        </p:attrNameLst>
                                      </p:cBhvr>
                                      <p:tavLst>
                                        <p:tav tm="0">
                                          <p:val>
                                            <p:strVal val="0-#ppt_w/2"/>
                                          </p:val>
                                        </p:tav>
                                        <p:tav tm="100000">
                                          <p:val>
                                            <p:strVal val="#ppt_x"/>
                                          </p:val>
                                        </p:tav>
                                      </p:tavLst>
                                    </p:anim>
                                    <p:anim calcmode="lin" valueType="num">
                                      <p:cBhvr additive="repl">
                                        <p:cTn id="8" dur="500" fill="hold"/>
                                        <p:tgtEl>
                                          <p:spTgt spid="522"/>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523"/>
                                        </p:tgtEl>
                                        <p:attrNameLst>
                                          <p:attrName>style.visibility</p:attrName>
                                        </p:attrNameLst>
                                      </p:cBhvr>
                                      <p:to>
                                        <p:strVal val="visible"/>
                                      </p:to>
                                    </p:set>
                                    <p:anim calcmode="lin" valueType="num">
                                      <p:cBhvr additive="repl">
                                        <p:cTn id="12" dur="500" fill="hold"/>
                                        <p:tgtEl>
                                          <p:spTgt spid="523"/>
                                        </p:tgtEl>
                                        <p:attrNameLst>
                                          <p:attrName>ppt_x</p:attrName>
                                        </p:attrNameLst>
                                      </p:cBhvr>
                                      <p:tavLst>
                                        <p:tav tm="0">
                                          <p:val>
                                            <p:strVal val="0-#ppt_w/2"/>
                                          </p:val>
                                        </p:tav>
                                        <p:tav tm="100000">
                                          <p:val>
                                            <p:strVal val="#ppt_x"/>
                                          </p:val>
                                        </p:tav>
                                      </p:tavLst>
                                    </p:anim>
                                    <p:anim calcmode="lin" valueType="num">
                                      <p:cBhvr additive="repl">
                                        <p:cTn id="13" dur="500" fill="hold"/>
                                        <p:tgtEl>
                                          <p:spTgt spid="523"/>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524"/>
                                        </p:tgtEl>
                                        <p:attrNameLst>
                                          <p:attrName>style.visibility</p:attrName>
                                        </p:attrNameLst>
                                      </p:cBhvr>
                                      <p:to>
                                        <p:strVal val="visible"/>
                                      </p:to>
                                    </p:set>
                                    <p:anim calcmode="lin" valueType="num">
                                      <p:cBhvr additive="repl">
                                        <p:cTn id="17" dur="500" fill="hold"/>
                                        <p:tgtEl>
                                          <p:spTgt spid="524"/>
                                        </p:tgtEl>
                                        <p:attrNameLst>
                                          <p:attrName>ppt_x</p:attrName>
                                        </p:attrNameLst>
                                      </p:cBhvr>
                                      <p:tavLst>
                                        <p:tav tm="0">
                                          <p:val>
                                            <p:strVal val="0-#ppt_w/2"/>
                                          </p:val>
                                        </p:tav>
                                        <p:tav tm="100000">
                                          <p:val>
                                            <p:strVal val="#ppt_x"/>
                                          </p:val>
                                        </p:tav>
                                      </p:tavLst>
                                    </p:anim>
                                    <p:anim calcmode="lin" valueType="num">
                                      <p:cBhvr additive="repl">
                                        <p:cTn id="18" dur="500" fill="hold"/>
                                        <p:tgtEl>
                                          <p:spTgt spid="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CustomShape 1"/>
          <p:cNvSpPr/>
          <p:nvPr/>
        </p:nvSpPr>
        <p:spPr>
          <a:xfrm>
            <a:off x="1952760" y="142920"/>
            <a:ext cx="8428680" cy="285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4500" lnSpcReduction="20000"/>
          </a:bodyPr>
          <a:lstStyle/>
          <a:p>
            <a:pPr marL="343080" indent="-342000" algn="just">
              <a:spcBef>
                <a:spcPts val="561"/>
              </a:spcBef>
            </a:pPr>
            <a:r>
              <a:rPr lang="ru-RU" sz="2800" spc="-1">
                <a:solidFill>
                  <a:srgbClr val="000000"/>
                </a:solidFill>
                <a:latin typeface="Calibri"/>
                <a:ea typeface="DejaVu Sans"/>
              </a:rPr>
              <a:t>        Хворого транспортують реанімобілем у реанімаційне відділення. Там проводять комплекс протишокових заходів. </a:t>
            </a:r>
            <a:endParaRPr lang="ru-RU" sz="2800" spc="-1">
              <a:latin typeface="Arial"/>
            </a:endParaRPr>
          </a:p>
          <a:p>
            <a:pPr marL="343080" indent="-342000" algn="just">
              <a:spcBef>
                <a:spcPts val="561"/>
              </a:spcBef>
            </a:pPr>
            <a:r>
              <a:rPr lang="ru-RU" sz="2800" spc="-1">
                <a:solidFill>
                  <a:srgbClr val="000000"/>
                </a:solidFill>
                <a:latin typeface="Calibri"/>
                <a:ea typeface="DejaVu Sans"/>
              </a:rPr>
              <a:t>       У разі наростання симптомів гострої ниркової недостатності проводять </a:t>
            </a:r>
            <a:r>
              <a:rPr lang="ru-RU" sz="2800" b="1" spc="-1">
                <a:solidFill>
                  <a:srgbClr val="FF0000"/>
                </a:solidFill>
                <a:latin typeface="Calibri"/>
                <a:ea typeface="DejaVu Sans"/>
              </a:rPr>
              <a:t>гемодіаліз.</a:t>
            </a:r>
            <a:endParaRPr lang="ru-RU" sz="2800" spc="-1">
              <a:latin typeface="Arial"/>
            </a:endParaRPr>
          </a:p>
          <a:p>
            <a:pPr marL="343080" indent="-342000" algn="just">
              <a:spcBef>
                <a:spcPts val="561"/>
              </a:spcBef>
            </a:pPr>
            <a:r>
              <a:rPr lang="ru-RU" sz="2800" spc="-1">
                <a:solidFill>
                  <a:srgbClr val="000000"/>
                </a:solidFill>
                <a:latin typeface="Calibri"/>
                <a:ea typeface="DejaVu Sans"/>
              </a:rPr>
              <a:t>        Обсяг оперативного втручання залежить від місцевих змін. </a:t>
            </a:r>
            <a:endParaRPr lang="ru-RU" sz="2800" spc="-1">
              <a:latin typeface="Arial"/>
            </a:endParaRPr>
          </a:p>
          <a:p>
            <a:pPr marL="343080" indent="-342000" algn="just">
              <a:spcBef>
                <a:spcPts val="561"/>
              </a:spcBef>
            </a:pPr>
            <a:r>
              <a:rPr lang="ru-RU" sz="2800" spc="-1">
                <a:solidFill>
                  <a:srgbClr val="000000"/>
                </a:solidFill>
                <a:latin typeface="Calibri"/>
                <a:ea typeface="DejaVu Sans"/>
              </a:rPr>
              <a:t>        За наявності набряку доцільно починати хірургічне лікування з фасціотомії.</a:t>
            </a:r>
            <a:endParaRPr lang="ru-RU" sz="2800" spc="-1">
              <a:latin typeface="Arial"/>
            </a:endParaRPr>
          </a:p>
          <a:p>
            <a:pPr marL="343080" indent="-342000" algn="just">
              <a:spcBef>
                <a:spcPts val="561"/>
              </a:spcBef>
            </a:pPr>
            <a:r>
              <a:rPr lang="ru-RU" sz="2800" spc="-1">
                <a:solidFill>
                  <a:srgbClr val="000000"/>
                </a:solidFill>
                <a:latin typeface="Calibri"/>
                <a:ea typeface="DejaVu Sans"/>
              </a:rPr>
              <a:t>      </a:t>
            </a:r>
            <a:r>
              <a:rPr lang="ru-RU" sz="2800" b="1" spc="-1">
                <a:solidFill>
                  <a:srgbClr val="FF0000"/>
                </a:solidFill>
                <a:latin typeface="Calibri"/>
                <a:ea typeface="DejaVu Sans"/>
              </a:rPr>
              <a:t>Якщо  кінцівки перебували під завалом понад 8 год, показана їх ампутація</a:t>
            </a:r>
            <a:endParaRPr lang="ru-RU" sz="2800" spc="-1">
              <a:latin typeface="Arial"/>
            </a:endParaRPr>
          </a:p>
        </p:txBody>
      </p:sp>
      <p:sp>
        <p:nvSpPr>
          <p:cNvPr id="526" name="CustomShape 2"/>
          <p:cNvSpPr/>
          <p:nvPr/>
        </p:nvSpPr>
        <p:spPr>
          <a:xfrm>
            <a:off x="2166960" y="3000240"/>
            <a:ext cx="8228520" cy="366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000" algn="just">
              <a:lnSpc>
                <a:spcPct val="90000"/>
              </a:lnSpc>
              <a:spcBef>
                <a:spcPts val="561"/>
              </a:spcBef>
            </a:pPr>
            <a:r>
              <a:rPr lang="ru-RU" sz="2800" spc="-1">
                <a:solidFill>
                  <a:srgbClr val="000000"/>
                </a:solidFill>
                <a:latin typeface="Calibri"/>
                <a:ea typeface="DejaVu Sans"/>
              </a:rPr>
              <a:t>             Медична сестра та фельдшер приймального відділення повинні активно допомагати лікарю під час проведення діагностичних процедур і лікувальних заходів.</a:t>
            </a:r>
            <a:endParaRPr lang="ru-RU" sz="2800" spc="-1">
              <a:latin typeface="Arial"/>
            </a:endParaRPr>
          </a:p>
          <a:p>
            <a:pPr marL="343080" indent="-342000" algn="just">
              <a:lnSpc>
                <a:spcPct val="90000"/>
              </a:lnSpc>
              <a:spcBef>
                <a:spcPts val="561"/>
              </a:spcBef>
            </a:pPr>
            <a:r>
              <a:rPr lang="ru-RU" sz="2800" spc="-1">
                <a:solidFill>
                  <a:srgbClr val="000000"/>
                </a:solidFill>
                <a:latin typeface="Calibri"/>
                <a:ea typeface="DejaVu Sans"/>
              </a:rPr>
              <a:t>            Медична сестра травматолого-ортопедичного відділення проводить спостереження за хворими:</a:t>
            </a:r>
            <a:endParaRPr lang="ru-RU" sz="2800" spc="-1">
              <a:latin typeface="Arial"/>
            </a:endParaRPr>
          </a:p>
          <a:p>
            <a:pPr marL="343080" indent="-342000" algn="just">
              <a:lnSpc>
                <a:spcPct val="90000"/>
              </a:lnSpc>
              <a:spcBef>
                <a:spcPts val="561"/>
              </a:spcBef>
              <a:buClr>
                <a:srgbClr val="000000"/>
              </a:buClr>
              <a:buFont typeface="Arial"/>
              <a:buChar char="•"/>
            </a:pPr>
            <a:r>
              <a:rPr lang="ru-RU" sz="2800" spc="-1">
                <a:solidFill>
                  <a:srgbClr val="000000"/>
                </a:solidFill>
                <a:latin typeface="Calibri"/>
                <a:ea typeface="DejaVu Sans"/>
              </a:rPr>
              <a:t>за серцевою діяльністю;</a:t>
            </a:r>
            <a:endParaRPr lang="ru-RU" sz="2800" spc="-1">
              <a:latin typeface="Arial"/>
            </a:endParaRPr>
          </a:p>
          <a:p>
            <a:pPr marL="343080" indent="-342000" algn="just">
              <a:lnSpc>
                <a:spcPct val="90000"/>
              </a:lnSpc>
              <a:spcBef>
                <a:spcPts val="561"/>
              </a:spcBef>
              <a:buClr>
                <a:srgbClr val="000000"/>
              </a:buClr>
              <a:buFont typeface="Arial"/>
              <a:buChar char="•"/>
            </a:pPr>
            <a:r>
              <a:rPr lang="ru-RU" sz="2800" spc="-1">
                <a:solidFill>
                  <a:srgbClr val="000000"/>
                </a:solidFill>
                <a:latin typeface="Calibri"/>
                <a:ea typeface="DejaVu Sans"/>
              </a:rPr>
              <a:t>за функціями органів дихання; </a:t>
            </a:r>
            <a:endParaRPr lang="ru-RU" sz="2800" spc="-1">
              <a:latin typeface="Arial"/>
            </a:endParaRPr>
          </a:p>
          <a:p>
            <a:pPr marL="343080" indent="-342000" algn="just">
              <a:lnSpc>
                <a:spcPct val="90000"/>
              </a:lnSpc>
              <a:spcBef>
                <a:spcPts val="561"/>
              </a:spcBef>
              <a:buClr>
                <a:srgbClr val="000000"/>
              </a:buClr>
              <a:buFont typeface="Arial"/>
              <a:buChar char="•"/>
            </a:pPr>
            <a:r>
              <a:rPr lang="ru-RU" sz="2800" spc="-1">
                <a:solidFill>
                  <a:srgbClr val="000000"/>
                </a:solidFill>
                <a:latin typeface="Calibri"/>
                <a:ea typeface="DejaVu Sans"/>
              </a:rPr>
              <a:t>за кольором шкірних покривів;</a:t>
            </a:r>
            <a:endParaRPr lang="ru-RU" sz="2800" spc="-1">
              <a:latin typeface="Arial"/>
            </a:endParaRPr>
          </a:p>
          <a:p>
            <a:pPr marL="343080" indent="-342000" algn="just">
              <a:lnSpc>
                <a:spcPct val="90000"/>
              </a:lnSpc>
              <a:spcBef>
                <a:spcPts val="561"/>
              </a:spcBef>
              <a:buClr>
                <a:srgbClr val="000000"/>
              </a:buClr>
              <a:buFont typeface="Arial"/>
              <a:buChar char="•"/>
            </a:pPr>
            <a:r>
              <a:rPr lang="ru-RU" sz="2800" spc="-1">
                <a:solidFill>
                  <a:srgbClr val="000000"/>
                </a:solidFill>
                <a:latin typeface="Calibri"/>
                <a:ea typeface="DejaVu Sans"/>
              </a:rPr>
              <a:t>за функціями органів травлення; </a:t>
            </a:r>
            <a:endParaRPr lang="ru-RU" sz="2800" spc="-1">
              <a:latin typeface="Arial"/>
            </a:endParaRPr>
          </a:p>
          <a:p>
            <a:pPr marL="343080" indent="-342000" algn="just">
              <a:lnSpc>
                <a:spcPct val="90000"/>
              </a:lnSpc>
              <a:spcBef>
                <a:spcPts val="561"/>
              </a:spcBef>
              <a:buClr>
                <a:srgbClr val="000000"/>
              </a:buClr>
              <a:buFont typeface="Arial"/>
              <a:buChar char="•"/>
            </a:pPr>
            <a:r>
              <a:rPr lang="ru-RU" sz="2800" spc="-1">
                <a:solidFill>
                  <a:srgbClr val="000000"/>
                </a:solidFill>
                <a:latin typeface="Calibri"/>
                <a:ea typeface="DejaVu Sans"/>
              </a:rPr>
              <a:t>за функціями сечових органів.</a:t>
            </a:r>
            <a:endParaRPr lang="ru-RU" sz="2800" spc="-1">
              <a:latin typeface="Arial"/>
            </a:endParaRPr>
          </a:p>
        </p:txBody>
      </p:sp>
    </p:spTree>
    <p:extLst>
      <p:ext uri="{BB962C8B-B14F-4D97-AF65-F5344CB8AC3E}">
        <p14:creationId xmlns:p14="http://schemas.microsoft.com/office/powerpoint/2010/main" val="378833705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animEffect transition="in" filter="box(in)">
                                      <p:cBhvr additive="repl">
                                        <p:cTn id="7" dur="500"/>
                                        <p:tgtEl>
                                          <p:spTgt spid="52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25">
                                            <p:txEl>
                                              <p:pRg st="1" end="1"/>
                                            </p:txEl>
                                          </p:spTgt>
                                        </p:tgtEl>
                                        <p:attrNameLst>
                                          <p:attrName>style.visibility</p:attrName>
                                        </p:attrNameLst>
                                      </p:cBhvr>
                                      <p:to>
                                        <p:strVal val="visible"/>
                                      </p:to>
                                    </p:set>
                                    <p:animEffect transition="in" filter="box(in)">
                                      <p:cBhvr additive="repl">
                                        <p:cTn id="10" dur="500"/>
                                        <p:tgtEl>
                                          <p:spTgt spid="52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525">
                                            <p:txEl>
                                              <p:pRg st="2" end="2"/>
                                            </p:txEl>
                                          </p:spTgt>
                                        </p:tgtEl>
                                        <p:attrNameLst>
                                          <p:attrName>style.visibility</p:attrName>
                                        </p:attrNameLst>
                                      </p:cBhvr>
                                      <p:to>
                                        <p:strVal val="visible"/>
                                      </p:to>
                                    </p:set>
                                    <p:animEffect transition="in" filter="box(in)">
                                      <p:cBhvr additive="repl">
                                        <p:cTn id="13" dur="500"/>
                                        <p:tgtEl>
                                          <p:spTgt spid="52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25">
                                            <p:txEl>
                                              <p:pRg st="3" end="3"/>
                                            </p:txEl>
                                          </p:spTgt>
                                        </p:tgtEl>
                                        <p:attrNameLst>
                                          <p:attrName>style.visibility</p:attrName>
                                        </p:attrNameLst>
                                      </p:cBhvr>
                                      <p:to>
                                        <p:strVal val="visible"/>
                                      </p:to>
                                    </p:set>
                                    <p:animEffect transition="in" filter="box(in)">
                                      <p:cBhvr additive="repl">
                                        <p:cTn id="16" dur="500"/>
                                        <p:tgtEl>
                                          <p:spTgt spid="525">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525">
                                            <p:txEl>
                                              <p:pRg st="4" end="4"/>
                                            </p:txEl>
                                          </p:spTgt>
                                        </p:tgtEl>
                                        <p:attrNameLst>
                                          <p:attrName>style.visibility</p:attrName>
                                        </p:attrNameLst>
                                      </p:cBhvr>
                                      <p:to>
                                        <p:strVal val="visible"/>
                                      </p:to>
                                    </p:set>
                                    <p:animEffect transition="in" filter="box(in)">
                                      <p:cBhvr additive="repl">
                                        <p:cTn id="19" dur="500"/>
                                        <p:tgtEl>
                                          <p:spTgt spid="52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xit" fill="hold" nodeType="clickEffect">
                                  <p:stCondLst>
                                    <p:cond delay="0"/>
                                  </p:stCondLst>
                                  <p:childTnLst>
                                    <p:anim calcmode="lin" valueType="num">
                                      <p:cBhvr additive="repl">
                                        <p:cTn id="23" dur="500"/>
                                        <p:tgtEl>
                                          <p:spTgt spid="525">
                                            <p:txEl>
                                              <p:pRg st="0" end="0"/>
                                            </p:txEl>
                                          </p:spTgt>
                                        </p:tgtEl>
                                        <p:attrNameLst>
                                          <p:attrName>ppt_w</p:attrName>
                                        </p:attrNameLst>
                                      </p:cBhvr>
                                      <p:tavLst>
                                        <p:tav tm="0">
                                          <p:val>
                                            <p:strVal val="#ppt_w"/>
                                          </p:val>
                                        </p:tav>
                                        <p:tav tm="100000">
                                          <p:val>
                                            <p:fltVal val="0"/>
                                          </p:val>
                                        </p:tav>
                                      </p:tavLst>
                                    </p:anim>
                                    <p:anim calcmode="lin" valueType="num">
                                      <p:cBhvr additive="repl">
                                        <p:cTn id="24" dur="500"/>
                                        <p:tgtEl>
                                          <p:spTgt spid="525">
                                            <p:txEl>
                                              <p:pRg st="0" end="0"/>
                                            </p:txEl>
                                          </p:spTgt>
                                        </p:tgtEl>
                                        <p:attrNameLst>
                                          <p:attrName>ppt_h</p:attrName>
                                        </p:attrNameLst>
                                      </p:cBhvr>
                                      <p:tavLst>
                                        <p:tav tm="0">
                                          <p:val>
                                            <p:strVal val="#ppt_h"/>
                                          </p:val>
                                        </p:tav>
                                        <p:tav tm="100000">
                                          <p:val>
                                            <p:fltVal val="0"/>
                                          </p:val>
                                        </p:tav>
                                      </p:tavLst>
                                    </p:anim>
                                    <p:anim calcmode="lin" valueType="num">
                                      <p:cBhvr additive="repl">
                                        <p:cTn id="25" dur="500"/>
                                        <p:tgtEl>
                                          <p:spTgt spid="525">
                                            <p:txEl>
                                              <p:pRg st="0" end="0"/>
                                            </p:txEl>
                                          </p:spTgt>
                                        </p:tgtEl>
                                        <p:attrNameLst>
                                          <p:attrName>r</p:attrName>
                                        </p:attrNameLst>
                                      </p:cBhvr>
                                      <p:tavLst>
                                        <p:tav tm="0">
                                          <p:val>
                                            <p:strVal val="0"/>
                                          </p:val>
                                        </p:tav>
                                        <p:tav tm="100000">
                                          <p:val>
                                            <p:strVal val="360"/>
                                          </p:val>
                                        </p:tav>
                                      </p:tavLst>
                                    </p:anim>
                                    <p:animEffect transition="out" filter="fade">
                                      <p:cBhvr additive="repl">
                                        <p:cTn id="26" dur="500"/>
                                        <p:tgtEl>
                                          <p:spTgt spid="525">
                                            <p:txEl>
                                              <p:pRg st="0" end="0"/>
                                            </p:txEl>
                                          </p:spTgt>
                                        </p:tgtEl>
                                      </p:cBhvr>
                                    </p:animEffect>
                                    <p:set>
                                      <p:cBhvr>
                                        <p:cTn id="27" dur="1" fill="hold">
                                          <p:stCondLst>
                                            <p:cond delay="499"/>
                                          </p:stCondLst>
                                        </p:cTn>
                                        <p:tgtEl>
                                          <p:spTgt spid="525">
                                            <p:txEl>
                                              <p:pRg st="0" end="0"/>
                                            </p:txEl>
                                          </p:spTgt>
                                        </p:tgtEl>
                                        <p:attrNameLst>
                                          <p:attrName>style.visibility</p:attrName>
                                        </p:attrNameLst>
                                      </p:cBhvr>
                                      <p:to>
                                        <p:strVal val="hidden"/>
                                      </p:to>
                                    </p:set>
                                  </p:childTnLst>
                                </p:cTn>
                              </p:par>
                              <p:par>
                                <p:cTn id="28" presetID="49" presetClass="exit" fill="hold" nodeType="withEffect">
                                  <p:stCondLst>
                                    <p:cond delay="0"/>
                                  </p:stCondLst>
                                  <p:childTnLst>
                                    <p:anim calcmode="lin" valueType="num">
                                      <p:cBhvr additive="repl">
                                        <p:cTn id="29" dur="500"/>
                                        <p:tgtEl>
                                          <p:spTgt spid="525">
                                            <p:txEl>
                                              <p:pRg st="1" end="1"/>
                                            </p:txEl>
                                          </p:spTgt>
                                        </p:tgtEl>
                                        <p:attrNameLst>
                                          <p:attrName>ppt_w</p:attrName>
                                        </p:attrNameLst>
                                      </p:cBhvr>
                                      <p:tavLst>
                                        <p:tav tm="0">
                                          <p:val>
                                            <p:strVal val="#ppt_w"/>
                                          </p:val>
                                        </p:tav>
                                        <p:tav tm="100000">
                                          <p:val>
                                            <p:fltVal val="0"/>
                                          </p:val>
                                        </p:tav>
                                      </p:tavLst>
                                    </p:anim>
                                    <p:anim calcmode="lin" valueType="num">
                                      <p:cBhvr additive="repl">
                                        <p:cTn id="30" dur="500"/>
                                        <p:tgtEl>
                                          <p:spTgt spid="525">
                                            <p:txEl>
                                              <p:pRg st="1" end="1"/>
                                            </p:txEl>
                                          </p:spTgt>
                                        </p:tgtEl>
                                        <p:attrNameLst>
                                          <p:attrName>ppt_h</p:attrName>
                                        </p:attrNameLst>
                                      </p:cBhvr>
                                      <p:tavLst>
                                        <p:tav tm="0">
                                          <p:val>
                                            <p:strVal val="#ppt_h"/>
                                          </p:val>
                                        </p:tav>
                                        <p:tav tm="100000">
                                          <p:val>
                                            <p:fltVal val="0"/>
                                          </p:val>
                                        </p:tav>
                                      </p:tavLst>
                                    </p:anim>
                                    <p:anim calcmode="lin" valueType="num">
                                      <p:cBhvr additive="repl">
                                        <p:cTn id="31" dur="500"/>
                                        <p:tgtEl>
                                          <p:spTgt spid="525">
                                            <p:txEl>
                                              <p:pRg st="1" end="1"/>
                                            </p:txEl>
                                          </p:spTgt>
                                        </p:tgtEl>
                                        <p:attrNameLst>
                                          <p:attrName>r</p:attrName>
                                        </p:attrNameLst>
                                      </p:cBhvr>
                                      <p:tavLst>
                                        <p:tav tm="0">
                                          <p:val>
                                            <p:strVal val="0"/>
                                          </p:val>
                                        </p:tav>
                                        <p:tav tm="100000">
                                          <p:val>
                                            <p:strVal val="360"/>
                                          </p:val>
                                        </p:tav>
                                      </p:tavLst>
                                    </p:anim>
                                    <p:animEffect transition="out" filter="fade">
                                      <p:cBhvr additive="repl">
                                        <p:cTn id="32" dur="500"/>
                                        <p:tgtEl>
                                          <p:spTgt spid="525">
                                            <p:txEl>
                                              <p:pRg st="1" end="1"/>
                                            </p:txEl>
                                          </p:spTgt>
                                        </p:tgtEl>
                                      </p:cBhvr>
                                    </p:animEffect>
                                    <p:set>
                                      <p:cBhvr>
                                        <p:cTn id="33" dur="1" fill="hold">
                                          <p:stCondLst>
                                            <p:cond delay="499"/>
                                          </p:stCondLst>
                                        </p:cTn>
                                        <p:tgtEl>
                                          <p:spTgt spid="525">
                                            <p:txEl>
                                              <p:pRg st="1" end="1"/>
                                            </p:txEl>
                                          </p:spTgt>
                                        </p:tgtEl>
                                        <p:attrNameLst>
                                          <p:attrName>style.visibility</p:attrName>
                                        </p:attrNameLst>
                                      </p:cBhvr>
                                      <p:to>
                                        <p:strVal val="hidden"/>
                                      </p:to>
                                    </p:set>
                                  </p:childTnLst>
                                </p:cTn>
                              </p:par>
                              <p:par>
                                <p:cTn id="34" presetID="49" presetClass="exit" fill="hold" nodeType="withEffect">
                                  <p:stCondLst>
                                    <p:cond delay="0"/>
                                  </p:stCondLst>
                                  <p:childTnLst>
                                    <p:anim calcmode="lin" valueType="num">
                                      <p:cBhvr additive="repl">
                                        <p:cTn id="35" dur="500"/>
                                        <p:tgtEl>
                                          <p:spTgt spid="525">
                                            <p:txEl>
                                              <p:pRg st="2" end="2"/>
                                            </p:txEl>
                                          </p:spTgt>
                                        </p:tgtEl>
                                        <p:attrNameLst>
                                          <p:attrName>ppt_w</p:attrName>
                                        </p:attrNameLst>
                                      </p:cBhvr>
                                      <p:tavLst>
                                        <p:tav tm="0">
                                          <p:val>
                                            <p:strVal val="#ppt_w"/>
                                          </p:val>
                                        </p:tav>
                                        <p:tav tm="100000">
                                          <p:val>
                                            <p:fltVal val="0"/>
                                          </p:val>
                                        </p:tav>
                                      </p:tavLst>
                                    </p:anim>
                                    <p:anim calcmode="lin" valueType="num">
                                      <p:cBhvr additive="repl">
                                        <p:cTn id="36" dur="500"/>
                                        <p:tgtEl>
                                          <p:spTgt spid="525">
                                            <p:txEl>
                                              <p:pRg st="2" end="2"/>
                                            </p:txEl>
                                          </p:spTgt>
                                        </p:tgtEl>
                                        <p:attrNameLst>
                                          <p:attrName>ppt_h</p:attrName>
                                        </p:attrNameLst>
                                      </p:cBhvr>
                                      <p:tavLst>
                                        <p:tav tm="0">
                                          <p:val>
                                            <p:strVal val="#ppt_h"/>
                                          </p:val>
                                        </p:tav>
                                        <p:tav tm="100000">
                                          <p:val>
                                            <p:fltVal val="0"/>
                                          </p:val>
                                        </p:tav>
                                      </p:tavLst>
                                    </p:anim>
                                    <p:anim calcmode="lin" valueType="num">
                                      <p:cBhvr additive="repl">
                                        <p:cTn id="37" dur="500"/>
                                        <p:tgtEl>
                                          <p:spTgt spid="525">
                                            <p:txEl>
                                              <p:pRg st="2" end="2"/>
                                            </p:txEl>
                                          </p:spTgt>
                                        </p:tgtEl>
                                        <p:attrNameLst>
                                          <p:attrName>r</p:attrName>
                                        </p:attrNameLst>
                                      </p:cBhvr>
                                      <p:tavLst>
                                        <p:tav tm="0">
                                          <p:val>
                                            <p:strVal val="0"/>
                                          </p:val>
                                        </p:tav>
                                        <p:tav tm="100000">
                                          <p:val>
                                            <p:strVal val="360"/>
                                          </p:val>
                                        </p:tav>
                                      </p:tavLst>
                                    </p:anim>
                                    <p:animEffect transition="out" filter="fade">
                                      <p:cBhvr additive="repl">
                                        <p:cTn id="38" dur="500"/>
                                        <p:tgtEl>
                                          <p:spTgt spid="525">
                                            <p:txEl>
                                              <p:pRg st="2" end="2"/>
                                            </p:txEl>
                                          </p:spTgt>
                                        </p:tgtEl>
                                      </p:cBhvr>
                                    </p:animEffect>
                                    <p:set>
                                      <p:cBhvr>
                                        <p:cTn id="39" dur="1" fill="hold">
                                          <p:stCondLst>
                                            <p:cond delay="499"/>
                                          </p:stCondLst>
                                        </p:cTn>
                                        <p:tgtEl>
                                          <p:spTgt spid="525">
                                            <p:txEl>
                                              <p:pRg st="2" end="2"/>
                                            </p:txEl>
                                          </p:spTgt>
                                        </p:tgtEl>
                                        <p:attrNameLst>
                                          <p:attrName>style.visibility</p:attrName>
                                        </p:attrNameLst>
                                      </p:cBhvr>
                                      <p:to>
                                        <p:strVal val="hidden"/>
                                      </p:to>
                                    </p:set>
                                  </p:childTnLst>
                                </p:cTn>
                              </p:par>
                              <p:par>
                                <p:cTn id="40" presetID="49" presetClass="exit" fill="hold" nodeType="withEffect">
                                  <p:stCondLst>
                                    <p:cond delay="0"/>
                                  </p:stCondLst>
                                  <p:childTnLst>
                                    <p:anim calcmode="lin" valueType="num">
                                      <p:cBhvr additive="repl">
                                        <p:cTn id="41" dur="500"/>
                                        <p:tgtEl>
                                          <p:spTgt spid="525">
                                            <p:txEl>
                                              <p:pRg st="3" end="3"/>
                                            </p:txEl>
                                          </p:spTgt>
                                        </p:tgtEl>
                                        <p:attrNameLst>
                                          <p:attrName>ppt_w</p:attrName>
                                        </p:attrNameLst>
                                      </p:cBhvr>
                                      <p:tavLst>
                                        <p:tav tm="0">
                                          <p:val>
                                            <p:strVal val="#ppt_w"/>
                                          </p:val>
                                        </p:tav>
                                        <p:tav tm="100000">
                                          <p:val>
                                            <p:fltVal val="0"/>
                                          </p:val>
                                        </p:tav>
                                      </p:tavLst>
                                    </p:anim>
                                    <p:anim calcmode="lin" valueType="num">
                                      <p:cBhvr additive="repl">
                                        <p:cTn id="42" dur="500"/>
                                        <p:tgtEl>
                                          <p:spTgt spid="525">
                                            <p:txEl>
                                              <p:pRg st="3" end="3"/>
                                            </p:txEl>
                                          </p:spTgt>
                                        </p:tgtEl>
                                        <p:attrNameLst>
                                          <p:attrName>ppt_h</p:attrName>
                                        </p:attrNameLst>
                                      </p:cBhvr>
                                      <p:tavLst>
                                        <p:tav tm="0">
                                          <p:val>
                                            <p:strVal val="#ppt_h"/>
                                          </p:val>
                                        </p:tav>
                                        <p:tav tm="100000">
                                          <p:val>
                                            <p:fltVal val="0"/>
                                          </p:val>
                                        </p:tav>
                                      </p:tavLst>
                                    </p:anim>
                                    <p:anim calcmode="lin" valueType="num">
                                      <p:cBhvr additive="repl">
                                        <p:cTn id="43" dur="500"/>
                                        <p:tgtEl>
                                          <p:spTgt spid="525">
                                            <p:txEl>
                                              <p:pRg st="3" end="3"/>
                                            </p:txEl>
                                          </p:spTgt>
                                        </p:tgtEl>
                                        <p:attrNameLst>
                                          <p:attrName>r</p:attrName>
                                        </p:attrNameLst>
                                      </p:cBhvr>
                                      <p:tavLst>
                                        <p:tav tm="0">
                                          <p:val>
                                            <p:strVal val="0"/>
                                          </p:val>
                                        </p:tav>
                                        <p:tav tm="100000">
                                          <p:val>
                                            <p:strVal val="360"/>
                                          </p:val>
                                        </p:tav>
                                      </p:tavLst>
                                    </p:anim>
                                    <p:animEffect transition="out" filter="fade">
                                      <p:cBhvr additive="repl">
                                        <p:cTn id="44" dur="500"/>
                                        <p:tgtEl>
                                          <p:spTgt spid="525">
                                            <p:txEl>
                                              <p:pRg st="3" end="3"/>
                                            </p:txEl>
                                          </p:spTgt>
                                        </p:tgtEl>
                                      </p:cBhvr>
                                    </p:animEffect>
                                    <p:set>
                                      <p:cBhvr>
                                        <p:cTn id="45" dur="1" fill="hold">
                                          <p:stCondLst>
                                            <p:cond delay="499"/>
                                          </p:stCondLst>
                                        </p:cTn>
                                        <p:tgtEl>
                                          <p:spTgt spid="525">
                                            <p:txEl>
                                              <p:pRg st="3" end="3"/>
                                            </p:txEl>
                                          </p:spTgt>
                                        </p:tgtEl>
                                        <p:attrNameLst>
                                          <p:attrName>style.visibility</p:attrName>
                                        </p:attrNameLst>
                                      </p:cBhvr>
                                      <p:to>
                                        <p:strVal val="hidden"/>
                                      </p:to>
                                    </p:set>
                                  </p:childTnLst>
                                </p:cTn>
                              </p:par>
                              <p:par>
                                <p:cTn id="46" presetID="49" presetClass="exit" fill="hold" nodeType="withEffect">
                                  <p:stCondLst>
                                    <p:cond delay="0"/>
                                  </p:stCondLst>
                                  <p:childTnLst>
                                    <p:anim calcmode="lin" valueType="num">
                                      <p:cBhvr additive="repl">
                                        <p:cTn id="47" dur="500"/>
                                        <p:tgtEl>
                                          <p:spTgt spid="525">
                                            <p:txEl>
                                              <p:pRg st="4" end="4"/>
                                            </p:txEl>
                                          </p:spTgt>
                                        </p:tgtEl>
                                        <p:attrNameLst>
                                          <p:attrName>ppt_w</p:attrName>
                                        </p:attrNameLst>
                                      </p:cBhvr>
                                      <p:tavLst>
                                        <p:tav tm="0">
                                          <p:val>
                                            <p:strVal val="#ppt_w"/>
                                          </p:val>
                                        </p:tav>
                                        <p:tav tm="100000">
                                          <p:val>
                                            <p:fltVal val="0"/>
                                          </p:val>
                                        </p:tav>
                                      </p:tavLst>
                                    </p:anim>
                                    <p:anim calcmode="lin" valueType="num">
                                      <p:cBhvr additive="repl">
                                        <p:cTn id="48" dur="500"/>
                                        <p:tgtEl>
                                          <p:spTgt spid="525">
                                            <p:txEl>
                                              <p:pRg st="4" end="4"/>
                                            </p:txEl>
                                          </p:spTgt>
                                        </p:tgtEl>
                                        <p:attrNameLst>
                                          <p:attrName>ppt_h</p:attrName>
                                        </p:attrNameLst>
                                      </p:cBhvr>
                                      <p:tavLst>
                                        <p:tav tm="0">
                                          <p:val>
                                            <p:strVal val="#ppt_h"/>
                                          </p:val>
                                        </p:tav>
                                        <p:tav tm="100000">
                                          <p:val>
                                            <p:fltVal val="0"/>
                                          </p:val>
                                        </p:tav>
                                      </p:tavLst>
                                    </p:anim>
                                    <p:anim calcmode="lin" valueType="num">
                                      <p:cBhvr additive="repl">
                                        <p:cTn id="49" dur="500"/>
                                        <p:tgtEl>
                                          <p:spTgt spid="525">
                                            <p:txEl>
                                              <p:pRg st="4" end="4"/>
                                            </p:txEl>
                                          </p:spTgt>
                                        </p:tgtEl>
                                        <p:attrNameLst>
                                          <p:attrName>r</p:attrName>
                                        </p:attrNameLst>
                                      </p:cBhvr>
                                      <p:tavLst>
                                        <p:tav tm="0">
                                          <p:val>
                                            <p:strVal val="0"/>
                                          </p:val>
                                        </p:tav>
                                        <p:tav tm="100000">
                                          <p:val>
                                            <p:strVal val="360"/>
                                          </p:val>
                                        </p:tav>
                                      </p:tavLst>
                                    </p:anim>
                                    <p:animEffect transition="out" filter="fade">
                                      <p:cBhvr additive="repl">
                                        <p:cTn id="50" dur="500"/>
                                        <p:tgtEl>
                                          <p:spTgt spid="525">
                                            <p:txEl>
                                              <p:pRg st="4" end="4"/>
                                            </p:txEl>
                                          </p:spTgt>
                                        </p:tgtEl>
                                      </p:cBhvr>
                                    </p:animEffect>
                                    <p:set>
                                      <p:cBhvr>
                                        <p:cTn id="51" dur="1" fill="hold">
                                          <p:stCondLst>
                                            <p:cond delay="499"/>
                                          </p:stCondLst>
                                        </p:cTn>
                                        <p:tgtEl>
                                          <p:spTgt spid="525">
                                            <p:txEl>
                                              <p:pRg st="4" end="4"/>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4" presetClass="entr" fill="hold" nodeType="clickEffect">
                                  <p:stCondLst>
                                    <p:cond delay="0"/>
                                  </p:stCondLst>
                                  <p:childTnLst>
                                    <p:set>
                                      <p:cBhvr>
                                        <p:cTn id="55" dur="1" fill="hold">
                                          <p:stCondLst>
                                            <p:cond delay="0"/>
                                          </p:stCondLst>
                                        </p:cTn>
                                        <p:tgtEl>
                                          <p:spTgt spid="526">
                                            <p:txEl>
                                              <p:pRg st="0" end="0"/>
                                            </p:txEl>
                                          </p:spTgt>
                                        </p:tgtEl>
                                        <p:attrNameLst>
                                          <p:attrName>style.visibility</p:attrName>
                                        </p:attrNameLst>
                                      </p:cBhvr>
                                      <p:to>
                                        <p:strVal val="visible"/>
                                      </p:to>
                                    </p:set>
                                    <p:anim calcmode="lin" valueType="str">
                                      <p:cBhvr additive="repl">
                                        <p:cTn id="56" dur="1" fill="hold"/>
                                        <p:tgtEl>
                                          <p:spTgt spid="526">
                                            <p:txEl>
                                              <p:pRg st="0" end="0"/>
                                            </p:txEl>
                                          </p:spTgt>
                                        </p:tgtEl>
                                      </p:cBhvr>
                                    </p:anim>
                                  </p:childTnLst>
                                </p:cTn>
                              </p:par>
                            </p:childTnLst>
                          </p:cTn>
                        </p:par>
                      </p:childTnLst>
                    </p:cTn>
                  </p:par>
                  <p:par>
                    <p:cTn id="57" fill="hold">
                      <p:stCondLst>
                        <p:cond delay="indefinite"/>
                      </p:stCondLst>
                      <p:childTnLst>
                        <p:par>
                          <p:cTn id="58" fill="hold">
                            <p:stCondLst>
                              <p:cond delay="0"/>
                            </p:stCondLst>
                            <p:childTnLst>
                              <p:par>
                                <p:cTn id="59" presetID="24" presetClass="entr" fill="hold" nodeType="clickEffect">
                                  <p:stCondLst>
                                    <p:cond delay="0"/>
                                  </p:stCondLst>
                                  <p:childTnLst>
                                    <p:set>
                                      <p:cBhvr>
                                        <p:cTn id="60" dur="1" fill="hold">
                                          <p:stCondLst>
                                            <p:cond delay="0"/>
                                          </p:stCondLst>
                                        </p:cTn>
                                        <p:tgtEl>
                                          <p:spTgt spid="526">
                                            <p:txEl>
                                              <p:pRg st="1" end="1"/>
                                            </p:txEl>
                                          </p:spTgt>
                                        </p:tgtEl>
                                        <p:attrNameLst>
                                          <p:attrName>style.visibility</p:attrName>
                                        </p:attrNameLst>
                                      </p:cBhvr>
                                      <p:to>
                                        <p:strVal val="visible"/>
                                      </p:to>
                                    </p:set>
                                    <p:anim calcmode="lin" valueType="str">
                                      <p:cBhvr additive="repl">
                                        <p:cTn id="61" dur="1" fill="hold"/>
                                        <p:tgtEl>
                                          <p:spTgt spid="526">
                                            <p:txEl>
                                              <p:pRg st="1" end="1"/>
                                            </p:txEl>
                                          </p:spTgt>
                                        </p:tgtEl>
                                      </p:cBhvr>
                                    </p:anim>
                                  </p:childTnLst>
                                </p:cTn>
                              </p:par>
                              <p:par>
                                <p:cTn id="62" presetID="24" presetClass="entr" fill="hold" nodeType="withEffect">
                                  <p:stCondLst>
                                    <p:cond delay="0"/>
                                  </p:stCondLst>
                                  <p:childTnLst>
                                    <p:set>
                                      <p:cBhvr>
                                        <p:cTn id="63" dur="1" fill="hold">
                                          <p:stCondLst>
                                            <p:cond delay="0"/>
                                          </p:stCondLst>
                                        </p:cTn>
                                        <p:tgtEl>
                                          <p:spTgt spid="526">
                                            <p:txEl>
                                              <p:pRg st="2" end="2"/>
                                            </p:txEl>
                                          </p:spTgt>
                                        </p:tgtEl>
                                        <p:attrNameLst>
                                          <p:attrName>style.visibility</p:attrName>
                                        </p:attrNameLst>
                                      </p:cBhvr>
                                      <p:to>
                                        <p:strVal val="visible"/>
                                      </p:to>
                                    </p:set>
                                    <p:anim calcmode="lin" valueType="str">
                                      <p:cBhvr additive="repl">
                                        <p:cTn id="64" dur="1" fill="hold"/>
                                        <p:tgtEl>
                                          <p:spTgt spid="526">
                                            <p:txEl>
                                              <p:pRg st="2" end="2"/>
                                            </p:txEl>
                                          </p:spTgt>
                                        </p:tgtEl>
                                      </p:cBhvr>
                                    </p:anim>
                                  </p:childTnLst>
                                </p:cTn>
                              </p:par>
                              <p:par>
                                <p:cTn id="65" presetID="24" presetClass="entr" fill="hold" nodeType="withEffect">
                                  <p:stCondLst>
                                    <p:cond delay="0"/>
                                  </p:stCondLst>
                                  <p:childTnLst>
                                    <p:set>
                                      <p:cBhvr>
                                        <p:cTn id="66" dur="1" fill="hold">
                                          <p:stCondLst>
                                            <p:cond delay="0"/>
                                          </p:stCondLst>
                                        </p:cTn>
                                        <p:tgtEl>
                                          <p:spTgt spid="526">
                                            <p:txEl>
                                              <p:pRg st="3" end="3"/>
                                            </p:txEl>
                                          </p:spTgt>
                                        </p:tgtEl>
                                        <p:attrNameLst>
                                          <p:attrName>style.visibility</p:attrName>
                                        </p:attrNameLst>
                                      </p:cBhvr>
                                      <p:to>
                                        <p:strVal val="visible"/>
                                      </p:to>
                                    </p:set>
                                    <p:anim calcmode="lin" valueType="str">
                                      <p:cBhvr additive="repl">
                                        <p:cTn id="67" dur="1" fill="hold"/>
                                        <p:tgtEl>
                                          <p:spTgt spid="526">
                                            <p:txEl>
                                              <p:pRg st="3" end="3"/>
                                            </p:txEl>
                                          </p:spTgt>
                                        </p:tgtEl>
                                      </p:cBhvr>
                                    </p:anim>
                                  </p:childTnLst>
                                </p:cTn>
                              </p:par>
                              <p:par>
                                <p:cTn id="68" presetID="24" presetClass="entr" fill="hold" nodeType="withEffect">
                                  <p:stCondLst>
                                    <p:cond delay="0"/>
                                  </p:stCondLst>
                                  <p:childTnLst>
                                    <p:set>
                                      <p:cBhvr>
                                        <p:cTn id="69" dur="1" fill="hold">
                                          <p:stCondLst>
                                            <p:cond delay="0"/>
                                          </p:stCondLst>
                                        </p:cTn>
                                        <p:tgtEl>
                                          <p:spTgt spid="526">
                                            <p:txEl>
                                              <p:pRg st="4" end="4"/>
                                            </p:txEl>
                                          </p:spTgt>
                                        </p:tgtEl>
                                        <p:attrNameLst>
                                          <p:attrName>style.visibility</p:attrName>
                                        </p:attrNameLst>
                                      </p:cBhvr>
                                      <p:to>
                                        <p:strVal val="visible"/>
                                      </p:to>
                                    </p:set>
                                    <p:anim calcmode="lin" valueType="str">
                                      <p:cBhvr additive="repl">
                                        <p:cTn id="70" dur="1" fill="hold"/>
                                        <p:tgtEl>
                                          <p:spTgt spid="526">
                                            <p:txEl>
                                              <p:pRg st="4" end="4"/>
                                            </p:txEl>
                                          </p:spTgt>
                                        </p:tgtEl>
                                      </p:cBhvr>
                                    </p:anim>
                                  </p:childTnLst>
                                </p:cTn>
                              </p:par>
                              <p:par>
                                <p:cTn id="71" presetID="24" presetClass="entr" fill="hold" nodeType="withEffect">
                                  <p:stCondLst>
                                    <p:cond delay="0"/>
                                  </p:stCondLst>
                                  <p:childTnLst>
                                    <p:set>
                                      <p:cBhvr>
                                        <p:cTn id="72" dur="1" fill="hold">
                                          <p:stCondLst>
                                            <p:cond delay="0"/>
                                          </p:stCondLst>
                                        </p:cTn>
                                        <p:tgtEl>
                                          <p:spTgt spid="526">
                                            <p:txEl>
                                              <p:pRg st="5" end="5"/>
                                            </p:txEl>
                                          </p:spTgt>
                                        </p:tgtEl>
                                        <p:attrNameLst>
                                          <p:attrName>style.visibility</p:attrName>
                                        </p:attrNameLst>
                                      </p:cBhvr>
                                      <p:to>
                                        <p:strVal val="visible"/>
                                      </p:to>
                                    </p:set>
                                    <p:anim calcmode="lin" valueType="str">
                                      <p:cBhvr additive="repl">
                                        <p:cTn id="73" dur="1" fill="hold"/>
                                        <p:tgtEl>
                                          <p:spTgt spid="526">
                                            <p:txEl>
                                              <p:pRg st="5" end="5"/>
                                            </p:txEl>
                                          </p:spTgt>
                                        </p:tgtEl>
                                      </p:cBhvr>
                                    </p:anim>
                                  </p:childTnLst>
                                </p:cTn>
                              </p:par>
                              <p:par>
                                <p:cTn id="74" presetID="24" presetClass="entr" fill="hold" nodeType="withEffect">
                                  <p:stCondLst>
                                    <p:cond delay="0"/>
                                  </p:stCondLst>
                                  <p:childTnLst>
                                    <p:set>
                                      <p:cBhvr>
                                        <p:cTn id="75" dur="1" fill="hold">
                                          <p:stCondLst>
                                            <p:cond delay="0"/>
                                          </p:stCondLst>
                                        </p:cTn>
                                        <p:tgtEl>
                                          <p:spTgt spid="526">
                                            <p:txEl>
                                              <p:pRg st="6" end="6"/>
                                            </p:txEl>
                                          </p:spTgt>
                                        </p:tgtEl>
                                        <p:attrNameLst>
                                          <p:attrName>style.visibility</p:attrName>
                                        </p:attrNameLst>
                                      </p:cBhvr>
                                      <p:to>
                                        <p:strVal val="visible"/>
                                      </p:to>
                                    </p:set>
                                    <p:anim calcmode="lin" valueType="str">
                                      <p:cBhvr additive="repl">
                                        <p:cTn id="76" dur="1" fill="hold"/>
                                        <p:tgtEl>
                                          <p:spTgt spid="526">
                                            <p:txEl>
                                              <p:pRg st="6" end="6"/>
                                            </p:txEl>
                                          </p:spTgt>
                                        </p:tgtEl>
                                      </p:cBhvr>
                                    </p:anim>
                                  </p:childTnLst>
                                </p:cTn>
                              </p:par>
                            </p:childTnLst>
                          </p:cTn>
                        </p:par>
                      </p:childTnLst>
                    </p:cTn>
                  </p:par>
                  <p:par>
                    <p:cTn id="77" fill="hold">
                      <p:stCondLst>
                        <p:cond delay="indefinite"/>
                      </p:stCondLst>
                      <p:childTnLst>
                        <p:par>
                          <p:cTn id="78" fill="hold">
                            <p:stCondLst>
                              <p:cond delay="0"/>
                            </p:stCondLst>
                            <p:childTnLst>
                              <p:par>
                                <p:cTn id="79" presetID="24" presetClass="exit" fill="hold" nodeType="clickEffect">
                                  <p:stCondLst>
                                    <p:cond delay="0"/>
                                  </p:stCondLst>
                                  <p:childTnLst>
                                    <p:anim calcmode="lin" valueType="str">
                                      <p:cBhvr additive="repl">
                                        <p:cTn id="80" dur="1"/>
                                        <p:tgtEl>
                                          <p:spTgt spid="526">
                                            <p:txEl>
                                              <p:pRg st="0" end="0"/>
                                            </p:txEl>
                                          </p:spTgt>
                                        </p:tgtEl>
                                      </p:cBhvr>
                                    </p:anim>
                                    <p:set>
                                      <p:cBhvr>
                                        <p:cTn id="81" dur="1" fill="hold">
                                          <p:stCondLst>
                                            <p:cond delay="0"/>
                                          </p:stCondLst>
                                        </p:cTn>
                                        <p:tgtEl>
                                          <p:spTgt spid="526">
                                            <p:txEl>
                                              <p:pRg st="0" end="0"/>
                                            </p:txEl>
                                          </p:spTgt>
                                        </p:tgtEl>
                                        <p:attrNameLst>
                                          <p:attrName>style.visibility</p:attrName>
                                        </p:attrNameLst>
                                      </p:cBhvr>
                                      <p:to>
                                        <p:strVal val="hidden"/>
                                      </p:to>
                                    </p:set>
                                  </p:childTnLst>
                                </p:cTn>
                              </p:par>
                              <p:par>
                                <p:cTn id="82" presetID="24" presetClass="exit" fill="hold" nodeType="withEffect">
                                  <p:stCondLst>
                                    <p:cond delay="0"/>
                                  </p:stCondLst>
                                  <p:childTnLst>
                                    <p:anim calcmode="lin" valueType="str">
                                      <p:cBhvr additive="repl">
                                        <p:cTn id="83" dur="1"/>
                                        <p:tgtEl>
                                          <p:spTgt spid="526">
                                            <p:txEl>
                                              <p:pRg st="1" end="1"/>
                                            </p:txEl>
                                          </p:spTgt>
                                        </p:tgtEl>
                                      </p:cBhvr>
                                    </p:anim>
                                    <p:set>
                                      <p:cBhvr>
                                        <p:cTn id="84" dur="1" fill="hold">
                                          <p:stCondLst>
                                            <p:cond delay="0"/>
                                          </p:stCondLst>
                                        </p:cTn>
                                        <p:tgtEl>
                                          <p:spTgt spid="526">
                                            <p:txEl>
                                              <p:pRg st="1" end="1"/>
                                            </p:txEl>
                                          </p:spTgt>
                                        </p:tgtEl>
                                        <p:attrNameLst>
                                          <p:attrName>style.visibility</p:attrName>
                                        </p:attrNameLst>
                                      </p:cBhvr>
                                      <p:to>
                                        <p:strVal val="hidden"/>
                                      </p:to>
                                    </p:set>
                                  </p:childTnLst>
                                </p:cTn>
                              </p:par>
                              <p:par>
                                <p:cTn id="85" presetID="24" presetClass="exit" fill="hold" nodeType="withEffect">
                                  <p:stCondLst>
                                    <p:cond delay="0"/>
                                  </p:stCondLst>
                                  <p:childTnLst>
                                    <p:anim calcmode="lin" valueType="str">
                                      <p:cBhvr additive="repl">
                                        <p:cTn id="86" dur="1"/>
                                        <p:tgtEl>
                                          <p:spTgt spid="526">
                                            <p:txEl>
                                              <p:pRg st="2" end="2"/>
                                            </p:txEl>
                                          </p:spTgt>
                                        </p:tgtEl>
                                      </p:cBhvr>
                                    </p:anim>
                                    <p:set>
                                      <p:cBhvr>
                                        <p:cTn id="87" dur="1" fill="hold">
                                          <p:stCondLst>
                                            <p:cond delay="0"/>
                                          </p:stCondLst>
                                        </p:cTn>
                                        <p:tgtEl>
                                          <p:spTgt spid="526">
                                            <p:txEl>
                                              <p:pRg st="2" end="2"/>
                                            </p:txEl>
                                          </p:spTgt>
                                        </p:tgtEl>
                                        <p:attrNameLst>
                                          <p:attrName>style.visibility</p:attrName>
                                        </p:attrNameLst>
                                      </p:cBhvr>
                                      <p:to>
                                        <p:strVal val="hidden"/>
                                      </p:to>
                                    </p:set>
                                  </p:childTnLst>
                                </p:cTn>
                              </p:par>
                              <p:par>
                                <p:cTn id="88" presetID="24" presetClass="exit" fill="hold" nodeType="withEffect">
                                  <p:stCondLst>
                                    <p:cond delay="0"/>
                                  </p:stCondLst>
                                  <p:childTnLst>
                                    <p:anim calcmode="lin" valueType="str">
                                      <p:cBhvr additive="repl">
                                        <p:cTn id="89" dur="1"/>
                                        <p:tgtEl>
                                          <p:spTgt spid="526">
                                            <p:txEl>
                                              <p:pRg st="3" end="3"/>
                                            </p:txEl>
                                          </p:spTgt>
                                        </p:tgtEl>
                                      </p:cBhvr>
                                    </p:anim>
                                    <p:set>
                                      <p:cBhvr>
                                        <p:cTn id="90" dur="1" fill="hold">
                                          <p:stCondLst>
                                            <p:cond delay="0"/>
                                          </p:stCondLst>
                                        </p:cTn>
                                        <p:tgtEl>
                                          <p:spTgt spid="526">
                                            <p:txEl>
                                              <p:pRg st="3" end="3"/>
                                            </p:txEl>
                                          </p:spTgt>
                                        </p:tgtEl>
                                        <p:attrNameLst>
                                          <p:attrName>style.visibility</p:attrName>
                                        </p:attrNameLst>
                                      </p:cBhvr>
                                      <p:to>
                                        <p:strVal val="hidden"/>
                                      </p:to>
                                    </p:set>
                                  </p:childTnLst>
                                </p:cTn>
                              </p:par>
                              <p:par>
                                <p:cTn id="91" presetID="24" presetClass="exit" fill="hold" nodeType="withEffect">
                                  <p:stCondLst>
                                    <p:cond delay="0"/>
                                  </p:stCondLst>
                                  <p:childTnLst>
                                    <p:anim calcmode="lin" valueType="str">
                                      <p:cBhvr additive="repl">
                                        <p:cTn id="92" dur="1"/>
                                        <p:tgtEl>
                                          <p:spTgt spid="526">
                                            <p:txEl>
                                              <p:pRg st="4" end="4"/>
                                            </p:txEl>
                                          </p:spTgt>
                                        </p:tgtEl>
                                      </p:cBhvr>
                                    </p:anim>
                                    <p:set>
                                      <p:cBhvr>
                                        <p:cTn id="93" dur="1" fill="hold">
                                          <p:stCondLst>
                                            <p:cond delay="0"/>
                                          </p:stCondLst>
                                        </p:cTn>
                                        <p:tgtEl>
                                          <p:spTgt spid="526">
                                            <p:txEl>
                                              <p:pRg st="4" end="4"/>
                                            </p:txEl>
                                          </p:spTgt>
                                        </p:tgtEl>
                                        <p:attrNameLst>
                                          <p:attrName>style.visibility</p:attrName>
                                        </p:attrNameLst>
                                      </p:cBhvr>
                                      <p:to>
                                        <p:strVal val="hidden"/>
                                      </p:to>
                                    </p:set>
                                  </p:childTnLst>
                                </p:cTn>
                              </p:par>
                              <p:par>
                                <p:cTn id="94" presetID="24" presetClass="exit" fill="hold" nodeType="withEffect">
                                  <p:stCondLst>
                                    <p:cond delay="0"/>
                                  </p:stCondLst>
                                  <p:childTnLst>
                                    <p:anim calcmode="lin" valueType="str">
                                      <p:cBhvr additive="repl">
                                        <p:cTn id="95" dur="1"/>
                                        <p:tgtEl>
                                          <p:spTgt spid="526">
                                            <p:txEl>
                                              <p:pRg st="5" end="5"/>
                                            </p:txEl>
                                          </p:spTgt>
                                        </p:tgtEl>
                                      </p:cBhvr>
                                    </p:anim>
                                    <p:set>
                                      <p:cBhvr>
                                        <p:cTn id="96" dur="1" fill="hold">
                                          <p:stCondLst>
                                            <p:cond delay="0"/>
                                          </p:stCondLst>
                                        </p:cTn>
                                        <p:tgtEl>
                                          <p:spTgt spid="526">
                                            <p:txEl>
                                              <p:pRg st="5" end="5"/>
                                            </p:txEl>
                                          </p:spTgt>
                                        </p:tgtEl>
                                        <p:attrNameLst>
                                          <p:attrName>style.visibility</p:attrName>
                                        </p:attrNameLst>
                                      </p:cBhvr>
                                      <p:to>
                                        <p:strVal val="hidden"/>
                                      </p:to>
                                    </p:set>
                                  </p:childTnLst>
                                </p:cTn>
                              </p:par>
                              <p:par>
                                <p:cTn id="97" presetID="24" presetClass="exit" fill="hold" nodeType="withEffect">
                                  <p:stCondLst>
                                    <p:cond delay="0"/>
                                  </p:stCondLst>
                                  <p:childTnLst>
                                    <p:anim calcmode="lin" valueType="str">
                                      <p:cBhvr additive="repl">
                                        <p:cTn id="98" dur="1"/>
                                        <p:tgtEl>
                                          <p:spTgt spid="526">
                                            <p:txEl>
                                              <p:pRg st="6" end="6"/>
                                            </p:txEl>
                                          </p:spTgt>
                                        </p:tgtEl>
                                      </p:cBhvr>
                                    </p:anim>
                                    <p:set>
                                      <p:cBhvr>
                                        <p:cTn id="99" dur="1" fill="hold">
                                          <p:stCondLst>
                                            <p:cond delay="0"/>
                                          </p:stCondLst>
                                        </p:cTn>
                                        <p:tgtEl>
                                          <p:spTgt spid="52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9833" y="224044"/>
            <a:ext cx="9243171" cy="523220"/>
          </a:xfrm>
          <a:prstGeom prst="rect">
            <a:avLst/>
          </a:prstGeom>
        </p:spPr>
        <p:txBody>
          <a:bodyPr wrap="none">
            <a:spAutoFit/>
          </a:bodyPr>
          <a:lstStyle/>
          <a:p>
            <a:pPr algn="just"/>
            <a:r>
              <a:rPr lang="uk-UA" sz="2800" b="1" dirty="0">
                <a:solidFill>
                  <a:srgbClr val="7030A0"/>
                </a:solidFill>
              </a:rPr>
              <a:t>Тема 7. Обструкція дихальних шляхів та втрата свідомості</a:t>
            </a:r>
            <a:endParaRPr lang="ru-RU" sz="2800" dirty="0">
              <a:solidFill>
                <a:srgbClr val="7030A0"/>
              </a:solidFill>
            </a:endParaRPr>
          </a:p>
        </p:txBody>
      </p:sp>
      <p:sp>
        <p:nvSpPr>
          <p:cNvPr id="3" name="Прямоугольник 2"/>
          <p:cNvSpPr/>
          <p:nvPr/>
        </p:nvSpPr>
        <p:spPr>
          <a:xfrm>
            <a:off x="512618" y="997528"/>
            <a:ext cx="11277600" cy="5386090"/>
          </a:xfrm>
          <a:prstGeom prst="rect">
            <a:avLst/>
          </a:prstGeom>
        </p:spPr>
        <p:txBody>
          <a:bodyPr wrap="square">
            <a:spAutoFit/>
          </a:bodyPr>
          <a:lstStyle/>
          <a:p>
            <a:pPr algn="just"/>
            <a:r>
              <a:rPr lang="ru-RU" sz="2800" b="1" dirty="0" err="1">
                <a:solidFill>
                  <a:srgbClr val="FF0000"/>
                </a:solidFill>
              </a:rPr>
              <a:t>Дихальні</a:t>
            </a:r>
            <a:r>
              <a:rPr lang="ru-RU" sz="2800" b="1" dirty="0">
                <a:solidFill>
                  <a:srgbClr val="FF0000"/>
                </a:solidFill>
              </a:rPr>
              <a:t> </a:t>
            </a:r>
            <a:r>
              <a:rPr lang="ru-RU" sz="2800" b="1" dirty="0" err="1">
                <a:solidFill>
                  <a:srgbClr val="FF0000"/>
                </a:solidFill>
              </a:rPr>
              <a:t>розлади</a:t>
            </a:r>
            <a:r>
              <a:rPr lang="ru-RU" sz="2800" b="1" dirty="0">
                <a:solidFill>
                  <a:srgbClr val="FF0000"/>
                </a:solidFill>
              </a:rPr>
              <a:t> та </a:t>
            </a:r>
            <a:r>
              <a:rPr lang="ru-RU" sz="2800" b="1" dirty="0" err="1">
                <a:solidFill>
                  <a:srgbClr val="FF0000"/>
                </a:solidFill>
              </a:rPr>
              <a:t>домедична</a:t>
            </a:r>
            <a:r>
              <a:rPr lang="ru-RU" sz="2800" b="1" dirty="0">
                <a:solidFill>
                  <a:srgbClr val="FF0000"/>
                </a:solidFill>
              </a:rPr>
              <a:t> </a:t>
            </a:r>
            <a:r>
              <a:rPr lang="ru-RU" sz="2800" b="1" dirty="0" err="1">
                <a:solidFill>
                  <a:srgbClr val="FF0000"/>
                </a:solidFill>
              </a:rPr>
              <a:t>допомога</a:t>
            </a:r>
            <a:endParaRPr lang="ru-RU" sz="2800" b="1" dirty="0">
              <a:solidFill>
                <a:srgbClr val="FF0000"/>
              </a:solidFill>
            </a:endParaRPr>
          </a:p>
          <a:p>
            <a:pPr algn="just"/>
            <a:r>
              <a:rPr lang="ru-RU" sz="2400" dirty="0" err="1"/>
              <a:t>Дихальна</a:t>
            </a:r>
            <a:r>
              <a:rPr lang="ru-RU" sz="2400" dirty="0"/>
              <a:t> система є критично </a:t>
            </a:r>
            <a:r>
              <a:rPr lang="ru-RU" sz="2400" dirty="0" err="1"/>
              <a:t>важливою</a:t>
            </a:r>
            <a:r>
              <a:rPr lang="ru-RU" sz="2400" dirty="0"/>
              <a:t> для </a:t>
            </a:r>
            <a:r>
              <a:rPr lang="ru-RU" sz="2400" dirty="0" err="1"/>
              <a:t>життєдіяльності</a:t>
            </a:r>
            <a:r>
              <a:rPr lang="ru-RU" sz="2400" dirty="0"/>
              <a:t> </a:t>
            </a:r>
            <a:r>
              <a:rPr lang="ru-RU" sz="2400" dirty="0" err="1"/>
              <a:t>організму</a:t>
            </a:r>
            <a:r>
              <a:rPr lang="ru-RU" sz="2400" dirty="0"/>
              <a:t>. Вона </a:t>
            </a:r>
            <a:r>
              <a:rPr lang="ru-RU" sz="2400" dirty="0" err="1"/>
              <a:t>забезпечує</a:t>
            </a:r>
            <a:r>
              <a:rPr lang="ru-RU" sz="2400" dirty="0"/>
              <a:t> </a:t>
            </a:r>
            <a:r>
              <a:rPr lang="ru-RU" sz="2400" dirty="0" err="1"/>
              <a:t>надходження</a:t>
            </a:r>
            <a:r>
              <a:rPr lang="ru-RU" sz="2400" dirty="0"/>
              <a:t> </a:t>
            </a:r>
            <a:r>
              <a:rPr lang="ru-RU" sz="2400" dirty="0" err="1"/>
              <a:t>кисню</a:t>
            </a:r>
            <a:r>
              <a:rPr lang="ru-RU" sz="2400" dirty="0"/>
              <a:t> та </a:t>
            </a:r>
            <a:r>
              <a:rPr lang="ru-RU" sz="2400" dirty="0" err="1"/>
              <a:t>виведення</a:t>
            </a:r>
            <a:r>
              <a:rPr lang="ru-RU" sz="2400" dirty="0"/>
              <a:t> </a:t>
            </a:r>
            <a:r>
              <a:rPr lang="ru-RU" sz="2400" dirty="0" err="1"/>
              <a:t>вуглекислого</a:t>
            </a:r>
            <a:r>
              <a:rPr lang="ru-RU" sz="2400" dirty="0"/>
              <a:t> газу.</a:t>
            </a:r>
          </a:p>
          <a:p>
            <a:pPr algn="just">
              <a:buFont typeface="Arial" panose="020B0604020202020204" pitchFamily="34" charset="0"/>
              <a:buChar char="•"/>
            </a:pPr>
            <a:r>
              <a:rPr lang="ru-RU" sz="2400" b="1" dirty="0" err="1"/>
              <a:t>Критичні</a:t>
            </a:r>
            <a:r>
              <a:rPr lang="ru-RU" sz="2400" b="1" dirty="0"/>
              <a:t> </a:t>
            </a:r>
            <a:r>
              <a:rPr lang="ru-RU" sz="2400" b="1" dirty="0" err="1"/>
              <a:t>терміни</a:t>
            </a:r>
            <a:r>
              <a:rPr lang="ru-RU" sz="2400" b="1" dirty="0"/>
              <a:t>:</a:t>
            </a:r>
            <a:r>
              <a:rPr lang="ru-RU" sz="2400" dirty="0"/>
              <a:t> </a:t>
            </a:r>
            <a:r>
              <a:rPr lang="ru-RU" sz="2400" dirty="0" err="1"/>
              <a:t>Відмирання</a:t>
            </a:r>
            <a:r>
              <a:rPr lang="ru-RU" sz="2400" dirty="0"/>
              <a:t> </a:t>
            </a:r>
            <a:r>
              <a:rPr lang="ru-RU" sz="2400" dirty="0" err="1"/>
              <a:t>клітин</a:t>
            </a:r>
            <a:r>
              <a:rPr lang="ru-RU" sz="2400" dirty="0"/>
              <a:t> за </a:t>
            </a:r>
            <a:r>
              <a:rPr lang="ru-RU" sz="2400" dirty="0" err="1"/>
              <a:t>відсутності</a:t>
            </a:r>
            <a:r>
              <a:rPr lang="ru-RU" sz="2400" dirty="0"/>
              <a:t> </a:t>
            </a:r>
            <a:r>
              <a:rPr lang="ru-RU" sz="2400" dirty="0" err="1"/>
              <a:t>кисню</a:t>
            </a:r>
            <a:r>
              <a:rPr lang="ru-RU" sz="2400" dirty="0"/>
              <a:t> </a:t>
            </a:r>
            <a:r>
              <a:rPr lang="ru-RU" sz="2400" dirty="0" err="1"/>
              <a:t>починається</a:t>
            </a:r>
            <a:r>
              <a:rPr lang="ru-RU" sz="2400" dirty="0"/>
              <a:t> через </a:t>
            </a:r>
            <a:r>
              <a:rPr lang="ru-RU" sz="2400" b="1" dirty="0"/>
              <a:t>4–6 </a:t>
            </a:r>
            <a:r>
              <a:rPr lang="ru-RU" sz="2400" b="1" dirty="0" err="1"/>
              <a:t>хвилин</a:t>
            </a:r>
            <a:r>
              <a:rPr lang="ru-RU" sz="2400" dirty="0"/>
              <a:t>. Через </a:t>
            </a:r>
            <a:r>
              <a:rPr lang="ru-RU" sz="2400" b="1" dirty="0"/>
              <a:t>10 </a:t>
            </a:r>
            <a:r>
              <a:rPr lang="ru-RU" sz="2400" b="1" dirty="0" err="1"/>
              <a:t>хвилин</a:t>
            </a:r>
            <a:r>
              <a:rPr lang="ru-RU" sz="2400" dirty="0"/>
              <a:t> </a:t>
            </a:r>
            <a:r>
              <a:rPr lang="ru-RU" sz="2400" dirty="0" err="1"/>
              <a:t>настають</a:t>
            </a:r>
            <a:r>
              <a:rPr lang="ru-RU" sz="2400" dirty="0"/>
              <a:t> </a:t>
            </a:r>
            <a:r>
              <a:rPr lang="ru-RU" sz="2400" dirty="0" err="1"/>
              <a:t>незворотні</a:t>
            </a:r>
            <a:r>
              <a:rPr lang="ru-RU" sz="2400" dirty="0"/>
              <a:t> </a:t>
            </a:r>
            <a:r>
              <a:rPr lang="ru-RU" sz="2400" dirty="0" err="1"/>
              <a:t>ушкодження</a:t>
            </a:r>
            <a:r>
              <a:rPr lang="ru-RU" sz="2400" dirty="0"/>
              <a:t> </a:t>
            </a:r>
            <a:r>
              <a:rPr lang="ru-RU" sz="2400" dirty="0" err="1"/>
              <a:t>мозку</a:t>
            </a:r>
            <a:r>
              <a:rPr lang="ru-RU" sz="2400" dirty="0" smtClean="0"/>
              <a:t>.</a:t>
            </a:r>
            <a:endParaRPr lang="en-US" sz="2400" dirty="0" smtClean="0"/>
          </a:p>
          <a:p>
            <a:pPr algn="just">
              <a:buFont typeface="Arial" panose="020B0604020202020204" pitchFamily="34" charset="0"/>
              <a:buChar char="•"/>
            </a:pPr>
            <a:endParaRPr lang="en-US" sz="2400" dirty="0"/>
          </a:p>
          <a:p>
            <a:pPr algn="just"/>
            <a:r>
              <a:rPr lang="ru-RU" sz="2800" b="1" dirty="0" err="1">
                <a:solidFill>
                  <a:srgbClr val="FF0000"/>
                </a:solidFill>
              </a:rPr>
              <a:t>Дихальна</a:t>
            </a:r>
            <a:r>
              <a:rPr lang="ru-RU" sz="2800" b="1" dirty="0">
                <a:solidFill>
                  <a:srgbClr val="FF0000"/>
                </a:solidFill>
              </a:rPr>
              <a:t> </a:t>
            </a:r>
            <a:r>
              <a:rPr lang="ru-RU" sz="2800" b="1" dirty="0" err="1">
                <a:solidFill>
                  <a:srgbClr val="FF0000"/>
                </a:solidFill>
              </a:rPr>
              <a:t>недостатність</a:t>
            </a:r>
            <a:r>
              <a:rPr lang="ru-RU" sz="2800" b="1" dirty="0">
                <a:solidFill>
                  <a:srgbClr val="FF0000"/>
                </a:solidFill>
              </a:rPr>
              <a:t> (ДН)</a:t>
            </a:r>
          </a:p>
          <a:p>
            <a:pPr algn="just"/>
            <a:r>
              <a:rPr lang="ru-RU" sz="2400" dirty="0"/>
              <a:t>ДН є </a:t>
            </a:r>
            <a:r>
              <a:rPr lang="ru-RU" sz="2400" dirty="0" err="1"/>
              <a:t>головним</a:t>
            </a:r>
            <a:r>
              <a:rPr lang="ru-RU" sz="2400" dirty="0"/>
              <a:t> </a:t>
            </a:r>
            <a:r>
              <a:rPr lang="ru-RU" sz="2400" dirty="0" err="1"/>
              <a:t>критерієм</a:t>
            </a:r>
            <a:r>
              <a:rPr lang="ru-RU" sz="2400" dirty="0"/>
              <a:t> </a:t>
            </a:r>
            <a:r>
              <a:rPr lang="ru-RU" sz="2400" dirty="0" err="1"/>
              <a:t>тяжкості</a:t>
            </a:r>
            <a:r>
              <a:rPr lang="ru-RU" sz="2400" dirty="0"/>
              <a:t> </a:t>
            </a:r>
            <a:r>
              <a:rPr lang="ru-RU" sz="2400" dirty="0" err="1"/>
              <a:t>захворювань</a:t>
            </a:r>
            <a:r>
              <a:rPr lang="ru-RU" sz="2400" dirty="0"/>
              <a:t> </a:t>
            </a:r>
            <a:r>
              <a:rPr lang="ru-RU" sz="2400" dirty="0" err="1"/>
              <a:t>дихальної</a:t>
            </a:r>
            <a:r>
              <a:rPr lang="ru-RU" sz="2400" dirty="0"/>
              <a:t> </a:t>
            </a:r>
            <a:r>
              <a:rPr lang="ru-RU" sz="2400" dirty="0" err="1"/>
              <a:t>системи</a:t>
            </a:r>
            <a:r>
              <a:rPr lang="ru-RU" sz="2400" dirty="0"/>
              <a:t>.</a:t>
            </a:r>
          </a:p>
          <a:p>
            <a:pPr algn="just"/>
            <a:r>
              <a:rPr lang="ru-RU" sz="2400" b="1" dirty="0" err="1"/>
              <a:t>Ознаки</a:t>
            </a:r>
            <a:r>
              <a:rPr lang="ru-RU" sz="2400" b="1" dirty="0"/>
              <a:t>:</a:t>
            </a:r>
            <a:r>
              <a:rPr lang="ru-RU" sz="2400" dirty="0"/>
              <a:t> </a:t>
            </a:r>
            <a:r>
              <a:rPr lang="ru-RU" sz="2400" dirty="0" err="1"/>
              <a:t>задишка</a:t>
            </a:r>
            <a:r>
              <a:rPr lang="ru-RU" sz="2400" dirty="0"/>
              <a:t>, </a:t>
            </a:r>
            <a:r>
              <a:rPr lang="ru-RU" sz="2400" dirty="0" err="1"/>
              <a:t>блідість</a:t>
            </a:r>
            <a:r>
              <a:rPr lang="ru-RU" sz="2400" dirty="0"/>
              <a:t> </a:t>
            </a:r>
            <a:r>
              <a:rPr lang="ru-RU" sz="2400" dirty="0" err="1"/>
              <a:t>або</a:t>
            </a:r>
            <a:r>
              <a:rPr lang="ru-RU" sz="2400" dirty="0"/>
              <a:t> </a:t>
            </a:r>
            <a:r>
              <a:rPr lang="ru-RU" sz="2400" dirty="0" err="1"/>
              <a:t>синюшність</a:t>
            </a:r>
            <a:r>
              <a:rPr lang="ru-RU" sz="2400" dirty="0"/>
              <a:t> (</a:t>
            </a:r>
            <a:r>
              <a:rPr lang="ru-RU" sz="2400" dirty="0" err="1"/>
              <a:t>ціаноз</a:t>
            </a:r>
            <a:r>
              <a:rPr lang="ru-RU" sz="2400" dirty="0"/>
              <a:t>) </a:t>
            </a:r>
            <a:r>
              <a:rPr lang="ru-RU" sz="2400" dirty="0" err="1"/>
              <a:t>шкіри</a:t>
            </a:r>
            <a:r>
              <a:rPr lang="ru-RU" sz="2400" dirty="0"/>
              <a:t> та </a:t>
            </a:r>
            <a:r>
              <a:rPr lang="ru-RU" sz="2400" dirty="0" err="1"/>
              <a:t>слизових</a:t>
            </a:r>
            <a:r>
              <a:rPr lang="ru-RU" sz="2400" dirty="0"/>
              <a:t> </a:t>
            </a:r>
            <a:r>
              <a:rPr lang="ru-RU" sz="2400" dirty="0" err="1"/>
              <a:t>оболонок</a:t>
            </a:r>
            <a:r>
              <a:rPr lang="ru-RU" sz="2400" dirty="0"/>
              <a:t>, </a:t>
            </a:r>
            <a:r>
              <a:rPr lang="ru-RU" sz="2400" dirty="0" err="1"/>
              <a:t>зниження</a:t>
            </a:r>
            <a:r>
              <a:rPr lang="ru-RU" sz="2400" dirty="0"/>
              <a:t> </a:t>
            </a:r>
            <a:r>
              <a:rPr lang="ru-RU" sz="2400" dirty="0" err="1"/>
              <a:t>сатурації</a:t>
            </a:r>
            <a:r>
              <a:rPr lang="ru-RU" sz="2400" dirty="0"/>
              <a:t> (</a:t>
            </a:r>
            <a:r>
              <a:rPr lang="ru-RU" sz="2400" dirty="0" err="1"/>
              <a:t>згідно</a:t>
            </a:r>
            <a:r>
              <a:rPr lang="ru-RU" sz="2400" dirty="0"/>
              <a:t> з </a:t>
            </a:r>
            <a:r>
              <a:rPr lang="ru-RU" sz="2400" dirty="0" err="1"/>
              <a:t>пульсоксиметрією</a:t>
            </a:r>
            <a:r>
              <a:rPr lang="ru-RU" sz="2400" dirty="0"/>
              <a:t>).</a:t>
            </a:r>
          </a:p>
          <a:p>
            <a:pPr algn="just"/>
            <a:r>
              <a:rPr lang="ru-RU" sz="2400" b="1" dirty="0" err="1"/>
              <a:t>Типи</a:t>
            </a:r>
            <a:r>
              <a:rPr lang="ru-RU" sz="2400" b="1" dirty="0"/>
              <a:t>:</a:t>
            </a:r>
            <a:r>
              <a:rPr lang="ru-RU" sz="2400" dirty="0"/>
              <a:t> </a:t>
            </a:r>
            <a:r>
              <a:rPr lang="ru-RU" sz="2400" dirty="0" err="1"/>
              <a:t>гостра</a:t>
            </a:r>
            <a:r>
              <a:rPr lang="ru-RU" sz="2400" dirty="0"/>
              <a:t> (</a:t>
            </a:r>
            <a:r>
              <a:rPr lang="ru-RU" sz="2400" dirty="0" err="1"/>
              <a:t>потребує</a:t>
            </a:r>
            <a:r>
              <a:rPr lang="ru-RU" sz="2400" dirty="0"/>
              <a:t> </a:t>
            </a:r>
            <a:r>
              <a:rPr lang="ru-RU" sz="2400" dirty="0" err="1"/>
              <a:t>негайної</a:t>
            </a:r>
            <a:r>
              <a:rPr lang="ru-RU" sz="2400" dirty="0"/>
              <a:t> </a:t>
            </a:r>
            <a:r>
              <a:rPr lang="ru-RU" sz="2400" dirty="0" err="1"/>
              <a:t>допомоги</a:t>
            </a:r>
            <a:r>
              <a:rPr lang="ru-RU" sz="2400" dirty="0"/>
              <a:t>) та </a:t>
            </a:r>
            <a:r>
              <a:rPr lang="ru-RU" sz="2400" dirty="0" err="1"/>
              <a:t>хронічна</a:t>
            </a:r>
            <a:r>
              <a:rPr lang="ru-RU" sz="2400" dirty="0"/>
              <a:t>.</a:t>
            </a:r>
          </a:p>
          <a:p>
            <a:pPr algn="just"/>
            <a:r>
              <a:rPr lang="ru-RU" sz="2400" b="1" dirty="0"/>
              <a:t>Причини </a:t>
            </a:r>
            <a:r>
              <a:rPr lang="ru-RU" sz="2400" b="1" dirty="0" err="1"/>
              <a:t>гострої</a:t>
            </a:r>
            <a:r>
              <a:rPr lang="ru-RU" sz="2400" b="1" dirty="0"/>
              <a:t> ДН:</a:t>
            </a:r>
            <a:r>
              <a:rPr lang="ru-RU" sz="2400" dirty="0"/>
              <a:t> </a:t>
            </a:r>
            <a:r>
              <a:rPr lang="ru-RU" sz="2400" dirty="0" err="1"/>
              <a:t>обструкція</a:t>
            </a:r>
            <a:r>
              <a:rPr lang="ru-RU" sz="2400" dirty="0"/>
              <a:t> </a:t>
            </a:r>
            <a:r>
              <a:rPr lang="ru-RU" sz="2400" dirty="0" err="1"/>
              <a:t>дихальних</a:t>
            </a:r>
            <a:r>
              <a:rPr lang="ru-RU" sz="2400" dirty="0"/>
              <a:t> </a:t>
            </a:r>
            <a:r>
              <a:rPr lang="ru-RU" sz="2400" dirty="0" err="1"/>
              <a:t>шляхів</a:t>
            </a:r>
            <a:r>
              <a:rPr lang="ru-RU" sz="2400" dirty="0"/>
              <a:t>, </a:t>
            </a:r>
            <a:r>
              <a:rPr lang="ru-RU" sz="2400" dirty="0" err="1"/>
              <a:t>пневмонія</a:t>
            </a:r>
            <a:r>
              <a:rPr lang="ru-RU" sz="2400" dirty="0"/>
              <a:t>, плеврит, пневмоторакс, </a:t>
            </a:r>
            <a:r>
              <a:rPr lang="ru-RU" sz="2400" dirty="0" err="1"/>
              <a:t>сторонні</a:t>
            </a:r>
            <a:r>
              <a:rPr lang="ru-RU" sz="2400" dirty="0"/>
              <a:t> </a:t>
            </a:r>
            <a:r>
              <a:rPr lang="ru-RU" sz="2400" dirty="0" err="1"/>
              <a:t>тіла</a:t>
            </a:r>
            <a:r>
              <a:rPr lang="ru-RU" sz="2400" dirty="0"/>
              <a:t>, </a:t>
            </a:r>
            <a:r>
              <a:rPr lang="ru-RU" sz="2400" dirty="0" err="1"/>
              <a:t>алергічні</a:t>
            </a:r>
            <a:r>
              <a:rPr lang="ru-RU" sz="2400" dirty="0"/>
              <a:t> </a:t>
            </a:r>
            <a:r>
              <a:rPr lang="ru-RU" sz="2400" dirty="0" err="1"/>
              <a:t>реакції</a:t>
            </a:r>
            <a:r>
              <a:rPr lang="ru-RU" sz="2400" dirty="0"/>
              <a:t>.</a:t>
            </a:r>
          </a:p>
          <a:p>
            <a:pPr algn="just">
              <a:buFont typeface="Arial" panose="020B0604020202020204" pitchFamily="34" charset="0"/>
              <a:buChar char="•"/>
            </a:pPr>
            <a:endParaRPr lang="ru-RU" sz="2400" dirty="0"/>
          </a:p>
        </p:txBody>
      </p:sp>
    </p:spTree>
    <p:extLst>
      <p:ext uri="{BB962C8B-B14F-4D97-AF65-F5344CB8AC3E}">
        <p14:creationId xmlns:p14="http://schemas.microsoft.com/office/powerpoint/2010/main" val="965372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1981200" y="0"/>
            <a:ext cx="8228520" cy="78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pc="-1">
                <a:solidFill>
                  <a:srgbClr val="7030A0"/>
                </a:solidFill>
                <a:latin typeface="Calibri"/>
                <a:ea typeface="DejaVu Sans"/>
              </a:rPr>
              <a:t>ВИВИХИ</a:t>
            </a:r>
            <a:endParaRPr lang="ru-RU" sz="3600" spc="-1">
              <a:latin typeface="Arial"/>
            </a:endParaRPr>
          </a:p>
        </p:txBody>
      </p:sp>
      <p:sp>
        <p:nvSpPr>
          <p:cNvPr id="528" name="CustomShape 2"/>
          <p:cNvSpPr/>
          <p:nvPr/>
        </p:nvSpPr>
        <p:spPr>
          <a:xfrm>
            <a:off x="1809840" y="642960"/>
            <a:ext cx="8642880" cy="568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spcBef>
                <a:spcPts val="400"/>
              </a:spcBef>
            </a:pPr>
            <a:r>
              <a:rPr lang="ru-RU" sz="2000" b="1" i="1" spc="-1">
                <a:solidFill>
                  <a:srgbClr val="0070C0"/>
                </a:solidFill>
                <a:latin typeface="Calibri"/>
                <a:ea typeface="DejaVu Sans"/>
              </a:rPr>
              <a:t>Вивихом</a:t>
            </a:r>
            <a:r>
              <a:rPr lang="ru-RU" sz="2000" b="1" spc="-1">
                <a:solidFill>
                  <a:srgbClr val="000000"/>
                </a:solidFill>
                <a:latin typeface="Calibri"/>
                <a:ea typeface="DejaVu Sans"/>
              </a:rPr>
              <a:t>  називається зміщення суглобових поверхонь кісток з порушенням їх нормального анатомічного взаєморозташування. </a:t>
            </a:r>
            <a:endParaRPr lang="ru-RU" sz="2000" spc="-1">
              <a:latin typeface="Arial"/>
            </a:endParaRPr>
          </a:p>
          <a:p>
            <a:pPr algn="just">
              <a:spcBef>
                <a:spcPts val="400"/>
              </a:spcBef>
            </a:pPr>
            <a:r>
              <a:rPr lang="ru-RU" sz="2000" b="1" spc="-1">
                <a:solidFill>
                  <a:srgbClr val="000000"/>
                </a:solidFill>
                <a:latin typeface="Calibri"/>
                <a:ea typeface="DejaVu Sans"/>
              </a:rPr>
              <a:t>Розрізняють такі види вивихів:	</a:t>
            </a:r>
            <a:endParaRPr lang="ru-RU" sz="2000" spc="-1">
              <a:latin typeface="Arial"/>
            </a:endParaRPr>
          </a:p>
          <a:p>
            <a:pPr algn="just">
              <a:spcBef>
                <a:spcPts val="400"/>
              </a:spcBef>
            </a:pPr>
            <a:r>
              <a:rPr lang="ru-RU" sz="2000" b="1" spc="-1">
                <a:solidFill>
                  <a:srgbClr val="000000"/>
                </a:solidFill>
                <a:latin typeface="Calibri"/>
                <a:ea typeface="DejaVu Sans"/>
              </a:rPr>
              <a:t>1) травмвтичні - виникають внаслідок травми, падіння; </a:t>
            </a:r>
            <a:endParaRPr lang="ru-RU" sz="2000" spc="-1">
              <a:latin typeface="Arial"/>
            </a:endParaRPr>
          </a:p>
          <a:p>
            <a:pPr algn="just">
              <a:spcBef>
                <a:spcPts val="400"/>
              </a:spcBef>
            </a:pPr>
            <a:r>
              <a:rPr lang="ru-RU" sz="2000" b="1" spc="-1">
                <a:solidFill>
                  <a:srgbClr val="000000"/>
                </a:solidFill>
                <a:latin typeface="Calibri"/>
                <a:ea typeface="DejaVu Sans"/>
              </a:rPr>
              <a:t>2) патологічні -  при захворюваннях; </a:t>
            </a:r>
            <a:endParaRPr lang="ru-RU" sz="2000" spc="-1">
              <a:latin typeface="Arial"/>
            </a:endParaRPr>
          </a:p>
          <a:p>
            <a:pPr algn="just">
              <a:spcBef>
                <a:spcPts val="400"/>
              </a:spcBef>
            </a:pPr>
            <a:r>
              <a:rPr lang="ru-RU" sz="2000" b="1" spc="-1">
                <a:solidFill>
                  <a:srgbClr val="000000"/>
                </a:solidFill>
                <a:latin typeface="Calibri"/>
                <a:ea typeface="DejaVu Sans"/>
              </a:rPr>
              <a:t>3) вроджені - виникають у внутрішньоутробний період; </a:t>
            </a:r>
            <a:endParaRPr lang="ru-RU" sz="2000" spc="-1">
              <a:latin typeface="Arial"/>
            </a:endParaRPr>
          </a:p>
          <a:p>
            <a:pPr algn="just">
              <a:spcBef>
                <a:spcPts val="400"/>
              </a:spcBef>
            </a:pPr>
            <a:r>
              <a:rPr lang="ru-RU" sz="2000" b="1" spc="-1">
                <a:solidFill>
                  <a:srgbClr val="000000"/>
                </a:solidFill>
                <a:latin typeface="Calibri"/>
                <a:ea typeface="DejaVu Sans"/>
              </a:rPr>
              <a:t>4) звичні - при розривах або розтягненні зв’язкового апарату; </a:t>
            </a:r>
            <a:endParaRPr lang="ru-RU" sz="2000" spc="-1">
              <a:latin typeface="Arial"/>
            </a:endParaRPr>
          </a:p>
          <a:p>
            <a:pPr algn="just">
              <a:spcBef>
                <a:spcPts val="400"/>
              </a:spcBef>
            </a:pPr>
            <a:r>
              <a:rPr lang="ru-RU" sz="2000" b="1" spc="-1">
                <a:solidFill>
                  <a:srgbClr val="000000"/>
                </a:solidFill>
                <a:latin typeface="Calibri"/>
                <a:ea typeface="DejaVu Sans"/>
              </a:rPr>
              <a:t>5) застарілі - своєчасно не вправлені.</a:t>
            </a:r>
            <a:endParaRPr lang="ru-RU" sz="2000" spc="-1">
              <a:latin typeface="Arial"/>
            </a:endParaRPr>
          </a:p>
        </p:txBody>
      </p:sp>
      <p:pic>
        <p:nvPicPr>
          <p:cNvPr id="529" name="Picture 2"/>
          <p:cNvPicPr/>
          <p:nvPr/>
        </p:nvPicPr>
        <p:blipFill>
          <a:blip r:embed="rId2"/>
          <a:stretch/>
        </p:blipFill>
        <p:spPr>
          <a:xfrm>
            <a:off x="6453120" y="4000680"/>
            <a:ext cx="4213800" cy="2856240"/>
          </a:xfrm>
          <a:prstGeom prst="rect">
            <a:avLst/>
          </a:prstGeom>
          <a:ln>
            <a:noFill/>
          </a:ln>
        </p:spPr>
      </p:pic>
      <p:pic>
        <p:nvPicPr>
          <p:cNvPr id="530" name="Picture 4"/>
          <p:cNvPicPr/>
          <p:nvPr/>
        </p:nvPicPr>
        <p:blipFill>
          <a:blip r:embed="rId3"/>
          <a:stretch/>
        </p:blipFill>
        <p:spPr>
          <a:xfrm>
            <a:off x="1524000" y="3862440"/>
            <a:ext cx="4500360" cy="2994480"/>
          </a:xfrm>
          <a:prstGeom prst="rect">
            <a:avLst/>
          </a:prstGeom>
          <a:ln>
            <a:noFill/>
          </a:ln>
        </p:spPr>
      </p:pic>
    </p:spTree>
    <p:extLst>
      <p:ext uri="{BB962C8B-B14F-4D97-AF65-F5344CB8AC3E}">
        <p14:creationId xmlns:p14="http://schemas.microsoft.com/office/powerpoint/2010/main" val="15483883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CustomShape 1"/>
          <p:cNvSpPr/>
          <p:nvPr/>
        </p:nvSpPr>
        <p:spPr>
          <a:xfrm>
            <a:off x="2024040" y="285840"/>
            <a:ext cx="8285760" cy="628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spcBef>
                <a:spcPts val="479"/>
              </a:spcBef>
              <a:buClr>
                <a:srgbClr val="422100"/>
              </a:buClr>
              <a:buFont typeface="Arial"/>
              <a:buChar char="•"/>
            </a:pPr>
            <a:r>
              <a:rPr lang="ru-RU" sz="2400" spc="-1">
                <a:solidFill>
                  <a:srgbClr val="422100"/>
                </a:solidFill>
                <a:latin typeface="Calibri"/>
                <a:ea typeface="DejaVu Sans"/>
              </a:rPr>
              <a:t>Вивихнутою вважають дистальну частину з'єднання.</a:t>
            </a:r>
            <a:endParaRPr lang="ru-RU" sz="2400" spc="-1">
              <a:latin typeface="Arial"/>
            </a:endParaRPr>
          </a:p>
          <a:p>
            <a:pPr marL="343080" indent="-342000" algn="just">
              <a:spcBef>
                <a:spcPts val="479"/>
              </a:spcBef>
              <a:buClr>
                <a:srgbClr val="422100"/>
              </a:buClr>
              <a:buFont typeface="Arial"/>
              <a:buChar char="•"/>
            </a:pPr>
            <a:r>
              <a:rPr lang="ru-RU" sz="2400" spc="-1">
                <a:solidFill>
                  <a:srgbClr val="422100"/>
                </a:solidFill>
                <a:latin typeface="Calibri"/>
                <a:ea typeface="DejaVu Sans"/>
              </a:rPr>
              <a:t>Часткове роз'єднання суглобових кінців називається  </a:t>
            </a:r>
            <a:r>
              <a:rPr lang="ru-RU" sz="2400" b="1" i="1" u="sng" spc="-1">
                <a:solidFill>
                  <a:srgbClr val="FF0000"/>
                </a:solidFill>
                <a:latin typeface="Calibri"/>
                <a:ea typeface="DejaVu Sans"/>
              </a:rPr>
              <a:t>підвивихом</a:t>
            </a:r>
            <a:r>
              <a:rPr lang="ru-RU" sz="2400" i="1" spc="-1">
                <a:solidFill>
                  <a:srgbClr val="FF0000"/>
                </a:solidFill>
                <a:latin typeface="Calibri"/>
                <a:ea typeface="DejaVu Sans"/>
              </a:rPr>
              <a:t> .</a:t>
            </a:r>
            <a:endParaRPr lang="ru-RU" sz="2400" spc="-1">
              <a:latin typeface="Arial"/>
            </a:endParaRPr>
          </a:p>
          <a:p>
            <a:pPr marL="343080" indent="-342000" algn="just">
              <a:spcBef>
                <a:spcPts val="479"/>
              </a:spcBef>
              <a:buClr>
                <a:srgbClr val="000000"/>
              </a:buClr>
              <a:buFont typeface="Arial"/>
              <a:buChar char="•"/>
            </a:pPr>
            <a:r>
              <a:rPr lang="ru-RU" sz="2400" spc="-1">
                <a:solidFill>
                  <a:srgbClr val="000000"/>
                </a:solidFill>
                <a:latin typeface="Calibri"/>
                <a:ea typeface="DejaVu Sans"/>
              </a:rPr>
              <a:t> При </a:t>
            </a:r>
            <a:r>
              <a:rPr lang="ru-RU" sz="2400" b="1" i="1" u="sng" spc="-1">
                <a:solidFill>
                  <a:srgbClr val="000000"/>
                </a:solidFill>
                <a:latin typeface="Calibri"/>
                <a:ea typeface="DejaVu Sans"/>
              </a:rPr>
              <a:t>повному</a:t>
            </a:r>
            <a:r>
              <a:rPr lang="ru-RU" sz="2400" spc="-1">
                <a:solidFill>
                  <a:srgbClr val="000000"/>
                </a:solidFill>
                <a:latin typeface="Calibri"/>
                <a:ea typeface="DejaVu Sans"/>
              </a:rPr>
              <a:t> вивиху і значному зміщенні суглобових кінців кісток їх суглобові поверхні не стикаються. </a:t>
            </a:r>
            <a:endParaRPr lang="ru-RU" sz="2400" spc="-1">
              <a:latin typeface="Arial"/>
            </a:endParaRPr>
          </a:p>
          <a:p>
            <a:pPr marL="343080" indent="-342000" algn="just">
              <a:spcBef>
                <a:spcPts val="479"/>
              </a:spcBef>
            </a:pPr>
            <a:r>
              <a:rPr lang="ru-RU" sz="2400" spc="-1">
                <a:solidFill>
                  <a:srgbClr val="000000"/>
                </a:solidFill>
                <a:latin typeface="Calibri"/>
                <a:ea typeface="DejaVu Sans"/>
              </a:rPr>
              <a:t>        Розрізняють </a:t>
            </a:r>
            <a:r>
              <a:rPr lang="ru-RU" sz="2400" b="1" i="1" u="sng" spc="-1">
                <a:solidFill>
                  <a:srgbClr val="000000"/>
                </a:solidFill>
                <a:latin typeface="Calibri"/>
                <a:ea typeface="DejaVu Sans"/>
              </a:rPr>
              <a:t>природжені</a:t>
            </a:r>
            <a:r>
              <a:rPr lang="ru-RU" sz="2400" spc="-1">
                <a:solidFill>
                  <a:srgbClr val="000000"/>
                </a:solidFill>
                <a:latin typeface="Calibri"/>
                <a:ea typeface="DejaVu Sans"/>
              </a:rPr>
              <a:t> і </a:t>
            </a:r>
            <a:r>
              <a:rPr lang="ru-RU" sz="2400" b="1" i="1" u="sng" spc="-1">
                <a:solidFill>
                  <a:srgbClr val="000000"/>
                </a:solidFill>
                <a:latin typeface="Calibri"/>
                <a:ea typeface="DejaVu Sans"/>
              </a:rPr>
              <a:t>набуті</a:t>
            </a:r>
            <a:r>
              <a:rPr lang="ru-RU" sz="2400" spc="-1">
                <a:solidFill>
                  <a:srgbClr val="000000"/>
                </a:solidFill>
                <a:latin typeface="Calibri"/>
                <a:ea typeface="DejaVu Sans"/>
              </a:rPr>
              <a:t> (травматологічні) вивихи. Вивихи, які систематично повторюються і виникають при незначній механічній дії, називають </a:t>
            </a:r>
            <a:r>
              <a:rPr lang="ru-RU" sz="2400" b="1" i="1" u="sng" spc="-1">
                <a:solidFill>
                  <a:srgbClr val="000000"/>
                </a:solidFill>
                <a:latin typeface="Calibri"/>
                <a:ea typeface="DejaVu Sans"/>
              </a:rPr>
              <a:t>звичними</a:t>
            </a:r>
            <a:r>
              <a:rPr lang="ru-RU" sz="2400" spc="-1">
                <a:solidFill>
                  <a:srgbClr val="000000"/>
                </a:solidFill>
                <a:latin typeface="Calibri"/>
                <a:ea typeface="DejaVu Sans"/>
              </a:rPr>
              <a:t>.</a:t>
            </a:r>
            <a:endParaRPr lang="ru-RU" sz="2400" spc="-1">
              <a:latin typeface="Arial"/>
            </a:endParaRPr>
          </a:p>
          <a:p>
            <a:pPr marL="343080" indent="-342000" algn="just">
              <a:spcBef>
                <a:spcPts val="479"/>
              </a:spcBef>
            </a:pPr>
            <a:endParaRPr lang="ru-RU" sz="2400" spc="-1">
              <a:latin typeface="Arial"/>
            </a:endParaRPr>
          </a:p>
          <a:p>
            <a:pPr marL="343080" indent="-342000" algn="just">
              <a:spcBef>
                <a:spcPts val="479"/>
              </a:spcBef>
            </a:pPr>
            <a:r>
              <a:rPr lang="ru-RU" sz="2400" b="1" spc="-1">
                <a:solidFill>
                  <a:srgbClr val="FF0000"/>
                </a:solidFill>
                <a:latin typeface="Calibri"/>
                <a:ea typeface="DejaVu Sans"/>
              </a:rPr>
              <a:t>Перша допомога </a:t>
            </a:r>
            <a:r>
              <a:rPr lang="ru-RU" sz="2400" spc="-1">
                <a:solidFill>
                  <a:srgbClr val="000000"/>
                </a:solidFill>
                <a:latin typeface="Calibri"/>
                <a:ea typeface="DejaVu Sans"/>
              </a:rPr>
              <a:t>— іммобілізація кінцівки, транспортування хворого в травматологічний пункт. Вправляти вивих можна тільки після рентгенологічного дослідження. Лікування полягає у вправлянні вивиху і фіксації кінцівки.</a:t>
            </a:r>
            <a:endParaRPr lang="ru-RU" sz="2400" spc="-1">
              <a:latin typeface="Arial"/>
            </a:endParaRPr>
          </a:p>
        </p:txBody>
      </p:sp>
    </p:spTree>
    <p:extLst>
      <p:ext uri="{BB962C8B-B14F-4D97-AF65-F5344CB8AC3E}">
        <p14:creationId xmlns:p14="http://schemas.microsoft.com/office/powerpoint/2010/main" val="3720590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Picture 3"/>
          <p:cNvPicPr/>
          <p:nvPr/>
        </p:nvPicPr>
        <p:blipFill>
          <a:blip r:embed="rId2"/>
          <a:stretch/>
        </p:blipFill>
        <p:spPr>
          <a:xfrm>
            <a:off x="2524080" y="3071880"/>
            <a:ext cx="1999080" cy="2850120"/>
          </a:xfrm>
          <a:prstGeom prst="rect">
            <a:avLst/>
          </a:prstGeom>
          <a:ln>
            <a:noFill/>
          </a:ln>
          <a:effectLst>
            <a:softEdge rad="112500"/>
          </a:effectLst>
        </p:spPr>
      </p:pic>
      <p:sp>
        <p:nvSpPr>
          <p:cNvPr id="533" name="CustomShape 1"/>
          <p:cNvSpPr/>
          <p:nvPr/>
        </p:nvSpPr>
        <p:spPr>
          <a:xfrm>
            <a:off x="1809840" y="214201"/>
            <a:ext cx="8533800" cy="102782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i="1" spc="-1">
                <a:solidFill>
                  <a:srgbClr val="7030A0"/>
                </a:solidFill>
                <a:latin typeface="Calibri"/>
                <a:ea typeface="DejaVu Sans"/>
              </a:rPr>
              <a:t>Клінічні ознаки вивихів.</a:t>
            </a:r>
            <a:endParaRPr lang="ru-RU" sz="3600" spc="-1">
              <a:latin typeface="Arial"/>
            </a:endParaRPr>
          </a:p>
          <a:p>
            <a:pPr algn="ctr">
              <a:lnSpc>
                <a:spcPct val="100000"/>
              </a:lnSpc>
            </a:pPr>
            <a:r>
              <a:rPr lang="ru-RU" sz="2000" b="1" i="1" spc="-1">
                <a:solidFill>
                  <a:srgbClr val="0070C0"/>
                </a:solidFill>
                <a:latin typeface="Calibri"/>
                <a:ea typeface="DejaVu Sans"/>
              </a:rPr>
              <a:t>Основними ознаками вивиху є: </a:t>
            </a:r>
            <a:endParaRPr lang="ru-RU" sz="2000" spc="-1">
              <a:latin typeface="Arial"/>
            </a:endParaRPr>
          </a:p>
          <a:p>
            <a:pPr algn="just">
              <a:lnSpc>
                <a:spcPct val="100000"/>
              </a:lnSpc>
            </a:pPr>
            <a:r>
              <a:rPr lang="ru-RU" spc="-1">
                <a:solidFill>
                  <a:srgbClr val="C00000"/>
                </a:solidFill>
                <a:latin typeface="Calibri"/>
                <a:ea typeface="DejaVu Sans"/>
              </a:rPr>
              <a:t>    </a:t>
            </a:r>
            <a:r>
              <a:rPr lang="ru-RU" b="1" spc="-1">
                <a:solidFill>
                  <a:srgbClr val="C00000"/>
                </a:solidFill>
                <a:latin typeface="Calibri"/>
                <a:ea typeface="DejaVu Sans"/>
              </a:rPr>
              <a:t>•</a:t>
            </a:r>
            <a:r>
              <a:rPr lang="ru-RU" b="1" spc="-1">
                <a:solidFill>
                  <a:srgbClr val="000000"/>
                </a:solidFill>
                <a:latin typeface="Calibri"/>
                <a:ea typeface="DejaVu Sans"/>
              </a:rPr>
              <a:t> вимушене положення кінцівки; </a:t>
            </a:r>
            <a:endParaRPr lang="ru-RU" spc="-1">
              <a:latin typeface="Arial"/>
            </a:endParaRPr>
          </a:p>
          <a:p>
            <a:pPr algn="just">
              <a:lnSpc>
                <a:spcPct val="100000"/>
              </a:lnSpc>
            </a:pPr>
            <a:r>
              <a:rPr lang="ru-RU" b="1" spc="-1">
                <a:solidFill>
                  <a:srgbClr val="000000"/>
                </a:solidFill>
                <a:latin typeface="Calibri"/>
                <a:ea typeface="DejaVu Sans"/>
              </a:rPr>
              <a:t>    </a:t>
            </a:r>
            <a:r>
              <a:rPr lang="ru-RU" b="1" spc="-1">
                <a:solidFill>
                  <a:srgbClr val="C00000"/>
                </a:solidFill>
                <a:latin typeface="Calibri"/>
                <a:ea typeface="DejaVu Sans"/>
              </a:rPr>
              <a:t>• </a:t>
            </a:r>
            <a:r>
              <a:rPr lang="ru-RU" b="1" spc="-1">
                <a:solidFill>
                  <a:srgbClr val="000000"/>
                </a:solidFill>
                <a:latin typeface="Calibri"/>
                <a:ea typeface="DejaVu Sans"/>
              </a:rPr>
              <a:t>деформація суглоба; </a:t>
            </a:r>
            <a:endParaRPr lang="ru-RU" spc="-1">
              <a:latin typeface="Arial"/>
            </a:endParaRPr>
          </a:p>
          <a:p>
            <a:pPr algn="just">
              <a:lnSpc>
                <a:spcPct val="100000"/>
              </a:lnSpc>
            </a:pPr>
            <a:r>
              <a:rPr lang="ru-RU" b="1" spc="-1">
                <a:solidFill>
                  <a:srgbClr val="000000"/>
                </a:solidFill>
                <a:latin typeface="Calibri"/>
                <a:ea typeface="DejaVu Sans"/>
              </a:rPr>
              <a:t>    </a:t>
            </a:r>
            <a:r>
              <a:rPr lang="ru-RU" b="1" spc="-1">
                <a:solidFill>
                  <a:srgbClr val="C00000"/>
                </a:solidFill>
                <a:latin typeface="Calibri"/>
                <a:ea typeface="DejaVu Sans"/>
              </a:rPr>
              <a:t>•</a:t>
            </a:r>
            <a:r>
              <a:rPr lang="ru-RU" b="1" spc="-1">
                <a:solidFill>
                  <a:srgbClr val="000000"/>
                </a:solidFill>
                <a:latin typeface="Calibri"/>
                <a:ea typeface="DejaVu Sans"/>
              </a:rPr>
              <a:t> порушення функції суглоба-відсутність активних і різке «пружинне»       обмеження пасивних рухів у суглобі; </a:t>
            </a:r>
            <a:endParaRPr lang="ru-RU" spc="-1">
              <a:latin typeface="Arial"/>
            </a:endParaRPr>
          </a:p>
          <a:p>
            <a:pPr algn="just">
              <a:lnSpc>
                <a:spcPct val="100000"/>
              </a:lnSpc>
            </a:pPr>
            <a:r>
              <a:rPr lang="ru-RU" b="1" spc="-1">
                <a:solidFill>
                  <a:srgbClr val="000000"/>
                </a:solidFill>
                <a:latin typeface="Calibri"/>
                <a:ea typeface="DejaVu Sans"/>
              </a:rPr>
              <a:t>    </a:t>
            </a:r>
            <a:r>
              <a:rPr lang="ru-RU" b="1" spc="-1">
                <a:solidFill>
                  <a:srgbClr val="C00000"/>
                </a:solidFill>
                <a:latin typeface="Calibri"/>
                <a:ea typeface="DejaVu Sans"/>
              </a:rPr>
              <a:t>• </a:t>
            </a:r>
            <a:r>
              <a:rPr lang="ru-RU" b="1" spc="-1">
                <a:solidFill>
                  <a:srgbClr val="000000"/>
                </a:solidFill>
                <a:latin typeface="Calibri"/>
                <a:ea typeface="DejaVu Sans"/>
              </a:rPr>
              <a:t>виражений біль, який у натупні дні може поступово зменшуватися. </a:t>
            </a:r>
            <a:endParaRPr lang="ru-RU" spc="-1">
              <a:latin typeface="Arial"/>
            </a:endParaRPr>
          </a:p>
          <a:p>
            <a:pPr algn="just">
              <a:lnSpc>
                <a:spcPct val="100000"/>
              </a:lnSpc>
            </a:pPr>
            <a:r>
              <a:rPr lang="ru-RU" b="1" spc="-1">
                <a:solidFill>
                  <a:srgbClr val="000000"/>
                </a:solidFill>
                <a:latin typeface="Calibri"/>
                <a:ea typeface="DejaVu Sans"/>
              </a:rPr>
              <a:t>    Для встановлення діагнозу важливе значення мають пальпація і рентгенографія ушкодженого суглоба.</a:t>
            </a: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endParaRPr lang="ru-RU" spc="-1">
              <a:latin typeface="Arial"/>
            </a:endParaRPr>
          </a:p>
          <a:p>
            <a:pPr algn="just">
              <a:lnSpc>
                <a:spcPct val="100000"/>
              </a:lnSpc>
            </a:pPr>
            <a:r>
              <a:rPr lang="ru-RU" sz="2000" b="1" i="1" spc="-1">
                <a:solidFill>
                  <a:srgbClr val="0070C0"/>
                </a:solidFill>
                <a:latin typeface="Calibri"/>
                <a:ea typeface="DejaVu Sans"/>
              </a:rPr>
              <a:t>Вивих голівки плечової кістки</a:t>
            </a:r>
            <a:r>
              <a:rPr lang="ru-RU" sz="2000" b="1" spc="-1">
                <a:solidFill>
                  <a:srgbClr val="000000"/>
                </a:solidFill>
                <a:latin typeface="Calibri"/>
                <a:ea typeface="DejaVu Sans"/>
              </a:rPr>
              <a:t>		</a:t>
            </a:r>
            <a:r>
              <a:rPr lang="ru-RU" sz="2000" b="1" i="1" spc="-1">
                <a:solidFill>
                  <a:srgbClr val="0070C0"/>
                </a:solidFill>
                <a:latin typeface="Calibri"/>
                <a:ea typeface="DejaVu Sans"/>
              </a:rPr>
              <a:t>Вивих стегнової кістки в </a:t>
            </a:r>
            <a:endParaRPr lang="ru-RU" sz="2000" spc="-1">
              <a:latin typeface="Arial"/>
            </a:endParaRPr>
          </a:p>
          <a:p>
            <a:pPr algn="just">
              <a:lnSpc>
                <a:spcPct val="100000"/>
              </a:lnSpc>
            </a:pPr>
            <a:r>
              <a:rPr lang="ru-RU" sz="2000" b="1" i="1" spc="-1">
                <a:solidFill>
                  <a:srgbClr val="0070C0"/>
                </a:solidFill>
                <a:latin typeface="Calibri"/>
                <a:ea typeface="DejaVu Sans"/>
              </a:rPr>
              <a:t>					                                         кульшовому  суглобі</a:t>
            </a:r>
            <a:endParaRPr lang="ru-RU" sz="2000" spc="-1">
              <a:latin typeface="Arial"/>
            </a:endParaRPr>
          </a:p>
          <a:p>
            <a:pPr algn="just">
              <a:lnSpc>
                <a:spcPct val="100000"/>
              </a:lnSpc>
            </a:pPr>
            <a:endParaRPr lang="ru-RU" sz="2000" spc="-1">
              <a:latin typeface="Arial"/>
            </a:endParaRPr>
          </a:p>
          <a:p>
            <a:pPr algn="just">
              <a:lnSpc>
                <a:spcPct val="100000"/>
              </a:lnSpc>
            </a:pPr>
            <a:endParaRPr lang="ru-RU" sz="2000" spc="-1">
              <a:latin typeface="Arial"/>
            </a:endParaRPr>
          </a:p>
          <a:p>
            <a:pPr algn="just">
              <a:lnSpc>
                <a:spcPct val="100000"/>
              </a:lnSpc>
            </a:pPr>
            <a:endParaRPr lang="ru-RU" sz="2000" spc="-1">
              <a:latin typeface="Arial"/>
            </a:endParaRPr>
          </a:p>
          <a:p>
            <a:pPr algn="just">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a:p>
            <a:pPr>
              <a:lnSpc>
                <a:spcPct val="100000"/>
              </a:lnSpc>
            </a:pPr>
            <a:endParaRPr lang="ru-RU" sz="2000" spc="-1">
              <a:latin typeface="Arial"/>
            </a:endParaRPr>
          </a:p>
        </p:txBody>
      </p:sp>
      <p:pic>
        <p:nvPicPr>
          <p:cNvPr id="534" name="Picture 4"/>
          <p:cNvPicPr/>
          <p:nvPr/>
        </p:nvPicPr>
        <p:blipFill>
          <a:blip r:embed="rId3"/>
          <a:stretch/>
        </p:blipFill>
        <p:spPr>
          <a:xfrm>
            <a:off x="6810240" y="3000240"/>
            <a:ext cx="1999080" cy="2797560"/>
          </a:xfrm>
          <a:prstGeom prst="rect">
            <a:avLst/>
          </a:prstGeom>
          <a:ln>
            <a:noFill/>
          </a:ln>
          <a:effectLst>
            <a:softEdge rad="112500"/>
          </a:effectLst>
        </p:spPr>
      </p:pic>
    </p:spTree>
    <p:extLst>
      <p:ext uri="{BB962C8B-B14F-4D97-AF65-F5344CB8AC3E}">
        <p14:creationId xmlns:p14="http://schemas.microsoft.com/office/powerpoint/2010/main" val="290461575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1981200" y="357120"/>
            <a:ext cx="8228520" cy="5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3600" b="1" i="1" spc="-1">
                <a:solidFill>
                  <a:srgbClr val="7030A0"/>
                </a:solidFill>
                <a:latin typeface="Calibri"/>
                <a:ea typeface="DejaVu Sans"/>
              </a:rPr>
              <a:t>Лікування вивихів</a:t>
            </a:r>
            <a:endParaRPr lang="ru-RU" sz="3600" spc="-1">
              <a:latin typeface="Arial"/>
            </a:endParaRPr>
          </a:p>
        </p:txBody>
      </p:sp>
      <p:sp>
        <p:nvSpPr>
          <p:cNvPr id="536" name="CustomShape 2"/>
          <p:cNvSpPr/>
          <p:nvPr/>
        </p:nvSpPr>
        <p:spPr>
          <a:xfrm>
            <a:off x="1981200" y="1214280"/>
            <a:ext cx="8228520" cy="510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5500" lnSpcReduction="20000"/>
          </a:bodyPr>
          <a:lstStyle/>
          <a:p>
            <a:pPr algn="ctr">
              <a:spcBef>
                <a:spcPts val="641"/>
              </a:spcBef>
            </a:pPr>
            <a:r>
              <a:rPr lang="ru-RU" sz="3200" spc="-1">
                <a:solidFill>
                  <a:srgbClr val="000000"/>
                </a:solidFill>
                <a:latin typeface="Calibri"/>
                <a:ea typeface="DejaVu Sans"/>
              </a:rPr>
              <a:t>     </a:t>
            </a:r>
            <a:r>
              <a:rPr lang="ru-RU" sz="3200" b="1" spc="-1">
                <a:solidFill>
                  <a:srgbClr val="FF0000"/>
                </a:solidFill>
                <a:latin typeface="Calibri"/>
                <a:ea typeface="DejaVu Sans"/>
              </a:rPr>
              <a:t>При наданні першої допомоги потерпілому з вивихом перш за все необхідно: </a:t>
            </a:r>
            <a:endParaRPr lang="ru-RU" sz="3200" spc="-1">
              <a:latin typeface="Arial"/>
            </a:endParaRPr>
          </a:p>
          <a:p>
            <a:pPr algn="just">
              <a:spcBef>
                <a:spcPts val="641"/>
              </a:spcBef>
            </a:pPr>
            <a:r>
              <a:rPr lang="ru-RU" sz="3200" b="1" spc="-1">
                <a:solidFill>
                  <a:srgbClr val="000000"/>
                </a:solidFill>
                <a:latin typeface="Calibri"/>
                <a:ea typeface="DejaVu Sans"/>
              </a:rPr>
              <a:t>   1)  провести транспортну іммобілізацію;</a:t>
            </a:r>
            <a:endParaRPr lang="ru-RU" sz="3200" spc="-1">
              <a:latin typeface="Arial"/>
            </a:endParaRPr>
          </a:p>
          <a:p>
            <a:pPr algn="just">
              <a:spcBef>
                <a:spcPts val="641"/>
              </a:spcBef>
            </a:pPr>
            <a:r>
              <a:rPr lang="ru-RU" sz="3200" b="1" spc="-1">
                <a:solidFill>
                  <a:srgbClr val="000000"/>
                </a:solidFill>
                <a:latin typeface="Calibri"/>
                <a:ea typeface="DejaVu Sans"/>
              </a:rPr>
              <a:t>   2)</a:t>
            </a:r>
            <a:r>
              <a:rPr lang="ru-RU" sz="3200" b="1" spc="-1">
                <a:solidFill>
                  <a:srgbClr val="FF0000"/>
                </a:solidFill>
                <a:latin typeface="Calibri"/>
                <a:ea typeface="DejaVu Sans"/>
              </a:rPr>
              <a:t> </a:t>
            </a:r>
            <a:r>
              <a:rPr lang="ru-RU" sz="3200" b="1" spc="-1">
                <a:solidFill>
                  <a:srgbClr val="000000"/>
                </a:solidFill>
                <a:latin typeface="Calibri"/>
                <a:ea typeface="DejaVu Sans"/>
              </a:rPr>
              <a:t>до ділянки травмованого суглоба прикласти міхур із льодом; </a:t>
            </a:r>
            <a:endParaRPr lang="ru-RU" sz="3200" spc="-1">
              <a:latin typeface="Arial"/>
            </a:endParaRPr>
          </a:p>
          <a:p>
            <a:pPr algn="just">
              <a:spcBef>
                <a:spcPts val="641"/>
              </a:spcBef>
            </a:pPr>
            <a:r>
              <a:rPr lang="ru-RU" sz="3200" b="1" spc="-1">
                <a:solidFill>
                  <a:srgbClr val="FF0000"/>
                </a:solidFill>
                <a:latin typeface="Calibri"/>
                <a:ea typeface="DejaVu Sans"/>
              </a:rPr>
              <a:t>  </a:t>
            </a:r>
            <a:r>
              <a:rPr lang="ru-RU" sz="3200" b="1" spc="-1">
                <a:solidFill>
                  <a:srgbClr val="000000"/>
                </a:solidFill>
                <a:latin typeface="Calibri"/>
                <a:ea typeface="DejaVu Sans"/>
              </a:rPr>
              <a:t>3) ввести анальгетики. </a:t>
            </a:r>
            <a:endParaRPr lang="ru-RU" sz="3200" spc="-1">
              <a:latin typeface="Arial"/>
            </a:endParaRPr>
          </a:p>
          <a:p>
            <a:pPr algn="just">
              <a:spcBef>
                <a:spcPts val="641"/>
              </a:spcBef>
            </a:pPr>
            <a:r>
              <a:rPr lang="ru-RU" sz="3200" b="1" spc="-1">
                <a:solidFill>
                  <a:srgbClr val="000000"/>
                </a:solidFill>
                <a:latin typeface="Calibri"/>
                <a:ea typeface="DejaVu Sans"/>
              </a:rPr>
              <a:t>   Вправлення вивиху повинен проводити  лікар-травматолог. </a:t>
            </a:r>
            <a:endParaRPr lang="ru-RU" sz="3200" spc="-1">
              <a:latin typeface="Arial"/>
            </a:endParaRPr>
          </a:p>
          <a:p>
            <a:pPr algn="just">
              <a:spcBef>
                <a:spcPts val="641"/>
              </a:spcBef>
            </a:pPr>
            <a:r>
              <a:rPr lang="ru-RU" sz="3200" b="1" spc="-1">
                <a:solidFill>
                  <a:srgbClr val="000000"/>
                </a:solidFill>
                <a:latin typeface="Calibri"/>
                <a:ea typeface="DejaVu Sans"/>
              </a:rPr>
              <a:t>   Неускладнені вивихи верхньої кінцівки лікують амбулаторно, нижньої-стаціонарно.</a:t>
            </a:r>
            <a:endParaRPr lang="ru-RU" sz="3200" spc="-1">
              <a:latin typeface="Arial"/>
            </a:endParaRPr>
          </a:p>
          <a:p>
            <a:pPr algn="just">
              <a:spcBef>
                <a:spcPts val="641"/>
              </a:spcBef>
            </a:pPr>
            <a:endParaRPr lang="ru-RU" sz="3200" spc="-1">
              <a:latin typeface="Arial"/>
            </a:endParaRPr>
          </a:p>
          <a:p>
            <a:pPr algn="ctr">
              <a:spcBef>
                <a:spcPts val="641"/>
              </a:spcBef>
            </a:pPr>
            <a:r>
              <a:rPr lang="ru-RU" sz="3200" b="1" i="1" spc="-1">
                <a:solidFill>
                  <a:srgbClr val="0070C0"/>
                </a:solidFill>
                <a:latin typeface="Calibri"/>
                <a:ea typeface="DejaVu Sans"/>
              </a:rPr>
              <a:t>Показаннями до хірургічного лікування вивихів є: </a:t>
            </a:r>
            <a:endParaRPr lang="ru-RU" sz="3200" spc="-1">
              <a:latin typeface="Arial"/>
            </a:endParaRPr>
          </a:p>
          <a:p>
            <a:pPr algn="just">
              <a:spcBef>
                <a:spcPts val="641"/>
              </a:spcBef>
            </a:pPr>
            <a:r>
              <a:rPr lang="ru-RU" sz="3200" b="1" spc="-1">
                <a:solidFill>
                  <a:srgbClr val="000000"/>
                </a:solidFill>
                <a:latin typeface="Calibri"/>
                <a:ea typeface="DejaVu Sans"/>
              </a:rPr>
              <a:t>   1) відкриті вивихи;</a:t>
            </a:r>
            <a:endParaRPr lang="ru-RU" sz="3200" spc="-1">
              <a:latin typeface="Arial"/>
            </a:endParaRPr>
          </a:p>
          <a:p>
            <a:pPr algn="just">
              <a:spcBef>
                <a:spcPts val="641"/>
              </a:spcBef>
            </a:pPr>
            <a:r>
              <a:rPr lang="ru-RU" sz="3200" b="1" spc="-1">
                <a:solidFill>
                  <a:srgbClr val="000000"/>
                </a:solidFill>
                <a:latin typeface="Calibri"/>
                <a:ea typeface="DejaVu Sans"/>
              </a:rPr>
              <a:t>   2) вивихи з інтерпозицією м’яких тканин; </a:t>
            </a:r>
            <a:endParaRPr lang="ru-RU" sz="3200" spc="-1">
              <a:latin typeface="Arial"/>
            </a:endParaRPr>
          </a:p>
          <a:p>
            <a:pPr algn="just">
              <a:spcBef>
                <a:spcPts val="641"/>
              </a:spcBef>
            </a:pPr>
            <a:r>
              <a:rPr lang="ru-RU" sz="3200" b="1" spc="-1">
                <a:solidFill>
                  <a:srgbClr val="000000"/>
                </a:solidFill>
                <a:latin typeface="Calibri"/>
                <a:ea typeface="DejaVu Sans"/>
              </a:rPr>
              <a:t>   3) застарілі вивихи більше 4 тижнів; </a:t>
            </a:r>
            <a:endParaRPr lang="ru-RU" sz="3200" spc="-1">
              <a:latin typeface="Arial"/>
            </a:endParaRPr>
          </a:p>
          <a:p>
            <a:pPr algn="just">
              <a:spcBef>
                <a:spcPts val="641"/>
              </a:spcBef>
            </a:pPr>
            <a:r>
              <a:rPr lang="ru-RU" sz="3200" b="1" spc="-1">
                <a:solidFill>
                  <a:srgbClr val="000000"/>
                </a:solidFill>
                <a:latin typeface="Calibri"/>
                <a:ea typeface="DejaVu Sans"/>
              </a:rPr>
              <a:t>   4) звичні вивихи при яких укріплюють капсулу і зв’язковий  апарат суглоба.</a:t>
            </a:r>
            <a:endParaRPr lang="ru-RU" sz="3200" spc="-1">
              <a:latin typeface="Arial"/>
            </a:endParaRPr>
          </a:p>
          <a:p>
            <a:pPr>
              <a:spcBef>
                <a:spcPts val="641"/>
              </a:spcBef>
            </a:pPr>
            <a:endParaRPr lang="ru-RU" sz="3200" spc="-1">
              <a:latin typeface="Arial"/>
            </a:endParaRPr>
          </a:p>
        </p:txBody>
      </p:sp>
    </p:spTree>
    <p:extLst>
      <p:ext uri="{BB962C8B-B14F-4D97-AF65-F5344CB8AC3E}">
        <p14:creationId xmlns:p14="http://schemas.microsoft.com/office/powerpoint/2010/main" val="246576913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1524000" y="0"/>
            <a:ext cx="8928720" cy="285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r>
              <a:rPr lang="ru-RU" sz="2800" i="1" spc="-1">
                <a:solidFill>
                  <a:srgbClr val="000000"/>
                </a:solidFill>
                <a:latin typeface="Calibri"/>
                <a:ea typeface="DejaVu Sans"/>
              </a:rPr>
              <a:t>  </a:t>
            </a:r>
            <a:r>
              <a:rPr lang="ru-RU" sz="2400" i="1" spc="-1">
                <a:solidFill>
                  <a:srgbClr val="000000"/>
                </a:solidFill>
                <a:latin typeface="Calibri"/>
                <a:ea typeface="DejaVu Sans"/>
              </a:rPr>
              <a:t>     </a:t>
            </a:r>
            <a:r>
              <a:rPr lang="ru-RU" sz="2400" i="1" spc="-1">
                <a:solidFill>
                  <a:srgbClr val="7030A0"/>
                </a:solidFill>
                <a:latin typeface="Calibri"/>
                <a:ea typeface="DejaVu Sans"/>
              </a:rPr>
              <a:t> </a:t>
            </a:r>
            <a:r>
              <a:rPr lang="ru-RU" sz="2400" b="1" i="1" u="sng" spc="-1">
                <a:solidFill>
                  <a:srgbClr val="7030A0"/>
                </a:solidFill>
                <a:latin typeface="Calibri"/>
                <a:ea typeface="DejaVu Sans"/>
              </a:rPr>
              <a:t>Переломом</a:t>
            </a:r>
            <a:r>
              <a:rPr lang="ru-RU" sz="2400" b="1" spc="-1">
                <a:solidFill>
                  <a:srgbClr val="7030A0"/>
                </a:solidFill>
                <a:latin typeface="Calibri"/>
                <a:ea typeface="DejaVu Sans"/>
              </a:rPr>
              <a:t> </a:t>
            </a:r>
            <a:r>
              <a:rPr lang="ru-RU" sz="2400" b="1" spc="-1">
                <a:solidFill>
                  <a:srgbClr val="000000"/>
                </a:solidFill>
                <a:latin typeface="Calibri"/>
                <a:ea typeface="DejaVu Sans"/>
              </a:rPr>
              <a:t>називається порушення цілості кістки, яке виникає внаслідок травми. </a:t>
            </a:r>
            <a:endParaRPr lang="ru-RU" sz="2400" spc="-1">
              <a:latin typeface="Arial"/>
            </a:endParaRPr>
          </a:p>
          <a:p>
            <a:pPr marL="343080" indent="-342000" algn="just"/>
            <a:r>
              <a:rPr lang="ru-RU" sz="2400" b="1" spc="-1">
                <a:solidFill>
                  <a:srgbClr val="000000"/>
                </a:solidFill>
                <a:latin typeface="Calibri"/>
                <a:ea typeface="DejaVu Sans"/>
              </a:rPr>
              <a:t>        Різноманітність переломів зумовлена механізмами їх виникнення, характером перелому, локалізацією відламків тощо. Розрізняють </a:t>
            </a:r>
            <a:r>
              <a:rPr lang="ru-RU" sz="2400" b="1" i="1" spc="-1">
                <a:solidFill>
                  <a:srgbClr val="FF0000"/>
                </a:solidFill>
                <a:latin typeface="Calibri"/>
                <a:ea typeface="DejaVu Sans"/>
              </a:rPr>
              <a:t>травматологічні</a:t>
            </a:r>
            <a:r>
              <a:rPr lang="ru-RU" sz="2400" b="1" spc="-1">
                <a:solidFill>
                  <a:srgbClr val="000000"/>
                </a:solidFill>
                <a:latin typeface="Calibri"/>
                <a:ea typeface="DejaVu Sans"/>
              </a:rPr>
              <a:t> (унаслідок ушкодження) і </a:t>
            </a:r>
            <a:r>
              <a:rPr lang="ru-RU" sz="2400" b="1" i="1" spc="-1">
                <a:solidFill>
                  <a:srgbClr val="FF0000"/>
                </a:solidFill>
                <a:latin typeface="Calibri"/>
                <a:ea typeface="DejaVu Sans"/>
              </a:rPr>
              <a:t>патологічні</a:t>
            </a:r>
            <a:r>
              <a:rPr lang="ru-RU" sz="2400" b="1" spc="-1">
                <a:solidFill>
                  <a:srgbClr val="000000"/>
                </a:solidFill>
                <a:latin typeface="Calibri"/>
                <a:ea typeface="DejaVu Sans"/>
              </a:rPr>
              <a:t> (унаслідок попередніх патологічних змін у кістці</a:t>
            </a:r>
            <a:endParaRPr lang="ru-RU" sz="2400" spc="-1">
              <a:latin typeface="Arial"/>
            </a:endParaRPr>
          </a:p>
        </p:txBody>
      </p:sp>
      <p:pic>
        <p:nvPicPr>
          <p:cNvPr id="538" name="Picture 2"/>
          <p:cNvPicPr/>
          <p:nvPr/>
        </p:nvPicPr>
        <p:blipFill>
          <a:blip r:embed="rId2"/>
          <a:stretch/>
        </p:blipFill>
        <p:spPr>
          <a:xfrm>
            <a:off x="1881120" y="2786040"/>
            <a:ext cx="4856760" cy="3885120"/>
          </a:xfrm>
          <a:prstGeom prst="rect">
            <a:avLst/>
          </a:prstGeom>
          <a:ln>
            <a:noFill/>
          </a:ln>
        </p:spPr>
      </p:pic>
      <p:sp>
        <p:nvSpPr>
          <p:cNvPr id="539" name="CustomShape 2"/>
          <p:cNvSpPr/>
          <p:nvPr/>
        </p:nvSpPr>
        <p:spPr>
          <a:xfrm>
            <a:off x="6881880" y="2643120"/>
            <a:ext cx="3642120" cy="37841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pc="-1">
                <a:solidFill>
                  <a:srgbClr val="FF0000"/>
                </a:solidFill>
                <a:latin typeface="Calibri"/>
                <a:ea typeface="DejaVu Sans"/>
              </a:rPr>
              <a:t>Окремі види переломів: </a:t>
            </a:r>
            <a:endParaRPr lang="ru-RU" sz="2400" spc="-1">
              <a:latin typeface="Arial"/>
            </a:endParaRPr>
          </a:p>
          <a:p>
            <a:pPr marL="343080" indent="-342000">
              <a:buClr>
                <a:srgbClr val="000000"/>
              </a:buClr>
              <a:buFont typeface="StarSymbol"/>
              <a:buAutoNum type="arabicPeriod"/>
            </a:pPr>
            <a:r>
              <a:rPr lang="ru-RU" sz="2400" b="1" spc="-1">
                <a:solidFill>
                  <a:srgbClr val="000000"/>
                </a:solidFill>
                <a:latin typeface="Calibri"/>
                <a:ea typeface="DejaVu Sans"/>
              </a:rPr>
              <a:t>косий; </a:t>
            </a:r>
            <a:endParaRPr lang="ru-RU" sz="2400" spc="-1">
              <a:latin typeface="Arial"/>
            </a:endParaRPr>
          </a:p>
          <a:p>
            <a:pPr marL="343080" indent="-342000">
              <a:buClr>
                <a:srgbClr val="000000"/>
              </a:buClr>
              <a:buFont typeface="StarSymbol"/>
              <a:buAutoNum type="arabicPeriod"/>
            </a:pPr>
            <a:r>
              <a:rPr lang="ru-RU" sz="2400" b="1" spc="-1">
                <a:solidFill>
                  <a:srgbClr val="000000"/>
                </a:solidFill>
                <a:latin typeface="Calibri"/>
                <a:ea typeface="DejaVu Sans"/>
              </a:rPr>
              <a:t>роздроблений; </a:t>
            </a:r>
            <a:endParaRPr lang="ru-RU" sz="2400" spc="-1">
              <a:latin typeface="Arial"/>
            </a:endParaRPr>
          </a:p>
          <a:p>
            <a:pPr marL="343080" indent="-342000">
              <a:buClr>
                <a:srgbClr val="000000"/>
              </a:buClr>
              <a:buFont typeface="StarSymbol"/>
              <a:buAutoNum type="arabicPeriod"/>
            </a:pPr>
            <a:r>
              <a:rPr lang="ru-RU" sz="2400" b="1" spc="-1">
                <a:solidFill>
                  <a:srgbClr val="000000"/>
                </a:solidFill>
                <a:latin typeface="Calibri"/>
                <a:ea typeface="DejaVu Sans"/>
              </a:rPr>
              <a:t>гвинтоподібний; </a:t>
            </a:r>
            <a:endParaRPr lang="ru-RU" sz="2400" spc="-1">
              <a:latin typeface="Arial"/>
            </a:endParaRPr>
          </a:p>
          <a:p>
            <a:pPr marL="343080" indent="-342000">
              <a:buClr>
                <a:srgbClr val="000000"/>
              </a:buClr>
              <a:buFont typeface="StarSymbol"/>
              <a:buAutoNum type="arabicPeriod"/>
            </a:pPr>
            <a:r>
              <a:rPr lang="ru-RU" sz="2400" b="1" spc="-1">
                <a:solidFill>
                  <a:srgbClr val="000000"/>
                </a:solidFill>
                <a:latin typeface="Calibri"/>
                <a:ea typeface="DejaVu Sans"/>
              </a:rPr>
              <a:t>підокістний (по типу "зеленої гілки"); </a:t>
            </a:r>
            <a:endParaRPr lang="ru-RU" sz="2400" spc="-1">
              <a:latin typeface="Arial"/>
            </a:endParaRPr>
          </a:p>
          <a:p>
            <a:pPr marL="343080" indent="-342000">
              <a:buClr>
                <a:srgbClr val="000000"/>
              </a:buClr>
              <a:buFont typeface="StarSymbol"/>
              <a:buAutoNum type="arabicPeriod"/>
            </a:pPr>
            <a:r>
              <a:rPr lang="ru-RU" sz="2400" b="1" spc="-1">
                <a:solidFill>
                  <a:srgbClr val="000000"/>
                </a:solidFill>
                <a:latin typeface="Calibri"/>
                <a:ea typeface="DejaVu Sans"/>
              </a:rPr>
              <a:t>сегментований (багатоуламковий, багатоскалковий); </a:t>
            </a:r>
            <a:endParaRPr lang="ru-RU" sz="2400" spc="-1">
              <a:latin typeface="Arial"/>
            </a:endParaRPr>
          </a:p>
          <a:p>
            <a:pPr marL="343080" indent="-342000">
              <a:buClr>
                <a:srgbClr val="000000"/>
              </a:buClr>
              <a:buFont typeface="StarSymbol"/>
              <a:buAutoNum type="arabicPeriod"/>
            </a:pPr>
            <a:r>
              <a:rPr lang="ru-RU" sz="2400" b="1" spc="-1">
                <a:solidFill>
                  <a:srgbClr val="000000"/>
                </a:solidFill>
                <a:latin typeface="Calibri"/>
                <a:ea typeface="DejaVu Sans"/>
              </a:rPr>
              <a:t>поперечний</a:t>
            </a:r>
            <a:endParaRPr lang="ru-RU" sz="2400" spc="-1">
              <a:latin typeface="Arial"/>
            </a:endParaRPr>
          </a:p>
        </p:txBody>
      </p:sp>
    </p:spTree>
    <p:extLst>
      <p:ext uri="{BB962C8B-B14F-4D97-AF65-F5344CB8AC3E}">
        <p14:creationId xmlns:p14="http://schemas.microsoft.com/office/powerpoint/2010/main" val="389119480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1" presetClass="entr" fill="hold" nodeType="clickEffect">
                                  <p:stCondLst>
                                    <p:cond delay="0"/>
                                  </p:stCondLst>
                                  <p:iterate type="lt">
                                    <p:tmAbs val="100"/>
                                  </p:iterate>
                                  <p:childTnLst>
                                    <p:set>
                                      <p:cBhvr>
                                        <p:cTn id="6" dur="1" fill="hold">
                                          <p:stCondLst>
                                            <p:cond delay="0"/>
                                          </p:stCondLst>
                                        </p:cTn>
                                        <p:tgtEl>
                                          <p:spTgt spid="537">
                                            <p:txEl>
                                              <p:pRg st="0" end="0"/>
                                            </p:txEl>
                                          </p:spTgt>
                                        </p:tgtEl>
                                        <p:attrNameLst>
                                          <p:attrName>style.visibility</p:attrName>
                                        </p:attrNameLst>
                                      </p:cBhvr>
                                      <p:to>
                                        <p:strVal val="visible"/>
                                      </p:to>
                                    </p:set>
                                    <p:anim calcmode="lin" valueType="num">
                                      <p:cBhvr additive="repl">
                                        <p:cTn id="7" dur="500" fill="hold"/>
                                        <p:tgtEl>
                                          <p:spTgt spid="53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additive="repl">
                                        <p:cTn id="8" dur="500" fill="hold"/>
                                        <p:tgtEl>
                                          <p:spTgt spid="537">
                                            <p:txEl>
                                              <p:pRg st="0" end="0"/>
                                            </p:txEl>
                                          </p:spTgt>
                                        </p:tgtEl>
                                        <p:attrNameLst>
                                          <p:attrName>ppt_y</p:attrName>
                                        </p:attrNameLst>
                                      </p:cBhvr>
                                      <p:tavLst>
                                        <p:tav tm="0">
                                          <p:val>
                                            <p:strVal val="#ppt_y"/>
                                          </p:val>
                                        </p:tav>
                                        <p:tav tm="100000">
                                          <p:val>
                                            <p:strVal val="#ppt_y"/>
                                          </p:val>
                                        </p:tav>
                                      </p:tavLst>
                                    </p:anim>
                                    <p:anim calcmode="lin" valueType="num">
                                      <p:cBhvr additive="repl">
                                        <p:cTn id="9" dur="500" fill="hold"/>
                                        <p:tgtEl>
                                          <p:spTgt spid="53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0" dur="500" fill="hold"/>
                                        <p:tgtEl>
                                          <p:spTgt spid="53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1" dur="500"/>
                                        <p:tgtEl>
                                          <p:spTgt spid="537">
                                            <p:txEl>
                                              <p:pRg st="0" end="0"/>
                                            </p:txEl>
                                          </p:spTgt>
                                        </p:tgtEl>
                                      </p:cBhvr>
                                    </p:animEffect>
                                  </p:childTnLst>
                                </p:cTn>
                              </p:par>
                              <p:par>
                                <p:cTn id="12" presetID="41" presetClass="entr" fill="hold" nodeType="withEffect">
                                  <p:stCondLst>
                                    <p:cond delay="0"/>
                                  </p:stCondLst>
                                  <p:iterate type="lt">
                                    <p:tmAbs val="100"/>
                                  </p:iterate>
                                  <p:childTnLst>
                                    <p:set>
                                      <p:cBhvr>
                                        <p:cTn id="13" dur="1" fill="hold">
                                          <p:stCondLst>
                                            <p:cond delay="0"/>
                                          </p:stCondLst>
                                        </p:cTn>
                                        <p:tgtEl>
                                          <p:spTgt spid="537">
                                            <p:txEl>
                                              <p:pRg st="1" end="1"/>
                                            </p:txEl>
                                          </p:spTgt>
                                        </p:tgtEl>
                                        <p:attrNameLst>
                                          <p:attrName>style.visibility</p:attrName>
                                        </p:attrNameLst>
                                      </p:cBhvr>
                                      <p:to>
                                        <p:strVal val="visible"/>
                                      </p:to>
                                    </p:set>
                                    <p:anim calcmode="lin" valueType="num">
                                      <p:cBhvr additive="repl">
                                        <p:cTn id="14" dur="500" fill="hold"/>
                                        <p:tgtEl>
                                          <p:spTgt spid="53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additive="repl">
                                        <p:cTn id="15" dur="500" fill="hold"/>
                                        <p:tgtEl>
                                          <p:spTgt spid="537">
                                            <p:txEl>
                                              <p:pRg st="1" end="1"/>
                                            </p:txEl>
                                          </p:spTgt>
                                        </p:tgtEl>
                                        <p:attrNameLst>
                                          <p:attrName>ppt_y</p:attrName>
                                        </p:attrNameLst>
                                      </p:cBhvr>
                                      <p:tavLst>
                                        <p:tav tm="0">
                                          <p:val>
                                            <p:strVal val="#ppt_y"/>
                                          </p:val>
                                        </p:tav>
                                        <p:tav tm="100000">
                                          <p:val>
                                            <p:strVal val="#ppt_y"/>
                                          </p:val>
                                        </p:tav>
                                      </p:tavLst>
                                    </p:anim>
                                    <p:anim calcmode="lin" valueType="num">
                                      <p:cBhvr additive="repl">
                                        <p:cTn id="16" dur="500" fill="hold"/>
                                        <p:tgtEl>
                                          <p:spTgt spid="53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additive="repl">
                                        <p:cTn id="17" dur="500" fill="hold"/>
                                        <p:tgtEl>
                                          <p:spTgt spid="53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additive="repl">
                                        <p:cTn id="18" dur="500"/>
                                        <p:tgtEl>
                                          <p:spTgt spid="53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xit" fill="hold" nodeType="clickEffect">
                                  <p:stCondLst>
                                    <p:cond delay="0"/>
                                  </p:stCondLst>
                                  <p:iterate type="lt">
                                    <p:tmAbs val="0"/>
                                  </p:iterate>
                                  <p:childTnLst>
                                    <p:anim calcmode="lin" valueType="str">
                                      <p:cBhvr additive="repl">
                                        <p:cTn id="22" dur="1"/>
                                        <p:tgtEl>
                                          <p:spTgt spid="537">
                                            <p:txEl>
                                              <p:pRg st="0" end="0"/>
                                            </p:txEl>
                                          </p:spTgt>
                                        </p:tgtEl>
                                      </p:cBhvr>
                                    </p:anim>
                                    <p:set>
                                      <p:cBhvr>
                                        <p:cTn id="23" dur="1" fill="hold">
                                          <p:stCondLst>
                                            <p:cond delay="0"/>
                                          </p:stCondLst>
                                        </p:cTn>
                                        <p:tgtEl>
                                          <p:spTgt spid="537">
                                            <p:txEl>
                                              <p:pRg st="0" end="0"/>
                                            </p:txEl>
                                          </p:spTgt>
                                        </p:tgtEl>
                                        <p:attrNameLst>
                                          <p:attrName>style.visibility</p:attrName>
                                        </p:attrNameLst>
                                      </p:cBhvr>
                                      <p:to>
                                        <p:strVal val="hidden"/>
                                      </p:to>
                                    </p:set>
                                  </p:childTnLst>
                                </p:cTn>
                              </p:par>
                              <p:par>
                                <p:cTn id="24" presetID="24" presetClass="exit" fill="hold" nodeType="withEffect">
                                  <p:stCondLst>
                                    <p:cond delay="0"/>
                                  </p:stCondLst>
                                  <p:iterate type="lt">
                                    <p:tmAbs val="0"/>
                                  </p:iterate>
                                  <p:childTnLst>
                                    <p:anim calcmode="lin" valueType="str">
                                      <p:cBhvr additive="repl">
                                        <p:cTn id="25" dur="1"/>
                                        <p:tgtEl>
                                          <p:spTgt spid="537">
                                            <p:txEl>
                                              <p:pRg st="1" end="1"/>
                                            </p:txEl>
                                          </p:spTgt>
                                        </p:tgtEl>
                                      </p:cBhvr>
                                    </p:anim>
                                    <p:set>
                                      <p:cBhvr>
                                        <p:cTn id="26" dur="1" fill="hold">
                                          <p:stCondLst>
                                            <p:cond delay="0"/>
                                          </p:stCondLst>
                                        </p:cTn>
                                        <p:tgtEl>
                                          <p:spTgt spid="537">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Рисунок 539"/>
          <p:cNvPicPr/>
          <p:nvPr/>
        </p:nvPicPr>
        <p:blipFill>
          <a:blip r:embed="rId2"/>
          <a:srcRect t="5139"/>
          <a:stretch/>
        </p:blipFill>
        <p:spPr>
          <a:xfrm>
            <a:off x="2106120" y="0"/>
            <a:ext cx="7625880" cy="6858000"/>
          </a:xfrm>
          <a:prstGeom prst="rect">
            <a:avLst/>
          </a:prstGeom>
          <a:ln>
            <a:noFill/>
          </a:ln>
        </p:spPr>
      </p:pic>
    </p:spTree>
    <p:extLst>
      <p:ext uri="{BB962C8B-B14F-4D97-AF65-F5344CB8AC3E}">
        <p14:creationId xmlns:p14="http://schemas.microsoft.com/office/powerpoint/2010/main" val="137003470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Picture 4"/>
          <p:cNvPicPr/>
          <p:nvPr/>
        </p:nvPicPr>
        <p:blipFill>
          <a:blip r:embed="rId2"/>
          <a:srcRect l="8564" t="2452" r="9356" b="2591"/>
          <a:stretch/>
        </p:blipFill>
        <p:spPr>
          <a:xfrm rot="5265000">
            <a:off x="3325800" y="-453600"/>
            <a:ext cx="5334840" cy="8591760"/>
          </a:xfrm>
          <a:prstGeom prst="rect">
            <a:avLst/>
          </a:prstGeom>
          <a:ln w="9360">
            <a:noFill/>
          </a:ln>
        </p:spPr>
      </p:pic>
      <p:sp>
        <p:nvSpPr>
          <p:cNvPr id="542" name="TextShape 1"/>
          <p:cNvSpPr txBox="1"/>
          <p:nvPr/>
        </p:nvSpPr>
        <p:spPr>
          <a:xfrm>
            <a:off x="2028000" y="360000"/>
            <a:ext cx="8424000" cy="367878"/>
          </a:xfrm>
          <a:prstGeom prst="rect">
            <a:avLst/>
          </a:prstGeom>
          <a:noFill/>
          <a:ln>
            <a:noFill/>
          </a:ln>
        </p:spPr>
        <p:txBody>
          <a:bodyPr lIns="90000" tIns="45000" rIns="90000" bIns="45000">
            <a:spAutoFit/>
          </a:bodyPr>
          <a:lstStyle/>
          <a:p>
            <a:r>
              <a:rPr lang="ru-RU" b="1" spc="-1">
                <a:latin typeface="Arial"/>
              </a:rPr>
              <a:t>Зміщення уламків: а) під кутом; б) бічне; в) по довжині ; г) ротаційне</a:t>
            </a:r>
          </a:p>
        </p:txBody>
      </p:sp>
    </p:spTree>
    <p:extLst>
      <p:ext uri="{BB962C8B-B14F-4D97-AF65-F5344CB8AC3E}">
        <p14:creationId xmlns:p14="http://schemas.microsoft.com/office/powerpoint/2010/main" val="34640494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4"/>
          <p:cNvPicPr/>
          <p:nvPr/>
        </p:nvPicPr>
        <p:blipFill>
          <a:blip r:embed="rId2"/>
          <a:srcRect b="8995"/>
          <a:stretch/>
        </p:blipFill>
        <p:spPr>
          <a:xfrm>
            <a:off x="2166960" y="285840"/>
            <a:ext cx="4305960" cy="5185800"/>
          </a:xfrm>
          <a:prstGeom prst="rect">
            <a:avLst/>
          </a:prstGeom>
          <a:ln w="9360">
            <a:noFill/>
          </a:ln>
        </p:spPr>
      </p:pic>
      <p:sp>
        <p:nvSpPr>
          <p:cNvPr id="544" name="CustomShape 1"/>
          <p:cNvSpPr/>
          <p:nvPr/>
        </p:nvSpPr>
        <p:spPr>
          <a:xfrm>
            <a:off x="6453120" y="928801"/>
            <a:ext cx="3785040" cy="45228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pc="-1">
                <a:solidFill>
                  <a:srgbClr val="7030A0"/>
                </a:solidFill>
                <a:latin typeface="Calibri"/>
                <a:ea typeface="DejaVu Sans"/>
              </a:rPr>
              <a:t>Компресійні переломи </a:t>
            </a:r>
            <a:r>
              <a:rPr lang="ru-RU" sz="2400" b="1" spc="-1">
                <a:solidFill>
                  <a:srgbClr val="000000"/>
                </a:solidFill>
                <a:latin typeface="Calibri"/>
                <a:ea typeface="DejaVu Sans"/>
              </a:rPr>
              <a:t>хребта зазвичай виникають від занадто великого тиску на тіло хребця. </a:t>
            </a:r>
            <a:endParaRPr lang="ru-RU" sz="2400" spc="-1">
              <a:latin typeface="Arial"/>
            </a:endParaRPr>
          </a:p>
          <a:p>
            <a:pPr algn="just">
              <a:lnSpc>
                <a:spcPct val="100000"/>
              </a:lnSpc>
            </a:pPr>
            <a:r>
              <a:rPr lang="ru-RU" sz="2400" b="1" spc="-1">
                <a:solidFill>
                  <a:srgbClr val="000000"/>
                </a:solidFill>
                <a:latin typeface="Calibri"/>
                <a:ea typeface="DejaVu Sans"/>
              </a:rPr>
              <a:t>Найчастiше є результатом поєднання нахилу вперед і тиску на хребет вниз.</a:t>
            </a:r>
            <a:endParaRPr lang="ru-RU" sz="2400" spc="-1">
              <a:latin typeface="Arial"/>
            </a:endParaRPr>
          </a:p>
          <a:p>
            <a:pPr algn="just">
              <a:lnSpc>
                <a:spcPct val="100000"/>
              </a:lnSpc>
            </a:pPr>
            <a:r>
              <a:rPr lang="ru-RU" sz="2400" b="1" spc="-1">
                <a:solidFill>
                  <a:srgbClr val="000000"/>
                </a:solidFill>
                <a:latin typeface="Calibri"/>
                <a:ea typeface="DejaVu Sans"/>
              </a:rPr>
              <a:t>Частою причиною компресійних переломів є </a:t>
            </a:r>
            <a:r>
              <a:rPr lang="ru-RU" sz="2400" b="1" i="1" spc="-1">
                <a:solidFill>
                  <a:srgbClr val="000000"/>
                </a:solidFill>
                <a:latin typeface="Calibri"/>
                <a:ea typeface="DejaVu Sans"/>
              </a:rPr>
              <a:t>остеопороз</a:t>
            </a:r>
            <a:r>
              <a:rPr lang="ru-RU" sz="2400" b="1" spc="-1">
                <a:solidFill>
                  <a:srgbClr val="000000"/>
                </a:solidFill>
                <a:latin typeface="Calibri"/>
                <a:ea typeface="DejaVu Sans"/>
              </a:rPr>
              <a:t> (вимивання солей кальцію).</a:t>
            </a:r>
            <a:endParaRPr lang="ru-RU" sz="2400" spc="-1">
              <a:latin typeface="Arial"/>
            </a:endParaRPr>
          </a:p>
        </p:txBody>
      </p:sp>
      <p:sp>
        <p:nvSpPr>
          <p:cNvPr id="545" name="TextShape 2"/>
          <p:cNvSpPr txBox="1"/>
          <p:nvPr/>
        </p:nvSpPr>
        <p:spPr>
          <a:xfrm>
            <a:off x="2115120" y="5616000"/>
            <a:ext cx="3656880" cy="367878"/>
          </a:xfrm>
          <a:prstGeom prst="rect">
            <a:avLst/>
          </a:prstGeom>
          <a:noFill/>
          <a:ln>
            <a:noFill/>
          </a:ln>
        </p:spPr>
        <p:txBody>
          <a:bodyPr lIns="90000" tIns="45000" rIns="90000" bIns="45000">
            <a:spAutoFit/>
          </a:bodyPr>
          <a:lstStyle/>
          <a:p>
            <a:r>
              <a:rPr lang="ru-RU" b="1" spc="-1">
                <a:latin typeface="Arial"/>
              </a:rPr>
              <a:t>Компресійний перелом хребта</a:t>
            </a:r>
            <a:endParaRPr lang="ru-RU" spc="-1">
              <a:latin typeface="Arial"/>
            </a:endParaRPr>
          </a:p>
        </p:txBody>
      </p:sp>
    </p:spTree>
    <p:extLst>
      <p:ext uri="{BB962C8B-B14F-4D97-AF65-F5344CB8AC3E}">
        <p14:creationId xmlns:p14="http://schemas.microsoft.com/office/powerpoint/2010/main" val="96267685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1666920" y="214200"/>
            <a:ext cx="8642880" cy="32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80000"/>
              </a:lnSpc>
              <a:spcBef>
                <a:spcPts val="479"/>
              </a:spcBef>
            </a:pPr>
            <a:r>
              <a:rPr lang="ru-RU" sz="2400" spc="-1">
                <a:solidFill>
                  <a:srgbClr val="000000"/>
                </a:solidFill>
                <a:latin typeface="Calibri"/>
                <a:ea typeface="DejaVu Sans"/>
              </a:rPr>
              <a:t>          Переломи кісток поділяють на </a:t>
            </a:r>
            <a:r>
              <a:rPr lang="ru-RU" sz="2400" b="1" i="1" u="sng" spc="-1">
                <a:solidFill>
                  <a:srgbClr val="000000"/>
                </a:solidFill>
                <a:latin typeface="Calibri"/>
                <a:ea typeface="DejaVu Sans"/>
              </a:rPr>
              <a:t>відкриті</a:t>
            </a:r>
            <a:r>
              <a:rPr lang="ru-RU" sz="2400" spc="-1">
                <a:solidFill>
                  <a:srgbClr val="000000"/>
                </a:solidFill>
                <a:latin typeface="Calibri"/>
                <a:ea typeface="DejaVu Sans"/>
              </a:rPr>
              <a:t> і </a:t>
            </a:r>
            <a:r>
              <a:rPr lang="ru-RU" sz="2400" b="1" i="1" u="sng" spc="-1">
                <a:solidFill>
                  <a:srgbClr val="000000"/>
                </a:solidFill>
                <a:latin typeface="Calibri"/>
                <a:ea typeface="DejaVu Sans"/>
              </a:rPr>
              <a:t>закриті</a:t>
            </a:r>
            <a:r>
              <a:rPr lang="ru-RU" sz="2400" spc="-1">
                <a:solidFill>
                  <a:srgbClr val="000000"/>
                </a:solidFill>
                <a:latin typeface="Calibri"/>
                <a:ea typeface="DejaVu Sans"/>
              </a:rPr>
              <a:t>.</a:t>
            </a:r>
            <a:endParaRPr lang="ru-RU" sz="2400" spc="-1">
              <a:latin typeface="Arial"/>
            </a:endParaRPr>
          </a:p>
          <a:p>
            <a:pPr marL="343080" indent="-342000">
              <a:lnSpc>
                <a:spcPct val="80000"/>
              </a:lnSpc>
              <a:spcBef>
                <a:spcPts val="479"/>
              </a:spcBef>
            </a:pPr>
            <a:r>
              <a:rPr lang="ru-RU" sz="2400" spc="-1">
                <a:solidFill>
                  <a:srgbClr val="000000"/>
                </a:solidFill>
                <a:latin typeface="Calibri"/>
                <a:ea typeface="DejaVu Sans"/>
              </a:rPr>
              <a:t>         За локалізацією розрізняють:</a:t>
            </a:r>
            <a:endParaRPr lang="ru-RU" sz="2400" spc="-1">
              <a:latin typeface="Arial"/>
            </a:endParaRPr>
          </a:p>
          <a:p>
            <a:pPr marL="343080" indent="-342000">
              <a:lnSpc>
                <a:spcPct val="80000"/>
              </a:lnSpc>
              <a:spcBef>
                <a:spcPts val="479"/>
              </a:spcBef>
            </a:pPr>
            <a:r>
              <a:rPr lang="ru-RU" sz="2400" spc="-1">
                <a:solidFill>
                  <a:srgbClr val="000000"/>
                </a:solidFill>
                <a:latin typeface="Calibri"/>
                <a:ea typeface="DejaVu Sans"/>
              </a:rPr>
              <a:t>   </a:t>
            </a:r>
            <a:r>
              <a:rPr lang="ru-RU" sz="2400" b="1" i="1" u="sng" spc="-1">
                <a:solidFill>
                  <a:srgbClr val="000000"/>
                </a:solidFill>
                <a:latin typeface="Calibri"/>
                <a:ea typeface="DejaVu Sans"/>
              </a:rPr>
              <a:t>-діафізарні </a:t>
            </a:r>
            <a:r>
              <a:rPr lang="ru-RU" sz="2400" spc="-1">
                <a:solidFill>
                  <a:srgbClr val="000000"/>
                </a:solidFill>
                <a:latin typeface="Calibri"/>
                <a:ea typeface="DejaVu Sans"/>
              </a:rPr>
              <a:t>(позасуглобові), </a:t>
            </a:r>
            <a:endParaRPr lang="ru-RU" sz="2400" spc="-1">
              <a:latin typeface="Arial"/>
            </a:endParaRPr>
          </a:p>
          <a:p>
            <a:pPr marL="343080" indent="-342000">
              <a:lnSpc>
                <a:spcPct val="80000"/>
              </a:lnSpc>
              <a:spcBef>
                <a:spcPts val="479"/>
              </a:spcBef>
            </a:pPr>
            <a:r>
              <a:rPr lang="ru-RU" sz="2400" spc="-1">
                <a:solidFill>
                  <a:srgbClr val="000000"/>
                </a:solidFill>
                <a:latin typeface="Calibri"/>
                <a:ea typeface="DejaVu Sans"/>
              </a:rPr>
              <a:t>   </a:t>
            </a:r>
            <a:r>
              <a:rPr lang="ru-RU" sz="2400" b="1" i="1" u="sng" spc="-1">
                <a:solidFill>
                  <a:srgbClr val="000000"/>
                </a:solidFill>
                <a:latin typeface="Calibri"/>
                <a:ea typeface="DejaVu Sans"/>
              </a:rPr>
              <a:t>-метафізарні </a:t>
            </a:r>
            <a:r>
              <a:rPr lang="ru-RU" sz="2400" spc="-1">
                <a:solidFill>
                  <a:srgbClr val="000000"/>
                </a:solidFill>
                <a:latin typeface="Calibri"/>
                <a:ea typeface="DejaVu Sans"/>
              </a:rPr>
              <a:t>(навколосуглобові), </a:t>
            </a:r>
            <a:endParaRPr lang="ru-RU" sz="2400" spc="-1">
              <a:latin typeface="Arial"/>
            </a:endParaRPr>
          </a:p>
          <a:p>
            <a:pPr marL="343080" indent="-342000">
              <a:lnSpc>
                <a:spcPct val="80000"/>
              </a:lnSpc>
              <a:spcBef>
                <a:spcPts val="479"/>
              </a:spcBef>
            </a:pPr>
            <a:r>
              <a:rPr lang="ru-RU" sz="2400" spc="-1">
                <a:solidFill>
                  <a:srgbClr val="000000"/>
                </a:solidFill>
                <a:latin typeface="Calibri"/>
                <a:ea typeface="DejaVu Sans"/>
              </a:rPr>
              <a:t>   </a:t>
            </a:r>
            <a:r>
              <a:rPr lang="ru-RU" sz="2400" b="1" i="1" u="sng" spc="-1">
                <a:solidFill>
                  <a:srgbClr val="000000"/>
                </a:solidFill>
                <a:latin typeface="Calibri"/>
                <a:ea typeface="DejaVu Sans"/>
              </a:rPr>
              <a:t>-епіфізарні </a:t>
            </a:r>
            <a:r>
              <a:rPr lang="ru-RU" sz="2400" spc="-1">
                <a:solidFill>
                  <a:srgbClr val="000000"/>
                </a:solidFill>
                <a:latin typeface="Calibri"/>
                <a:ea typeface="DejaVu Sans"/>
              </a:rPr>
              <a:t>(внутрішньосуглобові).</a:t>
            </a:r>
            <a:endParaRPr lang="ru-RU" sz="2400" spc="-1">
              <a:latin typeface="Arial"/>
            </a:endParaRPr>
          </a:p>
          <a:p>
            <a:pPr marL="343080" indent="-342000" algn="just">
              <a:lnSpc>
                <a:spcPct val="80000"/>
              </a:lnSpc>
              <a:spcBef>
                <a:spcPts val="479"/>
              </a:spcBef>
            </a:pPr>
            <a:r>
              <a:rPr lang="ru-RU" sz="2400" b="1" spc="-1">
                <a:solidFill>
                  <a:srgbClr val="FF0000"/>
                </a:solidFill>
                <a:latin typeface="Calibri"/>
                <a:ea typeface="DejaVu Sans"/>
              </a:rPr>
              <a:t>           Залежно від форми і розміщення площини перелому розрізняють:   </a:t>
            </a:r>
            <a:r>
              <a:rPr lang="ru-RU" sz="2400" spc="-1">
                <a:solidFill>
                  <a:srgbClr val="000000"/>
                </a:solidFill>
                <a:latin typeface="Calibri"/>
                <a:ea typeface="DejaVu Sans"/>
              </a:rPr>
              <a:t>-поперечні; -косі;  -поздовжні;  -гвинтоподібні; </a:t>
            </a:r>
            <a:endParaRPr lang="ru-RU" sz="2400" spc="-1">
              <a:latin typeface="Arial"/>
            </a:endParaRPr>
          </a:p>
          <a:p>
            <a:pPr marL="343080" indent="-342000" algn="just">
              <a:lnSpc>
                <a:spcPct val="80000"/>
              </a:lnSpc>
              <a:spcBef>
                <a:spcPts val="479"/>
              </a:spcBef>
            </a:pPr>
            <a:r>
              <a:rPr lang="ru-RU" sz="2400" spc="-1">
                <a:solidFill>
                  <a:srgbClr val="000000"/>
                </a:solidFill>
                <a:latin typeface="Calibri"/>
                <a:ea typeface="DejaVu Sans"/>
              </a:rPr>
              <a:t>         -осколкові; -забиті </a:t>
            </a:r>
            <a:endParaRPr lang="ru-RU" sz="2400" spc="-1">
              <a:latin typeface="Arial"/>
            </a:endParaRPr>
          </a:p>
        </p:txBody>
      </p:sp>
      <p:pic>
        <p:nvPicPr>
          <p:cNvPr id="547" name="Picture 5"/>
          <p:cNvPicPr/>
          <p:nvPr/>
        </p:nvPicPr>
        <p:blipFill>
          <a:blip r:embed="rId2"/>
          <a:srcRect t="11245" b="17226"/>
          <a:stretch/>
        </p:blipFill>
        <p:spPr>
          <a:xfrm>
            <a:off x="2945280" y="3168000"/>
            <a:ext cx="6498720" cy="2447640"/>
          </a:xfrm>
          <a:prstGeom prst="rect">
            <a:avLst/>
          </a:prstGeom>
          <a:ln>
            <a:noFill/>
          </a:ln>
        </p:spPr>
      </p:pic>
      <p:sp>
        <p:nvSpPr>
          <p:cNvPr id="548" name="TextShape 2"/>
          <p:cNvSpPr txBox="1"/>
          <p:nvPr/>
        </p:nvSpPr>
        <p:spPr>
          <a:xfrm>
            <a:off x="3458280" y="5773680"/>
            <a:ext cx="1233720" cy="367878"/>
          </a:xfrm>
          <a:prstGeom prst="rect">
            <a:avLst/>
          </a:prstGeom>
          <a:noFill/>
          <a:ln>
            <a:noFill/>
          </a:ln>
        </p:spPr>
        <p:txBody>
          <a:bodyPr lIns="90000" tIns="45000" rIns="90000" bIns="45000">
            <a:spAutoFit/>
          </a:bodyPr>
          <a:lstStyle/>
          <a:p>
            <a:r>
              <a:rPr lang="ru-RU" spc="-1">
                <a:latin typeface="Arial"/>
              </a:rPr>
              <a:t>Відкритий</a:t>
            </a:r>
          </a:p>
        </p:txBody>
      </p:sp>
      <p:sp>
        <p:nvSpPr>
          <p:cNvPr id="549" name="TextShape 3"/>
          <p:cNvSpPr txBox="1"/>
          <p:nvPr/>
        </p:nvSpPr>
        <p:spPr>
          <a:xfrm>
            <a:off x="7572000" y="5832000"/>
            <a:ext cx="1162080" cy="367878"/>
          </a:xfrm>
          <a:prstGeom prst="rect">
            <a:avLst/>
          </a:prstGeom>
          <a:noFill/>
          <a:ln>
            <a:noFill/>
          </a:ln>
        </p:spPr>
        <p:txBody>
          <a:bodyPr lIns="90000" tIns="45000" rIns="90000" bIns="45000">
            <a:spAutoFit/>
          </a:bodyPr>
          <a:lstStyle/>
          <a:p>
            <a:r>
              <a:rPr lang="ru-RU" spc="-1">
                <a:latin typeface="Arial"/>
              </a:rPr>
              <a:t>Закритий</a:t>
            </a:r>
          </a:p>
        </p:txBody>
      </p:sp>
    </p:spTree>
    <p:extLst>
      <p:ext uri="{BB962C8B-B14F-4D97-AF65-F5344CB8AC3E}">
        <p14:creationId xmlns:p14="http://schemas.microsoft.com/office/powerpoint/2010/main" val="21315739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46">
                                            <p:txEl>
                                              <p:pRg st="0" end="0"/>
                                            </p:txEl>
                                          </p:spTgt>
                                        </p:tgtEl>
                                        <p:attrNameLst>
                                          <p:attrName>style.visibility</p:attrName>
                                        </p:attrNameLst>
                                      </p:cBhvr>
                                      <p:to>
                                        <p:strVal val="visible"/>
                                      </p:to>
                                    </p:set>
                                    <p:anim calcmode="lin" valueType="str">
                                      <p:cBhvr additive="repl">
                                        <p:cTn id="7" dur="1" fill="hold"/>
                                        <p:tgtEl>
                                          <p:spTgt spid="546">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546">
                                            <p:txEl>
                                              <p:pRg st="1" end="1"/>
                                            </p:txEl>
                                          </p:spTgt>
                                        </p:tgtEl>
                                        <p:attrNameLst>
                                          <p:attrName>style.visibility</p:attrName>
                                        </p:attrNameLst>
                                      </p:cBhvr>
                                      <p:to>
                                        <p:strVal val="visible"/>
                                      </p:to>
                                    </p:set>
                                    <p:anim calcmode="lin" valueType="str">
                                      <p:cBhvr additive="repl">
                                        <p:cTn id="12" dur="1" fill="hold"/>
                                        <p:tgtEl>
                                          <p:spTgt spid="546">
                                            <p:txEl>
                                              <p:pRg st="1" end="1"/>
                                            </p:txEl>
                                          </p:spTgt>
                                        </p:tgtEl>
                                      </p:cBhvr>
                                    </p:anim>
                                  </p:childTnLst>
                                </p:cTn>
                              </p:par>
                              <p:par>
                                <p:cTn id="13" presetID="24" presetClass="entr" fill="hold" nodeType="withEffect">
                                  <p:stCondLst>
                                    <p:cond delay="0"/>
                                  </p:stCondLst>
                                  <p:childTnLst>
                                    <p:set>
                                      <p:cBhvr>
                                        <p:cTn id="14" dur="1" fill="hold">
                                          <p:stCondLst>
                                            <p:cond delay="0"/>
                                          </p:stCondLst>
                                        </p:cTn>
                                        <p:tgtEl>
                                          <p:spTgt spid="546">
                                            <p:txEl>
                                              <p:pRg st="2" end="2"/>
                                            </p:txEl>
                                          </p:spTgt>
                                        </p:tgtEl>
                                        <p:attrNameLst>
                                          <p:attrName>style.visibility</p:attrName>
                                        </p:attrNameLst>
                                      </p:cBhvr>
                                      <p:to>
                                        <p:strVal val="visible"/>
                                      </p:to>
                                    </p:set>
                                    <p:anim calcmode="lin" valueType="str">
                                      <p:cBhvr additive="repl">
                                        <p:cTn id="15" dur="1" fill="hold"/>
                                        <p:tgtEl>
                                          <p:spTgt spid="546">
                                            <p:txEl>
                                              <p:pRg st="2" end="2"/>
                                            </p:txEl>
                                          </p:spTgt>
                                        </p:tgtEl>
                                      </p:cBhvr>
                                    </p:anim>
                                  </p:childTnLst>
                                </p:cTn>
                              </p:par>
                              <p:par>
                                <p:cTn id="16" presetID="24" presetClass="entr" fill="hold" nodeType="withEffect">
                                  <p:stCondLst>
                                    <p:cond delay="0"/>
                                  </p:stCondLst>
                                  <p:childTnLst>
                                    <p:set>
                                      <p:cBhvr>
                                        <p:cTn id="17" dur="1" fill="hold">
                                          <p:stCondLst>
                                            <p:cond delay="0"/>
                                          </p:stCondLst>
                                        </p:cTn>
                                        <p:tgtEl>
                                          <p:spTgt spid="546">
                                            <p:txEl>
                                              <p:pRg st="3" end="3"/>
                                            </p:txEl>
                                          </p:spTgt>
                                        </p:tgtEl>
                                        <p:attrNameLst>
                                          <p:attrName>style.visibility</p:attrName>
                                        </p:attrNameLst>
                                      </p:cBhvr>
                                      <p:to>
                                        <p:strVal val="visible"/>
                                      </p:to>
                                    </p:set>
                                    <p:anim calcmode="lin" valueType="str">
                                      <p:cBhvr additive="repl">
                                        <p:cTn id="18" dur="1" fill="hold"/>
                                        <p:tgtEl>
                                          <p:spTgt spid="546">
                                            <p:txEl>
                                              <p:pRg st="3" end="3"/>
                                            </p:txEl>
                                          </p:spTgt>
                                        </p:tgtEl>
                                      </p:cBhvr>
                                    </p:anim>
                                  </p:childTnLst>
                                </p:cTn>
                              </p:par>
                              <p:par>
                                <p:cTn id="19" presetID="24" presetClass="entr" fill="hold" nodeType="withEffect">
                                  <p:stCondLst>
                                    <p:cond delay="0"/>
                                  </p:stCondLst>
                                  <p:childTnLst>
                                    <p:set>
                                      <p:cBhvr>
                                        <p:cTn id="20" dur="1" fill="hold">
                                          <p:stCondLst>
                                            <p:cond delay="0"/>
                                          </p:stCondLst>
                                        </p:cTn>
                                        <p:tgtEl>
                                          <p:spTgt spid="546">
                                            <p:txEl>
                                              <p:pRg st="4" end="4"/>
                                            </p:txEl>
                                          </p:spTgt>
                                        </p:tgtEl>
                                        <p:attrNameLst>
                                          <p:attrName>style.visibility</p:attrName>
                                        </p:attrNameLst>
                                      </p:cBhvr>
                                      <p:to>
                                        <p:strVal val="visible"/>
                                      </p:to>
                                    </p:set>
                                    <p:anim calcmode="lin" valueType="str">
                                      <p:cBhvr additive="repl">
                                        <p:cTn id="21" dur="1" fill="hold"/>
                                        <p:tgtEl>
                                          <p:spTgt spid="546">
                                            <p:txEl>
                                              <p:pRg st="4" end="4"/>
                                            </p:txEl>
                                          </p:spTgt>
                                        </p:tgtEl>
                                      </p:cBhvr>
                                    </p:anim>
                                  </p:childTnLst>
                                </p:cTn>
                              </p:par>
                            </p:childTnLst>
                          </p:cTn>
                        </p:par>
                      </p:childTnLst>
                    </p:cTn>
                  </p:par>
                  <p:par>
                    <p:cTn id="22" fill="hold">
                      <p:stCondLst>
                        <p:cond delay="indefinite"/>
                      </p:stCondLst>
                      <p:childTnLst>
                        <p:par>
                          <p:cTn id="23" fill="hold">
                            <p:stCondLst>
                              <p:cond delay="0"/>
                            </p:stCondLst>
                            <p:childTnLst>
                              <p:par>
                                <p:cTn id="24" presetID="24" presetClass="entr" fill="hold" nodeType="clickEffect">
                                  <p:stCondLst>
                                    <p:cond delay="0"/>
                                  </p:stCondLst>
                                  <p:childTnLst>
                                    <p:set>
                                      <p:cBhvr>
                                        <p:cTn id="25" dur="1" fill="hold">
                                          <p:stCondLst>
                                            <p:cond delay="0"/>
                                          </p:stCondLst>
                                        </p:cTn>
                                        <p:tgtEl>
                                          <p:spTgt spid="546">
                                            <p:txEl>
                                              <p:pRg st="5" end="5"/>
                                            </p:txEl>
                                          </p:spTgt>
                                        </p:tgtEl>
                                        <p:attrNameLst>
                                          <p:attrName>style.visibility</p:attrName>
                                        </p:attrNameLst>
                                      </p:cBhvr>
                                      <p:to>
                                        <p:strVal val="visible"/>
                                      </p:to>
                                    </p:set>
                                    <p:anim calcmode="lin" valueType="str">
                                      <p:cBhvr additive="repl">
                                        <p:cTn id="26" dur="1" fill="hold"/>
                                        <p:tgtEl>
                                          <p:spTgt spid="546">
                                            <p:txEl>
                                              <p:pRg st="5" end="5"/>
                                            </p:txEl>
                                          </p:spTgt>
                                        </p:tgtEl>
                                      </p:cBhvr>
                                    </p:anim>
                                  </p:childTnLst>
                                </p:cTn>
                              </p:par>
                              <p:par>
                                <p:cTn id="27" presetID="24" presetClass="entr" fill="hold" nodeType="withEffect">
                                  <p:stCondLst>
                                    <p:cond delay="0"/>
                                  </p:stCondLst>
                                  <p:childTnLst>
                                    <p:set>
                                      <p:cBhvr>
                                        <p:cTn id="28" dur="1" fill="hold">
                                          <p:stCondLst>
                                            <p:cond delay="0"/>
                                          </p:stCondLst>
                                        </p:cTn>
                                        <p:tgtEl>
                                          <p:spTgt spid="546">
                                            <p:txEl>
                                              <p:pRg st="6" end="6"/>
                                            </p:txEl>
                                          </p:spTgt>
                                        </p:tgtEl>
                                        <p:attrNameLst>
                                          <p:attrName>style.visibility</p:attrName>
                                        </p:attrNameLst>
                                      </p:cBhvr>
                                      <p:to>
                                        <p:strVal val="visible"/>
                                      </p:to>
                                    </p:set>
                                    <p:anim calcmode="lin" valueType="str">
                                      <p:cBhvr additive="repl">
                                        <p:cTn id="29" dur="1" fill="hold"/>
                                        <p:tgtEl>
                                          <p:spTgt spid="546">
                                            <p:txEl>
                                              <p:pRg st="6" end="6"/>
                                            </p:txEl>
                                          </p:spTgt>
                                        </p:tgtEl>
                                      </p:cBhvr>
                                    </p:anim>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nodeType="clickEffect">
                                  <p:stCondLst>
                                    <p:cond delay="0"/>
                                  </p:stCondLst>
                                  <p:childTnLst>
                                    <p:anim calcmode="lin" valueType="num">
                                      <p:cBhvr additive="repl">
                                        <p:cTn id="33" dur="500"/>
                                        <p:tgtEl>
                                          <p:spTgt spid="546">
                                            <p:txEl>
                                              <p:pRg st="0" end="0"/>
                                            </p:txEl>
                                          </p:spTgt>
                                        </p:tgtEl>
                                        <p:attrNameLst>
                                          <p:attrName>ppt_w</p:attrName>
                                        </p:attrNameLst>
                                      </p:cBhvr>
                                      <p:tavLst>
                                        <p:tav tm="0">
                                          <p:val>
                                            <p:strVal val="#ppt_w"/>
                                          </p:val>
                                        </p:tav>
                                        <p:tav tm="100000">
                                          <p:val>
                                            <p:fltVal val="0"/>
                                          </p:val>
                                        </p:tav>
                                      </p:tavLst>
                                    </p:anim>
                                    <p:anim calcmode="lin" valueType="num">
                                      <p:cBhvr additive="repl">
                                        <p:cTn id="34" dur="500"/>
                                        <p:tgtEl>
                                          <p:spTgt spid="546">
                                            <p:txEl>
                                              <p:pRg st="0" end="0"/>
                                            </p:txEl>
                                          </p:spTgt>
                                        </p:tgtEl>
                                        <p:attrNameLst>
                                          <p:attrName>ppt_h</p:attrName>
                                        </p:attrNameLst>
                                      </p:cBhvr>
                                      <p:tavLst>
                                        <p:tav tm="0">
                                          <p:val>
                                            <p:strVal val="#ppt_h"/>
                                          </p:val>
                                        </p:tav>
                                        <p:tav tm="100000">
                                          <p:val>
                                            <p:fltVal val="0"/>
                                          </p:val>
                                        </p:tav>
                                      </p:tavLst>
                                    </p:anim>
                                    <p:set>
                                      <p:cBhvr>
                                        <p:cTn id="35" dur="1" fill="hold">
                                          <p:stCondLst>
                                            <p:cond delay="499"/>
                                          </p:stCondLst>
                                        </p:cTn>
                                        <p:tgtEl>
                                          <p:spTgt spid="546">
                                            <p:txEl>
                                              <p:pRg st="0" end="0"/>
                                            </p:txEl>
                                          </p:spTgt>
                                        </p:tgtEl>
                                        <p:attrNameLst>
                                          <p:attrName>style.visibility</p:attrName>
                                        </p:attrNameLst>
                                      </p:cBhvr>
                                      <p:to>
                                        <p:strVal val="hidden"/>
                                      </p:to>
                                    </p:set>
                                  </p:childTnLst>
                                </p:cTn>
                              </p:par>
                              <p:par>
                                <p:cTn id="36" presetID="23" presetClass="exit" presetSubtype="32" fill="hold" nodeType="withEffect">
                                  <p:stCondLst>
                                    <p:cond delay="0"/>
                                  </p:stCondLst>
                                  <p:childTnLst>
                                    <p:anim calcmode="lin" valueType="num">
                                      <p:cBhvr additive="repl">
                                        <p:cTn id="37" dur="500"/>
                                        <p:tgtEl>
                                          <p:spTgt spid="546">
                                            <p:txEl>
                                              <p:pRg st="1" end="1"/>
                                            </p:txEl>
                                          </p:spTgt>
                                        </p:tgtEl>
                                        <p:attrNameLst>
                                          <p:attrName>ppt_w</p:attrName>
                                        </p:attrNameLst>
                                      </p:cBhvr>
                                      <p:tavLst>
                                        <p:tav tm="0">
                                          <p:val>
                                            <p:strVal val="#ppt_w"/>
                                          </p:val>
                                        </p:tav>
                                        <p:tav tm="100000">
                                          <p:val>
                                            <p:fltVal val="0"/>
                                          </p:val>
                                        </p:tav>
                                      </p:tavLst>
                                    </p:anim>
                                    <p:anim calcmode="lin" valueType="num">
                                      <p:cBhvr additive="repl">
                                        <p:cTn id="38" dur="500"/>
                                        <p:tgtEl>
                                          <p:spTgt spid="546">
                                            <p:txEl>
                                              <p:pRg st="1" end="1"/>
                                            </p:txEl>
                                          </p:spTgt>
                                        </p:tgtEl>
                                        <p:attrNameLst>
                                          <p:attrName>ppt_h</p:attrName>
                                        </p:attrNameLst>
                                      </p:cBhvr>
                                      <p:tavLst>
                                        <p:tav tm="0">
                                          <p:val>
                                            <p:strVal val="#ppt_h"/>
                                          </p:val>
                                        </p:tav>
                                        <p:tav tm="100000">
                                          <p:val>
                                            <p:fltVal val="0"/>
                                          </p:val>
                                        </p:tav>
                                      </p:tavLst>
                                    </p:anim>
                                    <p:set>
                                      <p:cBhvr>
                                        <p:cTn id="39" dur="1" fill="hold">
                                          <p:stCondLst>
                                            <p:cond delay="499"/>
                                          </p:stCondLst>
                                        </p:cTn>
                                        <p:tgtEl>
                                          <p:spTgt spid="546">
                                            <p:txEl>
                                              <p:pRg st="1" end="1"/>
                                            </p:txEl>
                                          </p:spTgt>
                                        </p:tgtEl>
                                        <p:attrNameLst>
                                          <p:attrName>style.visibility</p:attrName>
                                        </p:attrNameLst>
                                      </p:cBhvr>
                                      <p:to>
                                        <p:strVal val="hidden"/>
                                      </p:to>
                                    </p:set>
                                  </p:childTnLst>
                                </p:cTn>
                              </p:par>
                              <p:par>
                                <p:cTn id="40" presetID="23" presetClass="exit" presetSubtype="32" fill="hold" nodeType="withEffect">
                                  <p:stCondLst>
                                    <p:cond delay="0"/>
                                  </p:stCondLst>
                                  <p:childTnLst>
                                    <p:anim calcmode="lin" valueType="num">
                                      <p:cBhvr additive="repl">
                                        <p:cTn id="41" dur="500"/>
                                        <p:tgtEl>
                                          <p:spTgt spid="546">
                                            <p:txEl>
                                              <p:pRg st="2" end="2"/>
                                            </p:txEl>
                                          </p:spTgt>
                                        </p:tgtEl>
                                        <p:attrNameLst>
                                          <p:attrName>ppt_w</p:attrName>
                                        </p:attrNameLst>
                                      </p:cBhvr>
                                      <p:tavLst>
                                        <p:tav tm="0">
                                          <p:val>
                                            <p:strVal val="#ppt_w"/>
                                          </p:val>
                                        </p:tav>
                                        <p:tav tm="100000">
                                          <p:val>
                                            <p:fltVal val="0"/>
                                          </p:val>
                                        </p:tav>
                                      </p:tavLst>
                                    </p:anim>
                                    <p:anim calcmode="lin" valueType="num">
                                      <p:cBhvr additive="repl">
                                        <p:cTn id="42" dur="500"/>
                                        <p:tgtEl>
                                          <p:spTgt spid="546">
                                            <p:txEl>
                                              <p:pRg st="2" end="2"/>
                                            </p:txEl>
                                          </p:spTgt>
                                        </p:tgtEl>
                                        <p:attrNameLst>
                                          <p:attrName>ppt_h</p:attrName>
                                        </p:attrNameLst>
                                      </p:cBhvr>
                                      <p:tavLst>
                                        <p:tav tm="0">
                                          <p:val>
                                            <p:strVal val="#ppt_h"/>
                                          </p:val>
                                        </p:tav>
                                        <p:tav tm="100000">
                                          <p:val>
                                            <p:fltVal val="0"/>
                                          </p:val>
                                        </p:tav>
                                      </p:tavLst>
                                    </p:anim>
                                    <p:set>
                                      <p:cBhvr>
                                        <p:cTn id="43" dur="1" fill="hold">
                                          <p:stCondLst>
                                            <p:cond delay="499"/>
                                          </p:stCondLst>
                                        </p:cTn>
                                        <p:tgtEl>
                                          <p:spTgt spid="546">
                                            <p:txEl>
                                              <p:pRg st="2" end="2"/>
                                            </p:txEl>
                                          </p:spTgt>
                                        </p:tgtEl>
                                        <p:attrNameLst>
                                          <p:attrName>style.visibility</p:attrName>
                                        </p:attrNameLst>
                                      </p:cBhvr>
                                      <p:to>
                                        <p:strVal val="hidden"/>
                                      </p:to>
                                    </p:set>
                                  </p:childTnLst>
                                </p:cTn>
                              </p:par>
                              <p:par>
                                <p:cTn id="44" presetID="23" presetClass="exit" presetSubtype="32" fill="hold" nodeType="withEffect">
                                  <p:stCondLst>
                                    <p:cond delay="0"/>
                                  </p:stCondLst>
                                  <p:childTnLst>
                                    <p:anim calcmode="lin" valueType="num">
                                      <p:cBhvr additive="repl">
                                        <p:cTn id="45" dur="500"/>
                                        <p:tgtEl>
                                          <p:spTgt spid="546">
                                            <p:txEl>
                                              <p:pRg st="3" end="3"/>
                                            </p:txEl>
                                          </p:spTgt>
                                        </p:tgtEl>
                                        <p:attrNameLst>
                                          <p:attrName>ppt_w</p:attrName>
                                        </p:attrNameLst>
                                      </p:cBhvr>
                                      <p:tavLst>
                                        <p:tav tm="0">
                                          <p:val>
                                            <p:strVal val="#ppt_w"/>
                                          </p:val>
                                        </p:tav>
                                        <p:tav tm="100000">
                                          <p:val>
                                            <p:fltVal val="0"/>
                                          </p:val>
                                        </p:tav>
                                      </p:tavLst>
                                    </p:anim>
                                    <p:anim calcmode="lin" valueType="num">
                                      <p:cBhvr additive="repl">
                                        <p:cTn id="46" dur="500"/>
                                        <p:tgtEl>
                                          <p:spTgt spid="546">
                                            <p:txEl>
                                              <p:pRg st="3" end="3"/>
                                            </p:txEl>
                                          </p:spTgt>
                                        </p:tgtEl>
                                        <p:attrNameLst>
                                          <p:attrName>ppt_h</p:attrName>
                                        </p:attrNameLst>
                                      </p:cBhvr>
                                      <p:tavLst>
                                        <p:tav tm="0">
                                          <p:val>
                                            <p:strVal val="#ppt_h"/>
                                          </p:val>
                                        </p:tav>
                                        <p:tav tm="100000">
                                          <p:val>
                                            <p:fltVal val="0"/>
                                          </p:val>
                                        </p:tav>
                                      </p:tavLst>
                                    </p:anim>
                                    <p:set>
                                      <p:cBhvr>
                                        <p:cTn id="47" dur="1" fill="hold">
                                          <p:stCondLst>
                                            <p:cond delay="499"/>
                                          </p:stCondLst>
                                        </p:cTn>
                                        <p:tgtEl>
                                          <p:spTgt spid="546">
                                            <p:txEl>
                                              <p:pRg st="3" end="3"/>
                                            </p:txEl>
                                          </p:spTgt>
                                        </p:tgtEl>
                                        <p:attrNameLst>
                                          <p:attrName>style.visibility</p:attrName>
                                        </p:attrNameLst>
                                      </p:cBhvr>
                                      <p:to>
                                        <p:strVal val="hidden"/>
                                      </p:to>
                                    </p:set>
                                  </p:childTnLst>
                                </p:cTn>
                              </p:par>
                              <p:par>
                                <p:cTn id="48" presetID="23" presetClass="exit" presetSubtype="32" fill="hold" nodeType="withEffect">
                                  <p:stCondLst>
                                    <p:cond delay="0"/>
                                  </p:stCondLst>
                                  <p:childTnLst>
                                    <p:anim calcmode="lin" valueType="num">
                                      <p:cBhvr additive="repl">
                                        <p:cTn id="49" dur="500"/>
                                        <p:tgtEl>
                                          <p:spTgt spid="546">
                                            <p:txEl>
                                              <p:pRg st="4" end="4"/>
                                            </p:txEl>
                                          </p:spTgt>
                                        </p:tgtEl>
                                        <p:attrNameLst>
                                          <p:attrName>ppt_w</p:attrName>
                                        </p:attrNameLst>
                                      </p:cBhvr>
                                      <p:tavLst>
                                        <p:tav tm="0">
                                          <p:val>
                                            <p:strVal val="#ppt_w"/>
                                          </p:val>
                                        </p:tav>
                                        <p:tav tm="100000">
                                          <p:val>
                                            <p:fltVal val="0"/>
                                          </p:val>
                                        </p:tav>
                                      </p:tavLst>
                                    </p:anim>
                                    <p:anim calcmode="lin" valueType="num">
                                      <p:cBhvr additive="repl">
                                        <p:cTn id="50" dur="500"/>
                                        <p:tgtEl>
                                          <p:spTgt spid="546">
                                            <p:txEl>
                                              <p:pRg st="4" end="4"/>
                                            </p:txEl>
                                          </p:spTgt>
                                        </p:tgtEl>
                                        <p:attrNameLst>
                                          <p:attrName>ppt_h</p:attrName>
                                        </p:attrNameLst>
                                      </p:cBhvr>
                                      <p:tavLst>
                                        <p:tav tm="0">
                                          <p:val>
                                            <p:strVal val="#ppt_h"/>
                                          </p:val>
                                        </p:tav>
                                        <p:tav tm="100000">
                                          <p:val>
                                            <p:fltVal val="0"/>
                                          </p:val>
                                        </p:tav>
                                      </p:tavLst>
                                    </p:anim>
                                    <p:set>
                                      <p:cBhvr>
                                        <p:cTn id="51" dur="1" fill="hold">
                                          <p:stCondLst>
                                            <p:cond delay="499"/>
                                          </p:stCondLst>
                                        </p:cTn>
                                        <p:tgtEl>
                                          <p:spTgt spid="546">
                                            <p:txEl>
                                              <p:pRg st="4" end="4"/>
                                            </p:txEl>
                                          </p:spTgt>
                                        </p:tgtEl>
                                        <p:attrNameLst>
                                          <p:attrName>style.visibility</p:attrName>
                                        </p:attrNameLst>
                                      </p:cBhvr>
                                      <p:to>
                                        <p:strVal val="hidden"/>
                                      </p:to>
                                    </p:set>
                                  </p:childTnLst>
                                </p:cTn>
                              </p:par>
                              <p:par>
                                <p:cTn id="52" presetID="23" presetClass="exit" presetSubtype="32" fill="hold" nodeType="withEffect">
                                  <p:stCondLst>
                                    <p:cond delay="0"/>
                                  </p:stCondLst>
                                  <p:childTnLst>
                                    <p:anim calcmode="lin" valueType="num">
                                      <p:cBhvr additive="repl">
                                        <p:cTn id="53" dur="500"/>
                                        <p:tgtEl>
                                          <p:spTgt spid="546">
                                            <p:txEl>
                                              <p:pRg st="5" end="5"/>
                                            </p:txEl>
                                          </p:spTgt>
                                        </p:tgtEl>
                                        <p:attrNameLst>
                                          <p:attrName>ppt_w</p:attrName>
                                        </p:attrNameLst>
                                      </p:cBhvr>
                                      <p:tavLst>
                                        <p:tav tm="0">
                                          <p:val>
                                            <p:strVal val="#ppt_w"/>
                                          </p:val>
                                        </p:tav>
                                        <p:tav tm="100000">
                                          <p:val>
                                            <p:fltVal val="0"/>
                                          </p:val>
                                        </p:tav>
                                      </p:tavLst>
                                    </p:anim>
                                    <p:anim calcmode="lin" valueType="num">
                                      <p:cBhvr additive="repl">
                                        <p:cTn id="54" dur="500"/>
                                        <p:tgtEl>
                                          <p:spTgt spid="546">
                                            <p:txEl>
                                              <p:pRg st="5" end="5"/>
                                            </p:txEl>
                                          </p:spTgt>
                                        </p:tgtEl>
                                        <p:attrNameLst>
                                          <p:attrName>ppt_h</p:attrName>
                                        </p:attrNameLst>
                                      </p:cBhvr>
                                      <p:tavLst>
                                        <p:tav tm="0">
                                          <p:val>
                                            <p:strVal val="#ppt_h"/>
                                          </p:val>
                                        </p:tav>
                                        <p:tav tm="100000">
                                          <p:val>
                                            <p:fltVal val="0"/>
                                          </p:val>
                                        </p:tav>
                                      </p:tavLst>
                                    </p:anim>
                                    <p:set>
                                      <p:cBhvr>
                                        <p:cTn id="55" dur="1" fill="hold">
                                          <p:stCondLst>
                                            <p:cond delay="499"/>
                                          </p:stCondLst>
                                        </p:cTn>
                                        <p:tgtEl>
                                          <p:spTgt spid="546">
                                            <p:txEl>
                                              <p:pRg st="5" end="5"/>
                                            </p:txEl>
                                          </p:spTgt>
                                        </p:tgtEl>
                                        <p:attrNameLst>
                                          <p:attrName>style.visibility</p:attrName>
                                        </p:attrNameLst>
                                      </p:cBhvr>
                                      <p:to>
                                        <p:strVal val="hidden"/>
                                      </p:to>
                                    </p:set>
                                  </p:childTnLst>
                                </p:cTn>
                              </p:par>
                              <p:par>
                                <p:cTn id="56" presetID="23" presetClass="exit" presetSubtype="32" fill="hold" nodeType="withEffect">
                                  <p:stCondLst>
                                    <p:cond delay="0"/>
                                  </p:stCondLst>
                                  <p:childTnLst>
                                    <p:anim calcmode="lin" valueType="num">
                                      <p:cBhvr additive="repl">
                                        <p:cTn id="57" dur="500"/>
                                        <p:tgtEl>
                                          <p:spTgt spid="546">
                                            <p:txEl>
                                              <p:pRg st="6" end="6"/>
                                            </p:txEl>
                                          </p:spTgt>
                                        </p:tgtEl>
                                        <p:attrNameLst>
                                          <p:attrName>ppt_w</p:attrName>
                                        </p:attrNameLst>
                                      </p:cBhvr>
                                      <p:tavLst>
                                        <p:tav tm="0">
                                          <p:val>
                                            <p:strVal val="#ppt_w"/>
                                          </p:val>
                                        </p:tav>
                                        <p:tav tm="100000">
                                          <p:val>
                                            <p:fltVal val="0"/>
                                          </p:val>
                                        </p:tav>
                                      </p:tavLst>
                                    </p:anim>
                                    <p:anim calcmode="lin" valueType="num">
                                      <p:cBhvr additive="repl">
                                        <p:cTn id="58" dur="500"/>
                                        <p:tgtEl>
                                          <p:spTgt spid="546">
                                            <p:txEl>
                                              <p:pRg st="6" end="6"/>
                                            </p:txEl>
                                          </p:spTgt>
                                        </p:tgtEl>
                                        <p:attrNameLst>
                                          <p:attrName>ppt_h</p:attrName>
                                        </p:attrNameLst>
                                      </p:cBhvr>
                                      <p:tavLst>
                                        <p:tav tm="0">
                                          <p:val>
                                            <p:strVal val="#ppt_h"/>
                                          </p:val>
                                        </p:tav>
                                        <p:tav tm="100000">
                                          <p:val>
                                            <p:fltVal val="0"/>
                                          </p:val>
                                        </p:tav>
                                      </p:tavLst>
                                    </p:anim>
                                    <p:set>
                                      <p:cBhvr>
                                        <p:cTn id="59" dur="1" fill="hold">
                                          <p:stCondLst>
                                            <p:cond delay="499"/>
                                          </p:stCondLst>
                                        </p:cTn>
                                        <p:tgtEl>
                                          <p:spTgt spid="54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1881120" y="3429000"/>
            <a:ext cx="8461800" cy="302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500" lnSpcReduction="20000"/>
          </a:bodyPr>
          <a:lstStyle/>
          <a:p>
            <a:pPr marL="343080" indent="-342000" algn="just">
              <a:spcBef>
                <a:spcPts val="720"/>
              </a:spcBef>
            </a:pPr>
            <a:r>
              <a:rPr lang="ru-RU" sz="2800" b="1" spc="-1">
                <a:solidFill>
                  <a:srgbClr val="7030A0"/>
                </a:solidFill>
                <a:latin typeface="Calibri"/>
                <a:ea typeface="DejaVu Sans"/>
              </a:rPr>
              <a:t>      </a:t>
            </a:r>
            <a:r>
              <a:rPr lang="ru-RU" sz="3600" b="1" i="1" u="sng" spc="-1">
                <a:solidFill>
                  <a:srgbClr val="7030A0"/>
                </a:solidFill>
                <a:latin typeface="Calibri"/>
                <a:ea typeface="DejaVu Sans"/>
              </a:rPr>
              <a:t>Ознаки перелому</a:t>
            </a:r>
            <a:r>
              <a:rPr lang="ru-RU" sz="2800" b="1" spc="-1">
                <a:solidFill>
                  <a:srgbClr val="000000"/>
                </a:solidFill>
                <a:latin typeface="Calibri"/>
                <a:ea typeface="DejaVu Sans"/>
              </a:rPr>
              <a:t>: локальна болючість, деформація і порушення функції кінцівки, її вкорочення, патологічна рухливість, крепітація кісткових відламків.</a:t>
            </a:r>
            <a:endParaRPr lang="ru-RU" sz="2800" spc="-1">
              <a:latin typeface="Arial"/>
            </a:endParaRPr>
          </a:p>
          <a:p>
            <a:pPr marL="343080" indent="-342000" algn="just">
              <a:spcBef>
                <a:spcPts val="641"/>
              </a:spcBef>
            </a:pPr>
            <a:r>
              <a:rPr lang="ru-RU" sz="2800" b="1" spc="-1">
                <a:solidFill>
                  <a:srgbClr val="7030A0"/>
                </a:solidFill>
                <a:latin typeface="Calibri"/>
                <a:ea typeface="DejaVu Sans"/>
              </a:rPr>
              <a:t>      </a:t>
            </a:r>
            <a:r>
              <a:rPr lang="ru-RU" sz="3200" b="1" i="1" u="sng" spc="-1">
                <a:solidFill>
                  <a:srgbClr val="7030A0"/>
                </a:solidFill>
                <a:latin typeface="Calibri"/>
                <a:ea typeface="DejaVu Sans"/>
              </a:rPr>
              <a:t>Основні симптоми</a:t>
            </a:r>
            <a:r>
              <a:rPr lang="ru-RU" sz="3200" b="1" i="1" spc="-1">
                <a:solidFill>
                  <a:srgbClr val="7030A0"/>
                </a:solidFill>
                <a:latin typeface="Calibri"/>
                <a:ea typeface="DejaVu Sans"/>
              </a:rPr>
              <a:t> </a:t>
            </a:r>
            <a:r>
              <a:rPr lang="ru-RU" sz="2800" b="1" spc="-1">
                <a:solidFill>
                  <a:srgbClr val="000000"/>
                </a:solidFill>
                <a:latin typeface="Calibri"/>
                <a:ea typeface="DejaVu Sans"/>
              </a:rPr>
              <a:t>- характерна деформація, патологічна рухливість, кісткова крепітація. </a:t>
            </a:r>
            <a:endParaRPr lang="ru-RU" sz="2800" spc="-1">
              <a:latin typeface="Arial"/>
            </a:endParaRPr>
          </a:p>
          <a:p>
            <a:pPr marL="343080" indent="-342000" algn="just">
              <a:spcBef>
                <a:spcPts val="561"/>
              </a:spcBef>
              <a:buClr>
                <a:srgbClr val="FF0000"/>
              </a:buClr>
              <a:buFont typeface="Arial"/>
              <a:buChar char="•"/>
            </a:pPr>
            <a:r>
              <a:rPr lang="ru-RU" sz="2800" b="1" spc="-1">
                <a:solidFill>
                  <a:srgbClr val="FF0000"/>
                </a:solidFill>
                <a:latin typeface="Calibri"/>
                <a:ea typeface="DejaVu Sans"/>
              </a:rPr>
              <a:t>Патологічна рухливість </a:t>
            </a:r>
            <a:r>
              <a:rPr lang="ru-RU" sz="2800" b="1" spc="-1">
                <a:solidFill>
                  <a:srgbClr val="000000"/>
                </a:solidFill>
                <a:latin typeface="Calibri"/>
                <a:ea typeface="DejaVu Sans"/>
              </a:rPr>
              <a:t>- наявність рухів поза суглобом.</a:t>
            </a:r>
            <a:endParaRPr lang="ru-RU" sz="2800" spc="-1">
              <a:latin typeface="Arial"/>
            </a:endParaRPr>
          </a:p>
          <a:p>
            <a:pPr marL="343080" indent="-342000" algn="just">
              <a:spcBef>
                <a:spcPts val="561"/>
              </a:spcBef>
              <a:buClr>
                <a:srgbClr val="FF0000"/>
              </a:buClr>
              <a:buFont typeface="Arial"/>
              <a:buChar char="•"/>
            </a:pPr>
            <a:r>
              <a:rPr lang="ru-RU" sz="2800" b="1" spc="-1">
                <a:solidFill>
                  <a:srgbClr val="FF0000"/>
                </a:solidFill>
                <a:latin typeface="Calibri"/>
                <a:ea typeface="DejaVu Sans"/>
              </a:rPr>
              <a:t>Кісткова крепітація</a:t>
            </a:r>
            <a:r>
              <a:rPr lang="ru-RU" sz="2800" b="1" spc="-1">
                <a:solidFill>
                  <a:srgbClr val="000000"/>
                </a:solidFill>
                <a:latin typeface="Calibri"/>
                <a:ea typeface="DejaVu Sans"/>
              </a:rPr>
              <a:t> - це характерний хруст, який виникає під час тертя кісткових відламків</a:t>
            </a:r>
            <a:endParaRPr lang="ru-RU" sz="2800" spc="-1">
              <a:latin typeface="Arial"/>
            </a:endParaRPr>
          </a:p>
        </p:txBody>
      </p:sp>
      <p:sp>
        <p:nvSpPr>
          <p:cNvPr id="551" name="CustomShape 2"/>
          <p:cNvSpPr/>
          <p:nvPr/>
        </p:nvSpPr>
        <p:spPr>
          <a:xfrm>
            <a:off x="1981200" y="357120"/>
            <a:ext cx="8471520" cy="292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000"/>
          </a:bodyPr>
          <a:lstStyle/>
          <a:p>
            <a:pPr marL="343080" indent="-342000" algn="just">
              <a:spcBef>
                <a:spcPts val="641"/>
              </a:spcBef>
            </a:pPr>
            <a:r>
              <a:rPr lang="ru-RU" sz="3200" b="1" spc="-1">
                <a:solidFill>
                  <a:srgbClr val="000000"/>
                </a:solidFill>
                <a:latin typeface="Calibri"/>
                <a:ea typeface="DejaVu Sans"/>
              </a:rPr>
              <a:t>         Переломи кісток можуть бути </a:t>
            </a:r>
            <a:r>
              <a:rPr lang="ru-RU" sz="3200" b="1" spc="-1">
                <a:solidFill>
                  <a:srgbClr val="FF0000"/>
                </a:solidFill>
                <a:latin typeface="Calibri"/>
                <a:ea typeface="DejaVu Sans"/>
              </a:rPr>
              <a:t>без зміщення, з незначним </a:t>
            </a:r>
            <a:r>
              <a:rPr lang="ru-RU" sz="3200" b="1" spc="-1">
                <a:solidFill>
                  <a:srgbClr val="000000"/>
                </a:solidFill>
                <a:latin typeface="Calibri"/>
                <a:ea typeface="DejaVu Sans"/>
              </a:rPr>
              <a:t>і </a:t>
            </a:r>
            <a:r>
              <a:rPr lang="ru-RU" sz="3200" b="1" spc="-1">
                <a:solidFill>
                  <a:srgbClr val="FF0000"/>
                </a:solidFill>
                <a:latin typeface="Calibri"/>
                <a:ea typeface="DejaVu Sans"/>
              </a:rPr>
              <a:t>повним зміщенням </a:t>
            </a:r>
            <a:r>
              <a:rPr lang="ru-RU" sz="3200" b="1" spc="-1">
                <a:solidFill>
                  <a:srgbClr val="000000"/>
                </a:solidFill>
                <a:latin typeface="Calibri"/>
                <a:ea typeface="DejaVu Sans"/>
              </a:rPr>
              <a:t>відламків.</a:t>
            </a:r>
            <a:endParaRPr lang="ru-RU" sz="3200" spc="-1">
              <a:latin typeface="Arial"/>
            </a:endParaRPr>
          </a:p>
          <a:p>
            <a:pPr marL="343080" indent="-342000" algn="just">
              <a:spcBef>
                <a:spcPts val="641"/>
              </a:spcBef>
            </a:pPr>
            <a:r>
              <a:rPr lang="ru-RU" sz="3200" b="1" spc="-1">
                <a:solidFill>
                  <a:srgbClr val="000000"/>
                </a:solidFill>
                <a:latin typeface="Calibri"/>
                <a:ea typeface="DejaVu Sans"/>
              </a:rPr>
              <a:t>         Зміщення відламків може відбуватися в одній та  у двох площинах. </a:t>
            </a:r>
            <a:endParaRPr lang="ru-RU" sz="3200" spc="-1">
              <a:latin typeface="Arial"/>
            </a:endParaRPr>
          </a:p>
          <a:p>
            <a:pPr marL="343080" indent="-342000" algn="just">
              <a:spcBef>
                <a:spcPts val="641"/>
              </a:spcBef>
            </a:pPr>
            <a:r>
              <a:rPr lang="ru-RU" sz="3200" b="1" spc="-1">
                <a:solidFill>
                  <a:srgbClr val="000000"/>
                </a:solidFill>
                <a:latin typeface="Calibri"/>
                <a:ea typeface="DejaVu Sans"/>
              </a:rPr>
              <a:t>         Діагностика перелому ґрунтується на даних анамнезу, загального обстеження і рентгенографії.</a:t>
            </a:r>
            <a:endParaRPr lang="ru-RU" sz="3200" spc="-1">
              <a:latin typeface="Arial"/>
            </a:endParaRPr>
          </a:p>
        </p:txBody>
      </p:sp>
    </p:spTree>
    <p:extLst>
      <p:ext uri="{BB962C8B-B14F-4D97-AF65-F5344CB8AC3E}">
        <p14:creationId xmlns:p14="http://schemas.microsoft.com/office/powerpoint/2010/main" val="143938918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50">
                                            <p:txEl>
                                              <p:pRg st="0" end="0"/>
                                            </p:txEl>
                                          </p:spTgt>
                                        </p:tgtEl>
                                        <p:attrNameLst>
                                          <p:attrName>style.visibility</p:attrName>
                                        </p:attrNameLst>
                                      </p:cBhvr>
                                      <p:to>
                                        <p:strVal val="visible"/>
                                      </p:to>
                                    </p:set>
                                    <p:anim calcmode="lin" valueType="str">
                                      <p:cBhvr additive="repl">
                                        <p:cTn id="7" dur="1" fill="hold"/>
                                        <p:tgtEl>
                                          <p:spTgt spid="550">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550">
                                            <p:txEl>
                                              <p:pRg st="1" end="1"/>
                                            </p:txEl>
                                          </p:spTgt>
                                        </p:tgtEl>
                                        <p:attrNameLst>
                                          <p:attrName>style.visibility</p:attrName>
                                        </p:attrNameLst>
                                      </p:cBhvr>
                                      <p:to>
                                        <p:strVal val="visible"/>
                                      </p:to>
                                    </p:set>
                                    <p:anim calcmode="lin" valueType="str">
                                      <p:cBhvr additive="repl">
                                        <p:cTn id="12" dur="1" fill="hold"/>
                                        <p:tgtEl>
                                          <p:spTgt spid="550">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fill="hold" nodeType="clickEffect">
                                  <p:stCondLst>
                                    <p:cond delay="0"/>
                                  </p:stCondLst>
                                  <p:childTnLst>
                                    <p:set>
                                      <p:cBhvr>
                                        <p:cTn id="16" dur="1" fill="hold">
                                          <p:stCondLst>
                                            <p:cond delay="0"/>
                                          </p:stCondLst>
                                        </p:cTn>
                                        <p:tgtEl>
                                          <p:spTgt spid="550">
                                            <p:txEl>
                                              <p:pRg st="2" end="2"/>
                                            </p:txEl>
                                          </p:spTgt>
                                        </p:tgtEl>
                                        <p:attrNameLst>
                                          <p:attrName>style.visibility</p:attrName>
                                        </p:attrNameLst>
                                      </p:cBhvr>
                                      <p:to>
                                        <p:strVal val="visible"/>
                                      </p:to>
                                    </p:set>
                                    <p:anim calcmode="lin" valueType="str">
                                      <p:cBhvr additive="repl">
                                        <p:cTn id="17" dur="1" fill="hold"/>
                                        <p:tgtEl>
                                          <p:spTgt spid="550">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fill="hold" nodeType="clickEffect">
                                  <p:stCondLst>
                                    <p:cond delay="0"/>
                                  </p:stCondLst>
                                  <p:childTnLst>
                                    <p:set>
                                      <p:cBhvr>
                                        <p:cTn id="21" dur="1" fill="hold">
                                          <p:stCondLst>
                                            <p:cond delay="0"/>
                                          </p:stCondLst>
                                        </p:cTn>
                                        <p:tgtEl>
                                          <p:spTgt spid="550">
                                            <p:txEl>
                                              <p:pRg st="3" end="3"/>
                                            </p:txEl>
                                          </p:spTgt>
                                        </p:tgtEl>
                                        <p:attrNameLst>
                                          <p:attrName>style.visibility</p:attrName>
                                        </p:attrNameLst>
                                      </p:cBhvr>
                                      <p:to>
                                        <p:strVal val="visible"/>
                                      </p:to>
                                    </p:set>
                                    <p:anim calcmode="lin" valueType="str">
                                      <p:cBhvr additive="repl">
                                        <p:cTn id="22" dur="1" fill="hold"/>
                                        <p:tgtEl>
                                          <p:spTgt spid="550">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nodeType="clickEffect">
                                  <p:stCondLst>
                                    <p:cond delay="0"/>
                                  </p:stCondLst>
                                  <p:childTnLst>
                                    <p:anim calcmode="lin" valueType="num">
                                      <p:cBhvr additive="repl">
                                        <p:cTn id="26" dur="500"/>
                                        <p:tgtEl>
                                          <p:spTgt spid="550">
                                            <p:txEl>
                                              <p:pRg st="0" end="0"/>
                                            </p:txEl>
                                          </p:spTgt>
                                        </p:tgtEl>
                                        <p:attrNameLst>
                                          <p:attrName>ppt_w</p:attrName>
                                        </p:attrNameLst>
                                      </p:cBhvr>
                                      <p:tavLst>
                                        <p:tav tm="0">
                                          <p:val>
                                            <p:strVal val="#ppt_w"/>
                                          </p:val>
                                        </p:tav>
                                        <p:tav tm="100000">
                                          <p:val>
                                            <p:fltVal val="0"/>
                                          </p:val>
                                        </p:tav>
                                      </p:tavLst>
                                    </p:anim>
                                    <p:anim calcmode="lin" valueType="num">
                                      <p:cBhvr additive="repl">
                                        <p:cTn id="27" dur="500"/>
                                        <p:tgtEl>
                                          <p:spTgt spid="550">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550">
                                            <p:txEl>
                                              <p:pRg st="0" end="0"/>
                                            </p:txEl>
                                          </p:spTgt>
                                        </p:tgtEl>
                                        <p:attrNameLst>
                                          <p:attrName>style.visibility</p:attrName>
                                        </p:attrNameLst>
                                      </p:cBhvr>
                                      <p:to>
                                        <p:strVal val="hidden"/>
                                      </p:to>
                                    </p:set>
                                  </p:childTnLst>
                                </p:cTn>
                              </p:par>
                              <p:par>
                                <p:cTn id="29" presetID="23" presetClass="exit" presetSubtype="32" fill="hold" nodeType="withEffect">
                                  <p:stCondLst>
                                    <p:cond delay="0"/>
                                  </p:stCondLst>
                                  <p:childTnLst>
                                    <p:anim calcmode="lin" valueType="num">
                                      <p:cBhvr additive="repl">
                                        <p:cTn id="30" dur="500"/>
                                        <p:tgtEl>
                                          <p:spTgt spid="550">
                                            <p:txEl>
                                              <p:pRg st="1" end="1"/>
                                            </p:txEl>
                                          </p:spTgt>
                                        </p:tgtEl>
                                        <p:attrNameLst>
                                          <p:attrName>ppt_w</p:attrName>
                                        </p:attrNameLst>
                                      </p:cBhvr>
                                      <p:tavLst>
                                        <p:tav tm="0">
                                          <p:val>
                                            <p:strVal val="#ppt_w"/>
                                          </p:val>
                                        </p:tav>
                                        <p:tav tm="100000">
                                          <p:val>
                                            <p:fltVal val="0"/>
                                          </p:val>
                                        </p:tav>
                                      </p:tavLst>
                                    </p:anim>
                                    <p:anim calcmode="lin" valueType="num">
                                      <p:cBhvr additive="repl">
                                        <p:cTn id="31" dur="500"/>
                                        <p:tgtEl>
                                          <p:spTgt spid="550">
                                            <p:txEl>
                                              <p:pRg st="1" end="1"/>
                                            </p:txEl>
                                          </p:spTgt>
                                        </p:tgtEl>
                                        <p:attrNameLst>
                                          <p:attrName>ppt_h</p:attrName>
                                        </p:attrNameLst>
                                      </p:cBhvr>
                                      <p:tavLst>
                                        <p:tav tm="0">
                                          <p:val>
                                            <p:strVal val="#ppt_h"/>
                                          </p:val>
                                        </p:tav>
                                        <p:tav tm="100000">
                                          <p:val>
                                            <p:fltVal val="0"/>
                                          </p:val>
                                        </p:tav>
                                      </p:tavLst>
                                    </p:anim>
                                    <p:set>
                                      <p:cBhvr>
                                        <p:cTn id="32" dur="1" fill="hold">
                                          <p:stCondLst>
                                            <p:cond delay="499"/>
                                          </p:stCondLst>
                                        </p:cTn>
                                        <p:tgtEl>
                                          <p:spTgt spid="550">
                                            <p:txEl>
                                              <p:pRg st="1" end="1"/>
                                            </p:txEl>
                                          </p:spTgt>
                                        </p:tgtEl>
                                        <p:attrNameLst>
                                          <p:attrName>style.visibility</p:attrName>
                                        </p:attrNameLst>
                                      </p:cBhvr>
                                      <p:to>
                                        <p:strVal val="hidden"/>
                                      </p:to>
                                    </p:set>
                                  </p:childTnLst>
                                </p:cTn>
                              </p:par>
                              <p:par>
                                <p:cTn id="33" presetID="23" presetClass="exit" presetSubtype="32" fill="hold" nodeType="withEffect">
                                  <p:stCondLst>
                                    <p:cond delay="0"/>
                                  </p:stCondLst>
                                  <p:childTnLst>
                                    <p:anim calcmode="lin" valueType="num">
                                      <p:cBhvr additive="repl">
                                        <p:cTn id="34" dur="500"/>
                                        <p:tgtEl>
                                          <p:spTgt spid="550">
                                            <p:txEl>
                                              <p:pRg st="2" end="2"/>
                                            </p:txEl>
                                          </p:spTgt>
                                        </p:tgtEl>
                                        <p:attrNameLst>
                                          <p:attrName>ppt_w</p:attrName>
                                        </p:attrNameLst>
                                      </p:cBhvr>
                                      <p:tavLst>
                                        <p:tav tm="0">
                                          <p:val>
                                            <p:strVal val="#ppt_w"/>
                                          </p:val>
                                        </p:tav>
                                        <p:tav tm="100000">
                                          <p:val>
                                            <p:fltVal val="0"/>
                                          </p:val>
                                        </p:tav>
                                      </p:tavLst>
                                    </p:anim>
                                    <p:anim calcmode="lin" valueType="num">
                                      <p:cBhvr additive="repl">
                                        <p:cTn id="35" dur="500"/>
                                        <p:tgtEl>
                                          <p:spTgt spid="550">
                                            <p:txEl>
                                              <p:pRg st="2" end="2"/>
                                            </p:txEl>
                                          </p:spTgt>
                                        </p:tgtEl>
                                        <p:attrNameLst>
                                          <p:attrName>ppt_h</p:attrName>
                                        </p:attrNameLst>
                                      </p:cBhvr>
                                      <p:tavLst>
                                        <p:tav tm="0">
                                          <p:val>
                                            <p:strVal val="#ppt_h"/>
                                          </p:val>
                                        </p:tav>
                                        <p:tav tm="100000">
                                          <p:val>
                                            <p:fltVal val="0"/>
                                          </p:val>
                                        </p:tav>
                                      </p:tavLst>
                                    </p:anim>
                                    <p:set>
                                      <p:cBhvr>
                                        <p:cTn id="36" dur="1" fill="hold">
                                          <p:stCondLst>
                                            <p:cond delay="499"/>
                                          </p:stCondLst>
                                        </p:cTn>
                                        <p:tgtEl>
                                          <p:spTgt spid="550">
                                            <p:txEl>
                                              <p:pRg st="2" end="2"/>
                                            </p:txEl>
                                          </p:spTgt>
                                        </p:tgtEl>
                                        <p:attrNameLst>
                                          <p:attrName>style.visibility</p:attrName>
                                        </p:attrNameLst>
                                      </p:cBhvr>
                                      <p:to>
                                        <p:strVal val="hidden"/>
                                      </p:to>
                                    </p:set>
                                  </p:childTnLst>
                                </p:cTn>
                              </p:par>
                              <p:par>
                                <p:cTn id="37" presetID="23" presetClass="exit" presetSubtype="32" fill="hold" nodeType="withEffect">
                                  <p:stCondLst>
                                    <p:cond delay="0"/>
                                  </p:stCondLst>
                                  <p:childTnLst>
                                    <p:anim calcmode="lin" valueType="num">
                                      <p:cBhvr additive="repl">
                                        <p:cTn id="38" dur="500"/>
                                        <p:tgtEl>
                                          <p:spTgt spid="550">
                                            <p:txEl>
                                              <p:pRg st="3" end="3"/>
                                            </p:txEl>
                                          </p:spTgt>
                                        </p:tgtEl>
                                        <p:attrNameLst>
                                          <p:attrName>ppt_w</p:attrName>
                                        </p:attrNameLst>
                                      </p:cBhvr>
                                      <p:tavLst>
                                        <p:tav tm="0">
                                          <p:val>
                                            <p:strVal val="#ppt_w"/>
                                          </p:val>
                                        </p:tav>
                                        <p:tav tm="100000">
                                          <p:val>
                                            <p:fltVal val="0"/>
                                          </p:val>
                                        </p:tav>
                                      </p:tavLst>
                                    </p:anim>
                                    <p:anim calcmode="lin" valueType="num">
                                      <p:cBhvr additive="repl">
                                        <p:cTn id="39" dur="500"/>
                                        <p:tgtEl>
                                          <p:spTgt spid="550">
                                            <p:txEl>
                                              <p:pRg st="3" end="3"/>
                                            </p:txEl>
                                          </p:spTgt>
                                        </p:tgtEl>
                                        <p:attrNameLst>
                                          <p:attrName>ppt_h</p:attrName>
                                        </p:attrNameLst>
                                      </p:cBhvr>
                                      <p:tavLst>
                                        <p:tav tm="0">
                                          <p:val>
                                            <p:strVal val="#ppt_h"/>
                                          </p:val>
                                        </p:tav>
                                        <p:tav tm="100000">
                                          <p:val>
                                            <p:fltVal val="0"/>
                                          </p:val>
                                        </p:tav>
                                      </p:tavLst>
                                    </p:anim>
                                    <p:set>
                                      <p:cBhvr>
                                        <p:cTn id="40" dur="1" fill="hold">
                                          <p:stCondLst>
                                            <p:cond delay="499"/>
                                          </p:stCondLst>
                                        </p:cTn>
                                        <p:tgtEl>
                                          <p:spTgt spid="550">
                                            <p:txEl>
                                              <p:pRg st="3" end="3"/>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0" presetClass="entr" fill="hold" nodeType="clickEffect">
                                  <p:stCondLst>
                                    <p:cond delay="0"/>
                                  </p:stCondLst>
                                  <p:childTnLst>
                                    <p:set>
                                      <p:cBhvr>
                                        <p:cTn id="44" dur="1" fill="hold">
                                          <p:stCondLst>
                                            <p:cond delay="0"/>
                                          </p:stCondLst>
                                        </p:cTn>
                                        <p:tgtEl>
                                          <p:spTgt spid="551">
                                            <p:txEl>
                                              <p:pRg st="0" end="0"/>
                                            </p:txEl>
                                          </p:spTgt>
                                        </p:tgtEl>
                                        <p:attrNameLst>
                                          <p:attrName>style.visibility</p:attrName>
                                        </p:attrNameLst>
                                      </p:cBhvr>
                                      <p:to>
                                        <p:strVal val="visible"/>
                                      </p:to>
                                    </p:set>
                                    <p:anim calcmode="lin" valueType="num">
                                      <p:cBhvr additive="repl">
                                        <p:cTn id="45" dur="1000" fill="hold"/>
                                        <p:tgtEl>
                                          <p:spTgt spid="551">
                                            <p:txEl>
                                              <p:pRg st="0" end="0"/>
                                            </p:txEl>
                                          </p:spTgt>
                                        </p:tgtEl>
                                        <p:attrNameLst>
                                          <p:attrName>ppt_w</p:attrName>
                                        </p:attrNameLst>
                                      </p:cBhvr>
                                      <p:tavLst>
                                        <p:tav tm="0">
                                          <p:val>
                                            <p:strVal val="#ppt_w+.3"/>
                                          </p:val>
                                        </p:tav>
                                        <p:tav tm="100000">
                                          <p:val>
                                            <p:strVal val="#ppt_w"/>
                                          </p:val>
                                        </p:tav>
                                      </p:tavLst>
                                    </p:anim>
                                    <p:anim calcmode="lin" valueType="num">
                                      <p:cBhvr additive="repl">
                                        <p:cTn id="46" dur="1000" fill="hold"/>
                                        <p:tgtEl>
                                          <p:spTgt spid="551">
                                            <p:txEl>
                                              <p:pRg st="0" end="0"/>
                                            </p:txEl>
                                          </p:spTgt>
                                        </p:tgtEl>
                                        <p:attrNameLst>
                                          <p:attrName>ppt_h</p:attrName>
                                        </p:attrNameLst>
                                      </p:cBhvr>
                                      <p:tavLst>
                                        <p:tav tm="0">
                                          <p:val>
                                            <p:strVal val="#ppt_h"/>
                                          </p:val>
                                        </p:tav>
                                        <p:tav tm="100000">
                                          <p:val>
                                            <p:strVal val="#ppt_h"/>
                                          </p:val>
                                        </p:tav>
                                      </p:tavLst>
                                    </p:anim>
                                    <p:animEffect transition="in" filter="fade">
                                      <p:cBhvr additive="repl">
                                        <p:cTn id="47" dur="1000"/>
                                        <p:tgtEl>
                                          <p:spTgt spid="551">
                                            <p:txEl>
                                              <p:pRg st="0" end="0"/>
                                            </p:txEl>
                                          </p:spTgt>
                                        </p:tgtEl>
                                      </p:cBhvr>
                                    </p:animEffect>
                                  </p:childTnLst>
                                </p:cTn>
                              </p:par>
                              <p:par>
                                <p:cTn id="48" presetID="50" presetClass="entr" fill="hold" nodeType="withEffect">
                                  <p:stCondLst>
                                    <p:cond delay="0"/>
                                  </p:stCondLst>
                                  <p:childTnLst>
                                    <p:set>
                                      <p:cBhvr>
                                        <p:cTn id="49" dur="1" fill="hold">
                                          <p:stCondLst>
                                            <p:cond delay="0"/>
                                          </p:stCondLst>
                                        </p:cTn>
                                        <p:tgtEl>
                                          <p:spTgt spid="551">
                                            <p:txEl>
                                              <p:pRg st="1" end="1"/>
                                            </p:txEl>
                                          </p:spTgt>
                                        </p:tgtEl>
                                        <p:attrNameLst>
                                          <p:attrName>style.visibility</p:attrName>
                                        </p:attrNameLst>
                                      </p:cBhvr>
                                      <p:to>
                                        <p:strVal val="visible"/>
                                      </p:to>
                                    </p:set>
                                    <p:anim calcmode="lin" valueType="num">
                                      <p:cBhvr additive="repl">
                                        <p:cTn id="50" dur="1000" fill="hold"/>
                                        <p:tgtEl>
                                          <p:spTgt spid="551">
                                            <p:txEl>
                                              <p:pRg st="1" end="1"/>
                                            </p:txEl>
                                          </p:spTgt>
                                        </p:tgtEl>
                                        <p:attrNameLst>
                                          <p:attrName>ppt_w</p:attrName>
                                        </p:attrNameLst>
                                      </p:cBhvr>
                                      <p:tavLst>
                                        <p:tav tm="0">
                                          <p:val>
                                            <p:strVal val="#ppt_w+.3"/>
                                          </p:val>
                                        </p:tav>
                                        <p:tav tm="100000">
                                          <p:val>
                                            <p:strVal val="#ppt_w"/>
                                          </p:val>
                                        </p:tav>
                                      </p:tavLst>
                                    </p:anim>
                                    <p:anim calcmode="lin" valueType="num">
                                      <p:cBhvr additive="repl">
                                        <p:cTn id="51" dur="1000" fill="hold"/>
                                        <p:tgtEl>
                                          <p:spTgt spid="551">
                                            <p:txEl>
                                              <p:pRg st="1" end="1"/>
                                            </p:txEl>
                                          </p:spTgt>
                                        </p:tgtEl>
                                        <p:attrNameLst>
                                          <p:attrName>ppt_h</p:attrName>
                                        </p:attrNameLst>
                                      </p:cBhvr>
                                      <p:tavLst>
                                        <p:tav tm="0">
                                          <p:val>
                                            <p:strVal val="#ppt_h"/>
                                          </p:val>
                                        </p:tav>
                                        <p:tav tm="100000">
                                          <p:val>
                                            <p:strVal val="#ppt_h"/>
                                          </p:val>
                                        </p:tav>
                                      </p:tavLst>
                                    </p:anim>
                                    <p:animEffect transition="in" filter="fade">
                                      <p:cBhvr additive="repl">
                                        <p:cTn id="52" dur="1000"/>
                                        <p:tgtEl>
                                          <p:spTgt spid="551">
                                            <p:txEl>
                                              <p:pRg st="1" end="1"/>
                                            </p:txEl>
                                          </p:spTgt>
                                        </p:tgtEl>
                                      </p:cBhvr>
                                    </p:animEffect>
                                  </p:childTnLst>
                                </p:cTn>
                              </p:par>
                              <p:par>
                                <p:cTn id="53" presetID="50" presetClass="entr" fill="hold" nodeType="withEffect">
                                  <p:stCondLst>
                                    <p:cond delay="0"/>
                                  </p:stCondLst>
                                  <p:childTnLst>
                                    <p:set>
                                      <p:cBhvr>
                                        <p:cTn id="54" dur="1" fill="hold">
                                          <p:stCondLst>
                                            <p:cond delay="0"/>
                                          </p:stCondLst>
                                        </p:cTn>
                                        <p:tgtEl>
                                          <p:spTgt spid="551">
                                            <p:txEl>
                                              <p:pRg st="2" end="2"/>
                                            </p:txEl>
                                          </p:spTgt>
                                        </p:tgtEl>
                                        <p:attrNameLst>
                                          <p:attrName>style.visibility</p:attrName>
                                        </p:attrNameLst>
                                      </p:cBhvr>
                                      <p:to>
                                        <p:strVal val="visible"/>
                                      </p:to>
                                    </p:set>
                                    <p:anim calcmode="lin" valueType="num">
                                      <p:cBhvr additive="repl">
                                        <p:cTn id="55" dur="1000" fill="hold"/>
                                        <p:tgtEl>
                                          <p:spTgt spid="551">
                                            <p:txEl>
                                              <p:pRg st="2" end="2"/>
                                            </p:txEl>
                                          </p:spTgt>
                                        </p:tgtEl>
                                        <p:attrNameLst>
                                          <p:attrName>ppt_w</p:attrName>
                                        </p:attrNameLst>
                                      </p:cBhvr>
                                      <p:tavLst>
                                        <p:tav tm="0">
                                          <p:val>
                                            <p:strVal val="#ppt_w+.3"/>
                                          </p:val>
                                        </p:tav>
                                        <p:tav tm="100000">
                                          <p:val>
                                            <p:strVal val="#ppt_w"/>
                                          </p:val>
                                        </p:tav>
                                      </p:tavLst>
                                    </p:anim>
                                    <p:anim calcmode="lin" valueType="num">
                                      <p:cBhvr additive="repl">
                                        <p:cTn id="56" dur="1000" fill="hold"/>
                                        <p:tgtEl>
                                          <p:spTgt spid="551">
                                            <p:txEl>
                                              <p:pRg st="2" end="2"/>
                                            </p:txEl>
                                          </p:spTgt>
                                        </p:tgtEl>
                                        <p:attrNameLst>
                                          <p:attrName>ppt_h</p:attrName>
                                        </p:attrNameLst>
                                      </p:cBhvr>
                                      <p:tavLst>
                                        <p:tav tm="0">
                                          <p:val>
                                            <p:strVal val="#ppt_h"/>
                                          </p:val>
                                        </p:tav>
                                        <p:tav tm="100000">
                                          <p:val>
                                            <p:strVal val="#ppt_h"/>
                                          </p:val>
                                        </p:tav>
                                      </p:tavLst>
                                    </p:anim>
                                    <p:animEffect transition="in" filter="fade">
                                      <p:cBhvr additive="repl">
                                        <p:cTn id="57" dur="1000"/>
                                        <p:tgtEl>
                                          <p:spTgt spid="55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xit" presetSubtype="12" fill="hold" nodeType="clickEffect">
                                  <p:stCondLst>
                                    <p:cond delay="0"/>
                                  </p:stCondLst>
                                  <p:childTnLst>
                                    <p:animEffect transition="out" filter="strips(downLeft)">
                                      <p:cBhvr additive="repl">
                                        <p:cTn id="61" dur="500"/>
                                        <p:tgtEl>
                                          <p:spTgt spid="551">
                                            <p:txEl>
                                              <p:pRg st="0" end="0"/>
                                            </p:txEl>
                                          </p:spTgt>
                                        </p:tgtEl>
                                      </p:cBhvr>
                                    </p:animEffect>
                                    <p:set>
                                      <p:cBhvr>
                                        <p:cTn id="62" dur="1" fill="hold">
                                          <p:stCondLst>
                                            <p:cond delay="499"/>
                                          </p:stCondLst>
                                        </p:cTn>
                                        <p:tgtEl>
                                          <p:spTgt spid="551">
                                            <p:txEl>
                                              <p:pRg st="0" end="0"/>
                                            </p:txEl>
                                          </p:spTgt>
                                        </p:tgtEl>
                                        <p:attrNameLst>
                                          <p:attrName>style.visibility</p:attrName>
                                        </p:attrNameLst>
                                      </p:cBhvr>
                                      <p:to>
                                        <p:strVal val="hidden"/>
                                      </p:to>
                                    </p:set>
                                  </p:childTnLst>
                                </p:cTn>
                              </p:par>
                              <p:par>
                                <p:cTn id="63" presetID="18" presetClass="exit" presetSubtype="12" fill="hold" nodeType="withEffect">
                                  <p:stCondLst>
                                    <p:cond delay="0"/>
                                  </p:stCondLst>
                                  <p:childTnLst>
                                    <p:animEffect transition="out" filter="strips(downLeft)">
                                      <p:cBhvr additive="repl">
                                        <p:cTn id="64" dur="500"/>
                                        <p:tgtEl>
                                          <p:spTgt spid="551">
                                            <p:txEl>
                                              <p:pRg st="1" end="1"/>
                                            </p:txEl>
                                          </p:spTgt>
                                        </p:tgtEl>
                                      </p:cBhvr>
                                    </p:animEffect>
                                    <p:set>
                                      <p:cBhvr>
                                        <p:cTn id="65" dur="1" fill="hold">
                                          <p:stCondLst>
                                            <p:cond delay="499"/>
                                          </p:stCondLst>
                                        </p:cTn>
                                        <p:tgtEl>
                                          <p:spTgt spid="551">
                                            <p:txEl>
                                              <p:pRg st="1" end="1"/>
                                            </p:txEl>
                                          </p:spTgt>
                                        </p:tgtEl>
                                        <p:attrNameLst>
                                          <p:attrName>style.visibility</p:attrName>
                                        </p:attrNameLst>
                                      </p:cBhvr>
                                      <p:to>
                                        <p:strVal val="hidden"/>
                                      </p:to>
                                    </p:set>
                                  </p:childTnLst>
                                </p:cTn>
                              </p:par>
                              <p:par>
                                <p:cTn id="66" presetID="18" presetClass="exit" presetSubtype="12" fill="hold" nodeType="withEffect">
                                  <p:stCondLst>
                                    <p:cond delay="0"/>
                                  </p:stCondLst>
                                  <p:childTnLst>
                                    <p:animEffect transition="out" filter="strips(downLeft)">
                                      <p:cBhvr additive="repl">
                                        <p:cTn id="67" dur="500"/>
                                        <p:tgtEl>
                                          <p:spTgt spid="551">
                                            <p:txEl>
                                              <p:pRg st="2" end="2"/>
                                            </p:txEl>
                                          </p:spTgt>
                                        </p:tgtEl>
                                      </p:cBhvr>
                                    </p:animEffect>
                                    <p:set>
                                      <p:cBhvr>
                                        <p:cTn id="68" dur="1" fill="hold">
                                          <p:stCondLst>
                                            <p:cond delay="499"/>
                                          </p:stCondLst>
                                        </p:cTn>
                                        <p:tgtEl>
                                          <p:spTgt spid="55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30726" t="19224" r="31579" b="12973"/>
          <a:stretch/>
        </p:blipFill>
        <p:spPr>
          <a:xfrm>
            <a:off x="569939" y="206447"/>
            <a:ext cx="6373090" cy="6445103"/>
          </a:xfrm>
          <a:prstGeom prst="rect">
            <a:avLst/>
          </a:prstGeom>
        </p:spPr>
      </p:pic>
      <p:sp>
        <p:nvSpPr>
          <p:cNvPr id="3" name="Прямоугольник 2"/>
          <p:cNvSpPr/>
          <p:nvPr/>
        </p:nvSpPr>
        <p:spPr>
          <a:xfrm>
            <a:off x="6596666" y="2844223"/>
            <a:ext cx="4916026" cy="584775"/>
          </a:xfrm>
          <a:prstGeom prst="rect">
            <a:avLst/>
          </a:prstGeom>
        </p:spPr>
        <p:txBody>
          <a:bodyPr wrap="none">
            <a:spAutoFit/>
          </a:bodyPr>
          <a:lstStyle/>
          <a:p>
            <a:r>
              <a:rPr lang="ru-RU" sz="3200" b="1" dirty="0">
                <a:solidFill>
                  <a:srgbClr val="7030A0"/>
                </a:solidFill>
                <a:effectLst>
                  <a:outerShdw blurRad="38100" dist="38100" dir="2700000" algn="tl">
                    <a:srgbClr val="000000">
                      <a:alpha val="43137"/>
                    </a:srgbClr>
                  </a:outerShdw>
                </a:effectLst>
              </a:rPr>
              <a:t>Будова </a:t>
            </a:r>
            <a:r>
              <a:rPr lang="ru-RU" sz="3200" b="1" dirty="0" err="1">
                <a:solidFill>
                  <a:srgbClr val="7030A0"/>
                </a:solidFill>
                <a:effectLst>
                  <a:outerShdw blurRad="38100" dist="38100" dir="2700000" algn="tl">
                    <a:srgbClr val="000000">
                      <a:alpha val="43137"/>
                    </a:srgbClr>
                  </a:outerShdw>
                </a:effectLst>
              </a:rPr>
              <a:t>дихальної</a:t>
            </a:r>
            <a:r>
              <a:rPr lang="ru-RU" sz="3200" b="1" dirty="0">
                <a:solidFill>
                  <a:srgbClr val="7030A0"/>
                </a:solidFill>
                <a:effectLst>
                  <a:outerShdw blurRad="38100" dist="38100" dir="2700000" algn="tl">
                    <a:srgbClr val="000000">
                      <a:alpha val="43137"/>
                    </a:srgbClr>
                  </a:outerShdw>
                </a:effectLst>
              </a:rPr>
              <a:t> </a:t>
            </a:r>
            <a:r>
              <a:rPr lang="ru-RU" sz="3200" b="1" dirty="0" err="1">
                <a:solidFill>
                  <a:srgbClr val="7030A0"/>
                </a:solidFill>
                <a:effectLst>
                  <a:outerShdw blurRad="38100" dist="38100" dir="2700000" algn="tl">
                    <a:srgbClr val="000000">
                      <a:alpha val="43137"/>
                    </a:srgbClr>
                  </a:outerShdw>
                </a:effectLst>
              </a:rPr>
              <a:t>системи</a:t>
            </a:r>
            <a:endParaRPr lang="ru-RU" sz="32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7345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CustomShape 1"/>
          <p:cNvSpPr/>
          <p:nvPr/>
        </p:nvSpPr>
        <p:spPr>
          <a:xfrm>
            <a:off x="1981200" y="285840"/>
            <a:ext cx="8228520" cy="49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3000" lnSpcReduction="20000"/>
          </a:bodyPr>
          <a:lstStyle/>
          <a:p>
            <a:pPr algn="ctr">
              <a:lnSpc>
                <a:spcPct val="100000"/>
              </a:lnSpc>
            </a:pPr>
            <a:r>
              <a:rPr lang="ru-RU" sz="3600" b="1" i="1" spc="-1">
                <a:solidFill>
                  <a:srgbClr val="7030A0"/>
                </a:solidFill>
                <a:latin typeface="Calibri"/>
                <a:ea typeface="DejaVu Sans"/>
              </a:rPr>
              <a:t>Клінічні ознаки переломів</a:t>
            </a:r>
            <a:endParaRPr lang="ru-RU" sz="3600" spc="-1">
              <a:latin typeface="Arial"/>
            </a:endParaRPr>
          </a:p>
        </p:txBody>
      </p:sp>
      <p:sp>
        <p:nvSpPr>
          <p:cNvPr id="553" name="CustomShape 2"/>
          <p:cNvSpPr/>
          <p:nvPr/>
        </p:nvSpPr>
        <p:spPr>
          <a:xfrm>
            <a:off x="1981200" y="857160"/>
            <a:ext cx="8228520" cy="571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4500" lnSpcReduction="20000"/>
          </a:bodyPr>
          <a:lstStyle/>
          <a:p>
            <a:pPr marL="343080" indent="-342000" algn="just">
              <a:spcBef>
                <a:spcPts val="680"/>
              </a:spcBef>
              <a:buClr>
                <a:srgbClr val="000000"/>
              </a:buClr>
              <a:buFont typeface="Arial"/>
              <a:buChar char="•"/>
            </a:pPr>
            <a:r>
              <a:rPr lang="ru-RU" sz="3200" b="1" spc="-1">
                <a:solidFill>
                  <a:srgbClr val="000000"/>
                </a:solidFill>
                <a:latin typeface="Calibri"/>
                <a:ea typeface="DejaVu Sans"/>
              </a:rPr>
              <a:t>Розрізняють  абсолютні і відносні  ознаки  переломів. 		</a:t>
            </a:r>
            <a:r>
              <a:rPr lang="ru-RU" sz="3400" b="1" i="1" spc="-1">
                <a:solidFill>
                  <a:srgbClr val="0070C0"/>
                </a:solidFill>
                <a:latin typeface="Calibri"/>
                <a:ea typeface="DejaVu Sans"/>
              </a:rPr>
              <a:t>Абсолютними               ознаками  є:  </a:t>
            </a:r>
            <a:endParaRPr lang="ru-RU" sz="34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1 ) деформація кінцівки в зоні перелому; </a:t>
            </a:r>
            <a:endParaRPr lang="ru-RU" sz="32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2) вкорочення кінцівки за рахунок зміщення її відламків по довжині; </a:t>
            </a:r>
            <a:endParaRPr lang="ru-RU" sz="32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3) крепітація кісткових відламків при їх терті; </a:t>
            </a:r>
            <a:endParaRPr lang="ru-RU" sz="32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4) патологічна рухливість в зоні перелому.</a:t>
            </a:r>
            <a:endParaRPr lang="ru-RU" sz="3200" spc="-1">
              <a:latin typeface="Arial"/>
            </a:endParaRPr>
          </a:p>
          <a:p>
            <a:pPr marL="343080" indent="-342000" algn="just">
              <a:spcBef>
                <a:spcPts val="641"/>
              </a:spcBef>
            </a:pPr>
            <a:endParaRPr lang="ru-RU" sz="3200" spc="-1">
              <a:latin typeface="Arial"/>
            </a:endParaRPr>
          </a:p>
          <a:p>
            <a:pPr marL="343080" indent="-342000" algn="just">
              <a:spcBef>
                <a:spcPts val="680"/>
              </a:spcBef>
            </a:pPr>
            <a:r>
              <a:rPr lang="ru-RU" sz="3200" b="1" i="1" spc="-1">
                <a:solidFill>
                  <a:srgbClr val="0070C0"/>
                </a:solidFill>
                <a:latin typeface="Calibri"/>
                <a:ea typeface="DejaVu Sans"/>
              </a:rPr>
              <a:t>		</a:t>
            </a:r>
            <a:r>
              <a:rPr lang="ru-RU" sz="3400" b="1" i="1" spc="-1">
                <a:solidFill>
                  <a:srgbClr val="0070C0"/>
                </a:solidFill>
                <a:latin typeface="Calibri"/>
                <a:ea typeface="DejaVu Sans"/>
              </a:rPr>
              <a:t>Відносними ознаками є:</a:t>
            </a:r>
            <a:endParaRPr lang="ru-RU" sz="34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 1) біль у зоні ушкодження; </a:t>
            </a:r>
            <a:endParaRPr lang="ru-RU" sz="32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2) гематома в ділянці травми; </a:t>
            </a:r>
            <a:endParaRPr lang="ru-RU" sz="32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3) набряк і припухлість м’яких тканин у ділянці ушкодження;</a:t>
            </a:r>
            <a:endParaRPr lang="ru-RU" sz="3200" spc="-1">
              <a:latin typeface="Arial"/>
            </a:endParaRPr>
          </a:p>
          <a:p>
            <a:pPr marL="343080" indent="-342000" algn="just">
              <a:spcBef>
                <a:spcPts val="641"/>
              </a:spcBef>
              <a:buClr>
                <a:srgbClr val="000000"/>
              </a:buClr>
              <a:buFont typeface="Arial"/>
              <a:buChar char="•"/>
            </a:pPr>
            <a:r>
              <a:rPr lang="ru-RU" sz="3200" b="1" spc="-1">
                <a:solidFill>
                  <a:srgbClr val="000000"/>
                </a:solidFill>
                <a:latin typeface="Calibri"/>
                <a:ea typeface="DejaVu Sans"/>
              </a:rPr>
              <a:t>4) порушення функції кінцівки. </a:t>
            </a:r>
            <a:endParaRPr lang="ru-RU" sz="3200" spc="-1">
              <a:latin typeface="Arial"/>
            </a:endParaRPr>
          </a:p>
          <a:p>
            <a:pPr marL="343080" indent="-342000" algn="just">
              <a:spcBef>
                <a:spcPts val="641"/>
              </a:spcBef>
            </a:pPr>
            <a:r>
              <a:rPr lang="ru-RU" sz="3200" b="1" spc="-1">
                <a:solidFill>
                  <a:srgbClr val="000000"/>
                </a:solidFill>
                <a:latin typeface="Calibri"/>
                <a:ea typeface="DejaVu Sans"/>
              </a:rPr>
              <a:t>         Ці ознаки набувають значення тільки при наявності абсолютних ознак перелому. Слід зазначити, що переломи кісток Можуть ускладнюватись кровотечею, травматичним шоком і жировою емболією.</a:t>
            </a:r>
            <a:endParaRPr lang="ru-RU" sz="3200" spc="-1">
              <a:latin typeface="Arial"/>
            </a:endParaRPr>
          </a:p>
          <a:p>
            <a:pPr marL="343080" indent="-342000">
              <a:spcBef>
                <a:spcPts val="641"/>
              </a:spcBef>
            </a:pPr>
            <a:endParaRPr lang="ru-RU" sz="3200" spc="-1">
              <a:latin typeface="Arial"/>
            </a:endParaRPr>
          </a:p>
        </p:txBody>
      </p:sp>
    </p:spTree>
    <p:extLst>
      <p:ext uri="{BB962C8B-B14F-4D97-AF65-F5344CB8AC3E}">
        <p14:creationId xmlns:p14="http://schemas.microsoft.com/office/powerpoint/2010/main" val="102130182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1981200" y="274680"/>
            <a:ext cx="8228520" cy="4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0000" lnSpcReduction="20000"/>
          </a:bodyPr>
          <a:lstStyle/>
          <a:p>
            <a:pPr algn="ctr">
              <a:lnSpc>
                <a:spcPct val="100000"/>
              </a:lnSpc>
            </a:pPr>
            <a:r>
              <a:rPr lang="ru-RU" sz="5400" b="1" i="1" u="sng" spc="-1">
                <a:solidFill>
                  <a:srgbClr val="000000"/>
                </a:solidFill>
                <a:latin typeface="Calibri"/>
                <a:ea typeface="DejaVu Sans"/>
              </a:rPr>
              <a:t>Регенерація</a:t>
            </a:r>
            <a:endParaRPr lang="ru-RU" sz="5400" spc="-1">
              <a:latin typeface="Arial"/>
            </a:endParaRPr>
          </a:p>
        </p:txBody>
      </p:sp>
      <p:sp>
        <p:nvSpPr>
          <p:cNvPr id="555" name="CustomShape 2"/>
          <p:cNvSpPr/>
          <p:nvPr/>
        </p:nvSpPr>
        <p:spPr>
          <a:xfrm>
            <a:off x="1981200" y="857160"/>
            <a:ext cx="8228520" cy="552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2000" algn="just">
              <a:lnSpc>
                <a:spcPct val="90000"/>
              </a:lnSpc>
              <a:spcBef>
                <a:spcPts val="561"/>
              </a:spcBef>
            </a:pPr>
            <a:r>
              <a:rPr lang="ru-RU" sz="2800" spc="-1">
                <a:solidFill>
                  <a:srgbClr val="000000"/>
                </a:solidFill>
                <a:latin typeface="Calibri"/>
                <a:ea typeface="DejaVu Sans"/>
              </a:rPr>
              <a:t>       </a:t>
            </a:r>
            <a:r>
              <a:rPr lang="ru-RU" sz="2800" b="1" spc="-1">
                <a:solidFill>
                  <a:srgbClr val="003300"/>
                </a:solidFill>
                <a:latin typeface="Calibri"/>
                <a:ea typeface="DejaVu Sans"/>
              </a:rPr>
              <a:t>Розрізняють два види регенерації кісткової тканини: фізіологічну і репаративну. </a:t>
            </a:r>
            <a:endParaRPr lang="ru-RU" sz="2800" spc="-1">
              <a:latin typeface="Arial"/>
            </a:endParaRPr>
          </a:p>
          <a:p>
            <a:pPr marL="343080" indent="-342000" algn="just">
              <a:lnSpc>
                <a:spcPct val="90000"/>
              </a:lnSpc>
              <a:spcBef>
                <a:spcPts val="561"/>
              </a:spcBef>
            </a:pPr>
            <a:r>
              <a:rPr lang="ru-RU" sz="2800" b="1" spc="-1">
                <a:solidFill>
                  <a:srgbClr val="003300"/>
                </a:solidFill>
                <a:latin typeface="Calibri"/>
                <a:ea typeface="DejaVu Sans"/>
              </a:rPr>
              <a:t>      </a:t>
            </a:r>
            <a:r>
              <a:rPr lang="ru-RU" sz="2800" b="1" i="1" spc="-1">
                <a:solidFill>
                  <a:srgbClr val="FF0000"/>
                </a:solidFill>
                <a:latin typeface="Calibri"/>
                <a:ea typeface="DejaVu Sans"/>
              </a:rPr>
              <a:t>Виділяють 4 фази репаративної регенерації:</a:t>
            </a:r>
            <a:endParaRPr lang="ru-RU" sz="2800" spc="-1">
              <a:latin typeface="Arial"/>
            </a:endParaRPr>
          </a:p>
          <a:p>
            <a:pPr marL="343080" indent="-342000" algn="just">
              <a:lnSpc>
                <a:spcPct val="90000"/>
              </a:lnSpc>
              <a:spcBef>
                <a:spcPts val="561"/>
              </a:spcBef>
              <a:buClr>
                <a:srgbClr val="003300"/>
              </a:buClr>
              <a:buFont typeface="Arial"/>
              <a:buChar char="•"/>
            </a:pPr>
            <a:r>
              <a:rPr lang="ru-RU" sz="2800" b="1" spc="-1">
                <a:solidFill>
                  <a:srgbClr val="003300"/>
                </a:solidFill>
                <a:latin typeface="Calibri"/>
                <a:ea typeface="DejaVu Sans"/>
              </a:rPr>
              <a:t>1-ша фаза - катаболізм тканинних структур, проліферація клітинних елементів;</a:t>
            </a:r>
            <a:endParaRPr lang="ru-RU" sz="2800" spc="-1">
              <a:latin typeface="Arial"/>
            </a:endParaRPr>
          </a:p>
          <a:p>
            <a:pPr marL="343080" indent="-342000" algn="just">
              <a:lnSpc>
                <a:spcPct val="90000"/>
              </a:lnSpc>
              <a:spcBef>
                <a:spcPts val="561"/>
              </a:spcBef>
              <a:buClr>
                <a:srgbClr val="003300"/>
              </a:buClr>
              <a:buFont typeface="Arial"/>
              <a:buChar char="•"/>
            </a:pPr>
            <a:r>
              <a:rPr lang="ru-RU" sz="2800" b="1" spc="-1">
                <a:solidFill>
                  <a:srgbClr val="003300"/>
                </a:solidFill>
                <a:latin typeface="Calibri"/>
                <a:ea typeface="DejaVu Sans"/>
              </a:rPr>
              <a:t>2-га фаза - утворення і диференціація тканинних структур;</a:t>
            </a:r>
            <a:endParaRPr lang="ru-RU" sz="2800" spc="-1">
              <a:latin typeface="Arial"/>
            </a:endParaRPr>
          </a:p>
          <a:p>
            <a:pPr marL="343080" indent="-342000" algn="just">
              <a:lnSpc>
                <a:spcPct val="90000"/>
              </a:lnSpc>
              <a:spcBef>
                <a:spcPts val="561"/>
              </a:spcBef>
              <a:buClr>
                <a:srgbClr val="003300"/>
              </a:buClr>
              <a:buFont typeface="Arial"/>
              <a:buChar char="•"/>
            </a:pPr>
            <a:r>
              <a:rPr lang="ru-RU" sz="2800" b="1" spc="-1">
                <a:solidFill>
                  <a:srgbClr val="003300"/>
                </a:solidFill>
                <a:latin typeface="Calibri"/>
                <a:ea typeface="DejaVu Sans"/>
              </a:rPr>
              <a:t>3-тя фаза - утворення ангіогенної кісткової структури (перебудова кісткової тканини);</a:t>
            </a:r>
            <a:endParaRPr lang="ru-RU" sz="2800" spc="-1">
              <a:latin typeface="Arial"/>
            </a:endParaRPr>
          </a:p>
          <a:p>
            <a:pPr marL="343080" indent="-342000" algn="just">
              <a:lnSpc>
                <a:spcPct val="90000"/>
              </a:lnSpc>
              <a:spcBef>
                <a:spcPts val="561"/>
              </a:spcBef>
              <a:buClr>
                <a:srgbClr val="003300"/>
              </a:buClr>
              <a:buFont typeface="Arial"/>
              <a:buChar char="•"/>
            </a:pPr>
            <a:r>
              <a:rPr lang="ru-RU" sz="2800" b="1" spc="-1">
                <a:solidFill>
                  <a:srgbClr val="003300"/>
                </a:solidFill>
                <a:latin typeface="Calibri"/>
                <a:ea typeface="DejaVu Sans"/>
              </a:rPr>
              <a:t>4-та фаза - повне відновлення кістки.</a:t>
            </a:r>
            <a:endParaRPr lang="ru-RU" sz="2800" spc="-1">
              <a:latin typeface="Arial"/>
            </a:endParaRPr>
          </a:p>
          <a:p>
            <a:pPr marL="343080" indent="-342000" algn="just"/>
            <a:r>
              <a:rPr lang="ru-RU" sz="2800" b="1" spc="-1">
                <a:solidFill>
                  <a:srgbClr val="000000"/>
                </a:solidFill>
                <a:latin typeface="Calibri"/>
                <a:ea typeface="DejaVu Sans"/>
              </a:rPr>
              <a:t> </a:t>
            </a:r>
            <a:r>
              <a:rPr lang="ru-RU" sz="2800" b="1" spc="-1">
                <a:solidFill>
                  <a:srgbClr val="8E008E"/>
                </a:solidFill>
                <a:latin typeface="Calibri"/>
                <a:ea typeface="DejaVu Sans"/>
              </a:rPr>
              <a:t>Розрізняють 4 види кісткової мозолі:     </a:t>
            </a:r>
            <a:endParaRPr lang="ru-RU" sz="2800" spc="-1">
              <a:latin typeface="Arial"/>
            </a:endParaRPr>
          </a:p>
          <a:p>
            <a:pPr marL="343080" indent="-342000" algn="just"/>
            <a:r>
              <a:rPr lang="ru-RU" sz="2800" b="1" spc="-1">
                <a:solidFill>
                  <a:srgbClr val="000000"/>
                </a:solidFill>
                <a:latin typeface="Calibri"/>
                <a:ea typeface="DejaVu Sans"/>
              </a:rPr>
              <a:t>    -періостальна (зовнішня),</a:t>
            </a:r>
            <a:endParaRPr lang="ru-RU" sz="2800" spc="-1">
              <a:latin typeface="Arial"/>
            </a:endParaRPr>
          </a:p>
          <a:p>
            <a:pPr marL="343080" indent="-342000" algn="just"/>
            <a:r>
              <a:rPr lang="ru-RU" sz="2800" b="1" spc="-1">
                <a:solidFill>
                  <a:srgbClr val="000000"/>
                </a:solidFill>
                <a:latin typeface="Calibri"/>
                <a:ea typeface="DejaVu Sans"/>
              </a:rPr>
              <a:t>    -ендостальна (внутрішня), </a:t>
            </a:r>
            <a:endParaRPr lang="ru-RU" sz="2800" spc="-1">
              <a:latin typeface="Arial"/>
            </a:endParaRPr>
          </a:p>
          <a:p>
            <a:pPr marL="343080" indent="-342000" algn="just"/>
            <a:r>
              <a:rPr lang="ru-RU" sz="2800" b="1" spc="-1">
                <a:solidFill>
                  <a:srgbClr val="000000"/>
                </a:solidFill>
                <a:latin typeface="Calibri"/>
                <a:ea typeface="DejaVu Sans"/>
              </a:rPr>
              <a:t>    -проміжна, </a:t>
            </a:r>
            <a:endParaRPr lang="ru-RU" sz="2800" spc="-1">
              <a:latin typeface="Arial"/>
            </a:endParaRPr>
          </a:p>
          <a:p>
            <a:pPr marL="343080" indent="-342000" algn="just"/>
            <a:r>
              <a:rPr lang="ru-RU" sz="2800" b="1" spc="-1">
                <a:solidFill>
                  <a:srgbClr val="000000"/>
                </a:solidFill>
                <a:latin typeface="Calibri"/>
                <a:ea typeface="DejaVu Sans"/>
              </a:rPr>
              <a:t>    -паростальна</a:t>
            </a:r>
            <a:endParaRPr lang="ru-RU" sz="2800" spc="-1">
              <a:latin typeface="Arial"/>
            </a:endParaRPr>
          </a:p>
        </p:txBody>
      </p:sp>
    </p:spTree>
    <p:extLst>
      <p:ext uri="{BB962C8B-B14F-4D97-AF65-F5344CB8AC3E}">
        <p14:creationId xmlns:p14="http://schemas.microsoft.com/office/powerpoint/2010/main" val="365569001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str">
                                      <p:cBhvr additive="repl">
                                        <p:cTn id="7" dur="1" fill="hold"/>
                                        <p:tgtEl>
                                          <p:spTgt spid="554"/>
                                        </p:tgtEl>
                                      </p:cBhvr>
                                    </p:anim>
                                  </p:childTnLst>
                                </p:cTn>
                              </p:par>
                            </p:childTnLst>
                          </p:cTn>
                        </p:par>
                      </p:childTnLst>
                    </p:cTn>
                  </p:par>
                  <p:par>
                    <p:cTn id="8" fill="hold">
                      <p:stCondLst>
                        <p:cond delay="indefinite"/>
                      </p:stCondLst>
                      <p:childTnLst>
                        <p:par>
                          <p:cTn id="9" fill="hold">
                            <p:stCondLst>
                              <p:cond delay="0"/>
                            </p:stCondLst>
                            <p:childTnLst>
                              <p:par>
                                <p:cTn id="10" presetID="24" presetClass="entr" fill="hold" nodeType="clickEffect">
                                  <p:stCondLst>
                                    <p:cond delay="0"/>
                                  </p:stCondLst>
                                  <p:childTnLst>
                                    <p:set>
                                      <p:cBhvr>
                                        <p:cTn id="11" dur="1" fill="hold">
                                          <p:stCondLst>
                                            <p:cond delay="0"/>
                                          </p:stCondLst>
                                        </p:cTn>
                                        <p:tgtEl>
                                          <p:spTgt spid="555">
                                            <p:txEl>
                                              <p:pRg st="0" end="0"/>
                                            </p:txEl>
                                          </p:spTgt>
                                        </p:tgtEl>
                                        <p:attrNameLst>
                                          <p:attrName>style.visibility</p:attrName>
                                        </p:attrNameLst>
                                      </p:cBhvr>
                                      <p:to>
                                        <p:strVal val="visible"/>
                                      </p:to>
                                    </p:set>
                                    <p:anim calcmode="lin" valueType="str">
                                      <p:cBhvr additive="repl">
                                        <p:cTn id="12" dur="1" fill="hold"/>
                                        <p:tgtEl>
                                          <p:spTgt spid="555">
                                            <p:txEl>
                                              <p:pRg st="0" end="0"/>
                                            </p:txEl>
                                          </p:spTgt>
                                        </p:tgtEl>
                                      </p:cBhvr>
                                    </p:anim>
                                  </p:childTnLst>
                                </p:cTn>
                              </p:par>
                              <p:par>
                                <p:cTn id="13" presetID="24" presetClass="entr" fill="hold" nodeType="withEffect">
                                  <p:stCondLst>
                                    <p:cond delay="0"/>
                                  </p:stCondLst>
                                  <p:childTnLst>
                                    <p:set>
                                      <p:cBhvr>
                                        <p:cTn id="14" dur="1" fill="hold">
                                          <p:stCondLst>
                                            <p:cond delay="0"/>
                                          </p:stCondLst>
                                        </p:cTn>
                                        <p:tgtEl>
                                          <p:spTgt spid="555">
                                            <p:txEl>
                                              <p:pRg st="1" end="1"/>
                                            </p:txEl>
                                          </p:spTgt>
                                        </p:tgtEl>
                                        <p:attrNameLst>
                                          <p:attrName>style.visibility</p:attrName>
                                        </p:attrNameLst>
                                      </p:cBhvr>
                                      <p:to>
                                        <p:strVal val="visible"/>
                                      </p:to>
                                    </p:set>
                                    <p:anim calcmode="lin" valueType="str">
                                      <p:cBhvr additive="repl">
                                        <p:cTn id="15" dur="1" fill="hold"/>
                                        <p:tgtEl>
                                          <p:spTgt spid="555">
                                            <p:txEl>
                                              <p:pRg st="1" end="1"/>
                                            </p:txEl>
                                          </p:spTgt>
                                        </p:tgtEl>
                                      </p:cBhvr>
                                    </p:anim>
                                  </p:childTnLst>
                                </p:cTn>
                              </p:par>
                            </p:childTnLst>
                          </p:cTn>
                        </p:par>
                      </p:childTnLst>
                    </p:cTn>
                  </p:par>
                  <p:par>
                    <p:cTn id="16" fill="hold">
                      <p:stCondLst>
                        <p:cond delay="indefinite"/>
                      </p:stCondLst>
                      <p:childTnLst>
                        <p:par>
                          <p:cTn id="17" fill="hold">
                            <p:stCondLst>
                              <p:cond delay="0"/>
                            </p:stCondLst>
                            <p:childTnLst>
                              <p:par>
                                <p:cTn id="18" presetID="35" presetClass="entr" fill="hold" nodeType="clickEffect">
                                  <p:stCondLst>
                                    <p:cond delay="0"/>
                                  </p:stCondLst>
                                  <p:childTnLst>
                                    <p:set>
                                      <p:cBhvr>
                                        <p:cTn id="19" dur="1" fill="hold">
                                          <p:stCondLst>
                                            <p:cond delay="0"/>
                                          </p:stCondLst>
                                        </p:cTn>
                                        <p:tgtEl>
                                          <p:spTgt spid="555">
                                            <p:txEl>
                                              <p:pRg st="2" end="2"/>
                                            </p:txEl>
                                          </p:spTgt>
                                        </p:tgtEl>
                                        <p:attrNameLst>
                                          <p:attrName>style.visibility</p:attrName>
                                        </p:attrNameLst>
                                      </p:cBhvr>
                                      <p:to>
                                        <p:strVal val="visible"/>
                                      </p:to>
                                    </p:set>
                                    <p:animEffect transition="in" filter="fade">
                                      <p:cBhvr additive="repl">
                                        <p:cTn id="20" dur="2000"/>
                                        <p:tgtEl>
                                          <p:spTgt spid="555">
                                            <p:txEl>
                                              <p:pRg st="2" end="2"/>
                                            </p:txEl>
                                          </p:spTgt>
                                        </p:tgtEl>
                                      </p:cBhvr>
                                    </p:animEffect>
                                    <p:anim calcmode="lin" valueType="num">
                                      <p:cBhvr additive="repl">
                                        <p:cTn id="21" dur="2000" fill="hold"/>
                                        <p:tgtEl>
                                          <p:spTgt spid="555">
                                            <p:txEl>
                                              <p:pRg st="2" end="2"/>
                                            </p:txEl>
                                          </p:spTgt>
                                        </p:tgtEl>
                                        <p:attrNameLst>
                                          <p:attrName>r</p:attrName>
                                        </p:attrNameLst>
                                      </p:cBhvr>
                                      <p:tavLst>
                                        <p:tav tm="0">
                                          <p:val>
                                            <p:strVal val="720"/>
                                          </p:val>
                                        </p:tav>
                                        <p:tav tm="100000">
                                          <p:val>
                                            <p:strVal val="0"/>
                                          </p:val>
                                        </p:tav>
                                      </p:tavLst>
                                    </p:anim>
                                    <p:anim calcmode="lin" valueType="num">
                                      <p:cBhvr additive="repl">
                                        <p:cTn id="22" dur="2000" fill="hold"/>
                                        <p:tgtEl>
                                          <p:spTgt spid="555">
                                            <p:txEl>
                                              <p:pRg st="2" end="2"/>
                                            </p:txEl>
                                          </p:spTgt>
                                        </p:tgtEl>
                                        <p:attrNameLst>
                                          <p:attrName>ppt_h</p:attrName>
                                        </p:attrNameLst>
                                      </p:cBhvr>
                                      <p:tavLst>
                                        <p:tav tm="0">
                                          <p:val>
                                            <p:fltVal val="0"/>
                                          </p:val>
                                        </p:tav>
                                        <p:tav tm="100000">
                                          <p:val>
                                            <p:strVal val="#ppt_h"/>
                                          </p:val>
                                        </p:tav>
                                      </p:tavLst>
                                    </p:anim>
                                    <p:anim calcmode="lin" valueType="num">
                                      <p:cBhvr additive="repl">
                                        <p:cTn id="23" dur="2000" fill="hold"/>
                                        <p:tgtEl>
                                          <p:spTgt spid="55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fill="hold" nodeType="clickEffect">
                                  <p:stCondLst>
                                    <p:cond delay="0"/>
                                  </p:stCondLst>
                                  <p:childTnLst>
                                    <p:set>
                                      <p:cBhvr>
                                        <p:cTn id="27" dur="1" fill="hold">
                                          <p:stCondLst>
                                            <p:cond delay="0"/>
                                          </p:stCondLst>
                                        </p:cTn>
                                        <p:tgtEl>
                                          <p:spTgt spid="555">
                                            <p:txEl>
                                              <p:pRg st="3" end="3"/>
                                            </p:txEl>
                                          </p:spTgt>
                                        </p:tgtEl>
                                        <p:attrNameLst>
                                          <p:attrName>style.visibility</p:attrName>
                                        </p:attrNameLst>
                                      </p:cBhvr>
                                      <p:to>
                                        <p:strVal val="visible"/>
                                      </p:to>
                                    </p:set>
                                    <p:animEffect transition="in" filter="fade">
                                      <p:cBhvr additive="repl">
                                        <p:cTn id="28" dur="2000"/>
                                        <p:tgtEl>
                                          <p:spTgt spid="555">
                                            <p:txEl>
                                              <p:pRg st="3" end="3"/>
                                            </p:txEl>
                                          </p:spTgt>
                                        </p:tgtEl>
                                      </p:cBhvr>
                                    </p:animEffect>
                                    <p:anim calcmode="lin" valueType="num">
                                      <p:cBhvr additive="repl">
                                        <p:cTn id="29" dur="2000" fill="hold"/>
                                        <p:tgtEl>
                                          <p:spTgt spid="555">
                                            <p:txEl>
                                              <p:pRg st="3" end="3"/>
                                            </p:txEl>
                                          </p:spTgt>
                                        </p:tgtEl>
                                        <p:attrNameLst>
                                          <p:attrName>r</p:attrName>
                                        </p:attrNameLst>
                                      </p:cBhvr>
                                      <p:tavLst>
                                        <p:tav tm="0">
                                          <p:val>
                                            <p:strVal val="720"/>
                                          </p:val>
                                        </p:tav>
                                        <p:tav tm="100000">
                                          <p:val>
                                            <p:strVal val="0"/>
                                          </p:val>
                                        </p:tav>
                                      </p:tavLst>
                                    </p:anim>
                                    <p:anim calcmode="lin" valueType="num">
                                      <p:cBhvr additive="repl">
                                        <p:cTn id="30" dur="2000" fill="hold"/>
                                        <p:tgtEl>
                                          <p:spTgt spid="555">
                                            <p:txEl>
                                              <p:pRg st="3" end="3"/>
                                            </p:txEl>
                                          </p:spTgt>
                                        </p:tgtEl>
                                        <p:attrNameLst>
                                          <p:attrName>ppt_h</p:attrName>
                                        </p:attrNameLst>
                                      </p:cBhvr>
                                      <p:tavLst>
                                        <p:tav tm="0">
                                          <p:val>
                                            <p:fltVal val="0"/>
                                          </p:val>
                                        </p:tav>
                                        <p:tav tm="100000">
                                          <p:val>
                                            <p:strVal val="#ppt_h"/>
                                          </p:val>
                                        </p:tav>
                                      </p:tavLst>
                                    </p:anim>
                                    <p:anim calcmode="lin" valueType="num">
                                      <p:cBhvr additive="repl">
                                        <p:cTn id="31" dur="2000" fill="hold"/>
                                        <p:tgtEl>
                                          <p:spTgt spid="55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fill="hold" nodeType="clickEffect">
                                  <p:stCondLst>
                                    <p:cond delay="0"/>
                                  </p:stCondLst>
                                  <p:childTnLst>
                                    <p:set>
                                      <p:cBhvr>
                                        <p:cTn id="35" dur="1" fill="hold">
                                          <p:stCondLst>
                                            <p:cond delay="0"/>
                                          </p:stCondLst>
                                        </p:cTn>
                                        <p:tgtEl>
                                          <p:spTgt spid="555">
                                            <p:txEl>
                                              <p:pRg st="4" end="4"/>
                                            </p:txEl>
                                          </p:spTgt>
                                        </p:tgtEl>
                                        <p:attrNameLst>
                                          <p:attrName>style.visibility</p:attrName>
                                        </p:attrNameLst>
                                      </p:cBhvr>
                                      <p:to>
                                        <p:strVal val="visible"/>
                                      </p:to>
                                    </p:set>
                                    <p:animEffect transition="in" filter="fade">
                                      <p:cBhvr additive="repl">
                                        <p:cTn id="36" dur="2000"/>
                                        <p:tgtEl>
                                          <p:spTgt spid="555">
                                            <p:txEl>
                                              <p:pRg st="4" end="4"/>
                                            </p:txEl>
                                          </p:spTgt>
                                        </p:tgtEl>
                                      </p:cBhvr>
                                    </p:animEffect>
                                    <p:anim calcmode="lin" valueType="num">
                                      <p:cBhvr additive="repl">
                                        <p:cTn id="37" dur="2000" fill="hold"/>
                                        <p:tgtEl>
                                          <p:spTgt spid="555">
                                            <p:txEl>
                                              <p:pRg st="4" end="4"/>
                                            </p:txEl>
                                          </p:spTgt>
                                        </p:tgtEl>
                                        <p:attrNameLst>
                                          <p:attrName>r</p:attrName>
                                        </p:attrNameLst>
                                      </p:cBhvr>
                                      <p:tavLst>
                                        <p:tav tm="0">
                                          <p:val>
                                            <p:strVal val="720"/>
                                          </p:val>
                                        </p:tav>
                                        <p:tav tm="100000">
                                          <p:val>
                                            <p:strVal val="0"/>
                                          </p:val>
                                        </p:tav>
                                      </p:tavLst>
                                    </p:anim>
                                    <p:anim calcmode="lin" valueType="num">
                                      <p:cBhvr additive="repl">
                                        <p:cTn id="38" dur="2000" fill="hold"/>
                                        <p:tgtEl>
                                          <p:spTgt spid="555">
                                            <p:txEl>
                                              <p:pRg st="4" end="4"/>
                                            </p:txEl>
                                          </p:spTgt>
                                        </p:tgtEl>
                                        <p:attrNameLst>
                                          <p:attrName>ppt_h</p:attrName>
                                        </p:attrNameLst>
                                      </p:cBhvr>
                                      <p:tavLst>
                                        <p:tav tm="0">
                                          <p:val>
                                            <p:fltVal val="0"/>
                                          </p:val>
                                        </p:tav>
                                        <p:tav tm="100000">
                                          <p:val>
                                            <p:strVal val="#ppt_h"/>
                                          </p:val>
                                        </p:tav>
                                      </p:tavLst>
                                    </p:anim>
                                    <p:anim calcmode="lin" valueType="num">
                                      <p:cBhvr additive="repl">
                                        <p:cTn id="39" dur="2000" fill="hold"/>
                                        <p:tgtEl>
                                          <p:spTgt spid="55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fill="hold" nodeType="clickEffect">
                                  <p:stCondLst>
                                    <p:cond delay="0"/>
                                  </p:stCondLst>
                                  <p:childTnLst>
                                    <p:set>
                                      <p:cBhvr>
                                        <p:cTn id="43" dur="1" fill="hold">
                                          <p:stCondLst>
                                            <p:cond delay="0"/>
                                          </p:stCondLst>
                                        </p:cTn>
                                        <p:tgtEl>
                                          <p:spTgt spid="555">
                                            <p:txEl>
                                              <p:pRg st="5" end="5"/>
                                            </p:txEl>
                                          </p:spTgt>
                                        </p:tgtEl>
                                        <p:attrNameLst>
                                          <p:attrName>style.visibility</p:attrName>
                                        </p:attrNameLst>
                                      </p:cBhvr>
                                      <p:to>
                                        <p:strVal val="visible"/>
                                      </p:to>
                                    </p:set>
                                    <p:animEffect transition="in" filter="fade">
                                      <p:cBhvr additive="repl">
                                        <p:cTn id="44" dur="2000"/>
                                        <p:tgtEl>
                                          <p:spTgt spid="555">
                                            <p:txEl>
                                              <p:pRg st="5" end="5"/>
                                            </p:txEl>
                                          </p:spTgt>
                                        </p:tgtEl>
                                      </p:cBhvr>
                                    </p:animEffect>
                                    <p:anim calcmode="lin" valueType="num">
                                      <p:cBhvr additive="repl">
                                        <p:cTn id="45" dur="2000" fill="hold"/>
                                        <p:tgtEl>
                                          <p:spTgt spid="555">
                                            <p:txEl>
                                              <p:pRg st="5" end="5"/>
                                            </p:txEl>
                                          </p:spTgt>
                                        </p:tgtEl>
                                        <p:attrNameLst>
                                          <p:attrName>r</p:attrName>
                                        </p:attrNameLst>
                                      </p:cBhvr>
                                      <p:tavLst>
                                        <p:tav tm="0">
                                          <p:val>
                                            <p:strVal val="720"/>
                                          </p:val>
                                        </p:tav>
                                        <p:tav tm="100000">
                                          <p:val>
                                            <p:strVal val="0"/>
                                          </p:val>
                                        </p:tav>
                                      </p:tavLst>
                                    </p:anim>
                                    <p:anim calcmode="lin" valueType="num">
                                      <p:cBhvr additive="repl">
                                        <p:cTn id="46" dur="2000" fill="hold"/>
                                        <p:tgtEl>
                                          <p:spTgt spid="555">
                                            <p:txEl>
                                              <p:pRg st="5" end="5"/>
                                            </p:txEl>
                                          </p:spTgt>
                                        </p:tgtEl>
                                        <p:attrNameLst>
                                          <p:attrName>ppt_h</p:attrName>
                                        </p:attrNameLst>
                                      </p:cBhvr>
                                      <p:tavLst>
                                        <p:tav tm="0">
                                          <p:val>
                                            <p:fltVal val="0"/>
                                          </p:val>
                                        </p:tav>
                                        <p:tav tm="100000">
                                          <p:val>
                                            <p:strVal val="#ppt_h"/>
                                          </p:val>
                                        </p:tav>
                                      </p:tavLst>
                                    </p:anim>
                                    <p:anim calcmode="lin" valueType="num">
                                      <p:cBhvr additive="repl">
                                        <p:cTn id="47" dur="2000" fill="hold"/>
                                        <p:tgtEl>
                                          <p:spTgt spid="55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fill="hold" nodeType="clickEffect">
                                  <p:stCondLst>
                                    <p:cond delay="0"/>
                                  </p:stCondLst>
                                  <p:childTnLst>
                                    <p:set>
                                      <p:cBhvr>
                                        <p:cTn id="51" dur="1" fill="hold">
                                          <p:stCondLst>
                                            <p:cond delay="0"/>
                                          </p:stCondLst>
                                        </p:cTn>
                                        <p:tgtEl>
                                          <p:spTgt spid="555">
                                            <p:txEl>
                                              <p:pRg st="10" end="10"/>
                                            </p:txEl>
                                          </p:spTgt>
                                        </p:tgtEl>
                                        <p:attrNameLst>
                                          <p:attrName>style.visibility</p:attrName>
                                        </p:attrNameLst>
                                      </p:cBhvr>
                                      <p:to>
                                        <p:strVal val="visible"/>
                                      </p:to>
                                    </p:set>
                                    <p:animEffect transition="in" filter="fade">
                                      <p:cBhvr additive="repl">
                                        <p:cTn id="52" dur="2000"/>
                                        <p:tgtEl>
                                          <p:spTgt spid="555">
                                            <p:txEl>
                                              <p:pRg st="10" end="10"/>
                                            </p:txEl>
                                          </p:spTgt>
                                        </p:tgtEl>
                                      </p:cBhvr>
                                    </p:animEffect>
                                    <p:anim calcmode="lin" valueType="num">
                                      <p:cBhvr additive="repl">
                                        <p:cTn id="53" dur="2000" fill="hold"/>
                                        <p:tgtEl>
                                          <p:spTgt spid="555">
                                            <p:txEl>
                                              <p:pRg st="10" end="10"/>
                                            </p:txEl>
                                          </p:spTgt>
                                        </p:tgtEl>
                                        <p:attrNameLst>
                                          <p:attrName>r</p:attrName>
                                        </p:attrNameLst>
                                      </p:cBhvr>
                                      <p:tavLst>
                                        <p:tav tm="0">
                                          <p:val>
                                            <p:strVal val="720"/>
                                          </p:val>
                                        </p:tav>
                                        <p:tav tm="100000">
                                          <p:val>
                                            <p:strVal val="0"/>
                                          </p:val>
                                        </p:tav>
                                      </p:tavLst>
                                    </p:anim>
                                    <p:anim calcmode="lin" valueType="num">
                                      <p:cBhvr additive="repl">
                                        <p:cTn id="54" dur="2000" fill="hold"/>
                                        <p:tgtEl>
                                          <p:spTgt spid="555">
                                            <p:txEl>
                                              <p:pRg st="10" end="10"/>
                                            </p:txEl>
                                          </p:spTgt>
                                        </p:tgtEl>
                                        <p:attrNameLst>
                                          <p:attrName>ppt_h</p:attrName>
                                        </p:attrNameLst>
                                      </p:cBhvr>
                                      <p:tavLst>
                                        <p:tav tm="0">
                                          <p:val>
                                            <p:fltVal val="0"/>
                                          </p:val>
                                        </p:tav>
                                        <p:tav tm="100000">
                                          <p:val>
                                            <p:strVal val="#ppt_h"/>
                                          </p:val>
                                        </p:tav>
                                      </p:tavLst>
                                    </p:anim>
                                    <p:anim calcmode="lin" valueType="num">
                                      <p:cBhvr additive="repl">
                                        <p:cTn id="55" dur="2000" fill="hold"/>
                                        <p:tgtEl>
                                          <p:spTgt spid="555">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fill="hold" nodeType="clickEffect">
                                  <p:stCondLst>
                                    <p:cond delay="0"/>
                                  </p:stCondLst>
                                  <p:childTnLst>
                                    <p:set>
                                      <p:cBhvr>
                                        <p:cTn id="59" dur="1" fill="hold">
                                          <p:stCondLst>
                                            <p:cond delay="0"/>
                                          </p:stCondLst>
                                        </p:cTn>
                                        <p:tgtEl>
                                          <p:spTgt spid="555">
                                            <p:txEl>
                                              <p:pRg st="6" end="6"/>
                                            </p:txEl>
                                          </p:spTgt>
                                        </p:tgtEl>
                                        <p:attrNameLst>
                                          <p:attrName>style.visibility</p:attrName>
                                        </p:attrNameLst>
                                      </p:cBhvr>
                                      <p:to>
                                        <p:strVal val="visible"/>
                                      </p:to>
                                    </p:set>
                                    <p:animEffect transition="in" filter="fade">
                                      <p:cBhvr additive="repl">
                                        <p:cTn id="60" dur="2000"/>
                                        <p:tgtEl>
                                          <p:spTgt spid="555">
                                            <p:txEl>
                                              <p:pRg st="6" end="6"/>
                                            </p:txEl>
                                          </p:spTgt>
                                        </p:tgtEl>
                                      </p:cBhvr>
                                    </p:animEffect>
                                    <p:anim calcmode="lin" valueType="num">
                                      <p:cBhvr additive="repl">
                                        <p:cTn id="61" dur="2000" fill="hold"/>
                                        <p:tgtEl>
                                          <p:spTgt spid="555">
                                            <p:txEl>
                                              <p:pRg st="6" end="6"/>
                                            </p:txEl>
                                          </p:spTgt>
                                        </p:tgtEl>
                                        <p:attrNameLst>
                                          <p:attrName>r</p:attrName>
                                        </p:attrNameLst>
                                      </p:cBhvr>
                                      <p:tavLst>
                                        <p:tav tm="0">
                                          <p:val>
                                            <p:strVal val="720"/>
                                          </p:val>
                                        </p:tav>
                                        <p:tav tm="100000">
                                          <p:val>
                                            <p:strVal val="0"/>
                                          </p:val>
                                        </p:tav>
                                      </p:tavLst>
                                    </p:anim>
                                    <p:anim calcmode="lin" valueType="num">
                                      <p:cBhvr additive="repl">
                                        <p:cTn id="62" dur="2000" fill="hold"/>
                                        <p:tgtEl>
                                          <p:spTgt spid="555">
                                            <p:txEl>
                                              <p:pRg st="6" end="6"/>
                                            </p:txEl>
                                          </p:spTgt>
                                        </p:tgtEl>
                                        <p:attrNameLst>
                                          <p:attrName>ppt_h</p:attrName>
                                        </p:attrNameLst>
                                      </p:cBhvr>
                                      <p:tavLst>
                                        <p:tav tm="0">
                                          <p:val>
                                            <p:fltVal val="0"/>
                                          </p:val>
                                        </p:tav>
                                        <p:tav tm="100000">
                                          <p:val>
                                            <p:strVal val="#ppt_h"/>
                                          </p:val>
                                        </p:tav>
                                      </p:tavLst>
                                    </p:anim>
                                    <p:anim calcmode="lin" valueType="num">
                                      <p:cBhvr additive="repl">
                                        <p:cTn id="63" dur="2000" fill="hold"/>
                                        <p:tgtEl>
                                          <p:spTgt spid="555">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4" fill="hold">
                      <p:stCondLst>
                        <p:cond delay="indefinite"/>
                      </p:stCondLst>
                      <p:childTnLst>
                        <p:par>
                          <p:cTn id="65" fill="hold">
                            <p:stCondLst>
                              <p:cond delay="0"/>
                            </p:stCondLst>
                            <p:childTnLst>
                              <p:par>
                                <p:cTn id="66" presetID="35" presetClass="entr" fill="hold" nodeType="clickEffect">
                                  <p:stCondLst>
                                    <p:cond delay="0"/>
                                  </p:stCondLst>
                                  <p:childTnLst>
                                    <p:set>
                                      <p:cBhvr>
                                        <p:cTn id="67" dur="1" fill="hold">
                                          <p:stCondLst>
                                            <p:cond delay="0"/>
                                          </p:stCondLst>
                                        </p:cTn>
                                        <p:tgtEl>
                                          <p:spTgt spid="555">
                                            <p:txEl>
                                              <p:pRg st="7" end="7"/>
                                            </p:txEl>
                                          </p:spTgt>
                                        </p:tgtEl>
                                        <p:attrNameLst>
                                          <p:attrName>style.visibility</p:attrName>
                                        </p:attrNameLst>
                                      </p:cBhvr>
                                      <p:to>
                                        <p:strVal val="visible"/>
                                      </p:to>
                                    </p:set>
                                    <p:animEffect transition="in" filter="fade">
                                      <p:cBhvr additive="repl">
                                        <p:cTn id="68" dur="2000"/>
                                        <p:tgtEl>
                                          <p:spTgt spid="555">
                                            <p:txEl>
                                              <p:pRg st="7" end="7"/>
                                            </p:txEl>
                                          </p:spTgt>
                                        </p:tgtEl>
                                      </p:cBhvr>
                                    </p:animEffect>
                                    <p:anim calcmode="lin" valueType="num">
                                      <p:cBhvr additive="repl">
                                        <p:cTn id="69" dur="2000" fill="hold"/>
                                        <p:tgtEl>
                                          <p:spTgt spid="555">
                                            <p:txEl>
                                              <p:pRg st="7" end="7"/>
                                            </p:txEl>
                                          </p:spTgt>
                                        </p:tgtEl>
                                        <p:attrNameLst>
                                          <p:attrName>r</p:attrName>
                                        </p:attrNameLst>
                                      </p:cBhvr>
                                      <p:tavLst>
                                        <p:tav tm="0">
                                          <p:val>
                                            <p:strVal val="720"/>
                                          </p:val>
                                        </p:tav>
                                        <p:tav tm="100000">
                                          <p:val>
                                            <p:strVal val="0"/>
                                          </p:val>
                                        </p:tav>
                                      </p:tavLst>
                                    </p:anim>
                                    <p:anim calcmode="lin" valueType="num">
                                      <p:cBhvr additive="repl">
                                        <p:cTn id="70" dur="2000" fill="hold"/>
                                        <p:tgtEl>
                                          <p:spTgt spid="555">
                                            <p:txEl>
                                              <p:pRg st="7" end="7"/>
                                            </p:txEl>
                                          </p:spTgt>
                                        </p:tgtEl>
                                        <p:attrNameLst>
                                          <p:attrName>ppt_h</p:attrName>
                                        </p:attrNameLst>
                                      </p:cBhvr>
                                      <p:tavLst>
                                        <p:tav tm="0">
                                          <p:val>
                                            <p:fltVal val="0"/>
                                          </p:val>
                                        </p:tav>
                                        <p:tav tm="100000">
                                          <p:val>
                                            <p:strVal val="#ppt_h"/>
                                          </p:val>
                                        </p:tav>
                                      </p:tavLst>
                                    </p:anim>
                                    <p:anim calcmode="lin" valueType="num">
                                      <p:cBhvr additive="repl">
                                        <p:cTn id="71" dur="2000" fill="hold"/>
                                        <p:tgtEl>
                                          <p:spTgt spid="55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72" fill="hold">
                      <p:stCondLst>
                        <p:cond delay="indefinite"/>
                      </p:stCondLst>
                      <p:childTnLst>
                        <p:par>
                          <p:cTn id="73" fill="hold">
                            <p:stCondLst>
                              <p:cond delay="0"/>
                            </p:stCondLst>
                            <p:childTnLst>
                              <p:par>
                                <p:cTn id="74" presetID="35" presetClass="entr" fill="hold" nodeType="clickEffect">
                                  <p:stCondLst>
                                    <p:cond delay="0"/>
                                  </p:stCondLst>
                                  <p:childTnLst>
                                    <p:set>
                                      <p:cBhvr>
                                        <p:cTn id="75" dur="1" fill="hold">
                                          <p:stCondLst>
                                            <p:cond delay="0"/>
                                          </p:stCondLst>
                                        </p:cTn>
                                        <p:tgtEl>
                                          <p:spTgt spid="555">
                                            <p:txEl>
                                              <p:pRg st="8" end="8"/>
                                            </p:txEl>
                                          </p:spTgt>
                                        </p:tgtEl>
                                        <p:attrNameLst>
                                          <p:attrName>style.visibility</p:attrName>
                                        </p:attrNameLst>
                                      </p:cBhvr>
                                      <p:to>
                                        <p:strVal val="visible"/>
                                      </p:to>
                                    </p:set>
                                    <p:animEffect transition="in" filter="fade">
                                      <p:cBhvr additive="repl">
                                        <p:cTn id="76" dur="2000"/>
                                        <p:tgtEl>
                                          <p:spTgt spid="555">
                                            <p:txEl>
                                              <p:pRg st="8" end="8"/>
                                            </p:txEl>
                                          </p:spTgt>
                                        </p:tgtEl>
                                      </p:cBhvr>
                                    </p:animEffect>
                                    <p:anim calcmode="lin" valueType="num">
                                      <p:cBhvr additive="repl">
                                        <p:cTn id="77" dur="2000" fill="hold"/>
                                        <p:tgtEl>
                                          <p:spTgt spid="555">
                                            <p:txEl>
                                              <p:pRg st="8" end="8"/>
                                            </p:txEl>
                                          </p:spTgt>
                                        </p:tgtEl>
                                        <p:attrNameLst>
                                          <p:attrName>r</p:attrName>
                                        </p:attrNameLst>
                                      </p:cBhvr>
                                      <p:tavLst>
                                        <p:tav tm="0">
                                          <p:val>
                                            <p:strVal val="720"/>
                                          </p:val>
                                        </p:tav>
                                        <p:tav tm="100000">
                                          <p:val>
                                            <p:strVal val="0"/>
                                          </p:val>
                                        </p:tav>
                                      </p:tavLst>
                                    </p:anim>
                                    <p:anim calcmode="lin" valueType="num">
                                      <p:cBhvr additive="repl">
                                        <p:cTn id="78" dur="2000" fill="hold"/>
                                        <p:tgtEl>
                                          <p:spTgt spid="555">
                                            <p:txEl>
                                              <p:pRg st="8" end="8"/>
                                            </p:txEl>
                                          </p:spTgt>
                                        </p:tgtEl>
                                        <p:attrNameLst>
                                          <p:attrName>ppt_h</p:attrName>
                                        </p:attrNameLst>
                                      </p:cBhvr>
                                      <p:tavLst>
                                        <p:tav tm="0">
                                          <p:val>
                                            <p:fltVal val="0"/>
                                          </p:val>
                                        </p:tav>
                                        <p:tav tm="100000">
                                          <p:val>
                                            <p:strVal val="#ppt_h"/>
                                          </p:val>
                                        </p:tav>
                                      </p:tavLst>
                                    </p:anim>
                                    <p:anim calcmode="lin" valueType="num">
                                      <p:cBhvr additive="repl">
                                        <p:cTn id="79" dur="2000" fill="hold"/>
                                        <p:tgtEl>
                                          <p:spTgt spid="555">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80" fill="hold">
                      <p:stCondLst>
                        <p:cond delay="indefinite"/>
                      </p:stCondLst>
                      <p:childTnLst>
                        <p:par>
                          <p:cTn id="81" fill="hold">
                            <p:stCondLst>
                              <p:cond delay="0"/>
                            </p:stCondLst>
                            <p:childTnLst>
                              <p:par>
                                <p:cTn id="82" presetID="35" presetClass="entr" fill="hold" nodeType="clickEffect">
                                  <p:stCondLst>
                                    <p:cond delay="0"/>
                                  </p:stCondLst>
                                  <p:childTnLst>
                                    <p:set>
                                      <p:cBhvr>
                                        <p:cTn id="83" dur="1" fill="hold">
                                          <p:stCondLst>
                                            <p:cond delay="0"/>
                                          </p:stCondLst>
                                        </p:cTn>
                                        <p:tgtEl>
                                          <p:spTgt spid="555">
                                            <p:txEl>
                                              <p:pRg st="9" end="9"/>
                                            </p:txEl>
                                          </p:spTgt>
                                        </p:tgtEl>
                                        <p:attrNameLst>
                                          <p:attrName>style.visibility</p:attrName>
                                        </p:attrNameLst>
                                      </p:cBhvr>
                                      <p:to>
                                        <p:strVal val="visible"/>
                                      </p:to>
                                    </p:set>
                                    <p:animEffect transition="in" filter="fade">
                                      <p:cBhvr additive="repl">
                                        <p:cTn id="84" dur="2000"/>
                                        <p:tgtEl>
                                          <p:spTgt spid="555">
                                            <p:txEl>
                                              <p:pRg st="9" end="9"/>
                                            </p:txEl>
                                          </p:spTgt>
                                        </p:tgtEl>
                                      </p:cBhvr>
                                    </p:animEffect>
                                    <p:anim calcmode="lin" valueType="num">
                                      <p:cBhvr additive="repl">
                                        <p:cTn id="85" dur="2000" fill="hold"/>
                                        <p:tgtEl>
                                          <p:spTgt spid="555">
                                            <p:txEl>
                                              <p:pRg st="9" end="9"/>
                                            </p:txEl>
                                          </p:spTgt>
                                        </p:tgtEl>
                                        <p:attrNameLst>
                                          <p:attrName>r</p:attrName>
                                        </p:attrNameLst>
                                      </p:cBhvr>
                                      <p:tavLst>
                                        <p:tav tm="0">
                                          <p:val>
                                            <p:strVal val="720"/>
                                          </p:val>
                                        </p:tav>
                                        <p:tav tm="100000">
                                          <p:val>
                                            <p:strVal val="0"/>
                                          </p:val>
                                        </p:tav>
                                      </p:tavLst>
                                    </p:anim>
                                    <p:anim calcmode="lin" valueType="num">
                                      <p:cBhvr additive="repl">
                                        <p:cTn id="86" dur="2000" fill="hold"/>
                                        <p:tgtEl>
                                          <p:spTgt spid="555">
                                            <p:txEl>
                                              <p:pRg st="9" end="9"/>
                                            </p:txEl>
                                          </p:spTgt>
                                        </p:tgtEl>
                                        <p:attrNameLst>
                                          <p:attrName>ppt_h</p:attrName>
                                        </p:attrNameLst>
                                      </p:cBhvr>
                                      <p:tavLst>
                                        <p:tav tm="0">
                                          <p:val>
                                            <p:fltVal val="0"/>
                                          </p:val>
                                        </p:tav>
                                        <p:tav tm="100000">
                                          <p:val>
                                            <p:strVal val="#ppt_h"/>
                                          </p:val>
                                        </p:tav>
                                      </p:tavLst>
                                    </p:anim>
                                    <p:anim calcmode="lin" valueType="num">
                                      <p:cBhvr additive="repl">
                                        <p:cTn id="87" dur="2000" fill="hold"/>
                                        <p:tgtEl>
                                          <p:spTgt spid="555">
                                            <p:txEl>
                                              <p:pRg st="9" end="9"/>
                                            </p:txEl>
                                          </p:spTgt>
                                        </p:tgtEl>
                                        <p:attrNameLst>
                                          <p:attrName>ppt_w</p:attrName>
                                        </p:attrNameLst>
                                      </p:cBhvr>
                                      <p:tavLst>
                                        <p:tav tm="0">
                                          <p:val>
                                            <p:fltVal val="0"/>
                                          </p:val>
                                        </p:tav>
                                        <p:tav tm="100000">
                                          <p:val>
                                            <p:strVal val="#ppt_w"/>
                                          </p:val>
                                        </p:tav>
                                      </p:tavLst>
                                    </p:anim>
                                  </p:childTnLst>
                                </p:cTn>
                              </p:par>
                            </p:childTnLst>
                          </p:cTn>
                        </p:par>
                      </p:childTnLst>
                    </p:cTn>
                  </p:par>
                  <p:par>
                    <p:cTn id="88" fill="hold">
                      <p:stCondLst>
                        <p:cond delay="indefinite"/>
                      </p:stCondLst>
                      <p:childTnLst>
                        <p:par>
                          <p:cTn id="89" fill="hold">
                            <p:stCondLst>
                              <p:cond delay="0"/>
                            </p:stCondLst>
                            <p:childTnLst>
                              <p:par>
                                <p:cTn id="90" presetID="30" presetClass="exit" fill="hold" nodeType="clickEffect">
                                  <p:stCondLst>
                                    <p:cond delay="0"/>
                                  </p:stCondLst>
                                  <p:childTnLst>
                                    <p:animEffect transition="out" filter="fade">
                                      <p:cBhvr additive="repl">
                                        <p:cTn id="91" dur="800">
                                          <p:stCondLst>
                                            <p:cond delay="200"/>
                                          </p:stCondLst>
                                        </p:cTn>
                                        <p:tgtEl>
                                          <p:spTgt spid="554"/>
                                        </p:tgtEl>
                                      </p:cBhvr>
                                    </p:animEffect>
                                    <p:anim calcmode="lin" valueType="num">
                                      <p:cBhvr additive="repl">
                                        <p:cTn id="92" dur="800">
                                          <p:stCondLst>
                                            <p:cond delay="200"/>
                                          </p:stCondLst>
                                        </p:cTn>
                                        <p:tgtEl>
                                          <p:spTgt spid="554"/>
                                        </p:tgtEl>
                                        <p:attrNameLst>
                                          <p:attrName>r</p:attrName>
                                        </p:attrNameLst>
                                      </p:cBhvr>
                                      <p:tavLst>
                                        <p:tav tm="0">
                                          <p:val>
                                            <p:strVal val="0"/>
                                          </p:val>
                                        </p:tav>
                                        <p:tav tm="100000">
                                          <p:val>
                                            <p:strVal val="-90"/>
                                          </p:val>
                                        </p:tav>
                                      </p:tavLst>
                                    </p:anim>
                                    <p:anim calcmode="lin" valueType="num">
                                      <p:cBhvr additive="repl">
                                        <p:cTn id="93" dur="200"/>
                                        <p:tgtEl>
                                          <p:spTgt spid="554"/>
                                        </p:tgtEl>
                                        <p:attrNameLst>
                                          <p:attrName>ppt_x</p:attrName>
                                        </p:attrNameLst>
                                      </p:cBhvr>
                                      <p:tavLst>
                                        <p:tav tm="0">
                                          <p:val>
                                            <p:strVal val="#ppt_x"/>
                                          </p:val>
                                        </p:tav>
                                        <p:tav tm="100000">
                                          <p:val>
                                            <p:strVal val="#ppt_x-0.05"/>
                                          </p:val>
                                        </p:tav>
                                      </p:tavLst>
                                    </p:anim>
                                    <p:anim calcmode="lin" valueType="num">
                                      <p:cBhvr additive="repl">
                                        <p:cTn id="94" dur="200"/>
                                        <p:tgtEl>
                                          <p:spTgt spid="554"/>
                                        </p:tgtEl>
                                        <p:attrNameLst>
                                          <p:attrName>ppt_y</p:attrName>
                                        </p:attrNameLst>
                                      </p:cBhvr>
                                      <p:tavLst>
                                        <p:tav tm="0">
                                          <p:val>
                                            <p:strVal val="#ppt_y"/>
                                          </p:val>
                                        </p:tav>
                                        <p:tav tm="100000">
                                          <p:val>
                                            <p:strVal val="#ppt_y+0.1"/>
                                          </p:val>
                                        </p:tav>
                                      </p:tavLst>
                                    </p:anim>
                                    <p:anim calcmode="lin" valueType="num">
                                      <p:cBhvr additive="repl">
                                        <p:cTn id="95" dur="800">
                                          <p:stCondLst>
                                            <p:cond delay="200"/>
                                          </p:stCondLst>
                                        </p:cTn>
                                        <p:tgtEl>
                                          <p:spTgt spid="554"/>
                                        </p:tgtEl>
                                        <p:attrNameLst>
                                          <p:attrName>ppt_x</p:attrName>
                                        </p:attrNameLst>
                                      </p:cBhvr>
                                      <p:tavLst>
                                        <p:tav tm="0">
                                          <p:val>
                                            <p:strVal val="#ppt_x"/>
                                          </p:val>
                                        </p:tav>
                                        <p:tav tm="100000">
                                          <p:val>
                                            <p:strVal val="#ppt_x+0.4+0.05"/>
                                          </p:val>
                                        </p:tav>
                                      </p:tavLst>
                                    </p:anim>
                                    <p:anim calcmode="lin" valueType="num">
                                      <p:cBhvr additive="repl">
                                        <p:cTn id="96" dur="800">
                                          <p:stCondLst>
                                            <p:cond delay="200"/>
                                          </p:stCondLst>
                                        </p:cTn>
                                        <p:tgtEl>
                                          <p:spTgt spid="554"/>
                                        </p:tgtEl>
                                        <p:attrNameLst>
                                          <p:attrName>ppt_y</p:attrName>
                                        </p:attrNameLst>
                                      </p:cBhvr>
                                      <p:tavLst>
                                        <p:tav tm="0">
                                          <p:val>
                                            <p:strVal val="#ppt_y"/>
                                          </p:val>
                                        </p:tav>
                                        <p:tav tm="100000">
                                          <p:val>
                                            <p:strVal val="#ppt_y-0.4-0.1"/>
                                          </p:val>
                                        </p:tav>
                                      </p:tavLst>
                                    </p:anim>
                                    <p:set>
                                      <p:cBhvr>
                                        <p:cTn id="97" dur="1" fill="hold">
                                          <p:stCondLst>
                                            <p:cond delay="999"/>
                                          </p:stCondLst>
                                        </p:cTn>
                                        <p:tgtEl>
                                          <p:spTgt spid="55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6" presetClass="exit" fill="hold" nodeType="clickEffect">
                                  <p:stCondLst>
                                    <p:cond delay="0"/>
                                  </p:stCondLst>
                                  <p:childTnLst>
                                    <p:animEffect transition="out" filter="wipe(down)">
                                      <p:cBhvr additive="repl">
                                        <p:cTn id="101" dur="180">
                                          <p:stCondLst>
                                            <p:cond delay="1820"/>
                                          </p:stCondLst>
                                        </p:cTn>
                                        <p:tgtEl>
                                          <p:spTgt spid="555">
                                            <p:txEl>
                                              <p:pRg st="0" end="0"/>
                                            </p:txEl>
                                          </p:spTgt>
                                        </p:tgtEl>
                                      </p:cBhvr>
                                    </p:animEffect>
                                    <p:anim calcmode="lin" valueType="num">
                                      <p:cBhvr additive="repl">
                                        <p:cTn id="102" dur="1822">
                                          <p:stCondLst>
                                            <p:cond delay="0"/>
                                          </p:stCondLst>
                                        </p:cTn>
                                        <p:tgtEl>
                                          <p:spTgt spid="555">
                                            <p:txEl>
                                              <p:pRg st="0" end="0"/>
                                            </p:txEl>
                                          </p:spTgt>
                                        </p:tgtEl>
                                        <p:attrNameLst>
                                          <p:attrName>ppt_x</p:attrName>
                                        </p:attrNameLst>
                                      </p:cBhvr>
                                      <p:tavLst>
                                        <p:tav tm="0">
                                          <p:val>
                                            <p:strVal val="#ppt_x"/>
                                          </p:val>
                                        </p:tav>
                                        <p:tav tm="100000">
                                          <p:val>
                                            <p:strVal val="#ppt_x+0.25"/>
                                          </p:val>
                                        </p:tav>
                                      </p:tavLst>
                                    </p:anim>
                                    <p:anim calcmode="lin" valueType="num">
                                      <p:cBhvr additive="repl">
                                        <p:cTn id="103" dur="178">
                                          <p:stCondLst>
                                            <p:cond delay="1822"/>
                                          </p:stCondLst>
                                        </p:cTn>
                                        <p:tgtEl>
                                          <p:spTgt spid="555">
                                            <p:txEl>
                                              <p:pRg st="0" end="0"/>
                                            </p:txEl>
                                          </p:spTgt>
                                        </p:tgtEl>
                                        <p:attrNameLst>
                                          <p:attrName>ppt_x</p:attrName>
                                        </p:attrNameLst>
                                      </p:cBhvr>
                                      <p:tavLst>
                                        <p:tav tm="0">
                                          <p:val>
                                            <p:strVal val="#ppt_x"/>
                                          </p:val>
                                        </p:tav>
                                        <p:tav tm="100000">
                                          <p:val>
                                            <p:strVal val="#ppt_x"/>
                                          </p:val>
                                        </p:tav>
                                      </p:tavLst>
                                    </p:anim>
                                    <p:anim calcmode="lin" valueType="num">
                                      <p:cBhvr additive="repl">
                                        <p:cTn id="104" dur="664">
                                          <p:stCondLst>
                                            <p:cond delay="0"/>
                                          </p:stCondLst>
                                        </p:cTn>
                                        <p:tgtEl>
                                          <p:spTgt spid="55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05" dur="664">
                                          <p:stCondLst>
                                            <p:cond delay="664"/>
                                          </p:stCondLst>
                                        </p:cTn>
                                        <p:tgtEl>
                                          <p:spTgt spid="55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06" dur="332">
                                          <p:stCondLst>
                                            <p:cond delay="1324"/>
                                          </p:stCondLst>
                                        </p:cTn>
                                        <p:tgtEl>
                                          <p:spTgt spid="55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07" dur="164">
                                          <p:stCondLst>
                                            <p:cond delay="1656"/>
                                          </p:stCondLst>
                                        </p:cTn>
                                        <p:tgtEl>
                                          <p:spTgt spid="55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08" dur="180">
                                          <p:stCondLst>
                                            <p:cond delay="1820"/>
                                          </p:stCondLst>
                                        </p:cTn>
                                        <p:tgtEl>
                                          <p:spTgt spid="555">
                                            <p:txEl>
                                              <p:pRg st="0" end="0"/>
                                            </p:txEl>
                                          </p:spTgt>
                                        </p:tgtEl>
                                        <p:attrNameLst>
                                          <p:attrName>ppt_y</p:attrName>
                                        </p:attrNameLst>
                                      </p:cBhvr>
                                      <p:tavLst>
                                        <p:tav tm="0">
                                          <p:val>
                                            <p:strVal val="#ppt_y"/>
                                          </p:val>
                                        </p:tav>
                                        <p:tav tm="100000">
                                          <p:val>
                                            <p:strVal val="#ppt_y+#ppt_h"/>
                                          </p:val>
                                        </p:tav>
                                      </p:tavLst>
                                    </p:anim>
                                    <p:animScale>
                                      <p:cBhvr>
                                        <p:cTn id="109" dur="26" fill="hold">
                                          <p:stCondLst>
                                            <p:cond delay="620"/>
                                          </p:stCondLst>
                                        </p:cTn>
                                        <p:tgtEl>
                                          <p:spTgt spid="555">
                                            <p:txEl>
                                              <p:pRg st="0" end="0"/>
                                            </p:txEl>
                                          </p:spTgt>
                                        </p:tgtEl>
                                      </p:cBhvr>
                                      <p:to x="100000" y="60000"/>
                                    </p:animScale>
                                    <p:animScale>
                                      <p:cBhvr>
                                        <p:cTn id="110" dur="166" fill="hold">
                                          <p:stCondLst>
                                            <p:cond delay="646"/>
                                          </p:stCondLst>
                                        </p:cTn>
                                        <p:tgtEl>
                                          <p:spTgt spid="555">
                                            <p:txEl>
                                              <p:pRg st="0" end="0"/>
                                            </p:txEl>
                                          </p:spTgt>
                                        </p:tgtEl>
                                      </p:cBhvr>
                                      <p:to x="100000" y="100000"/>
                                    </p:animScale>
                                    <p:animScale>
                                      <p:cBhvr>
                                        <p:cTn id="111" dur="26" fill="hold">
                                          <p:stCondLst>
                                            <p:cond delay="1312"/>
                                          </p:stCondLst>
                                        </p:cTn>
                                        <p:tgtEl>
                                          <p:spTgt spid="555">
                                            <p:txEl>
                                              <p:pRg st="0" end="0"/>
                                            </p:txEl>
                                          </p:spTgt>
                                        </p:tgtEl>
                                      </p:cBhvr>
                                      <p:to x="100000" y="80000"/>
                                    </p:animScale>
                                    <p:animScale>
                                      <p:cBhvr>
                                        <p:cTn id="112" dur="166" fill="hold">
                                          <p:stCondLst>
                                            <p:cond delay="1338"/>
                                          </p:stCondLst>
                                        </p:cTn>
                                        <p:tgtEl>
                                          <p:spTgt spid="555">
                                            <p:txEl>
                                              <p:pRg st="0" end="0"/>
                                            </p:txEl>
                                          </p:spTgt>
                                        </p:tgtEl>
                                      </p:cBhvr>
                                      <p:to x="100000" y="100000"/>
                                    </p:animScale>
                                    <p:animScale>
                                      <p:cBhvr>
                                        <p:cTn id="113" dur="26" fill="hold">
                                          <p:stCondLst>
                                            <p:cond delay="1642"/>
                                          </p:stCondLst>
                                        </p:cTn>
                                        <p:tgtEl>
                                          <p:spTgt spid="555">
                                            <p:txEl>
                                              <p:pRg st="0" end="0"/>
                                            </p:txEl>
                                          </p:spTgt>
                                        </p:tgtEl>
                                      </p:cBhvr>
                                      <p:to x="100000" y="90000"/>
                                    </p:animScale>
                                    <p:animScale>
                                      <p:cBhvr>
                                        <p:cTn id="114" dur="166" fill="hold">
                                          <p:stCondLst>
                                            <p:cond delay="1668"/>
                                          </p:stCondLst>
                                        </p:cTn>
                                        <p:tgtEl>
                                          <p:spTgt spid="555">
                                            <p:txEl>
                                              <p:pRg st="0" end="0"/>
                                            </p:txEl>
                                          </p:spTgt>
                                        </p:tgtEl>
                                      </p:cBhvr>
                                      <p:to x="100000" y="100000"/>
                                    </p:animScale>
                                    <p:animScale>
                                      <p:cBhvr>
                                        <p:cTn id="115" dur="26" fill="hold">
                                          <p:stCondLst>
                                            <p:cond delay="1808"/>
                                          </p:stCondLst>
                                        </p:cTn>
                                        <p:tgtEl>
                                          <p:spTgt spid="555">
                                            <p:txEl>
                                              <p:pRg st="0" end="0"/>
                                            </p:txEl>
                                          </p:spTgt>
                                        </p:tgtEl>
                                      </p:cBhvr>
                                      <p:to x="100000" y="95000"/>
                                    </p:animScale>
                                    <p:animScale>
                                      <p:cBhvr>
                                        <p:cTn id="116" dur="166" fill="hold">
                                          <p:stCondLst>
                                            <p:cond delay="1834"/>
                                          </p:stCondLst>
                                        </p:cTn>
                                        <p:tgtEl>
                                          <p:spTgt spid="555">
                                            <p:txEl>
                                              <p:pRg st="0" end="0"/>
                                            </p:txEl>
                                          </p:spTgt>
                                        </p:tgtEl>
                                      </p:cBhvr>
                                      <p:to x="100000" y="100000"/>
                                    </p:animScale>
                                    <p:set>
                                      <p:cBhvr>
                                        <p:cTn id="117" dur="1" fill="hold">
                                          <p:stCondLst>
                                            <p:cond delay="1999"/>
                                          </p:stCondLst>
                                        </p:cTn>
                                        <p:tgtEl>
                                          <p:spTgt spid="555">
                                            <p:txEl>
                                              <p:pRg st="0" end="0"/>
                                            </p:txEl>
                                          </p:spTgt>
                                        </p:tgtEl>
                                        <p:attrNameLst>
                                          <p:attrName>style.visibility</p:attrName>
                                        </p:attrNameLst>
                                      </p:cBhvr>
                                      <p:to>
                                        <p:strVal val="hidden"/>
                                      </p:to>
                                    </p:set>
                                  </p:childTnLst>
                                </p:cTn>
                              </p:par>
                              <p:par>
                                <p:cTn id="118" presetID="26" presetClass="exit" fill="hold" nodeType="withEffect">
                                  <p:stCondLst>
                                    <p:cond delay="0"/>
                                  </p:stCondLst>
                                  <p:childTnLst>
                                    <p:animEffect transition="out" filter="wipe(down)">
                                      <p:cBhvr additive="repl">
                                        <p:cTn id="119" dur="180">
                                          <p:stCondLst>
                                            <p:cond delay="1820"/>
                                          </p:stCondLst>
                                        </p:cTn>
                                        <p:tgtEl>
                                          <p:spTgt spid="555">
                                            <p:txEl>
                                              <p:pRg st="1" end="1"/>
                                            </p:txEl>
                                          </p:spTgt>
                                        </p:tgtEl>
                                      </p:cBhvr>
                                    </p:animEffect>
                                    <p:anim calcmode="lin" valueType="num">
                                      <p:cBhvr additive="repl">
                                        <p:cTn id="120" dur="1822">
                                          <p:stCondLst>
                                            <p:cond delay="0"/>
                                          </p:stCondLst>
                                        </p:cTn>
                                        <p:tgtEl>
                                          <p:spTgt spid="555">
                                            <p:txEl>
                                              <p:pRg st="1" end="1"/>
                                            </p:txEl>
                                          </p:spTgt>
                                        </p:tgtEl>
                                        <p:attrNameLst>
                                          <p:attrName>ppt_x</p:attrName>
                                        </p:attrNameLst>
                                      </p:cBhvr>
                                      <p:tavLst>
                                        <p:tav tm="0">
                                          <p:val>
                                            <p:strVal val="#ppt_x"/>
                                          </p:val>
                                        </p:tav>
                                        <p:tav tm="100000">
                                          <p:val>
                                            <p:strVal val="#ppt_x+0.25"/>
                                          </p:val>
                                        </p:tav>
                                      </p:tavLst>
                                    </p:anim>
                                    <p:anim calcmode="lin" valueType="num">
                                      <p:cBhvr additive="repl">
                                        <p:cTn id="121" dur="178">
                                          <p:stCondLst>
                                            <p:cond delay="1822"/>
                                          </p:stCondLst>
                                        </p:cTn>
                                        <p:tgtEl>
                                          <p:spTgt spid="555">
                                            <p:txEl>
                                              <p:pRg st="1" end="1"/>
                                            </p:txEl>
                                          </p:spTgt>
                                        </p:tgtEl>
                                        <p:attrNameLst>
                                          <p:attrName>ppt_x</p:attrName>
                                        </p:attrNameLst>
                                      </p:cBhvr>
                                      <p:tavLst>
                                        <p:tav tm="0">
                                          <p:val>
                                            <p:strVal val="#ppt_x"/>
                                          </p:val>
                                        </p:tav>
                                        <p:tav tm="100000">
                                          <p:val>
                                            <p:strVal val="#ppt_x"/>
                                          </p:val>
                                        </p:tav>
                                      </p:tavLst>
                                    </p:anim>
                                    <p:anim calcmode="lin" valueType="num">
                                      <p:cBhvr additive="repl">
                                        <p:cTn id="122" dur="664">
                                          <p:stCondLst>
                                            <p:cond delay="0"/>
                                          </p:stCondLst>
                                        </p:cTn>
                                        <p:tgtEl>
                                          <p:spTgt spid="555">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23" dur="664">
                                          <p:stCondLst>
                                            <p:cond delay="664"/>
                                          </p:stCondLst>
                                        </p:cTn>
                                        <p:tgtEl>
                                          <p:spTgt spid="555">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24" dur="332">
                                          <p:stCondLst>
                                            <p:cond delay="1324"/>
                                          </p:stCondLst>
                                        </p:cTn>
                                        <p:tgtEl>
                                          <p:spTgt spid="555">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25" dur="164">
                                          <p:stCondLst>
                                            <p:cond delay="1656"/>
                                          </p:stCondLst>
                                        </p:cTn>
                                        <p:tgtEl>
                                          <p:spTgt spid="555">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26" dur="180">
                                          <p:stCondLst>
                                            <p:cond delay="1820"/>
                                          </p:stCondLst>
                                        </p:cTn>
                                        <p:tgtEl>
                                          <p:spTgt spid="555">
                                            <p:txEl>
                                              <p:pRg st="1" end="1"/>
                                            </p:txEl>
                                          </p:spTgt>
                                        </p:tgtEl>
                                        <p:attrNameLst>
                                          <p:attrName>ppt_y</p:attrName>
                                        </p:attrNameLst>
                                      </p:cBhvr>
                                      <p:tavLst>
                                        <p:tav tm="0">
                                          <p:val>
                                            <p:strVal val="#ppt_y"/>
                                          </p:val>
                                        </p:tav>
                                        <p:tav tm="100000">
                                          <p:val>
                                            <p:strVal val="#ppt_y+#ppt_h"/>
                                          </p:val>
                                        </p:tav>
                                      </p:tavLst>
                                    </p:anim>
                                    <p:animScale>
                                      <p:cBhvr>
                                        <p:cTn id="127" dur="26" fill="hold">
                                          <p:stCondLst>
                                            <p:cond delay="620"/>
                                          </p:stCondLst>
                                        </p:cTn>
                                        <p:tgtEl>
                                          <p:spTgt spid="555">
                                            <p:txEl>
                                              <p:pRg st="1" end="1"/>
                                            </p:txEl>
                                          </p:spTgt>
                                        </p:tgtEl>
                                      </p:cBhvr>
                                      <p:to x="100000" y="60000"/>
                                    </p:animScale>
                                    <p:animScale>
                                      <p:cBhvr>
                                        <p:cTn id="128" dur="166" fill="hold">
                                          <p:stCondLst>
                                            <p:cond delay="646"/>
                                          </p:stCondLst>
                                        </p:cTn>
                                        <p:tgtEl>
                                          <p:spTgt spid="555">
                                            <p:txEl>
                                              <p:pRg st="1" end="1"/>
                                            </p:txEl>
                                          </p:spTgt>
                                        </p:tgtEl>
                                      </p:cBhvr>
                                      <p:to x="100000" y="100000"/>
                                    </p:animScale>
                                    <p:animScale>
                                      <p:cBhvr>
                                        <p:cTn id="129" dur="26" fill="hold">
                                          <p:stCondLst>
                                            <p:cond delay="1312"/>
                                          </p:stCondLst>
                                        </p:cTn>
                                        <p:tgtEl>
                                          <p:spTgt spid="555">
                                            <p:txEl>
                                              <p:pRg st="1" end="1"/>
                                            </p:txEl>
                                          </p:spTgt>
                                        </p:tgtEl>
                                      </p:cBhvr>
                                      <p:to x="100000" y="80000"/>
                                    </p:animScale>
                                    <p:animScale>
                                      <p:cBhvr>
                                        <p:cTn id="130" dur="166" fill="hold">
                                          <p:stCondLst>
                                            <p:cond delay="1338"/>
                                          </p:stCondLst>
                                        </p:cTn>
                                        <p:tgtEl>
                                          <p:spTgt spid="555">
                                            <p:txEl>
                                              <p:pRg st="1" end="1"/>
                                            </p:txEl>
                                          </p:spTgt>
                                        </p:tgtEl>
                                      </p:cBhvr>
                                      <p:to x="100000" y="100000"/>
                                    </p:animScale>
                                    <p:animScale>
                                      <p:cBhvr>
                                        <p:cTn id="131" dur="26" fill="hold">
                                          <p:stCondLst>
                                            <p:cond delay="1642"/>
                                          </p:stCondLst>
                                        </p:cTn>
                                        <p:tgtEl>
                                          <p:spTgt spid="555">
                                            <p:txEl>
                                              <p:pRg st="1" end="1"/>
                                            </p:txEl>
                                          </p:spTgt>
                                        </p:tgtEl>
                                      </p:cBhvr>
                                      <p:to x="100000" y="90000"/>
                                    </p:animScale>
                                    <p:animScale>
                                      <p:cBhvr>
                                        <p:cTn id="132" dur="166" fill="hold">
                                          <p:stCondLst>
                                            <p:cond delay="1668"/>
                                          </p:stCondLst>
                                        </p:cTn>
                                        <p:tgtEl>
                                          <p:spTgt spid="555">
                                            <p:txEl>
                                              <p:pRg st="1" end="1"/>
                                            </p:txEl>
                                          </p:spTgt>
                                        </p:tgtEl>
                                      </p:cBhvr>
                                      <p:to x="100000" y="100000"/>
                                    </p:animScale>
                                    <p:animScale>
                                      <p:cBhvr>
                                        <p:cTn id="133" dur="26" fill="hold">
                                          <p:stCondLst>
                                            <p:cond delay="1808"/>
                                          </p:stCondLst>
                                        </p:cTn>
                                        <p:tgtEl>
                                          <p:spTgt spid="555">
                                            <p:txEl>
                                              <p:pRg st="1" end="1"/>
                                            </p:txEl>
                                          </p:spTgt>
                                        </p:tgtEl>
                                      </p:cBhvr>
                                      <p:to x="100000" y="95000"/>
                                    </p:animScale>
                                    <p:animScale>
                                      <p:cBhvr>
                                        <p:cTn id="134" dur="166" fill="hold">
                                          <p:stCondLst>
                                            <p:cond delay="1834"/>
                                          </p:stCondLst>
                                        </p:cTn>
                                        <p:tgtEl>
                                          <p:spTgt spid="555">
                                            <p:txEl>
                                              <p:pRg st="1" end="1"/>
                                            </p:txEl>
                                          </p:spTgt>
                                        </p:tgtEl>
                                      </p:cBhvr>
                                      <p:to x="100000" y="100000"/>
                                    </p:animScale>
                                    <p:set>
                                      <p:cBhvr>
                                        <p:cTn id="135" dur="1" fill="hold">
                                          <p:stCondLst>
                                            <p:cond delay="1999"/>
                                          </p:stCondLst>
                                        </p:cTn>
                                        <p:tgtEl>
                                          <p:spTgt spid="555">
                                            <p:txEl>
                                              <p:pRg st="1" end="1"/>
                                            </p:txEl>
                                          </p:spTgt>
                                        </p:tgtEl>
                                        <p:attrNameLst>
                                          <p:attrName>style.visibility</p:attrName>
                                        </p:attrNameLst>
                                      </p:cBhvr>
                                      <p:to>
                                        <p:strVal val="hidden"/>
                                      </p:to>
                                    </p:set>
                                  </p:childTnLst>
                                </p:cTn>
                              </p:par>
                              <p:par>
                                <p:cTn id="136" presetID="26" presetClass="exit" fill="hold" nodeType="withEffect">
                                  <p:stCondLst>
                                    <p:cond delay="0"/>
                                  </p:stCondLst>
                                  <p:childTnLst>
                                    <p:animEffect transition="out" filter="wipe(down)">
                                      <p:cBhvr additive="repl">
                                        <p:cTn id="137" dur="180">
                                          <p:stCondLst>
                                            <p:cond delay="1820"/>
                                          </p:stCondLst>
                                        </p:cTn>
                                        <p:tgtEl>
                                          <p:spTgt spid="555">
                                            <p:txEl>
                                              <p:pRg st="2" end="2"/>
                                            </p:txEl>
                                          </p:spTgt>
                                        </p:tgtEl>
                                      </p:cBhvr>
                                    </p:animEffect>
                                    <p:anim calcmode="lin" valueType="num">
                                      <p:cBhvr additive="repl">
                                        <p:cTn id="138" dur="1822">
                                          <p:stCondLst>
                                            <p:cond delay="0"/>
                                          </p:stCondLst>
                                        </p:cTn>
                                        <p:tgtEl>
                                          <p:spTgt spid="555">
                                            <p:txEl>
                                              <p:pRg st="2" end="2"/>
                                            </p:txEl>
                                          </p:spTgt>
                                        </p:tgtEl>
                                        <p:attrNameLst>
                                          <p:attrName>ppt_x</p:attrName>
                                        </p:attrNameLst>
                                      </p:cBhvr>
                                      <p:tavLst>
                                        <p:tav tm="0">
                                          <p:val>
                                            <p:strVal val="#ppt_x"/>
                                          </p:val>
                                        </p:tav>
                                        <p:tav tm="100000">
                                          <p:val>
                                            <p:strVal val="#ppt_x+0.25"/>
                                          </p:val>
                                        </p:tav>
                                      </p:tavLst>
                                    </p:anim>
                                    <p:anim calcmode="lin" valueType="num">
                                      <p:cBhvr additive="repl">
                                        <p:cTn id="139" dur="178">
                                          <p:stCondLst>
                                            <p:cond delay="1822"/>
                                          </p:stCondLst>
                                        </p:cTn>
                                        <p:tgtEl>
                                          <p:spTgt spid="555">
                                            <p:txEl>
                                              <p:pRg st="2" end="2"/>
                                            </p:txEl>
                                          </p:spTgt>
                                        </p:tgtEl>
                                        <p:attrNameLst>
                                          <p:attrName>ppt_x</p:attrName>
                                        </p:attrNameLst>
                                      </p:cBhvr>
                                      <p:tavLst>
                                        <p:tav tm="0">
                                          <p:val>
                                            <p:strVal val="#ppt_x"/>
                                          </p:val>
                                        </p:tav>
                                        <p:tav tm="100000">
                                          <p:val>
                                            <p:strVal val="#ppt_x"/>
                                          </p:val>
                                        </p:tav>
                                      </p:tavLst>
                                    </p:anim>
                                    <p:anim calcmode="lin" valueType="num">
                                      <p:cBhvr additive="repl">
                                        <p:cTn id="140" dur="664">
                                          <p:stCondLst>
                                            <p:cond delay="0"/>
                                          </p:stCondLst>
                                        </p:cTn>
                                        <p:tgtEl>
                                          <p:spTgt spid="555">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41" dur="664">
                                          <p:stCondLst>
                                            <p:cond delay="664"/>
                                          </p:stCondLst>
                                        </p:cTn>
                                        <p:tgtEl>
                                          <p:spTgt spid="555">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42" dur="332">
                                          <p:stCondLst>
                                            <p:cond delay="1324"/>
                                          </p:stCondLst>
                                        </p:cTn>
                                        <p:tgtEl>
                                          <p:spTgt spid="555">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43" dur="164">
                                          <p:stCondLst>
                                            <p:cond delay="1656"/>
                                          </p:stCondLst>
                                        </p:cTn>
                                        <p:tgtEl>
                                          <p:spTgt spid="555">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44" dur="180">
                                          <p:stCondLst>
                                            <p:cond delay="1820"/>
                                          </p:stCondLst>
                                        </p:cTn>
                                        <p:tgtEl>
                                          <p:spTgt spid="555">
                                            <p:txEl>
                                              <p:pRg st="2" end="2"/>
                                            </p:txEl>
                                          </p:spTgt>
                                        </p:tgtEl>
                                        <p:attrNameLst>
                                          <p:attrName>ppt_y</p:attrName>
                                        </p:attrNameLst>
                                      </p:cBhvr>
                                      <p:tavLst>
                                        <p:tav tm="0">
                                          <p:val>
                                            <p:strVal val="#ppt_y"/>
                                          </p:val>
                                        </p:tav>
                                        <p:tav tm="100000">
                                          <p:val>
                                            <p:strVal val="#ppt_y+#ppt_h"/>
                                          </p:val>
                                        </p:tav>
                                      </p:tavLst>
                                    </p:anim>
                                    <p:animScale>
                                      <p:cBhvr>
                                        <p:cTn id="145" dur="26" fill="hold">
                                          <p:stCondLst>
                                            <p:cond delay="620"/>
                                          </p:stCondLst>
                                        </p:cTn>
                                        <p:tgtEl>
                                          <p:spTgt spid="555">
                                            <p:txEl>
                                              <p:pRg st="2" end="2"/>
                                            </p:txEl>
                                          </p:spTgt>
                                        </p:tgtEl>
                                      </p:cBhvr>
                                      <p:to x="100000" y="60000"/>
                                    </p:animScale>
                                    <p:animScale>
                                      <p:cBhvr>
                                        <p:cTn id="146" dur="166" fill="hold">
                                          <p:stCondLst>
                                            <p:cond delay="646"/>
                                          </p:stCondLst>
                                        </p:cTn>
                                        <p:tgtEl>
                                          <p:spTgt spid="555">
                                            <p:txEl>
                                              <p:pRg st="2" end="2"/>
                                            </p:txEl>
                                          </p:spTgt>
                                        </p:tgtEl>
                                      </p:cBhvr>
                                      <p:to x="100000" y="100000"/>
                                    </p:animScale>
                                    <p:animScale>
                                      <p:cBhvr>
                                        <p:cTn id="147" dur="26" fill="hold">
                                          <p:stCondLst>
                                            <p:cond delay="1312"/>
                                          </p:stCondLst>
                                        </p:cTn>
                                        <p:tgtEl>
                                          <p:spTgt spid="555">
                                            <p:txEl>
                                              <p:pRg st="2" end="2"/>
                                            </p:txEl>
                                          </p:spTgt>
                                        </p:tgtEl>
                                      </p:cBhvr>
                                      <p:to x="100000" y="80000"/>
                                    </p:animScale>
                                    <p:animScale>
                                      <p:cBhvr>
                                        <p:cTn id="148" dur="166" fill="hold">
                                          <p:stCondLst>
                                            <p:cond delay="1338"/>
                                          </p:stCondLst>
                                        </p:cTn>
                                        <p:tgtEl>
                                          <p:spTgt spid="555">
                                            <p:txEl>
                                              <p:pRg st="2" end="2"/>
                                            </p:txEl>
                                          </p:spTgt>
                                        </p:tgtEl>
                                      </p:cBhvr>
                                      <p:to x="100000" y="100000"/>
                                    </p:animScale>
                                    <p:animScale>
                                      <p:cBhvr>
                                        <p:cTn id="149" dur="26" fill="hold">
                                          <p:stCondLst>
                                            <p:cond delay="1642"/>
                                          </p:stCondLst>
                                        </p:cTn>
                                        <p:tgtEl>
                                          <p:spTgt spid="555">
                                            <p:txEl>
                                              <p:pRg st="2" end="2"/>
                                            </p:txEl>
                                          </p:spTgt>
                                        </p:tgtEl>
                                      </p:cBhvr>
                                      <p:to x="100000" y="90000"/>
                                    </p:animScale>
                                    <p:animScale>
                                      <p:cBhvr>
                                        <p:cTn id="150" dur="166" fill="hold">
                                          <p:stCondLst>
                                            <p:cond delay="1668"/>
                                          </p:stCondLst>
                                        </p:cTn>
                                        <p:tgtEl>
                                          <p:spTgt spid="555">
                                            <p:txEl>
                                              <p:pRg st="2" end="2"/>
                                            </p:txEl>
                                          </p:spTgt>
                                        </p:tgtEl>
                                      </p:cBhvr>
                                      <p:to x="100000" y="100000"/>
                                    </p:animScale>
                                    <p:animScale>
                                      <p:cBhvr>
                                        <p:cTn id="151" dur="26" fill="hold">
                                          <p:stCondLst>
                                            <p:cond delay="1808"/>
                                          </p:stCondLst>
                                        </p:cTn>
                                        <p:tgtEl>
                                          <p:spTgt spid="555">
                                            <p:txEl>
                                              <p:pRg st="2" end="2"/>
                                            </p:txEl>
                                          </p:spTgt>
                                        </p:tgtEl>
                                      </p:cBhvr>
                                      <p:to x="100000" y="95000"/>
                                    </p:animScale>
                                    <p:animScale>
                                      <p:cBhvr>
                                        <p:cTn id="152" dur="166" fill="hold">
                                          <p:stCondLst>
                                            <p:cond delay="1834"/>
                                          </p:stCondLst>
                                        </p:cTn>
                                        <p:tgtEl>
                                          <p:spTgt spid="555">
                                            <p:txEl>
                                              <p:pRg st="2" end="2"/>
                                            </p:txEl>
                                          </p:spTgt>
                                        </p:tgtEl>
                                      </p:cBhvr>
                                      <p:to x="100000" y="100000"/>
                                    </p:animScale>
                                    <p:set>
                                      <p:cBhvr>
                                        <p:cTn id="153" dur="1" fill="hold">
                                          <p:stCondLst>
                                            <p:cond delay="1999"/>
                                          </p:stCondLst>
                                        </p:cTn>
                                        <p:tgtEl>
                                          <p:spTgt spid="555">
                                            <p:txEl>
                                              <p:pRg st="2" end="2"/>
                                            </p:txEl>
                                          </p:spTgt>
                                        </p:tgtEl>
                                        <p:attrNameLst>
                                          <p:attrName>style.visibility</p:attrName>
                                        </p:attrNameLst>
                                      </p:cBhvr>
                                      <p:to>
                                        <p:strVal val="hidden"/>
                                      </p:to>
                                    </p:set>
                                  </p:childTnLst>
                                </p:cTn>
                              </p:par>
                              <p:par>
                                <p:cTn id="154" presetID="26" presetClass="exit" fill="hold" nodeType="withEffect">
                                  <p:stCondLst>
                                    <p:cond delay="0"/>
                                  </p:stCondLst>
                                  <p:childTnLst>
                                    <p:animEffect transition="out" filter="wipe(down)">
                                      <p:cBhvr additive="repl">
                                        <p:cTn id="155" dur="180">
                                          <p:stCondLst>
                                            <p:cond delay="1820"/>
                                          </p:stCondLst>
                                        </p:cTn>
                                        <p:tgtEl>
                                          <p:spTgt spid="555">
                                            <p:txEl>
                                              <p:pRg st="3" end="3"/>
                                            </p:txEl>
                                          </p:spTgt>
                                        </p:tgtEl>
                                      </p:cBhvr>
                                    </p:animEffect>
                                    <p:anim calcmode="lin" valueType="num">
                                      <p:cBhvr additive="repl">
                                        <p:cTn id="156" dur="1822">
                                          <p:stCondLst>
                                            <p:cond delay="0"/>
                                          </p:stCondLst>
                                        </p:cTn>
                                        <p:tgtEl>
                                          <p:spTgt spid="555">
                                            <p:txEl>
                                              <p:pRg st="3" end="3"/>
                                            </p:txEl>
                                          </p:spTgt>
                                        </p:tgtEl>
                                        <p:attrNameLst>
                                          <p:attrName>ppt_x</p:attrName>
                                        </p:attrNameLst>
                                      </p:cBhvr>
                                      <p:tavLst>
                                        <p:tav tm="0">
                                          <p:val>
                                            <p:strVal val="#ppt_x"/>
                                          </p:val>
                                        </p:tav>
                                        <p:tav tm="100000">
                                          <p:val>
                                            <p:strVal val="#ppt_x+0.25"/>
                                          </p:val>
                                        </p:tav>
                                      </p:tavLst>
                                    </p:anim>
                                    <p:anim calcmode="lin" valueType="num">
                                      <p:cBhvr additive="repl">
                                        <p:cTn id="157" dur="178">
                                          <p:stCondLst>
                                            <p:cond delay="1822"/>
                                          </p:stCondLst>
                                        </p:cTn>
                                        <p:tgtEl>
                                          <p:spTgt spid="555">
                                            <p:txEl>
                                              <p:pRg st="3" end="3"/>
                                            </p:txEl>
                                          </p:spTgt>
                                        </p:tgtEl>
                                        <p:attrNameLst>
                                          <p:attrName>ppt_x</p:attrName>
                                        </p:attrNameLst>
                                      </p:cBhvr>
                                      <p:tavLst>
                                        <p:tav tm="0">
                                          <p:val>
                                            <p:strVal val="#ppt_x"/>
                                          </p:val>
                                        </p:tav>
                                        <p:tav tm="100000">
                                          <p:val>
                                            <p:strVal val="#ppt_x"/>
                                          </p:val>
                                        </p:tav>
                                      </p:tavLst>
                                    </p:anim>
                                    <p:anim calcmode="lin" valueType="num">
                                      <p:cBhvr additive="repl">
                                        <p:cTn id="158" dur="664">
                                          <p:stCondLst>
                                            <p:cond delay="0"/>
                                          </p:stCondLst>
                                        </p:cTn>
                                        <p:tgtEl>
                                          <p:spTgt spid="555">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59" dur="664">
                                          <p:stCondLst>
                                            <p:cond delay="664"/>
                                          </p:stCondLst>
                                        </p:cTn>
                                        <p:tgtEl>
                                          <p:spTgt spid="555">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60" dur="332">
                                          <p:stCondLst>
                                            <p:cond delay="1324"/>
                                          </p:stCondLst>
                                        </p:cTn>
                                        <p:tgtEl>
                                          <p:spTgt spid="555">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61" dur="164">
                                          <p:stCondLst>
                                            <p:cond delay="1656"/>
                                          </p:stCondLst>
                                        </p:cTn>
                                        <p:tgtEl>
                                          <p:spTgt spid="555">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62" dur="180">
                                          <p:stCondLst>
                                            <p:cond delay="1820"/>
                                          </p:stCondLst>
                                        </p:cTn>
                                        <p:tgtEl>
                                          <p:spTgt spid="555">
                                            <p:txEl>
                                              <p:pRg st="3" end="3"/>
                                            </p:txEl>
                                          </p:spTgt>
                                        </p:tgtEl>
                                        <p:attrNameLst>
                                          <p:attrName>ppt_y</p:attrName>
                                        </p:attrNameLst>
                                      </p:cBhvr>
                                      <p:tavLst>
                                        <p:tav tm="0">
                                          <p:val>
                                            <p:strVal val="#ppt_y"/>
                                          </p:val>
                                        </p:tav>
                                        <p:tav tm="100000">
                                          <p:val>
                                            <p:strVal val="#ppt_y+#ppt_h"/>
                                          </p:val>
                                        </p:tav>
                                      </p:tavLst>
                                    </p:anim>
                                    <p:animScale>
                                      <p:cBhvr>
                                        <p:cTn id="163" dur="26" fill="hold">
                                          <p:stCondLst>
                                            <p:cond delay="620"/>
                                          </p:stCondLst>
                                        </p:cTn>
                                        <p:tgtEl>
                                          <p:spTgt spid="555">
                                            <p:txEl>
                                              <p:pRg st="3" end="3"/>
                                            </p:txEl>
                                          </p:spTgt>
                                        </p:tgtEl>
                                      </p:cBhvr>
                                      <p:to x="100000" y="60000"/>
                                    </p:animScale>
                                    <p:animScale>
                                      <p:cBhvr>
                                        <p:cTn id="164" dur="166" fill="hold">
                                          <p:stCondLst>
                                            <p:cond delay="646"/>
                                          </p:stCondLst>
                                        </p:cTn>
                                        <p:tgtEl>
                                          <p:spTgt spid="555">
                                            <p:txEl>
                                              <p:pRg st="3" end="3"/>
                                            </p:txEl>
                                          </p:spTgt>
                                        </p:tgtEl>
                                      </p:cBhvr>
                                      <p:to x="100000" y="100000"/>
                                    </p:animScale>
                                    <p:animScale>
                                      <p:cBhvr>
                                        <p:cTn id="165" dur="26" fill="hold">
                                          <p:stCondLst>
                                            <p:cond delay="1312"/>
                                          </p:stCondLst>
                                        </p:cTn>
                                        <p:tgtEl>
                                          <p:spTgt spid="555">
                                            <p:txEl>
                                              <p:pRg st="3" end="3"/>
                                            </p:txEl>
                                          </p:spTgt>
                                        </p:tgtEl>
                                      </p:cBhvr>
                                      <p:to x="100000" y="80000"/>
                                    </p:animScale>
                                    <p:animScale>
                                      <p:cBhvr>
                                        <p:cTn id="166" dur="166" fill="hold">
                                          <p:stCondLst>
                                            <p:cond delay="1338"/>
                                          </p:stCondLst>
                                        </p:cTn>
                                        <p:tgtEl>
                                          <p:spTgt spid="555">
                                            <p:txEl>
                                              <p:pRg st="3" end="3"/>
                                            </p:txEl>
                                          </p:spTgt>
                                        </p:tgtEl>
                                      </p:cBhvr>
                                      <p:to x="100000" y="100000"/>
                                    </p:animScale>
                                    <p:animScale>
                                      <p:cBhvr>
                                        <p:cTn id="167" dur="26" fill="hold">
                                          <p:stCondLst>
                                            <p:cond delay="1642"/>
                                          </p:stCondLst>
                                        </p:cTn>
                                        <p:tgtEl>
                                          <p:spTgt spid="555">
                                            <p:txEl>
                                              <p:pRg st="3" end="3"/>
                                            </p:txEl>
                                          </p:spTgt>
                                        </p:tgtEl>
                                      </p:cBhvr>
                                      <p:to x="100000" y="90000"/>
                                    </p:animScale>
                                    <p:animScale>
                                      <p:cBhvr>
                                        <p:cTn id="168" dur="166" fill="hold">
                                          <p:stCondLst>
                                            <p:cond delay="1668"/>
                                          </p:stCondLst>
                                        </p:cTn>
                                        <p:tgtEl>
                                          <p:spTgt spid="555">
                                            <p:txEl>
                                              <p:pRg st="3" end="3"/>
                                            </p:txEl>
                                          </p:spTgt>
                                        </p:tgtEl>
                                      </p:cBhvr>
                                      <p:to x="100000" y="100000"/>
                                    </p:animScale>
                                    <p:animScale>
                                      <p:cBhvr>
                                        <p:cTn id="169" dur="26" fill="hold">
                                          <p:stCondLst>
                                            <p:cond delay="1808"/>
                                          </p:stCondLst>
                                        </p:cTn>
                                        <p:tgtEl>
                                          <p:spTgt spid="555">
                                            <p:txEl>
                                              <p:pRg st="3" end="3"/>
                                            </p:txEl>
                                          </p:spTgt>
                                        </p:tgtEl>
                                      </p:cBhvr>
                                      <p:to x="100000" y="95000"/>
                                    </p:animScale>
                                    <p:animScale>
                                      <p:cBhvr>
                                        <p:cTn id="170" dur="166" fill="hold">
                                          <p:stCondLst>
                                            <p:cond delay="1834"/>
                                          </p:stCondLst>
                                        </p:cTn>
                                        <p:tgtEl>
                                          <p:spTgt spid="555">
                                            <p:txEl>
                                              <p:pRg st="3" end="3"/>
                                            </p:txEl>
                                          </p:spTgt>
                                        </p:tgtEl>
                                      </p:cBhvr>
                                      <p:to x="100000" y="100000"/>
                                    </p:animScale>
                                    <p:set>
                                      <p:cBhvr>
                                        <p:cTn id="171" dur="1" fill="hold">
                                          <p:stCondLst>
                                            <p:cond delay="1999"/>
                                          </p:stCondLst>
                                        </p:cTn>
                                        <p:tgtEl>
                                          <p:spTgt spid="555">
                                            <p:txEl>
                                              <p:pRg st="3" end="3"/>
                                            </p:txEl>
                                          </p:spTgt>
                                        </p:tgtEl>
                                        <p:attrNameLst>
                                          <p:attrName>style.visibility</p:attrName>
                                        </p:attrNameLst>
                                      </p:cBhvr>
                                      <p:to>
                                        <p:strVal val="hidden"/>
                                      </p:to>
                                    </p:set>
                                  </p:childTnLst>
                                </p:cTn>
                              </p:par>
                              <p:par>
                                <p:cTn id="172" presetID="26" presetClass="exit" fill="hold" nodeType="withEffect">
                                  <p:stCondLst>
                                    <p:cond delay="0"/>
                                  </p:stCondLst>
                                  <p:childTnLst>
                                    <p:animEffect transition="out" filter="wipe(down)">
                                      <p:cBhvr additive="repl">
                                        <p:cTn id="173" dur="180">
                                          <p:stCondLst>
                                            <p:cond delay="1820"/>
                                          </p:stCondLst>
                                        </p:cTn>
                                        <p:tgtEl>
                                          <p:spTgt spid="555">
                                            <p:txEl>
                                              <p:pRg st="4" end="4"/>
                                            </p:txEl>
                                          </p:spTgt>
                                        </p:tgtEl>
                                      </p:cBhvr>
                                    </p:animEffect>
                                    <p:anim calcmode="lin" valueType="num">
                                      <p:cBhvr additive="repl">
                                        <p:cTn id="174" dur="1822">
                                          <p:stCondLst>
                                            <p:cond delay="0"/>
                                          </p:stCondLst>
                                        </p:cTn>
                                        <p:tgtEl>
                                          <p:spTgt spid="555">
                                            <p:txEl>
                                              <p:pRg st="4" end="4"/>
                                            </p:txEl>
                                          </p:spTgt>
                                        </p:tgtEl>
                                        <p:attrNameLst>
                                          <p:attrName>ppt_x</p:attrName>
                                        </p:attrNameLst>
                                      </p:cBhvr>
                                      <p:tavLst>
                                        <p:tav tm="0">
                                          <p:val>
                                            <p:strVal val="#ppt_x"/>
                                          </p:val>
                                        </p:tav>
                                        <p:tav tm="100000">
                                          <p:val>
                                            <p:strVal val="#ppt_x+0.25"/>
                                          </p:val>
                                        </p:tav>
                                      </p:tavLst>
                                    </p:anim>
                                    <p:anim calcmode="lin" valueType="num">
                                      <p:cBhvr additive="repl">
                                        <p:cTn id="175" dur="178">
                                          <p:stCondLst>
                                            <p:cond delay="1822"/>
                                          </p:stCondLst>
                                        </p:cTn>
                                        <p:tgtEl>
                                          <p:spTgt spid="555">
                                            <p:txEl>
                                              <p:pRg st="4" end="4"/>
                                            </p:txEl>
                                          </p:spTgt>
                                        </p:tgtEl>
                                        <p:attrNameLst>
                                          <p:attrName>ppt_x</p:attrName>
                                        </p:attrNameLst>
                                      </p:cBhvr>
                                      <p:tavLst>
                                        <p:tav tm="0">
                                          <p:val>
                                            <p:strVal val="#ppt_x"/>
                                          </p:val>
                                        </p:tav>
                                        <p:tav tm="100000">
                                          <p:val>
                                            <p:strVal val="#ppt_x"/>
                                          </p:val>
                                        </p:tav>
                                      </p:tavLst>
                                    </p:anim>
                                    <p:anim calcmode="lin" valueType="num">
                                      <p:cBhvr additive="repl">
                                        <p:cTn id="176" dur="664">
                                          <p:stCondLst>
                                            <p:cond delay="0"/>
                                          </p:stCondLst>
                                        </p:cTn>
                                        <p:tgtEl>
                                          <p:spTgt spid="555">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77" dur="664">
                                          <p:stCondLst>
                                            <p:cond delay="664"/>
                                          </p:stCondLst>
                                        </p:cTn>
                                        <p:tgtEl>
                                          <p:spTgt spid="555">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78" dur="332">
                                          <p:stCondLst>
                                            <p:cond delay="1324"/>
                                          </p:stCondLst>
                                        </p:cTn>
                                        <p:tgtEl>
                                          <p:spTgt spid="555">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79" dur="164">
                                          <p:stCondLst>
                                            <p:cond delay="1656"/>
                                          </p:stCondLst>
                                        </p:cTn>
                                        <p:tgtEl>
                                          <p:spTgt spid="555">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80" dur="180">
                                          <p:stCondLst>
                                            <p:cond delay="1820"/>
                                          </p:stCondLst>
                                        </p:cTn>
                                        <p:tgtEl>
                                          <p:spTgt spid="555">
                                            <p:txEl>
                                              <p:pRg st="4" end="4"/>
                                            </p:txEl>
                                          </p:spTgt>
                                        </p:tgtEl>
                                        <p:attrNameLst>
                                          <p:attrName>ppt_y</p:attrName>
                                        </p:attrNameLst>
                                      </p:cBhvr>
                                      <p:tavLst>
                                        <p:tav tm="0">
                                          <p:val>
                                            <p:strVal val="#ppt_y"/>
                                          </p:val>
                                        </p:tav>
                                        <p:tav tm="100000">
                                          <p:val>
                                            <p:strVal val="#ppt_y+#ppt_h"/>
                                          </p:val>
                                        </p:tav>
                                      </p:tavLst>
                                    </p:anim>
                                    <p:animScale>
                                      <p:cBhvr>
                                        <p:cTn id="181" dur="26" fill="hold">
                                          <p:stCondLst>
                                            <p:cond delay="620"/>
                                          </p:stCondLst>
                                        </p:cTn>
                                        <p:tgtEl>
                                          <p:spTgt spid="555">
                                            <p:txEl>
                                              <p:pRg st="4" end="4"/>
                                            </p:txEl>
                                          </p:spTgt>
                                        </p:tgtEl>
                                      </p:cBhvr>
                                      <p:to x="100000" y="60000"/>
                                    </p:animScale>
                                    <p:animScale>
                                      <p:cBhvr>
                                        <p:cTn id="182" dur="166" fill="hold">
                                          <p:stCondLst>
                                            <p:cond delay="646"/>
                                          </p:stCondLst>
                                        </p:cTn>
                                        <p:tgtEl>
                                          <p:spTgt spid="555">
                                            <p:txEl>
                                              <p:pRg st="4" end="4"/>
                                            </p:txEl>
                                          </p:spTgt>
                                        </p:tgtEl>
                                      </p:cBhvr>
                                      <p:to x="100000" y="100000"/>
                                    </p:animScale>
                                    <p:animScale>
                                      <p:cBhvr>
                                        <p:cTn id="183" dur="26" fill="hold">
                                          <p:stCondLst>
                                            <p:cond delay="1312"/>
                                          </p:stCondLst>
                                        </p:cTn>
                                        <p:tgtEl>
                                          <p:spTgt spid="555">
                                            <p:txEl>
                                              <p:pRg st="4" end="4"/>
                                            </p:txEl>
                                          </p:spTgt>
                                        </p:tgtEl>
                                      </p:cBhvr>
                                      <p:to x="100000" y="80000"/>
                                    </p:animScale>
                                    <p:animScale>
                                      <p:cBhvr>
                                        <p:cTn id="184" dur="166" fill="hold">
                                          <p:stCondLst>
                                            <p:cond delay="1338"/>
                                          </p:stCondLst>
                                        </p:cTn>
                                        <p:tgtEl>
                                          <p:spTgt spid="555">
                                            <p:txEl>
                                              <p:pRg st="4" end="4"/>
                                            </p:txEl>
                                          </p:spTgt>
                                        </p:tgtEl>
                                      </p:cBhvr>
                                      <p:to x="100000" y="100000"/>
                                    </p:animScale>
                                    <p:animScale>
                                      <p:cBhvr>
                                        <p:cTn id="185" dur="26" fill="hold">
                                          <p:stCondLst>
                                            <p:cond delay="1642"/>
                                          </p:stCondLst>
                                        </p:cTn>
                                        <p:tgtEl>
                                          <p:spTgt spid="555">
                                            <p:txEl>
                                              <p:pRg st="4" end="4"/>
                                            </p:txEl>
                                          </p:spTgt>
                                        </p:tgtEl>
                                      </p:cBhvr>
                                      <p:to x="100000" y="90000"/>
                                    </p:animScale>
                                    <p:animScale>
                                      <p:cBhvr>
                                        <p:cTn id="186" dur="166" fill="hold">
                                          <p:stCondLst>
                                            <p:cond delay="1668"/>
                                          </p:stCondLst>
                                        </p:cTn>
                                        <p:tgtEl>
                                          <p:spTgt spid="555">
                                            <p:txEl>
                                              <p:pRg st="4" end="4"/>
                                            </p:txEl>
                                          </p:spTgt>
                                        </p:tgtEl>
                                      </p:cBhvr>
                                      <p:to x="100000" y="100000"/>
                                    </p:animScale>
                                    <p:animScale>
                                      <p:cBhvr>
                                        <p:cTn id="187" dur="26" fill="hold">
                                          <p:stCondLst>
                                            <p:cond delay="1808"/>
                                          </p:stCondLst>
                                        </p:cTn>
                                        <p:tgtEl>
                                          <p:spTgt spid="555">
                                            <p:txEl>
                                              <p:pRg st="4" end="4"/>
                                            </p:txEl>
                                          </p:spTgt>
                                        </p:tgtEl>
                                      </p:cBhvr>
                                      <p:to x="100000" y="95000"/>
                                    </p:animScale>
                                    <p:animScale>
                                      <p:cBhvr>
                                        <p:cTn id="188" dur="166" fill="hold">
                                          <p:stCondLst>
                                            <p:cond delay="1834"/>
                                          </p:stCondLst>
                                        </p:cTn>
                                        <p:tgtEl>
                                          <p:spTgt spid="555">
                                            <p:txEl>
                                              <p:pRg st="4" end="4"/>
                                            </p:txEl>
                                          </p:spTgt>
                                        </p:tgtEl>
                                      </p:cBhvr>
                                      <p:to x="100000" y="100000"/>
                                    </p:animScale>
                                    <p:set>
                                      <p:cBhvr>
                                        <p:cTn id="189" dur="1" fill="hold">
                                          <p:stCondLst>
                                            <p:cond delay="1999"/>
                                          </p:stCondLst>
                                        </p:cTn>
                                        <p:tgtEl>
                                          <p:spTgt spid="555">
                                            <p:txEl>
                                              <p:pRg st="4" end="4"/>
                                            </p:txEl>
                                          </p:spTgt>
                                        </p:tgtEl>
                                        <p:attrNameLst>
                                          <p:attrName>style.visibility</p:attrName>
                                        </p:attrNameLst>
                                      </p:cBhvr>
                                      <p:to>
                                        <p:strVal val="hidden"/>
                                      </p:to>
                                    </p:set>
                                  </p:childTnLst>
                                </p:cTn>
                              </p:par>
                              <p:par>
                                <p:cTn id="190" presetID="26" presetClass="exit" fill="hold" nodeType="withEffect">
                                  <p:stCondLst>
                                    <p:cond delay="0"/>
                                  </p:stCondLst>
                                  <p:childTnLst>
                                    <p:animEffect transition="out" filter="wipe(down)">
                                      <p:cBhvr additive="repl">
                                        <p:cTn id="191" dur="180">
                                          <p:stCondLst>
                                            <p:cond delay="1820"/>
                                          </p:stCondLst>
                                        </p:cTn>
                                        <p:tgtEl>
                                          <p:spTgt spid="555">
                                            <p:txEl>
                                              <p:pRg st="5" end="5"/>
                                            </p:txEl>
                                          </p:spTgt>
                                        </p:tgtEl>
                                      </p:cBhvr>
                                    </p:animEffect>
                                    <p:anim calcmode="lin" valueType="num">
                                      <p:cBhvr additive="repl">
                                        <p:cTn id="192" dur="1822">
                                          <p:stCondLst>
                                            <p:cond delay="0"/>
                                          </p:stCondLst>
                                        </p:cTn>
                                        <p:tgtEl>
                                          <p:spTgt spid="555">
                                            <p:txEl>
                                              <p:pRg st="5" end="5"/>
                                            </p:txEl>
                                          </p:spTgt>
                                        </p:tgtEl>
                                        <p:attrNameLst>
                                          <p:attrName>ppt_x</p:attrName>
                                        </p:attrNameLst>
                                      </p:cBhvr>
                                      <p:tavLst>
                                        <p:tav tm="0">
                                          <p:val>
                                            <p:strVal val="#ppt_x"/>
                                          </p:val>
                                        </p:tav>
                                        <p:tav tm="100000">
                                          <p:val>
                                            <p:strVal val="#ppt_x+0.25"/>
                                          </p:val>
                                        </p:tav>
                                      </p:tavLst>
                                    </p:anim>
                                    <p:anim calcmode="lin" valueType="num">
                                      <p:cBhvr additive="repl">
                                        <p:cTn id="193" dur="178">
                                          <p:stCondLst>
                                            <p:cond delay="1822"/>
                                          </p:stCondLst>
                                        </p:cTn>
                                        <p:tgtEl>
                                          <p:spTgt spid="555">
                                            <p:txEl>
                                              <p:pRg st="5" end="5"/>
                                            </p:txEl>
                                          </p:spTgt>
                                        </p:tgtEl>
                                        <p:attrNameLst>
                                          <p:attrName>ppt_x</p:attrName>
                                        </p:attrNameLst>
                                      </p:cBhvr>
                                      <p:tavLst>
                                        <p:tav tm="0">
                                          <p:val>
                                            <p:strVal val="#ppt_x"/>
                                          </p:val>
                                        </p:tav>
                                        <p:tav tm="100000">
                                          <p:val>
                                            <p:strVal val="#ppt_x"/>
                                          </p:val>
                                        </p:tav>
                                      </p:tavLst>
                                    </p:anim>
                                    <p:anim calcmode="lin" valueType="num">
                                      <p:cBhvr additive="repl">
                                        <p:cTn id="194" dur="664">
                                          <p:stCondLst>
                                            <p:cond delay="0"/>
                                          </p:stCondLst>
                                        </p:cTn>
                                        <p:tgtEl>
                                          <p:spTgt spid="555">
                                            <p:txEl>
                                              <p:pRg st="5" end="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195" dur="664">
                                          <p:stCondLst>
                                            <p:cond delay="664"/>
                                          </p:stCondLst>
                                        </p:cTn>
                                        <p:tgtEl>
                                          <p:spTgt spid="555">
                                            <p:txEl>
                                              <p:pRg st="5" end="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196" dur="332">
                                          <p:stCondLst>
                                            <p:cond delay="1324"/>
                                          </p:stCondLst>
                                        </p:cTn>
                                        <p:tgtEl>
                                          <p:spTgt spid="555">
                                            <p:txEl>
                                              <p:pRg st="5" end="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197" dur="164">
                                          <p:stCondLst>
                                            <p:cond delay="1656"/>
                                          </p:stCondLst>
                                        </p:cTn>
                                        <p:tgtEl>
                                          <p:spTgt spid="555">
                                            <p:txEl>
                                              <p:pRg st="5" end="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198" dur="180">
                                          <p:stCondLst>
                                            <p:cond delay="1820"/>
                                          </p:stCondLst>
                                        </p:cTn>
                                        <p:tgtEl>
                                          <p:spTgt spid="555">
                                            <p:txEl>
                                              <p:pRg st="5" end="5"/>
                                            </p:txEl>
                                          </p:spTgt>
                                        </p:tgtEl>
                                        <p:attrNameLst>
                                          <p:attrName>ppt_y</p:attrName>
                                        </p:attrNameLst>
                                      </p:cBhvr>
                                      <p:tavLst>
                                        <p:tav tm="0">
                                          <p:val>
                                            <p:strVal val="#ppt_y"/>
                                          </p:val>
                                        </p:tav>
                                        <p:tav tm="100000">
                                          <p:val>
                                            <p:strVal val="#ppt_y+#ppt_h"/>
                                          </p:val>
                                        </p:tav>
                                      </p:tavLst>
                                    </p:anim>
                                    <p:animScale>
                                      <p:cBhvr>
                                        <p:cTn id="199" dur="26" fill="hold">
                                          <p:stCondLst>
                                            <p:cond delay="620"/>
                                          </p:stCondLst>
                                        </p:cTn>
                                        <p:tgtEl>
                                          <p:spTgt spid="555">
                                            <p:txEl>
                                              <p:pRg st="5" end="5"/>
                                            </p:txEl>
                                          </p:spTgt>
                                        </p:tgtEl>
                                      </p:cBhvr>
                                      <p:to x="100000" y="60000"/>
                                    </p:animScale>
                                    <p:animScale>
                                      <p:cBhvr>
                                        <p:cTn id="200" dur="166" fill="hold">
                                          <p:stCondLst>
                                            <p:cond delay="646"/>
                                          </p:stCondLst>
                                        </p:cTn>
                                        <p:tgtEl>
                                          <p:spTgt spid="555">
                                            <p:txEl>
                                              <p:pRg st="5" end="5"/>
                                            </p:txEl>
                                          </p:spTgt>
                                        </p:tgtEl>
                                      </p:cBhvr>
                                      <p:to x="100000" y="100000"/>
                                    </p:animScale>
                                    <p:animScale>
                                      <p:cBhvr>
                                        <p:cTn id="201" dur="26" fill="hold">
                                          <p:stCondLst>
                                            <p:cond delay="1312"/>
                                          </p:stCondLst>
                                        </p:cTn>
                                        <p:tgtEl>
                                          <p:spTgt spid="555">
                                            <p:txEl>
                                              <p:pRg st="5" end="5"/>
                                            </p:txEl>
                                          </p:spTgt>
                                        </p:tgtEl>
                                      </p:cBhvr>
                                      <p:to x="100000" y="80000"/>
                                    </p:animScale>
                                    <p:animScale>
                                      <p:cBhvr>
                                        <p:cTn id="202" dur="166" fill="hold">
                                          <p:stCondLst>
                                            <p:cond delay="1338"/>
                                          </p:stCondLst>
                                        </p:cTn>
                                        <p:tgtEl>
                                          <p:spTgt spid="555">
                                            <p:txEl>
                                              <p:pRg st="5" end="5"/>
                                            </p:txEl>
                                          </p:spTgt>
                                        </p:tgtEl>
                                      </p:cBhvr>
                                      <p:to x="100000" y="100000"/>
                                    </p:animScale>
                                    <p:animScale>
                                      <p:cBhvr>
                                        <p:cTn id="203" dur="26" fill="hold">
                                          <p:stCondLst>
                                            <p:cond delay="1642"/>
                                          </p:stCondLst>
                                        </p:cTn>
                                        <p:tgtEl>
                                          <p:spTgt spid="555">
                                            <p:txEl>
                                              <p:pRg st="5" end="5"/>
                                            </p:txEl>
                                          </p:spTgt>
                                        </p:tgtEl>
                                      </p:cBhvr>
                                      <p:to x="100000" y="90000"/>
                                    </p:animScale>
                                    <p:animScale>
                                      <p:cBhvr>
                                        <p:cTn id="204" dur="166" fill="hold">
                                          <p:stCondLst>
                                            <p:cond delay="1668"/>
                                          </p:stCondLst>
                                        </p:cTn>
                                        <p:tgtEl>
                                          <p:spTgt spid="555">
                                            <p:txEl>
                                              <p:pRg st="5" end="5"/>
                                            </p:txEl>
                                          </p:spTgt>
                                        </p:tgtEl>
                                      </p:cBhvr>
                                      <p:to x="100000" y="100000"/>
                                    </p:animScale>
                                    <p:animScale>
                                      <p:cBhvr>
                                        <p:cTn id="205" dur="26" fill="hold">
                                          <p:stCondLst>
                                            <p:cond delay="1808"/>
                                          </p:stCondLst>
                                        </p:cTn>
                                        <p:tgtEl>
                                          <p:spTgt spid="555">
                                            <p:txEl>
                                              <p:pRg st="5" end="5"/>
                                            </p:txEl>
                                          </p:spTgt>
                                        </p:tgtEl>
                                      </p:cBhvr>
                                      <p:to x="100000" y="95000"/>
                                    </p:animScale>
                                    <p:animScale>
                                      <p:cBhvr>
                                        <p:cTn id="206" dur="166" fill="hold">
                                          <p:stCondLst>
                                            <p:cond delay="1834"/>
                                          </p:stCondLst>
                                        </p:cTn>
                                        <p:tgtEl>
                                          <p:spTgt spid="555">
                                            <p:txEl>
                                              <p:pRg st="5" end="5"/>
                                            </p:txEl>
                                          </p:spTgt>
                                        </p:tgtEl>
                                      </p:cBhvr>
                                      <p:to x="100000" y="100000"/>
                                    </p:animScale>
                                    <p:set>
                                      <p:cBhvr>
                                        <p:cTn id="207" dur="1" fill="hold">
                                          <p:stCondLst>
                                            <p:cond delay="1999"/>
                                          </p:stCondLst>
                                        </p:cTn>
                                        <p:tgtEl>
                                          <p:spTgt spid="555">
                                            <p:txEl>
                                              <p:pRg st="5" end="5"/>
                                            </p:txEl>
                                          </p:spTgt>
                                        </p:tgtEl>
                                        <p:attrNameLst>
                                          <p:attrName>style.visibility</p:attrName>
                                        </p:attrNameLst>
                                      </p:cBhvr>
                                      <p:to>
                                        <p:strVal val="hidden"/>
                                      </p:to>
                                    </p:set>
                                  </p:childTnLst>
                                </p:cTn>
                              </p:par>
                              <p:par>
                                <p:cTn id="208" presetID="26" presetClass="exit" fill="hold" nodeType="withEffect">
                                  <p:stCondLst>
                                    <p:cond delay="0"/>
                                  </p:stCondLst>
                                  <p:childTnLst>
                                    <p:animEffect transition="out" filter="wipe(down)">
                                      <p:cBhvr additive="repl">
                                        <p:cTn id="209" dur="180">
                                          <p:stCondLst>
                                            <p:cond delay="1820"/>
                                          </p:stCondLst>
                                        </p:cTn>
                                        <p:tgtEl>
                                          <p:spTgt spid="555">
                                            <p:txEl>
                                              <p:pRg st="10" end="10"/>
                                            </p:txEl>
                                          </p:spTgt>
                                        </p:tgtEl>
                                      </p:cBhvr>
                                    </p:animEffect>
                                    <p:anim calcmode="lin" valueType="num">
                                      <p:cBhvr additive="repl">
                                        <p:cTn id="210" dur="1822">
                                          <p:stCondLst>
                                            <p:cond delay="0"/>
                                          </p:stCondLst>
                                        </p:cTn>
                                        <p:tgtEl>
                                          <p:spTgt spid="555">
                                            <p:txEl>
                                              <p:pRg st="10" end="10"/>
                                            </p:txEl>
                                          </p:spTgt>
                                        </p:tgtEl>
                                        <p:attrNameLst>
                                          <p:attrName>ppt_x</p:attrName>
                                        </p:attrNameLst>
                                      </p:cBhvr>
                                      <p:tavLst>
                                        <p:tav tm="0">
                                          <p:val>
                                            <p:strVal val="#ppt_x"/>
                                          </p:val>
                                        </p:tav>
                                        <p:tav tm="100000">
                                          <p:val>
                                            <p:strVal val="#ppt_x+0.25"/>
                                          </p:val>
                                        </p:tav>
                                      </p:tavLst>
                                    </p:anim>
                                    <p:anim calcmode="lin" valueType="num">
                                      <p:cBhvr additive="repl">
                                        <p:cTn id="211" dur="178">
                                          <p:stCondLst>
                                            <p:cond delay="1822"/>
                                          </p:stCondLst>
                                        </p:cTn>
                                        <p:tgtEl>
                                          <p:spTgt spid="555">
                                            <p:txEl>
                                              <p:pRg st="10" end="10"/>
                                            </p:txEl>
                                          </p:spTgt>
                                        </p:tgtEl>
                                        <p:attrNameLst>
                                          <p:attrName>ppt_x</p:attrName>
                                        </p:attrNameLst>
                                      </p:cBhvr>
                                      <p:tavLst>
                                        <p:tav tm="0">
                                          <p:val>
                                            <p:strVal val="#ppt_x"/>
                                          </p:val>
                                        </p:tav>
                                        <p:tav tm="100000">
                                          <p:val>
                                            <p:strVal val="#ppt_x"/>
                                          </p:val>
                                        </p:tav>
                                      </p:tavLst>
                                    </p:anim>
                                    <p:anim calcmode="lin" valueType="num">
                                      <p:cBhvr additive="repl">
                                        <p:cTn id="212" dur="664">
                                          <p:stCondLst>
                                            <p:cond delay="0"/>
                                          </p:stCondLst>
                                        </p:cTn>
                                        <p:tgtEl>
                                          <p:spTgt spid="555">
                                            <p:txEl>
                                              <p:pRg st="10" end="1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13" dur="664">
                                          <p:stCondLst>
                                            <p:cond delay="664"/>
                                          </p:stCondLst>
                                        </p:cTn>
                                        <p:tgtEl>
                                          <p:spTgt spid="555">
                                            <p:txEl>
                                              <p:pRg st="10" end="1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14" dur="332">
                                          <p:stCondLst>
                                            <p:cond delay="1324"/>
                                          </p:stCondLst>
                                        </p:cTn>
                                        <p:tgtEl>
                                          <p:spTgt spid="555">
                                            <p:txEl>
                                              <p:pRg st="10" end="1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15" dur="164">
                                          <p:stCondLst>
                                            <p:cond delay="1656"/>
                                          </p:stCondLst>
                                        </p:cTn>
                                        <p:tgtEl>
                                          <p:spTgt spid="555">
                                            <p:txEl>
                                              <p:pRg st="10" end="1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16" dur="180">
                                          <p:stCondLst>
                                            <p:cond delay="1820"/>
                                          </p:stCondLst>
                                        </p:cTn>
                                        <p:tgtEl>
                                          <p:spTgt spid="555">
                                            <p:txEl>
                                              <p:pRg st="10" end="10"/>
                                            </p:txEl>
                                          </p:spTgt>
                                        </p:tgtEl>
                                        <p:attrNameLst>
                                          <p:attrName>ppt_y</p:attrName>
                                        </p:attrNameLst>
                                      </p:cBhvr>
                                      <p:tavLst>
                                        <p:tav tm="0">
                                          <p:val>
                                            <p:strVal val="#ppt_y"/>
                                          </p:val>
                                        </p:tav>
                                        <p:tav tm="100000">
                                          <p:val>
                                            <p:strVal val="#ppt_y+#ppt_h"/>
                                          </p:val>
                                        </p:tav>
                                      </p:tavLst>
                                    </p:anim>
                                    <p:animScale>
                                      <p:cBhvr>
                                        <p:cTn id="217" dur="26" fill="hold">
                                          <p:stCondLst>
                                            <p:cond delay="620"/>
                                          </p:stCondLst>
                                        </p:cTn>
                                        <p:tgtEl>
                                          <p:spTgt spid="555">
                                            <p:txEl>
                                              <p:pRg st="10" end="10"/>
                                            </p:txEl>
                                          </p:spTgt>
                                        </p:tgtEl>
                                      </p:cBhvr>
                                      <p:to x="100000" y="60000"/>
                                    </p:animScale>
                                    <p:animScale>
                                      <p:cBhvr>
                                        <p:cTn id="218" dur="166" fill="hold">
                                          <p:stCondLst>
                                            <p:cond delay="646"/>
                                          </p:stCondLst>
                                        </p:cTn>
                                        <p:tgtEl>
                                          <p:spTgt spid="555">
                                            <p:txEl>
                                              <p:pRg st="10" end="10"/>
                                            </p:txEl>
                                          </p:spTgt>
                                        </p:tgtEl>
                                      </p:cBhvr>
                                      <p:to x="100000" y="100000"/>
                                    </p:animScale>
                                    <p:animScale>
                                      <p:cBhvr>
                                        <p:cTn id="219" dur="26" fill="hold">
                                          <p:stCondLst>
                                            <p:cond delay="1312"/>
                                          </p:stCondLst>
                                        </p:cTn>
                                        <p:tgtEl>
                                          <p:spTgt spid="555">
                                            <p:txEl>
                                              <p:pRg st="10" end="10"/>
                                            </p:txEl>
                                          </p:spTgt>
                                        </p:tgtEl>
                                      </p:cBhvr>
                                      <p:to x="100000" y="80000"/>
                                    </p:animScale>
                                    <p:animScale>
                                      <p:cBhvr>
                                        <p:cTn id="220" dur="166" fill="hold">
                                          <p:stCondLst>
                                            <p:cond delay="1338"/>
                                          </p:stCondLst>
                                        </p:cTn>
                                        <p:tgtEl>
                                          <p:spTgt spid="555">
                                            <p:txEl>
                                              <p:pRg st="10" end="10"/>
                                            </p:txEl>
                                          </p:spTgt>
                                        </p:tgtEl>
                                      </p:cBhvr>
                                      <p:to x="100000" y="100000"/>
                                    </p:animScale>
                                    <p:animScale>
                                      <p:cBhvr>
                                        <p:cTn id="221" dur="26" fill="hold">
                                          <p:stCondLst>
                                            <p:cond delay="1642"/>
                                          </p:stCondLst>
                                        </p:cTn>
                                        <p:tgtEl>
                                          <p:spTgt spid="555">
                                            <p:txEl>
                                              <p:pRg st="10" end="10"/>
                                            </p:txEl>
                                          </p:spTgt>
                                        </p:tgtEl>
                                      </p:cBhvr>
                                      <p:to x="100000" y="90000"/>
                                    </p:animScale>
                                    <p:animScale>
                                      <p:cBhvr>
                                        <p:cTn id="222" dur="166" fill="hold">
                                          <p:stCondLst>
                                            <p:cond delay="1668"/>
                                          </p:stCondLst>
                                        </p:cTn>
                                        <p:tgtEl>
                                          <p:spTgt spid="555">
                                            <p:txEl>
                                              <p:pRg st="10" end="10"/>
                                            </p:txEl>
                                          </p:spTgt>
                                        </p:tgtEl>
                                      </p:cBhvr>
                                      <p:to x="100000" y="100000"/>
                                    </p:animScale>
                                    <p:animScale>
                                      <p:cBhvr>
                                        <p:cTn id="223" dur="26" fill="hold">
                                          <p:stCondLst>
                                            <p:cond delay="1808"/>
                                          </p:stCondLst>
                                        </p:cTn>
                                        <p:tgtEl>
                                          <p:spTgt spid="555">
                                            <p:txEl>
                                              <p:pRg st="10" end="10"/>
                                            </p:txEl>
                                          </p:spTgt>
                                        </p:tgtEl>
                                      </p:cBhvr>
                                      <p:to x="100000" y="95000"/>
                                    </p:animScale>
                                    <p:animScale>
                                      <p:cBhvr>
                                        <p:cTn id="224" dur="166" fill="hold">
                                          <p:stCondLst>
                                            <p:cond delay="1834"/>
                                          </p:stCondLst>
                                        </p:cTn>
                                        <p:tgtEl>
                                          <p:spTgt spid="555">
                                            <p:txEl>
                                              <p:pRg st="10" end="10"/>
                                            </p:txEl>
                                          </p:spTgt>
                                        </p:tgtEl>
                                      </p:cBhvr>
                                      <p:to x="100000" y="100000"/>
                                    </p:animScale>
                                    <p:set>
                                      <p:cBhvr>
                                        <p:cTn id="225" dur="1" fill="hold">
                                          <p:stCondLst>
                                            <p:cond delay="1999"/>
                                          </p:stCondLst>
                                        </p:cTn>
                                        <p:tgtEl>
                                          <p:spTgt spid="555">
                                            <p:txEl>
                                              <p:pRg st="10" end="10"/>
                                            </p:txEl>
                                          </p:spTgt>
                                        </p:tgtEl>
                                        <p:attrNameLst>
                                          <p:attrName>style.visibility</p:attrName>
                                        </p:attrNameLst>
                                      </p:cBhvr>
                                      <p:to>
                                        <p:strVal val="hidden"/>
                                      </p:to>
                                    </p:set>
                                  </p:childTnLst>
                                </p:cTn>
                              </p:par>
                              <p:par>
                                <p:cTn id="226" presetID="26" presetClass="exit" fill="hold" nodeType="withEffect">
                                  <p:stCondLst>
                                    <p:cond delay="0"/>
                                  </p:stCondLst>
                                  <p:childTnLst>
                                    <p:animEffect transition="out" filter="wipe(down)">
                                      <p:cBhvr additive="repl">
                                        <p:cTn id="227" dur="180">
                                          <p:stCondLst>
                                            <p:cond delay="1820"/>
                                          </p:stCondLst>
                                        </p:cTn>
                                        <p:tgtEl>
                                          <p:spTgt spid="555">
                                            <p:txEl>
                                              <p:pRg st="6" end="6"/>
                                            </p:txEl>
                                          </p:spTgt>
                                        </p:tgtEl>
                                      </p:cBhvr>
                                    </p:animEffect>
                                    <p:anim calcmode="lin" valueType="num">
                                      <p:cBhvr additive="repl">
                                        <p:cTn id="228" dur="1822">
                                          <p:stCondLst>
                                            <p:cond delay="0"/>
                                          </p:stCondLst>
                                        </p:cTn>
                                        <p:tgtEl>
                                          <p:spTgt spid="555">
                                            <p:txEl>
                                              <p:pRg st="6" end="6"/>
                                            </p:txEl>
                                          </p:spTgt>
                                        </p:tgtEl>
                                        <p:attrNameLst>
                                          <p:attrName>ppt_x</p:attrName>
                                        </p:attrNameLst>
                                      </p:cBhvr>
                                      <p:tavLst>
                                        <p:tav tm="0">
                                          <p:val>
                                            <p:strVal val="#ppt_x"/>
                                          </p:val>
                                        </p:tav>
                                        <p:tav tm="100000">
                                          <p:val>
                                            <p:strVal val="#ppt_x+0.25"/>
                                          </p:val>
                                        </p:tav>
                                      </p:tavLst>
                                    </p:anim>
                                    <p:anim calcmode="lin" valueType="num">
                                      <p:cBhvr additive="repl">
                                        <p:cTn id="229" dur="178">
                                          <p:stCondLst>
                                            <p:cond delay="1822"/>
                                          </p:stCondLst>
                                        </p:cTn>
                                        <p:tgtEl>
                                          <p:spTgt spid="555">
                                            <p:txEl>
                                              <p:pRg st="6" end="6"/>
                                            </p:txEl>
                                          </p:spTgt>
                                        </p:tgtEl>
                                        <p:attrNameLst>
                                          <p:attrName>ppt_x</p:attrName>
                                        </p:attrNameLst>
                                      </p:cBhvr>
                                      <p:tavLst>
                                        <p:tav tm="0">
                                          <p:val>
                                            <p:strVal val="#ppt_x"/>
                                          </p:val>
                                        </p:tav>
                                        <p:tav tm="100000">
                                          <p:val>
                                            <p:strVal val="#ppt_x"/>
                                          </p:val>
                                        </p:tav>
                                      </p:tavLst>
                                    </p:anim>
                                    <p:anim calcmode="lin" valueType="num">
                                      <p:cBhvr additive="repl">
                                        <p:cTn id="230" dur="664">
                                          <p:stCondLst>
                                            <p:cond delay="0"/>
                                          </p:stCondLst>
                                        </p:cTn>
                                        <p:tgtEl>
                                          <p:spTgt spid="555">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31" dur="664">
                                          <p:stCondLst>
                                            <p:cond delay="664"/>
                                          </p:stCondLst>
                                        </p:cTn>
                                        <p:tgtEl>
                                          <p:spTgt spid="555">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32" dur="332">
                                          <p:stCondLst>
                                            <p:cond delay="1324"/>
                                          </p:stCondLst>
                                        </p:cTn>
                                        <p:tgtEl>
                                          <p:spTgt spid="555">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33" dur="164">
                                          <p:stCondLst>
                                            <p:cond delay="1656"/>
                                          </p:stCondLst>
                                        </p:cTn>
                                        <p:tgtEl>
                                          <p:spTgt spid="555">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34" dur="180">
                                          <p:stCondLst>
                                            <p:cond delay="1820"/>
                                          </p:stCondLst>
                                        </p:cTn>
                                        <p:tgtEl>
                                          <p:spTgt spid="555">
                                            <p:txEl>
                                              <p:pRg st="6" end="6"/>
                                            </p:txEl>
                                          </p:spTgt>
                                        </p:tgtEl>
                                        <p:attrNameLst>
                                          <p:attrName>ppt_y</p:attrName>
                                        </p:attrNameLst>
                                      </p:cBhvr>
                                      <p:tavLst>
                                        <p:tav tm="0">
                                          <p:val>
                                            <p:strVal val="#ppt_y"/>
                                          </p:val>
                                        </p:tav>
                                        <p:tav tm="100000">
                                          <p:val>
                                            <p:strVal val="#ppt_y+#ppt_h"/>
                                          </p:val>
                                        </p:tav>
                                      </p:tavLst>
                                    </p:anim>
                                    <p:animScale>
                                      <p:cBhvr>
                                        <p:cTn id="235" dur="26" fill="hold">
                                          <p:stCondLst>
                                            <p:cond delay="620"/>
                                          </p:stCondLst>
                                        </p:cTn>
                                        <p:tgtEl>
                                          <p:spTgt spid="555">
                                            <p:txEl>
                                              <p:pRg st="6" end="6"/>
                                            </p:txEl>
                                          </p:spTgt>
                                        </p:tgtEl>
                                      </p:cBhvr>
                                      <p:to x="100000" y="60000"/>
                                    </p:animScale>
                                    <p:animScale>
                                      <p:cBhvr>
                                        <p:cTn id="236" dur="166" fill="hold">
                                          <p:stCondLst>
                                            <p:cond delay="646"/>
                                          </p:stCondLst>
                                        </p:cTn>
                                        <p:tgtEl>
                                          <p:spTgt spid="555">
                                            <p:txEl>
                                              <p:pRg st="6" end="6"/>
                                            </p:txEl>
                                          </p:spTgt>
                                        </p:tgtEl>
                                      </p:cBhvr>
                                      <p:to x="100000" y="100000"/>
                                    </p:animScale>
                                    <p:animScale>
                                      <p:cBhvr>
                                        <p:cTn id="237" dur="26" fill="hold">
                                          <p:stCondLst>
                                            <p:cond delay="1312"/>
                                          </p:stCondLst>
                                        </p:cTn>
                                        <p:tgtEl>
                                          <p:spTgt spid="555">
                                            <p:txEl>
                                              <p:pRg st="6" end="6"/>
                                            </p:txEl>
                                          </p:spTgt>
                                        </p:tgtEl>
                                      </p:cBhvr>
                                      <p:to x="100000" y="80000"/>
                                    </p:animScale>
                                    <p:animScale>
                                      <p:cBhvr>
                                        <p:cTn id="238" dur="166" fill="hold">
                                          <p:stCondLst>
                                            <p:cond delay="1338"/>
                                          </p:stCondLst>
                                        </p:cTn>
                                        <p:tgtEl>
                                          <p:spTgt spid="555">
                                            <p:txEl>
                                              <p:pRg st="6" end="6"/>
                                            </p:txEl>
                                          </p:spTgt>
                                        </p:tgtEl>
                                      </p:cBhvr>
                                      <p:to x="100000" y="100000"/>
                                    </p:animScale>
                                    <p:animScale>
                                      <p:cBhvr>
                                        <p:cTn id="239" dur="26" fill="hold">
                                          <p:stCondLst>
                                            <p:cond delay="1642"/>
                                          </p:stCondLst>
                                        </p:cTn>
                                        <p:tgtEl>
                                          <p:spTgt spid="555">
                                            <p:txEl>
                                              <p:pRg st="6" end="6"/>
                                            </p:txEl>
                                          </p:spTgt>
                                        </p:tgtEl>
                                      </p:cBhvr>
                                      <p:to x="100000" y="90000"/>
                                    </p:animScale>
                                    <p:animScale>
                                      <p:cBhvr>
                                        <p:cTn id="240" dur="166" fill="hold">
                                          <p:stCondLst>
                                            <p:cond delay="1668"/>
                                          </p:stCondLst>
                                        </p:cTn>
                                        <p:tgtEl>
                                          <p:spTgt spid="555">
                                            <p:txEl>
                                              <p:pRg st="6" end="6"/>
                                            </p:txEl>
                                          </p:spTgt>
                                        </p:tgtEl>
                                      </p:cBhvr>
                                      <p:to x="100000" y="100000"/>
                                    </p:animScale>
                                    <p:animScale>
                                      <p:cBhvr>
                                        <p:cTn id="241" dur="26" fill="hold">
                                          <p:stCondLst>
                                            <p:cond delay="1808"/>
                                          </p:stCondLst>
                                        </p:cTn>
                                        <p:tgtEl>
                                          <p:spTgt spid="555">
                                            <p:txEl>
                                              <p:pRg st="6" end="6"/>
                                            </p:txEl>
                                          </p:spTgt>
                                        </p:tgtEl>
                                      </p:cBhvr>
                                      <p:to x="100000" y="95000"/>
                                    </p:animScale>
                                    <p:animScale>
                                      <p:cBhvr>
                                        <p:cTn id="242" dur="166" fill="hold">
                                          <p:stCondLst>
                                            <p:cond delay="1834"/>
                                          </p:stCondLst>
                                        </p:cTn>
                                        <p:tgtEl>
                                          <p:spTgt spid="555">
                                            <p:txEl>
                                              <p:pRg st="6" end="6"/>
                                            </p:txEl>
                                          </p:spTgt>
                                        </p:tgtEl>
                                      </p:cBhvr>
                                      <p:to x="100000" y="100000"/>
                                    </p:animScale>
                                    <p:set>
                                      <p:cBhvr>
                                        <p:cTn id="243" dur="1" fill="hold">
                                          <p:stCondLst>
                                            <p:cond delay="1999"/>
                                          </p:stCondLst>
                                        </p:cTn>
                                        <p:tgtEl>
                                          <p:spTgt spid="555">
                                            <p:txEl>
                                              <p:pRg st="6" end="6"/>
                                            </p:txEl>
                                          </p:spTgt>
                                        </p:tgtEl>
                                        <p:attrNameLst>
                                          <p:attrName>style.visibility</p:attrName>
                                        </p:attrNameLst>
                                      </p:cBhvr>
                                      <p:to>
                                        <p:strVal val="hidden"/>
                                      </p:to>
                                    </p:set>
                                  </p:childTnLst>
                                </p:cTn>
                              </p:par>
                              <p:par>
                                <p:cTn id="244" presetID="26" presetClass="exit" fill="hold" nodeType="withEffect">
                                  <p:stCondLst>
                                    <p:cond delay="0"/>
                                  </p:stCondLst>
                                  <p:childTnLst>
                                    <p:animEffect transition="out" filter="wipe(down)">
                                      <p:cBhvr additive="repl">
                                        <p:cTn id="245" dur="180">
                                          <p:stCondLst>
                                            <p:cond delay="1820"/>
                                          </p:stCondLst>
                                        </p:cTn>
                                        <p:tgtEl>
                                          <p:spTgt spid="555">
                                            <p:txEl>
                                              <p:pRg st="7" end="7"/>
                                            </p:txEl>
                                          </p:spTgt>
                                        </p:tgtEl>
                                      </p:cBhvr>
                                    </p:animEffect>
                                    <p:anim calcmode="lin" valueType="num">
                                      <p:cBhvr additive="repl">
                                        <p:cTn id="246" dur="1822">
                                          <p:stCondLst>
                                            <p:cond delay="0"/>
                                          </p:stCondLst>
                                        </p:cTn>
                                        <p:tgtEl>
                                          <p:spTgt spid="555">
                                            <p:txEl>
                                              <p:pRg st="7" end="7"/>
                                            </p:txEl>
                                          </p:spTgt>
                                        </p:tgtEl>
                                        <p:attrNameLst>
                                          <p:attrName>ppt_x</p:attrName>
                                        </p:attrNameLst>
                                      </p:cBhvr>
                                      <p:tavLst>
                                        <p:tav tm="0">
                                          <p:val>
                                            <p:strVal val="#ppt_x"/>
                                          </p:val>
                                        </p:tav>
                                        <p:tav tm="100000">
                                          <p:val>
                                            <p:strVal val="#ppt_x+0.25"/>
                                          </p:val>
                                        </p:tav>
                                      </p:tavLst>
                                    </p:anim>
                                    <p:anim calcmode="lin" valueType="num">
                                      <p:cBhvr additive="repl">
                                        <p:cTn id="247" dur="178">
                                          <p:stCondLst>
                                            <p:cond delay="1822"/>
                                          </p:stCondLst>
                                        </p:cTn>
                                        <p:tgtEl>
                                          <p:spTgt spid="555">
                                            <p:txEl>
                                              <p:pRg st="7" end="7"/>
                                            </p:txEl>
                                          </p:spTgt>
                                        </p:tgtEl>
                                        <p:attrNameLst>
                                          <p:attrName>ppt_x</p:attrName>
                                        </p:attrNameLst>
                                      </p:cBhvr>
                                      <p:tavLst>
                                        <p:tav tm="0">
                                          <p:val>
                                            <p:strVal val="#ppt_x"/>
                                          </p:val>
                                        </p:tav>
                                        <p:tav tm="100000">
                                          <p:val>
                                            <p:strVal val="#ppt_x"/>
                                          </p:val>
                                        </p:tav>
                                      </p:tavLst>
                                    </p:anim>
                                    <p:anim calcmode="lin" valueType="num">
                                      <p:cBhvr additive="repl">
                                        <p:cTn id="248" dur="664">
                                          <p:stCondLst>
                                            <p:cond delay="0"/>
                                          </p:stCondLst>
                                        </p:cTn>
                                        <p:tgtEl>
                                          <p:spTgt spid="555">
                                            <p:txEl>
                                              <p:pRg st="7" end="7"/>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49" dur="664">
                                          <p:stCondLst>
                                            <p:cond delay="664"/>
                                          </p:stCondLst>
                                        </p:cTn>
                                        <p:tgtEl>
                                          <p:spTgt spid="555">
                                            <p:txEl>
                                              <p:pRg st="7" end="7"/>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50" dur="332">
                                          <p:stCondLst>
                                            <p:cond delay="1324"/>
                                          </p:stCondLst>
                                        </p:cTn>
                                        <p:tgtEl>
                                          <p:spTgt spid="555">
                                            <p:txEl>
                                              <p:pRg st="7" end="7"/>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51" dur="164">
                                          <p:stCondLst>
                                            <p:cond delay="1656"/>
                                          </p:stCondLst>
                                        </p:cTn>
                                        <p:tgtEl>
                                          <p:spTgt spid="555">
                                            <p:txEl>
                                              <p:pRg st="7" end="7"/>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52" dur="180">
                                          <p:stCondLst>
                                            <p:cond delay="1820"/>
                                          </p:stCondLst>
                                        </p:cTn>
                                        <p:tgtEl>
                                          <p:spTgt spid="555">
                                            <p:txEl>
                                              <p:pRg st="7" end="7"/>
                                            </p:txEl>
                                          </p:spTgt>
                                        </p:tgtEl>
                                        <p:attrNameLst>
                                          <p:attrName>ppt_y</p:attrName>
                                        </p:attrNameLst>
                                      </p:cBhvr>
                                      <p:tavLst>
                                        <p:tav tm="0">
                                          <p:val>
                                            <p:strVal val="#ppt_y"/>
                                          </p:val>
                                        </p:tav>
                                        <p:tav tm="100000">
                                          <p:val>
                                            <p:strVal val="#ppt_y+#ppt_h"/>
                                          </p:val>
                                        </p:tav>
                                      </p:tavLst>
                                    </p:anim>
                                    <p:animScale>
                                      <p:cBhvr>
                                        <p:cTn id="253" dur="26" fill="hold">
                                          <p:stCondLst>
                                            <p:cond delay="620"/>
                                          </p:stCondLst>
                                        </p:cTn>
                                        <p:tgtEl>
                                          <p:spTgt spid="555">
                                            <p:txEl>
                                              <p:pRg st="7" end="7"/>
                                            </p:txEl>
                                          </p:spTgt>
                                        </p:tgtEl>
                                      </p:cBhvr>
                                      <p:to x="100000" y="60000"/>
                                    </p:animScale>
                                    <p:animScale>
                                      <p:cBhvr>
                                        <p:cTn id="254" dur="166" fill="hold">
                                          <p:stCondLst>
                                            <p:cond delay="646"/>
                                          </p:stCondLst>
                                        </p:cTn>
                                        <p:tgtEl>
                                          <p:spTgt spid="555">
                                            <p:txEl>
                                              <p:pRg st="7" end="7"/>
                                            </p:txEl>
                                          </p:spTgt>
                                        </p:tgtEl>
                                      </p:cBhvr>
                                      <p:to x="100000" y="100000"/>
                                    </p:animScale>
                                    <p:animScale>
                                      <p:cBhvr>
                                        <p:cTn id="255" dur="26" fill="hold">
                                          <p:stCondLst>
                                            <p:cond delay="1312"/>
                                          </p:stCondLst>
                                        </p:cTn>
                                        <p:tgtEl>
                                          <p:spTgt spid="555">
                                            <p:txEl>
                                              <p:pRg st="7" end="7"/>
                                            </p:txEl>
                                          </p:spTgt>
                                        </p:tgtEl>
                                      </p:cBhvr>
                                      <p:to x="100000" y="80000"/>
                                    </p:animScale>
                                    <p:animScale>
                                      <p:cBhvr>
                                        <p:cTn id="256" dur="166" fill="hold">
                                          <p:stCondLst>
                                            <p:cond delay="1338"/>
                                          </p:stCondLst>
                                        </p:cTn>
                                        <p:tgtEl>
                                          <p:spTgt spid="555">
                                            <p:txEl>
                                              <p:pRg st="7" end="7"/>
                                            </p:txEl>
                                          </p:spTgt>
                                        </p:tgtEl>
                                      </p:cBhvr>
                                      <p:to x="100000" y="100000"/>
                                    </p:animScale>
                                    <p:animScale>
                                      <p:cBhvr>
                                        <p:cTn id="257" dur="26" fill="hold">
                                          <p:stCondLst>
                                            <p:cond delay="1642"/>
                                          </p:stCondLst>
                                        </p:cTn>
                                        <p:tgtEl>
                                          <p:spTgt spid="555">
                                            <p:txEl>
                                              <p:pRg st="7" end="7"/>
                                            </p:txEl>
                                          </p:spTgt>
                                        </p:tgtEl>
                                      </p:cBhvr>
                                      <p:to x="100000" y="90000"/>
                                    </p:animScale>
                                    <p:animScale>
                                      <p:cBhvr>
                                        <p:cTn id="258" dur="166" fill="hold">
                                          <p:stCondLst>
                                            <p:cond delay="1668"/>
                                          </p:stCondLst>
                                        </p:cTn>
                                        <p:tgtEl>
                                          <p:spTgt spid="555">
                                            <p:txEl>
                                              <p:pRg st="7" end="7"/>
                                            </p:txEl>
                                          </p:spTgt>
                                        </p:tgtEl>
                                      </p:cBhvr>
                                      <p:to x="100000" y="100000"/>
                                    </p:animScale>
                                    <p:animScale>
                                      <p:cBhvr>
                                        <p:cTn id="259" dur="26" fill="hold">
                                          <p:stCondLst>
                                            <p:cond delay="1808"/>
                                          </p:stCondLst>
                                        </p:cTn>
                                        <p:tgtEl>
                                          <p:spTgt spid="555">
                                            <p:txEl>
                                              <p:pRg st="7" end="7"/>
                                            </p:txEl>
                                          </p:spTgt>
                                        </p:tgtEl>
                                      </p:cBhvr>
                                      <p:to x="100000" y="95000"/>
                                    </p:animScale>
                                    <p:animScale>
                                      <p:cBhvr>
                                        <p:cTn id="260" dur="166" fill="hold">
                                          <p:stCondLst>
                                            <p:cond delay="1834"/>
                                          </p:stCondLst>
                                        </p:cTn>
                                        <p:tgtEl>
                                          <p:spTgt spid="555">
                                            <p:txEl>
                                              <p:pRg st="7" end="7"/>
                                            </p:txEl>
                                          </p:spTgt>
                                        </p:tgtEl>
                                      </p:cBhvr>
                                      <p:to x="100000" y="100000"/>
                                    </p:animScale>
                                    <p:set>
                                      <p:cBhvr>
                                        <p:cTn id="261" dur="1" fill="hold">
                                          <p:stCondLst>
                                            <p:cond delay="1999"/>
                                          </p:stCondLst>
                                        </p:cTn>
                                        <p:tgtEl>
                                          <p:spTgt spid="555">
                                            <p:txEl>
                                              <p:pRg st="7" end="7"/>
                                            </p:txEl>
                                          </p:spTgt>
                                        </p:tgtEl>
                                        <p:attrNameLst>
                                          <p:attrName>style.visibility</p:attrName>
                                        </p:attrNameLst>
                                      </p:cBhvr>
                                      <p:to>
                                        <p:strVal val="hidden"/>
                                      </p:to>
                                    </p:set>
                                  </p:childTnLst>
                                </p:cTn>
                              </p:par>
                              <p:par>
                                <p:cTn id="262" presetID="26" presetClass="exit" fill="hold" nodeType="withEffect">
                                  <p:stCondLst>
                                    <p:cond delay="0"/>
                                  </p:stCondLst>
                                  <p:childTnLst>
                                    <p:animEffect transition="out" filter="wipe(down)">
                                      <p:cBhvr additive="repl">
                                        <p:cTn id="263" dur="180">
                                          <p:stCondLst>
                                            <p:cond delay="1820"/>
                                          </p:stCondLst>
                                        </p:cTn>
                                        <p:tgtEl>
                                          <p:spTgt spid="555">
                                            <p:txEl>
                                              <p:pRg st="8" end="8"/>
                                            </p:txEl>
                                          </p:spTgt>
                                        </p:tgtEl>
                                      </p:cBhvr>
                                    </p:animEffect>
                                    <p:anim calcmode="lin" valueType="num">
                                      <p:cBhvr additive="repl">
                                        <p:cTn id="264" dur="1822">
                                          <p:stCondLst>
                                            <p:cond delay="0"/>
                                          </p:stCondLst>
                                        </p:cTn>
                                        <p:tgtEl>
                                          <p:spTgt spid="555">
                                            <p:txEl>
                                              <p:pRg st="8" end="8"/>
                                            </p:txEl>
                                          </p:spTgt>
                                        </p:tgtEl>
                                        <p:attrNameLst>
                                          <p:attrName>ppt_x</p:attrName>
                                        </p:attrNameLst>
                                      </p:cBhvr>
                                      <p:tavLst>
                                        <p:tav tm="0">
                                          <p:val>
                                            <p:strVal val="#ppt_x"/>
                                          </p:val>
                                        </p:tav>
                                        <p:tav tm="100000">
                                          <p:val>
                                            <p:strVal val="#ppt_x+0.25"/>
                                          </p:val>
                                        </p:tav>
                                      </p:tavLst>
                                    </p:anim>
                                    <p:anim calcmode="lin" valueType="num">
                                      <p:cBhvr additive="repl">
                                        <p:cTn id="265" dur="178">
                                          <p:stCondLst>
                                            <p:cond delay="1822"/>
                                          </p:stCondLst>
                                        </p:cTn>
                                        <p:tgtEl>
                                          <p:spTgt spid="555">
                                            <p:txEl>
                                              <p:pRg st="8" end="8"/>
                                            </p:txEl>
                                          </p:spTgt>
                                        </p:tgtEl>
                                        <p:attrNameLst>
                                          <p:attrName>ppt_x</p:attrName>
                                        </p:attrNameLst>
                                      </p:cBhvr>
                                      <p:tavLst>
                                        <p:tav tm="0">
                                          <p:val>
                                            <p:strVal val="#ppt_x"/>
                                          </p:val>
                                        </p:tav>
                                        <p:tav tm="100000">
                                          <p:val>
                                            <p:strVal val="#ppt_x"/>
                                          </p:val>
                                        </p:tav>
                                      </p:tavLst>
                                    </p:anim>
                                    <p:anim calcmode="lin" valueType="num">
                                      <p:cBhvr additive="repl">
                                        <p:cTn id="266" dur="664">
                                          <p:stCondLst>
                                            <p:cond delay="0"/>
                                          </p:stCondLst>
                                        </p:cTn>
                                        <p:tgtEl>
                                          <p:spTgt spid="555">
                                            <p:txEl>
                                              <p:pRg st="8" end="8"/>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67" dur="664">
                                          <p:stCondLst>
                                            <p:cond delay="664"/>
                                          </p:stCondLst>
                                        </p:cTn>
                                        <p:tgtEl>
                                          <p:spTgt spid="555">
                                            <p:txEl>
                                              <p:pRg st="8" end="8"/>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68" dur="332">
                                          <p:stCondLst>
                                            <p:cond delay="1324"/>
                                          </p:stCondLst>
                                        </p:cTn>
                                        <p:tgtEl>
                                          <p:spTgt spid="555">
                                            <p:txEl>
                                              <p:pRg st="8" end="8"/>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69" dur="164">
                                          <p:stCondLst>
                                            <p:cond delay="1656"/>
                                          </p:stCondLst>
                                        </p:cTn>
                                        <p:tgtEl>
                                          <p:spTgt spid="555">
                                            <p:txEl>
                                              <p:pRg st="8" end="8"/>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70" dur="180">
                                          <p:stCondLst>
                                            <p:cond delay="1820"/>
                                          </p:stCondLst>
                                        </p:cTn>
                                        <p:tgtEl>
                                          <p:spTgt spid="555">
                                            <p:txEl>
                                              <p:pRg st="8" end="8"/>
                                            </p:txEl>
                                          </p:spTgt>
                                        </p:tgtEl>
                                        <p:attrNameLst>
                                          <p:attrName>ppt_y</p:attrName>
                                        </p:attrNameLst>
                                      </p:cBhvr>
                                      <p:tavLst>
                                        <p:tav tm="0">
                                          <p:val>
                                            <p:strVal val="#ppt_y"/>
                                          </p:val>
                                        </p:tav>
                                        <p:tav tm="100000">
                                          <p:val>
                                            <p:strVal val="#ppt_y+#ppt_h"/>
                                          </p:val>
                                        </p:tav>
                                      </p:tavLst>
                                    </p:anim>
                                    <p:animScale>
                                      <p:cBhvr>
                                        <p:cTn id="271" dur="26" fill="hold">
                                          <p:stCondLst>
                                            <p:cond delay="620"/>
                                          </p:stCondLst>
                                        </p:cTn>
                                        <p:tgtEl>
                                          <p:spTgt spid="555">
                                            <p:txEl>
                                              <p:pRg st="8" end="8"/>
                                            </p:txEl>
                                          </p:spTgt>
                                        </p:tgtEl>
                                      </p:cBhvr>
                                      <p:to x="100000" y="60000"/>
                                    </p:animScale>
                                    <p:animScale>
                                      <p:cBhvr>
                                        <p:cTn id="272" dur="166" fill="hold">
                                          <p:stCondLst>
                                            <p:cond delay="646"/>
                                          </p:stCondLst>
                                        </p:cTn>
                                        <p:tgtEl>
                                          <p:spTgt spid="555">
                                            <p:txEl>
                                              <p:pRg st="8" end="8"/>
                                            </p:txEl>
                                          </p:spTgt>
                                        </p:tgtEl>
                                      </p:cBhvr>
                                      <p:to x="100000" y="100000"/>
                                    </p:animScale>
                                    <p:animScale>
                                      <p:cBhvr>
                                        <p:cTn id="273" dur="26" fill="hold">
                                          <p:stCondLst>
                                            <p:cond delay="1312"/>
                                          </p:stCondLst>
                                        </p:cTn>
                                        <p:tgtEl>
                                          <p:spTgt spid="555">
                                            <p:txEl>
                                              <p:pRg st="8" end="8"/>
                                            </p:txEl>
                                          </p:spTgt>
                                        </p:tgtEl>
                                      </p:cBhvr>
                                      <p:to x="100000" y="80000"/>
                                    </p:animScale>
                                    <p:animScale>
                                      <p:cBhvr>
                                        <p:cTn id="274" dur="166" fill="hold">
                                          <p:stCondLst>
                                            <p:cond delay="1338"/>
                                          </p:stCondLst>
                                        </p:cTn>
                                        <p:tgtEl>
                                          <p:spTgt spid="555">
                                            <p:txEl>
                                              <p:pRg st="8" end="8"/>
                                            </p:txEl>
                                          </p:spTgt>
                                        </p:tgtEl>
                                      </p:cBhvr>
                                      <p:to x="100000" y="100000"/>
                                    </p:animScale>
                                    <p:animScale>
                                      <p:cBhvr>
                                        <p:cTn id="275" dur="26" fill="hold">
                                          <p:stCondLst>
                                            <p:cond delay="1642"/>
                                          </p:stCondLst>
                                        </p:cTn>
                                        <p:tgtEl>
                                          <p:spTgt spid="555">
                                            <p:txEl>
                                              <p:pRg st="8" end="8"/>
                                            </p:txEl>
                                          </p:spTgt>
                                        </p:tgtEl>
                                      </p:cBhvr>
                                      <p:to x="100000" y="90000"/>
                                    </p:animScale>
                                    <p:animScale>
                                      <p:cBhvr>
                                        <p:cTn id="276" dur="166" fill="hold">
                                          <p:stCondLst>
                                            <p:cond delay="1668"/>
                                          </p:stCondLst>
                                        </p:cTn>
                                        <p:tgtEl>
                                          <p:spTgt spid="555">
                                            <p:txEl>
                                              <p:pRg st="8" end="8"/>
                                            </p:txEl>
                                          </p:spTgt>
                                        </p:tgtEl>
                                      </p:cBhvr>
                                      <p:to x="100000" y="100000"/>
                                    </p:animScale>
                                    <p:animScale>
                                      <p:cBhvr>
                                        <p:cTn id="277" dur="26" fill="hold">
                                          <p:stCondLst>
                                            <p:cond delay="1808"/>
                                          </p:stCondLst>
                                        </p:cTn>
                                        <p:tgtEl>
                                          <p:spTgt spid="555">
                                            <p:txEl>
                                              <p:pRg st="8" end="8"/>
                                            </p:txEl>
                                          </p:spTgt>
                                        </p:tgtEl>
                                      </p:cBhvr>
                                      <p:to x="100000" y="95000"/>
                                    </p:animScale>
                                    <p:animScale>
                                      <p:cBhvr>
                                        <p:cTn id="278" dur="166" fill="hold">
                                          <p:stCondLst>
                                            <p:cond delay="1834"/>
                                          </p:stCondLst>
                                        </p:cTn>
                                        <p:tgtEl>
                                          <p:spTgt spid="555">
                                            <p:txEl>
                                              <p:pRg st="8" end="8"/>
                                            </p:txEl>
                                          </p:spTgt>
                                        </p:tgtEl>
                                      </p:cBhvr>
                                      <p:to x="100000" y="100000"/>
                                    </p:animScale>
                                    <p:set>
                                      <p:cBhvr>
                                        <p:cTn id="279" dur="1" fill="hold">
                                          <p:stCondLst>
                                            <p:cond delay="1999"/>
                                          </p:stCondLst>
                                        </p:cTn>
                                        <p:tgtEl>
                                          <p:spTgt spid="555">
                                            <p:txEl>
                                              <p:pRg st="8" end="8"/>
                                            </p:txEl>
                                          </p:spTgt>
                                        </p:tgtEl>
                                        <p:attrNameLst>
                                          <p:attrName>style.visibility</p:attrName>
                                        </p:attrNameLst>
                                      </p:cBhvr>
                                      <p:to>
                                        <p:strVal val="hidden"/>
                                      </p:to>
                                    </p:set>
                                  </p:childTnLst>
                                </p:cTn>
                              </p:par>
                              <p:par>
                                <p:cTn id="280" presetID="26" presetClass="exit" fill="hold" nodeType="withEffect">
                                  <p:stCondLst>
                                    <p:cond delay="0"/>
                                  </p:stCondLst>
                                  <p:childTnLst>
                                    <p:animEffect transition="out" filter="wipe(down)">
                                      <p:cBhvr additive="repl">
                                        <p:cTn id="281" dur="180">
                                          <p:stCondLst>
                                            <p:cond delay="1820"/>
                                          </p:stCondLst>
                                        </p:cTn>
                                        <p:tgtEl>
                                          <p:spTgt spid="555">
                                            <p:txEl>
                                              <p:pRg st="9" end="9"/>
                                            </p:txEl>
                                          </p:spTgt>
                                        </p:tgtEl>
                                      </p:cBhvr>
                                    </p:animEffect>
                                    <p:anim calcmode="lin" valueType="num">
                                      <p:cBhvr additive="repl">
                                        <p:cTn id="282" dur="1822">
                                          <p:stCondLst>
                                            <p:cond delay="0"/>
                                          </p:stCondLst>
                                        </p:cTn>
                                        <p:tgtEl>
                                          <p:spTgt spid="555">
                                            <p:txEl>
                                              <p:pRg st="9" end="9"/>
                                            </p:txEl>
                                          </p:spTgt>
                                        </p:tgtEl>
                                        <p:attrNameLst>
                                          <p:attrName>ppt_x</p:attrName>
                                        </p:attrNameLst>
                                      </p:cBhvr>
                                      <p:tavLst>
                                        <p:tav tm="0">
                                          <p:val>
                                            <p:strVal val="#ppt_x"/>
                                          </p:val>
                                        </p:tav>
                                        <p:tav tm="100000">
                                          <p:val>
                                            <p:strVal val="#ppt_x+0.25"/>
                                          </p:val>
                                        </p:tav>
                                      </p:tavLst>
                                    </p:anim>
                                    <p:anim calcmode="lin" valueType="num">
                                      <p:cBhvr additive="repl">
                                        <p:cTn id="283" dur="178">
                                          <p:stCondLst>
                                            <p:cond delay="1822"/>
                                          </p:stCondLst>
                                        </p:cTn>
                                        <p:tgtEl>
                                          <p:spTgt spid="555">
                                            <p:txEl>
                                              <p:pRg st="9" end="9"/>
                                            </p:txEl>
                                          </p:spTgt>
                                        </p:tgtEl>
                                        <p:attrNameLst>
                                          <p:attrName>ppt_x</p:attrName>
                                        </p:attrNameLst>
                                      </p:cBhvr>
                                      <p:tavLst>
                                        <p:tav tm="0">
                                          <p:val>
                                            <p:strVal val="#ppt_x"/>
                                          </p:val>
                                        </p:tav>
                                        <p:tav tm="100000">
                                          <p:val>
                                            <p:strVal val="#ppt_x"/>
                                          </p:val>
                                        </p:tav>
                                      </p:tavLst>
                                    </p:anim>
                                    <p:anim calcmode="lin" valueType="num">
                                      <p:cBhvr additive="repl">
                                        <p:cTn id="284" dur="664">
                                          <p:stCondLst>
                                            <p:cond delay="0"/>
                                          </p:stCondLst>
                                        </p:cTn>
                                        <p:tgtEl>
                                          <p:spTgt spid="555">
                                            <p:txEl>
                                              <p:pRg st="9" end="9"/>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additive="repl">
                                        <p:cTn id="285" dur="664">
                                          <p:stCondLst>
                                            <p:cond delay="664"/>
                                          </p:stCondLst>
                                        </p:cTn>
                                        <p:tgtEl>
                                          <p:spTgt spid="555">
                                            <p:txEl>
                                              <p:pRg st="9" end="9"/>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additive="repl">
                                        <p:cTn id="286" dur="332">
                                          <p:stCondLst>
                                            <p:cond delay="1324"/>
                                          </p:stCondLst>
                                        </p:cTn>
                                        <p:tgtEl>
                                          <p:spTgt spid="555">
                                            <p:txEl>
                                              <p:pRg st="9" end="9"/>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additive="repl">
                                        <p:cTn id="287" dur="164">
                                          <p:stCondLst>
                                            <p:cond delay="1656"/>
                                          </p:stCondLst>
                                        </p:cTn>
                                        <p:tgtEl>
                                          <p:spTgt spid="555">
                                            <p:txEl>
                                              <p:pRg st="9" end="9"/>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additive="repl">
                                        <p:cTn id="288" dur="180">
                                          <p:stCondLst>
                                            <p:cond delay="1820"/>
                                          </p:stCondLst>
                                        </p:cTn>
                                        <p:tgtEl>
                                          <p:spTgt spid="555">
                                            <p:txEl>
                                              <p:pRg st="9" end="9"/>
                                            </p:txEl>
                                          </p:spTgt>
                                        </p:tgtEl>
                                        <p:attrNameLst>
                                          <p:attrName>ppt_y</p:attrName>
                                        </p:attrNameLst>
                                      </p:cBhvr>
                                      <p:tavLst>
                                        <p:tav tm="0">
                                          <p:val>
                                            <p:strVal val="#ppt_y"/>
                                          </p:val>
                                        </p:tav>
                                        <p:tav tm="100000">
                                          <p:val>
                                            <p:strVal val="#ppt_y+#ppt_h"/>
                                          </p:val>
                                        </p:tav>
                                      </p:tavLst>
                                    </p:anim>
                                    <p:animScale>
                                      <p:cBhvr>
                                        <p:cTn id="289" dur="26" fill="hold">
                                          <p:stCondLst>
                                            <p:cond delay="620"/>
                                          </p:stCondLst>
                                        </p:cTn>
                                        <p:tgtEl>
                                          <p:spTgt spid="555">
                                            <p:txEl>
                                              <p:pRg st="9" end="9"/>
                                            </p:txEl>
                                          </p:spTgt>
                                        </p:tgtEl>
                                      </p:cBhvr>
                                      <p:to x="100000" y="60000"/>
                                    </p:animScale>
                                    <p:animScale>
                                      <p:cBhvr>
                                        <p:cTn id="290" dur="166" fill="hold">
                                          <p:stCondLst>
                                            <p:cond delay="646"/>
                                          </p:stCondLst>
                                        </p:cTn>
                                        <p:tgtEl>
                                          <p:spTgt spid="555">
                                            <p:txEl>
                                              <p:pRg st="9" end="9"/>
                                            </p:txEl>
                                          </p:spTgt>
                                        </p:tgtEl>
                                      </p:cBhvr>
                                      <p:to x="100000" y="100000"/>
                                    </p:animScale>
                                    <p:animScale>
                                      <p:cBhvr>
                                        <p:cTn id="291" dur="26" fill="hold">
                                          <p:stCondLst>
                                            <p:cond delay="1312"/>
                                          </p:stCondLst>
                                        </p:cTn>
                                        <p:tgtEl>
                                          <p:spTgt spid="555">
                                            <p:txEl>
                                              <p:pRg st="9" end="9"/>
                                            </p:txEl>
                                          </p:spTgt>
                                        </p:tgtEl>
                                      </p:cBhvr>
                                      <p:to x="100000" y="80000"/>
                                    </p:animScale>
                                    <p:animScale>
                                      <p:cBhvr>
                                        <p:cTn id="292" dur="166" fill="hold">
                                          <p:stCondLst>
                                            <p:cond delay="1338"/>
                                          </p:stCondLst>
                                        </p:cTn>
                                        <p:tgtEl>
                                          <p:spTgt spid="555">
                                            <p:txEl>
                                              <p:pRg st="9" end="9"/>
                                            </p:txEl>
                                          </p:spTgt>
                                        </p:tgtEl>
                                      </p:cBhvr>
                                      <p:to x="100000" y="100000"/>
                                    </p:animScale>
                                    <p:animScale>
                                      <p:cBhvr>
                                        <p:cTn id="293" dur="26" fill="hold">
                                          <p:stCondLst>
                                            <p:cond delay="1642"/>
                                          </p:stCondLst>
                                        </p:cTn>
                                        <p:tgtEl>
                                          <p:spTgt spid="555">
                                            <p:txEl>
                                              <p:pRg st="9" end="9"/>
                                            </p:txEl>
                                          </p:spTgt>
                                        </p:tgtEl>
                                      </p:cBhvr>
                                      <p:to x="100000" y="90000"/>
                                    </p:animScale>
                                    <p:animScale>
                                      <p:cBhvr>
                                        <p:cTn id="294" dur="166" fill="hold">
                                          <p:stCondLst>
                                            <p:cond delay="1668"/>
                                          </p:stCondLst>
                                        </p:cTn>
                                        <p:tgtEl>
                                          <p:spTgt spid="555">
                                            <p:txEl>
                                              <p:pRg st="9" end="9"/>
                                            </p:txEl>
                                          </p:spTgt>
                                        </p:tgtEl>
                                      </p:cBhvr>
                                      <p:to x="100000" y="100000"/>
                                    </p:animScale>
                                    <p:animScale>
                                      <p:cBhvr>
                                        <p:cTn id="295" dur="26" fill="hold">
                                          <p:stCondLst>
                                            <p:cond delay="1808"/>
                                          </p:stCondLst>
                                        </p:cTn>
                                        <p:tgtEl>
                                          <p:spTgt spid="555">
                                            <p:txEl>
                                              <p:pRg st="9" end="9"/>
                                            </p:txEl>
                                          </p:spTgt>
                                        </p:tgtEl>
                                      </p:cBhvr>
                                      <p:to x="100000" y="95000"/>
                                    </p:animScale>
                                    <p:animScale>
                                      <p:cBhvr>
                                        <p:cTn id="296" dur="166" fill="hold">
                                          <p:stCondLst>
                                            <p:cond delay="1834"/>
                                          </p:stCondLst>
                                        </p:cTn>
                                        <p:tgtEl>
                                          <p:spTgt spid="555">
                                            <p:txEl>
                                              <p:pRg st="9" end="9"/>
                                            </p:txEl>
                                          </p:spTgt>
                                        </p:tgtEl>
                                      </p:cBhvr>
                                      <p:to x="100000" y="100000"/>
                                    </p:animScale>
                                    <p:set>
                                      <p:cBhvr>
                                        <p:cTn id="297" dur="1" fill="hold">
                                          <p:stCondLst>
                                            <p:cond delay="1999"/>
                                          </p:stCondLst>
                                        </p:cTn>
                                        <p:tgtEl>
                                          <p:spTgt spid="555">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CustomShape 1"/>
          <p:cNvSpPr/>
          <p:nvPr/>
        </p:nvSpPr>
        <p:spPr>
          <a:xfrm>
            <a:off x="1981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0000" lnSpcReduction="20000"/>
          </a:bodyPr>
          <a:lstStyle/>
          <a:p>
            <a:pPr algn="ctr">
              <a:lnSpc>
                <a:spcPct val="100000"/>
              </a:lnSpc>
            </a:pPr>
            <a:r>
              <a:rPr lang="ru-RU" sz="4400" b="1" spc="-1">
                <a:solidFill>
                  <a:srgbClr val="FF0000"/>
                </a:solidFill>
                <a:latin typeface="Calibri"/>
                <a:ea typeface="DejaVu Sans"/>
              </a:rPr>
              <a:t>Перша допомога при переломі кісток включає:</a:t>
            </a:r>
            <a:endParaRPr lang="ru-RU" sz="4400" spc="-1">
              <a:latin typeface="Arial"/>
            </a:endParaRPr>
          </a:p>
        </p:txBody>
      </p:sp>
      <p:sp>
        <p:nvSpPr>
          <p:cNvPr id="557" name="CustomShape 2"/>
          <p:cNvSpPr/>
          <p:nvPr/>
        </p:nvSpPr>
        <p:spPr>
          <a:xfrm>
            <a:off x="1981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spcBef>
                <a:spcPts val="641"/>
              </a:spcBef>
            </a:pPr>
            <a:r>
              <a:rPr lang="ru-RU" sz="3200" spc="-1">
                <a:solidFill>
                  <a:srgbClr val="8E008E"/>
                </a:solidFill>
                <a:latin typeface="Calibri"/>
                <a:ea typeface="DejaVu Sans"/>
              </a:rPr>
              <a:t>   </a:t>
            </a:r>
            <a:r>
              <a:rPr lang="ru-RU" sz="3200" b="1" spc="-1">
                <a:solidFill>
                  <a:srgbClr val="8E008E"/>
                </a:solidFill>
                <a:latin typeface="Calibri"/>
                <a:ea typeface="DejaVu Sans"/>
              </a:rPr>
              <a:t>-знеболювання місця перелому,     </a:t>
            </a:r>
            <a:endParaRPr lang="ru-RU" sz="3200" spc="-1">
              <a:latin typeface="Arial"/>
            </a:endParaRPr>
          </a:p>
          <a:p>
            <a:pPr marL="343080" indent="-342000">
              <a:spcBef>
                <a:spcPts val="641"/>
              </a:spcBef>
            </a:pPr>
            <a:r>
              <a:rPr lang="ru-RU" sz="3200" b="1" spc="-1">
                <a:solidFill>
                  <a:srgbClr val="8E008E"/>
                </a:solidFill>
                <a:latin typeface="Calibri"/>
                <a:ea typeface="DejaVu Sans"/>
              </a:rPr>
              <a:t>   -припинення кровотечі, </a:t>
            </a:r>
            <a:endParaRPr lang="ru-RU" sz="3200" spc="-1">
              <a:latin typeface="Arial"/>
            </a:endParaRPr>
          </a:p>
          <a:p>
            <a:pPr marL="343080" indent="-342000">
              <a:spcBef>
                <a:spcPts val="641"/>
              </a:spcBef>
            </a:pPr>
            <a:r>
              <a:rPr lang="ru-RU" sz="3200" b="1" spc="-1">
                <a:solidFill>
                  <a:srgbClr val="8E008E"/>
                </a:solidFill>
                <a:latin typeface="Calibri"/>
                <a:ea typeface="DejaVu Sans"/>
              </a:rPr>
              <a:t>   -туалет рани, </a:t>
            </a:r>
            <a:endParaRPr lang="ru-RU" sz="3200" spc="-1">
              <a:latin typeface="Arial"/>
            </a:endParaRPr>
          </a:p>
          <a:p>
            <a:pPr marL="343080" indent="-342000">
              <a:spcBef>
                <a:spcPts val="641"/>
              </a:spcBef>
            </a:pPr>
            <a:r>
              <a:rPr lang="ru-RU" sz="3200" b="1" spc="-1">
                <a:solidFill>
                  <a:srgbClr val="8E008E"/>
                </a:solidFill>
                <a:latin typeface="Calibri"/>
                <a:ea typeface="DejaVu Sans"/>
              </a:rPr>
              <a:t>   -накладання асептичної пов'язки,        </a:t>
            </a:r>
            <a:endParaRPr lang="ru-RU" sz="3200" spc="-1">
              <a:latin typeface="Arial"/>
            </a:endParaRPr>
          </a:p>
          <a:p>
            <a:pPr marL="343080" indent="-342000">
              <a:spcBef>
                <a:spcPts val="641"/>
              </a:spcBef>
            </a:pPr>
            <a:r>
              <a:rPr lang="ru-RU" sz="3200" b="1" spc="-1">
                <a:solidFill>
                  <a:srgbClr val="8E008E"/>
                </a:solidFill>
                <a:latin typeface="Calibri"/>
                <a:ea typeface="DejaVu Sans"/>
              </a:rPr>
              <a:t>   -транспортну іммобілізацію і профілактику шоку.</a:t>
            </a:r>
            <a:endParaRPr lang="ru-RU" sz="3200" spc="-1">
              <a:latin typeface="Arial"/>
            </a:endParaRPr>
          </a:p>
        </p:txBody>
      </p:sp>
    </p:spTree>
    <p:extLst>
      <p:ext uri="{BB962C8B-B14F-4D97-AF65-F5344CB8AC3E}">
        <p14:creationId xmlns:p14="http://schemas.microsoft.com/office/powerpoint/2010/main" val="33224549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ustomShape 1"/>
          <p:cNvSpPr/>
          <p:nvPr/>
        </p:nvSpPr>
        <p:spPr>
          <a:xfrm>
            <a:off x="1919280" y="620640"/>
            <a:ext cx="8228520" cy="597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ctr">
              <a:lnSpc>
                <a:spcPct val="80000"/>
              </a:lnSpc>
              <a:spcBef>
                <a:spcPts val="561"/>
              </a:spcBef>
            </a:pPr>
            <a:r>
              <a:rPr lang="ru-RU" sz="2800" b="1" spc="-1">
                <a:solidFill>
                  <a:srgbClr val="000000"/>
                </a:solidFill>
                <a:latin typeface="Calibri"/>
                <a:ea typeface="DejaVu Sans"/>
              </a:rPr>
              <a:t>    </a:t>
            </a:r>
            <a:r>
              <a:rPr lang="ru-RU" sz="2800" b="1" i="1" u="sng" spc="-1">
                <a:solidFill>
                  <a:srgbClr val="FF0000"/>
                </a:solidFill>
                <a:latin typeface="Calibri"/>
                <a:ea typeface="DejaVu Sans"/>
              </a:rPr>
              <a:t>Основні принципи лікування переломів такі:</a:t>
            </a:r>
            <a:r>
              <a:rPr lang="ru-RU" sz="2800" b="1" spc="-1">
                <a:solidFill>
                  <a:srgbClr val="FF0000"/>
                </a:solidFill>
                <a:latin typeface="Calibri"/>
                <a:ea typeface="DejaVu Sans"/>
              </a:rPr>
              <a:t> </a:t>
            </a:r>
            <a:endParaRPr lang="ru-RU" sz="2800" spc="-1">
              <a:latin typeface="Arial"/>
            </a:endParaRPr>
          </a:p>
          <a:p>
            <a:pPr marL="343080" indent="-342000" algn="just">
              <a:lnSpc>
                <a:spcPct val="80000"/>
              </a:lnSpc>
              <a:spcBef>
                <a:spcPts val="561"/>
              </a:spcBef>
            </a:pPr>
            <a:r>
              <a:rPr lang="ru-RU" sz="2800" b="1" spc="-1">
                <a:solidFill>
                  <a:srgbClr val="000000"/>
                </a:solidFill>
                <a:latin typeface="Calibri"/>
                <a:ea typeface="DejaVu Sans"/>
              </a:rPr>
              <a:t>      -репозиція кісткових відламків, </a:t>
            </a:r>
            <a:endParaRPr lang="ru-RU" sz="2800" spc="-1">
              <a:latin typeface="Arial"/>
            </a:endParaRPr>
          </a:p>
          <a:p>
            <a:pPr marL="343080" indent="-342000" algn="just">
              <a:lnSpc>
                <a:spcPct val="80000"/>
              </a:lnSpc>
              <a:spcBef>
                <a:spcPts val="561"/>
              </a:spcBef>
            </a:pPr>
            <a:r>
              <a:rPr lang="ru-RU" sz="2800" b="1" spc="-1">
                <a:solidFill>
                  <a:srgbClr val="000000"/>
                </a:solidFill>
                <a:latin typeface="Calibri"/>
                <a:ea typeface="DejaVu Sans"/>
              </a:rPr>
              <a:t>      -іммобілізація, </a:t>
            </a:r>
            <a:endParaRPr lang="ru-RU" sz="2800" spc="-1">
              <a:latin typeface="Arial"/>
            </a:endParaRPr>
          </a:p>
          <a:p>
            <a:pPr marL="343080" indent="-342000" algn="just">
              <a:lnSpc>
                <a:spcPct val="80000"/>
              </a:lnSpc>
              <a:spcBef>
                <a:spcPts val="561"/>
              </a:spcBef>
            </a:pPr>
            <a:r>
              <a:rPr lang="ru-RU" sz="2800" b="1" spc="-1">
                <a:solidFill>
                  <a:srgbClr val="000000"/>
                </a:solidFill>
                <a:latin typeface="Calibri"/>
                <a:ea typeface="DejaVu Sans"/>
              </a:rPr>
              <a:t>      -прискорення утворення кісткової мозолі. </a:t>
            </a:r>
            <a:endParaRPr lang="ru-RU" sz="2800" spc="-1">
              <a:latin typeface="Arial"/>
            </a:endParaRPr>
          </a:p>
          <a:p>
            <a:pPr marL="343080" indent="-342000" algn="just">
              <a:lnSpc>
                <a:spcPct val="80000"/>
              </a:lnSpc>
              <a:spcBef>
                <a:spcPts val="561"/>
              </a:spcBef>
            </a:pPr>
            <a:endParaRPr lang="ru-RU" sz="2800" spc="-1">
              <a:latin typeface="Arial"/>
            </a:endParaRPr>
          </a:p>
          <a:p>
            <a:pPr marL="343080" indent="-342000" algn="just">
              <a:lnSpc>
                <a:spcPct val="80000"/>
              </a:lnSpc>
              <a:spcBef>
                <a:spcPts val="561"/>
              </a:spcBef>
            </a:pPr>
            <a:r>
              <a:rPr lang="ru-RU" sz="2800" b="1" spc="-1">
                <a:solidFill>
                  <a:srgbClr val="000000"/>
                </a:solidFill>
                <a:latin typeface="Calibri"/>
                <a:ea typeface="DejaVu Sans"/>
              </a:rPr>
              <a:t>    </a:t>
            </a:r>
            <a:r>
              <a:rPr lang="ru-RU" sz="2800" b="1" i="1" u="sng" spc="-1">
                <a:solidFill>
                  <a:srgbClr val="FF0000"/>
                </a:solidFill>
                <a:latin typeface="Calibri"/>
                <a:ea typeface="DejaVu Sans"/>
              </a:rPr>
              <a:t>Іммобілізації</a:t>
            </a:r>
            <a:r>
              <a:rPr lang="ru-RU" sz="2800" b="1" spc="-1">
                <a:solidFill>
                  <a:srgbClr val="FF0000"/>
                </a:solidFill>
                <a:latin typeface="Calibri"/>
                <a:ea typeface="DejaVu Sans"/>
              </a:rPr>
              <a:t> </a:t>
            </a:r>
            <a:r>
              <a:rPr lang="ru-RU" sz="2800" b="1" spc="-1">
                <a:solidFill>
                  <a:srgbClr val="000000"/>
                </a:solidFill>
                <a:latin typeface="Calibri"/>
                <a:ea typeface="DejaVu Sans"/>
              </a:rPr>
              <a:t>можна досягти різними методами (накладання гіпсової пов'язки, застосуванням різних металевих пластин/вставок, шляхом постійного витягнення за периферійний відламок, за допомогою спеціальних апаратів).</a:t>
            </a:r>
            <a:endParaRPr lang="ru-RU" sz="2800" spc="-1">
              <a:latin typeface="Arial"/>
            </a:endParaRPr>
          </a:p>
          <a:p>
            <a:pPr marL="343080" indent="-342000" algn="just">
              <a:lnSpc>
                <a:spcPct val="80000"/>
              </a:lnSpc>
              <a:spcBef>
                <a:spcPts val="561"/>
              </a:spcBef>
            </a:pPr>
            <a:r>
              <a:rPr lang="ru-RU" sz="2800" b="1" spc="-1">
                <a:solidFill>
                  <a:srgbClr val="000000"/>
                </a:solidFill>
                <a:latin typeface="Calibri"/>
                <a:ea typeface="DejaVu Sans"/>
              </a:rPr>
              <a:t>     </a:t>
            </a:r>
            <a:endParaRPr lang="ru-RU" sz="2800" spc="-1">
              <a:latin typeface="Arial"/>
            </a:endParaRPr>
          </a:p>
          <a:p>
            <a:pPr marL="343080" indent="-342000" algn="just">
              <a:lnSpc>
                <a:spcPct val="80000"/>
              </a:lnSpc>
              <a:spcBef>
                <a:spcPts val="561"/>
              </a:spcBef>
            </a:pPr>
            <a:r>
              <a:rPr lang="ru-RU" sz="2800" b="1" spc="-1">
                <a:solidFill>
                  <a:srgbClr val="000000"/>
                </a:solidFill>
                <a:latin typeface="Calibri"/>
                <a:ea typeface="DejaVu Sans"/>
              </a:rPr>
              <a:t>Репарація кісткової тканини відбувається лише в разі зіставлення і нерухомості кісткових відламків</a:t>
            </a:r>
            <a:endParaRPr lang="ru-RU" sz="2800" spc="-1">
              <a:latin typeface="Arial"/>
            </a:endParaRPr>
          </a:p>
        </p:txBody>
      </p:sp>
    </p:spTree>
    <p:extLst>
      <p:ext uri="{BB962C8B-B14F-4D97-AF65-F5344CB8AC3E}">
        <p14:creationId xmlns:p14="http://schemas.microsoft.com/office/powerpoint/2010/main" val="88176721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4" presetClass="entr" fill="hold" nodeType="click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 calcmode="lin" valueType="str">
                                      <p:cBhvr additive="repl">
                                        <p:cTn id="7" dur="1" fill="hold"/>
                                        <p:tgtEl>
                                          <p:spTgt spid="558">
                                            <p:txEl>
                                              <p:pRg st="0" end="0"/>
                                            </p:txEl>
                                          </p:spTgt>
                                        </p:tgtEl>
                                      </p:cBhvr>
                                    </p:anim>
                                  </p:childTnLst>
                                </p:cTn>
                              </p:par>
                              <p:par>
                                <p:cTn id="8" presetID="24" presetClass="entr" fill="hold" nodeType="withEffect">
                                  <p:stCondLst>
                                    <p:cond delay="0"/>
                                  </p:stCondLst>
                                  <p:childTnLst>
                                    <p:set>
                                      <p:cBhvr>
                                        <p:cTn id="9" dur="1" fill="hold">
                                          <p:stCondLst>
                                            <p:cond delay="0"/>
                                          </p:stCondLst>
                                        </p:cTn>
                                        <p:tgtEl>
                                          <p:spTgt spid="558">
                                            <p:txEl>
                                              <p:pRg st="1" end="1"/>
                                            </p:txEl>
                                          </p:spTgt>
                                        </p:tgtEl>
                                        <p:attrNameLst>
                                          <p:attrName>style.visibility</p:attrName>
                                        </p:attrNameLst>
                                      </p:cBhvr>
                                      <p:to>
                                        <p:strVal val="visible"/>
                                      </p:to>
                                    </p:set>
                                    <p:anim calcmode="lin" valueType="str">
                                      <p:cBhvr additive="repl">
                                        <p:cTn id="10" dur="1" fill="hold"/>
                                        <p:tgtEl>
                                          <p:spTgt spid="558">
                                            <p:txEl>
                                              <p:pRg st="1" end="1"/>
                                            </p:txEl>
                                          </p:spTgt>
                                        </p:tgtEl>
                                      </p:cBhvr>
                                    </p:anim>
                                  </p:childTnLst>
                                </p:cTn>
                              </p:par>
                              <p:par>
                                <p:cTn id="11" presetID="24" presetClass="entr" fill="hold" nodeType="withEffect">
                                  <p:stCondLst>
                                    <p:cond delay="0"/>
                                  </p:stCondLst>
                                  <p:childTnLst>
                                    <p:set>
                                      <p:cBhvr>
                                        <p:cTn id="12" dur="1" fill="hold">
                                          <p:stCondLst>
                                            <p:cond delay="0"/>
                                          </p:stCondLst>
                                        </p:cTn>
                                        <p:tgtEl>
                                          <p:spTgt spid="558">
                                            <p:txEl>
                                              <p:pRg st="2" end="2"/>
                                            </p:txEl>
                                          </p:spTgt>
                                        </p:tgtEl>
                                        <p:attrNameLst>
                                          <p:attrName>style.visibility</p:attrName>
                                        </p:attrNameLst>
                                      </p:cBhvr>
                                      <p:to>
                                        <p:strVal val="visible"/>
                                      </p:to>
                                    </p:set>
                                    <p:anim calcmode="lin" valueType="str">
                                      <p:cBhvr additive="repl">
                                        <p:cTn id="13" dur="1" fill="hold"/>
                                        <p:tgtEl>
                                          <p:spTgt spid="558">
                                            <p:txEl>
                                              <p:pRg st="2" end="2"/>
                                            </p:txEl>
                                          </p:spTgt>
                                        </p:tgtEl>
                                      </p:cBhvr>
                                    </p:anim>
                                  </p:childTnLst>
                                </p:cTn>
                              </p:par>
                              <p:par>
                                <p:cTn id="14" presetID="24" presetClass="entr" fill="hold" nodeType="withEffect">
                                  <p:stCondLst>
                                    <p:cond delay="0"/>
                                  </p:stCondLst>
                                  <p:childTnLst>
                                    <p:set>
                                      <p:cBhvr>
                                        <p:cTn id="15" dur="1" fill="hold">
                                          <p:stCondLst>
                                            <p:cond delay="0"/>
                                          </p:stCondLst>
                                        </p:cTn>
                                        <p:tgtEl>
                                          <p:spTgt spid="558">
                                            <p:txEl>
                                              <p:pRg st="3" end="3"/>
                                            </p:txEl>
                                          </p:spTgt>
                                        </p:tgtEl>
                                        <p:attrNameLst>
                                          <p:attrName>style.visibility</p:attrName>
                                        </p:attrNameLst>
                                      </p:cBhvr>
                                      <p:to>
                                        <p:strVal val="visible"/>
                                      </p:to>
                                    </p:set>
                                    <p:anim calcmode="lin" valueType="str">
                                      <p:cBhvr additive="repl">
                                        <p:cTn id="16" dur="1" fill="hold"/>
                                        <p:tgtEl>
                                          <p:spTgt spid="558">
                                            <p:txEl>
                                              <p:pRg st="3" end="3"/>
                                            </p:txEl>
                                          </p:spTgt>
                                        </p:tgtEl>
                                      </p:cBhvr>
                                    </p:anim>
                                  </p:childTnLst>
                                </p:cTn>
                              </p:par>
                            </p:childTnLst>
                          </p:cTn>
                        </p:par>
                      </p:childTnLst>
                    </p:cTn>
                  </p:par>
                  <p:par>
                    <p:cTn id="17" fill="hold">
                      <p:stCondLst>
                        <p:cond delay="indefinite"/>
                      </p:stCondLst>
                      <p:childTnLst>
                        <p:par>
                          <p:cTn id="18" fill="hold">
                            <p:stCondLst>
                              <p:cond delay="0"/>
                            </p:stCondLst>
                            <p:childTnLst>
                              <p:par>
                                <p:cTn id="19" presetID="24" presetClass="entr" fill="hold" nodeType="clickEffect">
                                  <p:stCondLst>
                                    <p:cond delay="0"/>
                                  </p:stCondLst>
                                  <p:childTnLst>
                                    <p:set>
                                      <p:cBhvr>
                                        <p:cTn id="20" dur="1" fill="hold">
                                          <p:stCondLst>
                                            <p:cond delay="0"/>
                                          </p:stCondLst>
                                        </p:cTn>
                                        <p:tgtEl>
                                          <p:spTgt spid="558">
                                            <p:txEl>
                                              <p:pRg st="5" end="5"/>
                                            </p:txEl>
                                          </p:spTgt>
                                        </p:tgtEl>
                                        <p:attrNameLst>
                                          <p:attrName>style.visibility</p:attrName>
                                        </p:attrNameLst>
                                      </p:cBhvr>
                                      <p:to>
                                        <p:strVal val="visible"/>
                                      </p:to>
                                    </p:set>
                                    <p:anim calcmode="lin" valueType="str">
                                      <p:cBhvr additive="repl">
                                        <p:cTn id="21" dur="1" fill="hold"/>
                                        <p:tgtEl>
                                          <p:spTgt spid="558">
                                            <p:txEl>
                                              <p:pRg st="5" end="5"/>
                                            </p:txEl>
                                          </p:spTgt>
                                        </p:tgtEl>
                                      </p:cBhvr>
                                    </p:anim>
                                  </p:childTnLst>
                                </p:cTn>
                              </p:par>
                            </p:childTnLst>
                          </p:cTn>
                        </p:par>
                      </p:childTnLst>
                    </p:cTn>
                  </p:par>
                  <p:par>
                    <p:cTn id="22" fill="hold">
                      <p:stCondLst>
                        <p:cond delay="indefinite"/>
                      </p:stCondLst>
                      <p:childTnLst>
                        <p:par>
                          <p:cTn id="23" fill="hold">
                            <p:stCondLst>
                              <p:cond delay="0"/>
                            </p:stCondLst>
                            <p:childTnLst>
                              <p:par>
                                <p:cTn id="24" presetID="24" presetClass="entr" fill="hold" nodeType="clickEffect">
                                  <p:stCondLst>
                                    <p:cond delay="0"/>
                                  </p:stCondLst>
                                  <p:childTnLst>
                                    <p:set>
                                      <p:cBhvr>
                                        <p:cTn id="25" dur="1" fill="hold">
                                          <p:stCondLst>
                                            <p:cond delay="0"/>
                                          </p:stCondLst>
                                        </p:cTn>
                                        <p:tgtEl>
                                          <p:spTgt spid="558">
                                            <p:txEl>
                                              <p:pRg st="6" end="6"/>
                                            </p:txEl>
                                          </p:spTgt>
                                        </p:tgtEl>
                                        <p:attrNameLst>
                                          <p:attrName>style.visibility</p:attrName>
                                        </p:attrNameLst>
                                      </p:cBhvr>
                                      <p:to>
                                        <p:strVal val="visible"/>
                                      </p:to>
                                    </p:set>
                                    <p:anim calcmode="lin" valueType="str">
                                      <p:cBhvr additive="repl">
                                        <p:cTn id="26" dur="1" fill="hold"/>
                                        <p:tgtEl>
                                          <p:spTgt spid="558">
                                            <p:txEl>
                                              <p:pRg st="6" end="6"/>
                                            </p:txEl>
                                          </p:spTgt>
                                        </p:tgtEl>
                                      </p:cBhvr>
                                    </p:anim>
                                  </p:childTnLst>
                                </p:cTn>
                              </p:par>
                            </p:childTnLst>
                          </p:cTn>
                        </p:par>
                      </p:childTnLst>
                    </p:cTn>
                  </p:par>
                  <p:par>
                    <p:cTn id="27" fill="hold">
                      <p:stCondLst>
                        <p:cond delay="indefinite"/>
                      </p:stCondLst>
                      <p:childTnLst>
                        <p:par>
                          <p:cTn id="28" fill="hold">
                            <p:stCondLst>
                              <p:cond delay="0"/>
                            </p:stCondLst>
                            <p:childTnLst>
                              <p:par>
                                <p:cTn id="29" presetID="24" presetClass="entr" fill="hold" nodeType="clickEffect">
                                  <p:stCondLst>
                                    <p:cond delay="0"/>
                                  </p:stCondLst>
                                  <p:childTnLst>
                                    <p:set>
                                      <p:cBhvr>
                                        <p:cTn id="30" dur="1" fill="hold">
                                          <p:stCondLst>
                                            <p:cond delay="0"/>
                                          </p:stCondLst>
                                        </p:cTn>
                                        <p:tgtEl>
                                          <p:spTgt spid="558">
                                            <p:txEl>
                                              <p:pRg st="7" end="7"/>
                                            </p:txEl>
                                          </p:spTgt>
                                        </p:tgtEl>
                                        <p:attrNameLst>
                                          <p:attrName>style.visibility</p:attrName>
                                        </p:attrNameLst>
                                      </p:cBhvr>
                                      <p:to>
                                        <p:strVal val="visible"/>
                                      </p:to>
                                    </p:set>
                                    <p:anim calcmode="lin" valueType="str">
                                      <p:cBhvr additive="repl">
                                        <p:cTn id="31" dur="1" fill="hold"/>
                                        <p:tgtEl>
                                          <p:spTgt spid="558">
                                            <p:txEl>
                                              <p:pRg st="7" end="7"/>
                                            </p:txEl>
                                          </p:spTgt>
                                        </p:tgtEl>
                                      </p:cBhvr>
                                    </p:anim>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nodeType="clickEffect">
                                  <p:stCondLst>
                                    <p:cond delay="0"/>
                                  </p:stCondLst>
                                  <p:childTnLst>
                                    <p:animEffect transition="out" filter="diamond(in)">
                                      <p:cBhvr additive="repl">
                                        <p:cTn id="35" dur="2000"/>
                                        <p:tgtEl>
                                          <p:spTgt spid="558">
                                            <p:txEl>
                                              <p:pRg st="0" end="0"/>
                                            </p:txEl>
                                          </p:spTgt>
                                        </p:tgtEl>
                                      </p:cBhvr>
                                    </p:animEffect>
                                    <p:set>
                                      <p:cBhvr>
                                        <p:cTn id="36" dur="1" fill="hold">
                                          <p:stCondLst>
                                            <p:cond delay="1999"/>
                                          </p:stCondLst>
                                        </p:cTn>
                                        <p:tgtEl>
                                          <p:spTgt spid="558">
                                            <p:txEl>
                                              <p:pRg st="0" end="0"/>
                                            </p:txEl>
                                          </p:spTgt>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additive="repl">
                                        <p:cTn id="38" dur="2000"/>
                                        <p:tgtEl>
                                          <p:spTgt spid="558">
                                            <p:txEl>
                                              <p:pRg st="1" end="1"/>
                                            </p:txEl>
                                          </p:spTgt>
                                        </p:tgtEl>
                                      </p:cBhvr>
                                    </p:animEffect>
                                    <p:set>
                                      <p:cBhvr>
                                        <p:cTn id="39" dur="1" fill="hold">
                                          <p:stCondLst>
                                            <p:cond delay="1999"/>
                                          </p:stCondLst>
                                        </p:cTn>
                                        <p:tgtEl>
                                          <p:spTgt spid="558">
                                            <p:txEl>
                                              <p:pRg st="1" end="1"/>
                                            </p:txEl>
                                          </p:spTgt>
                                        </p:tgtEl>
                                        <p:attrNameLst>
                                          <p:attrName>style.visibility</p:attrName>
                                        </p:attrNameLst>
                                      </p:cBhvr>
                                      <p:to>
                                        <p:strVal val="hidden"/>
                                      </p:to>
                                    </p:set>
                                  </p:childTnLst>
                                </p:cTn>
                              </p:par>
                              <p:par>
                                <p:cTn id="40" presetID="8" presetClass="exit" presetSubtype="16" fill="hold" nodeType="withEffect">
                                  <p:stCondLst>
                                    <p:cond delay="0"/>
                                  </p:stCondLst>
                                  <p:childTnLst>
                                    <p:animEffect transition="out" filter="diamond(in)">
                                      <p:cBhvr additive="repl">
                                        <p:cTn id="41" dur="2000"/>
                                        <p:tgtEl>
                                          <p:spTgt spid="558">
                                            <p:txEl>
                                              <p:pRg st="2" end="2"/>
                                            </p:txEl>
                                          </p:spTgt>
                                        </p:tgtEl>
                                      </p:cBhvr>
                                    </p:animEffect>
                                    <p:set>
                                      <p:cBhvr>
                                        <p:cTn id="42" dur="1" fill="hold">
                                          <p:stCondLst>
                                            <p:cond delay="1999"/>
                                          </p:stCondLst>
                                        </p:cTn>
                                        <p:tgtEl>
                                          <p:spTgt spid="558">
                                            <p:txEl>
                                              <p:pRg st="2" end="2"/>
                                            </p:txEl>
                                          </p:spTgt>
                                        </p:tgtEl>
                                        <p:attrNameLst>
                                          <p:attrName>style.visibility</p:attrName>
                                        </p:attrNameLst>
                                      </p:cBhvr>
                                      <p:to>
                                        <p:strVal val="hidden"/>
                                      </p:to>
                                    </p:set>
                                  </p:childTnLst>
                                </p:cTn>
                              </p:par>
                              <p:par>
                                <p:cTn id="43" presetID="8" presetClass="exit" presetSubtype="16" fill="hold" nodeType="withEffect">
                                  <p:stCondLst>
                                    <p:cond delay="0"/>
                                  </p:stCondLst>
                                  <p:childTnLst>
                                    <p:animEffect transition="out" filter="diamond(in)">
                                      <p:cBhvr additive="repl">
                                        <p:cTn id="44" dur="2000"/>
                                        <p:tgtEl>
                                          <p:spTgt spid="558">
                                            <p:txEl>
                                              <p:pRg st="3" end="3"/>
                                            </p:txEl>
                                          </p:spTgt>
                                        </p:tgtEl>
                                      </p:cBhvr>
                                    </p:animEffect>
                                    <p:set>
                                      <p:cBhvr>
                                        <p:cTn id="45" dur="1" fill="hold">
                                          <p:stCondLst>
                                            <p:cond delay="1999"/>
                                          </p:stCondLst>
                                        </p:cTn>
                                        <p:tgtEl>
                                          <p:spTgt spid="558">
                                            <p:txEl>
                                              <p:pRg st="3" end="3"/>
                                            </p:txEl>
                                          </p:spTgt>
                                        </p:tgtEl>
                                        <p:attrNameLst>
                                          <p:attrName>style.visibility</p:attrName>
                                        </p:attrNameLst>
                                      </p:cBhvr>
                                      <p:to>
                                        <p:strVal val="hidden"/>
                                      </p:to>
                                    </p:set>
                                  </p:childTnLst>
                                </p:cTn>
                              </p:par>
                              <p:par>
                                <p:cTn id="46" presetID="8" presetClass="exit" presetSubtype="16" fill="hold" nodeType="withEffect">
                                  <p:stCondLst>
                                    <p:cond delay="0"/>
                                  </p:stCondLst>
                                  <p:childTnLst>
                                    <p:animEffect transition="out" filter="diamond(in)">
                                      <p:cBhvr additive="repl">
                                        <p:cTn id="47" dur="2000"/>
                                        <p:tgtEl>
                                          <p:spTgt spid="558">
                                            <p:txEl>
                                              <p:pRg st="5" end="5"/>
                                            </p:txEl>
                                          </p:spTgt>
                                        </p:tgtEl>
                                      </p:cBhvr>
                                    </p:animEffect>
                                    <p:set>
                                      <p:cBhvr>
                                        <p:cTn id="48" dur="1" fill="hold">
                                          <p:stCondLst>
                                            <p:cond delay="1999"/>
                                          </p:stCondLst>
                                        </p:cTn>
                                        <p:tgtEl>
                                          <p:spTgt spid="558">
                                            <p:txEl>
                                              <p:pRg st="5" end="5"/>
                                            </p:txEl>
                                          </p:spTgt>
                                        </p:tgtEl>
                                        <p:attrNameLst>
                                          <p:attrName>style.visibility</p:attrName>
                                        </p:attrNameLst>
                                      </p:cBhvr>
                                      <p:to>
                                        <p:strVal val="hidden"/>
                                      </p:to>
                                    </p:set>
                                  </p:childTnLst>
                                </p:cTn>
                              </p:par>
                              <p:par>
                                <p:cTn id="49" presetID="8" presetClass="exit" presetSubtype="16" fill="hold" nodeType="withEffect">
                                  <p:stCondLst>
                                    <p:cond delay="0"/>
                                  </p:stCondLst>
                                  <p:childTnLst>
                                    <p:animEffect transition="out" filter="diamond(in)">
                                      <p:cBhvr additive="repl">
                                        <p:cTn id="50" dur="2000"/>
                                        <p:tgtEl>
                                          <p:spTgt spid="558">
                                            <p:txEl>
                                              <p:pRg st="6" end="6"/>
                                            </p:txEl>
                                          </p:spTgt>
                                        </p:tgtEl>
                                      </p:cBhvr>
                                    </p:animEffect>
                                    <p:set>
                                      <p:cBhvr>
                                        <p:cTn id="51" dur="1" fill="hold">
                                          <p:stCondLst>
                                            <p:cond delay="1999"/>
                                          </p:stCondLst>
                                        </p:cTn>
                                        <p:tgtEl>
                                          <p:spTgt spid="558">
                                            <p:txEl>
                                              <p:pRg st="6" end="6"/>
                                            </p:txEl>
                                          </p:spTgt>
                                        </p:tgtEl>
                                        <p:attrNameLst>
                                          <p:attrName>style.visibility</p:attrName>
                                        </p:attrNameLst>
                                      </p:cBhvr>
                                      <p:to>
                                        <p:strVal val="hidden"/>
                                      </p:to>
                                    </p:set>
                                  </p:childTnLst>
                                </p:cTn>
                              </p:par>
                              <p:par>
                                <p:cTn id="52" presetID="8" presetClass="exit" presetSubtype="16" fill="hold" nodeType="withEffect">
                                  <p:stCondLst>
                                    <p:cond delay="0"/>
                                  </p:stCondLst>
                                  <p:childTnLst>
                                    <p:animEffect transition="out" filter="diamond(in)">
                                      <p:cBhvr additive="repl">
                                        <p:cTn id="53" dur="2000"/>
                                        <p:tgtEl>
                                          <p:spTgt spid="558">
                                            <p:txEl>
                                              <p:pRg st="7" end="7"/>
                                            </p:txEl>
                                          </p:spTgt>
                                        </p:tgtEl>
                                      </p:cBhvr>
                                    </p:animEffect>
                                    <p:set>
                                      <p:cBhvr>
                                        <p:cTn id="54" dur="1" fill="hold">
                                          <p:stCondLst>
                                            <p:cond delay="1999"/>
                                          </p:stCondLst>
                                        </p:cTn>
                                        <p:tgtEl>
                                          <p:spTgt spid="55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CustomShape 1"/>
          <p:cNvSpPr/>
          <p:nvPr/>
        </p:nvSpPr>
        <p:spPr>
          <a:xfrm>
            <a:off x="1992360" y="189000"/>
            <a:ext cx="8228520" cy="1187280"/>
          </a:xfrm>
          <a:prstGeom prst="rect">
            <a:avLst/>
          </a:prstGeom>
          <a:solidFill>
            <a:srgbClr val="FFFF00"/>
          </a:solidFill>
          <a:ln w="9360">
            <a:solidFill>
              <a:srgbClr val="FFFFFF"/>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pc="-1">
                <a:solidFill>
                  <a:srgbClr val="000066"/>
                </a:solidFill>
                <a:latin typeface="Georgia"/>
                <a:ea typeface="DejaVu Sans"/>
              </a:rPr>
              <a:t>Методи знерухомлення (іммобілізації)</a:t>
            </a:r>
            <a:endParaRPr lang="ru-RU" sz="3600" spc="-1">
              <a:latin typeface="Arial"/>
            </a:endParaRPr>
          </a:p>
        </p:txBody>
      </p:sp>
      <p:sp>
        <p:nvSpPr>
          <p:cNvPr id="560" name="CustomShape 2"/>
          <p:cNvSpPr/>
          <p:nvPr/>
        </p:nvSpPr>
        <p:spPr>
          <a:xfrm>
            <a:off x="1992360" y="1557360"/>
            <a:ext cx="8206200" cy="4387680"/>
          </a:xfrm>
          <a:prstGeom prst="rect">
            <a:avLst/>
          </a:prstGeom>
          <a:solidFill>
            <a:srgbClr val="FFFF00"/>
          </a:solidFill>
          <a:ln w="9360">
            <a:solidFill>
              <a:schemeClr val="bg1"/>
            </a:solidFill>
            <a:miter/>
          </a:ln>
        </p:spPr>
        <p:style>
          <a:lnRef idx="0">
            <a:scrgbClr r="0" g="0" b="0"/>
          </a:lnRef>
          <a:fillRef idx="0">
            <a:scrgbClr r="0" g="0" b="0"/>
          </a:fillRef>
          <a:effectRef idx="0">
            <a:scrgbClr r="0" g="0" b="0"/>
          </a:effectRef>
          <a:fontRef idx="minor"/>
        </p:style>
        <p:txBody>
          <a:bodyPr lIns="90000" tIns="45000" rIns="90000" bIns="45000">
            <a:spAutoFit/>
          </a:bodyPr>
          <a:lstStyle/>
          <a:p>
            <a:pPr>
              <a:spcBef>
                <a:spcPts val="1199"/>
              </a:spcBef>
            </a:pPr>
            <a:r>
              <a:rPr lang="ru-RU" sz="2400" b="1" spc="-1">
                <a:solidFill>
                  <a:srgbClr val="CC0000"/>
                </a:solidFill>
                <a:latin typeface="Georgia"/>
                <a:ea typeface="DejaVu Sans"/>
              </a:rPr>
              <a:t>Основна мета іммобілізації</a:t>
            </a:r>
            <a:r>
              <a:rPr lang="ru-RU" sz="2400" spc="-1">
                <a:solidFill>
                  <a:srgbClr val="FFFFFF"/>
                </a:solidFill>
                <a:latin typeface="Georgia"/>
                <a:ea typeface="DejaVu Sans"/>
              </a:rPr>
              <a:t> </a:t>
            </a:r>
            <a:r>
              <a:rPr lang="ru-RU" sz="2400" spc="-1">
                <a:solidFill>
                  <a:srgbClr val="000000"/>
                </a:solidFill>
                <a:latin typeface="Georgia"/>
                <a:ea typeface="DejaVu Sans"/>
              </a:rPr>
              <a:t>– забезпечити, по можливості, повний спокій пошкодженої частини тіла, що виключає додаткове травмування та зменшує біль.</a:t>
            </a:r>
            <a:endParaRPr lang="ru-RU" sz="2400" spc="-1">
              <a:latin typeface="Arial"/>
            </a:endParaRPr>
          </a:p>
          <a:p>
            <a:pPr>
              <a:spcBef>
                <a:spcPts val="1199"/>
              </a:spcBef>
            </a:pPr>
            <a:r>
              <a:rPr lang="ru-RU" sz="2400" b="1" spc="-1">
                <a:solidFill>
                  <a:srgbClr val="CC0000"/>
                </a:solidFill>
                <a:latin typeface="Georgia"/>
                <a:ea typeface="DejaVu Sans"/>
              </a:rPr>
              <a:t>Правила іммобілізації</a:t>
            </a:r>
            <a:r>
              <a:rPr lang="ru-RU" sz="2400" spc="-1">
                <a:solidFill>
                  <a:srgbClr val="FFFFFF"/>
                </a:solidFill>
                <a:latin typeface="Georgia"/>
                <a:ea typeface="DejaVu Sans"/>
              </a:rPr>
              <a:t>: </a:t>
            </a:r>
            <a:endParaRPr lang="ru-RU" sz="2400" spc="-1">
              <a:latin typeface="Arial"/>
            </a:endParaRPr>
          </a:p>
          <a:p>
            <a:pPr marL="216000" indent="-215280">
              <a:spcBef>
                <a:spcPts val="241"/>
              </a:spcBef>
              <a:buClr>
                <a:srgbClr val="000000"/>
              </a:buClr>
              <a:buFont typeface="Symbol"/>
              <a:buChar char=""/>
            </a:pPr>
            <a:r>
              <a:rPr lang="ru-RU" sz="2400" spc="-1">
                <a:solidFill>
                  <a:srgbClr val="000000"/>
                </a:solidFill>
                <a:latin typeface="Georgia"/>
                <a:ea typeface="DejaVu Sans"/>
              </a:rPr>
              <a:t> </a:t>
            </a:r>
            <a:r>
              <a:rPr lang="ru-RU" sz="2400" b="1" i="1" u="sng" spc="-1">
                <a:solidFill>
                  <a:srgbClr val="000000"/>
                </a:solidFill>
                <a:latin typeface="Georgia"/>
                <a:ea typeface="DejaVu Sans"/>
              </a:rPr>
              <a:t>Слід знерухомити два суглоби </a:t>
            </a:r>
            <a:r>
              <a:rPr lang="ru-RU" sz="2400" spc="-1">
                <a:solidFill>
                  <a:srgbClr val="000000"/>
                </a:solidFill>
                <a:latin typeface="Georgia"/>
                <a:ea typeface="DejaVu Sans"/>
              </a:rPr>
              <a:t>(вище і нижче міста перелому).</a:t>
            </a:r>
            <a:endParaRPr lang="ru-RU" sz="2400" spc="-1">
              <a:latin typeface="Arial"/>
            </a:endParaRPr>
          </a:p>
          <a:p>
            <a:pPr marL="216000" indent="-215280">
              <a:spcBef>
                <a:spcPts val="241"/>
              </a:spcBef>
              <a:buClr>
                <a:srgbClr val="000000"/>
              </a:buClr>
              <a:buFont typeface="Symbol"/>
              <a:buChar char=""/>
            </a:pPr>
            <a:r>
              <a:rPr lang="ru-RU" sz="2400" spc="-1">
                <a:solidFill>
                  <a:srgbClr val="000000"/>
                </a:solidFill>
                <a:latin typeface="Georgia"/>
                <a:ea typeface="DejaVu Sans"/>
              </a:rPr>
              <a:t> Першочергово покласти шар вати або м’якої тканини на місце, де є підозра на перелом, або відчувається зміщення кісток.</a:t>
            </a:r>
            <a:endParaRPr lang="ru-RU" sz="2400" spc="-1">
              <a:latin typeface="Arial"/>
            </a:endParaRPr>
          </a:p>
          <a:p>
            <a:pPr marL="216000" indent="-215280">
              <a:spcBef>
                <a:spcPts val="241"/>
              </a:spcBef>
              <a:buClr>
                <a:srgbClr val="000000"/>
              </a:buClr>
              <a:buFont typeface="Symbol"/>
              <a:buChar char=""/>
            </a:pPr>
            <a:r>
              <a:rPr lang="ru-RU" sz="2400" spc="-1">
                <a:solidFill>
                  <a:srgbClr val="000000"/>
                </a:solidFill>
                <a:latin typeface="Georgia"/>
                <a:ea typeface="DejaVu Sans"/>
              </a:rPr>
              <a:t> Накладати шини потрібно обережно.</a:t>
            </a:r>
            <a:endParaRPr lang="ru-RU" sz="2400" spc="-1">
              <a:latin typeface="Arial"/>
            </a:endParaRPr>
          </a:p>
          <a:p>
            <a:pPr marL="216000" indent="-215280">
              <a:spcBef>
                <a:spcPts val="241"/>
              </a:spcBef>
              <a:buClr>
                <a:srgbClr val="000000"/>
              </a:buClr>
              <a:buFont typeface="Symbol"/>
              <a:buChar char=""/>
            </a:pPr>
            <a:r>
              <a:rPr lang="ru-RU" sz="2400" spc="-1">
                <a:solidFill>
                  <a:srgbClr val="000000"/>
                </a:solidFill>
                <a:latin typeface="Georgia"/>
                <a:ea typeface="DejaVu Sans"/>
              </a:rPr>
              <a:t> Шини повинні бути міцними і якомога легкими.</a:t>
            </a:r>
            <a:endParaRPr lang="ru-RU" sz="2400" spc="-1">
              <a:latin typeface="Arial"/>
            </a:endParaRPr>
          </a:p>
        </p:txBody>
      </p:sp>
    </p:spTree>
    <p:extLst>
      <p:ext uri="{BB962C8B-B14F-4D97-AF65-F5344CB8AC3E}">
        <p14:creationId xmlns:p14="http://schemas.microsoft.com/office/powerpoint/2010/main" val="251373578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1981200" y="285840"/>
            <a:ext cx="822852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pc="-1">
                <a:solidFill>
                  <a:srgbClr val="7030A0"/>
                </a:solidFill>
                <a:latin typeface="Calibri"/>
                <a:ea typeface="DejaVu Sans"/>
              </a:rPr>
              <a:t>Транспортна іммобілізація переломів</a:t>
            </a:r>
            <a:endParaRPr lang="ru-RU" sz="3600" spc="-1">
              <a:latin typeface="Arial"/>
            </a:endParaRPr>
          </a:p>
        </p:txBody>
      </p:sp>
      <p:sp>
        <p:nvSpPr>
          <p:cNvPr id="562" name="CustomShape 2"/>
          <p:cNvSpPr/>
          <p:nvPr/>
        </p:nvSpPr>
        <p:spPr>
          <a:xfrm>
            <a:off x="2081280" y="1499040"/>
            <a:ext cx="8228520" cy="54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32500" lnSpcReduction="20000"/>
          </a:bodyPr>
          <a:lstStyle/>
          <a:p>
            <a:pPr>
              <a:spcBef>
                <a:spcPts val="641"/>
              </a:spcBef>
            </a:pPr>
            <a:endParaRPr lang="ru-RU" spc="-1" dirty="0">
              <a:latin typeface="Arial"/>
            </a:endParaRPr>
          </a:p>
          <a:p>
            <a:pPr>
              <a:spcBef>
                <a:spcPts val="641"/>
              </a:spcBef>
            </a:pPr>
            <a:endParaRPr lang="ru-RU" spc="-1" dirty="0">
              <a:latin typeface="Arial"/>
            </a:endParaRPr>
          </a:p>
          <a:p>
            <a:pPr>
              <a:spcBef>
                <a:spcPts val="641"/>
              </a:spcBef>
            </a:pPr>
            <a:endParaRPr lang="ru-RU" spc="-1" dirty="0">
              <a:latin typeface="Arial"/>
            </a:endParaRPr>
          </a:p>
          <a:p>
            <a:pPr>
              <a:spcBef>
                <a:spcPts val="641"/>
              </a:spcBef>
            </a:pPr>
            <a:endParaRPr lang="ru-RU" spc="-1" dirty="0">
              <a:latin typeface="Arial"/>
            </a:endParaRPr>
          </a:p>
          <a:p>
            <a:pPr>
              <a:spcBef>
                <a:spcPts val="641"/>
              </a:spcBef>
            </a:pPr>
            <a:endParaRPr lang="ru-RU" spc="-1" dirty="0">
              <a:latin typeface="Arial"/>
            </a:endParaRPr>
          </a:p>
          <a:p>
            <a:pPr>
              <a:spcBef>
                <a:spcPts val="641"/>
              </a:spcBef>
            </a:pPr>
            <a:endParaRPr lang="ru-RU" spc="-1" dirty="0">
              <a:latin typeface="Arial"/>
            </a:endParaRPr>
          </a:p>
          <a:p>
            <a:pPr>
              <a:spcBef>
                <a:spcPts val="641"/>
              </a:spcBef>
            </a:pPr>
            <a:endParaRPr lang="ru-RU" spc="-1" dirty="0">
              <a:latin typeface="Arial"/>
            </a:endParaRPr>
          </a:p>
          <a:p>
            <a:pPr>
              <a:spcBef>
                <a:spcPts val="641"/>
              </a:spcBef>
            </a:pPr>
            <a:endParaRPr lang="ru-RU" spc="-1" dirty="0">
              <a:latin typeface="Arial"/>
            </a:endParaRPr>
          </a:p>
          <a:p>
            <a:pPr>
              <a:spcBef>
                <a:spcPts val="641"/>
              </a:spcBef>
            </a:pPr>
            <a:r>
              <a:rPr lang="ru-RU" sz="3200" b="1" i="1" spc="-1" dirty="0" err="1">
                <a:solidFill>
                  <a:srgbClr val="0070C0"/>
                </a:solidFill>
                <a:latin typeface="Calibri"/>
                <a:ea typeface="DejaVu Sans"/>
              </a:rPr>
              <a:t>Іммобілізація</a:t>
            </a:r>
            <a:r>
              <a:rPr lang="ru-RU" sz="3200" b="1" i="1" spc="-1" dirty="0">
                <a:solidFill>
                  <a:srgbClr val="0070C0"/>
                </a:solidFill>
                <a:latin typeface="Calibri"/>
                <a:ea typeface="DejaVu Sans"/>
              </a:rPr>
              <a:t> </a:t>
            </a:r>
            <a:r>
              <a:rPr lang="ru-RU" sz="3200" b="1" i="1" spc="-1" dirty="0" err="1">
                <a:solidFill>
                  <a:srgbClr val="0070C0"/>
                </a:solidFill>
                <a:latin typeface="Calibri"/>
                <a:ea typeface="DejaVu Sans"/>
              </a:rPr>
              <a:t>верхньої</a:t>
            </a:r>
            <a:r>
              <a:rPr lang="ru-RU" sz="3200" b="1" i="1" spc="-1" dirty="0">
                <a:solidFill>
                  <a:srgbClr val="0070C0"/>
                </a:solidFill>
                <a:latin typeface="Calibri"/>
                <a:ea typeface="DejaVu Sans"/>
              </a:rPr>
              <a:t> </a:t>
            </a:r>
            <a:r>
              <a:rPr lang="ru-RU" sz="3200" b="1" i="1" spc="-1" dirty="0" err="1">
                <a:solidFill>
                  <a:srgbClr val="0070C0"/>
                </a:solidFill>
                <a:latin typeface="Calibri"/>
                <a:ea typeface="DejaVu Sans"/>
              </a:rPr>
              <a:t>кінцівки</a:t>
            </a:r>
            <a:r>
              <a:rPr lang="ru-RU" sz="3200" b="1" i="1" spc="-1" dirty="0">
                <a:solidFill>
                  <a:srgbClr val="0070C0"/>
                </a:solidFill>
                <a:latin typeface="Calibri"/>
                <a:ea typeface="DejaVu Sans"/>
              </a:rPr>
              <a:t> при </a:t>
            </a:r>
            <a:r>
              <a:rPr lang="ru-RU" sz="3200" b="1" i="1" spc="-1" dirty="0" err="1">
                <a:solidFill>
                  <a:srgbClr val="0070C0"/>
                </a:solidFill>
                <a:latin typeface="Calibri"/>
                <a:ea typeface="DejaVu Sans"/>
              </a:rPr>
              <a:t>переломі</a:t>
            </a:r>
            <a:r>
              <a:rPr lang="ru-RU" sz="3200" b="1" i="1" spc="-1" dirty="0">
                <a:solidFill>
                  <a:srgbClr val="0070C0"/>
                </a:solidFill>
                <a:latin typeface="Calibri"/>
                <a:ea typeface="DejaVu Sans"/>
              </a:rPr>
              <a:t> </a:t>
            </a:r>
            <a:r>
              <a:rPr lang="ru-RU" sz="3200" b="1" i="1" spc="-1" dirty="0" err="1">
                <a:solidFill>
                  <a:srgbClr val="0070C0"/>
                </a:solidFill>
                <a:latin typeface="Calibri"/>
                <a:ea typeface="DejaVu Sans"/>
              </a:rPr>
              <a:t>кісток</a:t>
            </a:r>
            <a:r>
              <a:rPr lang="ru-RU" sz="3200" b="1" i="1" spc="-1" dirty="0">
                <a:solidFill>
                  <a:srgbClr val="0070C0"/>
                </a:solidFill>
                <a:latin typeface="Calibri"/>
                <a:ea typeface="DejaVu Sans"/>
              </a:rPr>
              <a:t> </a:t>
            </a:r>
            <a:r>
              <a:rPr lang="ru-RU" sz="3200" b="1" i="1" spc="-1" dirty="0" err="1">
                <a:solidFill>
                  <a:srgbClr val="0070C0"/>
                </a:solidFill>
                <a:latin typeface="Calibri"/>
                <a:ea typeface="DejaVu Sans"/>
              </a:rPr>
              <a:t>передпліччя</a:t>
            </a:r>
            <a:r>
              <a:rPr lang="ru-RU" sz="3200" b="1" i="1" spc="-1" dirty="0">
                <a:solidFill>
                  <a:srgbClr val="0070C0"/>
                </a:solidFill>
                <a:latin typeface="Calibri"/>
                <a:ea typeface="DejaVu Sans"/>
              </a:rPr>
              <a:t>: </a:t>
            </a:r>
            <a:endParaRPr lang="ru-RU" sz="3200" spc="-1" dirty="0">
              <a:latin typeface="Arial"/>
            </a:endParaRPr>
          </a:p>
          <a:p>
            <a:pPr>
              <a:spcBef>
                <a:spcPts val="641"/>
              </a:spcBef>
            </a:pPr>
            <a:r>
              <a:rPr lang="ru-RU" sz="3200" spc="-1" dirty="0" err="1">
                <a:solidFill>
                  <a:srgbClr val="000000"/>
                </a:solidFill>
                <a:latin typeface="Calibri"/>
                <a:ea typeface="DejaVu Sans"/>
              </a:rPr>
              <a:t>а,б</a:t>
            </a:r>
            <a:r>
              <a:rPr lang="ru-RU" sz="3200" spc="-1" dirty="0">
                <a:solidFill>
                  <a:srgbClr val="000000"/>
                </a:solidFill>
                <a:latin typeface="Calibri"/>
                <a:ea typeface="DejaVu Sans"/>
              </a:rPr>
              <a:t> – </a:t>
            </a:r>
            <a:r>
              <a:rPr lang="ru-RU" sz="3200" spc="-1" dirty="0" err="1">
                <a:solidFill>
                  <a:srgbClr val="000000"/>
                </a:solidFill>
                <a:latin typeface="Calibri"/>
                <a:ea typeface="DejaVu Sans"/>
              </a:rPr>
              <a:t>моделювання</a:t>
            </a:r>
            <a:r>
              <a:rPr lang="ru-RU" sz="3200" spc="-1" dirty="0">
                <a:solidFill>
                  <a:srgbClr val="000000"/>
                </a:solidFill>
                <a:latin typeface="Calibri"/>
                <a:ea typeface="DejaVu Sans"/>
              </a:rPr>
              <a:t> </a:t>
            </a:r>
            <a:r>
              <a:rPr lang="ru-RU" sz="3200" spc="-1" dirty="0" err="1">
                <a:solidFill>
                  <a:srgbClr val="000000"/>
                </a:solidFill>
                <a:latin typeface="Calibri"/>
                <a:ea typeface="DejaVu Sans"/>
              </a:rPr>
              <a:t>шини</a:t>
            </a:r>
            <a:r>
              <a:rPr lang="ru-RU" sz="3200" spc="-1" dirty="0">
                <a:solidFill>
                  <a:srgbClr val="000000"/>
                </a:solidFill>
                <a:latin typeface="Calibri"/>
                <a:ea typeface="DejaVu Sans"/>
              </a:rPr>
              <a:t> </a:t>
            </a:r>
            <a:r>
              <a:rPr lang="ru-RU" sz="3200" spc="-1" dirty="0" err="1">
                <a:solidFill>
                  <a:srgbClr val="000000"/>
                </a:solidFill>
                <a:latin typeface="Calibri"/>
                <a:ea typeface="DejaVu Sans"/>
              </a:rPr>
              <a:t>Фільберга</a:t>
            </a:r>
            <a:r>
              <a:rPr lang="ru-RU" sz="3200" spc="-1" dirty="0">
                <a:solidFill>
                  <a:srgbClr val="000000"/>
                </a:solidFill>
                <a:latin typeface="Calibri"/>
                <a:ea typeface="DejaVu Sans"/>
              </a:rPr>
              <a:t> і </a:t>
            </a:r>
            <a:r>
              <a:rPr lang="ru-RU" sz="3200" spc="-1" dirty="0" err="1">
                <a:solidFill>
                  <a:srgbClr val="000000"/>
                </a:solidFill>
                <a:latin typeface="Calibri"/>
                <a:ea typeface="DejaVu Sans"/>
              </a:rPr>
              <a:t>її</a:t>
            </a:r>
            <a:r>
              <a:rPr lang="ru-RU" sz="3200" spc="-1" dirty="0">
                <a:solidFill>
                  <a:srgbClr val="000000"/>
                </a:solidFill>
                <a:latin typeface="Calibri"/>
                <a:ea typeface="DejaVu Sans"/>
              </a:rPr>
              <a:t> </a:t>
            </a:r>
            <a:r>
              <a:rPr lang="ru-RU" sz="3200" spc="-1" dirty="0" err="1">
                <a:solidFill>
                  <a:srgbClr val="000000"/>
                </a:solidFill>
                <a:latin typeface="Calibri"/>
                <a:ea typeface="DejaVu Sans"/>
              </a:rPr>
              <a:t>фіксація</a:t>
            </a:r>
            <a:r>
              <a:rPr lang="ru-RU" sz="3200" spc="-1" dirty="0">
                <a:solidFill>
                  <a:srgbClr val="000000"/>
                </a:solidFill>
                <a:latin typeface="Calibri"/>
                <a:ea typeface="DejaVu Sans"/>
              </a:rPr>
              <a:t>; г) </a:t>
            </a:r>
            <a:r>
              <a:rPr lang="ru-RU" sz="3200" spc="-1" dirty="0" err="1">
                <a:solidFill>
                  <a:srgbClr val="000000"/>
                </a:solidFill>
                <a:latin typeface="Calibri"/>
                <a:ea typeface="DejaVu Sans"/>
              </a:rPr>
              <a:t>іммобілізація</a:t>
            </a:r>
            <a:r>
              <a:rPr lang="ru-RU" sz="3200" spc="-1" dirty="0">
                <a:solidFill>
                  <a:srgbClr val="000000"/>
                </a:solidFill>
                <a:latin typeface="Calibri"/>
                <a:ea typeface="DejaVu Sans"/>
              </a:rPr>
              <a:t> </a:t>
            </a:r>
            <a:r>
              <a:rPr lang="ru-RU" sz="3200" spc="-1" dirty="0" err="1">
                <a:solidFill>
                  <a:srgbClr val="000000"/>
                </a:solidFill>
                <a:latin typeface="Calibri"/>
                <a:ea typeface="DejaVu Sans"/>
              </a:rPr>
              <a:t>кінцівки</a:t>
            </a:r>
            <a:r>
              <a:rPr lang="ru-RU" sz="3200" spc="-1" dirty="0">
                <a:solidFill>
                  <a:srgbClr val="000000"/>
                </a:solidFill>
                <a:latin typeface="Calibri"/>
                <a:ea typeface="DejaVu Sans"/>
              </a:rPr>
              <a:t> в </a:t>
            </a:r>
            <a:r>
              <a:rPr lang="ru-RU" sz="3200" spc="-1" dirty="0" err="1">
                <a:solidFill>
                  <a:srgbClr val="000000"/>
                </a:solidFill>
                <a:latin typeface="Calibri"/>
                <a:ea typeface="DejaVu Sans"/>
              </a:rPr>
              <a:t>закінченому</a:t>
            </a:r>
            <a:r>
              <a:rPr lang="ru-RU" sz="3200" spc="-1" dirty="0">
                <a:solidFill>
                  <a:srgbClr val="000000"/>
                </a:solidFill>
                <a:latin typeface="Calibri"/>
                <a:ea typeface="DejaVu Sans"/>
              </a:rPr>
              <a:t> </a:t>
            </a:r>
            <a:r>
              <a:rPr lang="ru-RU" sz="3200" spc="-1" dirty="0" err="1">
                <a:solidFill>
                  <a:srgbClr val="000000"/>
                </a:solidFill>
                <a:latin typeface="Calibri"/>
                <a:ea typeface="DejaVu Sans"/>
              </a:rPr>
              <a:t>вигляді</a:t>
            </a: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a:p>
            <a:pPr>
              <a:spcBef>
                <a:spcPts val="641"/>
              </a:spcBef>
            </a:pPr>
            <a:r>
              <a:rPr lang="ru-RU" sz="3200" b="1" i="1" spc="-1" dirty="0" err="1">
                <a:solidFill>
                  <a:srgbClr val="0070C0"/>
                </a:solidFill>
                <a:latin typeface="Calibri"/>
                <a:ea typeface="DejaVu Sans"/>
              </a:rPr>
              <a:t>Транспортна</a:t>
            </a:r>
            <a:r>
              <a:rPr lang="ru-RU" sz="3200" b="1" i="1" spc="-1" dirty="0">
                <a:solidFill>
                  <a:srgbClr val="0070C0"/>
                </a:solidFill>
                <a:latin typeface="Calibri"/>
                <a:ea typeface="DejaVu Sans"/>
              </a:rPr>
              <a:t>  </a:t>
            </a:r>
            <a:r>
              <a:rPr lang="ru-RU" sz="3200" b="1" i="1" spc="-1" dirty="0" err="1">
                <a:solidFill>
                  <a:srgbClr val="0070C0"/>
                </a:solidFill>
                <a:latin typeface="Calibri"/>
                <a:ea typeface="DejaVu Sans"/>
              </a:rPr>
              <a:t>іммобілізація</a:t>
            </a:r>
            <a:r>
              <a:rPr lang="ru-RU" sz="3200" b="1" i="1" spc="-1" dirty="0">
                <a:solidFill>
                  <a:srgbClr val="0070C0"/>
                </a:solidFill>
                <a:latin typeface="Calibri"/>
                <a:ea typeface="DejaVu Sans"/>
              </a:rPr>
              <a:t> при                                                        </a:t>
            </a:r>
            <a:r>
              <a:rPr lang="ru-RU" sz="3200" b="1" i="1" spc="-1" dirty="0" err="1">
                <a:solidFill>
                  <a:srgbClr val="0070C0"/>
                </a:solidFill>
                <a:latin typeface="Calibri"/>
                <a:ea typeface="DejaVu Sans"/>
              </a:rPr>
              <a:t>Пневматична</a:t>
            </a:r>
            <a:r>
              <a:rPr lang="ru-RU" sz="3200" b="1" i="1" spc="-1" dirty="0">
                <a:solidFill>
                  <a:srgbClr val="0070C0"/>
                </a:solidFill>
                <a:latin typeface="Calibri"/>
                <a:ea typeface="DejaVu Sans"/>
              </a:rPr>
              <a:t> шина для </a:t>
            </a:r>
            <a:r>
              <a:rPr lang="ru-RU" sz="3200" b="1" i="1" spc="-1" dirty="0" err="1">
                <a:solidFill>
                  <a:srgbClr val="0070C0"/>
                </a:solidFill>
                <a:latin typeface="Calibri"/>
                <a:ea typeface="DejaVu Sans"/>
              </a:rPr>
              <a:t>іммобілізації</a:t>
            </a:r>
            <a:r>
              <a:rPr lang="ru-RU" sz="3200" b="1" i="1" spc="-1" dirty="0">
                <a:solidFill>
                  <a:srgbClr val="0070C0"/>
                </a:solidFill>
                <a:latin typeface="Calibri"/>
                <a:ea typeface="DejaVu Sans"/>
              </a:rPr>
              <a:t> хребта</a:t>
            </a:r>
            <a:endParaRPr lang="ru-RU" sz="3200" spc="-1" dirty="0">
              <a:latin typeface="Arial"/>
            </a:endParaRPr>
          </a:p>
          <a:p>
            <a:pPr>
              <a:spcBef>
                <a:spcPts val="641"/>
              </a:spcBef>
            </a:pPr>
            <a:r>
              <a:rPr lang="ru-RU" sz="3200" b="1" i="1" spc="-1" dirty="0" err="1">
                <a:solidFill>
                  <a:srgbClr val="0070C0"/>
                </a:solidFill>
                <a:latin typeface="Calibri"/>
                <a:ea typeface="DejaVu Sans"/>
              </a:rPr>
              <a:t>переломі</a:t>
            </a:r>
            <a:r>
              <a:rPr lang="ru-RU" sz="3200" b="1" i="1" spc="-1" dirty="0">
                <a:solidFill>
                  <a:srgbClr val="0070C0"/>
                </a:solidFill>
                <a:latin typeface="Calibri"/>
                <a:ea typeface="DejaVu Sans"/>
              </a:rPr>
              <a:t> </a:t>
            </a:r>
            <a:r>
              <a:rPr lang="ru-RU" sz="3200" b="1" i="1" spc="-1" dirty="0" err="1">
                <a:solidFill>
                  <a:srgbClr val="0070C0"/>
                </a:solidFill>
                <a:latin typeface="Calibri"/>
                <a:ea typeface="DejaVu Sans"/>
              </a:rPr>
              <a:t>гомілки</a:t>
            </a:r>
            <a:r>
              <a:rPr lang="ru-RU" sz="3200" b="1" i="1" spc="-1" dirty="0">
                <a:solidFill>
                  <a:srgbClr val="0070C0"/>
                </a:solidFill>
                <a:latin typeface="Calibri"/>
                <a:ea typeface="DejaVu Sans"/>
              </a:rPr>
              <a:t>: </a:t>
            </a:r>
            <a:endParaRPr lang="ru-RU" sz="3200" spc="-1" dirty="0">
              <a:latin typeface="Arial"/>
            </a:endParaRPr>
          </a:p>
          <a:p>
            <a:pPr>
              <a:spcBef>
                <a:spcPts val="641"/>
              </a:spcBef>
            </a:pPr>
            <a:r>
              <a:rPr lang="ru-RU" sz="3200" spc="-1" dirty="0">
                <a:solidFill>
                  <a:srgbClr val="000000"/>
                </a:solidFill>
                <a:latin typeface="Calibri"/>
                <a:ea typeface="DejaVu Sans"/>
              </a:rPr>
              <a:t>а- перший </a:t>
            </a:r>
            <a:r>
              <a:rPr lang="ru-RU" sz="3200" spc="-1" dirty="0" err="1">
                <a:solidFill>
                  <a:srgbClr val="000000"/>
                </a:solidFill>
                <a:latin typeface="Calibri"/>
                <a:ea typeface="DejaVu Sans"/>
              </a:rPr>
              <a:t>етап</a:t>
            </a:r>
            <a:r>
              <a:rPr lang="ru-RU" sz="3200" spc="-1" dirty="0">
                <a:solidFill>
                  <a:srgbClr val="000000"/>
                </a:solidFill>
                <a:latin typeface="Calibri"/>
                <a:ea typeface="DejaVu Sans"/>
              </a:rPr>
              <a:t>, б – </a:t>
            </a:r>
            <a:r>
              <a:rPr lang="ru-RU" sz="3200" spc="-1" dirty="0" err="1">
                <a:solidFill>
                  <a:srgbClr val="000000"/>
                </a:solidFill>
                <a:latin typeface="Calibri"/>
                <a:ea typeface="DejaVu Sans"/>
              </a:rPr>
              <a:t>другий</a:t>
            </a:r>
            <a:r>
              <a:rPr lang="ru-RU" sz="3200" spc="-1" dirty="0">
                <a:solidFill>
                  <a:srgbClr val="000000"/>
                </a:solidFill>
                <a:latin typeface="Calibri"/>
                <a:ea typeface="DejaVu Sans"/>
              </a:rPr>
              <a:t> </a:t>
            </a:r>
            <a:r>
              <a:rPr lang="ru-RU" sz="3200" spc="-1" dirty="0" err="1">
                <a:solidFill>
                  <a:srgbClr val="000000"/>
                </a:solidFill>
                <a:latin typeface="Calibri"/>
                <a:ea typeface="DejaVu Sans"/>
              </a:rPr>
              <a:t>етап</a:t>
            </a:r>
            <a:endParaRPr lang="ru-RU" sz="3200" spc="-1" dirty="0">
              <a:latin typeface="Arial"/>
            </a:endParaRPr>
          </a:p>
          <a:p>
            <a:pPr>
              <a:spcBef>
                <a:spcPts val="641"/>
              </a:spcBef>
            </a:pPr>
            <a:endParaRPr lang="ru-RU" sz="3200" spc="-1" dirty="0">
              <a:latin typeface="Arial"/>
            </a:endParaRPr>
          </a:p>
          <a:p>
            <a:pPr>
              <a:spcBef>
                <a:spcPts val="641"/>
              </a:spcBef>
            </a:pPr>
            <a:endParaRPr lang="ru-RU" sz="3200" spc="-1" dirty="0">
              <a:latin typeface="Arial"/>
            </a:endParaRPr>
          </a:p>
        </p:txBody>
      </p:sp>
      <p:pic>
        <p:nvPicPr>
          <p:cNvPr id="563" name="Picture 2"/>
          <p:cNvPicPr/>
          <p:nvPr/>
        </p:nvPicPr>
        <p:blipFill>
          <a:blip r:embed="rId2"/>
          <a:stretch/>
        </p:blipFill>
        <p:spPr>
          <a:xfrm>
            <a:off x="3381240" y="857160"/>
            <a:ext cx="5628600" cy="1927800"/>
          </a:xfrm>
          <a:prstGeom prst="rect">
            <a:avLst/>
          </a:prstGeom>
          <a:ln>
            <a:noFill/>
          </a:ln>
          <a:effectLst>
            <a:softEdge rad="112500"/>
          </a:effectLst>
        </p:spPr>
      </p:pic>
      <p:pic>
        <p:nvPicPr>
          <p:cNvPr id="564" name="Picture 3"/>
          <p:cNvPicPr/>
          <p:nvPr/>
        </p:nvPicPr>
        <p:blipFill>
          <a:blip r:embed="rId3"/>
          <a:stretch/>
        </p:blipFill>
        <p:spPr>
          <a:xfrm>
            <a:off x="2095320" y="3429000"/>
            <a:ext cx="3356640" cy="2213640"/>
          </a:xfrm>
          <a:prstGeom prst="rect">
            <a:avLst/>
          </a:prstGeom>
          <a:ln>
            <a:noFill/>
          </a:ln>
          <a:effectLst>
            <a:softEdge rad="112500"/>
          </a:effectLst>
        </p:spPr>
      </p:pic>
      <p:pic>
        <p:nvPicPr>
          <p:cNvPr id="565" name="Picture 4"/>
          <p:cNvPicPr/>
          <p:nvPr/>
        </p:nvPicPr>
        <p:blipFill>
          <a:blip r:embed="rId4"/>
          <a:stretch/>
        </p:blipFill>
        <p:spPr>
          <a:xfrm>
            <a:off x="6024720" y="3929040"/>
            <a:ext cx="4163760" cy="1641960"/>
          </a:xfrm>
          <a:prstGeom prst="rect">
            <a:avLst/>
          </a:prstGeom>
          <a:ln>
            <a:noFill/>
          </a:ln>
          <a:effectLst>
            <a:softEdge rad="112500"/>
          </a:effectLst>
        </p:spPr>
      </p:pic>
    </p:spTree>
    <p:extLst>
      <p:ext uri="{BB962C8B-B14F-4D97-AF65-F5344CB8AC3E}">
        <p14:creationId xmlns:p14="http://schemas.microsoft.com/office/powerpoint/2010/main" val="361215951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1981200" y="214200"/>
            <a:ext cx="8228520" cy="71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600" b="1" i="1" spc="-1">
                <a:solidFill>
                  <a:srgbClr val="7030A0"/>
                </a:solidFill>
                <a:latin typeface="Calibri"/>
                <a:ea typeface="DejaVu Sans"/>
              </a:rPr>
              <a:t>Лікування переломів</a:t>
            </a:r>
            <a:endParaRPr lang="ru-RU" sz="3600" spc="-1">
              <a:latin typeface="Arial"/>
            </a:endParaRPr>
          </a:p>
        </p:txBody>
      </p:sp>
      <p:sp>
        <p:nvSpPr>
          <p:cNvPr id="567" name="CustomShape 2"/>
          <p:cNvSpPr/>
          <p:nvPr/>
        </p:nvSpPr>
        <p:spPr>
          <a:xfrm>
            <a:off x="1981200" y="857160"/>
            <a:ext cx="8228520" cy="573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8500" lnSpcReduction="10000"/>
          </a:bodyPr>
          <a:lstStyle/>
          <a:p>
            <a:pPr marL="514440" indent="-513360" algn="just">
              <a:spcBef>
                <a:spcPts val="400"/>
              </a:spcBef>
            </a:pPr>
            <a:r>
              <a:rPr lang="ru-RU" sz="2000" spc="-1">
                <a:solidFill>
                  <a:srgbClr val="C00000"/>
                </a:solidFill>
                <a:latin typeface="Arial"/>
                <a:ea typeface="DejaVu Sans"/>
              </a:rPr>
              <a:t>►</a:t>
            </a:r>
            <a:r>
              <a:rPr lang="ru-RU" sz="2000" spc="-1">
                <a:solidFill>
                  <a:srgbClr val="000000"/>
                </a:solidFill>
                <a:latin typeface="Arial"/>
                <a:ea typeface="DejaVu Sans"/>
              </a:rPr>
              <a:t> </a:t>
            </a:r>
            <a:r>
              <a:rPr lang="ru-RU" sz="2000" spc="-1">
                <a:solidFill>
                  <a:srgbClr val="000000"/>
                </a:solidFill>
                <a:latin typeface="Calibri"/>
                <a:ea typeface="DejaVu Sans"/>
              </a:rPr>
              <a:t>Консервативне лікування: закрита репозиція з накладанням твердих пов'язок</a:t>
            </a:r>
            <a:endParaRPr lang="ru-RU" sz="2000" spc="-1">
              <a:latin typeface="Arial"/>
            </a:endParaRPr>
          </a:p>
          <a:p>
            <a:pPr marL="514440" indent="-513360" algn="just">
              <a:spcBef>
                <a:spcPts val="400"/>
              </a:spcBef>
            </a:pPr>
            <a:r>
              <a:rPr lang="ru-RU" sz="2000" spc="-1">
                <a:solidFill>
                  <a:srgbClr val="C00000"/>
                </a:solidFill>
                <a:latin typeface="Calibri"/>
                <a:ea typeface="DejaVu Sans"/>
              </a:rPr>
              <a:t>► </a:t>
            </a:r>
            <a:r>
              <a:rPr lang="ru-RU" sz="2000" spc="-1">
                <a:solidFill>
                  <a:srgbClr val="000000"/>
                </a:solidFill>
                <a:latin typeface="Calibri"/>
                <a:ea typeface="DejaVu Sans"/>
              </a:rPr>
              <a:t>Функціональне скелетне витягнення</a:t>
            </a:r>
            <a:endParaRPr lang="ru-RU" sz="2000" spc="-1">
              <a:latin typeface="Arial"/>
            </a:endParaRPr>
          </a:p>
          <a:p>
            <a:pPr marL="514440" indent="-513360" algn="just">
              <a:spcBef>
                <a:spcPts val="400"/>
              </a:spcBef>
            </a:pPr>
            <a:endParaRPr lang="ru-RU" sz="2000" spc="-1">
              <a:latin typeface="Arial"/>
            </a:endParaRPr>
          </a:p>
          <a:p>
            <a:pPr marL="514440" indent="-513360">
              <a:spcBef>
                <a:spcPts val="641"/>
              </a:spcBef>
            </a:pPr>
            <a:endParaRPr lang="ru-RU" sz="2000" spc="-1">
              <a:latin typeface="Arial"/>
            </a:endParaRPr>
          </a:p>
          <a:p>
            <a:pPr marL="514440" indent="-513360">
              <a:spcBef>
                <a:spcPts val="641"/>
              </a:spcBef>
            </a:pPr>
            <a:endParaRPr lang="ru-RU" sz="2000" spc="-1">
              <a:latin typeface="Arial"/>
            </a:endParaRPr>
          </a:p>
          <a:p>
            <a:pPr marL="514440" indent="-513360" algn="ctr">
              <a:spcBef>
                <a:spcPts val="400"/>
              </a:spcBef>
            </a:pPr>
            <a:endParaRPr lang="ru-RU" sz="2000" spc="-1">
              <a:latin typeface="Arial"/>
            </a:endParaRPr>
          </a:p>
          <a:p>
            <a:pPr marL="514440" indent="-513360" algn="ctr">
              <a:spcBef>
                <a:spcPts val="400"/>
              </a:spcBef>
            </a:pPr>
            <a:endParaRPr lang="ru-RU" sz="2000" spc="-1">
              <a:latin typeface="Arial"/>
            </a:endParaRPr>
          </a:p>
          <a:p>
            <a:pPr marL="514440" indent="-513360" algn="ctr">
              <a:spcBef>
                <a:spcPts val="400"/>
              </a:spcBef>
            </a:pPr>
            <a:endParaRPr lang="ru-RU" sz="2000" spc="-1">
              <a:latin typeface="Arial"/>
            </a:endParaRPr>
          </a:p>
          <a:p>
            <a:pPr marL="514440" indent="-513360" algn="ctr">
              <a:spcBef>
                <a:spcPts val="400"/>
              </a:spcBef>
            </a:pPr>
            <a:r>
              <a:rPr lang="ru-RU" sz="2000" i="1" spc="-1">
                <a:solidFill>
                  <a:srgbClr val="0070C0"/>
                </a:solidFill>
                <a:latin typeface="Calibri"/>
                <a:ea typeface="DejaVu Sans"/>
              </a:rPr>
              <a:t>Схема скелетного витягнення</a:t>
            </a:r>
            <a:endParaRPr lang="ru-RU" sz="2000" spc="-1">
              <a:latin typeface="Arial"/>
            </a:endParaRPr>
          </a:p>
          <a:p>
            <a:pPr marL="514440" indent="-513360">
              <a:spcBef>
                <a:spcPts val="400"/>
              </a:spcBef>
            </a:pPr>
            <a:r>
              <a:rPr lang="ru-RU" sz="2000" spc="-1">
                <a:solidFill>
                  <a:srgbClr val="C00000"/>
                </a:solidFill>
                <a:latin typeface="Calibri"/>
                <a:ea typeface="DejaVu Sans"/>
              </a:rPr>
              <a:t>► </a:t>
            </a:r>
            <a:r>
              <a:rPr lang="ru-RU" sz="2000" spc="-1">
                <a:solidFill>
                  <a:srgbClr val="000000"/>
                </a:solidFill>
                <a:latin typeface="Calibri"/>
                <a:ea typeface="DejaVu Sans"/>
              </a:rPr>
              <a:t>Компресійно-дистракційний остеосинтез</a:t>
            </a:r>
            <a:endParaRPr lang="ru-RU" sz="2000" spc="-1">
              <a:latin typeface="Arial"/>
            </a:endParaRPr>
          </a:p>
          <a:p>
            <a:pPr marL="514440" indent="-513360">
              <a:spcBef>
                <a:spcPts val="641"/>
              </a:spcBef>
            </a:pPr>
            <a:endParaRPr lang="ru-RU" sz="2000" spc="-1">
              <a:latin typeface="Arial"/>
            </a:endParaRPr>
          </a:p>
          <a:p>
            <a:pPr marL="514440" indent="-513360">
              <a:spcBef>
                <a:spcPts val="641"/>
              </a:spcBef>
            </a:pPr>
            <a:endParaRPr lang="ru-RU" sz="2000" spc="-1">
              <a:latin typeface="Arial"/>
            </a:endParaRPr>
          </a:p>
          <a:p>
            <a:pPr marL="514440" indent="-513360">
              <a:spcBef>
                <a:spcPts val="641"/>
              </a:spcBef>
            </a:pPr>
            <a:endParaRPr lang="ru-RU" sz="2000" spc="-1">
              <a:latin typeface="Arial"/>
            </a:endParaRPr>
          </a:p>
          <a:p>
            <a:pPr marL="514440" indent="-513360" algn="ctr">
              <a:spcBef>
                <a:spcPts val="400"/>
              </a:spcBef>
            </a:pPr>
            <a:endParaRPr lang="ru-RU" sz="2000" spc="-1">
              <a:latin typeface="Arial"/>
            </a:endParaRPr>
          </a:p>
          <a:p>
            <a:pPr marL="514440" indent="-513360" algn="ctr">
              <a:spcBef>
                <a:spcPts val="400"/>
              </a:spcBef>
            </a:pPr>
            <a:endParaRPr lang="ru-RU" sz="2000" spc="-1">
              <a:latin typeface="Arial"/>
            </a:endParaRPr>
          </a:p>
          <a:p>
            <a:pPr marL="514440" indent="-513360" algn="ctr">
              <a:spcBef>
                <a:spcPts val="400"/>
              </a:spcBef>
            </a:pPr>
            <a:endParaRPr lang="ru-RU" sz="2000" spc="-1">
              <a:latin typeface="Arial"/>
            </a:endParaRPr>
          </a:p>
          <a:p>
            <a:pPr marL="514440" indent="-513360" algn="ctr">
              <a:spcBef>
                <a:spcPts val="400"/>
              </a:spcBef>
            </a:pPr>
            <a:r>
              <a:rPr lang="ru-RU" sz="2000" i="1" spc="-1">
                <a:solidFill>
                  <a:srgbClr val="0070C0"/>
                </a:solidFill>
                <a:latin typeface="Calibri"/>
                <a:ea typeface="DejaVu Sans"/>
              </a:rPr>
              <a:t>Остеосинтез плечової кістки  за допомогою апарата О.М.Єдинака</a:t>
            </a:r>
            <a:endParaRPr lang="ru-RU" sz="2000" spc="-1">
              <a:latin typeface="Arial"/>
            </a:endParaRPr>
          </a:p>
          <a:p>
            <a:pPr marL="514440" indent="-513360">
              <a:spcBef>
                <a:spcPts val="641"/>
              </a:spcBef>
            </a:pPr>
            <a:r>
              <a:rPr lang="ru-RU" sz="2800" spc="-1">
                <a:solidFill>
                  <a:srgbClr val="C00000"/>
                </a:solidFill>
                <a:latin typeface="Calibri"/>
                <a:ea typeface="DejaVu Sans"/>
              </a:rPr>
              <a:t>►</a:t>
            </a:r>
            <a:r>
              <a:rPr lang="ru-RU" sz="3200" spc="-1">
                <a:solidFill>
                  <a:srgbClr val="000000"/>
                </a:solidFill>
                <a:latin typeface="Calibri"/>
                <a:ea typeface="DejaVu Sans"/>
              </a:rPr>
              <a:t> </a:t>
            </a:r>
            <a:r>
              <a:rPr lang="ru-RU" sz="2000" spc="-1">
                <a:solidFill>
                  <a:srgbClr val="000000"/>
                </a:solidFill>
                <a:latin typeface="Calibri"/>
                <a:ea typeface="DejaVu Sans"/>
              </a:rPr>
              <a:t>Оперативне лікування: відкрита репозиція, ендопротези</a:t>
            </a:r>
            <a:r>
              <a:rPr lang="ru-RU" sz="3200" spc="-1">
                <a:solidFill>
                  <a:srgbClr val="000000"/>
                </a:solidFill>
                <a:latin typeface="Calibri"/>
                <a:ea typeface="DejaVu Sans"/>
              </a:rPr>
              <a:t> </a:t>
            </a:r>
            <a:endParaRPr lang="ru-RU" sz="3200" spc="-1">
              <a:latin typeface="Arial"/>
            </a:endParaRPr>
          </a:p>
        </p:txBody>
      </p:sp>
      <p:pic>
        <p:nvPicPr>
          <p:cNvPr id="568" name="Picture 2"/>
          <p:cNvPicPr/>
          <p:nvPr/>
        </p:nvPicPr>
        <p:blipFill>
          <a:blip r:embed="rId2"/>
          <a:stretch/>
        </p:blipFill>
        <p:spPr>
          <a:xfrm>
            <a:off x="4024200" y="1500120"/>
            <a:ext cx="4188600" cy="1641960"/>
          </a:xfrm>
          <a:prstGeom prst="rect">
            <a:avLst/>
          </a:prstGeom>
          <a:ln>
            <a:noFill/>
          </a:ln>
          <a:effectLst>
            <a:softEdge rad="112500"/>
          </a:effectLst>
        </p:spPr>
      </p:pic>
      <p:pic>
        <p:nvPicPr>
          <p:cNvPr id="569" name="Picture 3"/>
          <p:cNvPicPr/>
          <p:nvPr/>
        </p:nvPicPr>
        <p:blipFill>
          <a:blip r:embed="rId3"/>
          <a:stretch/>
        </p:blipFill>
        <p:spPr>
          <a:xfrm>
            <a:off x="4188000" y="3965400"/>
            <a:ext cx="3856680" cy="1794600"/>
          </a:xfrm>
          <a:prstGeom prst="rect">
            <a:avLst/>
          </a:prstGeom>
          <a:ln>
            <a:noFill/>
          </a:ln>
          <a:effectLst>
            <a:softEdge rad="112500"/>
          </a:effectLst>
        </p:spPr>
      </p:pic>
    </p:spTree>
    <p:extLst>
      <p:ext uri="{BB962C8B-B14F-4D97-AF65-F5344CB8AC3E}">
        <p14:creationId xmlns:p14="http://schemas.microsoft.com/office/powerpoint/2010/main" val="407698876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2166960" y="1357200"/>
            <a:ext cx="8071560" cy="521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spcBef>
                <a:spcPts val="479"/>
              </a:spcBef>
            </a:pPr>
            <a:r>
              <a:rPr lang="ru-RU" sz="2400" b="1" i="1" spc="-1">
                <a:solidFill>
                  <a:srgbClr val="7030A0"/>
                </a:solidFill>
                <a:latin typeface="Calibri"/>
                <a:ea typeface="DejaVu Sans"/>
              </a:rPr>
              <a:t>Транспортна іммобілізація</a:t>
            </a:r>
            <a:r>
              <a:rPr lang="ru-RU" sz="2400" i="1" spc="-1">
                <a:solidFill>
                  <a:srgbClr val="7030A0"/>
                </a:solidFill>
                <a:latin typeface="Calibri"/>
                <a:ea typeface="DejaVu Sans"/>
              </a:rPr>
              <a:t> </a:t>
            </a:r>
            <a:r>
              <a:rPr lang="ru-RU" sz="2400" i="1" spc="-1">
                <a:solidFill>
                  <a:srgbClr val="000000"/>
                </a:solidFill>
                <a:latin typeface="Calibri"/>
                <a:ea typeface="DejaVu Sans"/>
              </a:rPr>
              <a:t>- невідкладний захід медичної допомоги травмованому, який забезпечує створення сприятливих умов, для уникнення ускладнень під час транспортування до лікувального закладу, в першу чергу, зменшення больового синдрому та попередження розвитку травматичного шоку чи зменшення його важкості. </a:t>
            </a:r>
            <a:endParaRPr lang="ru-RU" sz="2400" spc="-1">
              <a:latin typeface="Arial"/>
            </a:endParaRPr>
          </a:p>
          <a:p>
            <a:pPr marL="343080" indent="-342000" algn="ctr"/>
            <a:r>
              <a:rPr lang="ru-RU" sz="2400" b="1" spc="-1">
                <a:solidFill>
                  <a:srgbClr val="7030A0"/>
                </a:solidFill>
                <a:latin typeface="Calibri"/>
                <a:ea typeface="DejaVu Sans"/>
              </a:rPr>
              <a:t>Призначення (задачі) транспортної іммобілізації</a:t>
            </a:r>
            <a:endParaRPr lang="ru-RU" sz="2400" spc="-1">
              <a:latin typeface="Arial"/>
            </a:endParaRPr>
          </a:p>
          <a:p>
            <a:pPr marL="343080" indent="-342000">
              <a:buClr>
                <a:srgbClr val="000000"/>
              </a:buClr>
              <a:buFont typeface="Arial"/>
              <a:buChar char="•"/>
            </a:pPr>
            <a:r>
              <a:rPr lang="ru-RU" sz="2400" spc="-1">
                <a:solidFill>
                  <a:srgbClr val="000000"/>
                </a:solidFill>
                <a:latin typeface="Calibri"/>
                <a:ea typeface="DejaVu Sans"/>
              </a:rPr>
              <a:t>попередження наступного зміщення кісткових уламків</a:t>
            </a:r>
            <a:endParaRPr lang="ru-RU" sz="2400" spc="-1">
              <a:latin typeface="Arial"/>
            </a:endParaRPr>
          </a:p>
          <a:p>
            <a:pPr marL="343080" indent="-342000">
              <a:buClr>
                <a:srgbClr val="000000"/>
              </a:buClr>
              <a:buFont typeface="Arial"/>
              <a:buChar char="•"/>
            </a:pPr>
            <a:r>
              <a:rPr lang="ru-RU" sz="2400" spc="-1">
                <a:solidFill>
                  <a:srgbClr val="000000"/>
                </a:solidFill>
                <a:latin typeface="Calibri"/>
                <a:ea typeface="DejaVu Sans"/>
              </a:rPr>
              <a:t>зменшення больового синдрому</a:t>
            </a:r>
            <a:endParaRPr lang="ru-RU" sz="2400" spc="-1">
              <a:latin typeface="Arial"/>
            </a:endParaRPr>
          </a:p>
          <a:p>
            <a:pPr marL="343080" indent="-342000">
              <a:buClr>
                <a:srgbClr val="000000"/>
              </a:buClr>
              <a:buFont typeface="Arial"/>
              <a:buChar char="•"/>
            </a:pPr>
            <a:r>
              <a:rPr lang="ru-RU" sz="2400" spc="-1">
                <a:solidFill>
                  <a:srgbClr val="000000"/>
                </a:solidFill>
                <a:latin typeface="Calibri"/>
                <a:ea typeface="DejaVu Sans"/>
              </a:rPr>
              <a:t>протишокова дія</a:t>
            </a:r>
            <a:endParaRPr lang="ru-RU" sz="2400" spc="-1">
              <a:latin typeface="Arial"/>
            </a:endParaRPr>
          </a:p>
          <a:p>
            <a:pPr marL="343080" indent="-342000">
              <a:buClr>
                <a:srgbClr val="000000"/>
              </a:buClr>
              <a:buFont typeface="Arial"/>
              <a:buChar char="•"/>
            </a:pPr>
            <a:r>
              <a:rPr lang="ru-RU" sz="2400" spc="-1">
                <a:solidFill>
                  <a:srgbClr val="000000"/>
                </a:solidFill>
                <a:latin typeface="Calibri"/>
                <a:ea typeface="DejaVu Sans"/>
              </a:rPr>
              <a:t>створення безпечних умов транспортування постраждалого.</a:t>
            </a:r>
            <a:endParaRPr lang="ru-RU" sz="2400" spc="-1">
              <a:latin typeface="Arial"/>
            </a:endParaRPr>
          </a:p>
          <a:p>
            <a:pPr marL="343080" indent="-342000" algn="just">
              <a:spcBef>
                <a:spcPts val="479"/>
              </a:spcBef>
            </a:pPr>
            <a:endParaRPr lang="ru-RU" sz="2400" spc="-1">
              <a:latin typeface="Arial"/>
            </a:endParaRPr>
          </a:p>
          <a:p>
            <a:pPr marL="343080" indent="-342000" algn="just">
              <a:spcBef>
                <a:spcPts val="479"/>
              </a:spcBef>
            </a:pPr>
            <a:endParaRPr lang="ru-RU" sz="2400" spc="-1">
              <a:latin typeface="Arial"/>
            </a:endParaRPr>
          </a:p>
        </p:txBody>
      </p:sp>
      <p:sp>
        <p:nvSpPr>
          <p:cNvPr id="571" name="CustomShape 2"/>
          <p:cNvSpPr/>
          <p:nvPr/>
        </p:nvSpPr>
        <p:spPr>
          <a:xfrm>
            <a:off x="1981200" y="274680"/>
            <a:ext cx="8256960" cy="79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ru-RU" sz="3200" b="1" spc="-1">
                <a:solidFill>
                  <a:srgbClr val="FF0000"/>
                </a:solidFill>
                <a:latin typeface="Calibri"/>
                <a:ea typeface="DejaVu Sans"/>
              </a:rPr>
              <a:t>4. Правила транспортування травмованих хворих</a:t>
            </a:r>
            <a:endParaRPr lang="ru-RU" sz="3200" spc="-1">
              <a:latin typeface="Arial"/>
            </a:endParaRPr>
          </a:p>
        </p:txBody>
      </p:sp>
    </p:spTree>
    <p:extLst>
      <p:ext uri="{BB962C8B-B14F-4D97-AF65-F5344CB8AC3E}">
        <p14:creationId xmlns:p14="http://schemas.microsoft.com/office/powerpoint/2010/main" val="267022515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CustomShape 1"/>
          <p:cNvSpPr/>
          <p:nvPr/>
        </p:nvSpPr>
        <p:spPr>
          <a:xfrm>
            <a:off x="1524000" y="142920"/>
            <a:ext cx="8857080" cy="649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spcBef>
                <a:spcPts val="340"/>
              </a:spcBef>
            </a:pPr>
            <a:r>
              <a:rPr lang="ru-RU" sz="1700" b="1" i="1" spc="-1">
                <a:solidFill>
                  <a:srgbClr val="7030A0"/>
                </a:solidFill>
                <a:latin typeface="Calibri"/>
                <a:ea typeface="DejaVu Sans"/>
              </a:rPr>
              <a:t>Способи перенесення хворих</a:t>
            </a:r>
            <a:r>
              <a:rPr lang="ru-RU" sz="1700" spc="-1">
                <a:solidFill>
                  <a:srgbClr val="7030A0"/>
                </a:solidFill>
                <a:latin typeface="Calibri"/>
                <a:ea typeface="DejaVu Sans"/>
              </a:rPr>
              <a:t>: </a:t>
            </a:r>
            <a:r>
              <a:rPr lang="ru-RU" sz="1700" spc="-1">
                <a:solidFill>
                  <a:srgbClr val="000000"/>
                </a:solidFill>
                <a:latin typeface="Calibri"/>
                <a:ea typeface="DejaVu Sans"/>
              </a:rPr>
              <a:t>на руках, на плечах, на спині, однією чи двома особами з використанням носильних лямок і підручних засобів, на санітарних ношах.</a:t>
            </a:r>
            <a:r>
              <a:t/>
            </a:r>
            <a:br/>
            <a:r>
              <a:rPr lang="ru-RU" sz="1700" b="1" i="1" spc="-1">
                <a:solidFill>
                  <a:srgbClr val="FF0000"/>
                </a:solidFill>
                <a:latin typeface="Calibri"/>
                <a:ea typeface="DejaVu Sans"/>
              </a:rPr>
              <a:t>Санітарні ноші</a:t>
            </a:r>
            <a:r>
              <a:rPr lang="ru-RU" sz="1700" spc="-1">
                <a:solidFill>
                  <a:srgbClr val="000000"/>
                </a:solidFill>
                <a:latin typeface="Calibri"/>
                <a:ea typeface="DejaVu Sans"/>
              </a:rPr>
              <a:t> мають стандартні розміри (довжина - 221,5 см, ширина - 55 см, висота - 16 см, маса - до 10 кг.) Зберігають і переносять їх у згорнутому стані.</a:t>
            </a:r>
            <a:r>
              <a:t/>
            </a:r>
            <a:br/>
            <a:r>
              <a:rPr lang="ru-RU" sz="1700" spc="-1">
                <a:solidFill>
                  <a:srgbClr val="000000"/>
                </a:solidFill>
                <a:latin typeface="Calibri"/>
                <a:ea typeface="DejaVu Sans"/>
              </a:rPr>
              <a:t>Ноші розгортають одночасно два чоловіки. Розтягують ремені, за ручки розсовують у сторони бруси та натягають полотнище. Потім коліньми натискають на розпірки до появи клацання та перевіряють, чи добре закриті замки розпірок. В узголів’я кладуть подушку чи м’який підручний матеріал. При згортанні нош обоє носіїв одночасно відкривають засувки замків, підтягують розпірки на себе, напівскладають ноші та перевертають їх ніжками догори, при цьому полотнище провисає на бік, протилежний ніжкам. Потім здвигають бруси остаточно, ставлять ноші на ніжки, складають полотнище в три складки та зміцнюють ременями. Для транспортування тяжкохворих ноші встановлюють на  каталку. Також для транспортування хворих використовуються спеціальні </a:t>
            </a:r>
            <a:r>
              <a:rPr lang="ru-RU" sz="1700" b="1" i="1" spc="-1">
                <a:solidFill>
                  <a:srgbClr val="FF0000"/>
                </a:solidFill>
                <a:latin typeface="Calibri"/>
                <a:ea typeface="DejaVu Sans"/>
              </a:rPr>
              <a:t>крісла-каталки</a:t>
            </a:r>
            <a:r>
              <a:rPr lang="ru-RU" sz="1700" spc="-1">
                <a:solidFill>
                  <a:srgbClr val="000000"/>
                </a:solidFill>
                <a:latin typeface="Calibri"/>
                <a:ea typeface="DejaVu Sans"/>
              </a:rPr>
              <a:t>. Для полегшення перенесення на ношах застосовують </a:t>
            </a:r>
            <a:r>
              <a:rPr lang="ru-RU" sz="1700" b="1" i="1" spc="-1">
                <a:solidFill>
                  <a:srgbClr val="FF0000"/>
                </a:solidFill>
                <a:latin typeface="Calibri"/>
                <a:ea typeface="DejaVu Sans"/>
              </a:rPr>
              <a:t>носильні лямки</a:t>
            </a:r>
            <a:r>
              <a:rPr lang="ru-RU" sz="1700" spc="-1">
                <a:solidFill>
                  <a:srgbClr val="000000"/>
                </a:solidFill>
                <a:latin typeface="Calibri"/>
                <a:ea typeface="DejaVu Sans"/>
              </a:rPr>
              <a:t>. Лямка - це брезентовий ремінь довжиною 360 см, шириною 6,5 см з металевою пряжкою на кінці. На відстані 1 м від пряжки нашито брезентову накладку, що дає можливість пропустити через неї вільний кінець ременя та закріпити його на пряжці.</a:t>
            </a:r>
            <a:r>
              <a:t/>
            </a:r>
            <a:br/>
            <a:r>
              <a:rPr lang="ru-RU" sz="1700" spc="-1">
                <a:solidFill>
                  <a:srgbClr val="000000"/>
                </a:solidFill>
                <a:latin typeface="Calibri"/>
                <a:ea typeface="DejaVu Sans"/>
              </a:rPr>
              <a:t>При перенесенні хворих на ношах лямку складають вісімкою, надягають так, щоб петлі розташовувалися з боків від носія, а перехрест лямки - на спині на рівні лопаток. Якщо перехрест лямки буде розташований занадто високо, то вона буде здавлювати шию, а при низькому її розташуванні буде зісковзувати з плечей. Лямку потрібно підігнати по своєму зросту та статурі. Складена вісімкою вона не повинна провисати при надяганні її на великі пальці розведених у боки рук. Узимку довжину лямки, складеної таким чином, треба трохи збільшити.</a:t>
            </a:r>
            <a:endParaRPr lang="ru-RU" sz="1700" spc="-1">
              <a:latin typeface="Arial"/>
            </a:endParaRPr>
          </a:p>
        </p:txBody>
      </p:sp>
    </p:spTree>
    <p:extLst>
      <p:ext uri="{BB962C8B-B14F-4D97-AF65-F5344CB8AC3E}">
        <p14:creationId xmlns:p14="http://schemas.microsoft.com/office/powerpoint/2010/main" val="344016262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1738200" y="1"/>
            <a:ext cx="8714520" cy="67388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b="1" spc="-1">
                <a:solidFill>
                  <a:srgbClr val="000000"/>
                </a:solidFill>
                <a:latin typeface="Calibri"/>
                <a:ea typeface="DejaVu Sans"/>
              </a:rPr>
              <a:t>При травмах хребта </a:t>
            </a:r>
            <a:r>
              <a:rPr lang="ru-RU" spc="-1">
                <a:solidFill>
                  <a:srgbClr val="000000"/>
                </a:solidFill>
                <a:latin typeface="Calibri"/>
                <a:ea typeface="DejaVu Sans"/>
              </a:rPr>
              <a:t>на ноші попередньо кладуть </a:t>
            </a:r>
            <a:r>
              <a:rPr lang="ru-RU" b="1" spc="-1">
                <a:solidFill>
                  <a:srgbClr val="FF0000"/>
                </a:solidFill>
                <a:latin typeface="Calibri"/>
                <a:ea typeface="DejaVu Sans"/>
              </a:rPr>
              <a:t>фанерний щит</a:t>
            </a:r>
            <a:r>
              <a:rPr lang="ru-RU" spc="-1">
                <a:solidFill>
                  <a:srgbClr val="000000"/>
                </a:solidFill>
                <a:latin typeface="Calibri"/>
                <a:ea typeface="DejaVu Sans"/>
              </a:rPr>
              <a:t>. При перенесенні хворих для зменшення розгойдування нош варто йти не в ногу. По рівній місцевості потерпілого на ношах переносять ногами вперед. Якщо він перебуває в несвідомому стані, то для забезпечення спостереження за ним його несуть головою вперед. На крутих підйомах і спусках потрібно зберігати горизонтальне положення нош. При перенесенні постраждалих по сходах нагору ноші повертають головним кінцем уперед, а при перенесенні вниз - ногами уперед. У відділенні лікарні потерпілих переносять і перевозять ногами вперед.</a:t>
            </a:r>
            <a:endParaRPr lang="ru-RU" spc="-1">
              <a:latin typeface="Arial"/>
            </a:endParaRPr>
          </a:p>
          <a:p>
            <a:pPr algn="just">
              <a:lnSpc>
                <a:spcPct val="100000"/>
              </a:lnSpc>
            </a:pPr>
            <a:r>
              <a:rPr lang="ru-RU" spc="-1">
                <a:solidFill>
                  <a:srgbClr val="000000"/>
                </a:solidFill>
                <a:latin typeface="Calibri"/>
                <a:ea typeface="DejaVu Sans"/>
              </a:rPr>
              <a:t>При завантаженні на транспорт ноші з постраждалим подають головним кінцем уперед. Спочатку завантажують постраждалих на ношах, потім тих, хто в стані пересуватися самостійно. У разі відсутності нош постраждалих переносять на руках або за допомогою підручних засобів.</a:t>
            </a:r>
            <a:endParaRPr lang="ru-RU" spc="-1">
              <a:latin typeface="Arial"/>
            </a:endParaRPr>
          </a:p>
          <a:p>
            <a:pPr algn="just">
              <a:lnSpc>
                <a:spcPct val="100000"/>
              </a:lnSpc>
            </a:pPr>
            <a:r>
              <a:rPr lang="ru-RU" b="1" i="1" spc="-1">
                <a:solidFill>
                  <a:srgbClr val="000000"/>
                </a:solidFill>
                <a:latin typeface="Calibri"/>
                <a:ea typeface="DejaVu Sans"/>
              </a:rPr>
              <a:t>Якщо постраждалого переносить на руках одна людина</a:t>
            </a:r>
            <a:r>
              <a:rPr lang="ru-RU" spc="-1">
                <a:solidFill>
                  <a:srgbClr val="000000"/>
                </a:solidFill>
                <a:latin typeface="Calibri"/>
                <a:ea typeface="DejaVu Sans"/>
              </a:rPr>
              <a:t>, то можна нести його підхопивши під спину та стегна перед собою (тримається за шию), на плечі головою назад, на спині тримаючи за ноги (тримається позаду за плечі). Можна також використовувати лямки, складені кільцем або вісімкою. За відсутності носильних лямок їх можна виготовити з поясних ременів: кільце - із двох, вісімку - з п’яти. Перенесення на лямці, складеній кільцем, характеризується тим, що в носія залишаються вільними обидві руки, що дає йому змогу триматися за поручні при підйомі чи спуску по сходах. Носильну лямку, складену кільцем, підводять під постраждалого так, щоб одна половина лямки перебувала під сідницями, а інша - на спині. Петлі, що утворилися при цьому, повинні розташовуватися по обидва боки лежачого на землі постраждалого. Носій надягає собі на плечі петлі та коли встає, постраждалий лишається сидіти на лямці, притиснутим до носія.</a:t>
            </a:r>
            <a:endParaRPr lang="ru-RU" spc="-1">
              <a:latin typeface="Arial"/>
            </a:endParaRPr>
          </a:p>
        </p:txBody>
      </p:sp>
    </p:spTree>
    <p:extLst>
      <p:ext uri="{BB962C8B-B14F-4D97-AF65-F5344CB8AC3E}">
        <p14:creationId xmlns:p14="http://schemas.microsoft.com/office/powerpoint/2010/main" val="336659883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240804"/>
            <a:ext cx="11485418" cy="6247864"/>
          </a:xfrm>
          <a:prstGeom prst="rect">
            <a:avLst/>
          </a:prstGeom>
        </p:spPr>
        <p:txBody>
          <a:bodyPr wrap="square">
            <a:spAutoFit/>
          </a:bodyPr>
          <a:lstStyle/>
          <a:p>
            <a:pPr algn="just"/>
            <a:r>
              <a:rPr lang="uk-UA" sz="2800" b="1" dirty="0" smtClean="0">
                <a:solidFill>
                  <a:srgbClr val="FF0000"/>
                </a:solidFill>
              </a:rPr>
              <a:t>Г</a:t>
            </a:r>
            <a:r>
              <a:rPr lang="ru-RU" sz="3200" b="1" dirty="0" err="1" smtClean="0">
                <a:solidFill>
                  <a:srgbClr val="FF0000"/>
                </a:solidFill>
              </a:rPr>
              <a:t>острі</a:t>
            </a:r>
            <a:r>
              <a:rPr lang="ru-RU" sz="3200" b="1" dirty="0" smtClean="0">
                <a:solidFill>
                  <a:srgbClr val="FF0000"/>
                </a:solidFill>
              </a:rPr>
              <a:t> </a:t>
            </a:r>
            <a:r>
              <a:rPr lang="ru-RU" sz="3200" b="1" dirty="0" err="1" smtClean="0">
                <a:solidFill>
                  <a:srgbClr val="FF0000"/>
                </a:solidFill>
              </a:rPr>
              <a:t>запальні</a:t>
            </a:r>
            <a:r>
              <a:rPr lang="ru-RU" sz="3200" b="1" dirty="0" smtClean="0">
                <a:solidFill>
                  <a:srgbClr val="FF0000"/>
                </a:solidFill>
              </a:rPr>
              <a:t> </a:t>
            </a:r>
            <a:r>
              <a:rPr lang="ru-RU" sz="3200" b="1" dirty="0" err="1" smtClean="0">
                <a:solidFill>
                  <a:srgbClr val="FF0000"/>
                </a:solidFill>
              </a:rPr>
              <a:t>стани</a:t>
            </a:r>
            <a:r>
              <a:rPr lang="ru-RU" sz="3200" b="1" dirty="0" smtClean="0">
                <a:solidFill>
                  <a:srgbClr val="FF0000"/>
                </a:solidFill>
              </a:rPr>
              <a:t> </a:t>
            </a:r>
            <a:r>
              <a:rPr lang="ru-RU" sz="3200" b="1" dirty="0" err="1" smtClean="0">
                <a:solidFill>
                  <a:srgbClr val="FF0000"/>
                </a:solidFill>
              </a:rPr>
              <a:t>гортані</a:t>
            </a:r>
            <a:r>
              <a:rPr lang="ru-RU" sz="3200" b="1" dirty="0" smtClean="0">
                <a:solidFill>
                  <a:srgbClr val="FF0000"/>
                </a:solidFill>
              </a:rPr>
              <a:t> (Круп)</a:t>
            </a:r>
          </a:p>
          <a:p>
            <a:pPr algn="just"/>
            <a:r>
              <a:rPr lang="ru-RU" sz="2400" dirty="0" smtClean="0"/>
              <a:t>При </a:t>
            </a:r>
            <a:r>
              <a:rPr lang="ru-RU" sz="2400" dirty="0" err="1" smtClean="0"/>
              <a:t>запаленні</a:t>
            </a:r>
            <a:r>
              <a:rPr lang="ru-RU" sz="2400" dirty="0" smtClean="0"/>
              <a:t> </a:t>
            </a:r>
            <a:r>
              <a:rPr lang="ru-RU" sz="2400" dirty="0" err="1" smtClean="0"/>
              <a:t>гортані</a:t>
            </a:r>
            <a:r>
              <a:rPr lang="ru-RU" sz="2400" dirty="0" smtClean="0"/>
              <a:t> (</a:t>
            </a:r>
            <a:r>
              <a:rPr lang="ru-RU" sz="2400" b="1" dirty="0" err="1" smtClean="0"/>
              <a:t>ларингіті</a:t>
            </a:r>
            <a:r>
              <a:rPr lang="ru-RU" sz="2400" dirty="0" smtClean="0"/>
              <a:t>) </a:t>
            </a:r>
            <a:r>
              <a:rPr lang="ru-RU" sz="2400" dirty="0" err="1" smtClean="0"/>
              <a:t>може</a:t>
            </a:r>
            <a:r>
              <a:rPr lang="ru-RU" sz="2400" dirty="0" smtClean="0"/>
              <a:t> </a:t>
            </a:r>
            <a:r>
              <a:rPr lang="ru-RU" sz="2400" dirty="0" err="1" smtClean="0"/>
              <a:t>розвинутися</a:t>
            </a:r>
            <a:r>
              <a:rPr lang="ru-RU" sz="2400" dirty="0" smtClean="0"/>
              <a:t> круп — </a:t>
            </a:r>
            <a:r>
              <a:rPr lang="ru-RU" sz="2400" dirty="0" err="1" smtClean="0"/>
              <a:t>небезпечне</a:t>
            </a:r>
            <a:r>
              <a:rPr lang="ru-RU" sz="2400" dirty="0" smtClean="0"/>
              <a:t> </a:t>
            </a:r>
            <a:r>
              <a:rPr lang="ru-RU" sz="2400" dirty="0" err="1" smtClean="0"/>
              <a:t>звуження</a:t>
            </a:r>
            <a:r>
              <a:rPr lang="ru-RU" sz="2400" dirty="0" smtClean="0"/>
              <a:t> </a:t>
            </a:r>
            <a:r>
              <a:rPr lang="ru-RU" sz="2400" dirty="0" err="1" smtClean="0"/>
              <a:t>просвіту</a:t>
            </a:r>
            <a:r>
              <a:rPr lang="ru-RU" sz="2400" dirty="0" smtClean="0"/>
              <a:t> </a:t>
            </a:r>
            <a:r>
              <a:rPr lang="ru-RU" sz="2400" dirty="0" err="1" smtClean="0"/>
              <a:t>дихальних</a:t>
            </a:r>
            <a:r>
              <a:rPr lang="ru-RU" sz="2400" dirty="0" smtClean="0"/>
              <a:t> </a:t>
            </a:r>
            <a:r>
              <a:rPr lang="ru-RU" sz="2400" dirty="0" err="1" smtClean="0"/>
              <a:t>шляхів</a:t>
            </a:r>
            <a:r>
              <a:rPr lang="ru-RU" sz="2400" dirty="0" smtClean="0"/>
              <a:t>.</a:t>
            </a:r>
          </a:p>
          <a:p>
            <a:pPr algn="just"/>
            <a:r>
              <a:rPr lang="ru-RU" sz="2400" b="1" dirty="0" err="1" smtClean="0"/>
              <a:t>Несправжній</a:t>
            </a:r>
            <a:r>
              <a:rPr lang="ru-RU" sz="2400" b="1" dirty="0" smtClean="0"/>
              <a:t> </a:t>
            </a:r>
            <a:r>
              <a:rPr lang="ru-RU" sz="2400" b="1" dirty="0"/>
              <a:t>круп (</a:t>
            </a:r>
            <a:r>
              <a:rPr lang="ru-RU" sz="2400" b="1" dirty="0" err="1"/>
              <a:t>стенозуючий</a:t>
            </a:r>
            <a:r>
              <a:rPr lang="ru-RU" sz="2400" b="1" dirty="0"/>
              <a:t> </a:t>
            </a:r>
            <a:r>
              <a:rPr lang="ru-RU" sz="2400" b="1" dirty="0" err="1"/>
              <a:t>ларинготрахеїт</a:t>
            </a:r>
            <a:r>
              <a:rPr lang="ru-RU" sz="2400" b="1" dirty="0"/>
              <a:t>)</a:t>
            </a:r>
          </a:p>
          <a:p>
            <a:pPr algn="just"/>
            <a:r>
              <a:rPr lang="ru-RU" sz="2400" dirty="0" err="1"/>
              <a:t>Найчастіше</a:t>
            </a:r>
            <a:r>
              <a:rPr lang="ru-RU" sz="2400" dirty="0"/>
              <a:t> </a:t>
            </a:r>
            <a:r>
              <a:rPr lang="ru-RU" sz="2400" dirty="0" err="1"/>
              <a:t>трапляється</a:t>
            </a:r>
            <a:r>
              <a:rPr lang="ru-RU" sz="2400" dirty="0"/>
              <a:t> у </a:t>
            </a:r>
            <a:r>
              <a:rPr lang="ru-RU" sz="2400" dirty="0" err="1"/>
              <a:t>дітей</a:t>
            </a:r>
            <a:r>
              <a:rPr lang="ru-RU" sz="2400" dirty="0"/>
              <a:t> 1–5 </a:t>
            </a:r>
            <a:r>
              <a:rPr lang="ru-RU" sz="2400" dirty="0" err="1"/>
              <a:t>років</a:t>
            </a:r>
            <a:r>
              <a:rPr lang="ru-RU" sz="2400" dirty="0"/>
              <a:t>. </a:t>
            </a:r>
            <a:r>
              <a:rPr lang="ru-RU" sz="2400" dirty="0" err="1"/>
              <a:t>Розвивається</a:t>
            </a:r>
            <a:r>
              <a:rPr lang="ru-RU" sz="2400" dirty="0"/>
              <a:t> </a:t>
            </a:r>
            <a:r>
              <a:rPr lang="ru-RU" sz="2400" dirty="0" err="1"/>
              <a:t>швидко</a:t>
            </a:r>
            <a:r>
              <a:rPr lang="ru-RU" sz="2400" dirty="0"/>
              <a:t>, </a:t>
            </a:r>
            <a:r>
              <a:rPr lang="ru-RU" sz="2400" dirty="0" err="1"/>
              <a:t>зазвичай</a:t>
            </a:r>
            <a:r>
              <a:rPr lang="ru-RU" sz="2400" dirty="0"/>
              <a:t> </a:t>
            </a:r>
            <a:r>
              <a:rPr lang="ru-RU" sz="2400" dirty="0" err="1"/>
              <a:t>вночі</a:t>
            </a:r>
            <a:r>
              <a:rPr lang="ru-RU" sz="2400" dirty="0"/>
              <a:t>.</a:t>
            </a:r>
          </a:p>
          <a:p>
            <a:pPr algn="just">
              <a:buFont typeface="Arial" panose="020B0604020202020204" pitchFamily="34" charset="0"/>
              <a:buChar char="•"/>
            </a:pPr>
            <a:r>
              <a:rPr lang="ru-RU" sz="2400" b="1" dirty="0" err="1"/>
              <a:t>Симптоми</a:t>
            </a:r>
            <a:r>
              <a:rPr lang="ru-RU" sz="2400" b="1" dirty="0"/>
              <a:t>:</a:t>
            </a:r>
            <a:r>
              <a:rPr lang="ru-RU" sz="2400" dirty="0"/>
              <a:t> «</a:t>
            </a:r>
            <a:r>
              <a:rPr lang="ru-RU" sz="2400" dirty="0" err="1"/>
              <a:t>гавкаючий</a:t>
            </a:r>
            <a:r>
              <a:rPr lang="ru-RU" sz="2400" dirty="0"/>
              <a:t>» кашель, </a:t>
            </a:r>
            <a:r>
              <a:rPr lang="ru-RU" sz="2400" dirty="0" err="1"/>
              <a:t>охриплість</a:t>
            </a:r>
            <a:r>
              <a:rPr lang="ru-RU" sz="2400" dirty="0"/>
              <a:t> голосу, </a:t>
            </a:r>
            <a:r>
              <a:rPr lang="ru-RU" sz="2400" dirty="0" err="1"/>
              <a:t>задишка</a:t>
            </a:r>
            <a:r>
              <a:rPr lang="ru-RU" sz="2400" dirty="0"/>
              <a:t> на </a:t>
            </a:r>
            <a:r>
              <a:rPr lang="ru-RU" sz="2400" dirty="0" err="1"/>
              <a:t>вдиху</a:t>
            </a:r>
            <a:r>
              <a:rPr lang="ru-RU" sz="2400" dirty="0"/>
              <a:t>, </a:t>
            </a:r>
            <a:r>
              <a:rPr lang="ru-RU" sz="2400" dirty="0" err="1"/>
              <a:t>неспокій</a:t>
            </a:r>
            <a:r>
              <a:rPr lang="ru-RU" sz="2400" dirty="0"/>
              <a:t>.</a:t>
            </a:r>
          </a:p>
          <a:p>
            <a:pPr algn="just">
              <a:buFont typeface="Arial" panose="020B0604020202020204" pitchFamily="34" charset="0"/>
              <a:buChar char="•"/>
            </a:pPr>
            <a:r>
              <a:rPr lang="ru-RU" sz="2400" b="1" dirty="0"/>
              <a:t>Алгоритм </a:t>
            </a:r>
            <a:r>
              <a:rPr lang="ru-RU" sz="2400" b="1" dirty="0" err="1"/>
              <a:t>допомоги</a:t>
            </a:r>
            <a:r>
              <a:rPr lang="ru-RU" sz="2400" b="1" dirty="0"/>
              <a:t>:</a:t>
            </a:r>
            <a:endParaRPr lang="ru-RU" sz="2400" dirty="0"/>
          </a:p>
          <a:p>
            <a:pPr marL="742950" lvl="1" indent="-285750" algn="just">
              <a:buFont typeface="Arial" panose="020B0604020202020204" pitchFamily="34" charset="0"/>
              <a:buChar char="•"/>
            </a:pPr>
            <a:r>
              <a:rPr lang="ru-RU" sz="2400" dirty="0" err="1"/>
              <a:t>Забезпечити</a:t>
            </a:r>
            <a:r>
              <a:rPr lang="ru-RU" sz="2400" dirty="0"/>
              <a:t> доступ </a:t>
            </a:r>
            <a:r>
              <a:rPr lang="ru-RU" sz="2400" dirty="0" err="1"/>
              <a:t>свіжого</a:t>
            </a:r>
            <a:r>
              <a:rPr lang="ru-RU" sz="2400" dirty="0"/>
              <a:t> </a:t>
            </a:r>
            <a:r>
              <a:rPr lang="ru-RU" sz="2400" dirty="0" err="1"/>
              <a:t>повітря</a:t>
            </a:r>
            <a:r>
              <a:rPr lang="ru-RU" sz="2400" dirty="0"/>
              <a:t>.</a:t>
            </a:r>
          </a:p>
          <a:p>
            <a:pPr marL="742950" lvl="1" indent="-285750" algn="just">
              <a:buFont typeface="Arial" panose="020B0604020202020204" pitchFamily="34" charset="0"/>
              <a:buChar char="•"/>
            </a:pPr>
            <a:r>
              <a:rPr lang="ru-RU" sz="2400" dirty="0" err="1"/>
              <a:t>Викликати</a:t>
            </a:r>
            <a:r>
              <a:rPr lang="ru-RU" sz="2400" dirty="0"/>
              <a:t> </a:t>
            </a:r>
            <a:r>
              <a:rPr lang="ru-RU" sz="2400" dirty="0" err="1"/>
              <a:t>швидку</a:t>
            </a:r>
            <a:r>
              <a:rPr lang="ru-RU" sz="2400" dirty="0"/>
              <a:t> </a:t>
            </a:r>
            <a:r>
              <a:rPr lang="ru-RU" sz="2400" dirty="0" err="1"/>
              <a:t>допомогу</a:t>
            </a:r>
            <a:r>
              <a:rPr lang="ru-RU" sz="2400" dirty="0"/>
              <a:t>.</a:t>
            </a:r>
          </a:p>
          <a:p>
            <a:pPr marL="742950" lvl="1" indent="-285750" algn="just">
              <a:buFont typeface="Arial" panose="020B0604020202020204" pitchFamily="34" charset="0"/>
              <a:buChar char="•"/>
            </a:pPr>
            <a:r>
              <a:rPr lang="ru-RU" sz="2400" dirty="0"/>
              <a:t>У </a:t>
            </a:r>
            <a:r>
              <a:rPr lang="ru-RU" sz="2400" dirty="0" err="1"/>
              <a:t>разі</a:t>
            </a:r>
            <a:r>
              <a:rPr lang="ru-RU" sz="2400" dirty="0"/>
              <a:t> </a:t>
            </a:r>
            <a:r>
              <a:rPr lang="ru-RU" sz="2400" dirty="0" err="1"/>
              <a:t>затримки</a:t>
            </a:r>
            <a:r>
              <a:rPr lang="ru-RU" sz="2400" dirty="0"/>
              <a:t> </a:t>
            </a:r>
            <a:r>
              <a:rPr lang="ru-RU" sz="2400" dirty="0" err="1"/>
              <a:t>медиків</a:t>
            </a:r>
            <a:r>
              <a:rPr lang="ru-RU" sz="2400" dirty="0"/>
              <a:t>: </a:t>
            </a:r>
            <a:r>
              <a:rPr lang="ru-RU" sz="2400" dirty="0" err="1"/>
              <a:t>інгаляція</a:t>
            </a:r>
            <a:r>
              <a:rPr lang="ru-RU" sz="2400" dirty="0"/>
              <a:t> через </a:t>
            </a:r>
            <a:r>
              <a:rPr lang="ru-RU" sz="2400" dirty="0" err="1"/>
              <a:t>небулайзер</a:t>
            </a:r>
            <a:r>
              <a:rPr lang="ru-RU" sz="2400" dirty="0"/>
              <a:t> препаратом </a:t>
            </a:r>
            <a:r>
              <a:rPr lang="ru-RU" sz="2400" b="1" dirty="0" err="1"/>
              <a:t>Пульмікорт</a:t>
            </a:r>
            <a:r>
              <a:rPr lang="ru-RU" sz="2400" dirty="0"/>
              <a:t> (</a:t>
            </a:r>
            <a:r>
              <a:rPr lang="ru-RU" sz="2400" dirty="0" err="1"/>
              <a:t>згідно</a:t>
            </a:r>
            <a:r>
              <a:rPr lang="ru-RU" sz="2400" dirty="0"/>
              <a:t> з </a:t>
            </a:r>
            <a:r>
              <a:rPr lang="ru-RU" sz="2400" dirty="0" err="1"/>
              <a:t>інструкцією</a:t>
            </a:r>
            <a:r>
              <a:rPr lang="ru-RU" sz="2400" dirty="0"/>
              <a:t>: </a:t>
            </a:r>
            <a:r>
              <a:rPr lang="ru-RU" sz="2400" dirty="0" err="1"/>
              <a:t>дорослим</a:t>
            </a:r>
            <a:r>
              <a:rPr lang="ru-RU" sz="2400" dirty="0"/>
              <a:t> — 1 </a:t>
            </a:r>
            <a:r>
              <a:rPr lang="ru-RU" sz="2400" dirty="0" err="1"/>
              <a:t>небула</a:t>
            </a:r>
            <a:r>
              <a:rPr lang="ru-RU" sz="2400" dirty="0"/>
              <a:t>, </a:t>
            </a:r>
            <a:r>
              <a:rPr lang="ru-RU" sz="2400" dirty="0" err="1"/>
              <a:t>дітям</a:t>
            </a:r>
            <a:r>
              <a:rPr lang="ru-RU" sz="2400" dirty="0"/>
              <a:t> — 1/4–1/2 </a:t>
            </a:r>
            <a:r>
              <a:rPr lang="ru-RU" sz="2400" dirty="0" err="1"/>
              <a:t>небули</a:t>
            </a:r>
            <a:r>
              <a:rPr lang="ru-RU" sz="2400" dirty="0" smtClean="0"/>
              <a:t>).</a:t>
            </a:r>
            <a:endParaRPr lang="ru-RU" sz="2400" dirty="0"/>
          </a:p>
          <a:p>
            <a:pPr algn="just"/>
            <a:r>
              <a:rPr lang="ru-RU" sz="3200" b="1" dirty="0" err="1">
                <a:solidFill>
                  <a:srgbClr val="FF0000"/>
                </a:solidFill>
              </a:rPr>
              <a:t>Справжній</a:t>
            </a:r>
            <a:r>
              <a:rPr lang="ru-RU" sz="3200" b="1" dirty="0">
                <a:solidFill>
                  <a:srgbClr val="FF0000"/>
                </a:solidFill>
              </a:rPr>
              <a:t> (</a:t>
            </a:r>
            <a:r>
              <a:rPr lang="ru-RU" sz="3200" b="1" dirty="0" err="1">
                <a:solidFill>
                  <a:srgbClr val="FF0000"/>
                </a:solidFill>
              </a:rPr>
              <a:t>дифтерійний</a:t>
            </a:r>
            <a:r>
              <a:rPr lang="ru-RU" sz="3200" b="1" dirty="0">
                <a:solidFill>
                  <a:srgbClr val="FF0000"/>
                </a:solidFill>
              </a:rPr>
              <a:t>) круп</a:t>
            </a:r>
          </a:p>
          <a:p>
            <a:pPr algn="just"/>
            <a:r>
              <a:rPr lang="ru-RU" sz="2400" dirty="0" err="1"/>
              <a:t>Розвивається</a:t>
            </a:r>
            <a:r>
              <a:rPr lang="ru-RU" sz="2400" dirty="0"/>
              <a:t> </a:t>
            </a:r>
            <a:r>
              <a:rPr lang="ru-RU" sz="2400" dirty="0" err="1"/>
              <a:t>повільно</a:t>
            </a:r>
            <a:r>
              <a:rPr lang="ru-RU" sz="2400" dirty="0"/>
              <a:t> (</a:t>
            </a:r>
            <a:r>
              <a:rPr lang="ru-RU" sz="2400" dirty="0" err="1"/>
              <a:t>протягом</a:t>
            </a:r>
            <a:r>
              <a:rPr lang="ru-RU" sz="2400" dirty="0"/>
              <a:t> </a:t>
            </a:r>
            <a:r>
              <a:rPr lang="ru-RU" sz="2400" dirty="0" err="1"/>
              <a:t>декількох</a:t>
            </a:r>
            <a:r>
              <a:rPr lang="ru-RU" sz="2400" dirty="0"/>
              <a:t> </a:t>
            </a:r>
            <a:r>
              <a:rPr lang="ru-RU" sz="2400" dirty="0" err="1"/>
              <a:t>днів</a:t>
            </a:r>
            <a:r>
              <a:rPr lang="ru-RU" sz="2400" dirty="0"/>
              <a:t>).</a:t>
            </a:r>
          </a:p>
          <a:p>
            <a:pPr algn="just">
              <a:buFont typeface="Arial" panose="020B0604020202020204" pitchFamily="34" charset="0"/>
              <a:buChar char="•"/>
            </a:pPr>
            <a:r>
              <a:rPr lang="ru-RU" sz="2400" b="1" dirty="0" err="1"/>
              <a:t>Особливість</a:t>
            </a:r>
            <a:r>
              <a:rPr lang="ru-RU" sz="2400" b="1" dirty="0"/>
              <a:t>:</a:t>
            </a:r>
            <a:r>
              <a:rPr lang="ru-RU" sz="2400" dirty="0"/>
              <a:t> </a:t>
            </a:r>
            <a:r>
              <a:rPr lang="ru-RU" sz="2400" dirty="0" err="1"/>
              <a:t>обструкція</a:t>
            </a:r>
            <a:r>
              <a:rPr lang="ru-RU" sz="2400" dirty="0"/>
              <a:t> </a:t>
            </a:r>
            <a:r>
              <a:rPr lang="ru-RU" sz="2400" dirty="0" err="1"/>
              <a:t>спричинена</a:t>
            </a:r>
            <a:r>
              <a:rPr lang="ru-RU" sz="2400" dirty="0"/>
              <a:t> не </a:t>
            </a:r>
            <a:r>
              <a:rPr lang="ru-RU" sz="2400" dirty="0" err="1"/>
              <a:t>лише</a:t>
            </a:r>
            <a:r>
              <a:rPr lang="ru-RU" sz="2400" dirty="0"/>
              <a:t> </a:t>
            </a:r>
            <a:r>
              <a:rPr lang="ru-RU" sz="2400" dirty="0" err="1"/>
              <a:t>набряком</a:t>
            </a:r>
            <a:r>
              <a:rPr lang="ru-RU" sz="2400" dirty="0"/>
              <a:t>, а й </a:t>
            </a:r>
            <a:r>
              <a:rPr lang="ru-RU" sz="2400" dirty="0" err="1"/>
              <a:t>щільними</a:t>
            </a:r>
            <a:r>
              <a:rPr lang="ru-RU" sz="2400" dirty="0"/>
              <a:t> </a:t>
            </a:r>
            <a:r>
              <a:rPr lang="ru-RU" sz="2400" dirty="0" err="1"/>
              <a:t>плівками</a:t>
            </a:r>
            <a:r>
              <a:rPr lang="ru-RU" sz="2400" dirty="0"/>
              <a:t>.</a:t>
            </a:r>
          </a:p>
          <a:p>
            <a:pPr algn="just">
              <a:buFont typeface="Arial" panose="020B0604020202020204" pitchFamily="34" charset="0"/>
              <a:buChar char="•"/>
            </a:pPr>
            <a:r>
              <a:rPr lang="ru-RU" sz="2400" b="1" dirty="0" err="1"/>
              <a:t>Допомога</a:t>
            </a:r>
            <a:r>
              <a:rPr lang="ru-RU" sz="2400" b="1" dirty="0"/>
              <a:t>:</a:t>
            </a:r>
            <a:r>
              <a:rPr lang="ru-RU" sz="2400" dirty="0"/>
              <a:t> </a:t>
            </a:r>
            <a:r>
              <a:rPr lang="ru-RU" sz="2400" dirty="0" err="1"/>
              <a:t>лише</a:t>
            </a:r>
            <a:r>
              <a:rPr lang="ru-RU" sz="2400" dirty="0"/>
              <a:t> </a:t>
            </a:r>
            <a:r>
              <a:rPr lang="ru-RU" sz="2400" dirty="0" err="1"/>
              <a:t>забезпечення</a:t>
            </a:r>
            <a:r>
              <a:rPr lang="ru-RU" sz="2400" dirty="0"/>
              <a:t> </a:t>
            </a:r>
            <a:r>
              <a:rPr lang="ru-RU" sz="2400" dirty="0" err="1"/>
              <a:t>повітрям</a:t>
            </a:r>
            <a:r>
              <a:rPr lang="ru-RU" sz="2400" dirty="0"/>
              <a:t> та </a:t>
            </a:r>
            <a:r>
              <a:rPr lang="ru-RU" sz="2400" b="1" dirty="0" err="1"/>
              <a:t>негайна</a:t>
            </a:r>
            <a:r>
              <a:rPr lang="ru-RU" sz="2400" b="1" dirty="0"/>
              <a:t> </a:t>
            </a:r>
            <a:r>
              <a:rPr lang="ru-RU" sz="2400" b="1" dirty="0" err="1"/>
              <a:t>госпіталізація</a:t>
            </a:r>
            <a:r>
              <a:rPr lang="ru-RU" sz="2400" dirty="0"/>
              <a:t> до </a:t>
            </a:r>
            <a:r>
              <a:rPr lang="ru-RU" sz="2400" dirty="0" err="1"/>
              <a:t>інфекційного</a:t>
            </a:r>
            <a:r>
              <a:rPr lang="ru-RU" sz="2400" dirty="0"/>
              <a:t> </a:t>
            </a:r>
            <a:r>
              <a:rPr lang="ru-RU" sz="2400" dirty="0" err="1"/>
              <a:t>стаціонару</a:t>
            </a:r>
            <a:r>
              <a:rPr lang="ru-RU" sz="2400" dirty="0"/>
              <a:t> для </a:t>
            </a:r>
            <a:r>
              <a:rPr lang="ru-RU" sz="2400" dirty="0" err="1"/>
              <a:t>видалення</a:t>
            </a:r>
            <a:r>
              <a:rPr lang="ru-RU" sz="2400" dirty="0"/>
              <a:t> </a:t>
            </a:r>
            <a:r>
              <a:rPr lang="ru-RU" sz="2400" dirty="0" err="1"/>
              <a:t>плівок</a:t>
            </a:r>
            <a:r>
              <a:rPr lang="ru-RU" sz="2400" dirty="0"/>
              <a:t>.</a:t>
            </a:r>
          </a:p>
        </p:txBody>
      </p:sp>
    </p:spTree>
    <p:extLst>
      <p:ext uri="{BB962C8B-B14F-4D97-AF65-F5344CB8AC3E}">
        <p14:creationId xmlns:p14="http://schemas.microsoft.com/office/powerpoint/2010/main" val="3161223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CustomShape 1"/>
          <p:cNvSpPr/>
          <p:nvPr/>
        </p:nvSpPr>
        <p:spPr>
          <a:xfrm>
            <a:off x="1952760" y="214167"/>
            <a:ext cx="8499960" cy="6000189"/>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1600" spc="-1">
                <a:solidFill>
                  <a:srgbClr val="333333"/>
                </a:solidFill>
                <a:latin typeface="Arial"/>
                <a:ea typeface="Times New Roman"/>
              </a:rPr>
              <a:t>При переносі на лямці, складеній вісімкою, перехрест лямки підводять під сідниці постраждалого, вкладають його на здоровий бік, носій лежачи, притискаючись до постраждалого спиною, надягає вільні петлі лямки собі на плечі та приймає постраждалого на спину, постраждалий при цьому повинен триматися за плечі носія.</a:t>
            </a:r>
            <a:r>
              <a:t/>
            </a:r>
            <a:br/>
            <a:r>
              <a:rPr lang="ru-RU" sz="1600" b="1" i="1" spc="-1">
                <a:solidFill>
                  <a:srgbClr val="333333"/>
                </a:solidFill>
                <a:latin typeface="Arial"/>
                <a:ea typeface="Times New Roman"/>
              </a:rPr>
              <a:t>Якщо</a:t>
            </a:r>
            <a:r>
              <a:rPr lang="ru-RU" sz="1600" b="1" i="1" spc="-1">
                <a:solidFill>
                  <a:srgbClr val="333333"/>
                </a:solidFill>
                <a:latin typeface="Calibri"/>
                <a:ea typeface="Times New Roman"/>
              </a:rPr>
              <a:t> </a:t>
            </a:r>
            <a:r>
              <a:rPr lang="ru-RU" sz="1600" b="1" i="1" spc="-1">
                <a:solidFill>
                  <a:srgbClr val="333333"/>
                </a:solidFill>
                <a:latin typeface="Arial"/>
                <a:ea typeface="Times New Roman"/>
              </a:rPr>
              <a:t>постраждалого переносять на руках дві людини</a:t>
            </a:r>
            <a:r>
              <a:rPr lang="ru-RU" sz="1600" b="1" spc="-1">
                <a:solidFill>
                  <a:srgbClr val="333333"/>
                </a:solidFill>
                <a:latin typeface="Arial"/>
                <a:ea typeface="Times New Roman"/>
              </a:rPr>
              <a:t>, </a:t>
            </a:r>
            <a:r>
              <a:rPr lang="ru-RU" sz="1600" spc="-1">
                <a:solidFill>
                  <a:srgbClr val="333333"/>
                </a:solidFill>
                <a:latin typeface="Arial"/>
                <a:ea typeface="Times New Roman"/>
              </a:rPr>
              <a:t>то можна використовувати такі способи перенесення:</a:t>
            </a:r>
            <a:endParaRPr lang="ru-RU" sz="1600" spc="-1">
              <a:latin typeface="Arial"/>
            </a:endParaRPr>
          </a:p>
          <a:p>
            <a:pPr marL="216000" indent="-215640" algn="just">
              <a:buClr>
                <a:srgbClr val="333333"/>
              </a:buClr>
              <a:buFont typeface="Symbol"/>
              <a:buChar char=""/>
            </a:pPr>
            <a:r>
              <a:rPr lang="ru-RU" sz="1600" spc="-1">
                <a:solidFill>
                  <a:srgbClr val="333333"/>
                </a:solidFill>
                <a:latin typeface="Calibri"/>
                <a:ea typeface="Times New Roman"/>
              </a:rPr>
              <a:t>«</a:t>
            </a:r>
            <a:r>
              <a:rPr lang="ru-RU" sz="1600" b="1" spc="-1">
                <a:solidFill>
                  <a:srgbClr val="FF0000"/>
                </a:solidFill>
                <a:latin typeface="Arial"/>
                <a:ea typeface="Times New Roman"/>
              </a:rPr>
              <a:t>на замку</a:t>
            </a:r>
            <a:r>
              <a:rPr lang="ru-RU" sz="1600" b="1" spc="-1">
                <a:solidFill>
                  <a:srgbClr val="FF0000"/>
                </a:solidFill>
                <a:latin typeface="Calibri"/>
                <a:ea typeface="Times New Roman"/>
              </a:rPr>
              <a:t>»</a:t>
            </a:r>
            <a:r>
              <a:rPr lang="ru-RU" sz="1600" b="1" spc="-1">
                <a:solidFill>
                  <a:srgbClr val="FF0000"/>
                </a:solidFill>
                <a:latin typeface="Arial"/>
                <a:ea typeface="Times New Roman"/>
              </a:rPr>
              <a:t> </a:t>
            </a:r>
            <a:r>
              <a:rPr lang="ru-RU" sz="1600" spc="-1">
                <a:solidFill>
                  <a:srgbClr val="333333"/>
                </a:solidFill>
                <a:latin typeface="Arial"/>
                <a:ea typeface="Times New Roman"/>
              </a:rPr>
              <a:t>- носії стають поруч і з</a:t>
            </a:r>
            <a:r>
              <a:rPr lang="ru-RU" sz="1600" spc="-1">
                <a:solidFill>
                  <a:srgbClr val="333333"/>
                </a:solidFill>
                <a:latin typeface="Calibri"/>
                <a:ea typeface="Times New Roman"/>
              </a:rPr>
              <a:t>’</a:t>
            </a:r>
            <a:r>
              <a:rPr lang="ru-RU" sz="1600" spc="-1">
                <a:solidFill>
                  <a:srgbClr val="333333"/>
                </a:solidFill>
                <a:latin typeface="Arial"/>
                <a:ea typeface="Times New Roman"/>
              </a:rPr>
              <a:t>єднують руки так, щоб утворилося сидіння (</a:t>
            </a:r>
            <a:r>
              <a:rPr lang="ru-RU" sz="1600" spc="-1">
                <a:solidFill>
                  <a:srgbClr val="333333"/>
                </a:solidFill>
                <a:latin typeface="Calibri"/>
                <a:ea typeface="Times New Roman"/>
              </a:rPr>
              <a:t>«</a:t>
            </a:r>
            <a:r>
              <a:rPr lang="ru-RU" sz="1600" spc="-1">
                <a:solidFill>
                  <a:srgbClr val="333333"/>
                </a:solidFill>
                <a:latin typeface="Arial"/>
                <a:ea typeface="Times New Roman"/>
              </a:rPr>
              <a:t>замок</a:t>
            </a:r>
            <a:r>
              <a:rPr lang="ru-RU" sz="1600" spc="-1">
                <a:solidFill>
                  <a:srgbClr val="333333"/>
                </a:solidFill>
                <a:latin typeface="Calibri"/>
                <a:ea typeface="Times New Roman"/>
              </a:rPr>
              <a:t>»</a:t>
            </a:r>
            <a:r>
              <a:rPr lang="ru-RU" sz="1600" spc="-1">
                <a:solidFill>
                  <a:srgbClr val="333333"/>
                </a:solidFill>
                <a:latin typeface="Arial"/>
                <a:ea typeface="Times New Roman"/>
              </a:rPr>
              <a:t>). Якщо треба підтримувати постраждалого, то замок роблять із двох або трьох рук. На </a:t>
            </a:r>
            <a:r>
              <a:rPr lang="ru-RU" sz="1600" spc="-1">
                <a:solidFill>
                  <a:srgbClr val="333333"/>
                </a:solidFill>
                <a:latin typeface="Calibri"/>
                <a:ea typeface="Times New Roman"/>
              </a:rPr>
              <a:t>«</a:t>
            </a:r>
            <a:r>
              <a:rPr lang="ru-RU" sz="1600" spc="-1">
                <a:solidFill>
                  <a:srgbClr val="333333"/>
                </a:solidFill>
                <a:latin typeface="Arial"/>
                <a:ea typeface="Times New Roman"/>
              </a:rPr>
              <a:t>замку</a:t>
            </a:r>
            <a:r>
              <a:rPr lang="ru-RU" sz="1600" spc="-1">
                <a:solidFill>
                  <a:srgbClr val="333333"/>
                </a:solidFill>
                <a:latin typeface="Calibri"/>
                <a:ea typeface="Times New Roman"/>
              </a:rPr>
              <a:t>»</a:t>
            </a:r>
            <a:r>
              <a:rPr lang="ru-RU" sz="1600" spc="-1">
                <a:solidFill>
                  <a:srgbClr val="333333"/>
                </a:solidFill>
                <a:latin typeface="Arial"/>
                <a:ea typeface="Times New Roman"/>
              </a:rPr>
              <a:t> з чотирьох рук постраждалий сам тримається за шиї носіїв;</a:t>
            </a:r>
            <a:endParaRPr lang="ru-RU" sz="1600" spc="-1">
              <a:latin typeface="Arial"/>
            </a:endParaRPr>
          </a:p>
          <a:p>
            <a:pPr marL="216000" indent="-215640" algn="just">
              <a:buClr>
                <a:srgbClr val="FF0000"/>
              </a:buClr>
              <a:buFont typeface="Symbol"/>
              <a:buChar char=""/>
            </a:pPr>
            <a:r>
              <a:rPr lang="ru-RU" sz="1600" b="1" spc="-1">
                <a:solidFill>
                  <a:srgbClr val="FF0000"/>
                </a:solidFill>
                <a:latin typeface="Calibri"/>
                <a:ea typeface="Times New Roman"/>
              </a:rPr>
              <a:t>«</a:t>
            </a:r>
            <a:r>
              <a:rPr lang="ru-RU" sz="1600" b="1" spc="-1">
                <a:solidFill>
                  <a:srgbClr val="FF0000"/>
                </a:solidFill>
                <a:latin typeface="Arial"/>
                <a:ea typeface="Times New Roman"/>
              </a:rPr>
              <a:t>один за одним</a:t>
            </a:r>
            <a:r>
              <a:rPr lang="ru-RU" sz="1600" b="1" spc="-1">
                <a:solidFill>
                  <a:srgbClr val="FF0000"/>
                </a:solidFill>
                <a:latin typeface="Calibri"/>
                <a:ea typeface="Times New Roman"/>
              </a:rPr>
              <a:t>»</a:t>
            </a:r>
            <a:r>
              <a:rPr lang="ru-RU" sz="1600" b="1" spc="-1">
                <a:solidFill>
                  <a:srgbClr val="FF0000"/>
                </a:solidFill>
                <a:latin typeface="Arial"/>
                <a:ea typeface="Times New Roman"/>
              </a:rPr>
              <a:t> </a:t>
            </a:r>
            <a:r>
              <a:rPr lang="ru-RU" sz="1600" spc="-1">
                <a:solidFill>
                  <a:srgbClr val="333333"/>
                </a:solidFill>
                <a:latin typeface="Arial"/>
                <a:ea typeface="Times New Roman"/>
              </a:rPr>
              <a:t>- один із носіїв підходить до постраждалого з боку голови та підхоплює його під пахви зігнутими в ліктях руками, інший стає між ніг постраждалого спиною до нього, охоплює ноги постраждалого під коліньми. Перший носій не повинний з'єднувати свої руки на грудях постраждалого, щоб не утрудняти йому дихання. Обоє носіїв одночасно піднімають і переносять постраждалого;</a:t>
            </a:r>
            <a:endParaRPr lang="ru-RU" sz="1600" spc="-1">
              <a:latin typeface="Arial"/>
            </a:endParaRPr>
          </a:p>
          <a:p>
            <a:pPr marL="216000" indent="-215640" algn="just">
              <a:buClr>
                <a:srgbClr val="FF0000"/>
              </a:buClr>
              <a:buFont typeface="Symbol"/>
              <a:buChar char=""/>
            </a:pPr>
            <a:r>
              <a:rPr lang="ru-RU" sz="1600" b="1" spc="-1">
                <a:solidFill>
                  <a:srgbClr val="FF0000"/>
                </a:solidFill>
                <a:latin typeface="Arial"/>
                <a:ea typeface="Times New Roman"/>
              </a:rPr>
              <a:t>у положенні лежачи </a:t>
            </a:r>
            <a:r>
              <a:rPr lang="ru-RU" sz="1600" spc="-1">
                <a:solidFill>
                  <a:srgbClr val="333333"/>
                </a:solidFill>
                <a:latin typeface="Arial"/>
                <a:ea typeface="Times New Roman"/>
              </a:rPr>
              <a:t>- носії підходять до постраждалого зі здорового боку і опускаються на одне коліно. Той, хто стоїть у голови, підсуває одну руку під спину, а іншу - під поперек, другий носій підсуває свої руки під стегна та гомілки постраждалого, який охоплює руками шию першого носія;</a:t>
            </a:r>
            <a:endParaRPr lang="ru-RU" sz="1600" spc="-1">
              <a:latin typeface="Arial"/>
            </a:endParaRPr>
          </a:p>
          <a:p>
            <a:pPr marL="216000" indent="-215640" algn="just">
              <a:buClr>
                <a:srgbClr val="FF0000"/>
              </a:buClr>
              <a:buFont typeface="Symbol"/>
              <a:buChar char=""/>
            </a:pPr>
            <a:r>
              <a:rPr lang="ru-RU" sz="1600" b="1" spc="-1">
                <a:solidFill>
                  <a:srgbClr val="FF0000"/>
                </a:solidFill>
                <a:latin typeface="Arial"/>
                <a:ea typeface="Times New Roman"/>
              </a:rPr>
              <a:t>за допомогою лямки, складеної </a:t>
            </a:r>
            <a:r>
              <a:rPr lang="ru-RU" sz="1600" b="1" spc="-1">
                <a:solidFill>
                  <a:srgbClr val="FF0000"/>
                </a:solidFill>
                <a:latin typeface="Calibri"/>
                <a:ea typeface="Times New Roman"/>
              </a:rPr>
              <a:t>«</a:t>
            </a:r>
            <a:r>
              <a:rPr lang="ru-RU" sz="1600" b="1" spc="-1">
                <a:solidFill>
                  <a:srgbClr val="FF0000"/>
                </a:solidFill>
                <a:latin typeface="Arial"/>
                <a:ea typeface="Times New Roman"/>
              </a:rPr>
              <a:t>вісімкою</a:t>
            </a:r>
            <a:r>
              <a:rPr lang="ru-RU" sz="1600" b="1" spc="-1">
                <a:solidFill>
                  <a:srgbClr val="FF0000"/>
                </a:solidFill>
                <a:latin typeface="Calibri"/>
                <a:ea typeface="Times New Roman"/>
              </a:rPr>
              <a:t>»</a:t>
            </a:r>
            <a:r>
              <a:rPr lang="ru-RU" sz="1600" b="1" spc="-1">
                <a:solidFill>
                  <a:srgbClr val="FF0000"/>
                </a:solidFill>
                <a:latin typeface="Arial"/>
                <a:ea typeface="Times New Roman"/>
              </a:rPr>
              <a:t> </a:t>
            </a:r>
            <a:r>
              <a:rPr lang="ru-RU" sz="1600" spc="-1">
                <a:solidFill>
                  <a:srgbClr val="333333"/>
                </a:solidFill>
                <a:latin typeface="Arial"/>
                <a:ea typeface="Times New Roman"/>
              </a:rPr>
              <a:t>- два носії стають поруч, надягають на себе лямку, складену вісімкою так, щоби перехрест ременя лямки виявився між ними на рівні кульшових суглобів, а петлі були перекинуті в одного носія через праве, у другого - через ліве плече. Потім носії опускаються один на праве, другий на ліве коліно, піднімають транспортованого та кладуть його на свої зімкнуті коліна, підводять лямку під сідниці постраждалого і одночасно встають на ноги.</a:t>
            </a:r>
            <a:endParaRPr lang="ru-RU" sz="1600" spc="-1">
              <a:latin typeface="Arial"/>
            </a:endParaRPr>
          </a:p>
        </p:txBody>
      </p:sp>
    </p:spTree>
    <p:extLst>
      <p:ext uri="{BB962C8B-B14F-4D97-AF65-F5344CB8AC3E}">
        <p14:creationId xmlns:p14="http://schemas.microsoft.com/office/powerpoint/2010/main" val="428339451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1881120" y="357121"/>
            <a:ext cx="8428680" cy="60001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pc="-1">
                <a:solidFill>
                  <a:srgbClr val="FF0000"/>
                </a:solidFill>
                <a:latin typeface="Calibri"/>
                <a:ea typeface="DejaVu Sans"/>
              </a:rPr>
              <a:t>Якщо постраждалого переносять три людини</a:t>
            </a:r>
            <a:r>
              <a:rPr lang="ru-RU" sz="2400" b="1" spc="-1">
                <a:solidFill>
                  <a:srgbClr val="000000"/>
                </a:solidFill>
                <a:latin typeface="Calibri"/>
                <a:ea typeface="DejaVu Sans"/>
              </a:rPr>
              <a:t> всі стають зі здорового боку постраждалого та опускаються на одне коліно. Перший носій підводить руки під голову та лопатки, другий під поперек і хрестець, третій - під стегна й гомілки.</a:t>
            </a:r>
            <a:r>
              <a:t/>
            </a:r>
            <a:br/>
            <a:r>
              <a:rPr lang="ru-RU" sz="2400" b="1" spc="-1">
                <a:solidFill>
                  <a:srgbClr val="000000"/>
                </a:solidFill>
                <a:latin typeface="Calibri"/>
                <a:ea typeface="DejaVu Sans"/>
              </a:rPr>
              <a:t>При перенесенні постраждалого на невелику відстань використовують різні підручні засоби для утворення сидіння: рушники, ціпки, поясні ремені, стільці та ін. Можна переносити постраждалого за допомогою тканини, простирадла та мотузки, ковдри. Ноші можна виготовити з підручних матеріалів: із двох жердин, з’єднаних дерев’яними розпірками та переплетених лямками (мотузкою, ременями), з мішків і жердин тощо. У будь-якому разі постраждалому слід забезпечити зручне положення, особливо пораненій частині тіла та використовувати ті засоби перенесення, що не збільшують травми. </a:t>
            </a:r>
            <a:r>
              <a:t/>
            </a:r>
            <a:br/>
            <a:endParaRPr lang="ru-RU" sz="2400" spc="-1">
              <a:latin typeface="Arial"/>
            </a:endParaRPr>
          </a:p>
        </p:txBody>
      </p:sp>
    </p:spTree>
    <p:extLst>
      <p:ext uri="{BB962C8B-B14F-4D97-AF65-F5344CB8AC3E}">
        <p14:creationId xmlns:p14="http://schemas.microsoft.com/office/powerpoint/2010/main" val="289465421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CustomShape 1"/>
          <p:cNvSpPr/>
          <p:nvPr/>
        </p:nvSpPr>
        <p:spPr>
          <a:xfrm>
            <a:off x="1738200" y="214200"/>
            <a:ext cx="8714520" cy="65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280" algn="just">
              <a:buClr>
                <a:srgbClr val="7030A0"/>
              </a:buClr>
              <a:buFont typeface="Arial"/>
              <a:buChar char="•"/>
            </a:pPr>
            <a:r>
              <a:rPr lang="ru-RU" sz="2400" b="1" i="1" u="sng" spc="-1">
                <a:solidFill>
                  <a:srgbClr val="7030A0"/>
                </a:solidFill>
                <a:latin typeface="Calibri"/>
                <a:ea typeface="DejaVu Sans"/>
              </a:rPr>
              <a:t>Положення постраждалого при транспортуванні</a:t>
            </a:r>
            <a:r>
              <a:t/>
            </a:r>
            <a:br/>
            <a:r>
              <a:rPr lang="ru-RU" sz="2000" b="1" spc="-1">
                <a:solidFill>
                  <a:srgbClr val="000000"/>
                </a:solidFill>
                <a:latin typeface="Calibri"/>
                <a:ea typeface="DejaVu Sans"/>
              </a:rPr>
              <a:t>Положення постраждалого при транспортуванні до лікувального закладу, якщо неможливо викликати «швидку допомогу» залежить від характеру отриманих ушкоджень та його загального стану. </a:t>
            </a:r>
            <a:endParaRPr lang="ru-RU" sz="2000" spc="-1">
              <a:latin typeface="Arial"/>
            </a:endParaRPr>
          </a:p>
          <a:p>
            <a:pPr marL="216000" indent="-215280" algn="just">
              <a:buClr>
                <a:srgbClr val="000000"/>
              </a:buClr>
              <a:buFont typeface="Arial"/>
              <a:buChar char="•"/>
            </a:pPr>
            <a:r>
              <a:rPr lang="ru-RU" sz="2000" b="1" spc="-1">
                <a:solidFill>
                  <a:srgbClr val="000000"/>
                </a:solidFill>
                <a:latin typeface="Calibri"/>
                <a:ea typeface="DejaVu Sans"/>
              </a:rPr>
              <a:t>У </a:t>
            </a:r>
            <a:r>
              <a:rPr lang="ru-RU" sz="2000" b="1" i="1" spc="-1">
                <a:solidFill>
                  <a:srgbClr val="FF0000"/>
                </a:solidFill>
                <a:latin typeface="Calibri"/>
                <a:ea typeface="DejaVu Sans"/>
              </a:rPr>
              <a:t>положенні лежачи на спині </a:t>
            </a:r>
            <a:r>
              <a:rPr lang="ru-RU" sz="2000" b="1" spc="-1">
                <a:solidFill>
                  <a:srgbClr val="000000"/>
                </a:solidFill>
                <a:latin typeface="Calibri"/>
                <a:ea typeface="DejaVu Sans"/>
              </a:rPr>
              <a:t>транспортують постраждалих при свідомості, з пораненнями голови, хребта та кінцівок.</a:t>
            </a:r>
            <a:endParaRPr lang="ru-RU" sz="2000" spc="-1">
              <a:latin typeface="Arial"/>
            </a:endParaRPr>
          </a:p>
          <a:p>
            <a:pPr marL="216000" indent="-215280" algn="just">
              <a:buClr>
                <a:srgbClr val="FF0000"/>
              </a:buClr>
              <a:buFont typeface="Arial"/>
              <a:buChar char="•"/>
            </a:pPr>
            <a:r>
              <a:rPr lang="ru-RU" sz="2000" b="1" i="1" spc="-1">
                <a:solidFill>
                  <a:srgbClr val="FF0000"/>
                </a:solidFill>
                <a:latin typeface="Calibri"/>
                <a:ea typeface="DejaVu Sans"/>
              </a:rPr>
              <a:t>Положення лежачи на спині із зігнутими в колінах ногами</a:t>
            </a:r>
            <a:r>
              <a:rPr lang="ru-RU" sz="2000" b="1" spc="-1">
                <a:solidFill>
                  <a:srgbClr val="000000"/>
                </a:solidFill>
                <a:latin typeface="Calibri"/>
                <a:ea typeface="DejaVu Sans"/>
              </a:rPr>
              <a:t> застосовується при відкритих пораненнях черевної порожнини та при переломах кісток тазу.</a:t>
            </a:r>
            <a:endParaRPr lang="ru-RU" sz="2000" spc="-1">
              <a:latin typeface="Arial"/>
            </a:endParaRPr>
          </a:p>
          <a:p>
            <a:pPr marL="216000" indent="-215280" algn="just">
              <a:buClr>
                <a:srgbClr val="000000"/>
              </a:buClr>
              <a:buFont typeface="Arial"/>
              <a:buChar char="•"/>
            </a:pPr>
            <a:r>
              <a:rPr lang="ru-RU" sz="2000" b="1" i="1" spc="-1">
                <a:solidFill>
                  <a:srgbClr val="000000"/>
                </a:solidFill>
                <a:latin typeface="Calibri"/>
                <a:ea typeface="DejaVu Sans"/>
              </a:rPr>
              <a:t>У </a:t>
            </a:r>
            <a:r>
              <a:rPr lang="ru-RU" sz="2000" b="1" i="1" spc="-1">
                <a:solidFill>
                  <a:srgbClr val="FF0000"/>
                </a:solidFill>
                <a:latin typeface="Calibri"/>
                <a:ea typeface="DejaVu Sans"/>
              </a:rPr>
              <a:t>положенні лежачи на спині з припіднятими нижніми кінцівками та опущеною донизу головою</a:t>
            </a:r>
            <a:r>
              <a:rPr lang="ru-RU" sz="2000" b="1" spc="-1">
                <a:solidFill>
                  <a:srgbClr val="000000"/>
                </a:solidFill>
                <a:latin typeface="Calibri"/>
                <a:ea typeface="DejaVu Sans"/>
              </a:rPr>
              <a:t> транспортують поранених із значною крововтратою та при шоці.</a:t>
            </a:r>
            <a:endParaRPr lang="ru-RU" sz="2000" spc="-1">
              <a:latin typeface="Arial"/>
            </a:endParaRPr>
          </a:p>
          <a:p>
            <a:pPr marL="216000" indent="-215280" algn="just">
              <a:buClr>
                <a:srgbClr val="000000"/>
              </a:buClr>
              <a:buFont typeface="Arial"/>
              <a:buChar char="•"/>
            </a:pPr>
            <a:r>
              <a:rPr lang="ru-RU" sz="2000" b="1" i="1" spc="-1">
                <a:solidFill>
                  <a:srgbClr val="000000"/>
                </a:solidFill>
                <a:latin typeface="Calibri"/>
                <a:ea typeface="DejaVu Sans"/>
              </a:rPr>
              <a:t>У </a:t>
            </a:r>
            <a:r>
              <a:rPr lang="ru-RU" sz="2000" b="1" i="1" spc="-1">
                <a:solidFill>
                  <a:srgbClr val="FF0000"/>
                </a:solidFill>
                <a:latin typeface="Calibri"/>
                <a:ea typeface="DejaVu Sans"/>
              </a:rPr>
              <a:t>положенні лежачи на животі</a:t>
            </a:r>
            <a:r>
              <a:rPr lang="ru-RU" sz="2000" b="1" spc="-1">
                <a:solidFill>
                  <a:srgbClr val="000000"/>
                </a:solidFill>
                <a:latin typeface="Calibri"/>
                <a:ea typeface="DejaVu Sans"/>
              </a:rPr>
              <a:t> транспортують поранених із ушкодженнями хребта, що перебувають у непритомному стані.</a:t>
            </a:r>
            <a:endParaRPr lang="ru-RU" sz="2000" spc="-1">
              <a:latin typeface="Arial"/>
            </a:endParaRPr>
          </a:p>
          <a:p>
            <a:pPr marL="216000" indent="-215280" algn="just">
              <a:buClr>
                <a:srgbClr val="000000"/>
              </a:buClr>
              <a:buFont typeface="Arial"/>
              <a:buChar char="•"/>
            </a:pPr>
            <a:r>
              <a:rPr lang="ru-RU" sz="2000" b="1" i="1" spc="-1">
                <a:solidFill>
                  <a:srgbClr val="000000"/>
                </a:solidFill>
                <a:latin typeface="Calibri"/>
                <a:ea typeface="DejaVu Sans"/>
              </a:rPr>
              <a:t>У </a:t>
            </a:r>
            <a:r>
              <a:rPr lang="ru-RU" sz="2000" b="1" i="1" spc="-1">
                <a:solidFill>
                  <a:srgbClr val="FF0000"/>
                </a:solidFill>
                <a:latin typeface="Calibri"/>
                <a:ea typeface="DejaVu Sans"/>
              </a:rPr>
              <a:t>положенні на боку, так званому «стабільному бічному положенні»</a:t>
            </a:r>
            <a:r>
              <a:rPr lang="ru-RU" sz="2000" b="1" spc="-1">
                <a:solidFill>
                  <a:srgbClr val="FF0000"/>
                </a:solidFill>
                <a:latin typeface="Calibri"/>
                <a:ea typeface="DejaVu Sans"/>
              </a:rPr>
              <a:t>,</a:t>
            </a:r>
            <a:r>
              <a:rPr lang="ru-RU" sz="2000" b="1" spc="-1">
                <a:solidFill>
                  <a:srgbClr val="000000"/>
                </a:solidFill>
                <a:latin typeface="Calibri"/>
                <a:ea typeface="DejaVu Sans"/>
              </a:rPr>
              <a:t> обов’язково транспортують поранених, які перебувають без свідомості.</a:t>
            </a:r>
            <a:r>
              <a:t/>
            </a:r>
            <a:br/>
            <a:r>
              <a:rPr lang="ru-RU" sz="2000" b="1" i="1" spc="-1">
                <a:solidFill>
                  <a:srgbClr val="FF0000"/>
                </a:solidFill>
                <a:latin typeface="Calibri"/>
                <a:ea typeface="DejaVu Sans"/>
              </a:rPr>
              <a:t>Напівсидяче положення з витягнутими ногами</a:t>
            </a:r>
            <a:r>
              <a:rPr lang="ru-RU" sz="2000" b="1" spc="-1">
                <a:solidFill>
                  <a:srgbClr val="000000"/>
                </a:solidFill>
                <a:latin typeface="Calibri"/>
                <a:ea typeface="DejaVu Sans"/>
              </a:rPr>
              <a:t> рекомендується при пораненнях шиї та значних ушкодженнях верхніх кінцівок.</a:t>
            </a:r>
            <a:endParaRPr lang="ru-RU" sz="2000" spc="-1">
              <a:latin typeface="Arial"/>
            </a:endParaRPr>
          </a:p>
          <a:p>
            <a:pPr marL="216000" indent="-215280" algn="just">
              <a:buClr>
                <a:srgbClr val="FF0000"/>
              </a:buClr>
              <a:buFont typeface="Arial"/>
              <a:buChar char="•"/>
            </a:pPr>
            <a:r>
              <a:rPr lang="ru-RU" sz="2000" b="1" i="1" spc="-1">
                <a:solidFill>
                  <a:srgbClr val="FF0000"/>
                </a:solidFill>
                <a:latin typeface="Calibri"/>
                <a:ea typeface="DejaVu Sans"/>
              </a:rPr>
              <a:t>У напівсидячому положенні із зігнутими колінами, під які підкладають валик</a:t>
            </a:r>
            <a:r>
              <a:rPr lang="ru-RU" sz="2000" b="1" i="1" spc="-1">
                <a:solidFill>
                  <a:srgbClr val="000000"/>
                </a:solidFill>
                <a:latin typeface="Calibri"/>
                <a:ea typeface="DejaVu Sans"/>
              </a:rPr>
              <a:t>,</a:t>
            </a:r>
            <a:r>
              <a:rPr lang="ru-RU" sz="2000" b="1" spc="-1">
                <a:solidFill>
                  <a:srgbClr val="000000"/>
                </a:solidFill>
                <a:latin typeface="Calibri"/>
                <a:ea typeface="DejaVu Sans"/>
              </a:rPr>
              <a:t> транспортують постраждалого з пораненнями сечових органів, при травмах черевної порожнини, а також при пораненнях грудної клітини.</a:t>
            </a:r>
            <a:endParaRPr lang="ru-RU" sz="2000" spc="-1">
              <a:latin typeface="Arial"/>
            </a:endParaRPr>
          </a:p>
        </p:txBody>
      </p:sp>
    </p:spTree>
    <p:extLst>
      <p:ext uri="{BB962C8B-B14F-4D97-AF65-F5344CB8AC3E}">
        <p14:creationId xmlns:p14="http://schemas.microsoft.com/office/powerpoint/2010/main" val="144200003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 name="Picture 4"/>
          <p:cNvPicPr/>
          <p:nvPr/>
        </p:nvPicPr>
        <p:blipFill>
          <a:blip r:embed="rId2"/>
          <a:srcRect l="9715" t="7348" r="10018" b="5501"/>
          <a:stretch/>
        </p:blipFill>
        <p:spPr>
          <a:xfrm>
            <a:off x="3036000" y="144360"/>
            <a:ext cx="6048000" cy="6604920"/>
          </a:xfrm>
          <a:prstGeom prst="rect">
            <a:avLst/>
          </a:prstGeom>
          <a:ln w="9360">
            <a:noFill/>
          </a:ln>
        </p:spPr>
      </p:pic>
      <p:sp>
        <p:nvSpPr>
          <p:cNvPr id="578" name="TextShape 1"/>
          <p:cNvSpPr txBox="1"/>
          <p:nvPr/>
        </p:nvSpPr>
        <p:spPr>
          <a:xfrm>
            <a:off x="3900000" y="2389680"/>
            <a:ext cx="3912840" cy="367878"/>
          </a:xfrm>
          <a:prstGeom prst="rect">
            <a:avLst/>
          </a:prstGeom>
          <a:noFill/>
          <a:ln>
            <a:noFill/>
          </a:ln>
        </p:spPr>
        <p:txBody>
          <a:bodyPr lIns="90000" tIns="45000" rIns="90000" bIns="45000">
            <a:spAutoFit/>
          </a:bodyPr>
          <a:lstStyle/>
          <a:p>
            <a:r>
              <a:rPr lang="ru-RU" spc="-1">
                <a:latin typeface="Arial"/>
              </a:rPr>
              <a:t>    </a:t>
            </a:r>
            <a:r>
              <a:rPr lang="ru-RU" b="1" spc="-1">
                <a:latin typeface="Arial"/>
              </a:rPr>
              <a:t>Ш           И             Н               И    </a:t>
            </a:r>
            <a:endParaRPr lang="ru-RU" spc="-1">
              <a:latin typeface="Arial"/>
            </a:endParaRPr>
          </a:p>
        </p:txBody>
      </p:sp>
    </p:spTree>
    <p:extLst>
      <p:ext uri="{BB962C8B-B14F-4D97-AF65-F5344CB8AC3E}">
        <p14:creationId xmlns:p14="http://schemas.microsoft.com/office/powerpoint/2010/main" val="79967502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 name="Picture 5"/>
          <p:cNvPicPr/>
          <p:nvPr/>
        </p:nvPicPr>
        <p:blipFill>
          <a:blip r:embed="rId2"/>
          <a:srcRect t="8390" b="6548"/>
          <a:stretch/>
        </p:blipFill>
        <p:spPr>
          <a:xfrm>
            <a:off x="3684000" y="216000"/>
            <a:ext cx="6897600" cy="6408000"/>
          </a:xfrm>
          <a:prstGeom prst="rect">
            <a:avLst/>
          </a:prstGeom>
          <a:ln w="9360">
            <a:noFill/>
          </a:ln>
        </p:spPr>
      </p:pic>
      <p:sp>
        <p:nvSpPr>
          <p:cNvPr id="580" name="TextShape 1"/>
          <p:cNvSpPr txBox="1"/>
          <p:nvPr/>
        </p:nvSpPr>
        <p:spPr>
          <a:xfrm>
            <a:off x="1737120" y="288000"/>
            <a:ext cx="1946880" cy="5353858"/>
          </a:xfrm>
          <a:prstGeom prst="rect">
            <a:avLst/>
          </a:prstGeom>
          <a:noFill/>
          <a:ln>
            <a:noFill/>
          </a:ln>
        </p:spPr>
        <p:txBody>
          <a:bodyPr lIns="90000" tIns="45000" rIns="90000" bIns="45000">
            <a:spAutoFit/>
          </a:bodyPr>
          <a:lstStyle/>
          <a:p>
            <a:r>
              <a:rPr lang="ru-RU" b="1" spc="-1">
                <a:latin typeface="Arial"/>
              </a:rPr>
              <a:t>Імобілізація</a:t>
            </a:r>
          </a:p>
          <a:p>
            <a:r>
              <a:rPr lang="ru-RU" b="1" spc="-1">
                <a:latin typeface="Arial"/>
              </a:rPr>
              <a:t>- голова</a:t>
            </a: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r>
              <a:rPr lang="ru-RU" b="1" spc="-1">
                <a:latin typeface="Arial"/>
              </a:rPr>
              <a:t>-хребет</a:t>
            </a:r>
          </a:p>
          <a:p>
            <a:endParaRPr lang="ru-RU" b="1" spc="-1">
              <a:latin typeface="Arial"/>
            </a:endParaRPr>
          </a:p>
          <a:p>
            <a:endParaRPr lang="ru-RU" b="1" spc="-1">
              <a:latin typeface="Arial"/>
            </a:endParaRPr>
          </a:p>
          <a:p>
            <a:endParaRPr lang="ru-RU" b="1" spc="-1">
              <a:latin typeface="Arial"/>
            </a:endParaRPr>
          </a:p>
          <a:p>
            <a:r>
              <a:rPr lang="ru-RU" b="1" spc="-1">
                <a:latin typeface="Arial"/>
              </a:rPr>
              <a:t>-таз / нижня </a:t>
            </a:r>
          </a:p>
          <a:p>
            <a:r>
              <a:rPr lang="ru-RU" b="1" spc="-1">
                <a:latin typeface="Arial"/>
              </a:rPr>
              <a:t>        кінцівка</a:t>
            </a: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r>
              <a:rPr lang="ru-RU" b="1" spc="-1">
                <a:latin typeface="Arial"/>
              </a:rPr>
              <a:t>-грудна клітка/</a:t>
            </a:r>
          </a:p>
          <a:p>
            <a:pPr>
              <a:lnSpc>
                <a:spcPct val="100000"/>
              </a:lnSpc>
            </a:pPr>
            <a:r>
              <a:rPr lang="ru-RU" b="1" spc="-1">
                <a:latin typeface="Arial"/>
              </a:rPr>
              <a:t>верхня кінцівка</a:t>
            </a:r>
          </a:p>
        </p:txBody>
      </p:sp>
      <p:sp>
        <p:nvSpPr>
          <p:cNvPr id="581" name="CustomShape 2"/>
          <p:cNvSpPr/>
          <p:nvPr/>
        </p:nvSpPr>
        <p:spPr>
          <a:xfrm>
            <a:off x="3900000" y="4608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2" name="CustomShape 3"/>
          <p:cNvSpPr/>
          <p:nvPr/>
        </p:nvSpPr>
        <p:spPr>
          <a:xfrm>
            <a:off x="4764000" y="3960000"/>
            <a:ext cx="1728000" cy="144000"/>
          </a:xfrm>
          <a:custGeom>
            <a:avLst/>
            <a:gdLst/>
            <a:ahLst/>
            <a:cxnLst/>
            <a:rect l="0" t="0" r="r" b="b"/>
            <a:pathLst>
              <a:path w="4802" h="402">
                <a:moveTo>
                  <a:pt x="0" y="200"/>
                </a:moveTo>
                <a:lnTo>
                  <a:pt x="955" y="0"/>
                </a:lnTo>
                <a:lnTo>
                  <a:pt x="955" y="100"/>
                </a:lnTo>
                <a:lnTo>
                  <a:pt x="3845" y="100"/>
                </a:lnTo>
                <a:lnTo>
                  <a:pt x="3845" y="0"/>
                </a:lnTo>
                <a:lnTo>
                  <a:pt x="4801" y="200"/>
                </a:lnTo>
                <a:lnTo>
                  <a:pt x="3845" y="401"/>
                </a:lnTo>
                <a:lnTo>
                  <a:pt x="3845" y="300"/>
                </a:lnTo>
                <a:lnTo>
                  <a:pt x="955" y="300"/>
                </a:lnTo>
                <a:lnTo>
                  <a:pt x="955"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3" name="CustomShape 4"/>
          <p:cNvSpPr/>
          <p:nvPr/>
        </p:nvSpPr>
        <p:spPr>
          <a:xfrm>
            <a:off x="6852000" y="1728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4" name="CustomShape 5"/>
          <p:cNvSpPr/>
          <p:nvPr/>
        </p:nvSpPr>
        <p:spPr>
          <a:xfrm>
            <a:off x="8508000" y="5040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5" name="CustomShape 6"/>
          <p:cNvSpPr/>
          <p:nvPr/>
        </p:nvSpPr>
        <p:spPr>
          <a:xfrm>
            <a:off x="8724000" y="3960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6" name="CustomShape 7"/>
          <p:cNvSpPr/>
          <p:nvPr/>
        </p:nvSpPr>
        <p:spPr>
          <a:xfrm>
            <a:off x="4404000" y="2807640"/>
            <a:ext cx="2448000" cy="144000"/>
          </a:xfrm>
          <a:custGeom>
            <a:avLst/>
            <a:gdLst/>
            <a:ahLst/>
            <a:cxnLst/>
            <a:rect l="0" t="0" r="r" b="b"/>
            <a:pathLst>
              <a:path w="6802" h="402">
                <a:moveTo>
                  <a:pt x="0" y="201"/>
                </a:moveTo>
                <a:lnTo>
                  <a:pt x="1353" y="401"/>
                </a:lnTo>
                <a:lnTo>
                  <a:pt x="1353" y="301"/>
                </a:lnTo>
                <a:lnTo>
                  <a:pt x="5447" y="301"/>
                </a:lnTo>
                <a:lnTo>
                  <a:pt x="5447" y="401"/>
                </a:lnTo>
                <a:lnTo>
                  <a:pt x="6801" y="201"/>
                </a:lnTo>
                <a:lnTo>
                  <a:pt x="5447" y="0"/>
                </a:lnTo>
                <a:lnTo>
                  <a:pt x="5447" y="101"/>
                </a:lnTo>
                <a:lnTo>
                  <a:pt x="1353" y="101"/>
                </a:lnTo>
                <a:lnTo>
                  <a:pt x="1353" y="0"/>
                </a:lnTo>
                <a:lnTo>
                  <a:pt x="0" y="2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7" name="CustomShape 8"/>
          <p:cNvSpPr/>
          <p:nvPr/>
        </p:nvSpPr>
        <p:spPr>
          <a:xfrm>
            <a:off x="7716000" y="2807640"/>
            <a:ext cx="2448000" cy="144000"/>
          </a:xfrm>
          <a:custGeom>
            <a:avLst/>
            <a:gdLst/>
            <a:ahLst/>
            <a:cxnLst/>
            <a:rect l="0" t="0" r="r" b="b"/>
            <a:pathLst>
              <a:path w="6802" h="402">
                <a:moveTo>
                  <a:pt x="0" y="201"/>
                </a:moveTo>
                <a:lnTo>
                  <a:pt x="1353" y="401"/>
                </a:lnTo>
                <a:lnTo>
                  <a:pt x="1353" y="301"/>
                </a:lnTo>
                <a:lnTo>
                  <a:pt x="5447" y="301"/>
                </a:lnTo>
                <a:lnTo>
                  <a:pt x="5447" y="401"/>
                </a:lnTo>
                <a:lnTo>
                  <a:pt x="6801" y="201"/>
                </a:lnTo>
                <a:lnTo>
                  <a:pt x="5447" y="0"/>
                </a:lnTo>
                <a:lnTo>
                  <a:pt x="5447" y="101"/>
                </a:lnTo>
                <a:lnTo>
                  <a:pt x="1353" y="101"/>
                </a:lnTo>
                <a:lnTo>
                  <a:pt x="1353" y="0"/>
                </a:lnTo>
                <a:lnTo>
                  <a:pt x="0" y="2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8" name="CustomShape 9"/>
          <p:cNvSpPr/>
          <p:nvPr/>
        </p:nvSpPr>
        <p:spPr>
          <a:xfrm>
            <a:off x="7428000" y="3096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89" name="CustomShape 10"/>
          <p:cNvSpPr/>
          <p:nvPr/>
        </p:nvSpPr>
        <p:spPr>
          <a:xfrm>
            <a:off x="3684000" y="1944000"/>
            <a:ext cx="1296000" cy="144000"/>
          </a:xfrm>
          <a:custGeom>
            <a:avLst/>
            <a:gdLst/>
            <a:ahLst/>
            <a:cxnLst/>
            <a:rect l="0" t="0" r="r" b="b"/>
            <a:pathLst>
              <a:path w="3601" h="402">
                <a:moveTo>
                  <a:pt x="0" y="200"/>
                </a:moveTo>
                <a:lnTo>
                  <a:pt x="716" y="0"/>
                </a:lnTo>
                <a:lnTo>
                  <a:pt x="716" y="100"/>
                </a:lnTo>
                <a:lnTo>
                  <a:pt x="2884" y="100"/>
                </a:lnTo>
                <a:lnTo>
                  <a:pt x="2884" y="0"/>
                </a:lnTo>
                <a:lnTo>
                  <a:pt x="3600" y="200"/>
                </a:lnTo>
                <a:lnTo>
                  <a:pt x="2884" y="401"/>
                </a:lnTo>
                <a:lnTo>
                  <a:pt x="2884" y="300"/>
                </a:lnTo>
                <a:lnTo>
                  <a:pt x="716" y="300"/>
                </a:lnTo>
                <a:lnTo>
                  <a:pt x="71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9463881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 name="Picture 4"/>
          <p:cNvPicPr/>
          <p:nvPr/>
        </p:nvPicPr>
        <p:blipFill>
          <a:blip r:embed="rId2"/>
          <a:srcRect t="10100" r="2929" b="381"/>
          <a:stretch/>
        </p:blipFill>
        <p:spPr>
          <a:xfrm>
            <a:off x="4007640" y="432000"/>
            <a:ext cx="6372360" cy="6137640"/>
          </a:xfrm>
          <a:prstGeom prst="rect">
            <a:avLst/>
          </a:prstGeom>
          <a:ln w="9360">
            <a:noFill/>
          </a:ln>
        </p:spPr>
      </p:pic>
      <p:sp>
        <p:nvSpPr>
          <p:cNvPr id="591" name="TextShape 1"/>
          <p:cNvSpPr txBox="1"/>
          <p:nvPr/>
        </p:nvSpPr>
        <p:spPr>
          <a:xfrm>
            <a:off x="1750800" y="614521"/>
            <a:ext cx="2184840" cy="6184855"/>
          </a:xfrm>
          <a:prstGeom prst="rect">
            <a:avLst/>
          </a:prstGeom>
          <a:noFill/>
          <a:ln>
            <a:noFill/>
          </a:ln>
        </p:spPr>
        <p:txBody>
          <a:bodyPr lIns="90000" tIns="45000" rIns="90000" bIns="45000">
            <a:spAutoFit/>
          </a:bodyPr>
          <a:lstStyle/>
          <a:p>
            <a:r>
              <a:rPr lang="ru-RU" b="1" spc="-1">
                <a:latin typeface="Arial"/>
              </a:rPr>
              <a:t>Положення </a:t>
            </a:r>
          </a:p>
          <a:p>
            <a:r>
              <a:rPr lang="ru-RU" b="1" spc="-1">
                <a:latin typeface="Arial"/>
              </a:rPr>
              <a:t>хворого при </a:t>
            </a:r>
          </a:p>
          <a:p>
            <a:r>
              <a:rPr lang="ru-RU" b="1" spc="-1">
                <a:latin typeface="Arial"/>
              </a:rPr>
              <a:t>Транспортуванні:</a:t>
            </a:r>
          </a:p>
          <a:p>
            <a:endParaRPr lang="ru-RU" b="1" spc="-1">
              <a:latin typeface="Arial"/>
            </a:endParaRPr>
          </a:p>
          <a:p>
            <a:r>
              <a:rPr lang="ru-RU" b="1" spc="-1">
                <a:latin typeface="Arial"/>
              </a:rPr>
              <a:t>-на спині</a:t>
            </a:r>
          </a:p>
          <a:p>
            <a:r>
              <a:rPr lang="ru-RU" b="1" spc="-1">
                <a:latin typeface="Arial"/>
              </a:rPr>
              <a:t>-на животі</a:t>
            </a: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r>
              <a:rPr lang="ru-RU" b="1" spc="-1">
                <a:latin typeface="Arial"/>
              </a:rPr>
              <a:t>-напівсидячі</a:t>
            </a: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endParaRPr lang="ru-RU" b="1" spc="-1">
              <a:latin typeface="Arial"/>
            </a:endParaRPr>
          </a:p>
          <a:p>
            <a:r>
              <a:rPr lang="ru-RU" b="1" spc="-1">
                <a:latin typeface="Arial"/>
              </a:rPr>
              <a:t>-на боку</a:t>
            </a:r>
          </a:p>
          <a:p>
            <a:endParaRPr lang="ru-RU" b="1" spc="-1">
              <a:latin typeface="Arial"/>
            </a:endParaRPr>
          </a:p>
          <a:p>
            <a:endParaRPr lang="ru-RU" b="1" spc="-1">
              <a:latin typeface="Arial"/>
            </a:endParaRPr>
          </a:p>
        </p:txBody>
      </p:sp>
      <p:sp>
        <p:nvSpPr>
          <p:cNvPr id="592" name="CustomShape 2"/>
          <p:cNvSpPr/>
          <p:nvPr/>
        </p:nvSpPr>
        <p:spPr>
          <a:xfrm>
            <a:off x="4908000" y="1367640"/>
            <a:ext cx="5112000" cy="144000"/>
          </a:xfrm>
          <a:custGeom>
            <a:avLst/>
            <a:gdLst/>
            <a:ahLst/>
            <a:cxnLst/>
            <a:rect l="0" t="0" r="r" b="b"/>
            <a:pathLst>
              <a:path w="14202" h="402">
                <a:moveTo>
                  <a:pt x="0" y="201"/>
                </a:moveTo>
                <a:lnTo>
                  <a:pt x="2827" y="401"/>
                </a:lnTo>
                <a:lnTo>
                  <a:pt x="2827" y="301"/>
                </a:lnTo>
                <a:lnTo>
                  <a:pt x="11373" y="301"/>
                </a:lnTo>
                <a:lnTo>
                  <a:pt x="11373" y="401"/>
                </a:lnTo>
                <a:lnTo>
                  <a:pt x="14201" y="201"/>
                </a:lnTo>
                <a:lnTo>
                  <a:pt x="11373" y="0"/>
                </a:lnTo>
                <a:lnTo>
                  <a:pt x="11373" y="101"/>
                </a:lnTo>
                <a:lnTo>
                  <a:pt x="2827" y="101"/>
                </a:lnTo>
                <a:lnTo>
                  <a:pt x="2827" y="0"/>
                </a:lnTo>
                <a:lnTo>
                  <a:pt x="0" y="201"/>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3" name="CustomShape 3"/>
          <p:cNvSpPr/>
          <p:nvPr/>
        </p:nvSpPr>
        <p:spPr>
          <a:xfrm>
            <a:off x="5052000" y="4934880"/>
            <a:ext cx="1512000" cy="177120"/>
          </a:xfrm>
          <a:custGeom>
            <a:avLst/>
            <a:gdLst/>
            <a:ahLst/>
            <a:cxnLst/>
            <a:rect l="0" t="0" r="r" b="b"/>
            <a:pathLst>
              <a:path w="4202" h="494">
                <a:moveTo>
                  <a:pt x="0" y="246"/>
                </a:moveTo>
                <a:lnTo>
                  <a:pt x="836" y="0"/>
                </a:lnTo>
                <a:lnTo>
                  <a:pt x="836" y="123"/>
                </a:lnTo>
                <a:lnTo>
                  <a:pt x="3364" y="123"/>
                </a:lnTo>
                <a:lnTo>
                  <a:pt x="3364" y="0"/>
                </a:lnTo>
                <a:lnTo>
                  <a:pt x="4201" y="246"/>
                </a:lnTo>
                <a:lnTo>
                  <a:pt x="3364" y="493"/>
                </a:lnTo>
                <a:lnTo>
                  <a:pt x="3364" y="369"/>
                </a:lnTo>
                <a:lnTo>
                  <a:pt x="836" y="369"/>
                </a:lnTo>
                <a:lnTo>
                  <a:pt x="836" y="493"/>
                </a:lnTo>
                <a:lnTo>
                  <a:pt x="0" y="246"/>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4" name="CustomShape 4"/>
          <p:cNvSpPr/>
          <p:nvPr/>
        </p:nvSpPr>
        <p:spPr>
          <a:xfrm>
            <a:off x="6348000" y="6336000"/>
            <a:ext cx="1512000" cy="144000"/>
          </a:xfrm>
          <a:custGeom>
            <a:avLst/>
            <a:gdLst/>
            <a:ahLst/>
            <a:cxnLst/>
            <a:rect l="0" t="0" r="r" b="b"/>
            <a:pathLst>
              <a:path w="4202" h="402">
                <a:moveTo>
                  <a:pt x="0" y="200"/>
                </a:moveTo>
                <a:lnTo>
                  <a:pt x="836" y="0"/>
                </a:lnTo>
                <a:lnTo>
                  <a:pt x="836" y="100"/>
                </a:lnTo>
                <a:lnTo>
                  <a:pt x="3364" y="100"/>
                </a:lnTo>
                <a:lnTo>
                  <a:pt x="3364" y="0"/>
                </a:lnTo>
                <a:lnTo>
                  <a:pt x="4201" y="200"/>
                </a:lnTo>
                <a:lnTo>
                  <a:pt x="3364" y="401"/>
                </a:lnTo>
                <a:lnTo>
                  <a:pt x="3364" y="300"/>
                </a:lnTo>
                <a:lnTo>
                  <a:pt x="836" y="300"/>
                </a:lnTo>
                <a:lnTo>
                  <a:pt x="836" y="401"/>
                </a:lnTo>
                <a:lnTo>
                  <a:pt x="0" y="2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5" name="CustomShape 5"/>
          <p:cNvSpPr/>
          <p:nvPr/>
        </p:nvSpPr>
        <p:spPr>
          <a:xfrm>
            <a:off x="4007640" y="2519640"/>
            <a:ext cx="5832000" cy="216000"/>
          </a:xfrm>
          <a:custGeom>
            <a:avLst/>
            <a:gdLst/>
            <a:ahLst/>
            <a:cxnLst/>
            <a:rect l="0" t="0" r="r" b="b"/>
            <a:pathLst>
              <a:path w="16202" h="602">
                <a:moveTo>
                  <a:pt x="0" y="300"/>
                </a:moveTo>
                <a:lnTo>
                  <a:pt x="3225" y="0"/>
                </a:lnTo>
                <a:lnTo>
                  <a:pt x="3225" y="150"/>
                </a:lnTo>
                <a:lnTo>
                  <a:pt x="12975" y="150"/>
                </a:lnTo>
                <a:lnTo>
                  <a:pt x="12975" y="0"/>
                </a:lnTo>
                <a:lnTo>
                  <a:pt x="16201" y="300"/>
                </a:lnTo>
                <a:lnTo>
                  <a:pt x="12975" y="601"/>
                </a:lnTo>
                <a:lnTo>
                  <a:pt x="12975" y="450"/>
                </a:lnTo>
                <a:lnTo>
                  <a:pt x="3225" y="450"/>
                </a:lnTo>
                <a:lnTo>
                  <a:pt x="3225" y="601"/>
                </a:lnTo>
                <a:lnTo>
                  <a:pt x="0" y="3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96" name="CustomShape 6"/>
          <p:cNvSpPr/>
          <p:nvPr/>
        </p:nvSpPr>
        <p:spPr>
          <a:xfrm>
            <a:off x="7572000" y="4934880"/>
            <a:ext cx="2448000" cy="177120"/>
          </a:xfrm>
          <a:custGeom>
            <a:avLst/>
            <a:gdLst/>
            <a:ahLst/>
            <a:cxnLst/>
            <a:rect l="0" t="0" r="r" b="b"/>
            <a:pathLst>
              <a:path w="6802" h="494">
                <a:moveTo>
                  <a:pt x="0" y="246"/>
                </a:moveTo>
                <a:lnTo>
                  <a:pt x="1353" y="0"/>
                </a:lnTo>
                <a:lnTo>
                  <a:pt x="1353" y="123"/>
                </a:lnTo>
                <a:lnTo>
                  <a:pt x="5447" y="123"/>
                </a:lnTo>
                <a:lnTo>
                  <a:pt x="5447" y="0"/>
                </a:lnTo>
                <a:lnTo>
                  <a:pt x="6801" y="246"/>
                </a:lnTo>
                <a:lnTo>
                  <a:pt x="5447" y="493"/>
                </a:lnTo>
                <a:lnTo>
                  <a:pt x="5447" y="369"/>
                </a:lnTo>
                <a:lnTo>
                  <a:pt x="1353" y="369"/>
                </a:lnTo>
                <a:lnTo>
                  <a:pt x="1353" y="493"/>
                </a:lnTo>
                <a:lnTo>
                  <a:pt x="0" y="246"/>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67788823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1738200" y="214200"/>
            <a:ext cx="8642880" cy="664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80880" indent="-379800" algn="ctr">
              <a:lnSpc>
                <a:spcPct val="80000"/>
              </a:lnSpc>
              <a:spcBef>
                <a:spcPts val="519"/>
              </a:spcBef>
            </a:pPr>
            <a:r>
              <a:rPr lang="ru-RU" sz="2600" b="1" spc="-1">
                <a:solidFill>
                  <a:srgbClr val="FF0000"/>
                </a:solidFill>
                <a:latin typeface="Calibri"/>
                <a:ea typeface="DejaVu Sans"/>
              </a:rPr>
              <a:t>Правила транспортної іммобілізації (послідовність дій по наданню транспортної іммобілізації):</a:t>
            </a:r>
            <a:endParaRPr lang="ru-RU" sz="26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перед транспортною іммобілізацією провести знеболювання;</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зупинити кровотечу;</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на рану накласти асептичну пов’язку;</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одяг не знімати (тільки по показам - відкритий перелом, для</a:t>
            </a:r>
            <a:r>
              <a:t/>
            </a:r>
            <a:br/>
            <a:r>
              <a:rPr lang="ru-RU" sz="2200" spc="-1">
                <a:solidFill>
                  <a:srgbClr val="000000"/>
                </a:solidFill>
                <a:latin typeface="Calibri"/>
                <a:ea typeface="DejaVu Sans"/>
              </a:rPr>
              <a:t>кращого  обстеження   кінцівки),   використовуючи  її для   м’якої</a:t>
            </a:r>
            <a:r>
              <a:t/>
            </a:r>
            <a:br/>
            <a:r>
              <a:rPr lang="ru-RU" sz="2200" spc="-1">
                <a:solidFill>
                  <a:srgbClr val="000000"/>
                </a:solidFill>
                <a:latin typeface="Calibri"/>
                <a:ea typeface="DejaVu Sans"/>
              </a:rPr>
              <a:t>прокладки під шину;</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уламки кісток при відкритих переломах не вправляти;</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змоделювати шину відповідно ділянки транспортної іммобілізації</a:t>
            </a:r>
            <a:r>
              <a:t/>
            </a:r>
            <a:br/>
            <a:r>
              <a:rPr lang="ru-RU" sz="2200" spc="-1">
                <a:solidFill>
                  <a:srgbClr val="000000"/>
                </a:solidFill>
                <a:latin typeface="Calibri"/>
                <a:ea typeface="DejaVu Sans"/>
              </a:rPr>
              <a:t>конкретного хворого;</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накласти   на   шину   ватно-марлеві   (або   з   іншого   матеріалу)</a:t>
            </a:r>
            <a:r>
              <a:t/>
            </a:r>
            <a:br/>
            <a:r>
              <a:rPr lang="ru-RU" sz="2200" spc="-1">
                <a:solidFill>
                  <a:srgbClr val="000000"/>
                </a:solidFill>
                <a:latin typeface="Calibri"/>
                <a:ea typeface="DejaVu Sans"/>
              </a:rPr>
              <a:t>прокладки в її ділянках, що торкаються кісткових виступів та в</a:t>
            </a:r>
            <a:r>
              <a:t/>
            </a:r>
            <a:br/>
            <a:r>
              <a:rPr lang="ru-RU" sz="2200" spc="-1">
                <a:solidFill>
                  <a:srgbClr val="000000"/>
                </a:solidFill>
                <a:latin typeface="Calibri"/>
                <a:ea typeface="DejaVu Sans"/>
              </a:rPr>
              <a:t>проекції судинно-нервових пучків;</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при переломі довгих трубчатих кісток - фіксація всіх суглобів, які</a:t>
            </a:r>
            <a:r>
              <a:t/>
            </a:r>
            <a:br/>
            <a:r>
              <a:rPr lang="ru-RU" sz="2200" spc="-1">
                <a:solidFill>
                  <a:srgbClr val="000000"/>
                </a:solidFill>
                <a:latin typeface="Calibri"/>
                <a:ea typeface="DejaVu Sans"/>
              </a:rPr>
              <a:t>функціонують під дією м’язів даного сегмента кінцівки;</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положення фіксації кінцівки - середньо-фізіологічне;</a:t>
            </a:r>
            <a:endParaRPr lang="ru-RU" sz="2200" spc="-1">
              <a:latin typeface="Arial"/>
            </a:endParaRPr>
          </a:p>
          <a:p>
            <a:pPr marL="380880" indent="-379800" algn="just">
              <a:lnSpc>
                <a:spcPct val="80000"/>
              </a:lnSpc>
              <a:spcBef>
                <a:spcPts val="439"/>
              </a:spcBef>
              <a:buClr>
                <a:srgbClr val="000000"/>
              </a:buClr>
              <a:buFont typeface="Wingdings" charset="2"/>
              <a:buChar char=""/>
            </a:pPr>
            <a:r>
              <a:rPr lang="ru-RU" sz="2200" spc="-1">
                <a:solidFill>
                  <a:srgbClr val="000000"/>
                </a:solidFill>
                <a:latin typeface="Calibri"/>
                <a:ea typeface="DejaVu Sans"/>
              </a:rPr>
              <a:t>якщо конструкція шини дозволяє, то краще створити після транспортної іммобілізації витяжіння (протидія рефлекторному скороченню м’язів ураженого сегмента) .</a:t>
            </a:r>
            <a:endParaRPr lang="ru-RU" sz="2200" spc="-1">
              <a:latin typeface="Arial"/>
            </a:endParaRPr>
          </a:p>
        </p:txBody>
      </p:sp>
    </p:spTree>
    <p:extLst>
      <p:ext uri="{BB962C8B-B14F-4D97-AF65-F5344CB8AC3E}">
        <p14:creationId xmlns:p14="http://schemas.microsoft.com/office/powerpoint/2010/main" val="11396631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1981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gn="ctr">
              <a:lnSpc>
                <a:spcPct val="100000"/>
              </a:lnSpc>
            </a:pPr>
            <a:r>
              <a:rPr lang="ru-RU" sz="4000" b="1" spc="-1">
                <a:solidFill>
                  <a:srgbClr val="FF0000"/>
                </a:solidFill>
                <a:latin typeface="Calibri"/>
                <a:ea typeface="DejaVu Sans"/>
              </a:rPr>
              <a:t>Способи проведення транспортної іммобілізації</a:t>
            </a:r>
            <a:endParaRPr lang="ru-RU" sz="4000" spc="-1">
              <a:latin typeface="Arial"/>
            </a:endParaRPr>
          </a:p>
        </p:txBody>
      </p:sp>
      <p:sp>
        <p:nvSpPr>
          <p:cNvPr id="599" name="CustomShape 2"/>
          <p:cNvSpPr/>
          <p:nvPr/>
        </p:nvSpPr>
        <p:spPr>
          <a:xfrm>
            <a:off x="1981200" y="1600200"/>
            <a:ext cx="8256960" cy="50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gn="just">
              <a:spcBef>
                <a:spcPts val="641"/>
              </a:spcBef>
              <a:buClr>
                <a:srgbClr val="000000"/>
              </a:buClr>
              <a:buFont typeface="Arial"/>
              <a:buChar char="•"/>
            </a:pPr>
            <a:r>
              <a:rPr lang="ru-RU" sz="3200" spc="-1">
                <a:solidFill>
                  <a:srgbClr val="000000"/>
                </a:solidFill>
                <a:latin typeface="Calibri"/>
                <a:ea typeface="DejaVu Sans"/>
              </a:rPr>
              <a:t>а)	</a:t>
            </a:r>
            <a:r>
              <a:rPr lang="ru-RU" sz="3200" b="1" spc="-1">
                <a:solidFill>
                  <a:srgbClr val="FF0000"/>
                </a:solidFill>
                <a:latin typeface="Calibri"/>
                <a:ea typeface="DejaVu Sans"/>
              </a:rPr>
              <a:t>Аутоімобілізація</a:t>
            </a:r>
            <a:r>
              <a:rPr lang="ru-RU" sz="3200" b="1" spc="-1">
                <a:solidFill>
                  <a:srgbClr val="000000"/>
                </a:solidFill>
                <a:latin typeface="Calibri"/>
                <a:ea typeface="DejaVu Sans"/>
              </a:rPr>
              <a:t> </a:t>
            </a:r>
            <a:r>
              <a:rPr lang="ru-RU" sz="3200" spc="-1">
                <a:solidFill>
                  <a:srgbClr val="000000"/>
                </a:solidFill>
                <a:latin typeface="Calibri"/>
                <a:ea typeface="DejaVu Sans"/>
              </a:rPr>
              <a:t> -  бинтування  ураженої  нижньої  кінцівки  до здорової або верхньої кінцівки до тулуба</a:t>
            </a:r>
            <a:endParaRPr lang="ru-RU" sz="3200" spc="-1">
              <a:latin typeface="Arial"/>
            </a:endParaRPr>
          </a:p>
          <a:p>
            <a:pPr marL="343080" indent="-342000" algn="just">
              <a:spcBef>
                <a:spcPts val="641"/>
              </a:spcBef>
              <a:buClr>
                <a:srgbClr val="000000"/>
              </a:buClr>
              <a:buFont typeface="Arial"/>
              <a:buChar char="•"/>
            </a:pPr>
            <a:r>
              <a:rPr lang="ru-RU" sz="3200" spc="-1">
                <a:solidFill>
                  <a:srgbClr val="000000"/>
                </a:solidFill>
                <a:latin typeface="Calibri"/>
                <a:ea typeface="DejaVu Sans"/>
              </a:rPr>
              <a:t>б)	</a:t>
            </a:r>
            <a:r>
              <a:rPr lang="ru-RU" sz="3200" b="1" spc="-1">
                <a:solidFill>
                  <a:srgbClr val="FF0000"/>
                </a:solidFill>
                <a:latin typeface="Calibri"/>
                <a:ea typeface="DejaVu Sans"/>
              </a:rPr>
              <a:t>Транспортна іммобілізація за допомогою підручних предметів </a:t>
            </a:r>
            <a:r>
              <a:rPr lang="ru-RU" sz="3200" spc="-1">
                <a:solidFill>
                  <a:srgbClr val="000000"/>
                </a:solidFill>
                <a:latin typeface="Calibri"/>
                <a:ea typeface="DejaVu Sans"/>
              </a:rPr>
              <a:t>(імпровізовані   шини   з   дошок,   кусків   фанери,   лиж,   картону, парасольки  тощо  в якості жорсткого предмету, до якого фіксують пошкоджену кінцівку) </a:t>
            </a:r>
            <a:endParaRPr lang="ru-RU" sz="3200" spc="-1">
              <a:latin typeface="Arial"/>
            </a:endParaRPr>
          </a:p>
        </p:txBody>
      </p:sp>
    </p:spTree>
    <p:extLst>
      <p:ext uri="{BB962C8B-B14F-4D97-AF65-F5344CB8AC3E}">
        <p14:creationId xmlns:p14="http://schemas.microsoft.com/office/powerpoint/2010/main" val="3505260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CustomShape 1"/>
          <p:cNvSpPr/>
          <p:nvPr/>
        </p:nvSpPr>
        <p:spPr>
          <a:xfrm>
            <a:off x="1738200" y="0"/>
            <a:ext cx="8928720" cy="13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just">
              <a:lnSpc>
                <a:spcPct val="100000"/>
              </a:lnSpc>
            </a:pPr>
            <a:r>
              <a:rPr lang="ru-RU" sz="2800" b="1" spc="-1" dirty="0" err="1" smtClean="0">
                <a:solidFill>
                  <a:srgbClr val="FF0000"/>
                </a:solidFill>
                <a:latin typeface="Calibri"/>
                <a:ea typeface="DejaVu Sans"/>
              </a:rPr>
              <a:t>Долікарська</a:t>
            </a:r>
            <a:r>
              <a:rPr lang="ru-RU" sz="2800" b="1" spc="-1" dirty="0" smtClean="0">
                <a:solidFill>
                  <a:srgbClr val="FF0000"/>
                </a:solidFill>
                <a:latin typeface="Calibri"/>
                <a:ea typeface="DejaVu Sans"/>
              </a:rPr>
              <a:t> </a:t>
            </a:r>
            <a:r>
              <a:rPr lang="ru-RU" sz="2800" b="1" spc="-1" dirty="0" err="1">
                <a:solidFill>
                  <a:srgbClr val="FF0000"/>
                </a:solidFill>
                <a:latin typeface="Calibri"/>
                <a:ea typeface="DejaVu Sans"/>
              </a:rPr>
              <a:t>медична</a:t>
            </a:r>
            <a:r>
              <a:rPr lang="ru-RU" sz="2800" b="1" spc="-1" dirty="0">
                <a:solidFill>
                  <a:srgbClr val="FF0000"/>
                </a:solidFill>
                <a:latin typeface="Calibri"/>
                <a:ea typeface="DejaVu Sans"/>
              </a:rPr>
              <a:t> </a:t>
            </a:r>
            <a:r>
              <a:rPr lang="ru-RU" sz="2800" b="1" spc="-1" dirty="0" err="1">
                <a:solidFill>
                  <a:srgbClr val="FF0000"/>
                </a:solidFill>
                <a:latin typeface="Calibri"/>
                <a:ea typeface="DejaVu Sans"/>
              </a:rPr>
              <a:t>допомога</a:t>
            </a:r>
            <a:r>
              <a:rPr lang="ru-RU" sz="2800" b="1" spc="-1" dirty="0">
                <a:solidFill>
                  <a:srgbClr val="FF0000"/>
                </a:solidFill>
                <a:latin typeface="Calibri"/>
                <a:ea typeface="DejaVu Sans"/>
              </a:rPr>
              <a:t> при </a:t>
            </a:r>
            <a:r>
              <a:rPr lang="ru-RU" sz="2800" b="1" i="1" spc="-1" dirty="0">
                <a:solidFill>
                  <a:srgbClr val="FF0000"/>
                </a:solidFill>
                <a:latin typeface="Calibri"/>
                <a:ea typeface="DejaVu Sans"/>
              </a:rPr>
              <a:t>травмах </a:t>
            </a:r>
            <a:r>
              <a:rPr lang="ru-RU" sz="2800" b="1" i="1" spc="-1" dirty="0" err="1">
                <a:solidFill>
                  <a:srgbClr val="FF0000"/>
                </a:solidFill>
                <a:latin typeface="Calibri"/>
                <a:ea typeface="DejaVu Sans"/>
              </a:rPr>
              <a:t>голови</a:t>
            </a:r>
            <a:r>
              <a:rPr lang="ru-RU" sz="2800" b="1" i="1" spc="-1" dirty="0">
                <a:solidFill>
                  <a:srgbClr val="FF0000"/>
                </a:solidFill>
                <a:latin typeface="Calibri"/>
                <a:ea typeface="DejaVu Sans"/>
              </a:rPr>
              <a:t>, </a:t>
            </a:r>
            <a:r>
              <a:rPr lang="ru-RU" sz="2800" b="1" i="1" spc="-1" dirty="0" err="1">
                <a:solidFill>
                  <a:srgbClr val="FF0000"/>
                </a:solidFill>
                <a:latin typeface="Calibri"/>
                <a:ea typeface="DejaVu Sans"/>
              </a:rPr>
              <a:t>шиї</a:t>
            </a:r>
            <a:r>
              <a:rPr lang="ru-RU" sz="2800" b="1" i="1" spc="-1" dirty="0">
                <a:solidFill>
                  <a:srgbClr val="FF0000"/>
                </a:solidFill>
                <a:latin typeface="Calibri"/>
                <a:ea typeface="DejaVu Sans"/>
              </a:rPr>
              <a:t>, </a:t>
            </a:r>
            <a:r>
              <a:rPr lang="ru-RU" sz="2800" b="1" i="1" spc="-1" dirty="0" err="1">
                <a:solidFill>
                  <a:srgbClr val="FF0000"/>
                </a:solidFill>
                <a:latin typeface="Calibri"/>
                <a:ea typeface="DejaVu Sans"/>
              </a:rPr>
              <a:t>грудної</a:t>
            </a:r>
            <a:r>
              <a:rPr lang="ru-RU" sz="2800" b="1" i="1" spc="-1" dirty="0">
                <a:solidFill>
                  <a:srgbClr val="FF0000"/>
                </a:solidFill>
                <a:latin typeface="Calibri"/>
                <a:ea typeface="DejaVu Sans"/>
              </a:rPr>
              <a:t> </a:t>
            </a:r>
            <a:r>
              <a:rPr lang="ru-RU" sz="2800" b="1" i="1" spc="-1" dirty="0" err="1">
                <a:solidFill>
                  <a:srgbClr val="FF0000"/>
                </a:solidFill>
                <a:latin typeface="Calibri"/>
                <a:ea typeface="DejaVu Sans"/>
              </a:rPr>
              <a:t>клітки</a:t>
            </a:r>
            <a:r>
              <a:rPr lang="ru-RU" sz="2800" b="1" i="1" spc="-1" dirty="0">
                <a:solidFill>
                  <a:srgbClr val="FF0000"/>
                </a:solidFill>
                <a:latin typeface="Calibri"/>
                <a:ea typeface="DejaVu Sans"/>
              </a:rPr>
              <a:t>, живота</a:t>
            </a:r>
            <a:r>
              <a:rPr lang="ru-RU" sz="2800" b="1" spc="-1" dirty="0">
                <a:solidFill>
                  <a:srgbClr val="FF0000"/>
                </a:solidFill>
                <a:latin typeface="Calibri"/>
                <a:ea typeface="DejaVu Sans"/>
              </a:rPr>
              <a:t>. </a:t>
            </a:r>
            <a:r>
              <a:rPr lang="ru-RU" sz="2800" b="1" spc="-1" dirty="0" err="1">
                <a:solidFill>
                  <a:srgbClr val="FF0000"/>
                </a:solidFill>
                <a:latin typeface="Calibri"/>
                <a:ea typeface="DejaVu Sans"/>
              </a:rPr>
              <a:t>Особливості</a:t>
            </a:r>
            <a:r>
              <a:rPr lang="ru-RU" sz="2800" b="1" spc="-1" dirty="0">
                <a:solidFill>
                  <a:srgbClr val="FF0000"/>
                </a:solidFill>
                <a:latin typeface="Calibri"/>
                <a:ea typeface="DejaVu Sans"/>
              </a:rPr>
              <a:t> </a:t>
            </a:r>
            <a:r>
              <a:rPr lang="ru-RU" sz="2800" b="1" spc="-1" dirty="0" err="1">
                <a:solidFill>
                  <a:srgbClr val="FF0000"/>
                </a:solidFill>
                <a:latin typeface="Calibri"/>
                <a:ea typeface="DejaVu Sans"/>
              </a:rPr>
              <a:t>транспортування</a:t>
            </a:r>
            <a:r>
              <a:rPr lang="ru-RU" sz="2800" b="1" spc="-1" dirty="0">
                <a:solidFill>
                  <a:srgbClr val="FF0000"/>
                </a:solidFill>
                <a:latin typeface="Calibri"/>
                <a:ea typeface="DejaVu Sans"/>
              </a:rPr>
              <a:t> та догляду за такими </a:t>
            </a:r>
            <a:r>
              <a:rPr lang="ru-RU" sz="2800" b="1" spc="-1" dirty="0" err="1">
                <a:solidFill>
                  <a:srgbClr val="FF0000"/>
                </a:solidFill>
                <a:latin typeface="Calibri"/>
                <a:ea typeface="DejaVu Sans"/>
              </a:rPr>
              <a:t>потерпілими</a:t>
            </a:r>
            <a:endParaRPr lang="ru-RU" sz="2800" spc="-1" dirty="0">
              <a:latin typeface="Arial"/>
            </a:endParaRPr>
          </a:p>
        </p:txBody>
      </p:sp>
      <p:sp>
        <p:nvSpPr>
          <p:cNvPr id="601" name="CustomShape 2"/>
          <p:cNvSpPr/>
          <p:nvPr/>
        </p:nvSpPr>
        <p:spPr>
          <a:xfrm>
            <a:off x="1809840" y="1396440"/>
            <a:ext cx="8642880" cy="5060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400" b="1" i="1" spc="-1">
                <a:solidFill>
                  <a:srgbClr val="7030A0"/>
                </a:solidFill>
                <a:latin typeface="Arial"/>
                <a:ea typeface="Times New Roman"/>
              </a:rPr>
              <a:t>Види травм шиї та хребта:</a:t>
            </a:r>
            <a:endParaRPr lang="ru-RU" sz="24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закриті та відкриті;</a:t>
            </a:r>
            <a:endParaRPr lang="ru-RU" sz="20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проникні (у спинномозковий канал) і непроникні;</a:t>
            </a:r>
            <a:endParaRPr lang="ru-RU" sz="20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ускладнені (травмою спинного мозку) та неускладнені;</a:t>
            </a:r>
            <a:endParaRPr lang="ru-RU" sz="20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одиничні та численні (одночасно ушкоджені декілька відділів хребта).</a:t>
            </a:r>
            <a:endParaRPr lang="ru-RU" sz="2000" spc="-1">
              <a:latin typeface="Arial"/>
            </a:endParaRPr>
          </a:p>
          <a:p>
            <a:pPr algn="just">
              <a:lnSpc>
                <a:spcPct val="100000"/>
              </a:lnSpc>
            </a:pPr>
            <a:r>
              <a:rPr lang="ru-RU" sz="2000" spc="-1">
                <a:solidFill>
                  <a:srgbClr val="333333"/>
                </a:solidFill>
                <a:latin typeface="Arial"/>
                <a:ea typeface="Times New Roman"/>
              </a:rPr>
              <a:t>Серед закритих уражень хребта найчастіше трапляються компресійні переломи тіл хребців грудного та поперекового відділів.</a:t>
            </a:r>
            <a:r>
              <a:t/>
            </a:r>
            <a:br/>
            <a:r>
              <a:rPr lang="ru-RU" sz="2000" spc="-1">
                <a:solidFill>
                  <a:srgbClr val="333333"/>
                </a:solidFill>
                <a:latin typeface="Arial"/>
                <a:ea typeface="Times New Roman"/>
              </a:rPr>
              <a:t>До ускладнених пошкоджень хребта й голови належать травма спинного й головного мозку, що проявляється непритомністю, струсом, забиттям і здавлюванням.</a:t>
            </a:r>
            <a:endParaRPr lang="ru-RU" sz="2000" spc="-1">
              <a:latin typeface="Arial"/>
            </a:endParaRPr>
          </a:p>
          <a:p>
            <a:pPr algn="ctr">
              <a:lnSpc>
                <a:spcPct val="100000"/>
              </a:lnSpc>
            </a:pPr>
            <a:r>
              <a:t/>
            </a:r>
            <a:br/>
            <a:r>
              <a:rPr lang="ru-RU" sz="2400" b="1" spc="-1">
                <a:solidFill>
                  <a:srgbClr val="FF0000"/>
                </a:solidFill>
                <a:latin typeface="Arial"/>
                <a:ea typeface="Times New Roman"/>
              </a:rPr>
              <a:t>Види травм голови:</a:t>
            </a:r>
            <a:endParaRPr lang="ru-RU" sz="24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закриті та відкриті;</a:t>
            </a:r>
            <a:endParaRPr lang="ru-RU" sz="20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проникні (порушення цілостності черепної коробки) та непроникні;</a:t>
            </a:r>
            <a:endParaRPr lang="ru-RU" sz="2000" spc="-1">
              <a:latin typeface="Arial"/>
            </a:endParaRPr>
          </a:p>
          <a:p>
            <a:pPr marL="216000" indent="-215640" algn="just">
              <a:buClr>
                <a:srgbClr val="333333"/>
              </a:buClr>
              <a:buFont typeface="Symbol"/>
              <a:buChar char=""/>
            </a:pPr>
            <a:r>
              <a:rPr lang="ru-RU" sz="2000" spc="-1">
                <a:solidFill>
                  <a:srgbClr val="333333"/>
                </a:solidFill>
                <a:latin typeface="Arial"/>
                <a:ea typeface="Times New Roman"/>
              </a:rPr>
              <a:t>ускладнені (травмою головного мозку, крововиливами в оболонки мозку) та неускладнені.</a:t>
            </a:r>
            <a:endParaRPr lang="ru-RU" sz="2000" spc="-1">
              <a:latin typeface="Arial"/>
            </a:endParaRPr>
          </a:p>
        </p:txBody>
      </p:sp>
    </p:spTree>
    <p:extLst>
      <p:ext uri="{BB962C8B-B14F-4D97-AF65-F5344CB8AC3E}">
        <p14:creationId xmlns:p14="http://schemas.microsoft.com/office/powerpoint/2010/main" val="291298681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CustomShape 1"/>
          <p:cNvSpPr/>
          <p:nvPr/>
        </p:nvSpPr>
        <p:spPr>
          <a:xfrm>
            <a:off x="1738200" y="-30335"/>
            <a:ext cx="8571600" cy="676963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ru-RU" sz="2800" b="1" i="1" spc="-1">
                <a:solidFill>
                  <a:srgbClr val="FF0000"/>
                </a:solidFill>
                <a:latin typeface="Arial"/>
                <a:ea typeface="Times New Roman"/>
              </a:rPr>
              <a:t>Ознаки травм голови та хребта:</a:t>
            </a:r>
            <a:endParaRPr lang="ru-RU" sz="2800" spc="-1">
              <a:latin typeface="Arial"/>
            </a:endParaRPr>
          </a:p>
          <a:p>
            <a:pPr algn="ctr">
              <a:lnSpc>
                <a:spcPct val="100000"/>
              </a:lnSpc>
            </a:pPr>
            <a:endParaRPr lang="ru-RU" sz="2800"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зміна рівня свідомості: сонливість, сплутування свідомості, втрата свідомості;</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сильний біль або тиск у голові, шиї чи спині;</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поколювання або втрата чутливості в пальцях рук і ніг;</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втрата рухових функцій якої-небудь частини тіла;</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незвичайні горбкуваті утворення на голові чи хребті;</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виділення крові або спинномозкової рідини з вух чи носа;</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сильна кровотеча в ділянці голови, шиї або спини;</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судоми;</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утруднене дихання;</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порушення зору;</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нудота, блювота;</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стійкий головний біль;</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різниця в розмірах правої та лівої зіниць (анізокорія);</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втрата рівноваги;</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синці в ділянці голови, особливо навколо очей і вух.</a:t>
            </a:r>
            <a:endParaRPr lang="ru-RU" spc="-1">
              <a:latin typeface="Arial"/>
            </a:endParaRPr>
          </a:p>
          <a:p>
            <a:pPr marL="216000" indent="-215640" algn="just">
              <a:buClr>
                <a:srgbClr val="333333"/>
              </a:buClr>
              <a:buFont typeface="Wingdings" charset="2"/>
              <a:buChar char=""/>
            </a:pPr>
            <a:r>
              <a:rPr lang="ru-RU" b="1" spc="-1">
                <a:solidFill>
                  <a:srgbClr val="333333"/>
                </a:solidFill>
                <a:latin typeface="Arial"/>
                <a:ea typeface="Times New Roman"/>
              </a:rPr>
              <a:t>Названі ознаки, взяті окремо, не завжди означають серйозну травму голови чи хребта, але при будь-якій підозрі на неї слід викликати швидку допомогу.</a:t>
            </a:r>
            <a:endParaRPr lang="ru-RU" spc="-1">
              <a:latin typeface="Arial"/>
            </a:endParaRPr>
          </a:p>
          <a:p>
            <a:pPr algn="just">
              <a:lnSpc>
                <a:spcPct val="100000"/>
              </a:lnSpc>
            </a:pPr>
            <a:r>
              <a:t/>
            </a:r>
            <a:br/>
            <a:endParaRPr lang="ru-RU" spc="-1">
              <a:latin typeface="Arial"/>
            </a:endParaRPr>
          </a:p>
        </p:txBody>
      </p:sp>
    </p:spTree>
    <p:extLst>
      <p:ext uri="{BB962C8B-B14F-4D97-AF65-F5344CB8AC3E}">
        <p14:creationId xmlns:p14="http://schemas.microsoft.com/office/powerpoint/2010/main" val="401754972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873" y="526474"/>
            <a:ext cx="10778836" cy="6247864"/>
          </a:xfrm>
          <a:prstGeom prst="rect">
            <a:avLst/>
          </a:prstGeom>
        </p:spPr>
        <p:txBody>
          <a:bodyPr wrap="square">
            <a:spAutoFit/>
          </a:bodyPr>
          <a:lstStyle/>
          <a:p>
            <a:pPr algn="just"/>
            <a:r>
              <a:rPr lang="ru-RU" sz="3600" b="1" dirty="0" err="1">
                <a:solidFill>
                  <a:srgbClr val="FF0000"/>
                </a:solidFill>
              </a:rPr>
              <a:t>Бронхіт</a:t>
            </a:r>
            <a:r>
              <a:rPr lang="ru-RU" sz="3600" b="1" dirty="0">
                <a:solidFill>
                  <a:srgbClr val="FF0000"/>
                </a:solidFill>
              </a:rPr>
              <a:t> та </a:t>
            </a:r>
            <a:r>
              <a:rPr lang="ru-RU" sz="3600" b="1" dirty="0" err="1">
                <a:solidFill>
                  <a:srgbClr val="FF0000"/>
                </a:solidFill>
              </a:rPr>
              <a:t>обструктивний</a:t>
            </a:r>
            <a:r>
              <a:rPr lang="ru-RU" sz="3600" b="1" dirty="0">
                <a:solidFill>
                  <a:srgbClr val="FF0000"/>
                </a:solidFill>
              </a:rPr>
              <a:t> синдром</a:t>
            </a:r>
          </a:p>
          <a:p>
            <a:pPr algn="just"/>
            <a:r>
              <a:rPr lang="ru-RU" sz="2800" b="1" dirty="0" err="1"/>
              <a:t>Бронхіт</a:t>
            </a:r>
            <a:r>
              <a:rPr lang="ru-RU" sz="2800" dirty="0"/>
              <a:t> — </a:t>
            </a:r>
            <a:r>
              <a:rPr lang="ru-RU" sz="2800" dirty="0" err="1"/>
              <a:t>запалення</a:t>
            </a:r>
            <a:r>
              <a:rPr lang="ru-RU" sz="2800" dirty="0"/>
              <a:t> </a:t>
            </a:r>
            <a:r>
              <a:rPr lang="ru-RU" sz="2800" dirty="0" err="1"/>
              <a:t>слизової</a:t>
            </a:r>
            <a:r>
              <a:rPr lang="ru-RU" sz="2800" dirty="0"/>
              <a:t> </a:t>
            </a:r>
            <a:r>
              <a:rPr lang="ru-RU" sz="2800" dirty="0" err="1"/>
              <a:t>оболонки</a:t>
            </a:r>
            <a:r>
              <a:rPr lang="ru-RU" sz="2800" dirty="0"/>
              <a:t> </a:t>
            </a:r>
            <a:r>
              <a:rPr lang="ru-RU" sz="2800" dirty="0" err="1"/>
              <a:t>бронхів</a:t>
            </a:r>
            <a:r>
              <a:rPr lang="ru-RU" sz="2800" dirty="0"/>
              <a:t>. При </a:t>
            </a:r>
            <a:r>
              <a:rPr lang="ru-RU" sz="2800" dirty="0" err="1"/>
              <a:t>обструктивному</a:t>
            </a:r>
            <a:r>
              <a:rPr lang="ru-RU" sz="2800" dirty="0"/>
              <a:t> </a:t>
            </a:r>
            <a:r>
              <a:rPr lang="ru-RU" sz="2800" dirty="0" err="1"/>
              <a:t>бронхіті</a:t>
            </a:r>
            <a:r>
              <a:rPr lang="ru-RU" sz="2800" dirty="0"/>
              <a:t> </a:t>
            </a:r>
            <a:r>
              <a:rPr lang="ru-RU" sz="2800" dirty="0" err="1"/>
              <a:t>виникає</a:t>
            </a:r>
            <a:r>
              <a:rPr lang="ru-RU" sz="2800" dirty="0"/>
              <a:t> спазм і набряк, </a:t>
            </a:r>
            <a:r>
              <a:rPr lang="ru-RU" sz="2800" dirty="0" err="1"/>
              <a:t>що</a:t>
            </a:r>
            <a:r>
              <a:rPr lang="ru-RU" sz="2800" dirty="0"/>
              <a:t> </a:t>
            </a:r>
            <a:r>
              <a:rPr lang="ru-RU" sz="2800" dirty="0" err="1"/>
              <a:t>утруднює</a:t>
            </a:r>
            <a:r>
              <a:rPr lang="ru-RU" sz="2800" dirty="0"/>
              <a:t> </a:t>
            </a:r>
            <a:r>
              <a:rPr lang="ru-RU" sz="2800" dirty="0" err="1"/>
              <a:t>дихання</a:t>
            </a:r>
            <a:r>
              <a:rPr lang="ru-RU" sz="2800" dirty="0"/>
              <a:t>.</a:t>
            </a:r>
          </a:p>
          <a:p>
            <a:pPr algn="just">
              <a:buFont typeface="Arial" panose="020B0604020202020204" pitchFamily="34" charset="0"/>
              <a:buChar char="•"/>
            </a:pPr>
            <a:r>
              <a:rPr lang="ru-RU" sz="2800" b="1" dirty="0" err="1"/>
              <a:t>Симптоми</a:t>
            </a:r>
            <a:r>
              <a:rPr lang="ru-RU" sz="2800" b="1" dirty="0"/>
              <a:t>:</a:t>
            </a:r>
            <a:r>
              <a:rPr lang="ru-RU" sz="2800" dirty="0"/>
              <a:t> </a:t>
            </a:r>
            <a:r>
              <a:rPr lang="ru-RU" sz="2800" dirty="0" err="1"/>
              <a:t>сухий</a:t>
            </a:r>
            <a:r>
              <a:rPr lang="ru-RU" sz="2800" dirty="0"/>
              <a:t> </a:t>
            </a:r>
            <a:r>
              <a:rPr lang="ru-RU" sz="2800" dirty="0" err="1"/>
              <a:t>або</a:t>
            </a:r>
            <a:r>
              <a:rPr lang="ru-RU" sz="2800" dirty="0"/>
              <a:t> </a:t>
            </a:r>
            <a:r>
              <a:rPr lang="ru-RU" sz="2800" dirty="0" err="1"/>
              <a:t>нападоподібний</a:t>
            </a:r>
            <a:r>
              <a:rPr lang="ru-RU" sz="2800" dirty="0"/>
              <a:t> кашель, </a:t>
            </a:r>
            <a:r>
              <a:rPr lang="ru-RU" sz="2800" dirty="0" err="1"/>
              <a:t>задишка</a:t>
            </a:r>
            <a:r>
              <a:rPr lang="ru-RU" sz="2800" dirty="0"/>
              <a:t> з </a:t>
            </a:r>
            <a:r>
              <a:rPr lang="ru-RU" sz="2800" dirty="0" err="1"/>
              <a:t>утрудненим</a:t>
            </a:r>
            <a:r>
              <a:rPr lang="ru-RU" sz="2800" dirty="0"/>
              <a:t> </a:t>
            </a:r>
            <a:r>
              <a:rPr lang="ru-RU" sz="2800" b="1" dirty="0" err="1"/>
              <a:t>видихом</a:t>
            </a:r>
            <a:r>
              <a:rPr lang="ru-RU" sz="2800" dirty="0"/>
              <a:t>.</a:t>
            </a:r>
          </a:p>
          <a:p>
            <a:pPr algn="just">
              <a:buFont typeface="Arial" panose="020B0604020202020204" pitchFamily="34" charset="0"/>
              <a:buChar char="•"/>
            </a:pPr>
            <a:r>
              <a:rPr lang="ru-RU" sz="2800" b="1" dirty="0" err="1"/>
              <a:t>Важливо</a:t>
            </a:r>
            <a:r>
              <a:rPr lang="ru-RU" sz="2800" b="1" dirty="0"/>
              <a:t>:</a:t>
            </a:r>
            <a:r>
              <a:rPr lang="ru-RU" sz="2800" dirty="0"/>
              <a:t> кашель — </a:t>
            </a:r>
            <a:r>
              <a:rPr lang="ru-RU" sz="2800" dirty="0" err="1"/>
              <a:t>це</a:t>
            </a:r>
            <a:r>
              <a:rPr lang="ru-RU" sz="2800" dirty="0"/>
              <a:t> </a:t>
            </a:r>
            <a:r>
              <a:rPr lang="ru-RU" sz="2800" dirty="0" err="1"/>
              <a:t>захисна</a:t>
            </a:r>
            <a:r>
              <a:rPr lang="ru-RU" sz="2800" dirty="0"/>
              <a:t> </a:t>
            </a:r>
            <a:r>
              <a:rPr lang="ru-RU" sz="2800" dirty="0" err="1"/>
              <a:t>реакція</a:t>
            </a:r>
            <a:r>
              <a:rPr lang="ru-RU" sz="2800" dirty="0"/>
              <a:t>. </a:t>
            </a:r>
            <a:r>
              <a:rPr lang="ru-RU" sz="2800" dirty="0" err="1"/>
              <a:t>Ліки</a:t>
            </a:r>
            <a:r>
              <a:rPr lang="ru-RU" sz="2800" dirty="0"/>
              <a:t>, </a:t>
            </a:r>
            <a:r>
              <a:rPr lang="ru-RU" sz="2800" dirty="0" err="1"/>
              <a:t>що</a:t>
            </a:r>
            <a:r>
              <a:rPr lang="ru-RU" sz="2800" dirty="0"/>
              <a:t> </a:t>
            </a:r>
            <a:r>
              <a:rPr lang="ru-RU" sz="2800" dirty="0" err="1"/>
              <a:t>його</a:t>
            </a:r>
            <a:r>
              <a:rPr lang="ru-RU" sz="2800" dirty="0"/>
              <a:t> </a:t>
            </a:r>
            <a:r>
              <a:rPr lang="ru-RU" sz="2800" dirty="0" err="1"/>
              <a:t>пригнічують</a:t>
            </a:r>
            <a:r>
              <a:rPr lang="ru-RU" sz="2800" dirty="0"/>
              <a:t>, </a:t>
            </a:r>
            <a:r>
              <a:rPr lang="ru-RU" sz="2800" dirty="0" err="1"/>
              <a:t>застосовуються</a:t>
            </a:r>
            <a:r>
              <a:rPr lang="ru-RU" sz="2800" dirty="0"/>
              <a:t> </a:t>
            </a:r>
            <a:r>
              <a:rPr lang="ru-RU" sz="2800" dirty="0" err="1"/>
              <a:t>лише</a:t>
            </a:r>
            <a:r>
              <a:rPr lang="ru-RU" sz="2800" dirty="0"/>
              <a:t> за </a:t>
            </a:r>
            <a:r>
              <a:rPr lang="ru-RU" sz="2800" dirty="0" err="1"/>
              <a:t>призначенням</a:t>
            </a:r>
            <a:r>
              <a:rPr lang="ru-RU" sz="2800" dirty="0"/>
              <a:t> </a:t>
            </a:r>
            <a:r>
              <a:rPr lang="ru-RU" sz="2800" dirty="0" err="1"/>
              <a:t>лікаря</a:t>
            </a:r>
            <a:r>
              <a:rPr lang="ru-RU" sz="2800" dirty="0"/>
              <a:t>.</a:t>
            </a:r>
          </a:p>
          <a:p>
            <a:pPr algn="just"/>
            <a:r>
              <a:rPr lang="ru-RU" sz="2800" b="1" dirty="0"/>
              <a:t>Алгоритм </a:t>
            </a:r>
            <a:r>
              <a:rPr lang="ru-RU" sz="2800" b="1" dirty="0" err="1"/>
              <a:t>допомоги</a:t>
            </a:r>
            <a:r>
              <a:rPr lang="ru-RU" sz="2800" b="1" dirty="0"/>
              <a:t> при </a:t>
            </a:r>
            <a:r>
              <a:rPr lang="ru-RU" sz="2800" b="1" dirty="0" err="1"/>
              <a:t>гострому</a:t>
            </a:r>
            <a:r>
              <a:rPr lang="ru-RU" sz="2800" b="1" dirty="0"/>
              <a:t> </a:t>
            </a:r>
            <a:r>
              <a:rPr lang="ru-RU" sz="2800" b="1" dirty="0" err="1"/>
              <a:t>обструктивному</a:t>
            </a:r>
            <a:r>
              <a:rPr lang="ru-RU" sz="2800" b="1" dirty="0"/>
              <a:t> </a:t>
            </a:r>
            <a:r>
              <a:rPr lang="ru-RU" sz="2800" b="1" dirty="0" err="1"/>
              <a:t>синдромі</a:t>
            </a:r>
            <a:r>
              <a:rPr lang="ru-RU" sz="2800" b="1" dirty="0"/>
              <a:t>:</a:t>
            </a:r>
          </a:p>
          <a:p>
            <a:pPr algn="just">
              <a:buFont typeface="+mj-lt"/>
              <a:buAutoNum type="arabicPeriod"/>
            </a:pPr>
            <a:r>
              <a:rPr lang="ru-RU" sz="2800" dirty="0" err="1"/>
              <a:t>Забезпечити</a:t>
            </a:r>
            <a:r>
              <a:rPr lang="ru-RU" sz="2800" dirty="0"/>
              <a:t> доступ </a:t>
            </a:r>
            <a:r>
              <a:rPr lang="ru-RU" sz="2800" dirty="0" err="1"/>
              <a:t>свіжого</a:t>
            </a:r>
            <a:r>
              <a:rPr lang="ru-RU" sz="2800" dirty="0"/>
              <a:t> </a:t>
            </a:r>
            <a:r>
              <a:rPr lang="ru-RU" sz="2800" dirty="0" err="1"/>
              <a:t>повітря</a:t>
            </a:r>
            <a:r>
              <a:rPr lang="ru-RU" sz="2800" dirty="0"/>
              <a:t>.</a:t>
            </a:r>
          </a:p>
          <a:p>
            <a:pPr algn="just">
              <a:buFont typeface="+mj-lt"/>
              <a:buAutoNum type="arabicPeriod"/>
            </a:pPr>
            <a:r>
              <a:rPr lang="ru-RU" sz="2800" dirty="0" err="1"/>
              <a:t>Викликати</a:t>
            </a:r>
            <a:r>
              <a:rPr lang="ru-RU" sz="2800" dirty="0"/>
              <a:t> </a:t>
            </a:r>
            <a:r>
              <a:rPr lang="ru-RU" sz="2800" dirty="0" err="1"/>
              <a:t>швидку</a:t>
            </a:r>
            <a:r>
              <a:rPr lang="ru-RU" sz="2800" dirty="0"/>
              <a:t> </a:t>
            </a:r>
            <a:r>
              <a:rPr lang="ru-RU" sz="2800" dirty="0" err="1"/>
              <a:t>допомогу</a:t>
            </a:r>
            <a:r>
              <a:rPr lang="ru-RU" sz="2800" dirty="0"/>
              <a:t>.</a:t>
            </a:r>
          </a:p>
          <a:p>
            <a:pPr algn="just">
              <a:buFont typeface="+mj-lt"/>
              <a:buAutoNum type="arabicPeriod"/>
            </a:pPr>
            <a:r>
              <a:rPr lang="ru-RU" sz="2800" dirty="0"/>
              <a:t>У </a:t>
            </a:r>
            <a:r>
              <a:rPr lang="ru-RU" sz="2800" dirty="0" err="1"/>
              <a:t>разі</a:t>
            </a:r>
            <a:r>
              <a:rPr lang="ru-RU" sz="2800" dirty="0"/>
              <a:t> </a:t>
            </a:r>
            <a:r>
              <a:rPr lang="ru-RU" sz="2800" dirty="0" err="1"/>
              <a:t>затримки</a:t>
            </a:r>
            <a:r>
              <a:rPr lang="ru-RU" sz="2800" dirty="0"/>
              <a:t> </a:t>
            </a:r>
            <a:r>
              <a:rPr lang="ru-RU" sz="2800" dirty="0" err="1"/>
              <a:t>медиків</a:t>
            </a:r>
            <a:r>
              <a:rPr lang="ru-RU" sz="2800" dirty="0"/>
              <a:t>: </a:t>
            </a:r>
            <a:r>
              <a:rPr lang="ru-RU" sz="2800" dirty="0" err="1"/>
              <a:t>інгаляція</a:t>
            </a:r>
            <a:r>
              <a:rPr lang="ru-RU" sz="2800" dirty="0"/>
              <a:t> через </a:t>
            </a:r>
            <a:r>
              <a:rPr lang="ru-RU" sz="2800" dirty="0" err="1"/>
              <a:t>небулайзер</a:t>
            </a:r>
            <a:r>
              <a:rPr lang="ru-RU" sz="2800" dirty="0"/>
              <a:t> </a:t>
            </a:r>
            <a:r>
              <a:rPr lang="ru-RU" sz="2800" dirty="0" err="1"/>
              <a:t>бронхолітиками</a:t>
            </a:r>
            <a:r>
              <a:rPr lang="ru-RU" sz="2800" dirty="0"/>
              <a:t> (</a:t>
            </a:r>
            <a:r>
              <a:rPr lang="ru-RU" sz="2800" b="1" dirty="0" err="1"/>
              <a:t>Сальбутамол</a:t>
            </a:r>
            <a:r>
              <a:rPr lang="ru-RU" sz="2800" dirty="0"/>
              <a:t> </a:t>
            </a:r>
            <a:r>
              <a:rPr lang="ru-RU" sz="2800" dirty="0" err="1"/>
              <a:t>або</a:t>
            </a:r>
            <a:r>
              <a:rPr lang="ru-RU" sz="2800" dirty="0"/>
              <a:t> </a:t>
            </a:r>
            <a:r>
              <a:rPr lang="ru-RU" sz="2800" b="1" dirty="0" err="1"/>
              <a:t>Беродуал</a:t>
            </a:r>
            <a:r>
              <a:rPr lang="ru-RU" sz="2800" dirty="0"/>
              <a:t>) — дозволено для </a:t>
            </a:r>
            <a:r>
              <a:rPr lang="ru-RU" sz="2800" dirty="0" err="1"/>
              <a:t>застосування</a:t>
            </a:r>
            <a:r>
              <a:rPr lang="ru-RU" sz="2800" dirty="0"/>
              <a:t> з 4-річного </a:t>
            </a:r>
            <a:r>
              <a:rPr lang="ru-RU" sz="2800" dirty="0" err="1"/>
              <a:t>віку</a:t>
            </a:r>
            <a:r>
              <a:rPr lang="ru-RU" sz="2800" dirty="0"/>
              <a:t>.</a:t>
            </a:r>
          </a:p>
        </p:txBody>
      </p:sp>
    </p:spTree>
    <p:extLst>
      <p:ext uri="{BB962C8B-B14F-4D97-AF65-F5344CB8AC3E}">
        <p14:creationId xmlns:p14="http://schemas.microsoft.com/office/powerpoint/2010/main" val="1213114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CustomShape 1"/>
          <p:cNvSpPr/>
          <p:nvPr/>
        </p:nvSpPr>
        <p:spPr>
          <a:xfrm>
            <a:off x="1981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pc="-1">
                <a:solidFill>
                  <a:srgbClr val="FF0000"/>
                </a:solidFill>
                <a:latin typeface="Calibri"/>
                <a:ea typeface="DejaVu Sans"/>
              </a:rPr>
              <a:t>КЛАСИФІКАЦІЯ ЧМТ</a:t>
            </a:r>
            <a:endParaRPr lang="ru-RU" sz="4400" spc="-1">
              <a:latin typeface="Arial"/>
            </a:endParaRPr>
          </a:p>
        </p:txBody>
      </p:sp>
      <p:sp>
        <p:nvSpPr>
          <p:cNvPr id="604" name="CustomShape 2"/>
          <p:cNvSpPr/>
          <p:nvPr/>
        </p:nvSpPr>
        <p:spPr>
          <a:xfrm>
            <a:off x="1981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spcBef>
                <a:spcPts val="479"/>
              </a:spcBef>
              <a:buClr>
                <a:srgbClr val="FF0000"/>
              </a:buClr>
              <a:buFont typeface="Arial"/>
              <a:buChar char="•"/>
            </a:pPr>
            <a:r>
              <a:rPr lang="ru-RU" sz="2400" b="1" spc="-1">
                <a:solidFill>
                  <a:srgbClr val="FF0000"/>
                </a:solidFill>
                <a:latin typeface="Calibri"/>
                <a:ea typeface="DejaVu Sans"/>
              </a:rPr>
              <a:t>СТРУС</a:t>
            </a:r>
            <a:r>
              <a:rPr lang="ru-RU" sz="2400" b="1" spc="-1">
                <a:solidFill>
                  <a:srgbClr val="000000"/>
                </a:solidFill>
                <a:latin typeface="Calibri"/>
                <a:ea typeface="DejaVu Sans"/>
              </a:rPr>
              <a:t> ГОЛОВНОГО МОЗКУ</a:t>
            </a:r>
            <a:endParaRPr lang="ru-RU" sz="2400" spc="-1">
              <a:latin typeface="Arial"/>
            </a:endParaRPr>
          </a:p>
          <a:p>
            <a:pPr marL="343080" indent="-342000">
              <a:spcBef>
                <a:spcPts val="479"/>
              </a:spcBef>
              <a:buClr>
                <a:srgbClr val="FF0000"/>
              </a:buClr>
              <a:buFont typeface="Arial"/>
              <a:buChar char="•"/>
            </a:pPr>
            <a:r>
              <a:rPr lang="ru-RU" sz="2400" b="1" spc="-1">
                <a:solidFill>
                  <a:srgbClr val="FF0000"/>
                </a:solidFill>
                <a:latin typeface="Calibri"/>
                <a:ea typeface="DejaVu Sans"/>
              </a:rPr>
              <a:t>ЗАБІЙ</a:t>
            </a:r>
            <a:r>
              <a:rPr lang="ru-RU" sz="2400" b="1" spc="-1">
                <a:solidFill>
                  <a:srgbClr val="000000"/>
                </a:solidFill>
                <a:latin typeface="Calibri"/>
                <a:ea typeface="DejaVu Sans"/>
              </a:rPr>
              <a:t> ГОЛОВНОГО МОЗКУ ЛЕГКОГО СТУПЕНЯ</a:t>
            </a:r>
            <a:endParaRPr lang="ru-RU" sz="2400" spc="-1">
              <a:latin typeface="Arial"/>
            </a:endParaRPr>
          </a:p>
          <a:p>
            <a:pPr marL="343080" indent="-342000">
              <a:spcBef>
                <a:spcPts val="479"/>
              </a:spcBef>
              <a:buClr>
                <a:srgbClr val="000000"/>
              </a:buClr>
              <a:buFont typeface="Arial"/>
              <a:buChar char="•"/>
            </a:pPr>
            <a:r>
              <a:rPr lang="ru-RU" sz="2400" b="1" spc="-1">
                <a:solidFill>
                  <a:srgbClr val="000000"/>
                </a:solidFill>
                <a:latin typeface="Calibri"/>
                <a:ea typeface="DejaVu Sans"/>
              </a:rPr>
              <a:t>ЗАБІЙ ГОЛОВНОГО МОЗКУ СЕРЕДНЬОГО СТУПЕНЯ</a:t>
            </a:r>
            <a:endParaRPr lang="ru-RU" sz="2400" spc="-1">
              <a:latin typeface="Arial"/>
            </a:endParaRPr>
          </a:p>
          <a:p>
            <a:pPr marL="343080" indent="-342000">
              <a:spcBef>
                <a:spcPts val="479"/>
              </a:spcBef>
              <a:buClr>
                <a:srgbClr val="000000"/>
              </a:buClr>
              <a:buFont typeface="Arial"/>
              <a:buChar char="•"/>
            </a:pPr>
            <a:r>
              <a:rPr lang="ru-RU" sz="2400" b="1" spc="-1">
                <a:solidFill>
                  <a:srgbClr val="000000"/>
                </a:solidFill>
                <a:latin typeface="Calibri"/>
                <a:ea typeface="DejaVu Sans"/>
              </a:rPr>
              <a:t>ЗАБІЙ ГОЛОВНОГО МОЗКУ ТЯЖКОГО СТУПЕНЯ</a:t>
            </a:r>
            <a:endParaRPr lang="ru-RU" sz="2400" spc="-1">
              <a:latin typeface="Arial"/>
            </a:endParaRPr>
          </a:p>
          <a:p>
            <a:pPr marL="343080" indent="-342000">
              <a:spcBef>
                <a:spcPts val="479"/>
              </a:spcBef>
              <a:buClr>
                <a:srgbClr val="FF0000"/>
              </a:buClr>
              <a:buFont typeface="Arial"/>
              <a:buChar char="•"/>
            </a:pPr>
            <a:r>
              <a:rPr lang="ru-RU" sz="2400" b="1" spc="-1">
                <a:solidFill>
                  <a:srgbClr val="FF0000"/>
                </a:solidFill>
                <a:latin typeface="Calibri"/>
                <a:ea typeface="DejaVu Sans"/>
              </a:rPr>
              <a:t>ДИФУЗНЕ АКСОНАЛЬНЕ ПОШКОДЖЕННЯ</a:t>
            </a:r>
            <a:endParaRPr lang="ru-RU" sz="2400" spc="-1">
              <a:latin typeface="Arial"/>
            </a:endParaRPr>
          </a:p>
          <a:p>
            <a:pPr marL="343080" indent="-342000">
              <a:spcBef>
                <a:spcPts val="479"/>
              </a:spcBef>
              <a:buClr>
                <a:srgbClr val="FF0000"/>
              </a:buClr>
              <a:buFont typeface="Arial"/>
              <a:buChar char="•"/>
            </a:pPr>
            <a:r>
              <a:rPr lang="ru-RU" sz="2400" b="1" spc="-1">
                <a:solidFill>
                  <a:srgbClr val="FF0000"/>
                </a:solidFill>
                <a:latin typeface="Calibri"/>
                <a:ea typeface="DejaVu Sans"/>
              </a:rPr>
              <a:t>СТИСНЕННЯ</a:t>
            </a:r>
            <a:r>
              <a:rPr lang="ru-RU" sz="2400" b="1" spc="-1">
                <a:solidFill>
                  <a:srgbClr val="000000"/>
                </a:solidFill>
                <a:latin typeface="Calibri"/>
                <a:ea typeface="DejaVu Sans"/>
              </a:rPr>
              <a:t> ГОЛОВНОГО МОЗКУ</a:t>
            </a:r>
            <a:endParaRPr lang="ru-RU" sz="2400" spc="-1">
              <a:latin typeface="Arial"/>
            </a:endParaRPr>
          </a:p>
          <a:p>
            <a:pPr marL="343080" indent="-342000">
              <a:spcBef>
                <a:spcPts val="479"/>
              </a:spcBef>
            </a:pPr>
            <a:r>
              <a:rPr lang="ru-RU" sz="2400" b="1" spc="-1">
                <a:solidFill>
                  <a:srgbClr val="000000"/>
                </a:solidFill>
                <a:latin typeface="Calibri"/>
                <a:ea typeface="DejaVu Sans"/>
              </a:rPr>
              <a:t>		</a:t>
            </a:r>
            <a:r>
              <a:rPr lang="ru-RU" sz="2000" b="1" i="1" spc="-1">
                <a:solidFill>
                  <a:srgbClr val="000000"/>
                </a:solidFill>
                <a:latin typeface="Calibri"/>
                <a:ea typeface="DejaVu Sans"/>
              </a:rPr>
              <a:t>ЕПІДУРАЛЬНА ГЕМАТОМА</a:t>
            </a:r>
            <a:endParaRPr lang="ru-RU" sz="2000" spc="-1">
              <a:latin typeface="Arial"/>
            </a:endParaRPr>
          </a:p>
          <a:p>
            <a:pPr marL="343080" indent="-342000">
              <a:spcBef>
                <a:spcPts val="400"/>
              </a:spcBef>
            </a:pPr>
            <a:r>
              <a:rPr lang="ru-RU" sz="2000" b="1" i="1" spc="-1">
                <a:solidFill>
                  <a:srgbClr val="000000"/>
                </a:solidFill>
                <a:latin typeface="Calibri"/>
                <a:ea typeface="DejaVu Sans"/>
              </a:rPr>
              <a:t>		СУБДУРАЛЬНА ГЕМАТОМА</a:t>
            </a:r>
            <a:endParaRPr lang="ru-RU" sz="2000" spc="-1">
              <a:latin typeface="Arial"/>
            </a:endParaRPr>
          </a:p>
          <a:p>
            <a:pPr marL="343080" indent="-342000">
              <a:spcBef>
                <a:spcPts val="400"/>
              </a:spcBef>
            </a:pPr>
            <a:r>
              <a:rPr lang="ru-RU" sz="2000" b="1" i="1" spc="-1">
                <a:solidFill>
                  <a:srgbClr val="000000"/>
                </a:solidFill>
                <a:latin typeface="Calibri"/>
                <a:ea typeface="DejaVu Sans"/>
              </a:rPr>
              <a:t>		ВНУТРІШНЬОМОЗКОВА ГЕМАТОМА</a:t>
            </a:r>
            <a:endParaRPr lang="ru-RU" sz="2000" spc="-1">
              <a:latin typeface="Arial"/>
            </a:endParaRPr>
          </a:p>
          <a:p>
            <a:pPr marL="343080" indent="-342000">
              <a:spcBef>
                <a:spcPts val="400"/>
              </a:spcBef>
            </a:pPr>
            <a:r>
              <a:rPr lang="ru-RU" sz="2000" b="1" i="1" spc="-1">
                <a:solidFill>
                  <a:srgbClr val="000000"/>
                </a:solidFill>
                <a:latin typeface="Calibri"/>
                <a:ea typeface="DejaVu Sans"/>
              </a:rPr>
              <a:t>		СУБДУРАЛЬНА ГІДРОМА</a:t>
            </a:r>
            <a:endParaRPr lang="ru-RU" sz="2000" spc="-1">
              <a:latin typeface="Arial"/>
            </a:endParaRPr>
          </a:p>
          <a:p>
            <a:pPr marL="343080" indent="-342000">
              <a:spcBef>
                <a:spcPts val="400"/>
              </a:spcBef>
            </a:pPr>
            <a:r>
              <a:rPr lang="ru-RU" sz="2000" b="1" i="1" spc="-1">
                <a:solidFill>
                  <a:srgbClr val="000000"/>
                </a:solidFill>
                <a:latin typeface="Calibri"/>
                <a:ea typeface="DejaVu Sans"/>
              </a:rPr>
              <a:t>		ВДАВЛЕНІ ПЕРЕЛОМИ</a:t>
            </a:r>
            <a:endParaRPr lang="ru-RU" sz="2000" spc="-1">
              <a:latin typeface="Arial"/>
            </a:endParaRPr>
          </a:p>
          <a:p>
            <a:pPr marL="343080" indent="-342000">
              <a:spcBef>
                <a:spcPts val="400"/>
              </a:spcBef>
            </a:pPr>
            <a:r>
              <a:rPr lang="ru-RU" sz="2000" b="1" i="1" spc="-1">
                <a:solidFill>
                  <a:srgbClr val="000000"/>
                </a:solidFill>
                <a:latin typeface="Calibri"/>
                <a:ea typeface="DejaVu Sans"/>
              </a:rPr>
              <a:t>		НАПРУЖЕНА ПНЕВМОЦЕФАЛІЯ</a:t>
            </a:r>
            <a:endParaRPr lang="ru-RU" sz="2000" spc="-1">
              <a:latin typeface="Arial"/>
            </a:endParaRPr>
          </a:p>
          <a:p>
            <a:pPr marL="343080" indent="-342000">
              <a:spcBef>
                <a:spcPts val="479"/>
              </a:spcBef>
            </a:pPr>
            <a:endParaRPr lang="ru-RU" sz="2000" spc="-1">
              <a:latin typeface="Arial"/>
            </a:endParaRPr>
          </a:p>
        </p:txBody>
      </p:sp>
    </p:spTree>
    <p:extLst>
      <p:ext uri="{BB962C8B-B14F-4D97-AF65-F5344CB8AC3E}">
        <p14:creationId xmlns:p14="http://schemas.microsoft.com/office/powerpoint/2010/main" val="319224745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CustomShape 1"/>
          <p:cNvSpPr/>
          <p:nvPr/>
        </p:nvSpPr>
        <p:spPr>
          <a:xfrm>
            <a:off x="1966800" y="785880"/>
            <a:ext cx="3913560" cy="5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500" lnSpcReduction="20000"/>
          </a:bodyPr>
          <a:lstStyle/>
          <a:p>
            <a:pPr>
              <a:lnSpc>
                <a:spcPct val="100000"/>
              </a:lnSpc>
            </a:pPr>
            <a:r>
              <a:rPr lang="ru-RU" sz="4400" b="1" spc="-1">
                <a:solidFill>
                  <a:srgbClr val="000000"/>
                </a:solidFill>
                <a:latin typeface="Calibri"/>
                <a:ea typeface="DejaVu Sans"/>
              </a:rPr>
              <a:t>Механізм ЧМТ</a:t>
            </a:r>
            <a:endParaRPr lang="ru-RU" sz="4400" spc="-1">
              <a:latin typeface="Arial"/>
            </a:endParaRPr>
          </a:p>
        </p:txBody>
      </p:sp>
      <p:sp>
        <p:nvSpPr>
          <p:cNvPr id="606" name="CustomShape 2"/>
          <p:cNvSpPr/>
          <p:nvPr/>
        </p:nvSpPr>
        <p:spPr>
          <a:xfrm>
            <a:off x="5034000" y="2714760"/>
            <a:ext cx="9142920" cy="360"/>
          </a:xfrm>
          <a:prstGeom prst="rect">
            <a:avLst/>
          </a:prstGeom>
          <a:noFill/>
          <a:ln w="9360">
            <a:noFill/>
          </a:ln>
        </p:spPr>
        <p:style>
          <a:lnRef idx="0">
            <a:scrgbClr r="0" g="0" b="0"/>
          </a:lnRef>
          <a:fillRef idx="0">
            <a:scrgbClr r="0" g="0" b="0"/>
          </a:fillRef>
          <a:effectRef idx="0">
            <a:scrgbClr r="0" g="0" b="0"/>
          </a:effectRef>
          <a:fontRef idx="minor"/>
        </p:style>
      </p:sp>
      <p:pic>
        <p:nvPicPr>
          <p:cNvPr id="607" name="Рисунок 14"/>
          <p:cNvPicPr/>
          <p:nvPr/>
        </p:nvPicPr>
        <p:blipFill>
          <a:blip r:embed="rId2"/>
          <a:stretch/>
        </p:blipFill>
        <p:spPr>
          <a:xfrm>
            <a:off x="1524000" y="1714320"/>
            <a:ext cx="4856760" cy="3713760"/>
          </a:xfrm>
          <a:prstGeom prst="rect">
            <a:avLst/>
          </a:prstGeom>
          <a:ln w="9360">
            <a:noFill/>
          </a:ln>
        </p:spPr>
      </p:pic>
      <p:sp>
        <p:nvSpPr>
          <p:cNvPr id="608" name="CustomShape 3"/>
          <p:cNvSpPr/>
          <p:nvPr/>
        </p:nvSpPr>
        <p:spPr>
          <a:xfrm>
            <a:off x="6238920" y="571321"/>
            <a:ext cx="447696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pc="-1">
                <a:solidFill>
                  <a:srgbClr val="000000"/>
                </a:solidFill>
                <a:latin typeface="Tahoma"/>
                <a:ea typeface="DejaVu Sans"/>
              </a:rPr>
              <a:t>Закриті пошкодження голови</a:t>
            </a:r>
            <a:endParaRPr lang="ru-RU" sz="2400" spc="-1">
              <a:latin typeface="Arial"/>
            </a:endParaRPr>
          </a:p>
        </p:txBody>
      </p:sp>
      <p:pic>
        <p:nvPicPr>
          <p:cNvPr id="609" name="Picture 3"/>
          <p:cNvPicPr/>
          <p:nvPr/>
        </p:nvPicPr>
        <p:blipFill>
          <a:blip r:embed="rId3"/>
          <a:srcRect l="21130" r="18124"/>
          <a:stretch/>
        </p:blipFill>
        <p:spPr>
          <a:xfrm>
            <a:off x="6810240" y="1571760"/>
            <a:ext cx="3642120" cy="3927960"/>
          </a:xfrm>
          <a:prstGeom prst="rect">
            <a:avLst/>
          </a:prstGeom>
          <a:ln w="9360">
            <a:noFill/>
          </a:ln>
        </p:spPr>
      </p:pic>
      <p:sp>
        <p:nvSpPr>
          <p:cNvPr id="610" name="CustomShape 4"/>
          <p:cNvSpPr/>
          <p:nvPr/>
        </p:nvSpPr>
        <p:spPr>
          <a:xfrm>
            <a:off x="5340000" y="1800000"/>
            <a:ext cx="288000" cy="288000"/>
          </a:xfrm>
          <a:custGeom>
            <a:avLst/>
            <a:gdLst/>
            <a:ahLst/>
            <a:cxnLst/>
            <a:rect l="l" t="t" r="r" b="b"/>
            <a:pathLst>
              <a:path w="21600" h="21600">
                <a:moveTo>
                  <a:pt x="10800" y="0"/>
                </a:moveTo>
                <a:lnTo>
                  <a:pt x="21600" y="10800"/>
                </a:lnTo>
                <a:lnTo>
                  <a:pt x="10800" y="21600"/>
                </a:lnTo>
                <a:lnTo>
                  <a:pt x="0" y="10800"/>
                </a:lnTo>
                <a:lnTo>
                  <a:pt x="10800" y="0"/>
                </a:lnTo>
                <a:close/>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2030146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additive="repl">
                                        <p:cTn id="7" dur="500" fill="hold"/>
                                        <p:tgtEl>
                                          <p:spTgt spid="605"/>
                                        </p:tgtEl>
                                        <p:attrNameLst>
                                          <p:attrName>ppt_x</p:attrName>
                                        </p:attrNameLst>
                                      </p:cBhvr>
                                      <p:tavLst>
                                        <p:tav tm="0">
                                          <p:val>
                                            <p:strVal val="0-#ppt_w/2"/>
                                          </p:val>
                                        </p:tav>
                                        <p:tav tm="100000">
                                          <p:val>
                                            <p:strVal val="#ppt_x"/>
                                          </p:val>
                                        </p:tav>
                                      </p:tavLst>
                                    </p:anim>
                                    <p:anim calcmode="lin" valueType="num">
                                      <p:cBhvr additive="repl">
                                        <p:cTn id="8" dur="500" fill="hold"/>
                                        <p:tgtEl>
                                          <p:spTgt spid="605"/>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607"/>
                                        </p:tgtEl>
                                        <p:attrNameLst>
                                          <p:attrName>style.visibility</p:attrName>
                                        </p:attrNameLst>
                                      </p:cBhvr>
                                      <p:to>
                                        <p:strVal val="visible"/>
                                      </p:to>
                                    </p:set>
                                    <p:anim calcmode="lin" valueType="num">
                                      <p:cBhvr additive="repl">
                                        <p:cTn id="12" dur="500" fill="hold"/>
                                        <p:tgtEl>
                                          <p:spTgt spid="607"/>
                                        </p:tgtEl>
                                        <p:attrNameLst>
                                          <p:attrName>ppt_x</p:attrName>
                                        </p:attrNameLst>
                                      </p:cBhvr>
                                      <p:tavLst>
                                        <p:tav tm="0">
                                          <p:val>
                                            <p:strVal val="0-#ppt_w/2"/>
                                          </p:val>
                                        </p:tav>
                                        <p:tav tm="100000">
                                          <p:val>
                                            <p:strVal val="#ppt_x"/>
                                          </p:val>
                                        </p:tav>
                                      </p:tavLst>
                                    </p:anim>
                                    <p:anim calcmode="lin" valueType="num">
                                      <p:cBhvr additive="repl">
                                        <p:cTn id="13" dur="500" fill="hold"/>
                                        <p:tgtEl>
                                          <p:spTgt spid="60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09"/>
                                        </p:tgtEl>
                                        <p:attrNameLst>
                                          <p:attrName>style.visibility</p:attrName>
                                        </p:attrNameLst>
                                      </p:cBhvr>
                                      <p:to>
                                        <p:strVal val="visible"/>
                                      </p:to>
                                    </p:set>
                                    <p:anim calcmode="lin" valueType="num">
                                      <p:cBhvr additive="repl">
                                        <p:cTn id="17" dur="500" fill="hold"/>
                                        <p:tgtEl>
                                          <p:spTgt spid="609"/>
                                        </p:tgtEl>
                                        <p:attrNameLst>
                                          <p:attrName>ppt_x</p:attrName>
                                        </p:attrNameLst>
                                      </p:cBhvr>
                                      <p:tavLst>
                                        <p:tav tm="0">
                                          <p:val>
                                            <p:strVal val="0-#ppt_w/2"/>
                                          </p:val>
                                        </p:tav>
                                        <p:tav tm="100000">
                                          <p:val>
                                            <p:strVal val="#ppt_x"/>
                                          </p:val>
                                        </p:tav>
                                      </p:tavLst>
                                    </p:anim>
                                    <p:anim calcmode="lin" valueType="num">
                                      <p:cBhvr additive="repl">
                                        <p:cTn id="18" dur="500" fill="hold"/>
                                        <p:tgtEl>
                                          <p:spTgt spid="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1738200" y="214200"/>
            <a:ext cx="8700120" cy="73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4000" lnSpcReduction="20000"/>
          </a:bodyPr>
          <a:lstStyle/>
          <a:p>
            <a:pPr algn="ctr">
              <a:lnSpc>
                <a:spcPct val="100000"/>
              </a:lnSpc>
            </a:pPr>
            <a:r>
              <a:rPr lang="ru-RU" sz="2800" b="1" spc="-1">
                <a:solidFill>
                  <a:srgbClr val="FF0000"/>
                </a:solidFill>
                <a:latin typeface="Calibri"/>
                <a:ea typeface="DejaVu Sans"/>
              </a:rPr>
              <a:t>Класифікація порушення свідомості при гострій черепно-мозковій травмі</a:t>
            </a:r>
            <a:endParaRPr lang="ru-RU" sz="2800" spc="-1">
              <a:latin typeface="Arial"/>
            </a:endParaRPr>
          </a:p>
        </p:txBody>
      </p:sp>
      <p:graphicFrame>
        <p:nvGraphicFramePr>
          <p:cNvPr id="612" name="Table 2"/>
          <p:cNvGraphicFramePr/>
          <p:nvPr/>
        </p:nvGraphicFramePr>
        <p:xfrm>
          <a:off x="2024040" y="1357200"/>
          <a:ext cx="8357760" cy="4937760"/>
        </p:xfrm>
        <a:graphic>
          <a:graphicData uri="http://schemas.openxmlformats.org/drawingml/2006/table">
            <a:tbl>
              <a:tblPr/>
              <a:tblGrid>
                <a:gridCol w="2199240">
                  <a:extLst>
                    <a:ext uri="{9D8B030D-6E8A-4147-A177-3AD203B41FA5}">
                      <a16:colId xmlns:a16="http://schemas.microsoft.com/office/drawing/2014/main" val="20000"/>
                    </a:ext>
                  </a:extLst>
                </a:gridCol>
                <a:gridCol w="6158520">
                  <a:extLst>
                    <a:ext uri="{9D8B030D-6E8A-4147-A177-3AD203B41FA5}">
                      <a16:colId xmlns:a16="http://schemas.microsoft.com/office/drawing/2014/main" val="20001"/>
                    </a:ext>
                  </a:extLst>
                </a:gridCol>
              </a:tblGrid>
              <a:tr h="1109880">
                <a:tc>
                  <a:txBody>
                    <a:bodyPr/>
                    <a:lstStyle/>
                    <a:p>
                      <a:pPr algn="ctr">
                        <a:lnSpc>
                          <a:spcPct val="100000"/>
                        </a:lnSpc>
                        <a:spcBef>
                          <a:spcPts val="479"/>
                        </a:spcBef>
                      </a:pPr>
                      <a:r>
                        <a:rPr lang="ru-RU" sz="2400" b="1" strike="noStrike" spc="-1">
                          <a:solidFill>
                            <a:srgbClr val="002060"/>
                          </a:solidFill>
                          <a:latin typeface="Tahoma"/>
                        </a:rPr>
                        <a:t>Ясна свідомість  </a:t>
                      </a:r>
                      <a:endParaRPr lang="ru-RU" sz="2400" b="0" strike="noStrike" spc="-1">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solidFill>
                      <a:srgbClr val="FFFF00"/>
                    </a:solidFill>
                  </a:tcPr>
                </a:tc>
                <a:tc>
                  <a:txBody>
                    <a:bodyPr/>
                    <a:lstStyle/>
                    <a:p>
                      <a:pPr algn="just">
                        <a:lnSpc>
                          <a:spcPct val="100000"/>
                        </a:lnSpc>
                        <a:spcBef>
                          <a:spcPts val="400"/>
                        </a:spcBef>
                      </a:pPr>
                      <a:r>
                        <a:rPr lang="ru-RU" sz="2000" b="1" strike="noStrike" spc="-1">
                          <a:solidFill>
                            <a:srgbClr val="000000"/>
                          </a:solidFill>
                          <a:latin typeface="Calibri"/>
                        </a:rPr>
                        <a:t>Свідомість повністю збережено, адекватна реакція на навколишнє. Хворий бадьорий, всебічно орієнтований, збережений розгорнутий мовний контакт.</a:t>
                      </a:r>
                      <a:endParaRPr lang="ru-RU" sz="2000" b="0" strike="noStrike" spc="-1">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noFill/>
                  </a:tcPr>
                </a:tc>
                <a:extLst>
                  <a:ext uri="{0D108BD9-81ED-4DB2-BD59-A6C34878D82A}">
                    <a16:rowId xmlns:a16="http://schemas.microsoft.com/office/drawing/2014/main" val="10000"/>
                  </a:ext>
                </a:extLst>
              </a:tr>
              <a:tr h="1364400">
                <a:tc>
                  <a:txBody>
                    <a:bodyPr/>
                    <a:lstStyle/>
                    <a:p>
                      <a:pPr algn="ctr">
                        <a:lnSpc>
                          <a:spcPct val="100000"/>
                        </a:lnSpc>
                        <a:spcBef>
                          <a:spcPts val="479"/>
                        </a:spcBef>
                      </a:pPr>
                      <a:r>
                        <a:rPr lang="ru-RU" sz="2400" b="1" strike="noStrike" spc="-1">
                          <a:solidFill>
                            <a:srgbClr val="002060"/>
                          </a:solidFill>
                          <a:latin typeface="Tahoma"/>
                        </a:rPr>
                        <a:t>Оглушення</a:t>
                      </a:r>
                      <a:endParaRPr lang="ru-RU" sz="24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a:lstStyle/>
                    <a:p>
                      <a:pPr algn="just">
                        <a:lnSpc>
                          <a:spcPct val="100000"/>
                        </a:lnSpc>
                        <a:spcBef>
                          <a:spcPts val="400"/>
                        </a:spcBef>
                      </a:pPr>
                      <a:r>
                        <a:rPr lang="ru-RU" sz="2000" b="1" strike="noStrike" spc="-1">
                          <a:solidFill>
                            <a:srgbClr val="000000"/>
                          </a:solidFill>
                          <a:latin typeface="Calibri"/>
                        </a:rPr>
                        <a:t>Свідомість порушено, але збережений обмежений словесний контакт: хворий дезорієнтований, сонливий, однак виконує команди. Поріг сприйняття зовнішніх подразників підвищений. Активність знижена.</a:t>
                      </a:r>
                      <a:endParaRPr lang="ru-RU" sz="20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855360">
                <a:tc>
                  <a:txBody>
                    <a:bodyPr/>
                    <a:lstStyle/>
                    <a:p>
                      <a:pPr algn="ctr">
                        <a:lnSpc>
                          <a:spcPct val="100000"/>
                        </a:lnSpc>
                        <a:spcBef>
                          <a:spcPts val="479"/>
                        </a:spcBef>
                      </a:pPr>
                      <a:r>
                        <a:rPr lang="ru-RU" sz="2400" b="1" strike="noStrike" spc="-1">
                          <a:solidFill>
                            <a:srgbClr val="002060"/>
                          </a:solidFill>
                          <a:latin typeface="Tahoma"/>
                        </a:rPr>
                        <a:t>Сопор </a:t>
                      </a:r>
                      <a:endParaRPr lang="ru-RU" sz="2400" b="0" strike="noStrike" spc="-1">
                        <a:latin typeface="Arial"/>
                      </a:endParaRPr>
                    </a:p>
                  </a:txBody>
                  <a:tcPr>
                    <a:lnL w="2808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a:lstStyle/>
                    <a:p>
                      <a:pPr algn="just">
                        <a:lnSpc>
                          <a:spcPct val="100000"/>
                        </a:lnSpc>
                        <a:spcBef>
                          <a:spcPts val="400"/>
                        </a:spcBef>
                      </a:pPr>
                      <a:r>
                        <a:rPr lang="ru-RU" sz="2000" b="1" strike="noStrike" spc="-1">
                          <a:solidFill>
                            <a:srgbClr val="000000"/>
                          </a:solidFill>
                          <a:latin typeface="Calibri"/>
                        </a:rPr>
                        <a:t>Свідомість вимкнено. Збережені координовані захисні реакції: відкривання очей у відповідь на подразник (звук, біль).</a:t>
                      </a:r>
                      <a:endParaRPr lang="ru-RU" sz="2000" b="0" strike="noStrike" spc="-1">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55360">
                <a:tc>
                  <a:txBody>
                    <a:bodyPr/>
                    <a:lstStyle/>
                    <a:p>
                      <a:pPr algn="ctr">
                        <a:lnSpc>
                          <a:spcPct val="100000"/>
                        </a:lnSpc>
                        <a:spcBef>
                          <a:spcPts val="479"/>
                        </a:spcBef>
                      </a:pPr>
                      <a:r>
                        <a:rPr lang="ru-RU" sz="2400" b="1" strike="noStrike" spc="-1">
                          <a:solidFill>
                            <a:srgbClr val="002060"/>
                          </a:solidFill>
                          <a:latin typeface="Tahoma"/>
                        </a:rPr>
                        <a:t>Кома </a:t>
                      </a:r>
                      <a:endParaRPr lang="ru-RU" sz="2400" b="0" strike="noStrike" spc="-1">
                        <a:latin typeface="Arial"/>
                      </a:endParaRPr>
                    </a:p>
                  </a:txBody>
                  <a:tcPr>
                    <a:lnL w="28080">
                      <a:solidFill>
                        <a:srgbClr val="000000"/>
                      </a:solidFill>
                    </a:lnL>
                    <a:lnR w="12240">
                      <a:solidFill>
                        <a:srgbClr val="000000"/>
                      </a:solidFill>
                    </a:lnR>
                    <a:lnT w="12240">
                      <a:solidFill>
                        <a:srgbClr val="000000"/>
                      </a:solidFill>
                    </a:lnT>
                    <a:lnB w="28080">
                      <a:solidFill>
                        <a:srgbClr val="000000"/>
                      </a:solidFill>
                    </a:lnB>
                    <a:solidFill>
                      <a:srgbClr val="FFFF00"/>
                    </a:solidFill>
                  </a:tcPr>
                </a:tc>
                <a:tc>
                  <a:txBody>
                    <a:bodyPr/>
                    <a:lstStyle/>
                    <a:p>
                      <a:pPr algn="just">
                        <a:lnSpc>
                          <a:spcPct val="100000"/>
                        </a:lnSpc>
                        <a:spcBef>
                          <a:spcPts val="400"/>
                        </a:spcBef>
                      </a:pPr>
                      <a:r>
                        <a:rPr lang="ru-RU" sz="2000" b="1" strike="noStrike" spc="-1">
                          <a:solidFill>
                            <a:srgbClr val="000000"/>
                          </a:solidFill>
                          <a:latin typeface="Calibri"/>
                        </a:rPr>
                        <a:t>Повна відсутність свідомості, що характеризується неможливістю розбудити хворого, з наявністю порушень вітальних функцій різного ступеня.</a:t>
                      </a:r>
                      <a:endParaRPr lang="ru-RU" sz="2000" b="0" strike="noStrike" spc="-1">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719977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611"/>
                                        </p:tgtEl>
                                        <p:attrNameLst>
                                          <p:attrName>style.visibility</p:attrName>
                                        </p:attrNameLst>
                                      </p:cBhvr>
                                      <p:to>
                                        <p:strVal val="visible"/>
                                      </p:to>
                                    </p:set>
                                    <p:anim calcmode="lin" valueType="num">
                                      <p:cBhvr additive="repl">
                                        <p:cTn id="7" dur="500" fill="hold"/>
                                        <p:tgtEl>
                                          <p:spTgt spid="611"/>
                                        </p:tgtEl>
                                        <p:attrNameLst>
                                          <p:attrName>ppt_x</p:attrName>
                                        </p:attrNameLst>
                                      </p:cBhvr>
                                      <p:tavLst>
                                        <p:tav tm="0">
                                          <p:val>
                                            <p:strVal val="0-#ppt_w/2"/>
                                          </p:val>
                                        </p:tav>
                                        <p:tav tm="100000">
                                          <p:val>
                                            <p:strVal val="#ppt_x"/>
                                          </p:val>
                                        </p:tav>
                                      </p:tavLst>
                                    </p:anim>
                                    <p:anim calcmode="lin" valueType="num">
                                      <p:cBhvr additive="repl">
                                        <p:cTn id="8" dur="500" fill="hold"/>
                                        <p:tgtEl>
                                          <p:spTgt spid="611"/>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612"/>
                                        </p:tgtEl>
                                        <p:attrNameLst>
                                          <p:attrName>style.visibility</p:attrName>
                                        </p:attrNameLst>
                                      </p:cBhvr>
                                      <p:to>
                                        <p:strVal val="visible"/>
                                      </p:to>
                                    </p:set>
                                    <p:anim calcmode="lin" valueType="num">
                                      <p:cBhvr additive="repl">
                                        <p:cTn id="12" dur="500" fill="hold"/>
                                        <p:tgtEl>
                                          <p:spTgt spid="612"/>
                                        </p:tgtEl>
                                        <p:attrNameLst>
                                          <p:attrName>ppt_x</p:attrName>
                                        </p:attrNameLst>
                                      </p:cBhvr>
                                      <p:tavLst>
                                        <p:tav tm="0">
                                          <p:val>
                                            <p:strVal val="0-#ppt_w/2"/>
                                          </p:val>
                                        </p:tav>
                                        <p:tav tm="100000">
                                          <p:val>
                                            <p:strVal val="#ppt_x"/>
                                          </p:val>
                                        </p:tav>
                                      </p:tavLst>
                                    </p:anim>
                                    <p:anim calcmode="lin" valueType="num">
                                      <p:cBhvr additive="repl">
                                        <p:cTn id="13" dur="500" fill="hold"/>
                                        <p:tgtEl>
                                          <p:spTgt spid="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8004000" y="288000"/>
            <a:ext cx="2448000" cy="356040"/>
          </a:xfrm>
          <a:prstGeom prst="rect">
            <a:avLst/>
          </a:prstGeom>
          <a:noFill/>
          <a:ln>
            <a:noFill/>
          </a:ln>
        </p:spPr>
        <p:style>
          <a:lnRef idx="0">
            <a:scrgbClr r="0" g="0" b="0"/>
          </a:lnRef>
          <a:fillRef idx="0">
            <a:scrgbClr r="0" g="0" b="0"/>
          </a:fillRef>
          <a:effectRef idx="0">
            <a:scrgbClr r="0" g="0" b="0"/>
          </a:effectRef>
          <a:fontRef idx="minor"/>
        </p:style>
      </p:sp>
      <p:graphicFrame>
        <p:nvGraphicFramePr>
          <p:cNvPr id="614" name="Table 2"/>
          <p:cNvGraphicFramePr/>
          <p:nvPr/>
        </p:nvGraphicFramePr>
        <p:xfrm>
          <a:off x="1997400" y="12240"/>
          <a:ext cx="5282280" cy="7009320"/>
        </p:xfrm>
        <a:graphic>
          <a:graphicData uri="http://schemas.openxmlformats.org/drawingml/2006/table">
            <a:tbl>
              <a:tblPr/>
              <a:tblGrid>
                <a:gridCol w="4613400">
                  <a:extLst>
                    <a:ext uri="{9D8B030D-6E8A-4147-A177-3AD203B41FA5}">
                      <a16:colId xmlns:a16="http://schemas.microsoft.com/office/drawing/2014/main" val="20000"/>
                    </a:ext>
                  </a:extLst>
                </a:gridCol>
                <a:gridCol w="668880">
                  <a:extLst>
                    <a:ext uri="{9D8B030D-6E8A-4147-A177-3AD203B41FA5}">
                      <a16:colId xmlns:a16="http://schemas.microsoft.com/office/drawing/2014/main" val="20001"/>
                    </a:ext>
                  </a:extLst>
                </a:gridCol>
              </a:tblGrid>
              <a:tr h="341640">
                <a:tc>
                  <a:txBody>
                    <a:bodyPr/>
                    <a:lstStyle/>
                    <a:p>
                      <a:pPr algn="ctr">
                        <a:lnSpc>
                          <a:spcPct val="100000"/>
                        </a:lnSpc>
                      </a:pPr>
                      <a:r>
                        <a:rPr lang="ru-RU" sz="1400" b="0" strike="noStrike" spc="-1">
                          <a:solidFill>
                            <a:srgbClr val="001932"/>
                          </a:solidFill>
                          <a:latin typeface="Arial Black"/>
                        </a:rPr>
                        <a:t>Функція</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Бали</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0"/>
                  </a:ext>
                </a:extLst>
              </a:tr>
              <a:tr h="341640">
                <a:tc>
                  <a:txBody>
                    <a:bodyPr/>
                    <a:lstStyle/>
                    <a:p>
                      <a:pPr algn="ctr">
                        <a:lnSpc>
                          <a:spcPct val="100000"/>
                        </a:lnSpc>
                      </a:pPr>
                      <a:r>
                        <a:rPr lang="ru-RU" sz="1400" b="0" u="sng" strike="noStrike" spc="-1">
                          <a:solidFill>
                            <a:srgbClr val="001932"/>
                          </a:solidFill>
                          <a:uFillTx/>
                          <a:latin typeface="Arial Black"/>
                        </a:rPr>
                        <a:t>Відкриття очей:</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 </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1"/>
                  </a:ext>
                </a:extLst>
              </a:tr>
              <a:tr h="341640">
                <a:tc>
                  <a:txBody>
                    <a:bodyPr/>
                    <a:lstStyle/>
                    <a:p>
                      <a:pPr algn="just">
                        <a:lnSpc>
                          <a:spcPct val="100000"/>
                        </a:lnSpc>
                      </a:pPr>
                      <a:r>
                        <a:rPr lang="ru-RU" sz="1400" b="0" strike="noStrike" spc="-1">
                          <a:solidFill>
                            <a:srgbClr val="001932"/>
                          </a:solidFill>
                          <a:latin typeface="Arial Black"/>
                        </a:rPr>
                        <a:t>Довільне</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4</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2"/>
                  </a:ext>
                </a:extLst>
              </a:tr>
              <a:tr h="341640">
                <a:tc>
                  <a:txBody>
                    <a:bodyPr/>
                    <a:lstStyle/>
                    <a:p>
                      <a:pPr algn="just">
                        <a:lnSpc>
                          <a:spcPct val="100000"/>
                        </a:lnSpc>
                      </a:pPr>
                      <a:r>
                        <a:rPr lang="ru-RU" sz="1400" b="0" strike="noStrike" spc="-1">
                          <a:solidFill>
                            <a:srgbClr val="001932"/>
                          </a:solidFill>
                          <a:latin typeface="Arial Black"/>
                        </a:rPr>
                        <a:t>На звернення</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3</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3"/>
                  </a:ext>
                </a:extLst>
              </a:tr>
              <a:tr h="341640">
                <a:tc>
                  <a:txBody>
                    <a:bodyPr/>
                    <a:lstStyle/>
                    <a:p>
                      <a:pPr algn="just">
                        <a:lnSpc>
                          <a:spcPct val="100000"/>
                        </a:lnSpc>
                      </a:pPr>
                      <a:r>
                        <a:rPr lang="ru-RU" sz="1400" b="0" strike="noStrike" spc="-1">
                          <a:solidFill>
                            <a:srgbClr val="001932"/>
                          </a:solidFill>
                          <a:latin typeface="Arial Black"/>
                        </a:rPr>
                        <a:t>На больовий подразник</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2</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4"/>
                  </a:ext>
                </a:extLst>
              </a:tr>
              <a:tr h="341640">
                <a:tc>
                  <a:txBody>
                    <a:bodyPr/>
                    <a:lstStyle/>
                    <a:p>
                      <a:pPr algn="just">
                        <a:lnSpc>
                          <a:spcPct val="100000"/>
                        </a:lnSpc>
                      </a:pPr>
                      <a:r>
                        <a:rPr lang="ru-RU" sz="1400" b="0" strike="noStrike" spc="-1">
                          <a:solidFill>
                            <a:srgbClr val="001932"/>
                          </a:solidFill>
                          <a:latin typeface="Arial Black"/>
                        </a:rPr>
                        <a:t>Відсутнє</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1</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5"/>
                  </a:ext>
                </a:extLst>
              </a:tr>
              <a:tr h="341640">
                <a:tc>
                  <a:txBody>
                    <a:bodyPr/>
                    <a:lstStyle/>
                    <a:p>
                      <a:pPr algn="ctr">
                        <a:lnSpc>
                          <a:spcPct val="100000"/>
                        </a:lnSpc>
                      </a:pPr>
                      <a:r>
                        <a:rPr lang="ru-RU" sz="1400" b="0" u="sng" strike="noStrike" spc="-1">
                          <a:solidFill>
                            <a:srgbClr val="001932"/>
                          </a:solidFill>
                          <a:uFillTx/>
                          <a:latin typeface="Arial Black"/>
                        </a:rPr>
                        <a:t>Словесна відповідь:</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 </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6"/>
                  </a:ext>
                </a:extLst>
              </a:tr>
              <a:tr h="341640">
                <a:tc>
                  <a:txBody>
                    <a:bodyPr/>
                    <a:lstStyle/>
                    <a:p>
                      <a:pPr algn="just">
                        <a:lnSpc>
                          <a:spcPct val="100000"/>
                        </a:lnSpc>
                      </a:pPr>
                      <a:r>
                        <a:rPr lang="ru-RU" sz="1400" b="0" strike="noStrike" spc="-1">
                          <a:solidFill>
                            <a:srgbClr val="001932"/>
                          </a:solidFill>
                          <a:latin typeface="Arial Black"/>
                        </a:rPr>
                        <a:t>Повна орієнтованість</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5</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7"/>
                  </a:ext>
                </a:extLst>
              </a:tr>
              <a:tr h="341640">
                <a:tc>
                  <a:txBody>
                    <a:bodyPr/>
                    <a:lstStyle/>
                    <a:p>
                      <a:pPr algn="just">
                        <a:lnSpc>
                          <a:spcPct val="100000"/>
                        </a:lnSpc>
                      </a:pPr>
                      <a:r>
                        <a:rPr lang="ru-RU" sz="1400" b="0" strike="noStrike" spc="-1">
                          <a:solidFill>
                            <a:srgbClr val="001932"/>
                          </a:solidFill>
                          <a:latin typeface="Arial Black"/>
                        </a:rPr>
                        <a:t>Сплутана мова</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4</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8"/>
                  </a:ext>
                </a:extLst>
              </a:tr>
              <a:tr h="341640">
                <a:tc>
                  <a:txBody>
                    <a:bodyPr/>
                    <a:lstStyle/>
                    <a:p>
                      <a:pPr algn="just">
                        <a:lnSpc>
                          <a:spcPct val="100000"/>
                        </a:lnSpc>
                      </a:pPr>
                      <a:r>
                        <a:rPr lang="ru-RU" sz="1400" b="0" strike="noStrike" spc="-1">
                          <a:solidFill>
                            <a:srgbClr val="001932"/>
                          </a:solidFill>
                          <a:latin typeface="Arial Black"/>
                        </a:rPr>
                        <a:t>Незрозумілі слова</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3</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09"/>
                  </a:ext>
                </a:extLst>
              </a:tr>
              <a:tr h="341640">
                <a:tc>
                  <a:txBody>
                    <a:bodyPr/>
                    <a:lstStyle/>
                    <a:p>
                      <a:pPr algn="just">
                        <a:lnSpc>
                          <a:spcPct val="100000"/>
                        </a:lnSpc>
                      </a:pPr>
                      <a:r>
                        <a:rPr lang="ru-RU" sz="1400" b="0" strike="noStrike" spc="-1">
                          <a:solidFill>
                            <a:srgbClr val="001932"/>
                          </a:solidFill>
                          <a:latin typeface="Arial Black"/>
                        </a:rPr>
                        <a:t>Нерозбірливі звуки</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2</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0"/>
                  </a:ext>
                </a:extLst>
              </a:tr>
              <a:tr h="341640">
                <a:tc>
                  <a:txBody>
                    <a:bodyPr/>
                    <a:lstStyle/>
                    <a:p>
                      <a:pPr algn="just">
                        <a:lnSpc>
                          <a:spcPct val="100000"/>
                        </a:lnSpc>
                      </a:pPr>
                      <a:r>
                        <a:rPr lang="ru-RU" sz="1400" b="0" strike="noStrike" spc="-1">
                          <a:solidFill>
                            <a:srgbClr val="001932"/>
                          </a:solidFill>
                          <a:latin typeface="Arial Black"/>
                        </a:rPr>
                        <a:t>Мова відсутня</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1</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1"/>
                  </a:ext>
                </a:extLst>
              </a:tr>
              <a:tr h="341640">
                <a:tc>
                  <a:txBody>
                    <a:bodyPr/>
                    <a:lstStyle/>
                    <a:p>
                      <a:pPr algn="ctr">
                        <a:lnSpc>
                          <a:spcPct val="100000"/>
                        </a:lnSpc>
                      </a:pPr>
                      <a:r>
                        <a:rPr lang="ru-RU" sz="1400" b="0" u="sng" strike="noStrike" spc="-1">
                          <a:solidFill>
                            <a:srgbClr val="001932"/>
                          </a:solidFill>
                          <a:uFillTx/>
                          <a:latin typeface="Arial Black"/>
                        </a:rPr>
                        <a:t>Рухові реакції:</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 </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2"/>
                  </a:ext>
                </a:extLst>
              </a:tr>
              <a:tr h="341640">
                <a:tc>
                  <a:txBody>
                    <a:bodyPr/>
                    <a:lstStyle/>
                    <a:p>
                      <a:pPr algn="just">
                        <a:lnSpc>
                          <a:spcPct val="100000"/>
                        </a:lnSpc>
                      </a:pPr>
                      <a:r>
                        <a:rPr lang="ru-RU" sz="1400" b="0" strike="noStrike" spc="-1">
                          <a:solidFill>
                            <a:srgbClr val="001932"/>
                          </a:solidFill>
                          <a:latin typeface="Arial Black"/>
                        </a:rPr>
                        <a:t>Виконує команди</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6</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3"/>
                  </a:ext>
                </a:extLst>
              </a:tr>
              <a:tr h="341640">
                <a:tc>
                  <a:txBody>
                    <a:bodyPr/>
                    <a:lstStyle/>
                    <a:p>
                      <a:pPr algn="just">
                        <a:lnSpc>
                          <a:spcPct val="100000"/>
                        </a:lnSpc>
                      </a:pPr>
                      <a:r>
                        <a:rPr lang="ru-RU" sz="1400" b="0" strike="noStrike" spc="-1">
                          <a:solidFill>
                            <a:srgbClr val="001932"/>
                          </a:solidFill>
                          <a:latin typeface="Arial Black"/>
                        </a:rPr>
                        <a:t>Спрямовані на больовий подразник</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5</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4"/>
                  </a:ext>
                </a:extLst>
              </a:tr>
              <a:tr h="341640">
                <a:tc>
                  <a:txBody>
                    <a:bodyPr/>
                    <a:lstStyle/>
                    <a:p>
                      <a:pPr algn="just">
                        <a:lnSpc>
                          <a:spcPct val="100000"/>
                        </a:lnSpc>
                      </a:pPr>
                      <a:r>
                        <a:rPr lang="ru-RU" sz="1400" b="0" strike="noStrike" spc="-1">
                          <a:solidFill>
                            <a:srgbClr val="001932"/>
                          </a:solidFill>
                          <a:latin typeface="Arial Black"/>
                        </a:rPr>
                        <a:t>Неспрямовані на больовий подразник</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4</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5"/>
                  </a:ext>
                </a:extLst>
              </a:tr>
              <a:tr h="341640">
                <a:tc>
                  <a:txBody>
                    <a:bodyPr/>
                    <a:lstStyle/>
                    <a:p>
                      <a:pPr algn="just">
                        <a:lnSpc>
                          <a:spcPct val="100000"/>
                        </a:lnSpc>
                      </a:pPr>
                      <a:r>
                        <a:rPr lang="ru-RU" sz="1400" b="0" strike="noStrike" spc="-1">
                          <a:solidFill>
                            <a:srgbClr val="001932"/>
                          </a:solidFill>
                          <a:latin typeface="Arial Black"/>
                        </a:rPr>
                        <a:t>Тонічне згинання на больовий подрзник</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3</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6"/>
                  </a:ext>
                </a:extLst>
              </a:tr>
              <a:tr h="341640">
                <a:tc>
                  <a:txBody>
                    <a:bodyPr/>
                    <a:lstStyle/>
                    <a:p>
                      <a:pPr algn="just">
                        <a:lnSpc>
                          <a:spcPct val="100000"/>
                        </a:lnSpc>
                      </a:pPr>
                      <a:r>
                        <a:rPr lang="ru-RU" sz="1400" b="0" strike="noStrike" spc="-1">
                          <a:solidFill>
                            <a:srgbClr val="001932"/>
                          </a:solidFill>
                          <a:latin typeface="Arial Black"/>
                        </a:rPr>
                        <a:t>Тонічне розгинання на больовий подразник</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2</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7"/>
                  </a:ext>
                </a:extLst>
              </a:tr>
              <a:tr h="341640">
                <a:tc>
                  <a:txBody>
                    <a:bodyPr/>
                    <a:lstStyle/>
                    <a:p>
                      <a:pPr algn="just">
                        <a:lnSpc>
                          <a:spcPct val="100000"/>
                        </a:lnSpc>
                      </a:pPr>
                      <a:r>
                        <a:rPr lang="ru-RU" sz="1400" b="0" strike="noStrike" spc="-1">
                          <a:solidFill>
                            <a:srgbClr val="001932"/>
                          </a:solidFill>
                          <a:latin typeface="Arial Black"/>
                        </a:rPr>
                        <a:t>Відсутні</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1</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8"/>
                  </a:ext>
                </a:extLst>
              </a:tr>
              <a:tr h="341640">
                <a:tc>
                  <a:txBody>
                    <a:bodyPr/>
                    <a:lstStyle/>
                    <a:p>
                      <a:pPr algn="just">
                        <a:lnSpc>
                          <a:spcPct val="100000"/>
                        </a:lnSpc>
                      </a:pPr>
                      <a:r>
                        <a:rPr lang="ru-RU" sz="1400" b="0" strike="noStrike" spc="-1">
                          <a:solidFill>
                            <a:srgbClr val="001932"/>
                          </a:solidFill>
                          <a:latin typeface="Arial Black"/>
                        </a:rPr>
                        <a:t>ВСЬОГО</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tc>
                  <a:txBody>
                    <a:bodyPr/>
                    <a:lstStyle/>
                    <a:p>
                      <a:pPr algn="ctr">
                        <a:lnSpc>
                          <a:spcPct val="100000"/>
                        </a:lnSpc>
                      </a:pPr>
                      <a:r>
                        <a:rPr lang="ru-RU" sz="1400" b="0" strike="noStrike" spc="-1">
                          <a:solidFill>
                            <a:srgbClr val="001932"/>
                          </a:solidFill>
                          <a:latin typeface="Arial Black"/>
                        </a:rPr>
                        <a:t>3-15</a:t>
                      </a:r>
                      <a:endParaRPr lang="ru-RU" sz="1400" b="0" strike="noStrike" spc="-1">
                        <a:latin typeface="Arial"/>
                      </a:endParaRPr>
                    </a:p>
                  </a:txBody>
                  <a:tcPr marL="65880" marR="65880">
                    <a:lnL w="12240">
                      <a:solidFill>
                        <a:srgbClr val="EEECE1"/>
                      </a:solidFill>
                    </a:lnL>
                    <a:lnR w="12240">
                      <a:solidFill>
                        <a:srgbClr val="EEECE1"/>
                      </a:solidFill>
                    </a:lnR>
                    <a:lnT w="12240">
                      <a:solidFill>
                        <a:srgbClr val="EEECE1"/>
                      </a:solidFill>
                    </a:lnT>
                    <a:lnB w="12240">
                      <a:solidFill>
                        <a:srgbClr val="EEECE1"/>
                      </a:solidFill>
                    </a:lnB>
                    <a:solidFill>
                      <a:srgbClr val="EFFFF6"/>
                    </a:solidFill>
                  </a:tcPr>
                </a:tc>
                <a:extLst>
                  <a:ext uri="{0D108BD9-81ED-4DB2-BD59-A6C34878D82A}">
                    <a16:rowId xmlns:a16="http://schemas.microsoft.com/office/drawing/2014/main" val="10019"/>
                  </a:ext>
                </a:extLst>
              </a:tr>
            </a:tbl>
          </a:graphicData>
        </a:graphic>
      </p:graphicFrame>
      <p:sp>
        <p:nvSpPr>
          <p:cNvPr id="615" name="CustomShape 3"/>
          <p:cNvSpPr/>
          <p:nvPr/>
        </p:nvSpPr>
        <p:spPr>
          <a:xfrm>
            <a:off x="7428000" y="3093130"/>
            <a:ext cx="2520000" cy="23068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spAutoFit/>
          </a:bodyPr>
          <a:lstStyle/>
          <a:p>
            <a:pPr>
              <a:lnSpc>
                <a:spcPct val="100000"/>
              </a:lnSpc>
            </a:pPr>
            <a:r>
              <a:rPr lang="ru-RU" sz="1600" b="1" spc="-1">
                <a:solidFill>
                  <a:srgbClr val="1F497D"/>
                </a:solidFill>
                <a:latin typeface="Calibri"/>
                <a:ea typeface="DejaVu Sans"/>
              </a:rPr>
              <a:t>Прогноз:</a:t>
            </a:r>
            <a:r>
              <a:t/>
            </a:r>
            <a:br/>
            <a:r>
              <a:rPr lang="ru-RU" sz="1600" b="1" spc="-1">
                <a:solidFill>
                  <a:srgbClr val="FF0000"/>
                </a:solidFill>
                <a:latin typeface="Calibri"/>
                <a:ea typeface="DejaVu Sans"/>
              </a:rPr>
              <a:t>8 балів і більше </a:t>
            </a:r>
            <a:r>
              <a:rPr lang="ru-RU" sz="1600" b="1" spc="-1">
                <a:solidFill>
                  <a:srgbClr val="1F497D"/>
                </a:solidFill>
                <a:latin typeface="Calibri"/>
                <a:ea typeface="DejaVu Sans"/>
              </a:rPr>
              <a:t>- хороші шанси на поліпшення</a:t>
            </a:r>
            <a:r>
              <a:t/>
            </a:r>
            <a:br/>
            <a:r>
              <a:rPr lang="ru-RU" sz="1600" b="1" spc="-1">
                <a:solidFill>
                  <a:srgbClr val="FF0000"/>
                </a:solidFill>
                <a:latin typeface="Calibri"/>
                <a:ea typeface="DejaVu Sans"/>
              </a:rPr>
              <a:t>5-8 балів </a:t>
            </a:r>
            <a:r>
              <a:rPr lang="ru-RU" sz="1600" b="1" spc="-1">
                <a:solidFill>
                  <a:srgbClr val="1F497D"/>
                </a:solidFill>
                <a:latin typeface="Calibri"/>
                <a:ea typeface="DejaVu Sans"/>
              </a:rPr>
              <a:t>- ситуація, що загрожує життю</a:t>
            </a:r>
            <a:r>
              <a:t/>
            </a:r>
            <a:br/>
            <a:r>
              <a:rPr lang="ru-RU" sz="1600" b="1" spc="-1">
                <a:solidFill>
                  <a:srgbClr val="FF0000"/>
                </a:solidFill>
                <a:latin typeface="Calibri"/>
                <a:ea typeface="DejaVu Sans"/>
              </a:rPr>
              <a:t>3-5 балів </a:t>
            </a:r>
            <a:r>
              <a:rPr lang="ru-RU" sz="1600" b="1" spc="-1">
                <a:solidFill>
                  <a:srgbClr val="1F497D"/>
                </a:solidFill>
                <a:latin typeface="Calibri"/>
                <a:ea typeface="DejaVu Sans"/>
              </a:rPr>
              <a:t>- потенційно летальний результат, особливо при виявленні фіксовані зіниць</a:t>
            </a:r>
            <a:r>
              <a:rPr lang="ru-RU" sz="1600" spc="-1">
                <a:solidFill>
                  <a:srgbClr val="1F497D"/>
                </a:solidFill>
                <a:latin typeface="Calibri"/>
                <a:ea typeface="DejaVu Sans"/>
              </a:rPr>
              <a:t>.</a:t>
            </a:r>
            <a:endParaRPr lang="ru-RU" sz="1600" spc="-1">
              <a:latin typeface="Arial"/>
            </a:endParaRPr>
          </a:p>
        </p:txBody>
      </p:sp>
      <p:sp>
        <p:nvSpPr>
          <p:cNvPr id="616" name="TextShape 4"/>
          <p:cNvSpPr txBox="1"/>
          <p:nvPr/>
        </p:nvSpPr>
        <p:spPr>
          <a:xfrm>
            <a:off x="7594680" y="432000"/>
            <a:ext cx="2281320" cy="2676202"/>
          </a:xfrm>
          <a:prstGeom prst="rect">
            <a:avLst/>
          </a:prstGeom>
          <a:noFill/>
          <a:ln>
            <a:noFill/>
          </a:ln>
        </p:spPr>
        <p:txBody>
          <a:bodyPr lIns="90000" tIns="45000" rIns="90000" bIns="45000">
            <a:spAutoFit/>
          </a:bodyPr>
          <a:lstStyle/>
          <a:p>
            <a:r>
              <a:rPr lang="ru-RU" sz="2800" b="1" spc="-1">
                <a:solidFill>
                  <a:srgbClr val="FF0000"/>
                </a:solidFill>
                <a:latin typeface="Calibri"/>
                <a:ea typeface="DejaVu Sans"/>
              </a:rPr>
              <a:t>Оцінка ступеня пригнічення свідомості за шкалою Глазго </a:t>
            </a:r>
            <a:endParaRPr lang="ru-RU" sz="2800" spc="-1">
              <a:latin typeface="Arial"/>
            </a:endParaRPr>
          </a:p>
        </p:txBody>
      </p:sp>
    </p:spTree>
    <p:extLst>
      <p:ext uri="{BB962C8B-B14F-4D97-AF65-F5344CB8AC3E}">
        <p14:creationId xmlns:p14="http://schemas.microsoft.com/office/powerpoint/2010/main" val="426083366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3"/>
                                        </p:tgtEl>
                                        <p:attrNameLst>
                                          <p:attrName>style.visibility</p:attrName>
                                        </p:attrNameLst>
                                      </p:cBhvr>
                                      <p:to>
                                        <p:strVal val="visible"/>
                                      </p:to>
                                    </p:set>
                                    <p:anim calcmode="lin" valueType="num">
                                      <p:cBhvr additive="repl">
                                        <p:cTn id="7" dur="500" fill="hold"/>
                                        <p:tgtEl>
                                          <p:spTgt spid="613"/>
                                        </p:tgtEl>
                                        <p:attrNameLst>
                                          <p:attrName>ppt_x</p:attrName>
                                        </p:attrNameLst>
                                      </p:cBhvr>
                                      <p:tavLst>
                                        <p:tav tm="0">
                                          <p:val>
                                            <p:strVal val="0-#ppt_w/2"/>
                                          </p:val>
                                        </p:tav>
                                        <p:tav tm="100000">
                                          <p:val>
                                            <p:strVal val="#ppt_x"/>
                                          </p:val>
                                        </p:tav>
                                      </p:tavLst>
                                    </p:anim>
                                    <p:anim calcmode="lin" valueType="num">
                                      <p:cBhvr additive="repl">
                                        <p:cTn id="8" dur="500" fill="hold"/>
                                        <p:tgtEl>
                                          <p:spTgt spid="6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14"/>
                                        </p:tgtEl>
                                        <p:attrNameLst>
                                          <p:attrName>style.visibility</p:attrName>
                                        </p:attrNameLst>
                                      </p:cBhvr>
                                      <p:to>
                                        <p:strVal val="visible"/>
                                      </p:to>
                                    </p:set>
                                    <p:anim calcmode="lin" valueType="num">
                                      <p:cBhvr additive="repl">
                                        <p:cTn id="12" dur="500" fill="hold"/>
                                        <p:tgtEl>
                                          <p:spTgt spid="614"/>
                                        </p:tgtEl>
                                        <p:attrNameLst>
                                          <p:attrName>ppt_x</p:attrName>
                                        </p:attrNameLst>
                                      </p:cBhvr>
                                      <p:tavLst>
                                        <p:tav tm="0">
                                          <p:val>
                                            <p:strVal val="0-#ppt_w/2"/>
                                          </p:val>
                                        </p:tav>
                                        <p:tav tm="100000">
                                          <p:val>
                                            <p:strVal val="#ppt_x"/>
                                          </p:val>
                                        </p:tav>
                                      </p:tavLst>
                                    </p:anim>
                                    <p:anim calcmode="lin" valueType="num">
                                      <p:cBhvr additive="repl">
                                        <p:cTn id="13" dur="500" fill="hold"/>
                                        <p:tgtEl>
                                          <p:spTgt spid="6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15"/>
                                        </p:tgtEl>
                                        <p:attrNameLst>
                                          <p:attrName>style.visibility</p:attrName>
                                        </p:attrNameLst>
                                      </p:cBhvr>
                                      <p:to>
                                        <p:strVal val="visible"/>
                                      </p:to>
                                    </p:set>
                                    <p:anim calcmode="lin" valueType="num">
                                      <p:cBhvr additive="repl">
                                        <p:cTn id="17" dur="500" fill="hold"/>
                                        <p:tgtEl>
                                          <p:spTgt spid="615"/>
                                        </p:tgtEl>
                                        <p:attrNameLst>
                                          <p:attrName>ppt_x</p:attrName>
                                        </p:attrNameLst>
                                      </p:cBhvr>
                                      <p:tavLst>
                                        <p:tav tm="0">
                                          <p:val>
                                            <p:strVal val="0-#ppt_w/2"/>
                                          </p:val>
                                        </p:tav>
                                        <p:tav tm="100000">
                                          <p:val>
                                            <p:strVal val="#ppt_x"/>
                                          </p:val>
                                        </p:tav>
                                      </p:tavLst>
                                    </p:anim>
                                    <p:anim calcmode="lin" valueType="num">
                                      <p:cBhvr additive="repl">
                                        <p:cTn id="18" dur="500" fill="hold"/>
                                        <p:tgtEl>
                                          <p:spTgt spid="6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CustomShape 1"/>
          <p:cNvSpPr/>
          <p:nvPr/>
        </p:nvSpPr>
        <p:spPr>
          <a:xfrm>
            <a:off x="2277120" y="360000"/>
            <a:ext cx="4070880" cy="64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10000"/>
          </a:bodyPr>
          <a:lstStyle/>
          <a:p>
            <a:pPr algn="ctr">
              <a:lnSpc>
                <a:spcPct val="100000"/>
              </a:lnSpc>
            </a:pPr>
            <a:r>
              <a:rPr lang="ru-RU" sz="4400" b="1" spc="-1">
                <a:solidFill>
                  <a:srgbClr val="7030A0"/>
                </a:solidFill>
                <a:latin typeface="Calibri"/>
                <a:ea typeface="DejaVu Sans"/>
              </a:rPr>
              <a:t>Інші ознаки ЧМТ</a:t>
            </a:r>
            <a:endParaRPr lang="ru-RU" sz="4400" spc="-1">
              <a:latin typeface="Arial"/>
            </a:endParaRPr>
          </a:p>
        </p:txBody>
      </p:sp>
      <p:sp>
        <p:nvSpPr>
          <p:cNvPr id="618" name="CustomShape 2"/>
          <p:cNvSpPr/>
          <p:nvPr/>
        </p:nvSpPr>
        <p:spPr>
          <a:xfrm>
            <a:off x="1956000" y="1152000"/>
            <a:ext cx="4142160" cy="516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0500" lnSpcReduction="20000"/>
          </a:bodyPr>
          <a:lstStyle/>
          <a:p>
            <a:pPr marL="343080" indent="-342000" algn="just">
              <a:spcBef>
                <a:spcPts val="561"/>
              </a:spcBef>
              <a:buClr>
                <a:srgbClr val="000000"/>
              </a:buClr>
              <a:buFont typeface="Arial"/>
              <a:buChar char="•"/>
            </a:pPr>
            <a:r>
              <a:rPr lang="ru-RU" sz="2800" b="1" spc="-1">
                <a:solidFill>
                  <a:srgbClr val="000000"/>
                </a:solidFill>
                <a:latin typeface="Calibri"/>
                <a:ea typeface="DejaVu Sans"/>
              </a:rPr>
              <a:t>Зовнішні пошкодження </a:t>
            </a:r>
            <a:r>
              <a:rPr lang="ru-RU" sz="2800" b="1" i="1" spc="-1">
                <a:solidFill>
                  <a:srgbClr val="000000"/>
                </a:solidFill>
                <a:latin typeface="Calibri"/>
                <a:ea typeface="DejaVu Sans"/>
              </a:rPr>
              <a:t>(необхідно шукати!), рани, набряки тощо.</a:t>
            </a:r>
            <a:endParaRPr lang="ru-RU" sz="2800" spc="-1">
              <a:latin typeface="Arial"/>
            </a:endParaRPr>
          </a:p>
          <a:p>
            <a:pPr marL="343080" indent="-342000" algn="just">
              <a:spcBef>
                <a:spcPts val="561"/>
              </a:spcBef>
              <a:buClr>
                <a:srgbClr val="000000"/>
              </a:buClr>
              <a:buFont typeface="Arial"/>
              <a:buChar char="•"/>
            </a:pPr>
            <a:r>
              <a:rPr lang="ru-RU" sz="2800" b="1" spc="-1">
                <a:solidFill>
                  <a:srgbClr val="000000"/>
                </a:solidFill>
                <a:latin typeface="Calibri"/>
                <a:ea typeface="DejaVu Sans"/>
              </a:rPr>
              <a:t>Кровотеча з носа і вух, в деяких випадках з домішкою ліквору (підозра на наявність перелому кісток основи черепа).</a:t>
            </a:r>
            <a:endParaRPr lang="ru-RU" sz="2800" spc="-1">
              <a:latin typeface="Arial"/>
            </a:endParaRPr>
          </a:p>
          <a:p>
            <a:pPr marL="343080" indent="-342000" algn="just">
              <a:spcBef>
                <a:spcPts val="561"/>
              </a:spcBef>
              <a:buClr>
                <a:srgbClr val="000000"/>
              </a:buClr>
              <a:buFont typeface="Arial"/>
              <a:buChar char="•"/>
            </a:pPr>
            <a:r>
              <a:rPr lang="ru-RU" sz="2800" b="1" spc="-1">
                <a:solidFill>
                  <a:srgbClr val="000000"/>
                </a:solidFill>
                <a:latin typeface="Calibri"/>
                <a:ea typeface="DejaVu Sans"/>
              </a:rPr>
              <a:t>Блювота</a:t>
            </a:r>
            <a:endParaRPr lang="ru-RU" sz="2800" spc="-1">
              <a:latin typeface="Arial"/>
            </a:endParaRPr>
          </a:p>
          <a:p>
            <a:pPr marL="343080" indent="-342000" algn="just">
              <a:spcBef>
                <a:spcPts val="561"/>
              </a:spcBef>
              <a:buClr>
                <a:srgbClr val="000000"/>
              </a:buClr>
              <a:buFont typeface="Arial"/>
              <a:buChar char="•"/>
            </a:pPr>
            <a:r>
              <a:rPr lang="ru-RU" sz="2800" b="1" spc="-1">
                <a:solidFill>
                  <a:srgbClr val="000000"/>
                </a:solidFill>
                <a:latin typeface="Calibri"/>
                <a:ea typeface="DejaVu Sans"/>
              </a:rPr>
              <a:t>Провали в пам'яті (амнезія).</a:t>
            </a:r>
            <a:endParaRPr lang="ru-RU" sz="2800" spc="-1">
              <a:latin typeface="Arial"/>
            </a:endParaRPr>
          </a:p>
          <a:p>
            <a:pPr marL="343080" indent="-342000" algn="just">
              <a:spcBef>
                <a:spcPts val="561"/>
              </a:spcBef>
              <a:buClr>
                <a:srgbClr val="000000"/>
              </a:buClr>
              <a:buFont typeface="Arial"/>
              <a:buChar char="•"/>
            </a:pPr>
            <a:r>
              <a:rPr lang="ru-RU" sz="2800" b="1" spc="-1">
                <a:solidFill>
                  <a:srgbClr val="000000"/>
                </a:solidFill>
                <a:latin typeface="Calibri"/>
                <a:ea typeface="DejaVu Sans"/>
              </a:rPr>
              <a:t>Різниця в ширині зіниць.</a:t>
            </a:r>
            <a:endParaRPr lang="ru-RU" sz="2800" spc="-1">
              <a:latin typeface="Arial"/>
            </a:endParaRPr>
          </a:p>
          <a:p>
            <a:pPr marL="343080" indent="-342000" algn="just">
              <a:spcBef>
                <a:spcPts val="561"/>
              </a:spcBef>
              <a:buClr>
                <a:srgbClr val="000000"/>
              </a:buClr>
              <a:buFont typeface="Arial"/>
              <a:buChar char="•"/>
            </a:pPr>
            <a:r>
              <a:rPr lang="ru-RU" sz="2800" b="1" spc="-1">
                <a:solidFill>
                  <a:srgbClr val="000000"/>
                </a:solidFill>
                <a:latin typeface="Calibri"/>
                <a:ea typeface="DejaVu Sans"/>
              </a:rPr>
              <a:t>Неритмічне дихання.</a:t>
            </a:r>
            <a:endParaRPr lang="ru-RU" sz="2800" spc="-1">
              <a:latin typeface="Arial"/>
            </a:endParaRPr>
          </a:p>
          <a:p>
            <a:pPr marL="343080" indent="-342000" algn="just">
              <a:spcBef>
                <a:spcPts val="561"/>
              </a:spcBef>
              <a:buClr>
                <a:srgbClr val="000000"/>
              </a:buClr>
              <a:buFont typeface="Arial"/>
              <a:buChar char="•"/>
            </a:pPr>
            <a:r>
              <a:rPr lang="ru-RU" sz="2800" b="1" spc="-1">
                <a:solidFill>
                  <a:srgbClr val="000000"/>
                </a:solidFill>
                <a:latin typeface="Calibri"/>
                <a:ea typeface="DejaVu Sans"/>
              </a:rPr>
              <a:t>Напружена шия </a:t>
            </a:r>
            <a:endParaRPr lang="ru-RU" sz="2800" spc="-1">
              <a:latin typeface="Arial"/>
            </a:endParaRPr>
          </a:p>
        </p:txBody>
      </p:sp>
      <p:pic>
        <p:nvPicPr>
          <p:cNvPr id="619" name="Рисунок 11"/>
          <p:cNvPicPr/>
          <p:nvPr/>
        </p:nvPicPr>
        <p:blipFill>
          <a:blip r:embed="rId2"/>
          <a:srcRect l="30477" t="8899" r="29757"/>
          <a:stretch/>
        </p:blipFill>
        <p:spPr>
          <a:xfrm>
            <a:off x="6780000" y="172800"/>
            <a:ext cx="3446280" cy="6451200"/>
          </a:xfrm>
          <a:prstGeom prst="rect">
            <a:avLst/>
          </a:prstGeom>
          <a:ln w="9360">
            <a:noFill/>
          </a:ln>
        </p:spPr>
      </p:pic>
    </p:spTree>
    <p:extLst>
      <p:ext uri="{BB962C8B-B14F-4D97-AF65-F5344CB8AC3E}">
        <p14:creationId xmlns:p14="http://schemas.microsoft.com/office/powerpoint/2010/main" val="21403333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617"/>
                                        </p:tgtEl>
                                        <p:attrNameLst>
                                          <p:attrName>style.visibility</p:attrName>
                                        </p:attrNameLst>
                                      </p:cBhvr>
                                      <p:to>
                                        <p:strVal val="visible"/>
                                      </p:to>
                                    </p:set>
                                    <p:anim calcmode="lin" valueType="num">
                                      <p:cBhvr additive="repl">
                                        <p:cTn id="7" dur="500" fill="hold"/>
                                        <p:tgtEl>
                                          <p:spTgt spid="617"/>
                                        </p:tgtEl>
                                        <p:attrNameLst>
                                          <p:attrName>ppt_x</p:attrName>
                                        </p:attrNameLst>
                                      </p:cBhvr>
                                      <p:tavLst>
                                        <p:tav tm="0">
                                          <p:val>
                                            <p:strVal val="0-#ppt_w/2"/>
                                          </p:val>
                                        </p:tav>
                                        <p:tav tm="100000">
                                          <p:val>
                                            <p:strVal val="#ppt_x"/>
                                          </p:val>
                                        </p:tav>
                                      </p:tavLst>
                                    </p:anim>
                                    <p:anim calcmode="lin" valueType="num">
                                      <p:cBhvr additive="repl">
                                        <p:cTn id="8" dur="500" fill="hold"/>
                                        <p:tgtEl>
                                          <p:spTgt spid="617"/>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618">
                                            <p:txEl>
                                              <p:pRg st="0" end="0"/>
                                            </p:txEl>
                                          </p:spTgt>
                                        </p:tgtEl>
                                        <p:attrNameLst>
                                          <p:attrName>style.visibility</p:attrName>
                                        </p:attrNameLst>
                                      </p:cBhvr>
                                      <p:to>
                                        <p:strVal val="visible"/>
                                      </p:to>
                                    </p:set>
                                    <p:anim calcmode="lin" valueType="num">
                                      <p:cBhvr additive="repl">
                                        <p:cTn id="12" dur="500" fill="hold"/>
                                        <p:tgtEl>
                                          <p:spTgt spid="618">
                                            <p:txEl>
                                              <p:pRg st="0" end="0"/>
                                            </p:txEl>
                                          </p:spTgt>
                                        </p:tgtEl>
                                        <p:attrNameLst>
                                          <p:attrName>ppt_x</p:attrName>
                                        </p:attrNameLst>
                                      </p:cBhvr>
                                      <p:tavLst>
                                        <p:tav tm="0">
                                          <p:val>
                                            <p:strVal val="0-#ppt_w/2"/>
                                          </p:val>
                                        </p:tav>
                                        <p:tav tm="100000">
                                          <p:val>
                                            <p:strVal val="#ppt_x"/>
                                          </p:val>
                                        </p:tav>
                                      </p:tavLst>
                                    </p:anim>
                                    <p:anim calcmode="lin" valueType="num">
                                      <p:cBhvr additive="repl">
                                        <p:cTn id="13" dur="500" fill="hold"/>
                                        <p:tgtEl>
                                          <p:spTgt spid="618">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618">
                                            <p:txEl>
                                              <p:pRg st="1" end="1"/>
                                            </p:txEl>
                                          </p:spTgt>
                                        </p:tgtEl>
                                        <p:attrNameLst>
                                          <p:attrName>style.visibility</p:attrName>
                                        </p:attrNameLst>
                                      </p:cBhvr>
                                      <p:to>
                                        <p:strVal val="visible"/>
                                      </p:to>
                                    </p:set>
                                    <p:anim calcmode="lin" valueType="num">
                                      <p:cBhvr additive="repl">
                                        <p:cTn id="17" dur="500" fill="hold"/>
                                        <p:tgtEl>
                                          <p:spTgt spid="618">
                                            <p:txEl>
                                              <p:pRg st="1" end="1"/>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618">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618">
                                            <p:txEl>
                                              <p:pRg st="2" end="2"/>
                                            </p:txEl>
                                          </p:spTgt>
                                        </p:tgtEl>
                                        <p:attrNameLst>
                                          <p:attrName>style.visibility</p:attrName>
                                        </p:attrNameLst>
                                      </p:cBhvr>
                                      <p:to>
                                        <p:strVal val="visible"/>
                                      </p:to>
                                    </p:set>
                                    <p:anim calcmode="lin" valueType="num">
                                      <p:cBhvr additive="repl">
                                        <p:cTn id="22" dur="500" fill="hold"/>
                                        <p:tgtEl>
                                          <p:spTgt spid="618">
                                            <p:txEl>
                                              <p:pRg st="2" end="2"/>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618">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618">
                                            <p:txEl>
                                              <p:pRg st="3" end="3"/>
                                            </p:txEl>
                                          </p:spTgt>
                                        </p:tgtEl>
                                        <p:attrNameLst>
                                          <p:attrName>style.visibility</p:attrName>
                                        </p:attrNameLst>
                                      </p:cBhvr>
                                      <p:to>
                                        <p:strVal val="visible"/>
                                      </p:to>
                                    </p:set>
                                    <p:anim calcmode="lin" valueType="num">
                                      <p:cBhvr additive="repl">
                                        <p:cTn id="27" dur="500" fill="hold"/>
                                        <p:tgtEl>
                                          <p:spTgt spid="618">
                                            <p:txEl>
                                              <p:pRg st="3" end="3"/>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618">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Effect">
                            <p:stCondLst>
                              <p:cond delay="2500"/>
                            </p:stCondLst>
                            <p:childTnLst>
                              <p:par>
                                <p:cTn id="30" presetID="2" presetClass="entr" presetSubtype="8" fill="hold" nodeType="afterEffect">
                                  <p:stCondLst>
                                    <p:cond delay="0"/>
                                  </p:stCondLst>
                                  <p:childTnLst>
                                    <p:set>
                                      <p:cBhvr>
                                        <p:cTn id="31" dur="1" fill="hold">
                                          <p:stCondLst>
                                            <p:cond delay="0"/>
                                          </p:stCondLst>
                                        </p:cTn>
                                        <p:tgtEl>
                                          <p:spTgt spid="618">
                                            <p:txEl>
                                              <p:pRg st="4" end="4"/>
                                            </p:txEl>
                                          </p:spTgt>
                                        </p:tgtEl>
                                        <p:attrNameLst>
                                          <p:attrName>style.visibility</p:attrName>
                                        </p:attrNameLst>
                                      </p:cBhvr>
                                      <p:to>
                                        <p:strVal val="visible"/>
                                      </p:to>
                                    </p:set>
                                    <p:anim calcmode="lin" valueType="num">
                                      <p:cBhvr additive="repl">
                                        <p:cTn id="32" dur="500" fill="hold"/>
                                        <p:tgtEl>
                                          <p:spTgt spid="618">
                                            <p:txEl>
                                              <p:pRg st="4" end="4"/>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618">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Effect">
                            <p:stCondLst>
                              <p:cond delay="3000"/>
                            </p:stCondLst>
                            <p:childTnLst>
                              <p:par>
                                <p:cTn id="35" presetID="2" presetClass="entr" presetSubtype="8" fill="hold" nodeType="afterEffect">
                                  <p:stCondLst>
                                    <p:cond delay="0"/>
                                  </p:stCondLst>
                                  <p:childTnLst>
                                    <p:set>
                                      <p:cBhvr>
                                        <p:cTn id="36" dur="1" fill="hold">
                                          <p:stCondLst>
                                            <p:cond delay="0"/>
                                          </p:stCondLst>
                                        </p:cTn>
                                        <p:tgtEl>
                                          <p:spTgt spid="618">
                                            <p:txEl>
                                              <p:pRg st="5" end="5"/>
                                            </p:txEl>
                                          </p:spTgt>
                                        </p:tgtEl>
                                        <p:attrNameLst>
                                          <p:attrName>style.visibility</p:attrName>
                                        </p:attrNameLst>
                                      </p:cBhvr>
                                      <p:to>
                                        <p:strVal val="visible"/>
                                      </p:to>
                                    </p:set>
                                    <p:anim calcmode="lin" valueType="num">
                                      <p:cBhvr additive="repl">
                                        <p:cTn id="37" dur="500" fill="hold"/>
                                        <p:tgtEl>
                                          <p:spTgt spid="618">
                                            <p:txEl>
                                              <p:pRg st="5" end="5"/>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618">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Effect">
                            <p:stCondLst>
                              <p:cond delay="3500"/>
                            </p:stCondLst>
                            <p:childTnLst>
                              <p:par>
                                <p:cTn id="40" presetID="2" presetClass="entr" presetSubtype="8" fill="hold" nodeType="afterEffect">
                                  <p:stCondLst>
                                    <p:cond delay="0"/>
                                  </p:stCondLst>
                                  <p:childTnLst>
                                    <p:set>
                                      <p:cBhvr>
                                        <p:cTn id="41" dur="1" fill="hold">
                                          <p:stCondLst>
                                            <p:cond delay="0"/>
                                          </p:stCondLst>
                                        </p:cTn>
                                        <p:tgtEl>
                                          <p:spTgt spid="618">
                                            <p:txEl>
                                              <p:pRg st="6" end="6"/>
                                            </p:txEl>
                                          </p:spTgt>
                                        </p:tgtEl>
                                        <p:attrNameLst>
                                          <p:attrName>style.visibility</p:attrName>
                                        </p:attrNameLst>
                                      </p:cBhvr>
                                      <p:to>
                                        <p:strVal val="visible"/>
                                      </p:to>
                                    </p:set>
                                    <p:anim calcmode="lin" valueType="num">
                                      <p:cBhvr additive="repl">
                                        <p:cTn id="42" dur="500" fill="hold"/>
                                        <p:tgtEl>
                                          <p:spTgt spid="618">
                                            <p:txEl>
                                              <p:pRg st="6" end="6"/>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618">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19"/>
                                        </p:tgtEl>
                                        <p:attrNameLst>
                                          <p:attrName>style.visibility</p:attrName>
                                        </p:attrNameLst>
                                      </p:cBhvr>
                                      <p:to>
                                        <p:strVal val="visible"/>
                                      </p:to>
                                    </p:set>
                                    <p:anim calcmode="lin" valueType="num">
                                      <p:cBhvr additive="repl">
                                        <p:cTn id="47" dur="500" fill="hold"/>
                                        <p:tgtEl>
                                          <p:spTgt spid="619"/>
                                        </p:tgtEl>
                                        <p:attrNameLst>
                                          <p:attrName>ppt_x</p:attrName>
                                        </p:attrNameLst>
                                      </p:cBhvr>
                                      <p:tavLst>
                                        <p:tav tm="0">
                                          <p:val>
                                            <p:strVal val="0-#ppt_w/2"/>
                                          </p:val>
                                        </p:tav>
                                        <p:tav tm="100000">
                                          <p:val>
                                            <p:strVal val="#ppt_x"/>
                                          </p:val>
                                        </p:tav>
                                      </p:tavLst>
                                    </p:anim>
                                    <p:anim calcmode="lin" valueType="num">
                                      <p:cBhvr additive="repl">
                                        <p:cTn id="48" dur="500" fill="hold"/>
                                        <p:tgtEl>
                                          <p:spTgt spid="6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CustomShape 1"/>
          <p:cNvSpPr/>
          <p:nvPr/>
        </p:nvSpPr>
        <p:spPr>
          <a:xfrm>
            <a:off x="1809840" y="214200"/>
            <a:ext cx="8642880" cy="371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3500" lnSpcReduction="10000"/>
          </a:bodyPr>
          <a:lstStyle/>
          <a:p>
            <a:pPr algn="just">
              <a:lnSpc>
                <a:spcPct val="100000"/>
              </a:lnSpc>
            </a:pPr>
            <a:r>
              <a:rPr lang="ru-RU" sz="2400" b="1" spc="-1">
                <a:solidFill>
                  <a:srgbClr val="FF0000"/>
                </a:solidFill>
                <a:latin typeface="Calibri"/>
                <a:ea typeface="DejaVu Sans"/>
              </a:rPr>
              <a:t>Загальмозкові симптоми </a:t>
            </a:r>
            <a:r>
              <a:rPr lang="ru-RU" sz="2400" b="1" spc="-1">
                <a:solidFill>
                  <a:srgbClr val="000000"/>
                </a:solidFill>
                <a:latin typeface="Calibri"/>
                <a:ea typeface="DejaVu Sans"/>
              </a:rPr>
              <a:t>виникають незалежно від локалізації ділянки пошкодження тканини мозку і пов'язані з порушенням діяльності клітин головного мозку.</a:t>
            </a:r>
            <a:r>
              <a:t/>
            </a:r>
            <a:br/>
            <a:r>
              <a:rPr lang="ru-RU" sz="2400" b="1" spc="-1">
                <a:solidFill>
                  <a:srgbClr val="000000"/>
                </a:solidFill>
                <a:latin typeface="Calibri"/>
                <a:ea typeface="DejaVu Sans"/>
              </a:rPr>
              <a:t> </a:t>
            </a:r>
            <a:r>
              <a:rPr lang="ru-RU" sz="2400" b="1" spc="-1">
                <a:solidFill>
                  <a:srgbClr val="FF0000"/>
                </a:solidFill>
                <a:latin typeface="Calibri"/>
                <a:ea typeface="DejaVu Sans"/>
              </a:rPr>
              <a:t>Загальмозкові симптоми: </a:t>
            </a:r>
            <a:r>
              <a:rPr lang="ru-RU" sz="2400" b="1" spc="-1">
                <a:solidFill>
                  <a:srgbClr val="000000"/>
                </a:solidFill>
                <a:latin typeface="Calibri"/>
                <a:ea typeface="DejaVu Sans"/>
              </a:rPr>
              <a:t>розлад свідомості, порушення координації, ретроградна амнезія (не пам'ятає обставин травми), нудота блювота, судомні епілептичні напади, симптоми підвищення внутрішньочерепного тиску - головний біль, біль в очних яблуках в спокої і при русі, шум у голові, мерехтіння "мушок" перед очима.</a:t>
            </a:r>
            <a:r>
              <a:t/>
            </a:r>
            <a:br/>
            <a:r>
              <a:rPr lang="ru-RU" sz="2400" b="1" spc="-1">
                <a:solidFill>
                  <a:srgbClr val="FF0000"/>
                </a:solidFill>
                <a:latin typeface="Calibri"/>
                <a:ea typeface="DejaVu Sans"/>
              </a:rPr>
              <a:t>Вогнищеві симптоми: </a:t>
            </a:r>
            <a:r>
              <a:rPr lang="ru-RU" sz="2400" b="1" spc="-1">
                <a:solidFill>
                  <a:srgbClr val="000000"/>
                </a:solidFill>
                <a:latin typeface="Calibri"/>
                <a:ea typeface="DejaVu Sans"/>
              </a:rPr>
              <a:t>неможливість виконання активних рухів (парези і паралічі), неможливість говорити (афазія), рахувати й писати, порушення чутливості, розширення або звуження зіниць, ністагм.</a:t>
            </a:r>
            <a:endParaRPr lang="ru-RU" sz="2400" spc="-1">
              <a:latin typeface="Arial"/>
            </a:endParaRPr>
          </a:p>
        </p:txBody>
      </p:sp>
      <p:sp>
        <p:nvSpPr>
          <p:cNvPr id="621" name="CustomShape 2"/>
          <p:cNvSpPr/>
          <p:nvPr/>
        </p:nvSpPr>
        <p:spPr>
          <a:xfrm>
            <a:off x="1952760" y="4071960"/>
            <a:ext cx="8390520" cy="128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7500" lnSpcReduction="20000"/>
          </a:bodyPr>
          <a:lstStyle/>
          <a:p>
            <a:pPr marL="343080" indent="-342000">
              <a:lnSpc>
                <a:spcPct val="90000"/>
              </a:lnSpc>
            </a:pPr>
            <a:r>
              <a:rPr lang="ru-RU" sz="2400" b="1" spc="-1">
                <a:solidFill>
                  <a:srgbClr val="FF0000"/>
                </a:solidFill>
                <a:latin typeface="Calibri"/>
                <a:ea typeface="DejaVu Sans"/>
              </a:rPr>
              <a:t>Оцінка тяжкості стану в гострому періоді ЧМТ</a:t>
            </a:r>
            <a:endParaRPr lang="ru-RU" sz="2400" spc="-1">
              <a:latin typeface="Arial"/>
            </a:endParaRPr>
          </a:p>
          <a:p>
            <a:pPr marL="343080" indent="-342000">
              <a:lnSpc>
                <a:spcPct val="90000"/>
              </a:lnSpc>
              <a:buClr>
                <a:srgbClr val="000000"/>
              </a:buClr>
              <a:buFont typeface="Arial"/>
              <a:buChar char="•"/>
            </a:pPr>
            <a:r>
              <a:rPr lang="ru-RU" sz="2400" b="1" spc="-1">
                <a:solidFill>
                  <a:srgbClr val="000000"/>
                </a:solidFill>
                <a:latin typeface="Calibri"/>
                <a:ea typeface="DejaVu Sans"/>
              </a:rPr>
              <a:t>порушення свідомості (ступінь і тривалість)</a:t>
            </a:r>
            <a:endParaRPr lang="ru-RU" sz="2400" spc="-1">
              <a:latin typeface="Arial"/>
            </a:endParaRPr>
          </a:p>
          <a:p>
            <a:pPr marL="343080" indent="-342000">
              <a:lnSpc>
                <a:spcPct val="90000"/>
              </a:lnSpc>
              <a:buClr>
                <a:srgbClr val="000000"/>
              </a:buClr>
              <a:buFont typeface="Arial"/>
              <a:buChar char="•"/>
            </a:pPr>
            <a:r>
              <a:rPr lang="ru-RU" sz="2400" b="1" spc="-1">
                <a:solidFill>
                  <a:srgbClr val="000000"/>
                </a:solidFill>
                <a:latin typeface="Calibri"/>
                <a:ea typeface="DejaVu Sans"/>
              </a:rPr>
              <a:t>стан вітальних функцій (дихання, серцево-судинної діяльності, ковтання)</a:t>
            </a:r>
            <a:endParaRPr lang="ru-RU" sz="2400" spc="-1">
              <a:latin typeface="Arial"/>
            </a:endParaRPr>
          </a:p>
          <a:p>
            <a:pPr marL="343080" indent="-342000">
              <a:lnSpc>
                <a:spcPct val="90000"/>
              </a:lnSpc>
              <a:buClr>
                <a:srgbClr val="000000"/>
              </a:buClr>
              <a:buFont typeface="Arial"/>
              <a:buChar char="•"/>
            </a:pPr>
            <a:r>
              <a:rPr lang="ru-RU" sz="2400" b="1" spc="-1">
                <a:solidFill>
                  <a:srgbClr val="000000"/>
                </a:solidFill>
                <a:latin typeface="Calibri"/>
                <a:ea typeface="DejaVu Sans"/>
              </a:rPr>
              <a:t>вираженість вогнищевих неврологічних симптомів</a:t>
            </a:r>
            <a:endParaRPr lang="ru-RU" sz="2400" spc="-1">
              <a:latin typeface="Arial"/>
            </a:endParaRPr>
          </a:p>
        </p:txBody>
      </p:sp>
      <p:sp>
        <p:nvSpPr>
          <p:cNvPr id="622" name="CustomShape 3"/>
          <p:cNvSpPr/>
          <p:nvPr/>
        </p:nvSpPr>
        <p:spPr>
          <a:xfrm>
            <a:off x="2095320" y="5429160"/>
            <a:ext cx="8357040" cy="121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r>
              <a:rPr lang="ru-RU" sz="2000" b="1" spc="-1">
                <a:solidFill>
                  <a:srgbClr val="FF0000"/>
                </a:solidFill>
                <a:latin typeface="Calibri"/>
                <a:ea typeface="DejaVu Sans"/>
              </a:rPr>
              <a:t>Інструментальні методи діагностики ЧМТ:</a:t>
            </a:r>
            <a:endParaRPr lang="ru-RU" sz="2000" spc="-1">
              <a:latin typeface="Arial"/>
            </a:endParaRPr>
          </a:p>
          <a:p>
            <a:pPr marL="343080" indent="-342000">
              <a:buClr>
                <a:srgbClr val="000000"/>
              </a:buClr>
              <a:buFont typeface="Arial"/>
              <a:buChar char="•"/>
            </a:pPr>
            <a:r>
              <a:rPr lang="ru-RU" sz="2000" b="1" spc="-1">
                <a:solidFill>
                  <a:srgbClr val="000000"/>
                </a:solidFill>
                <a:latin typeface="Calibri"/>
                <a:ea typeface="DejaVu Sans"/>
              </a:rPr>
              <a:t>комп'ютерна та магнітно-резонансна томографія</a:t>
            </a:r>
            <a:endParaRPr lang="ru-RU" sz="2000" spc="-1">
              <a:latin typeface="Arial"/>
            </a:endParaRPr>
          </a:p>
          <a:p>
            <a:pPr marL="343080" indent="-342000">
              <a:buClr>
                <a:srgbClr val="000000"/>
              </a:buClr>
              <a:buFont typeface="Arial"/>
              <a:buChar char="•"/>
            </a:pPr>
            <a:r>
              <a:rPr lang="ru-RU" sz="2000" b="1" spc="-1">
                <a:solidFill>
                  <a:srgbClr val="000000"/>
                </a:solidFill>
                <a:latin typeface="Calibri"/>
                <a:ea typeface="DejaVu Sans"/>
              </a:rPr>
              <a:t>ехоенцефалографія,    енцефалографія</a:t>
            </a:r>
            <a:endParaRPr lang="ru-RU" sz="2000" spc="-1">
              <a:latin typeface="Arial"/>
            </a:endParaRPr>
          </a:p>
          <a:p>
            <a:pPr marL="343080" indent="-342000">
              <a:buClr>
                <a:srgbClr val="000000"/>
              </a:buClr>
              <a:buFont typeface="Arial"/>
              <a:buChar char="•"/>
            </a:pPr>
            <a:r>
              <a:rPr lang="ru-RU" sz="2000" b="1" spc="-1">
                <a:solidFill>
                  <a:srgbClr val="000000"/>
                </a:solidFill>
                <a:latin typeface="Calibri"/>
                <a:ea typeface="DejaVu Sans"/>
              </a:rPr>
              <a:t>рентгенографія</a:t>
            </a:r>
            <a:endParaRPr lang="ru-RU" sz="2000" spc="-1">
              <a:latin typeface="Arial"/>
            </a:endParaRPr>
          </a:p>
          <a:p>
            <a:pPr>
              <a:lnSpc>
                <a:spcPct val="100000"/>
              </a:lnSpc>
            </a:pPr>
            <a:endParaRPr lang="ru-RU" sz="2000" spc="-1">
              <a:latin typeface="Arial"/>
            </a:endParaRPr>
          </a:p>
        </p:txBody>
      </p:sp>
    </p:spTree>
    <p:extLst>
      <p:ext uri="{BB962C8B-B14F-4D97-AF65-F5344CB8AC3E}">
        <p14:creationId xmlns:p14="http://schemas.microsoft.com/office/powerpoint/2010/main" val="2761125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620">
                                            <p:txEl>
                                              <p:pRg st="0" end="0"/>
                                            </p:txEl>
                                          </p:spTgt>
                                        </p:tgtEl>
                                        <p:attrNameLst>
                                          <p:attrName>style.visibility</p:attrName>
                                        </p:attrNameLst>
                                      </p:cBhvr>
                                      <p:to>
                                        <p:strVal val="visible"/>
                                      </p:to>
                                    </p:set>
                                    <p:anim calcmode="lin" valueType="num">
                                      <p:cBhvr additive="repl">
                                        <p:cTn id="7" dur="500" fill="hold"/>
                                        <p:tgtEl>
                                          <p:spTgt spid="620">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62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21">
                                            <p:txEl>
                                              <p:pRg st="0" end="0"/>
                                            </p:txEl>
                                          </p:spTgt>
                                        </p:tgtEl>
                                        <p:attrNameLst>
                                          <p:attrName>style.visibility</p:attrName>
                                        </p:attrNameLst>
                                      </p:cBhvr>
                                      <p:to>
                                        <p:strVal val="visible"/>
                                      </p:to>
                                    </p:set>
                                    <p:anim calcmode="lin" valueType="num">
                                      <p:cBhvr additive="repl">
                                        <p:cTn id="12" dur="500" fill="hold"/>
                                        <p:tgtEl>
                                          <p:spTgt spid="621">
                                            <p:txEl>
                                              <p:pRg st="0" end="0"/>
                                            </p:txEl>
                                          </p:spTgt>
                                        </p:tgtEl>
                                        <p:attrNameLst>
                                          <p:attrName>ppt_x</p:attrName>
                                        </p:attrNameLst>
                                      </p:cBhvr>
                                      <p:tavLst>
                                        <p:tav tm="0">
                                          <p:val>
                                            <p:strVal val="0-#ppt_w/2"/>
                                          </p:val>
                                        </p:tav>
                                        <p:tav tm="100000">
                                          <p:val>
                                            <p:strVal val="#ppt_x"/>
                                          </p:val>
                                        </p:tav>
                                      </p:tavLst>
                                    </p:anim>
                                    <p:anim calcmode="lin" valueType="num">
                                      <p:cBhvr additive="repl">
                                        <p:cTn id="13" dur="500" fill="hold"/>
                                        <p:tgtEl>
                                          <p:spTgt spid="621">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21">
                                            <p:txEl>
                                              <p:pRg st="1" end="1"/>
                                            </p:txEl>
                                          </p:spTgt>
                                        </p:tgtEl>
                                        <p:attrNameLst>
                                          <p:attrName>style.visibility</p:attrName>
                                        </p:attrNameLst>
                                      </p:cBhvr>
                                      <p:to>
                                        <p:strVal val="visible"/>
                                      </p:to>
                                    </p:set>
                                    <p:anim calcmode="lin" valueType="num">
                                      <p:cBhvr additive="repl">
                                        <p:cTn id="17" dur="500" fill="hold"/>
                                        <p:tgtEl>
                                          <p:spTgt spid="621">
                                            <p:txEl>
                                              <p:pRg st="1" end="1"/>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621">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21">
                                            <p:txEl>
                                              <p:pRg st="2" end="2"/>
                                            </p:txEl>
                                          </p:spTgt>
                                        </p:tgtEl>
                                        <p:attrNameLst>
                                          <p:attrName>style.visibility</p:attrName>
                                        </p:attrNameLst>
                                      </p:cBhvr>
                                      <p:to>
                                        <p:strVal val="visible"/>
                                      </p:to>
                                    </p:set>
                                    <p:anim calcmode="lin" valueType="num">
                                      <p:cBhvr additive="repl">
                                        <p:cTn id="22" dur="500" fill="hold"/>
                                        <p:tgtEl>
                                          <p:spTgt spid="621">
                                            <p:txEl>
                                              <p:pRg st="2" end="2"/>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621">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21">
                                            <p:txEl>
                                              <p:pRg st="3" end="3"/>
                                            </p:txEl>
                                          </p:spTgt>
                                        </p:tgtEl>
                                        <p:attrNameLst>
                                          <p:attrName>style.visibility</p:attrName>
                                        </p:attrNameLst>
                                      </p:cBhvr>
                                      <p:to>
                                        <p:strVal val="visible"/>
                                      </p:to>
                                    </p:set>
                                    <p:anim calcmode="lin" valueType="num">
                                      <p:cBhvr additive="repl">
                                        <p:cTn id="27" dur="500" fill="hold"/>
                                        <p:tgtEl>
                                          <p:spTgt spid="621">
                                            <p:txEl>
                                              <p:pRg st="3" end="3"/>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621">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22">
                                            <p:txEl>
                                              <p:pRg st="0" end="0"/>
                                            </p:txEl>
                                          </p:spTgt>
                                        </p:tgtEl>
                                        <p:attrNameLst>
                                          <p:attrName>style.visibility</p:attrName>
                                        </p:attrNameLst>
                                      </p:cBhvr>
                                      <p:to>
                                        <p:strVal val="visible"/>
                                      </p:to>
                                    </p:set>
                                    <p:anim calcmode="lin" valueType="num">
                                      <p:cBhvr additive="repl">
                                        <p:cTn id="32" dur="500" fill="hold"/>
                                        <p:tgtEl>
                                          <p:spTgt spid="622">
                                            <p:txEl>
                                              <p:pRg st="0" end="0"/>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622">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22">
                                            <p:txEl>
                                              <p:pRg st="1" end="1"/>
                                            </p:txEl>
                                          </p:spTgt>
                                        </p:tgtEl>
                                        <p:attrNameLst>
                                          <p:attrName>style.visibility</p:attrName>
                                        </p:attrNameLst>
                                      </p:cBhvr>
                                      <p:to>
                                        <p:strVal val="visible"/>
                                      </p:to>
                                    </p:set>
                                    <p:anim calcmode="lin" valueType="num">
                                      <p:cBhvr additive="repl">
                                        <p:cTn id="37" dur="500" fill="hold"/>
                                        <p:tgtEl>
                                          <p:spTgt spid="622">
                                            <p:txEl>
                                              <p:pRg st="1" end="1"/>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622">
                                            <p:txEl>
                                              <p:pRg st="1" end="1"/>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22">
                                            <p:txEl>
                                              <p:pRg st="2" end="2"/>
                                            </p:txEl>
                                          </p:spTgt>
                                        </p:tgtEl>
                                        <p:attrNameLst>
                                          <p:attrName>style.visibility</p:attrName>
                                        </p:attrNameLst>
                                      </p:cBhvr>
                                      <p:to>
                                        <p:strVal val="visible"/>
                                      </p:to>
                                    </p:set>
                                    <p:anim calcmode="lin" valueType="num">
                                      <p:cBhvr additive="repl">
                                        <p:cTn id="42" dur="500" fill="hold"/>
                                        <p:tgtEl>
                                          <p:spTgt spid="622">
                                            <p:txEl>
                                              <p:pRg st="2" end="2"/>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622">
                                            <p:txEl>
                                              <p:pRg st="2" end="2"/>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22">
                                            <p:txEl>
                                              <p:pRg st="3" end="3"/>
                                            </p:txEl>
                                          </p:spTgt>
                                        </p:tgtEl>
                                        <p:attrNameLst>
                                          <p:attrName>style.visibility</p:attrName>
                                        </p:attrNameLst>
                                      </p:cBhvr>
                                      <p:to>
                                        <p:strVal val="visible"/>
                                      </p:to>
                                    </p:set>
                                    <p:anim calcmode="lin" valueType="num">
                                      <p:cBhvr additive="repl">
                                        <p:cTn id="47" dur="500" fill="hold"/>
                                        <p:tgtEl>
                                          <p:spTgt spid="622">
                                            <p:txEl>
                                              <p:pRg st="3" end="3"/>
                                            </p:txEl>
                                          </p:spTgt>
                                        </p:tgtEl>
                                        <p:attrNameLst>
                                          <p:attrName>ppt_x</p:attrName>
                                        </p:attrNameLst>
                                      </p:cBhvr>
                                      <p:tavLst>
                                        <p:tav tm="0">
                                          <p:val>
                                            <p:strVal val="0-#ppt_w/2"/>
                                          </p:val>
                                        </p:tav>
                                        <p:tav tm="100000">
                                          <p:val>
                                            <p:strVal val="#ppt_x"/>
                                          </p:val>
                                        </p:tav>
                                      </p:tavLst>
                                    </p:anim>
                                    <p:anim calcmode="lin" valueType="num">
                                      <p:cBhvr additive="repl">
                                        <p:cTn id="48" dur="500" fill="hold"/>
                                        <p:tgtEl>
                                          <p:spTgt spid="62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CustomShape 1"/>
          <p:cNvSpPr/>
          <p:nvPr/>
        </p:nvSpPr>
        <p:spPr>
          <a:xfrm>
            <a:off x="3452880" y="571320"/>
            <a:ext cx="5942520" cy="960840"/>
          </a:xfrm>
          <a:prstGeom prst="rect">
            <a:avLst/>
          </a:pr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2800" b="1" spc="-1">
                <a:solidFill>
                  <a:srgbClr val="000000"/>
                </a:solidFill>
                <a:latin typeface="Tahoma"/>
                <a:ea typeface="DejaVu Sans"/>
              </a:rPr>
              <a:t>Закриті пошкодження голови</a:t>
            </a:r>
            <a:endParaRPr lang="ru-RU" sz="2800" spc="-1">
              <a:latin typeface="Arial"/>
            </a:endParaRPr>
          </a:p>
          <a:p>
            <a:pPr>
              <a:lnSpc>
                <a:spcPct val="100000"/>
              </a:lnSpc>
            </a:pPr>
            <a:endParaRPr lang="ru-RU" sz="2800" spc="-1">
              <a:latin typeface="Arial"/>
            </a:endParaRPr>
          </a:p>
        </p:txBody>
      </p:sp>
      <p:sp>
        <p:nvSpPr>
          <p:cNvPr id="624" name="CustomShape 2"/>
          <p:cNvSpPr/>
          <p:nvPr/>
        </p:nvSpPr>
        <p:spPr>
          <a:xfrm>
            <a:off x="3935280" y="2852640"/>
            <a:ext cx="3383640" cy="862560"/>
          </a:xfrm>
          <a:prstGeom prst="rect">
            <a:avLst/>
          </a:pr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2400" b="1" spc="-1">
                <a:solidFill>
                  <a:srgbClr val="000000"/>
                </a:solidFill>
                <a:latin typeface="Tahoma"/>
                <a:ea typeface="DejaVu Sans"/>
              </a:rPr>
              <a:t>Струс головного мозку</a:t>
            </a:r>
            <a:endParaRPr lang="ru-RU" sz="2400" spc="-1">
              <a:latin typeface="Arial"/>
            </a:endParaRPr>
          </a:p>
          <a:p>
            <a:pPr algn="ctr">
              <a:lnSpc>
                <a:spcPct val="100000"/>
              </a:lnSpc>
            </a:pPr>
            <a:endParaRPr lang="ru-RU" sz="2400" spc="-1">
              <a:latin typeface="Arial"/>
            </a:endParaRPr>
          </a:p>
        </p:txBody>
      </p:sp>
      <p:sp>
        <p:nvSpPr>
          <p:cNvPr id="625" name="CustomShape 3"/>
          <p:cNvSpPr/>
          <p:nvPr/>
        </p:nvSpPr>
        <p:spPr>
          <a:xfrm>
            <a:off x="3935280" y="4005360"/>
            <a:ext cx="3383640" cy="790920"/>
          </a:xfrm>
          <a:prstGeom prst="rect">
            <a:avLst/>
          </a:pr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2600" b="1" spc="-1">
                <a:solidFill>
                  <a:srgbClr val="000000"/>
                </a:solidFill>
                <a:latin typeface="Calibri"/>
                <a:ea typeface="DejaVu Sans"/>
              </a:rPr>
              <a:t>Забиття мозку</a:t>
            </a:r>
            <a:endParaRPr lang="ru-RU" sz="2600" spc="-1">
              <a:latin typeface="Arial"/>
            </a:endParaRPr>
          </a:p>
          <a:p>
            <a:pPr algn="ctr">
              <a:lnSpc>
                <a:spcPct val="100000"/>
              </a:lnSpc>
            </a:pPr>
            <a:endParaRPr lang="ru-RU" sz="2600" spc="-1">
              <a:latin typeface="Arial"/>
            </a:endParaRPr>
          </a:p>
        </p:txBody>
      </p:sp>
      <p:sp>
        <p:nvSpPr>
          <p:cNvPr id="626" name="CustomShape 4"/>
          <p:cNvSpPr/>
          <p:nvPr/>
        </p:nvSpPr>
        <p:spPr>
          <a:xfrm>
            <a:off x="3935280" y="5013360"/>
            <a:ext cx="3383640" cy="790920"/>
          </a:xfrm>
          <a:prstGeom prst="rect">
            <a:avLst/>
          </a:pr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2600" b="1" spc="-1">
                <a:solidFill>
                  <a:srgbClr val="000000"/>
                </a:solidFill>
                <a:latin typeface="Calibri"/>
                <a:ea typeface="DejaVu Sans"/>
              </a:rPr>
              <a:t>Здавлення мозку</a:t>
            </a:r>
            <a:endParaRPr lang="ru-RU" sz="2600" spc="-1">
              <a:latin typeface="Arial"/>
            </a:endParaRPr>
          </a:p>
          <a:p>
            <a:pPr algn="ctr">
              <a:lnSpc>
                <a:spcPct val="100000"/>
              </a:lnSpc>
            </a:pPr>
            <a:endParaRPr lang="ru-RU" sz="2600" spc="-1">
              <a:latin typeface="Arial"/>
            </a:endParaRPr>
          </a:p>
        </p:txBody>
      </p:sp>
      <p:sp>
        <p:nvSpPr>
          <p:cNvPr id="627" name="CustomShape 5"/>
          <p:cNvSpPr/>
          <p:nvPr/>
        </p:nvSpPr>
        <p:spPr>
          <a:xfrm>
            <a:off x="7953240" y="2500200"/>
            <a:ext cx="2427840" cy="1148400"/>
          </a:xfrm>
          <a:prstGeom prst="rect">
            <a:avLst/>
          </a:prstGeom>
          <a:solidFill>
            <a:srgbClr val="FFFF00"/>
          </a:solidFill>
          <a:ln w="9360">
            <a:solidFill>
              <a:schemeClr val="bg2"/>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2400" b="1" spc="-1">
                <a:solidFill>
                  <a:srgbClr val="000000"/>
                </a:solidFill>
                <a:latin typeface="Tahoma"/>
                <a:ea typeface="DejaVu Sans"/>
              </a:rPr>
              <a:t>Загально-мозкові симптоми</a:t>
            </a:r>
            <a:endParaRPr lang="ru-RU" sz="2400" spc="-1">
              <a:latin typeface="Arial"/>
            </a:endParaRPr>
          </a:p>
          <a:p>
            <a:pPr algn="ctr">
              <a:lnSpc>
                <a:spcPct val="100000"/>
              </a:lnSpc>
            </a:pPr>
            <a:endParaRPr lang="ru-RU" sz="2400" spc="-1">
              <a:latin typeface="Arial"/>
            </a:endParaRPr>
          </a:p>
        </p:txBody>
      </p:sp>
      <p:sp>
        <p:nvSpPr>
          <p:cNvPr id="628" name="CustomShape 6"/>
          <p:cNvSpPr/>
          <p:nvPr/>
        </p:nvSpPr>
        <p:spPr>
          <a:xfrm>
            <a:off x="8112000" y="4357800"/>
            <a:ext cx="2269080" cy="1014840"/>
          </a:xfrm>
          <a:prstGeom prst="rect">
            <a:avLst/>
          </a:prstGeom>
          <a:solidFill>
            <a:srgbClr val="FFFF00"/>
          </a:solidFill>
          <a:ln w="9360">
            <a:solidFill>
              <a:srgbClr val="000000"/>
            </a:solidFill>
            <a:miter/>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2400" b="1" spc="-1">
                <a:solidFill>
                  <a:srgbClr val="000000"/>
                </a:solidFill>
                <a:latin typeface="Tahoma"/>
                <a:ea typeface="DejaVu Sans"/>
              </a:rPr>
              <a:t>Вогнищеві симптоми</a:t>
            </a:r>
            <a:endParaRPr lang="ru-RU" sz="2400" spc="-1">
              <a:latin typeface="Arial"/>
            </a:endParaRPr>
          </a:p>
          <a:p>
            <a:pPr algn="ctr">
              <a:lnSpc>
                <a:spcPct val="100000"/>
              </a:lnSpc>
            </a:pPr>
            <a:endParaRPr lang="ru-RU" sz="2400" spc="-1">
              <a:latin typeface="Arial"/>
            </a:endParaRPr>
          </a:p>
        </p:txBody>
      </p:sp>
      <p:sp>
        <p:nvSpPr>
          <p:cNvPr id="629" name="CustomShape 7"/>
          <p:cNvSpPr/>
          <p:nvPr/>
        </p:nvSpPr>
        <p:spPr>
          <a:xfrm>
            <a:off x="1848000" y="260280"/>
            <a:ext cx="9142920" cy="1598984"/>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400" spc="-1">
                <a:solidFill>
                  <a:srgbClr val="000000"/>
                </a:solidFill>
                <a:latin typeface="Calibri"/>
                <a:ea typeface="DejaVu Sans"/>
              </a:rPr>
              <a:t> </a:t>
            </a:r>
            <a:endParaRPr lang="ru-RU" sz="1400" spc="-1">
              <a:latin typeface="Arial"/>
            </a:endParaRPr>
          </a:p>
          <a:p>
            <a:pPr algn="just">
              <a:lnSpc>
                <a:spcPct val="100000"/>
              </a:lnSpc>
            </a:pPr>
            <a:r>
              <a:rPr lang="ru-RU" sz="1400" spc="-1">
                <a:solidFill>
                  <a:srgbClr val="000000"/>
                </a:solidFill>
                <a:latin typeface="Calibri"/>
                <a:ea typeface="DejaVu Sans"/>
              </a:rPr>
              <a:t> </a:t>
            </a:r>
            <a:endParaRPr lang="ru-RU" sz="1400" spc="-1">
              <a:latin typeface="Arial"/>
            </a:endParaRPr>
          </a:p>
          <a:p>
            <a:pPr algn="just">
              <a:lnSpc>
                <a:spcPct val="100000"/>
              </a:lnSpc>
            </a:pPr>
            <a:r>
              <a:rPr lang="ru-RU" sz="1400" spc="-1">
                <a:solidFill>
                  <a:srgbClr val="000000"/>
                </a:solidFill>
                <a:latin typeface="Calibri"/>
                <a:ea typeface="DejaVu Sans"/>
              </a:rPr>
              <a:t> </a:t>
            </a:r>
            <a:endParaRPr lang="ru-RU" sz="1400" spc="-1">
              <a:latin typeface="Arial"/>
            </a:endParaRPr>
          </a:p>
          <a:p>
            <a:pPr algn="just">
              <a:lnSpc>
                <a:spcPct val="100000"/>
              </a:lnSpc>
            </a:pPr>
            <a:r>
              <a:rPr lang="ru-RU" sz="1400" spc="-1">
                <a:solidFill>
                  <a:srgbClr val="000000"/>
                </a:solidFill>
                <a:latin typeface="Calibri"/>
                <a:ea typeface="DejaVu Sans"/>
              </a:rPr>
              <a:t> </a:t>
            </a:r>
            <a:endParaRPr lang="ru-RU" sz="1400" spc="-1">
              <a:latin typeface="Arial"/>
            </a:endParaRPr>
          </a:p>
          <a:p>
            <a:pPr algn="just">
              <a:lnSpc>
                <a:spcPct val="100000"/>
              </a:lnSpc>
            </a:pPr>
            <a:r>
              <a:rPr lang="ru-RU" sz="1400" spc="-1">
                <a:solidFill>
                  <a:srgbClr val="000000"/>
                </a:solidFill>
                <a:latin typeface="Calibri"/>
                <a:ea typeface="DejaVu Sans"/>
              </a:rPr>
              <a:t> </a:t>
            </a:r>
            <a:endParaRPr lang="ru-RU" sz="1400" spc="-1">
              <a:latin typeface="Arial"/>
            </a:endParaRPr>
          </a:p>
          <a:p>
            <a:pPr algn="just">
              <a:lnSpc>
                <a:spcPct val="100000"/>
              </a:lnSpc>
            </a:pPr>
            <a:r>
              <a:rPr lang="ru-RU" sz="1400" spc="-1">
                <a:solidFill>
                  <a:srgbClr val="000000"/>
                </a:solidFill>
                <a:latin typeface="Calibri"/>
                <a:ea typeface="DejaVu Sans"/>
              </a:rPr>
              <a:t> </a:t>
            </a:r>
            <a:endParaRPr lang="ru-RU" sz="1400" spc="-1">
              <a:latin typeface="Arial"/>
            </a:endParaRPr>
          </a:p>
          <a:p>
            <a:pPr>
              <a:lnSpc>
                <a:spcPct val="100000"/>
              </a:lnSpc>
            </a:pPr>
            <a:endParaRPr lang="ru-RU" sz="1400" spc="-1">
              <a:latin typeface="Arial"/>
            </a:endParaRPr>
          </a:p>
        </p:txBody>
      </p:sp>
      <p:sp>
        <p:nvSpPr>
          <p:cNvPr id="630" name="CustomShape 8"/>
          <p:cNvSpPr/>
          <p:nvPr/>
        </p:nvSpPr>
        <p:spPr>
          <a:xfrm>
            <a:off x="1524000" y="2205000"/>
            <a:ext cx="9142920" cy="521766"/>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400" spc="-1">
                <a:solidFill>
                  <a:srgbClr val="000000"/>
                </a:solidFill>
                <a:latin typeface="Calibri"/>
                <a:ea typeface="DejaVu Sans"/>
              </a:rPr>
              <a:t> </a:t>
            </a:r>
            <a:endParaRPr lang="ru-RU" sz="1400" spc="-1">
              <a:latin typeface="Arial"/>
            </a:endParaRPr>
          </a:p>
          <a:p>
            <a:pPr>
              <a:lnSpc>
                <a:spcPct val="100000"/>
              </a:lnSpc>
            </a:pPr>
            <a:endParaRPr lang="ru-RU" sz="1400" spc="-1">
              <a:latin typeface="Arial"/>
            </a:endParaRPr>
          </a:p>
        </p:txBody>
      </p:sp>
      <p:sp>
        <p:nvSpPr>
          <p:cNvPr id="631" name="Line 9"/>
          <p:cNvSpPr/>
          <p:nvPr/>
        </p:nvSpPr>
        <p:spPr>
          <a:xfrm>
            <a:off x="3000360" y="2205000"/>
            <a:ext cx="0" cy="32400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32" name="Line 10"/>
          <p:cNvSpPr/>
          <p:nvPr/>
        </p:nvSpPr>
        <p:spPr>
          <a:xfrm>
            <a:off x="3000360" y="3284280"/>
            <a:ext cx="934920" cy="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633" name="Line 11"/>
          <p:cNvSpPr/>
          <p:nvPr/>
        </p:nvSpPr>
        <p:spPr>
          <a:xfrm>
            <a:off x="3000360" y="4365360"/>
            <a:ext cx="934920" cy="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634" name="Line 12"/>
          <p:cNvSpPr/>
          <p:nvPr/>
        </p:nvSpPr>
        <p:spPr>
          <a:xfrm>
            <a:off x="3000360" y="5445000"/>
            <a:ext cx="934920" cy="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635" name="Line 13"/>
          <p:cNvSpPr/>
          <p:nvPr/>
        </p:nvSpPr>
        <p:spPr>
          <a:xfrm>
            <a:off x="7319640" y="3357360"/>
            <a:ext cx="792360" cy="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636" name="Line 14"/>
          <p:cNvSpPr/>
          <p:nvPr/>
        </p:nvSpPr>
        <p:spPr>
          <a:xfrm>
            <a:off x="6324600" y="1523880"/>
            <a:ext cx="0" cy="6858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37" name="Line 15"/>
          <p:cNvSpPr/>
          <p:nvPr/>
        </p:nvSpPr>
        <p:spPr>
          <a:xfrm>
            <a:off x="2971560" y="2209680"/>
            <a:ext cx="33530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38" name="Line 16"/>
          <p:cNvSpPr/>
          <p:nvPr/>
        </p:nvSpPr>
        <p:spPr>
          <a:xfrm>
            <a:off x="7314960" y="4343400"/>
            <a:ext cx="22860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39" name="Line 17"/>
          <p:cNvSpPr/>
          <p:nvPr/>
        </p:nvSpPr>
        <p:spPr>
          <a:xfrm>
            <a:off x="7314960" y="5486400"/>
            <a:ext cx="22860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40" name="Line 18"/>
          <p:cNvSpPr/>
          <p:nvPr/>
        </p:nvSpPr>
        <p:spPr>
          <a:xfrm>
            <a:off x="7543560" y="4343400"/>
            <a:ext cx="0" cy="11430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41" name="Line 19"/>
          <p:cNvSpPr/>
          <p:nvPr/>
        </p:nvSpPr>
        <p:spPr>
          <a:xfrm>
            <a:off x="7543560" y="4952880"/>
            <a:ext cx="22860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42" name="Line 20"/>
          <p:cNvSpPr/>
          <p:nvPr/>
        </p:nvSpPr>
        <p:spPr>
          <a:xfrm flipV="1">
            <a:off x="7772160" y="4114800"/>
            <a:ext cx="0" cy="83808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43" name="Line 21"/>
          <p:cNvSpPr/>
          <p:nvPr/>
        </p:nvSpPr>
        <p:spPr>
          <a:xfrm>
            <a:off x="7772160" y="4114800"/>
            <a:ext cx="160020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44" name="Line 22"/>
          <p:cNvSpPr/>
          <p:nvPr/>
        </p:nvSpPr>
        <p:spPr>
          <a:xfrm flipV="1">
            <a:off x="9372360" y="3733560"/>
            <a:ext cx="0" cy="38124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645" name="Line 23"/>
          <p:cNvSpPr/>
          <p:nvPr/>
        </p:nvSpPr>
        <p:spPr>
          <a:xfrm>
            <a:off x="7772160" y="4952880"/>
            <a:ext cx="304920" cy="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85091908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1881120" y="360335"/>
            <a:ext cx="8571600" cy="624641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just">
              <a:lnSpc>
                <a:spcPct val="100000"/>
              </a:lnSpc>
            </a:pPr>
            <a:r>
              <a:rPr lang="ru-RU" sz="3200" b="1" i="1" spc="-1">
                <a:solidFill>
                  <a:srgbClr val="7030A0"/>
                </a:solidFill>
                <a:latin typeface="Calibri"/>
                <a:ea typeface="Times New Roman"/>
              </a:rPr>
              <a:t>Струс мозку </a:t>
            </a:r>
            <a:r>
              <a:rPr lang="ru-RU" sz="2300" b="1" i="1" spc="-1">
                <a:solidFill>
                  <a:srgbClr val="333333"/>
                </a:solidFill>
                <a:latin typeface="Calibri"/>
                <a:ea typeface="Times New Roman"/>
              </a:rPr>
              <a:t>-</a:t>
            </a:r>
            <a:r>
              <a:rPr lang="ru-RU" sz="2300" spc="-1">
                <a:solidFill>
                  <a:srgbClr val="333333"/>
                </a:solidFill>
                <a:latin typeface="Calibri"/>
                <a:ea typeface="Times New Roman"/>
              </a:rPr>
              <a:t> найбільш легка форма травми мозку.</a:t>
            </a:r>
            <a:r>
              <a:t/>
            </a:r>
            <a:br/>
            <a:r>
              <a:rPr lang="ru-RU" sz="2300" i="1" spc="-1">
                <a:solidFill>
                  <a:srgbClr val="FF0000"/>
                </a:solidFill>
                <a:latin typeface="Calibri"/>
                <a:ea typeface="Times New Roman"/>
              </a:rPr>
              <a:t>Причини:</a:t>
            </a:r>
            <a:r>
              <a:rPr lang="ru-RU" sz="2300" spc="-1">
                <a:solidFill>
                  <a:srgbClr val="FF0000"/>
                </a:solidFill>
                <a:latin typeface="Calibri"/>
                <a:ea typeface="Times New Roman"/>
              </a:rPr>
              <a:t> </a:t>
            </a:r>
            <a:r>
              <a:rPr lang="ru-RU" sz="2300" spc="-1">
                <a:solidFill>
                  <a:srgbClr val="333333"/>
                </a:solidFill>
                <a:latin typeface="Calibri"/>
                <a:ea typeface="Times New Roman"/>
              </a:rPr>
              <a:t>травма черепу, зазвичай без зовнішніх порушень цілісності його кісток.</a:t>
            </a:r>
            <a:endParaRPr lang="ru-RU" sz="2300" spc="-1">
              <a:latin typeface="Arial"/>
            </a:endParaRPr>
          </a:p>
          <a:p>
            <a:pPr algn="just">
              <a:lnSpc>
                <a:spcPct val="100000"/>
              </a:lnSpc>
            </a:pPr>
            <a:r>
              <a:rPr lang="ru-RU" sz="2300" i="1" spc="-1">
                <a:solidFill>
                  <a:srgbClr val="FF0000"/>
                </a:solidFill>
                <a:latin typeface="Calibri"/>
                <a:ea typeface="Times New Roman"/>
              </a:rPr>
              <a:t>Ознаки</a:t>
            </a:r>
            <a:r>
              <a:rPr lang="ru-RU" sz="2300" spc="-1">
                <a:solidFill>
                  <a:srgbClr val="FF0000"/>
                </a:solidFill>
                <a:latin typeface="Calibri"/>
                <a:ea typeface="Times New Roman"/>
              </a:rPr>
              <a:t>: </a:t>
            </a:r>
            <a:r>
              <a:rPr lang="ru-RU" sz="2300" spc="-1">
                <a:solidFill>
                  <a:srgbClr val="333333"/>
                </a:solidFill>
                <a:latin typeface="Calibri"/>
                <a:ea typeface="Times New Roman"/>
              </a:rPr>
              <a:t>короткочасна втрата свідомості, головний біль, нудота, блювання, короткочасна втрата пам'яті при збереженні дихання.</a:t>
            </a:r>
            <a:r>
              <a:t/>
            </a:r>
            <a:br/>
            <a:r>
              <a:rPr lang="ru-RU" sz="2300" i="1" spc="-1">
                <a:solidFill>
                  <a:srgbClr val="FF0000"/>
                </a:solidFill>
                <a:latin typeface="Calibri"/>
                <a:ea typeface="Times New Roman"/>
              </a:rPr>
              <a:t>Необхідна допомога:</a:t>
            </a:r>
            <a:r>
              <a:rPr lang="ru-RU" sz="2300" spc="-1">
                <a:solidFill>
                  <a:srgbClr val="FF0000"/>
                </a:solidFill>
                <a:latin typeface="Calibri"/>
                <a:ea typeface="Times New Roman"/>
              </a:rPr>
              <a:t> </a:t>
            </a:r>
            <a:r>
              <a:rPr lang="ru-RU" sz="2300" spc="-1">
                <a:solidFill>
                  <a:srgbClr val="333333"/>
                </a:solidFill>
                <a:latin typeface="Calibri"/>
                <a:ea typeface="Times New Roman"/>
              </a:rPr>
              <a:t>для попередження потрапляння блювотних мас у дихальні шляхи, постраждалого слід покласти на бік (якщо струс супроводжується переломом хребта чи кісток тазу - по­класти на спину, повернувши голову на бік). Покласти на голову холодний компрес, забезпечити спокій, викликати «швидку допомогу».</a:t>
            </a:r>
            <a:endParaRPr lang="ru-RU" sz="2300" spc="-1">
              <a:latin typeface="Arial"/>
            </a:endParaRPr>
          </a:p>
          <a:p>
            <a:pPr algn="just">
              <a:lnSpc>
                <a:spcPct val="100000"/>
              </a:lnSpc>
            </a:pPr>
            <a:r>
              <a:rPr lang="ru-RU" sz="2300" i="1" spc="-1">
                <a:solidFill>
                  <a:srgbClr val="FF0000"/>
                </a:solidFill>
                <a:latin typeface="Calibri"/>
                <a:ea typeface="Times New Roman"/>
              </a:rPr>
              <a:t>Забиття мозку </a:t>
            </a:r>
            <a:r>
              <a:rPr lang="ru-RU" sz="2300" b="1" i="1" spc="-1">
                <a:solidFill>
                  <a:srgbClr val="333333"/>
                </a:solidFill>
                <a:latin typeface="Calibri"/>
                <a:ea typeface="Times New Roman"/>
              </a:rPr>
              <a:t>-</a:t>
            </a:r>
            <a:r>
              <a:rPr lang="ru-RU" sz="2300" spc="-1">
                <a:solidFill>
                  <a:srgbClr val="333333"/>
                </a:solidFill>
                <a:latin typeface="Calibri"/>
                <a:ea typeface="Times New Roman"/>
              </a:rPr>
              <a:t> більш важка </a:t>
            </a:r>
            <a:r>
              <a:rPr lang="ru-RU" sz="2300" spc="-1">
                <a:solidFill>
                  <a:srgbClr val="000000"/>
                </a:solidFill>
                <a:latin typeface="Calibri"/>
                <a:ea typeface="Times New Roman"/>
              </a:rPr>
              <a:t>черепно-мозкова травма, при якій </a:t>
            </a:r>
            <a:r>
              <a:rPr lang="ru-RU" sz="2300" spc="-1">
                <a:solidFill>
                  <a:srgbClr val="333333"/>
                </a:solidFill>
                <a:latin typeface="Calibri"/>
                <a:ea typeface="Times New Roman"/>
              </a:rPr>
              <a:t>постраждалий втрачає свідомість не більше, ніж 30 хвилин.</a:t>
            </a:r>
            <a:r>
              <a:t/>
            </a:r>
            <a:br/>
            <a:r>
              <a:rPr lang="ru-RU" sz="2300" i="1" spc="-1">
                <a:solidFill>
                  <a:srgbClr val="FF0000"/>
                </a:solidFill>
                <a:latin typeface="Calibri"/>
                <a:ea typeface="Times New Roman"/>
              </a:rPr>
              <a:t>Необхідна допомога</a:t>
            </a:r>
            <a:r>
              <a:rPr lang="ru-RU" sz="2300" spc="-1">
                <a:solidFill>
                  <a:srgbClr val="FF0000"/>
                </a:solidFill>
                <a:latin typeface="Calibri"/>
                <a:ea typeface="Times New Roman"/>
              </a:rPr>
              <a:t>: </a:t>
            </a:r>
            <a:r>
              <a:rPr lang="ru-RU" sz="2300" spc="-1">
                <a:solidFill>
                  <a:srgbClr val="000000"/>
                </a:solidFill>
                <a:latin typeface="Calibri"/>
                <a:ea typeface="Times New Roman"/>
              </a:rPr>
              <a:t>негайно викликати «швидку допомогу», надати постраждалому стабільного бічного положення, за якого покращується забезпечення мозку кров’ю, усувається небезпека западіння язика та затікання в дихальні шляхи слизу, крові, вмісту шлунка, постраждалий швидше приходить до тями. </a:t>
            </a:r>
            <a:endParaRPr lang="ru-RU" sz="2300" spc="-1">
              <a:latin typeface="Arial"/>
            </a:endParaRPr>
          </a:p>
        </p:txBody>
      </p:sp>
    </p:spTree>
    <p:extLst>
      <p:ext uri="{BB962C8B-B14F-4D97-AF65-F5344CB8AC3E}">
        <p14:creationId xmlns:p14="http://schemas.microsoft.com/office/powerpoint/2010/main" val="398500466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CustomShape 1"/>
          <p:cNvSpPr/>
          <p:nvPr/>
        </p:nvSpPr>
        <p:spPr>
          <a:xfrm>
            <a:off x="1881120" y="4214880"/>
            <a:ext cx="8571600" cy="178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100000"/>
              </a:lnSpc>
            </a:pPr>
            <a:r>
              <a:rPr lang="ru-RU" sz="2400" b="1" spc="-1">
                <a:solidFill>
                  <a:srgbClr val="000000"/>
                </a:solidFill>
                <a:latin typeface="Calibri"/>
                <a:ea typeface="DejaVu Sans"/>
              </a:rPr>
              <a:t>Здавлення головного мозку</a:t>
            </a:r>
            <a:r>
              <a:rPr lang="ru-RU" sz="2400" spc="-1">
                <a:solidFill>
                  <a:srgbClr val="000000"/>
                </a:solidFill>
                <a:latin typeface="Calibri"/>
                <a:ea typeface="DejaVu Sans"/>
              </a:rPr>
              <a:t> - при закритій ЧМТ є наслідком кровотечі при пошкодженні судин мозкових оболонок і венозних синусів або гострого прогресуючого набряку мозку (гострого набухання головного мозку).</a:t>
            </a:r>
            <a:endParaRPr lang="ru-RU" sz="2400" spc="-1">
              <a:latin typeface="Arial"/>
            </a:endParaRPr>
          </a:p>
        </p:txBody>
      </p:sp>
      <p:sp>
        <p:nvSpPr>
          <p:cNvPr id="648" name="CustomShape 2"/>
          <p:cNvSpPr/>
          <p:nvPr/>
        </p:nvSpPr>
        <p:spPr>
          <a:xfrm>
            <a:off x="2024040" y="285840"/>
            <a:ext cx="821412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pc="-1">
                <a:solidFill>
                  <a:srgbClr val="7030A0"/>
                </a:solidFill>
                <a:latin typeface="Calibri"/>
                <a:ea typeface="Times New Roman"/>
              </a:rPr>
              <a:t>Постраждалому, що лежить на спині:</a:t>
            </a:r>
            <a:endParaRPr lang="ru-RU" sz="2400" spc="-1">
              <a:latin typeface="Arial"/>
            </a:endParaRPr>
          </a:p>
          <a:p>
            <a:pPr marL="216000" indent="-215280" algn="just">
              <a:buClr>
                <a:srgbClr val="FF0000"/>
              </a:buClr>
              <a:buFont typeface="Symbol"/>
              <a:buChar char=""/>
            </a:pPr>
            <a:r>
              <a:rPr lang="ru-RU" sz="2400" b="1" spc="-1">
                <a:solidFill>
                  <a:srgbClr val="FF0000"/>
                </a:solidFill>
                <a:latin typeface="Calibri"/>
                <a:ea typeface="Times New Roman"/>
              </a:rPr>
              <a:t>зігнути праву ногу в колінному суглобі, підвівши стопу до сідниці;</a:t>
            </a:r>
            <a:endParaRPr lang="ru-RU" sz="2400" spc="-1">
              <a:latin typeface="Arial"/>
            </a:endParaRPr>
          </a:p>
          <a:p>
            <a:pPr marL="216000" indent="-215280" algn="just">
              <a:buClr>
                <a:srgbClr val="FF0000"/>
              </a:buClr>
              <a:buFont typeface="Arial"/>
              <a:buChar char="•"/>
            </a:pPr>
            <a:r>
              <a:rPr lang="ru-RU" sz="2400" b="1" spc="-1">
                <a:solidFill>
                  <a:srgbClr val="FF0000"/>
                </a:solidFill>
                <a:latin typeface="Calibri"/>
                <a:ea typeface="Times New Roman"/>
              </a:rPr>
              <a:t>покласти праву руку вздовж тіла так, щоб кисть розташовувалася під сідницею;</a:t>
            </a:r>
            <a:endParaRPr lang="ru-RU" sz="2400" spc="-1">
              <a:latin typeface="Arial"/>
            </a:endParaRPr>
          </a:p>
          <a:p>
            <a:pPr marL="216000" indent="-215280" algn="just">
              <a:buClr>
                <a:srgbClr val="FF0000"/>
              </a:buClr>
              <a:buFont typeface="Arial"/>
              <a:buChar char="•"/>
            </a:pPr>
            <a:r>
              <a:rPr lang="ru-RU" sz="2400" b="1" spc="-1">
                <a:solidFill>
                  <a:srgbClr val="FF0000"/>
                </a:solidFill>
                <a:latin typeface="Calibri"/>
                <a:ea typeface="Times New Roman"/>
              </a:rPr>
              <a:t>за ліву руку обережно повернути постраждалого на бік вздовж осі тіла;</a:t>
            </a:r>
            <a:endParaRPr lang="ru-RU" sz="2400" spc="-1">
              <a:latin typeface="Arial"/>
            </a:endParaRPr>
          </a:p>
          <a:p>
            <a:pPr marL="216000" indent="-215280" algn="just">
              <a:buClr>
                <a:srgbClr val="FF0000"/>
              </a:buClr>
              <a:buFont typeface="Arial"/>
              <a:buChar char="•"/>
            </a:pPr>
            <a:r>
              <a:rPr lang="ru-RU" sz="2400" b="1" spc="-1">
                <a:solidFill>
                  <a:srgbClr val="FF0000"/>
                </a:solidFill>
                <a:latin typeface="Calibri"/>
                <a:ea typeface="Times New Roman"/>
              </a:rPr>
              <a:t>покласти голову постраждалого на тильну поверхню лівої кісті, звільнити його праву руку з під тіла.     </a:t>
            </a:r>
            <a:endParaRPr lang="ru-RU" sz="2400" spc="-1">
              <a:latin typeface="Arial"/>
            </a:endParaRPr>
          </a:p>
        </p:txBody>
      </p:sp>
    </p:spTree>
    <p:extLst>
      <p:ext uri="{BB962C8B-B14F-4D97-AF65-F5344CB8AC3E}">
        <p14:creationId xmlns:p14="http://schemas.microsoft.com/office/powerpoint/2010/main" val="353082268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anim calcmode="lin" valueType="num">
                                      <p:cBhvr additive="repl">
                                        <p:cTn id="7" dur="500" fill="hold"/>
                                        <p:tgtEl>
                                          <p:spTgt spid="647">
                                            <p:txEl>
                                              <p:pRg st="0" end="0"/>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6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CustomShape 1"/>
          <p:cNvSpPr/>
          <p:nvPr/>
        </p:nvSpPr>
        <p:spPr>
          <a:xfrm>
            <a:off x="2238240" y="4714920"/>
            <a:ext cx="3856680" cy="92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spcBef>
                <a:spcPts val="400"/>
              </a:spcBef>
            </a:pPr>
            <a:r>
              <a:rPr lang="ru-RU" sz="2000" spc="-1">
                <a:solidFill>
                  <a:srgbClr val="000000"/>
                </a:solidFill>
                <a:latin typeface="Tahoma"/>
                <a:ea typeface="DejaVu Sans"/>
              </a:rPr>
              <a:t>Забиття головного мозку</a:t>
            </a:r>
            <a:endParaRPr lang="ru-RU" sz="2000" spc="-1">
              <a:latin typeface="Arial"/>
            </a:endParaRPr>
          </a:p>
        </p:txBody>
      </p:sp>
      <p:pic>
        <p:nvPicPr>
          <p:cNvPr id="650" name="Picture 5"/>
          <p:cNvPicPr/>
          <p:nvPr/>
        </p:nvPicPr>
        <p:blipFill>
          <a:blip r:embed="rId2"/>
          <a:stretch/>
        </p:blipFill>
        <p:spPr>
          <a:xfrm>
            <a:off x="1627320" y="214200"/>
            <a:ext cx="4386600" cy="4285080"/>
          </a:xfrm>
          <a:prstGeom prst="rect">
            <a:avLst/>
          </a:prstGeom>
          <a:ln>
            <a:noFill/>
          </a:ln>
        </p:spPr>
      </p:pic>
      <p:pic>
        <p:nvPicPr>
          <p:cNvPr id="651" name="Picture 6"/>
          <p:cNvPicPr/>
          <p:nvPr/>
        </p:nvPicPr>
        <p:blipFill>
          <a:blip r:embed="rId3"/>
          <a:stretch/>
        </p:blipFill>
        <p:spPr>
          <a:xfrm>
            <a:off x="6238920" y="183960"/>
            <a:ext cx="4213800" cy="4280400"/>
          </a:xfrm>
          <a:prstGeom prst="rect">
            <a:avLst/>
          </a:prstGeom>
          <a:ln w="9360">
            <a:noFill/>
          </a:ln>
        </p:spPr>
      </p:pic>
      <p:sp>
        <p:nvSpPr>
          <p:cNvPr id="652" name="CustomShape 2"/>
          <p:cNvSpPr/>
          <p:nvPr/>
        </p:nvSpPr>
        <p:spPr>
          <a:xfrm>
            <a:off x="6524760" y="4929120"/>
            <a:ext cx="3837600" cy="1013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spcBef>
                <a:spcPts val="400"/>
              </a:spcBef>
            </a:pPr>
            <a:r>
              <a:rPr lang="ru-RU" sz="2000" spc="-1">
                <a:solidFill>
                  <a:srgbClr val="000000"/>
                </a:solidFill>
                <a:latin typeface="Tahoma"/>
                <a:ea typeface="DejaVu Sans"/>
              </a:rPr>
              <a:t>Дифузне аксональне пошкодження мозку</a:t>
            </a:r>
            <a:endParaRPr lang="ru-RU" sz="2000" spc="-1">
              <a:latin typeface="Arial"/>
            </a:endParaRPr>
          </a:p>
        </p:txBody>
      </p:sp>
    </p:spTree>
    <p:extLst>
      <p:ext uri="{BB962C8B-B14F-4D97-AF65-F5344CB8AC3E}">
        <p14:creationId xmlns:p14="http://schemas.microsoft.com/office/powerpoint/2010/main" val="102216182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891" y="332510"/>
            <a:ext cx="10972800" cy="6186309"/>
          </a:xfrm>
          <a:prstGeom prst="rect">
            <a:avLst/>
          </a:prstGeom>
        </p:spPr>
        <p:txBody>
          <a:bodyPr wrap="square">
            <a:spAutoFit/>
          </a:bodyPr>
          <a:lstStyle/>
          <a:p>
            <a:r>
              <a:rPr lang="ru-RU" sz="3600" b="1" dirty="0" err="1">
                <a:solidFill>
                  <a:srgbClr val="FF0000"/>
                </a:solidFill>
              </a:rPr>
              <a:t>Бронхіальна</a:t>
            </a:r>
            <a:r>
              <a:rPr lang="ru-RU" sz="3600" b="1" dirty="0">
                <a:solidFill>
                  <a:srgbClr val="FF0000"/>
                </a:solidFill>
              </a:rPr>
              <a:t> астма</a:t>
            </a:r>
          </a:p>
          <a:p>
            <a:r>
              <a:rPr lang="ru-RU" sz="2400" b="1" dirty="0" err="1"/>
              <a:t>Бронхіальна</a:t>
            </a:r>
            <a:r>
              <a:rPr lang="ru-RU" sz="2400" b="1" dirty="0"/>
              <a:t> астма</a:t>
            </a:r>
            <a:r>
              <a:rPr lang="ru-RU" sz="2400" dirty="0"/>
              <a:t> — </a:t>
            </a:r>
            <a:r>
              <a:rPr lang="ru-RU" sz="2400" dirty="0" err="1"/>
              <a:t>хронічне</a:t>
            </a:r>
            <a:r>
              <a:rPr lang="ru-RU" sz="2400" dirty="0"/>
              <a:t> </a:t>
            </a:r>
            <a:r>
              <a:rPr lang="ru-RU" sz="2400" dirty="0" err="1"/>
              <a:t>захворювання</a:t>
            </a:r>
            <a:r>
              <a:rPr lang="ru-RU" sz="2400" dirty="0"/>
              <a:t>, </a:t>
            </a:r>
            <a:r>
              <a:rPr lang="ru-RU" sz="2400" dirty="0" err="1"/>
              <a:t>що</a:t>
            </a:r>
            <a:r>
              <a:rPr lang="ru-RU" sz="2400" dirty="0"/>
              <a:t> </a:t>
            </a:r>
            <a:r>
              <a:rPr lang="ru-RU" sz="2400" dirty="0" err="1"/>
              <a:t>проявляється</a:t>
            </a:r>
            <a:r>
              <a:rPr lang="ru-RU" sz="2400" dirty="0"/>
              <a:t> </a:t>
            </a:r>
            <a:r>
              <a:rPr lang="ru-RU" sz="2400" dirty="0" err="1"/>
              <a:t>періодичними</a:t>
            </a:r>
            <a:r>
              <a:rPr lang="ru-RU" sz="2400" dirty="0"/>
              <a:t> </a:t>
            </a:r>
            <a:r>
              <a:rPr lang="ru-RU" sz="2400" dirty="0" err="1"/>
              <a:t>нападами</a:t>
            </a:r>
            <a:r>
              <a:rPr lang="ru-RU" sz="2400" dirty="0"/>
              <a:t> </a:t>
            </a:r>
            <a:r>
              <a:rPr lang="ru-RU" sz="2400" dirty="0" err="1"/>
              <a:t>ядухи</a:t>
            </a:r>
            <a:r>
              <a:rPr lang="ru-RU" sz="2400" dirty="0"/>
              <a:t> через спазм </a:t>
            </a:r>
            <a:r>
              <a:rPr lang="ru-RU" sz="2400" dirty="0" err="1"/>
              <a:t>дрібних</a:t>
            </a:r>
            <a:r>
              <a:rPr lang="ru-RU" sz="2400" dirty="0"/>
              <a:t> </a:t>
            </a:r>
            <a:r>
              <a:rPr lang="ru-RU" sz="2400" dirty="0" err="1"/>
              <a:t>бронхів</a:t>
            </a:r>
            <a:r>
              <a:rPr lang="ru-RU" sz="2400" dirty="0"/>
              <a:t>, набряк </a:t>
            </a:r>
            <a:r>
              <a:rPr lang="ru-RU" sz="2400" dirty="0" err="1"/>
              <a:t>їхньої</a:t>
            </a:r>
            <a:r>
              <a:rPr lang="ru-RU" sz="2400" dirty="0"/>
              <a:t> </a:t>
            </a:r>
            <a:r>
              <a:rPr lang="ru-RU" sz="2400" dirty="0" err="1"/>
              <a:t>слизової</a:t>
            </a:r>
            <a:r>
              <a:rPr lang="ru-RU" sz="2400" dirty="0"/>
              <a:t> </a:t>
            </a:r>
            <a:r>
              <a:rPr lang="ru-RU" sz="2400" dirty="0" err="1"/>
              <a:t>оболонки</a:t>
            </a:r>
            <a:r>
              <a:rPr lang="ru-RU" sz="2400" dirty="0"/>
              <a:t> та закупорку </a:t>
            </a:r>
            <a:r>
              <a:rPr lang="ru-RU" sz="2400" dirty="0" err="1"/>
              <a:t>слизом</a:t>
            </a:r>
            <a:r>
              <a:rPr lang="ru-RU" sz="2400" dirty="0"/>
              <a:t>.</a:t>
            </a:r>
          </a:p>
          <a:p>
            <a:r>
              <a:rPr lang="ru-RU" sz="2400" b="1" dirty="0" err="1"/>
              <a:t>Ознаки</a:t>
            </a:r>
            <a:r>
              <a:rPr lang="ru-RU" sz="2400" b="1" dirty="0"/>
              <a:t> нападу:</a:t>
            </a:r>
          </a:p>
          <a:p>
            <a:pPr>
              <a:buFont typeface="Arial" panose="020B0604020202020204" pitchFamily="34" charset="0"/>
              <a:buChar char="•"/>
            </a:pPr>
            <a:r>
              <a:rPr lang="ru-RU" sz="2400" dirty="0" err="1"/>
              <a:t>Раптовий</a:t>
            </a:r>
            <a:r>
              <a:rPr lang="ru-RU" sz="2400" dirty="0"/>
              <a:t> початок (часто </a:t>
            </a:r>
            <a:r>
              <a:rPr lang="ru-RU" sz="2400" dirty="0" err="1"/>
              <a:t>вночі</a:t>
            </a:r>
            <a:r>
              <a:rPr lang="ru-RU" sz="2400" dirty="0"/>
              <a:t>).</a:t>
            </a:r>
          </a:p>
          <a:p>
            <a:pPr>
              <a:buFont typeface="Arial" panose="020B0604020202020204" pitchFamily="34" charset="0"/>
              <a:buChar char="•"/>
            </a:pPr>
            <a:r>
              <a:rPr lang="ru-RU" sz="2400" dirty="0" err="1"/>
              <a:t>Утруднений</a:t>
            </a:r>
            <a:r>
              <a:rPr lang="ru-RU" sz="2400" dirty="0"/>
              <a:t> </a:t>
            </a:r>
            <a:r>
              <a:rPr lang="ru-RU" sz="2400" b="1" dirty="0" err="1"/>
              <a:t>видих</a:t>
            </a:r>
            <a:r>
              <a:rPr lang="ru-RU" sz="2400" dirty="0"/>
              <a:t>.</a:t>
            </a:r>
          </a:p>
          <a:p>
            <a:pPr>
              <a:buFont typeface="Arial" panose="020B0604020202020204" pitchFamily="34" charset="0"/>
              <a:buChar char="•"/>
            </a:pPr>
            <a:r>
              <a:rPr lang="ru-RU" sz="2400" dirty="0" err="1"/>
              <a:t>Свистяче</a:t>
            </a:r>
            <a:r>
              <a:rPr lang="ru-RU" sz="2400" dirty="0"/>
              <a:t> </a:t>
            </a:r>
            <a:r>
              <a:rPr lang="ru-RU" sz="2400" dirty="0" err="1"/>
              <a:t>дихання</a:t>
            </a:r>
            <a:r>
              <a:rPr lang="ru-RU" sz="2400" dirty="0"/>
              <a:t>, </a:t>
            </a:r>
            <a:r>
              <a:rPr lang="ru-RU" sz="2400" dirty="0" err="1"/>
              <a:t>відчуття</a:t>
            </a:r>
            <a:r>
              <a:rPr lang="ru-RU" sz="2400" dirty="0"/>
              <a:t> </a:t>
            </a:r>
            <a:r>
              <a:rPr lang="ru-RU" sz="2400" dirty="0" err="1"/>
              <a:t>ядухи</a:t>
            </a:r>
            <a:r>
              <a:rPr lang="ru-RU" sz="2400" dirty="0"/>
              <a:t>.</a:t>
            </a:r>
          </a:p>
          <a:p>
            <a:pPr>
              <a:buFont typeface="Arial" panose="020B0604020202020204" pitchFamily="34" charset="0"/>
              <a:buChar char="•"/>
            </a:pPr>
            <a:r>
              <a:rPr lang="ru-RU" sz="2400" dirty="0" err="1"/>
              <a:t>Синюшність</a:t>
            </a:r>
            <a:r>
              <a:rPr lang="ru-RU" sz="2400" dirty="0"/>
              <a:t> </a:t>
            </a:r>
            <a:r>
              <a:rPr lang="ru-RU" sz="2400" dirty="0" err="1"/>
              <a:t>обличчя</a:t>
            </a:r>
            <a:r>
              <a:rPr lang="ru-RU" sz="2400" dirty="0"/>
              <a:t>, </a:t>
            </a:r>
            <a:r>
              <a:rPr lang="ru-RU" sz="2400" dirty="0" err="1"/>
              <a:t>набухання</a:t>
            </a:r>
            <a:r>
              <a:rPr lang="ru-RU" sz="2400" dirty="0"/>
              <a:t> вен на </a:t>
            </a:r>
            <a:r>
              <a:rPr lang="ru-RU" sz="2400" dirty="0" err="1"/>
              <a:t>шиї</a:t>
            </a:r>
            <a:r>
              <a:rPr lang="ru-RU" sz="2400" dirty="0"/>
              <a:t>.</a:t>
            </a:r>
          </a:p>
          <a:p>
            <a:pPr>
              <a:buFont typeface="Arial" panose="020B0604020202020204" pitchFamily="34" charset="0"/>
              <a:buChar char="•"/>
            </a:pPr>
            <a:r>
              <a:rPr lang="ru-RU" sz="2400" dirty="0" err="1"/>
              <a:t>Наприкінці</a:t>
            </a:r>
            <a:r>
              <a:rPr lang="ru-RU" sz="2400" dirty="0"/>
              <a:t> нападу </a:t>
            </a:r>
            <a:r>
              <a:rPr lang="ru-RU" sz="2400" dirty="0" err="1"/>
              <a:t>виділяється</a:t>
            </a:r>
            <a:r>
              <a:rPr lang="ru-RU" sz="2400" dirty="0"/>
              <a:t> </a:t>
            </a:r>
            <a:r>
              <a:rPr lang="ru-RU" sz="2400" dirty="0" err="1"/>
              <a:t>в'язке</a:t>
            </a:r>
            <a:r>
              <a:rPr lang="ru-RU" sz="2400" dirty="0"/>
              <a:t> </a:t>
            </a:r>
            <a:r>
              <a:rPr lang="ru-RU" sz="2400" dirty="0" err="1"/>
              <a:t>мокротиння</a:t>
            </a:r>
            <a:r>
              <a:rPr lang="ru-RU" sz="2400" dirty="0"/>
              <a:t>.</a:t>
            </a:r>
          </a:p>
          <a:p>
            <a:r>
              <a:rPr lang="ru-RU" sz="2400" b="1" dirty="0"/>
              <a:t>Алгоритм </a:t>
            </a:r>
            <a:r>
              <a:rPr lang="ru-RU" sz="2400" b="1" dirty="0" err="1"/>
              <a:t>допомоги</a:t>
            </a:r>
            <a:r>
              <a:rPr lang="ru-RU" sz="2400" b="1" dirty="0"/>
              <a:t>:</a:t>
            </a:r>
          </a:p>
          <a:p>
            <a:pPr>
              <a:buFont typeface="+mj-lt"/>
              <a:buAutoNum type="arabicPeriod"/>
            </a:pPr>
            <a:r>
              <a:rPr lang="ru-RU" sz="2400" dirty="0" err="1"/>
              <a:t>Допомогти</a:t>
            </a:r>
            <a:r>
              <a:rPr lang="ru-RU" sz="2400" dirty="0"/>
              <a:t> хворому </a:t>
            </a:r>
            <a:r>
              <a:rPr lang="ru-RU" sz="2400" dirty="0" err="1"/>
              <a:t>скористатися</a:t>
            </a:r>
            <a:r>
              <a:rPr lang="ru-RU" sz="2400" dirty="0"/>
              <a:t> </a:t>
            </a:r>
            <a:r>
              <a:rPr lang="ru-RU" sz="2400" b="1" dirty="0" err="1"/>
              <a:t>власним</a:t>
            </a:r>
            <a:r>
              <a:rPr lang="ru-RU" sz="2400" b="1" dirty="0"/>
              <a:t> </a:t>
            </a:r>
            <a:r>
              <a:rPr lang="ru-RU" sz="2400" b="1" dirty="0" err="1"/>
              <a:t>інгалятором</a:t>
            </a:r>
            <a:r>
              <a:rPr lang="ru-RU" sz="2400" dirty="0"/>
              <a:t>.</a:t>
            </a:r>
          </a:p>
          <a:p>
            <a:pPr>
              <a:buFont typeface="+mj-lt"/>
              <a:buAutoNum type="arabicPeriod"/>
            </a:pPr>
            <a:r>
              <a:rPr lang="ru-RU" sz="2400" dirty="0" err="1"/>
              <a:t>Надати</a:t>
            </a:r>
            <a:r>
              <a:rPr lang="ru-RU" sz="2400" dirty="0"/>
              <a:t> </a:t>
            </a:r>
            <a:r>
              <a:rPr lang="ru-RU" sz="2400" b="1" dirty="0" err="1"/>
              <a:t>напівсидяче</a:t>
            </a:r>
            <a:r>
              <a:rPr lang="ru-RU" sz="2400" b="1" dirty="0"/>
              <a:t> </a:t>
            </a:r>
            <a:r>
              <a:rPr lang="ru-RU" sz="2400" b="1" dirty="0" err="1"/>
              <a:t>положення</a:t>
            </a:r>
            <a:r>
              <a:rPr lang="ru-RU" sz="2400" dirty="0"/>
              <a:t>, </a:t>
            </a:r>
            <a:r>
              <a:rPr lang="ru-RU" sz="2400" dirty="0" err="1"/>
              <a:t>заспокоїти</a:t>
            </a:r>
            <a:r>
              <a:rPr lang="ru-RU" sz="2400" dirty="0"/>
              <a:t> </a:t>
            </a:r>
            <a:r>
              <a:rPr lang="ru-RU" sz="2400" dirty="0" err="1"/>
              <a:t>людину</a:t>
            </a:r>
            <a:r>
              <a:rPr lang="ru-RU" sz="2400" dirty="0"/>
              <a:t>.</a:t>
            </a:r>
          </a:p>
          <a:p>
            <a:pPr>
              <a:buFont typeface="+mj-lt"/>
              <a:buAutoNum type="arabicPeriod"/>
            </a:pPr>
            <a:r>
              <a:rPr lang="ru-RU" sz="2400" dirty="0" err="1"/>
              <a:t>Забезпечити</a:t>
            </a:r>
            <a:r>
              <a:rPr lang="ru-RU" sz="2400" dirty="0"/>
              <a:t> доступ </a:t>
            </a:r>
            <a:r>
              <a:rPr lang="ru-RU" sz="2400" dirty="0" err="1"/>
              <a:t>свіжого</a:t>
            </a:r>
            <a:r>
              <a:rPr lang="ru-RU" sz="2400" dirty="0"/>
              <a:t> </a:t>
            </a:r>
            <a:r>
              <a:rPr lang="ru-RU" sz="2400" dirty="0" err="1"/>
              <a:t>повітря</a:t>
            </a:r>
            <a:r>
              <a:rPr lang="ru-RU" sz="2400" dirty="0"/>
              <a:t>.</a:t>
            </a:r>
          </a:p>
          <a:p>
            <a:pPr>
              <a:buFont typeface="+mj-lt"/>
              <a:buAutoNum type="arabicPeriod"/>
            </a:pPr>
            <a:r>
              <a:rPr lang="ru-RU" sz="2400" dirty="0" err="1"/>
              <a:t>Якщо</a:t>
            </a:r>
            <a:r>
              <a:rPr lang="ru-RU" sz="2400" dirty="0"/>
              <a:t> стан тяжкий і </a:t>
            </a:r>
            <a:r>
              <a:rPr lang="ru-RU" sz="2400" dirty="0" err="1"/>
              <a:t>допомога</a:t>
            </a:r>
            <a:r>
              <a:rPr lang="ru-RU" sz="2400" dirty="0"/>
              <a:t> </a:t>
            </a:r>
            <a:r>
              <a:rPr lang="ru-RU" sz="2400" dirty="0" err="1"/>
              <a:t>затримується</a:t>
            </a:r>
            <a:r>
              <a:rPr lang="ru-RU" sz="2400" dirty="0"/>
              <a:t>: </a:t>
            </a:r>
            <a:r>
              <a:rPr lang="ru-RU" sz="2400" dirty="0" err="1"/>
              <a:t>небулайзерна</a:t>
            </a:r>
            <a:r>
              <a:rPr lang="ru-RU" sz="2400" dirty="0"/>
              <a:t> </a:t>
            </a:r>
            <a:r>
              <a:rPr lang="ru-RU" sz="2400" dirty="0" err="1"/>
              <a:t>інгаляція</a:t>
            </a:r>
            <a:r>
              <a:rPr lang="ru-RU" sz="2400" dirty="0"/>
              <a:t> (</a:t>
            </a:r>
            <a:r>
              <a:rPr lang="ru-RU" sz="2400" b="1" dirty="0" err="1"/>
              <a:t>Сальбутамол</a:t>
            </a:r>
            <a:r>
              <a:rPr lang="ru-RU" sz="2400" dirty="0"/>
              <a:t> </a:t>
            </a:r>
            <a:r>
              <a:rPr lang="ru-RU" sz="2400" dirty="0" err="1"/>
              <a:t>або</a:t>
            </a:r>
            <a:r>
              <a:rPr lang="ru-RU" sz="2400" dirty="0"/>
              <a:t> </a:t>
            </a:r>
            <a:r>
              <a:rPr lang="ru-RU" sz="2400" b="1" dirty="0" err="1"/>
              <a:t>Беродуал</a:t>
            </a:r>
            <a:r>
              <a:rPr lang="ru-RU" sz="2400" dirty="0"/>
              <a:t>) — </a:t>
            </a:r>
            <a:r>
              <a:rPr lang="ru-RU" sz="2400" dirty="0" err="1"/>
              <a:t>згідно</a:t>
            </a:r>
            <a:r>
              <a:rPr lang="ru-RU" sz="2400" dirty="0"/>
              <a:t> з </a:t>
            </a:r>
            <a:r>
              <a:rPr lang="ru-RU" sz="2400" dirty="0" err="1"/>
              <a:t>інструкцією</a:t>
            </a:r>
            <a:r>
              <a:rPr lang="ru-RU" sz="2400" dirty="0"/>
              <a:t> (дозволено з 4 </a:t>
            </a:r>
            <a:r>
              <a:rPr lang="ru-RU" sz="2400" dirty="0" err="1"/>
              <a:t>років</a:t>
            </a:r>
            <a:r>
              <a:rPr lang="ru-RU" sz="2400" dirty="0"/>
              <a:t>).</a:t>
            </a:r>
            <a:endParaRPr lang="ru-RU" dirty="0"/>
          </a:p>
        </p:txBody>
      </p:sp>
    </p:spTree>
    <p:extLst>
      <p:ext uri="{BB962C8B-B14F-4D97-AF65-F5344CB8AC3E}">
        <p14:creationId xmlns:p14="http://schemas.microsoft.com/office/powerpoint/2010/main" val="2288939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 name="Picture 4"/>
          <p:cNvPicPr/>
          <p:nvPr/>
        </p:nvPicPr>
        <p:blipFill>
          <a:blip r:embed="rId2"/>
          <a:stretch/>
        </p:blipFill>
        <p:spPr>
          <a:xfrm>
            <a:off x="5052000" y="4032000"/>
            <a:ext cx="2770200" cy="2570760"/>
          </a:xfrm>
          <a:prstGeom prst="rect">
            <a:avLst/>
          </a:prstGeom>
          <a:ln w="9360">
            <a:noFill/>
          </a:ln>
        </p:spPr>
      </p:pic>
      <p:pic>
        <p:nvPicPr>
          <p:cNvPr id="654" name="Picture 6"/>
          <p:cNvPicPr/>
          <p:nvPr/>
        </p:nvPicPr>
        <p:blipFill>
          <a:blip r:embed="rId3"/>
          <a:stretch/>
        </p:blipFill>
        <p:spPr>
          <a:xfrm>
            <a:off x="1740000" y="2900880"/>
            <a:ext cx="2818440" cy="2499120"/>
          </a:xfrm>
          <a:prstGeom prst="rect">
            <a:avLst/>
          </a:prstGeom>
          <a:ln w="9360">
            <a:noFill/>
          </a:ln>
        </p:spPr>
      </p:pic>
      <p:pic>
        <p:nvPicPr>
          <p:cNvPr id="655" name="Picture 9"/>
          <p:cNvPicPr/>
          <p:nvPr/>
        </p:nvPicPr>
        <p:blipFill>
          <a:blip r:embed="rId4"/>
          <a:stretch/>
        </p:blipFill>
        <p:spPr>
          <a:xfrm>
            <a:off x="6852000" y="792000"/>
            <a:ext cx="3713760" cy="3096000"/>
          </a:xfrm>
          <a:prstGeom prst="rect">
            <a:avLst/>
          </a:prstGeom>
          <a:ln w="9360">
            <a:noFill/>
          </a:ln>
        </p:spPr>
      </p:pic>
      <p:sp>
        <p:nvSpPr>
          <p:cNvPr id="656" name="CustomShape 1"/>
          <p:cNvSpPr/>
          <p:nvPr/>
        </p:nvSpPr>
        <p:spPr>
          <a:xfrm>
            <a:off x="1884000" y="452880"/>
            <a:ext cx="5242320" cy="24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8500" lnSpcReduction="10000"/>
          </a:bodyPr>
          <a:lstStyle/>
          <a:p>
            <a:pPr marL="343080" indent="-342000">
              <a:spcBef>
                <a:spcPts val="641"/>
              </a:spcBef>
            </a:pPr>
            <a:r>
              <a:rPr lang="ru-RU" sz="3200" b="1" spc="-1">
                <a:solidFill>
                  <a:srgbClr val="FF0000"/>
                </a:solidFill>
                <a:latin typeface="Calibri"/>
                <a:ea typeface="DejaVu Sans"/>
              </a:rPr>
              <a:t>Діагностика внутрішньочерепних гематом:</a:t>
            </a:r>
            <a:endParaRPr lang="ru-RU" sz="3200" spc="-1">
              <a:latin typeface="Arial"/>
            </a:endParaRPr>
          </a:p>
          <a:p>
            <a:pPr marL="343080" indent="-342000">
              <a:spcBef>
                <a:spcPts val="641"/>
              </a:spcBef>
              <a:buClr>
                <a:srgbClr val="000000"/>
              </a:buClr>
              <a:buFont typeface="Arial"/>
              <a:buChar char="•"/>
            </a:pPr>
            <a:r>
              <a:rPr lang="ru-RU" sz="3200" b="1" spc="-1">
                <a:solidFill>
                  <a:srgbClr val="000000"/>
                </a:solidFill>
                <a:latin typeface="Calibri"/>
                <a:ea typeface="DejaVu Sans"/>
              </a:rPr>
              <a:t>візуалізація гематоми при КТ</a:t>
            </a:r>
            <a:endParaRPr lang="ru-RU" sz="3200" spc="-1">
              <a:latin typeface="Arial"/>
            </a:endParaRPr>
          </a:p>
          <a:p>
            <a:pPr marL="343080" indent="-342000">
              <a:spcBef>
                <a:spcPts val="641"/>
              </a:spcBef>
              <a:buClr>
                <a:srgbClr val="000000"/>
              </a:buClr>
              <a:buFont typeface="Arial"/>
              <a:buChar char="•"/>
            </a:pPr>
            <a:r>
              <a:rPr lang="ru-RU" sz="3200" b="1" spc="-1">
                <a:solidFill>
                  <a:srgbClr val="000000"/>
                </a:solidFill>
                <a:latin typeface="Calibri"/>
                <a:ea typeface="DejaVu Sans"/>
              </a:rPr>
              <a:t>зміщення серединних структур мозку на ехоенцефалографії</a:t>
            </a:r>
            <a:endParaRPr lang="ru-RU" sz="3200" spc="-1">
              <a:latin typeface="Arial"/>
            </a:endParaRPr>
          </a:p>
        </p:txBody>
      </p:sp>
    </p:spTree>
    <p:extLst>
      <p:ext uri="{BB962C8B-B14F-4D97-AF65-F5344CB8AC3E}">
        <p14:creationId xmlns:p14="http://schemas.microsoft.com/office/powerpoint/2010/main" val="361297894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3"/>
                                        </p:tgtEl>
                                        <p:attrNameLst>
                                          <p:attrName>style.visibility</p:attrName>
                                        </p:attrNameLst>
                                      </p:cBhvr>
                                      <p:to>
                                        <p:strVal val="visible"/>
                                      </p:to>
                                    </p:set>
                                    <p:anim calcmode="lin" valueType="num">
                                      <p:cBhvr additive="repl">
                                        <p:cTn id="7" dur="500" fill="hold"/>
                                        <p:tgtEl>
                                          <p:spTgt spid="653"/>
                                        </p:tgtEl>
                                        <p:attrNameLst>
                                          <p:attrName>ppt_x</p:attrName>
                                        </p:attrNameLst>
                                      </p:cBhvr>
                                      <p:tavLst>
                                        <p:tav tm="0">
                                          <p:val>
                                            <p:strVal val="0-#ppt_w/2"/>
                                          </p:val>
                                        </p:tav>
                                        <p:tav tm="100000">
                                          <p:val>
                                            <p:strVal val="#ppt_x"/>
                                          </p:val>
                                        </p:tav>
                                      </p:tavLst>
                                    </p:anim>
                                    <p:anim calcmode="lin" valueType="num">
                                      <p:cBhvr additive="repl">
                                        <p:cTn id="8" dur="500" fill="hold"/>
                                        <p:tgtEl>
                                          <p:spTgt spid="6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54"/>
                                        </p:tgtEl>
                                        <p:attrNameLst>
                                          <p:attrName>style.visibility</p:attrName>
                                        </p:attrNameLst>
                                      </p:cBhvr>
                                      <p:to>
                                        <p:strVal val="visible"/>
                                      </p:to>
                                    </p:set>
                                    <p:anim calcmode="lin" valueType="num">
                                      <p:cBhvr additive="repl">
                                        <p:cTn id="12" dur="500" fill="hold"/>
                                        <p:tgtEl>
                                          <p:spTgt spid="654"/>
                                        </p:tgtEl>
                                        <p:attrNameLst>
                                          <p:attrName>ppt_x</p:attrName>
                                        </p:attrNameLst>
                                      </p:cBhvr>
                                      <p:tavLst>
                                        <p:tav tm="0">
                                          <p:val>
                                            <p:strVal val="0-#ppt_w/2"/>
                                          </p:val>
                                        </p:tav>
                                        <p:tav tm="100000">
                                          <p:val>
                                            <p:strVal val="#ppt_x"/>
                                          </p:val>
                                        </p:tav>
                                      </p:tavLst>
                                    </p:anim>
                                    <p:anim calcmode="lin" valueType="num">
                                      <p:cBhvr additive="repl">
                                        <p:cTn id="13" dur="500" fill="hold"/>
                                        <p:tgtEl>
                                          <p:spTgt spid="65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55"/>
                                        </p:tgtEl>
                                        <p:attrNameLst>
                                          <p:attrName>style.visibility</p:attrName>
                                        </p:attrNameLst>
                                      </p:cBhvr>
                                      <p:to>
                                        <p:strVal val="visible"/>
                                      </p:to>
                                    </p:set>
                                    <p:anim calcmode="lin" valueType="num">
                                      <p:cBhvr additive="repl">
                                        <p:cTn id="17" dur="500" fill="hold"/>
                                        <p:tgtEl>
                                          <p:spTgt spid="655"/>
                                        </p:tgtEl>
                                        <p:attrNameLst>
                                          <p:attrName>ppt_x</p:attrName>
                                        </p:attrNameLst>
                                      </p:cBhvr>
                                      <p:tavLst>
                                        <p:tav tm="0">
                                          <p:val>
                                            <p:strVal val="0-#ppt_w/2"/>
                                          </p:val>
                                        </p:tav>
                                        <p:tav tm="100000">
                                          <p:val>
                                            <p:strVal val="#ppt_x"/>
                                          </p:val>
                                        </p:tav>
                                      </p:tavLst>
                                    </p:anim>
                                    <p:anim calcmode="lin" valueType="num">
                                      <p:cBhvr additive="repl">
                                        <p:cTn id="18" dur="500" fill="hold"/>
                                        <p:tgtEl>
                                          <p:spTgt spid="6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56">
                                            <p:txEl>
                                              <p:pRg st="0" end="0"/>
                                            </p:txEl>
                                          </p:spTgt>
                                        </p:tgtEl>
                                        <p:attrNameLst>
                                          <p:attrName>style.visibility</p:attrName>
                                        </p:attrNameLst>
                                      </p:cBhvr>
                                      <p:to>
                                        <p:strVal val="visible"/>
                                      </p:to>
                                    </p:set>
                                    <p:anim calcmode="lin" valueType="num">
                                      <p:cBhvr additive="repl">
                                        <p:cTn id="22" dur="500" fill="hold"/>
                                        <p:tgtEl>
                                          <p:spTgt spid="656">
                                            <p:txEl>
                                              <p:pRg st="0" end="0"/>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656">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56">
                                            <p:txEl>
                                              <p:pRg st="1" end="1"/>
                                            </p:txEl>
                                          </p:spTgt>
                                        </p:tgtEl>
                                        <p:attrNameLst>
                                          <p:attrName>style.visibility</p:attrName>
                                        </p:attrNameLst>
                                      </p:cBhvr>
                                      <p:to>
                                        <p:strVal val="visible"/>
                                      </p:to>
                                    </p:set>
                                    <p:anim calcmode="lin" valueType="num">
                                      <p:cBhvr additive="repl">
                                        <p:cTn id="27" dur="500" fill="hold"/>
                                        <p:tgtEl>
                                          <p:spTgt spid="656">
                                            <p:txEl>
                                              <p:pRg st="1" end="1"/>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656">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56">
                                            <p:txEl>
                                              <p:pRg st="2" end="2"/>
                                            </p:txEl>
                                          </p:spTgt>
                                        </p:tgtEl>
                                        <p:attrNameLst>
                                          <p:attrName>style.visibility</p:attrName>
                                        </p:attrNameLst>
                                      </p:cBhvr>
                                      <p:to>
                                        <p:strVal val="visible"/>
                                      </p:to>
                                    </p:set>
                                    <p:anim calcmode="lin" valueType="num">
                                      <p:cBhvr additive="repl">
                                        <p:cTn id="32" dur="500" fill="hold"/>
                                        <p:tgtEl>
                                          <p:spTgt spid="656">
                                            <p:txEl>
                                              <p:pRg st="2" end="2"/>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6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 name="Picture 39"/>
          <p:cNvPicPr/>
          <p:nvPr/>
        </p:nvPicPr>
        <p:blipFill>
          <a:blip r:embed="rId2"/>
          <a:stretch/>
        </p:blipFill>
        <p:spPr>
          <a:xfrm>
            <a:off x="2524080" y="285840"/>
            <a:ext cx="2951640" cy="3499200"/>
          </a:xfrm>
          <a:prstGeom prst="rect">
            <a:avLst/>
          </a:prstGeom>
          <a:ln w="9360">
            <a:noFill/>
          </a:ln>
        </p:spPr>
      </p:pic>
      <p:graphicFrame>
        <p:nvGraphicFramePr>
          <p:cNvPr id="658" name="Table 1"/>
          <p:cNvGraphicFramePr/>
          <p:nvPr/>
        </p:nvGraphicFramePr>
        <p:xfrm>
          <a:off x="2667000" y="4286160"/>
          <a:ext cx="3429000" cy="1615440"/>
        </p:xfrm>
        <a:graphic>
          <a:graphicData uri="http://schemas.openxmlformats.org/drawingml/2006/table">
            <a:tbl>
              <a:tblPr/>
              <a:tblGrid>
                <a:gridCol w="3429000">
                  <a:extLst>
                    <a:ext uri="{9D8B030D-6E8A-4147-A177-3AD203B41FA5}">
                      <a16:colId xmlns:a16="http://schemas.microsoft.com/office/drawing/2014/main" val="20000"/>
                    </a:ext>
                  </a:extLst>
                </a:gridCol>
              </a:tblGrid>
              <a:tr h="1402560">
                <a:tc>
                  <a:txBody>
                    <a:bodyPr/>
                    <a:lstStyle/>
                    <a:p>
                      <a:pPr marL="343080" indent="-342000">
                        <a:lnSpc>
                          <a:spcPct val="100000"/>
                        </a:lnSpc>
                      </a:pPr>
                      <a:r>
                        <a:rPr lang="ru-RU" sz="1800" b="0" strike="noStrike" spc="-1">
                          <a:solidFill>
                            <a:srgbClr val="000000"/>
                          </a:solidFill>
                          <a:latin typeface="Tahoma"/>
                        </a:rPr>
                        <a:t>     </a:t>
                      </a:r>
                      <a:r>
                        <a:rPr lang="ru-RU" sz="2000" b="1" strike="noStrike" spc="-1">
                          <a:solidFill>
                            <a:srgbClr val="000000"/>
                          </a:solidFill>
                          <a:latin typeface="Calibri"/>
                        </a:rPr>
                        <a:t>Забій головного мозку тяжкого ступеня, внутрішньомозкові гематоми обох лобових часток.</a:t>
                      </a:r>
                      <a:endParaRPr lang="ru-RU" sz="2000" b="0" strike="noStrike" spc="-1">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0"/>
                  </a:ext>
                </a:extLst>
              </a:tr>
            </a:tbl>
          </a:graphicData>
        </a:graphic>
      </p:graphicFrame>
      <p:sp>
        <p:nvSpPr>
          <p:cNvPr id="659" name="CustomShape 2"/>
          <p:cNvSpPr/>
          <p:nvPr/>
        </p:nvSpPr>
        <p:spPr>
          <a:xfrm>
            <a:off x="6596040" y="4143240"/>
            <a:ext cx="371052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spcBef>
                <a:spcPts val="400"/>
              </a:spcBef>
            </a:pPr>
            <a:r>
              <a:rPr lang="ru-RU" sz="2000" b="1" spc="-1">
                <a:solidFill>
                  <a:srgbClr val="000000"/>
                </a:solidFill>
                <a:latin typeface="Calibri"/>
                <a:ea typeface="DejaVu Sans"/>
              </a:rPr>
              <a:t>Гостра епідуральна</a:t>
            </a:r>
            <a:endParaRPr lang="ru-RU" sz="2000" spc="-1">
              <a:latin typeface="Arial"/>
            </a:endParaRPr>
          </a:p>
          <a:p>
            <a:pPr marL="343080" indent="-342000" algn="just">
              <a:spcBef>
                <a:spcPts val="400"/>
              </a:spcBef>
            </a:pPr>
            <a:r>
              <a:rPr lang="ru-RU" sz="2000" b="1" spc="-1">
                <a:solidFill>
                  <a:srgbClr val="000000"/>
                </a:solidFill>
                <a:latin typeface="Calibri"/>
                <a:ea typeface="DejaVu Sans"/>
              </a:rPr>
              <a:t>гематома в лівій</a:t>
            </a:r>
            <a:endParaRPr lang="ru-RU" sz="2000" spc="-1">
              <a:latin typeface="Arial"/>
            </a:endParaRPr>
          </a:p>
          <a:p>
            <a:pPr marL="343080" indent="-342000" algn="just">
              <a:spcBef>
                <a:spcPts val="400"/>
              </a:spcBef>
            </a:pPr>
            <a:r>
              <a:rPr lang="ru-RU" sz="2000" b="1" spc="-1">
                <a:solidFill>
                  <a:srgbClr val="000000"/>
                </a:solidFill>
                <a:latin typeface="Calibri"/>
                <a:ea typeface="DejaVu Sans"/>
              </a:rPr>
              <a:t>потиличній області</a:t>
            </a:r>
            <a:endParaRPr lang="ru-RU" sz="2000" spc="-1">
              <a:latin typeface="Arial"/>
            </a:endParaRPr>
          </a:p>
          <a:p>
            <a:pPr marL="343080" indent="-342000" algn="just">
              <a:spcBef>
                <a:spcPts val="400"/>
              </a:spcBef>
            </a:pPr>
            <a:r>
              <a:rPr lang="ru-RU" sz="2000" b="1" spc="-1">
                <a:solidFill>
                  <a:srgbClr val="000000"/>
                </a:solidFill>
                <a:latin typeface="Calibri"/>
                <a:ea typeface="DejaVu Sans"/>
              </a:rPr>
              <a:t>дислокацією головного</a:t>
            </a:r>
            <a:endParaRPr lang="ru-RU" sz="2000" spc="-1">
              <a:latin typeface="Arial"/>
            </a:endParaRPr>
          </a:p>
          <a:p>
            <a:pPr marL="343080" indent="-342000" algn="just">
              <a:spcBef>
                <a:spcPts val="400"/>
              </a:spcBef>
            </a:pPr>
            <a:r>
              <a:rPr lang="ru-RU" sz="2000" b="1" spc="-1">
                <a:solidFill>
                  <a:srgbClr val="000000"/>
                </a:solidFill>
                <a:latin typeface="Calibri"/>
                <a:ea typeface="DejaVu Sans"/>
              </a:rPr>
              <a:t>мозку і його здавленням.</a:t>
            </a:r>
            <a:endParaRPr lang="ru-RU" sz="2000" spc="-1">
              <a:latin typeface="Arial"/>
            </a:endParaRPr>
          </a:p>
        </p:txBody>
      </p:sp>
      <p:pic>
        <p:nvPicPr>
          <p:cNvPr id="660" name="Picture 75"/>
          <p:cNvPicPr/>
          <p:nvPr/>
        </p:nvPicPr>
        <p:blipFill>
          <a:blip r:embed="rId3"/>
          <a:stretch/>
        </p:blipFill>
        <p:spPr>
          <a:xfrm>
            <a:off x="6667680" y="285840"/>
            <a:ext cx="3238920" cy="3715200"/>
          </a:xfrm>
          <a:prstGeom prst="rect">
            <a:avLst/>
          </a:prstGeom>
          <a:ln w="9360">
            <a:noFill/>
          </a:ln>
        </p:spPr>
      </p:pic>
    </p:spTree>
    <p:extLst>
      <p:ext uri="{BB962C8B-B14F-4D97-AF65-F5344CB8AC3E}">
        <p14:creationId xmlns:p14="http://schemas.microsoft.com/office/powerpoint/2010/main" val="412613531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Picture 5"/>
          <p:cNvPicPr/>
          <p:nvPr/>
        </p:nvPicPr>
        <p:blipFill>
          <a:blip r:embed="rId2"/>
          <a:stretch/>
        </p:blipFill>
        <p:spPr>
          <a:xfrm>
            <a:off x="2309880" y="357120"/>
            <a:ext cx="3427920" cy="3674160"/>
          </a:xfrm>
          <a:prstGeom prst="rect">
            <a:avLst/>
          </a:prstGeom>
          <a:ln w="9360">
            <a:noFill/>
          </a:ln>
        </p:spPr>
      </p:pic>
      <p:graphicFrame>
        <p:nvGraphicFramePr>
          <p:cNvPr id="662" name="Table 1"/>
          <p:cNvGraphicFramePr/>
          <p:nvPr/>
        </p:nvGraphicFramePr>
        <p:xfrm>
          <a:off x="2595360" y="4286160"/>
          <a:ext cx="3848040" cy="1463040"/>
        </p:xfrm>
        <a:graphic>
          <a:graphicData uri="http://schemas.openxmlformats.org/drawingml/2006/table">
            <a:tbl>
              <a:tblPr/>
              <a:tblGrid>
                <a:gridCol w="3848040">
                  <a:extLst>
                    <a:ext uri="{9D8B030D-6E8A-4147-A177-3AD203B41FA5}">
                      <a16:colId xmlns:a16="http://schemas.microsoft.com/office/drawing/2014/main" val="20000"/>
                    </a:ext>
                  </a:extLst>
                </a:gridCol>
              </a:tblGrid>
              <a:tr h="1392120">
                <a:tc>
                  <a:txBody>
                    <a:bodyPr/>
                    <a:lstStyle/>
                    <a:p>
                      <a:pPr marL="343080" indent="-342000" algn="just">
                        <a:lnSpc>
                          <a:spcPct val="100000"/>
                        </a:lnSpc>
                      </a:pPr>
                      <a:r>
                        <a:rPr lang="ru-RU" sz="1800" b="1" strike="noStrike" spc="-1">
                          <a:solidFill>
                            <a:srgbClr val="000000"/>
                          </a:solidFill>
                          <a:latin typeface="Calibri"/>
                        </a:rPr>
                        <a:t>Гостра субдуральна</a:t>
                      </a:r>
                      <a:endParaRPr lang="ru-RU" sz="1800" b="0" strike="noStrike" spc="-1">
                        <a:latin typeface="Arial"/>
                      </a:endParaRPr>
                    </a:p>
                    <a:p>
                      <a:pPr marL="343080" indent="-342000" algn="just">
                        <a:lnSpc>
                          <a:spcPct val="100000"/>
                        </a:lnSpc>
                      </a:pPr>
                      <a:r>
                        <a:rPr lang="ru-RU" sz="1800" b="1" strike="noStrike" spc="-1">
                          <a:solidFill>
                            <a:srgbClr val="000000"/>
                          </a:solidFill>
                          <a:latin typeface="Calibri"/>
                        </a:rPr>
                        <a:t>гематома в правій лобно</a:t>
                      </a:r>
                      <a:endParaRPr lang="ru-RU" sz="1800" b="0" strike="noStrike" spc="-1">
                        <a:latin typeface="Arial"/>
                      </a:endParaRPr>
                    </a:p>
                    <a:p>
                      <a:pPr marL="343080" indent="-342000" algn="just">
                        <a:lnSpc>
                          <a:spcPct val="100000"/>
                        </a:lnSpc>
                      </a:pPr>
                      <a:r>
                        <a:rPr lang="ru-RU" sz="1800" b="1" strike="noStrike" spc="-1">
                          <a:solidFill>
                            <a:srgbClr val="000000"/>
                          </a:solidFill>
                          <a:latin typeface="Calibri"/>
                        </a:rPr>
                        <a:t>тім'яно-скроневої області з</a:t>
                      </a:r>
                      <a:endParaRPr lang="ru-RU" sz="1800" b="0" strike="noStrike" spc="-1">
                        <a:latin typeface="Arial"/>
                      </a:endParaRPr>
                    </a:p>
                    <a:p>
                      <a:pPr marL="343080" indent="-342000" algn="just">
                        <a:lnSpc>
                          <a:spcPct val="100000"/>
                        </a:lnSpc>
                      </a:pPr>
                      <a:r>
                        <a:rPr lang="ru-RU" sz="1800" b="1" strike="noStrike" spc="-1">
                          <a:solidFill>
                            <a:srgbClr val="000000"/>
                          </a:solidFill>
                          <a:latin typeface="Calibri"/>
                        </a:rPr>
                        <a:t>дислокацією головного</a:t>
                      </a:r>
                      <a:endParaRPr lang="ru-RU" sz="1800" b="0" strike="noStrike" spc="-1">
                        <a:latin typeface="Arial"/>
                      </a:endParaRPr>
                    </a:p>
                    <a:p>
                      <a:pPr marL="343080" indent="-342000" algn="just">
                        <a:lnSpc>
                          <a:spcPct val="100000"/>
                        </a:lnSpc>
                      </a:pPr>
                      <a:r>
                        <a:rPr lang="ru-RU" sz="1800" b="1" strike="noStrike" spc="-1">
                          <a:solidFill>
                            <a:srgbClr val="000000"/>
                          </a:solidFill>
                          <a:latin typeface="Calibri"/>
                        </a:rPr>
                        <a:t>мозку і його здавленням.</a:t>
                      </a:r>
                      <a:endParaRPr lang="ru-RU" sz="1800" b="0" strike="noStrike" spc="-1">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0"/>
                  </a:ext>
                </a:extLst>
              </a:tr>
            </a:tbl>
          </a:graphicData>
        </a:graphic>
      </p:graphicFrame>
      <p:pic>
        <p:nvPicPr>
          <p:cNvPr id="663" name="Picture 16"/>
          <p:cNvPicPr/>
          <p:nvPr/>
        </p:nvPicPr>
        <p:blipFill>
          <a:blip r:embed="rId3"/>
          <a:stretch/>
        </p:blipFill>
        <p:spPr>
          <a:xfrm>
            <a:off x="6953160" y="428760"/>
            <a:ext cx="3213720" cy="3642120"/>
          </a:xfrm>
          <a:prstGeom prst="rect">
            <a:avLst/>
          </a:prstGeom>
          <a:ln w="9360">
            <a:noFill/>
          </a:ln>
        </p:spPr>
      </p:pic>
      <p:graphicFrame>
        <p:nvGraphicFramePr>
          <p:cNvPr id="664" name="Table 2"/>
          <p:cNvGraphicFramePr/>
          <p:nvPr/>
        </p:nvGraphicFramePr>
        <p:xfrm>
          <a:off x="6819960" y="4214880"/>
          <a:ext cx="3848040" cy="1010880"/>
        </p:xfrm>
        <a:graphic>
          <a:graphicData uri="http://schemas.openxmlformats.org/drawingml/2006/table">
            <a:tbl>
              <a:tblPr/>
              <a:tblGrid>
                <a:gridCol w="3848040">
                  <a:extLst>
                    <a:ext uri="{9D8B030D-6E8A-4147-A177-3AD203B41FA5}">
                      <a16:colId xmlns:a16="http://schemas.microsoft.com/office/drawing/2014/main" val="20000"/>
                    </a:ext>
                  </a:extLst>
                </a:gridCol>
              </a:tblGrid>
              <a:tr h="1010880">
                <a:tc>
                  <a:txBody>
                    <a:bodyPr/>
                    <a:lstStyle/>
                    <a:p>
                      <a:pPr marL="343080" indent="-342000">
                        <a:lnSpc>
                          <a:spcPct val="100000"/>
                        </a:lnSpc>
                      </a:pPr>
                      <a:r>
                        <a:rPr lang="ru-RU" sz="1800" b="1" strike="noStrike" spc="-1">
                          <a:solidFill>
                            <a:srgbClr val="000000"/>
                          </a:solidFill>
                          <a:latin typeface="Calibri"/>
                        </a:rPr>
                        <a:t>Двосторонні хронічні</a:t>
                      </a:r>
                      <a:endParaRPr lang="ru-RU" sz="1800" b="0" strike="noStrike" spc="-1">
                        <a:latin typeface="Arial"/>
                      </a:endParaRPr>
                    </a:p>
                    <a:p>
                      <a:pPr marL="343080" indent="-342000">
                        <a:lnSpc>
                          <a:spcPct val="100000"/>
                        </a:lnSpc>
                      </a:pPr>
                      <a:r>
                        <a:rPr lang="ru-RU" sz="1800" b="1" strike="noStrike" spc="-1">
                          <a:solidFill>
                            <a:srgbClr val="000000"/>
                          </a:solidFill>
                          <a:latin typeface="Calibri"/>
                        </a:rPr>
                        <a:t>субдуральні гематоми.</a:t>
                      </a:r>
                      <a:endParaRPr lang="ru-RU" sz="1800" b="0" strike="noStrike" spc="-1">
                        <a:latin typeface="Arial"/>
                      </a:endParaRPr>
                    </a:p>
                  </a:txBody>
                  <a:tcPr>
                    <a:lnL w="9360">
                      <a:solidFill>
                        <a:srgbClr val="000000"/>
                      </a:solidFill>
                    </a:lnL>
                    <a:lnR w="9360">
                      <a:solidFill>
                        <a:srgbClr val="000000"/>
                      </a:solidFill>
                    </a:lnR>
                    <a:lnT w="9360">
                      <a:solidFill>
                        <a:srgbClr val="000000"/>
                      </a:solidFill>
                    </a:lnT>
                    <a:lnB w="9360">
                      <a:solidFill>
                        <a:srgbClr val="0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761708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2095320" y="93909"/>
            <a:ext cx="8316000" cy="49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algn="ctr">
              <a:lnSpc>
                <a:spcPct val="100000"/>
              </a:lnSpc>
            </a:pPr>
            <a:r>
              <a:rPr lang="ru-RU" sz="3200" b="1" spc="-1">
                <a:solidFill>
                  <a:srgbClr val="FF0000"/>
                </a:solidFill>
                <a:latin typeface="Calibri"/>
                <a:ea typeface="DejaVu Sans"/>
              </a:rPr>
              <a:t>Лікування постраждалих із закритою ЧМТ</a:t>
            </a:r>
            <a:endParaRPr lang="ru-RU" sz="3200" spc="-1">
              <a:latin typeface="Arial"/>
            </a:endParaRPr>
          </a:p>
        </p:txBody>
      </p:sp>
      <p:sp>
        <p:nvSpPr>
          <p:cNvPr id="666" name="CustomShape 2"/>
          <p:cNvSpPr/>
          <p:nvPr/>
        </p:nvSpPr>
        <p:spPr>
          <a:xfrm>
            <a:off x="1884351" y="811810"/>
            <a:ext cx="8410163" cy="54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marL="343080" indent="-342000" algn="just">
              <a:lnSpc>
                <a:spcPct val="80000"/>
              </a:lnSpc>
              <a:spcBef>
                <a:spcPts val="1919"/>
              </a:spcBef>
            </a:pPr>
            <a:r>
              <a:rPr lang="ru-RU" sz="9600" b="1" spc="-1" dirty="0">
                <a:solidFill>
                  <a:srgbClr val="7030A0"/>
                </a:solidFill>
                <a:latin typeface="Calibri"/>
                <a:ea typeface="DejaVu Sans"/>
              </a:rPr>
              <a:t>Перша </a:t>
            </a:r>
            <a:r>
              <a:rPr lang="ru-RU" sz="9600" b="1" spc="-1" dirty="0" err="1">
                <a:solidFill>
                  <a:srgbClr val="7030A0"/>
                </a:solidFill>
                <a:latin typeface="Calibri"/>
                <a:ea typeface="DejaVu Sans"/>
              </a:rPr>
              <a:t>допомога</a:t>
            </a:r>
            <a:r>
              <a:rPr lang="ru-RU" sz="9600" b="1" spc="-1" dirty="0">
                <a:solidFill>
                  <a:srgbClr val="7030A0"/>
                </a:solidFill>
                <a:latin typeface="Calibri"/>
                <a:ea typeface="DejaVu Sans"/>
              </a:rPr>
              <a:t> - на </a:t>
            </a:r>
            <a:r>
              <a:rPr lang="ru-RU" sz="9600" b="1" spc="-1" dirty="0" err="1">
                <a:solidFill>
                  <a:srgbClr val="7030A0"/>
                </a:solidFill>
                <a:latin typeface="Calibri"/>
                <a:ea typeface="DejaVu Sans"/>
              </a:rPr>
              <a:t>місці</a:t>
            </a:r>
            <a:r>
              <a:rPr lang="ru-RU" sz="9600" b="1" spc="-1" dirty="0">
                <a:solidFill>
                  <a:srgbClr val="7030A0"/>
                </a:solidFill>
                <a:latin typeface="Calibri"/>
                <a:ea typeface="DejaVu Sans"/>
              </a:rPr>
              <a:t> </a:t>
            </a:r>
            <a:r>
              <a:rPr lang="ru-RU" sz="9600" b="1" spc="-1" dirty="0" err="1">
                <a:solidFill>
                  <a:srgbClr val="7030A0"/>
                </a:solidFill>
                <a:latin typeface="Calibri"/>
                <a:ea typeface="DejaVu Sans"/>
              </a:rPr>
              <a:t>події</a:t>
            </a:r>
            <a:r>
              <a:rPr lang="ru-RU" sz="9600" b="1" spc="-1" dirty="0">
                <a:solidFill>
                  <a:srgbClr val="7030A0"/>
                </a:solidFill>
                <a:latin typeface="Calibri"/>
                <a:ea typeface="DejaVu Sans"/>
              </a:rPr>
              <a:t>:</a:t>
            </a:r>
            <a:endParaRPr lang="ru-RU" sz="9600" spc="-1" dirty="0">
              <a:latin typeface="Arial"/>
            </a:endParaRPr>
          </a:p>
          <a:p>
            <a:pPr marL="343080" indent="-342000" algn="just">
              <a:lnSpc>
                <a:spcPct val="80000"/>
              </a:lnSpc>
              <a:spcBef>
                <a:spcPts val="600"/>
              </a:spcBef>
              <a:buClr>
                <a:srgbClr val="000000"/>
              </a:buClr>
              <a:buFont typeface="Wingdings" charset="2"/>
              <a:buChar char=""/>
            </a:pPr>
            <a:r>
              <a:rPr lang="ru-RU" sz="9600" b="1" spc="-1" dirty="0" err="1">
                <a:solidFill>
                  <a:srgbClr val="000000"/>
                </a:solidFill>
                <a:latin typeface="Calibri"/>
                <a:ea typeface="DejaVu Sans"/>
              </a:rPr>
              <a:t>Потерпілому</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що</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знаходиться</a:t>
            </a:r>
            <a:r>
              <a:rPr lang="ru-RU" sz="9600" b="1" spc="-1" dirty="0">
                <a:solidFill>
                  <a:srgbClr val="000000"/>
                </a:solidFill>
                <a:latin typeface="Calibri"/>
                <a:ea typeface="DejaVu Sans"/>
              </a:rPr>
              <a:t> в </a:t>
            </a:r>
            <a:r>
              <a:rPr lang="ru-RU" sz="9600" b="1" spc="-1" dirty="0" err="1">
                <a:solidFill>
                  <a:srgbClr val="000000"/>
                </a:solidFill>
                <a:latin typeface="Calibri"/>
                <a:ea typeface="DejaVu Sans"/>
              </a:rPr>
              <a:t>несвідомому</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стані</a:t>
            </a:r>
            <a:r>
              <a:rPr lang="ru-RU" sz="9600" b="1" spc="-1" dirty="0">
                <a:solidFill>
                  <a:srgbClr val="000000"/>
                </a:solidFill>
                <a:latin typeface="Calibri"/>
                <a:ea typeface="DejaVu Sans"/>
              </a:rPr>
              <a:t> не </a:t>
            </a:r>
            <a:r>
              <a:rPr lang="ru-RU" sz="9600" b="1" spc="-1" dirty="0" err="1">
                <a:solidFill>
                  <a:srgbClr val="000000"/>
                </a:solidFill>
                <a:latin typeface="Calibri"/>
                <a:ea typeface="DejaVu Sans"/>
              </a:rPr>
              <a:t>можна</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намагатися</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поставити</a:t>
            </a:r>
            <a:r>
              <a:rPr lang="ru-RU" sz="9600" b="1" spc="-1" dirty="0">
                <a:solidFill>
                  <a:srgbClr val="000000"/>
                </a:solidFill>
                <a:latin typeface="Calibri"/>
                <a:ea typeface="DejaVu Sans"/>
              </a:rPr>
              <a:t> на ноги, трясти. </a:t>
            </a:r>
            <a:endParaRPr lang="ru-RU" sz="9600" spc="-1" dirty="0">
              <a:latin typeface="Arial"/>
            </a:endParaRPr>
          </a:p>
          <a:p>
            <a:pPr marL="343080" indent="-342000" algn="just">
              <a:lnSpc>
                <a:spcPct val="80000"/>
              </a:lnSpc>
              <a:spcBef>
                <a:spcPts val="600"/>
              </a:spcBef>
              <a:buClr>
                <a:srgbClr val="000000"/>
              </a:buClr>
              <a:buFont typeface="Wingdings" charset="2"/>
              <a:buChar char=""/>
            </a:pPr>
            <a:r>
              <a:rPr lang="ru-RU" sz="9600" b="1" spc="-1" dirty="0" err="1">
                <a:solidFill>
                  <a:srgbClr val="000000"/>
                </a:solidFill>
                <a:latin typeface="Calibri"/>
                <a:ea typeface="DejaVu Sans"/>
              </a:rPr>
              <a:t>Необхідно</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зберігати</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горизонтальне</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положення</a:t>
            </a:r>
            <a:r>
              <a:rPr lang="ru-RU" sz="9600" b="1" spc="-1" dirty="0">
                <a:solidFill>
                  <a:srgbClr val="000000"/>
                </a:solidFill>
                <a:latin typeface="Calibri"/>
                <a:ea typeface="DejaVu Sans"/>
              </a:rPr>
              <a:t>. </a:t>
            </a:r>
            <a:endParaRPr lang="ru-RU" sz="9600" spc="-1" dirty="0">
              <a:latin typeface="Arial"/>
            </a:endParaRPr>
          </a:p>
          <a:p>
            <a:pPr marL="343080" indent="-342000" algn="just">
              <a:lnSpc>
                <a:spcPct val="80000"/>
              </a:lnSpc>
              <a:spcBef>
                <a:spcPts val="600"/>
              </a:spcBef>
              <a:buClr>
                <a:srgbClr val="000000"/>
              </a:buClr>
              <a:buFont typeface="Wingdings" charset="2"/>
              <a:buChar char=""/>
            </a:pPr>
            <a:r>
              <a:rPr lang="ru-RU" sz="9600" b="1" spc="-1" dirty="0" err="1">
                <a:solidFill>
                  <a:srgbClr val="000000"/>
                </a:solidFill>
                <a:latin typeface="Calibri"/>
                <a:ea typeface="DejaVu Sans"/>
              </a:rPr>
              <a:t>Оцінити</a:t>
            </a:r>
            <a:r>
              <a:rPr lang="ru-RU" sz="9600" b="1" spc="-1" dirty="0">
                <a:solidFill>
                  <a:srgbClr val="000000"/>
                </a:solidFill>
                <a:latin typeface="Calibri"/>
                <a:ea typeface="DejaVu Sans"/>
              </a:rPr>
              <a:t> PS і AD. </a:t>
            </a:r>
            <a:endParaRPr lang="ru-RU" sz="9600" spc="-1" dirty="0">
              <a:latin typeface="Arial"/>
            </a:endParaRPr>
          </a:p>
          <a:p>
            <a:pPr marL="343080" indent="-342000" algn="just">
              <a:lnSpc>
                <a:spcPct val="80000"/>
              </a:lnSpc>
              <a:spcBef>
                <a:spcPts val="600"/>
              </a:spcBef>
              <a:buClr>
                <a:srgbClr val="000000"/>
              </a:buClr>
              <a:buFont typeface="Wingdings" charset="2"/>
              <a:buChar char=""/>
            </a:pPr>
            <a:r>
              <a:rPr lang="ru-RU" sz="9600" b="1" spc="-1" dirty="0" err="1">
                <a:solidFill>
                  <a:srgbClr val="000000"/>
                </a:solidFill>
                <a:latin typeface="Calibri"/>
                <a:ea typeface="DejaVu Sans"/>
              </a:rPr>
              <a:t>Якщо</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розлад</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дихання</a:t>
            </a:r>
            <a:r>
              <a:rPr lang="ru-RU" sz="9600" b="1" spc="-1" dirty="0">
                <a:solidFill>
                  <a:srgbClr val="000000"/>
                </a:solidFill>
                <a:latin typeface="Calibri"/>
                <a:ea typeface="DejaVu Sans"/>
              </a:rPr>
              <a:t> і </a:t>
            </a:r>
            <a:r>
              <a:rPr lang="ru-RU" sz="9600" b="1" spc="-1" dirty="0" err="1">
                <a:solidFill>
                  <a:srgbClr val="000000"/>
                </a:solidFill>
                <a:latin typeface="Calibri"/>
                <a:ea typeface="DejaVu Sans"/>
              </a:rPr>
              <a:t>функції</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серця</a:t>
            </a:r>
            <a:r>
              <a:rPr lang="ru-RU" sz="9600" b="1" spc="-1" dirty="0">
                <a:solidFill>
                  <a:srgbClr val="000000"/>
                </a:solidFill>
                <a:latin typeface="Calibri"/>
                <a:ea typeface="DejaVu Sans"/>
              </a:rPr>
              <a:t> - </a:t>
            </a:r>
            <a:r>
              <a:rPr lang="ru-RU" sz="9600" b="1" spc="-1" dirty="0" err="1">
                <a:solidFill>
                  <a:srgbClr val="000000"/>
                </a:solidFill>
                <a:latin typeface="Calibri"/>
                <a:ea typeface="DejaVu Sans"/>
              </a:rPr>
              <a:t>відновлення</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функцій</a:t>
            </a:r>
            <a:r>
              <a:rPr lang="ru-RU" sz="9600" b="1" spc="-1" dirty="0">
                <a:solidFill>
                  <a:srgbClr val="000000"/>
                </a:solidFill>
                <a:latin typeface="Calibri"/>
                <a:ea typeface="DejaVu Sans"/>
              </a:rPr>
              <a:t>.</a:t>
            </a:r>
            <a:endParaRPr lang="ru-RU" sz="9600" spc="-1" dirty="0">
              <a:latin typeface="Arial"/>
            </a:endParaRPr>
          </a:p>
          <a:p>
            <a:pPr marL="343080" indent="-342000" algn="just">
              <a:lnSpc>
                <a:spcPct val="80000"/>
              </a:lnSpc>
              <a:spcBef>
                <a:spcPts val="600"/>
              </a:spcBef>
            </a:pPr>
            <a:r>
              <a:rPr lang="ru-RU" sz="9600" b="1" spc="-1" dirty="0" err="1">
                <a:solidFill>
                  <a:srgbClr val="000000"/>
                </a:solidFill>
                <a:latin typeface="Calibri"/>
                <a:ea typeface="DejaVu Sans"/>
              </a:rPr>
              <a:t>Після</a:t>
            </a:r>
            <a:r>
              <a:rPr lang="ru-RU" sz="9600" b="1" spc="-1" dirty="0">
                <a:solidFill>
                  <a:srgbClr val="000000"/>
                </a:solidFill>
                <a:latin typeface="Calibri"/>
                <a:ea typeface="DejaVu Sans"/>
              </a:rPr>
              <a:t> - </a:t>
            </a:r>
            <a:r>
              <a:rPr lang="ru-RU" sz="9600" b="1" spc="-1" dirty="0" err="1">
                <a:solidFill>
                  <a:srgbClr val="7030A0"/>
                </a:solidFill>
                <a:latin typeface="Calibri"/>
                <a:ea typeface="DejaVu Sans"/>
              </a:rPr>
              <a:t>негайне</a:t>
            </a:r>
            <a:r>
              <a:rPr lang="ru-RU" sz="9600" b="1" spc="-1" dirty="0">
                <a:solidFill>
                  <a:srgbClr val="7030A0"/>
                </a:solidFill>
                <a:latin typeface="Calibri"/>
                <a:ea typeface="DejaVu Sans"/>
              </a:rPr>
              <a:t> </a:t>
            </a:r>
            <a:r>
              <a:rPr lang="ru-RU" sz="9600" b="1" spc="-1" dirty="0" err="1">
                <a:solidFill>
                  <a:srgbClr val="7030A0"/>
                </a:solidFill>
                <a:latin typeface="Calibri"/>
                <a:ea typeface="DejaVu Sans"/>
              </a:rPr>
              <a:t>транспортування</a:t>
            </a:r>
            <a:r>
              <a:rPr lang="ru-RU" sz="9600" b="1" spc="-1" dirty="0">
                <a:solidFill>
                  <a:srgbClr val="7030A0"/>
                </a:solidFill>
                <a:latin typeface="Calibri"/>
                <a:ea typeface="DejaVu Sans"/>
              </a:rPr>
              <a:t> до </a:t>
            </a:r>
            <a:r>
              <a:rPr lang="ru-RU" sz="9600" b="1" spc="-1" dirty="0" err="1">
                <a:solidFill>
                  <a:srgbClr val="7030A0"/>
                </a:solidFill>
                <a:latin typeface="Calibri"/>
                <a:ea typeface="DejaVu Sans"/>
              </a:rPr>
              <a:t>лікувального</a:t>
            </a:r>
            <a:r>
              <a:rPr lang="ru-RU" sz="9600" b="1" spc="-1" dirty="0">
                <a:solidFill>
                  <a:srgbClr val="7030A0"/>
                </a:solidFill>
                <a:latin typeface="Calibri"/>
                <a:ea typeface="DejaVu Sans"/>
              </a:rPr>
              <a:t> закладу</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забезпечити</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голові</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повний</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спокій</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транспортні</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шини</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якщо</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їх</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немає</a:t>
            </a:r>
            <a:r>
              <a:rPr lang="ru-RU" sz="9600" b="1" spc="-1" dirty="0">
                <a:solidFill>
                  <a:srgbClr val="000000"/>
                </a:solidFill>
                <a:latin typeface="Calibri"/>
                <a:ea typeface="DejaVu Sans"/>
              </a:rPr>
              <a:t> - голову </a:t>
            </a:r>
            <a:r>
              <a:rPr lang="ru-RU" sz="9600" b="1" spc="-1" dirty="0" err="1">
                <a:solidFill>
                  <a:srgbClr val="000000"/>
                </a:solidFill>
                <a:latin typeface="Calibri"/>
                <a:ea typeface="DejaVu Sans"/>
              </a:rPr>
              <a:t>утримувати</a:t>
            </a:r>
            <a:r>
              <a:rPr lang="ru-RU" sz="9600" b="1" spc="-1" dirty="0">
                <a:solidFill>
                  <a:srgbClr val="000000"/>
                </a:solidFill>
                <a:latin typeface="Calibri"/>
                <a:ea typeface="DejaVu Sans"/>
              </a:rPr>
              <a:t> руками).</a:t>
            </a:r>
            <a:endParaRPr lang="ru-RU" sz="9600" spc="-1" dirty="0">
              <a:latin typeface="Arial"/>
            </a:endParaRPr>
          </a:p>
          <a:p>
            <a:pPr marL="343080" indent="-342000" algn="just">
              <a:lnSpc>
                <a:spcPct val="80000"/>
              </a:lnSpc>
              <a:spcBef>
                <a:spcPts val="600"/>
              </a:spcBef>
            </a:pPr>
            <a:r>
              <a:rPr lang="ru-RU" sz="9600" b="1" spc="-1" dirty="0" err="1">
                <a:solidFill>
                  <a:srgbClr val="FF0000"/>
                </a:solidFill>
                <a:latin typeface="Calibri"/>
                <a:ea typeface="DejaVu Sans"/>
              </a:rPr>
              <a:t>Лікування</a:t>
            </a:r>
            <a:r>
              <a:rPr lang="ru-RU" sz="9600" b="1" spc="-1" dirty="0">
                <a:solidFill>
                  <a:srgbClr val="FF0000"/>
                </a:solidFill>
                <a:latin typeface="Calibri"/>
                <a:ea typeface="DejaVu Sans"/>
              </a:rPr>
              <a:t> ЧМТ в </a:t>
            </a:r>
            <a:r>
              <a:rPr lang="ru-RU" sz="9600" b="1" spc="-1" dirty="0" err="1">
                <a:solidFill>
                  <a:srgbClr val="FF0000"/>
                </a:solidFill>
                <a:latin typeface="Calibri"/>
                <a:ea typeface="DejaVu Sans"/>
              </a:rPr>
              <a:t>стаціонарі</a:t>
            </a:r>
            <a:r>
              <a:rPr lang="ru-RU" sz="9600" b="1" spc="-1" dirty="0">
                <a:solidFill>
                  <a:srgbClr val="FF0000"/>
                </a:solidFill>
                <a:latin typeface="Calibri"/>
                <a:ea typeface="DejaVu Sans"/>
              </a:rPr>
              <a:t> </a:t>
            </a:r>
            <a:r>
              <a:rPr lang="ru-RU" sz="9600" b="1" spc="-1" dirty="0" err="1">
                <a:solidFill>
                  <a:srgbClr val="FF0000"/>
                </a:solidFill>
                <a:latin typeface="Calibri"/>
                <a:ea typeface="DejaVu Sans"/>
              </a:rPr>
              <a:t>спрямоване</a:t>
            </a:r>
            <a:r>
              <a:rPr lang="ru-RU" sz="9600" b="1" spc="-1" dirty="0">
                <a:solidFill>
                  <a:srgbClr val="FF0000"/>
                </a:solidFill>
                <a:latin typeface="Calibri"/>
                <a:ea typeface="DejaVu Sans"/>
              </a:rPr>
              <a:t>:</a:t>
            </a:r>
            <a:endParaRPr lang="ru-RU" sz="9600" spc="-1" dirty="0">
              <a:latin typeface="Arial"/>
            </a:endParaRPr>
          </a:p>
          <a:p>
            <a:pPr marL="343080" indent="-342000" algn="just">
              <a:lnSpc>
                <a:spcPct val="80000"/>
              </a:lnSpc>
              <a:spcBef>
                <a:spcPts val="600"/>
              </a:spcBef>
              <a:buClr>
                <a:srgbClr val="000000"/>
              </a:buClr>
              <a:buFont typeface="Arial"/>
              <a:buChar char="•"/>
            </a:pPr>
            <a:r>
              <a:rPr lang="ru-RU" sz="9600" b="1" spc="-1" dirty="0">
                <a:solidFill>
                  <a:srgbClr val="000000"/>
                </a:solidFill>
                <a:latin typeface="Calibri"/>
                <a:ea typeface="DejaVu Sans"/>
              </a:rPr>
              <a:t>на </a:t>
            </a:r>
            <a:r>
              <a:rPr lang="ru-RU" sz="9600" b="1" spc="-1" dirty="0" err="1">
                <a:solidFill>
                  <a:srgbClr val="000000"/>
                </a:solidFill>
                <a:latin typeface="Calibri"/>
                <a:ea typeface="DejaVu Sans"/>
              </a:rPr>
              <a:t>профілактику</a:t>
            </a:r>
            <a:r>
              <a:rPr lang="ru-RU" sz="9600" b="1" spc="-1" dirty="0">
                <a:solidFill>
                  <a:srgbClr val="000000"/>
                </a:solidFill>
                <a:latin typeface="Calibri"/>
                <a:ea typeface="DejaVu Sans"/>
              </a:rPr>
              <a:t> і </a:t>
            </a:r>
            <a:r>
              <a:rPr lang="ru-RU" sz="9600" b="1" spc="-1" dirty="0" err="1">
                <a:solidFill>
                  <a:srgbClr val="000000"/>
                </a:solidFill>
                <a:latin typeface="Calibri"/>
                <a:ea typeface="DejaVu Sans"/>
              </a:rPr>
              <a:t>лікування</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набряку</a:t>
            </a:r>
            <a:r>
              <a:rPr lang="ru-RU" sz="9600" b="1" spc="-1" dirty="0">
                <a:solidFill>
                  <a:srgbClr val="000000"/>
                </a:solidFill>
                <a:latin typeface="Calibri"/>
                <a:ea typeface="DejaVu Sans"/>
              </a:rPr>
              <a:t> головного </a:t>
            </a:r>
            <a:r>
              <a:rPr lang="ru-RU" sz="9600" b="1" spc="-1" dirty="0" err="1">
                <a:solidFill>
                  <a:srgbClr val="000000"/>
                </a:solidFill>
                <a:latin typeface="Calibri"/>
                <a:ea typeface="DejaVu Sans"/>
              </a:rPr>
              <a:t>мозку</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дегідратаційних</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терапія</a:t>
            </a:r>
            <a:r>
              <a:rPr lang="ru-RU" sz="9600" b="1" spc="-1" dirty="0">
                <a:solidFill>
                  <a:srgbClr val="000000"/>
                </a:solidFill>
                <a:latin typeface="Calibri"/>
                <a:ea typeface="DejaVu Sans"/>
              </a:rPr>
              <a:t>) - в/в </a:t>
            </a:r>
            <a:r>
              <a:rPr lang="ru-RU" sz="9600" b="1" spc="-1" dirty="0" err="1">
                <a:solidFill>
                  <a:srgbClr val="000000"/>
                </a:solidFill>
                <a:latin typeface="Calibri"/>
                <a:ea typeface="DejaVu Sans"/>
              </a:rPr>
              <a:t>гіпертонічний</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розчин</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глюкози</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уротропін</a:t>
            </a:r>
            <a:r>
              <a:rPr lang="ru-RU" sz="9600" b="1" spc="-1" dirty="0">
                <a:solidFill>
                  <a:srgbClr val="000000"/>
                </a:solidFill>
                <a:latin typeface="Calibri"/>
                <a:ea typeface="DejaVu Sans"/>
              </a:rPr>
              <a:t>;</a:t>
            </a:r>
            <a:endParaRPr lang="ru-RU" sz="9600" spc="-1" dirty="0">
              <a:latin typeface="Arial"/>
            </a:endParaRPr>
          </a:p>
          <a:p>
            <a:pPr marL="343080" indent="-342000" algn="just">
              <a:lnSpc>
                <a:spcPct val="80000"/>
              </a:lnSpc>
              <a:spcBef>
                <a:spcPts val="600"/>
              </a:spcBef>
              <a:buClr>
                <a:srgbClr val="000000"/>
              </a:buClr>
              <a:buFont typeface="Arial"/>
              <a:buChar char="•"/>
            </a:pPr>
            <a:r>
              <a:rPr lang="ru-RU" sz="9600" b="1" spc="-1" dirty="0">
                <a:solidFill>
                  <a:srgbClr val="000000"/>
                </a:solidFill>
                <a:latin typeface="Calibri"/>
                <a:ea typeface="DejaVu Sans"/>
              </a:rPr>
              <a:t>строгий </a:t>
            </a:r>
            <a:r>
              <a:rPr lang="ru-RU" sz="9600" b="1" spc="-1" dirty="0" err="1">
                <a:solidFill>
                  <a:srgbClr val="000000"/>
                </a:solidFill>
                <a:latin typeface="Calibri"/>
                <a:ea typeface="DejaVu Sans"/>
              </a:rPr>
              <a:t>постільний</a:t>
            </a:r>
            <a:r>
              <a:rPr lang="ru-RU" sz="9600" b="1" spc="-1" dirty="0">
                <a:solidFill>
                  <a:srgbClr val="000000"/>
                </a:solidFill>
                <a:latin typeface="Calibri"/>
                <a:ea typeface="DejaVu Sans"/>
              </a:rPr>
              <a:t> режим, </a:t>
            </a:r>
            <a:r>
              <a:rPr lang="ru-RU" sz="9600" b="1" spc="-1" dirty="0" err="1">
                <a:solidFill>
                  <a:srgbClr val="000000"/>
                </a:solidFill>
                <a:latin typeface="Calibri"/>
                <a:ea typeface="DejaVu Sans"/>
              </a:rPr>
              <a:t>місцево</a:t>
            </a:r>
            <a:r>
              <a:rPr lang="ru-RU" sz="9600" b="1" spc="-1" dirty="0">
                <a:solidFill>
                  <a:srgbClr val="000000"/>
                </a:solidFill>
                <a:latin typeface="Calibri"/>
                <a:ea typeface="DejaVu Sans"/>
              </a:rPr>
              <a:t> – холод, анальгетики</a:t>
            </a:r>
            <a:endParaRPr lang="ru-RU" sz="9600" spc="-1" dirty="0">
              <a:latin typeface="Arial"/>
            </a:endParaRPr>
          </a:p>
          <a:p>
            <a:pPr marL="343080" indent="-342000" algn="just">
              <a:lnSpc>
                <a:spcPct val="80000"/>
              </a:lnSpc>
              <a:spcBef>
                <a:spcPts val="600"/>
              </a:spcBef>
              <a:buClr>
                <a:srgbClr val="000000"/>
              </a:buClr>
              <a:buFont typeface="Arial"/>
              <a:buChar char="•"/>
            </a:pPr>
            <a:r>
              <a:rPr lang="ru-RU" sz="9600" b="1" spc="-1" dirty="0">
                <a:solidFill>
                  <a:srgbClr val="000000"/>
                </a:solidFill>
                <a:latin typeface="Calibri"/>
                <a:ea typeface="DejaVu Sans"/>
              </a:rPr>
              <a:t>через 2-3 дня </a:t>
            </a:r>
            <a:r>
              <a:rPr lang="ru-RU" sz="9600" b="1" spc="-1" dirty="0" err="1">
                <a:solidFill>
                  <a:srgbClr val="000000"/>
                </a:solidFill>
                <a:latin typeface="Calibri"/>
                <a:ea typeface="DejaVu Sans"/>
              </a:rPr>
              <a:t>снодійні</a:t>
            </a:r>
            <a:r>
              <a:rPr lang="ru-RU" sz="9600" b="1" spc="-1" dirty="0">
                <a:solidFill>
                  <a:srgbClr val="000000"/>
                </a:solidFill>
                <a:latin typeface="Calibri"/>
                <a:ea typeface="DejaVu Sans"/>
              </a:rPr>
              <a:t> та </a:t>
            </a:r>
            <a:r>
              <a:rPr lang="ru-RU" sz="9600" b="1" spc="-1" dirty="0" err="1">
                <a:solidFill>
                  <a:srgbClr val="000000"/>
                </a:solidFill>
                <a:latin typeface="Calibri"/>
                <a:ea typeface="DejaVu Sans"/>
              </a:rPr>
              <a:t>седативні</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препарати</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щоб</a:t>
            </a:r>
            <a:r>
              <a:rPr lang="ru-RU" sz="9600" b="1" spc="-1" dirty="0">
                <a:solidFill>
                  <a:srgbClr val="000000"/>
                </a:solidFill>
                <a:latin typeface="Calibri"/>
                <a:ea typeface="DejaVu Sans"/>
              </a:rPr>
              <a:t> не </a:t>
            </a:r>
            <a:r>
              <a:rPr lang="ru-RU" sz="9600" b="1" spc="-1" dirty="0" err="1">
                <a:solidFill>
                  <a:srgbClr val="000000"/>
                </a:solidFill>
                <a:latin typeface="Calibri"/>
                <a:ea typeface="DejaVu Sans"/>
              </a:rPr>
              <a:t>пропустити</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здавлення</a:t>
            </a:r>
            <a:r>
              <a:rPr lang="ru-RU" sz="9600" b="1" spc="-1" dirty="0">
                <a:solidFill>
                  <a:srgbClr val="000000"/>
                </a:solidFill>
                <a:latin typeface="Calibri"/>
                <a:ea typeface="DejaVu Sans"/>
              </a:rPr>
              <a:t>);</a:t>
            </a:r>
            <a:endParaRPr lang="ru-RU" sz="9600" spc="-1" dirty="0">
              <a:latin typeface="Arial"/>
            </a:endParaRPr>
          </a:p>
          <a:p>
            <a:pPr marL="343080" indent="-342000" algn="just">
              <a:lnSpc>
                <a:spcPct val="80000"/>
              </a:lnSpc>
              <a:spcBef>
                <a:spcPts val="600"/>
              </a:spcBef>
              <a:buClr>
                <a:srgbClr val="000000"/>
              </a:buClr>
              <a:buFont typeface="Arial"/>
              <a:buChar char="•"/>
            </a:pPr>
            <a:r>
              <a:rPr lang="ru-RU" sz="9600" b="1" spc="-1" dirty="0">
                <a:solidFill>
                  <a:srgbClr val="000000"/>
                </a:solidFill>
                <a:latin typeface="Calibri"/>
                <a:ea typeface="DejaVu Sans"/>
              </a:rPr>
              <a:t>при </a:t>
            </a:r>
            <a:r>
              <a:rPr lang="ru-RU" sz="9600" b="1" spc="-1" dirty="0" err="1">
                <a:solidFill>
                  <a:srgbClr val="000000"/>
                </a:solidFill>
                <a:latin typeface="Calibri"/>
                <a:ea typeface="DejaVu Sans"/>
              </a:rPr>
              <a:t>підвищенні</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внутрішньочерепного</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тиску</a:t>
            </a:r>
            <a:r>
              <a:rPr lang="ru-RU" sz="9600" b="1" spc="-1" dirty="0">
                <a:solidFill>
                  <a:srgbClr val="000000"/>
                </a:solidFill>
                <a:latin typeface="Calibri"/>
                <a:ea typeface="DejaVu Sans"/>
              </a:rPr>
              <a:t> – </a:t>
            </a:r>
            <a:r>
              <a:rPr lang="ru-RU" sz="9600" b="1" spc="-1" dirty="0" err="1">
                <a:solidFill>
                  <a:srgbClr val="000000"/>
                </a:solidFill>
                <a:latin typeface="Calibri"/>
                <a:ea typeface="DejaVu Sans"/>
              </a:rPr>
              <a:t>люмбальна</a:t>
            </a:r>
            <a:r>
              <a:rPr lang="ru-RU" sz="9600" b="1" spc="-1" dirty="0">
                <a:solidFill>
                  <a:srgbClr val="000000"/>
                </a:solidFill>
                <a:latin typeface="Calibri"/>
                <a:ea typeface="DejaVu Sans"/>
              </a:rPr>
              <a:t> </a:t>
            </a:r>
            <a:r>
              <a:rPr lang="ru-RU" sz="9600" b="1" spc="-1" dirty="0" err="1">
                <a:solidFill>
                  <a:srgbClr val="000000"/>
                </a:solidFill>
                <a:latin typeface="Calibri"/>
                <a:ea typeface="DejaVu Sans"/>
              </a:rPr>
              <a:t>пункція</a:t>
            </a:r>
            <a:r>
              <a:rPr lang="ru-RU" sz="9600" b="1" spc="-1" dirty="0">
                <a:solidFill>
                  <a:srgbClr val="000000"/>
                </a:solidFill>
                <a:latin typeface="Calibri"/>
                <a:ea typeface="DejaVu Sans"/>
              </a:rPr>
              <a:t>;</a:t>
            </a:r>
            <a:endParaRPr lang="ru-RU" sz="9600" spc="-1" dirty="0">
              <a:latin typeface="Arial"/>
            </a:endParaRPr>
          </a:p>
          <a:p>
            <a:pPr marL="343080" indent="-342000" algn="just">
              <a:lnSpc>
                <a:spcPct val="80000"/>
              </a:lnSpc>
              <a:spcBef>
                <a:spcPts val="600"/>
              </a:spcBef>
              <a:buClr>
                <a:srgbClr val="000000"/>
              </a:buClr>
              <a:buFont typeface="Arial"/>
              <a:buChar char="•"/>
            </a:pPr>
            <a:r>
              <a:rPr lang="ru-RU" sz="9600" b="1" spc="-1" dirty="0" err="1">
                <a:solidFill>
                  <a:srgbClr val="000000"/>
                </a:solidFill>
                <a:latin typeface="Calibri"/>
                <a:ea typeface="DejaVu Sans"/>
              </a:rPr>
              <a:t>операція</a:t>
            </a:r>
            <a:r>
              <a:rPr lang="ru-RU" sz="9600" b="1" spc="-1" dirty="0">
                <a:solidFill>
                  <a:srgbClr val="000000"/>
                </a:solidFill>
                <a:latin typeface="Calibri"/>
                <a:ea typeface="DejaVu Sans"/>
              </a:rPr>
              <a:t> при </a:t>
            </a:r>
            <a:r>
              <a:rPr lang="ru-RU" sz="9600" b="1" spc="-1" dirty="0" err="1">
                <a:solidFill>
                  <a:srgbClr val="000000"/>
                </a:solidFill>
                <a:latin typeface="Calibri"/>
                <a:ea typeface="DejaVu Sans"/>
              </a:rPr>
              <a:t>здавленні</a:t>
            </a:r>
            <a:r>
              <a:rPr lang="ru-RU" sz="9600" b="1" spc="-1" dirty="0">
                <a:solidFill>
                  <a:srgbClr val="000000"/>
                </a:solidFill>
                <a:latin typeface="Calibri"/>
                <a:ea typeface="DejaVu Sans"/>
              </a:rPr>
              <a:t> гематомою.</a:t>
            </a:r>
            <a:endParaRPr lang="ru-RU" sz="9600" spc="-1" dirty="0">
              <a:latin typeface="Arial"/>
            </a:endParaRPr>
          </a:p>
        </p:txBody>
      </p:sp>
    </p:spTree>
    <p:extLst>
      <p:ext uri="{BB962C8B-B14F-4D97-AF65-F5344CB8AC3E}">
        <p14:creationId xmlns:p14="http://schemas.microsoft.com/office/powerpoint/2010/main" val="192372492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665"/>
                                        </p:tgtEl>
                                        <p:attrNameLst>
                                          <p:attrName>style.visibility</p:attrName>
                                        </p:attrNameLst>
                                      </p:cBhvr>
                                      <p:to>
                                        <p:strVal val="visible"/>
                                      </p:to>
                                    </p:set>
                                    <p:anim calcmode="lin" valueType="num">
                                      <p:cBhvr additive="repl">
                                        <p:cTn id="7" dur="500" fill="hold"/>
                                        <p:tgtEl>
                                          <p:spTgt spid="665"/>
                                        </p:tgtEl>
                                        <p:attrNameLst>
                                          <p:attrName>ppt_x</p:attrName>
                                        </p:attrNameLst>
                                      </p:cBhvr>
                                      <p:tavLst>
                                        <p:tav tm="0">
                                          <p:val>
                                            <p:strVal val="0-#ppt_w/2"/>
                                          </p:val>
                                        </p:tav>
                                        <p:tav tm="100000">
                                          <p:val>
                                            <p:strVal val="#ppt_x"/>
                                          </p:val>
                                        </p:tav>
                                      </p:tavLst>
                                    </p:anim>
                                    <p:anim calcmode="lin" valueType="num">
                                      <p:cBhvr additive="repl">
                                        <p:cTn id="8" dur="500" fill="hold"/>
                                        <p:tgtEl>
                                          <p:spTgt spid="665"/>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666">
                                            <p:txEl>
                                              <p:pRg st="0" end="0"/>
                                            </p:txEl>
                                          </p:spTgt>
                                        </p:tgtEl>
                                        <p:attrNameLst>
                                          <p:attrName>style.visibility</p:attrName>
                                        </p:attrNameLst>
                                      </p:cBhvr>
                                      <p:to>
                                        <p:strVal val="visible"/>
                                      </p:to>
                                    </p:set>
                                    <p:anim calcmode="lin" valueType="num">
                                      <p:cBhvr additive="repl">
                                        <p:cTn id="12" dur="500" fill="hold"/>
                                        <p:tgtEl>
                                          <p:spTgt spid="666">
                                            <p:txEl>
                                              <p:pRg st="0" end="0"/>
                                            </p:txEl>
                                          </p:spTgt>
                                        </p:tgtEl>
                                        <p:attrNameLst>
                                          <p:attrName>ppt_x</p:attrName>
                                        </p:attrNameLst>
                                      </p:cBhvr>
                                      <p:tavLst>
                                        <p:tav tm="0">
                                          <p:val>
                                            <p:strVal val="0-#ppt_w/2"/>
                                          </p:val>
                                        </p:tav>
                                        <p:tav tm="100000">
                                          <p:val>
                                            <p:strVal val="#ppt_x"/>
                                          </p:val>
                                        </p:tav>
                                      </p:tavLst>
                                    </p:anim>
                                    <p:anim calcmode="lin" valueType="num">
                                      <p:cBhvr additive="repl">
                                        <p:cTn id="13" dur="500" fill="hold"/>
                                        <p:tgtEl>
                                          <p:spTgt spid="66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66">
                                            <p:txEl>
                                              <p:pRg st="1" end="1"/>
                                            </p:txEl>
                                          </p:spTgt>
                                        </p:tgtEl>
                                        <p:attrNameLst>
                                          <p:attrName>style.visibility</p:attrName>
                                        </p:attrNameLst>
                                      </p:cBhvr>
                                      <p:to>
                                        <p:strVal val="visible"/>
                                      </p:to>
                                    </p:set>
                                    <p:anim calcmode="lin" valueType="num">
                                      <p:cBhvr additive="repl">
                                        <p:cTn id="17" dur="500" fill="hold"/>
                                        <p:tgtEl>
                                          <p:spTgt spid="666">
                                            <p:txEl>
                                              <p:pRg st="1" end="1"/>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666">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66">
                                            <p:txEl>
                                              <p:pRg st="2" end="2"/>
                                            </p:txEl>
                                          </p:spTgt>
                                        </p:tgtEl>
                                        <p:attrNameLst>
                                          <p:attrName>style.visibility</p:attrName>
                                        </p:attrNameLst>
                                      </p:cBhvr>
                                      <p:to>
                                        <p:strVal val="visible"/>
                                      </p:to>
                                    </p:set>
                                    <p:anim calcmode="lin" valueType="num">
                                      <p:cBhvr additive="repl">
                                        <p:cTn id="22" dur="500" fill="hold"/>
                                        <p:tgtEl>
                                          <p:spTgt spid="666">
                                            <p:txEl>
                                              <p:pRg st="2" end="2"/>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666">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66">
                                            <p:txEl>
                                              <p:pRg st="3" end="3"/>
                                            </p:txEl>
                                          </p:spTgt>
                                        </p:tgtEl>
                                        <p:attrNameLst>
                                          <p:attrName>style.visibility</p:attrName>
                                        </p:attrNameLst>
                                      </p:cBhvr>
                                      <p:to>
                                        <p:strVal val="visible"/>
                                      </p:to>
                                    </p:set>
                                    <p:anim calcmode="lin" valueType="num">
                                      <p:cBhvr additive="repl">
                                        <p:cTn id="27" dur="500" fill="hold"/>
                                        <p:tgtEl>
                                          <p:spTgt spid="666">
                                            <p:txEl>
                                              <p:pRg st="3" end="3"/>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666">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66">
                                            <p:txEl>
                                              <p:pRg st="4" end="4"/>
                                            </p:txEl>
                                          </p:spTgt>
                                        </p:tgtEl>
                                        <p:attrNameLst>
                                          <p:attrName>style.visibility</p:attrName>
                                        </p:attrNameLst>
                                      </p:cBhvr>
                                      <p:to>
                                        <p:strVal val="visible"/>
                                      </p:to>
                                    </p:set>
                                    <p:anim calcmode="lin" valueType="num">
                                      <p:cBhvr additive="repl">
                                        <p:cTn id="32" dur="500" fill="hold"/>
                                        <p:tgtEl>
                                          <p:spTgt spid="666">
                                            <p:txEl>
                                              <p:pRg st="4" end="4"/>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666">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Effect">
                            <p:stCondLst>
                              <p:cond delay="3000"/>
                            </p:stCondLst>
                            <p:childTnLst>
                              <p:par>
                                <p:cTn id="35" presetID="2" presetClass="entr" presetSubtype="8" fill="hold" nodeType="afterEffect">
                                  <p:stCondLst>
                                    <p:cond delay="0"/>
                                  </p:stCondLst>
                                  <p:childTnLst>
                                    <p:set>
                                      <p:cBhvr>
                                        <p:cTn id="36" dur="1" fill="hold">
                                          <p:stCondLst>
                                            <p:cond delay="0"/>
                                          </p:stCondLst>
                                        </p:cTn>
                                        <p:tgtEl>
                                          <p:spTgt spid="666">
                                            <p:txEl>
                                              <p:pRg st="5" end="5"/>
                                            </p:txEl>
                                          </p:spTgt>
                                        </p:tgtEl>
                                        <p:attrNameLst>
                                          <p:attrName>style.visibility</p:attrName>
                                        </p:attrNameLst>
                                      </p:cBhvr>
                                      <p:to>
                                        <p:strVal val="visible"/>
                                      </p:to>
                                    </p:set>
                                    <p:anim calcmode="lin" valueType="num">
                                      <p:cBhvr additive="repl">
                                        <p:cTn id="37" dur="500" fill="hold"/>
                                        <p:tgtEl>
                                          <p:spTgt spid="666">
                                            <p:txEl>
                                              <p:pRg st="5" end="5"/>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666">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66">
                                            <p:txEl>
                                              <p:pRg st="6" end="6"/>
                                            </p:txEl>
                                          </p:spTgt>
                                        </p:tgtEl>
                                        <p:attrNameLst>
                                          <p:attrName>style.visibility</p:attrName>
                                        </p:attrNameLst>
                                      </p:cBhvr>
                                      <p:to>
                                        <p:strVal val="visible"/>
                                      </p:to>
                                    </p:set>
                                    <p:anim calcmode="lin" valueType="num">
                                      <p:cBhvr additive="repl">
                                        <p:cTn id="42" dur="500" fill="hold"/>
                                        <p:tgtEl>
                                          <p:spTgt spid="666">
                                            <p:txEl>
                                              <p:pRg st="6" end="6"/>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666">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66">
                                            <p:txEl>
                                              <p:pRg st="7" end="7"/>
                                            </p:txEl>
                                          </p:spTgt>
                                        </p:tgtEl>
                                        <p:attrNameLst>
                                          <p:attrName>style.visibility</p:attrName>
                                        </p:attrNameLst>
                                      </p:cBhvr>
                                      <p:to>
                                        <p:strVal val="visible"/>
                                      </p:to>
                                    </p:set>
                                    <p:anim calcmode="lin" valueType="num">
                                      <p:cBhvr additive="repl">
                                        <p:cTn id="47" dur="500" fill="hold"/>
                                        <p:tgtEl>
                                          <p:spTgt spid="666">
                                            <p:txEl>
                                              <p:pRg st="7" end="7"/>
                                            </p:txEl>
                                          </p:spTgt>
                                        </p:tgtEl>
                                        <p:attrNameLst>
                                          <p:attrName>ppt_x</p:attrName>
                                        </p:attrNameLst>
                                      </p:cBhvr>
                                      <p:tavLst>
                                        <p:tav tm="0">
                                          <p:val>
                                            <p:strVal val="0-#ppt_w/2"/>
                                          </p:val>
                                        </p:tav>
                                        <p:tav tm="100000">
                                          <p:val>
                                            <p:strVal val="#ppt_x"/>
                                          </p:val>
                                        </p:tav>
                                      </p:tavLst>
                                    </p:anim>
                                    <p:anim calcmode="lin" valueType="num">
                                      <p:cBhvr additive="repl">
                                        <p:cTn id="48" dur="500" fill="hold"/>
                                        <p:tgtEl>
                                          <p:spTgt spid="666">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666">
                                            <p:txEl>
                                              <p:pRg st="8" end="8"/>
                                            </p:txEl>
                                          </p:spTgt>
                                        </p:tgtEl>
                                        <p:attrNameLst>
                                          <p:attrName>style.visibility</p:attrName>
                                        </p:attrNameLst>
                                      </p:cBhvr>
                                      <p:to>
                                        <p:strVal val="visible"/>
                                      </p:to>
                                    </p:set>
                                    <p:anim calcmode="lin" valueType="num">
                                      <p:cBhvr additive="repl">
                                        <p:cTn id="52" dur="500" fill="hold"/>
                                        <p:tgtEl>
                                          <p:spTgt spid="666">
                                            <p:txEl>
                                              <p:pRg st="8" end="8"/>
                                            </p:txEl>
                                          </p:spTgt>
                                        </p:tgtEl>
                                        <p:attrNameLst>
                                          <p:attrName>ppt_x</p:attrName>
                                        </p:attrNameLst>
                                      </p:cBhvr>
                                      <p:tavLst>
                                        <p:tav tm="0">
                                          <p:val>
                                            <p:strVal val="0-#ppt_w/2"/>
                                          </p:val>
                                        </p:tav>
                                        <p:tav tm="100000">
                                          <p:val>
                                            <p:strVal val="#ppt_x"/>
                                          </p:val>
                                        </p:tav>
                                      </p:tavLst>
                                    </p:anim>
                                    <p:anim calcmode="lin" valueType="num">
                                      <p:cBhvr additive="repl">
                                        <p:cTn id="53" dur="500" fill="hold"/>
                                        <p:tgtEl>
                                          <p:spTgt spid="666">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666">
                                            <p:txEl>
                                              <p:pRg st="9" end="9"/>
                                            </p:txEl>
                                          </p:spTgt>
                                        </p:tgtEl>
                                        <p:attrNameLst>
                                          <p:attrName>style.visibility</p:attrName>
                                        </p:attrNameLst>
                                      </p:cBhvr>
                                      <p:to>
                                        <p:strVal val="visible"/>
                                      </p:to>
                                    </p:set>
                                    <p:anim calcmode="lin" valueType="num">
                                      <p:cBhvr additive="repl">
                                        <p:cTn id="57" dur="500" fill="hold"/>
                                        <p:tgtEl>
                                          <p:spTgt spid="666">
                                            <p:txEl>
                                              <p:pRg st="9" end="9"/>
                                            </p:txEl>
                                          </p:spTgt>
                                        </p:tgtEl>
                                        <p:attrNameLst>
                                          <p:attrName>ppt_x</p:attrName>
                                        </p:attrNameLst>
                                      </p:cBhvr>
                                      <p:tavLst>
                                        <p:tav tm="0">
                                          <p:val>
                                            <p:strVal val="0-#ppt_w/2"/>
                                          </p:val>
                                        </p:tav>
                                        <p:tav tm="100000">
                                          <p:val>
                                            <p:strVal val="#ppt_x"/>
                                          </p:val>
                                        </p:tav>
                                      </p:tavLst>
                                    </p:anim>
                                    <p:anim calcmode="lin" valueType="num">
                                      <p:cBhvr additive="repl">
                                        <p:cTn id="58" dur="500" fill="hold"/>
                                        <p:tgtEl>
                                          <p:spTgt spid="666">
                                            <p:txEl>
                                              <p:pRg st="9" end="9"/>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666">
                                            <p:txEl>
                                              <p:pRg st="10" end="10"/>
                                            </p:txEl>
                                          </p:spTgt>
                                        </p:tgtEl>
                                        <p:attrNameLst>
                                          <p:attrName>style.visibility</p:attrName>
                                        </p:attrNameLst>
                                      </p:cBhvr>
                                      <p:to>
                                        <p:strVal val="visible"/>
                                      </p:to>
                                    </p:set>
                                    <p:anim calcmode="lin" valueType="num">
                                      <p:cBhvr additive="repl">
                                        <p:cTn id="62" dur="500" fill="hold"/>
                                        <p:tgtEl>
                                          <p:spTgt spid="666">
                                            <p:txEl>
                                              <p:pRg st="10" end="10"/>
                                            </p:txEl>
                                          </p:spTgt>
                                        </p:tgtEl>
                                        <p:attrNameLst>
                                          <p:attrName>ppt_x</p:attrName>
                                        </p:attrNameLst>
                                      </p:cBhvr>
                                      <p:tavLst>
                                        <p:tav tm="0">
                                          <p:val>
                                            <p:strVal val="0-#ppt_w/2"/>
                                          </p:val>
                                        </p:tav>
                                        <p:tav tm="100000">
                                          <p:val>
                                            <p:strVal val="#ppt_x"/>
                                          </p:val>
                                        </p:tav>
                                      </p:tavLst>
                                    </p:anim>
                                    <p:anim calcmode="lin" valueType="num">
                                      <p:cBhvr additive="repl">
                                        <p:cTn id="63" dur="500" fill="hold"/>
                                        <p:tgtEl>
                                          <p:spTgt spid="666">
                                            <p:txEl>
                                              <p:pRg st="10" end="10"/>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666">
                                            <p:txEl>
                                              <p:pRg st="11" end="11"/>
                                            </p:txEl>
                                          </p:spTgt>
                                        </p:tgtEl>
                                        <p:attrNameLst>
                                          <p:attrName>style.visibility</p:attrName>
                                        </p:attrNameLst>
                                      </p:cBhvr>
                                      <p:to>
                                        <p:strVal val="visible"/>
                                      </p:to>
                                    </p:set>
                                    <p:anim calcmode="lin" valueType="num">
                                      <p:cBhvr additive="repl">
                                        <p:cTn id="67" dur="500" fill="hold"/>
                                        <p:tgtEl>
                                          <p:spTgt spid="666">
                                            <p:txEl>
                                              <p:pRg st="11" end="11"/>
                                            </p:txEl>
                                          </p:spTgt>
                                        </p:tgtEl>
                                        <p:attrNameLst>
                                          <p:attrName>ppt_x</p:attrName>
                                        </p:attrNameLst>
                                      </p:cBhvr>
                                      <p:tavLst>
                                        <p:tav tm="0">
                                          <p:val>
                                            <p:strVal val="0-#ppt_w/2"/>
                                          </p:val>
                                        </p:tav>
                                        <p:tav tm="100000">
                                          <p:val>
                                            <p:strVal val="#ppt_x"/>
                                          </p:val>
                                        </p:tav>
                                      </p:tavLst>
                                    </p:anim>
                                    <p:anim calcmode="lin" valueType="num">
                                      <p:cBhvr additive="repl">
                                        <p:cTn id="68" dur="500" fill="hold"/>
                                        <p:tgtEl>
                                          <p:spTgt spid="66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2024040" y="214201"/>
            <a:ext cx="8214120" cy="60001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pc="-1">
                <a:solidFill>
                  <a:srgbClr val="0070C0"/>
                </a:solidFill>
                <a:latin typeface="Calibri"/>
                <a:ea typeface="DejaVu Sans"/>
              </a:rPr>
              <a:t>Ушкодження кісток черепа. </a:t>
            </a:r>
            <a:r>
              <a:rPr lang="ru-RU" sz="2400" spc="-1">
                <a:solidFill>
                  <a:srgbClr val="000000"/>
                </a:solidFill>
                <a:latin typeface="Calibri"/>
                <a:ea typeface="DejaVu Sans"/>
              </a:rPr>
              <a:t>Переломи кісток черепа становлять від 1,5 до 10% загального числа переломів. Виникають такі переломи внаслідок транспортної або промислової травми, обвалів, падінь, ударів по голові.</a:t>
            </a:r>
            <a:endParaRPr lang="ru-RU" sz="2400" spc="-1">
              <a:latin typeface="Arial"/>
            </a:endParaRPr>
          </a:p>
          <a:p>
            <a:pPr algn="just">
              <a:lnSpc>
                <a:spcPct val="100000"/>
              </a:lnSpc>
            </a:pPr>
            <a:r>
              <a:rPr lang="ru-RU" sz="2400" spc="-1">
                <a:solidFill>
                  <a:srgbClr val="000000"/>
                </a:solidFill>
                <a:latin typeface="Calibri"/>
                <a:ea typeface="DejaVu Sans"/>
              </a:rPr>
              <a:t>Переломи можуть бути </a:t>
            </a:r>
            <a:r>
              <a:rPr lang="ru-RU" sz="2400" i="1" spc="-1">
                <a:solidFill>
                  <a:srgbClr val="0070C0"/>
                </a:solidFill>
                <a:latin typeface="Calibri"/>
                <a:ea typeface="DejaVu Sans"/>
              </a:rPr>
              <a:t>закритими</a:t>
            </a:r>
            <a:r>
              <a:rPr lang="ru-RU" sz="2400" spc="-1">
                <a:solidFill>
                  <a:srgbClr val="000000"/>
                </a:solidFill>
                <a:latin typeface="Calibri"/>
                <a:ea typeface="DejaVu Sans"/>
              </a:rPr>
              <a:t> та </a:t>
            </a:r>
            <a:r>
              <a:rPr lang="ru-RU" sz="2400" i="1" spc="-1">
                <a:solidFill>
                  <a:srgbClr val="0070C0"/>
                </a:solidFill>
                <a:latin typeface="Calibri"/>
                <a:ea typeface="DejaVu Sans"/>
              </a:rPr>
              <a:t>відкритими</a:t>
            </a:r>
            <a:r>
              <a:rPr lang="ru-RU" sz="2400" spc="-1">
                <a:solidFill>
                  <a:srgbClr val="000000"/>
                </a:solidFill>
                <a:latin typeface="Calibri"/>
                <a:ea typeface="DejaVu Sans"/>
              </a:rPr>
              <a:t>, з порушенням цілісності м'яких покривів черепа, повними і неповними. При повних переломах ушкоджується вся кістка, при неповних — зовнішня або, що особливо небезпечно, внутрішня склоподібна пластинка кістки, осколки якої можуть пошкодити мозкові оболонки і речовину мозку.</a:t>
            </a:r>
            <a:endParaRPr lang="ru-RU" sz="2400" spc="-1">
              <a:latin typeface="Arial"/>
            </a:endParaRPr>
          </a:p>
          <a:p>
            <a:pPr algn="just">
              <a:lnSpc>
                <a:spcPct val="100000"/>
              </a:lnSpc>
            </a:pPr>
            <a:r>
              <a:rPr lang="ru-RU" sz="2400" spc="-1">
                <a:solidFill>
                  <a:srgbClr val="000000"/>
                </a:solidFill>
                <a:latin typeface="Calibri"/>
                <a:ea typeface="DejaVu Sans"/>
              </a:rPr>
              <a:t>Клінічно виділяють переломи склепіння і основи черепа.</a:t>
            </a:r>
            <a:endParaRPr lang="ru-RU" sz="2400" spc="-1">
              <a:latin typeface="Arial"/>
            </a:endParaRPr>
          </a:p>
          <a:p>
            <a:pPr algn="just">
              <a:lnSpc>
                <a:spcPct val="100000"/>
              </a:lnSpc>
            </a:pPr>
            <a:endParaRPr lang="ru-RU" sz="2400" spc="-1">
              <a:latin typeface="Arial"/>
            </a:endParaRPr>
          </a:p>
          <a:p>
            <a:pPr algn="just">
              <a:lnSpc>
                <a:spcPct val="100000"/>
              </a:lnSpc>
            </a:pPr>
            <a:r>
              <a:rPr lang="ru-RU" sz="2400" b="1" spc="-1">
                <a:solidFill>
                  <a:srgbClr val="FF0000"/>
                </a:solidFill>
                <a:latin typeface="Calibri"/>
                <a:ea typeface="DejaVu Sans"/>
              </a:rPr>
              <a:t>Переломи склепіння черепа. </a:t>
            </a:r>
            <a:r>
              <a:rPr lang="ru-RU" sz="2400" spc="-1">
                <a:solidFill>
                  <a:srgbClr val="000000"/>
                </a:solidFill>
                <a:latin typeface="Calibri"/>
                <a:ea typeface="DejaVu Sans"/>
              </a:rPr>
              <a:t>Ці переломи виникають внаслідок важких ударів, які супроводжуються здавленням, прогинанням, а потім розривом кісток черепа.</a:t>
            </a:r>
            <a:endParaRPr lang="ru-RU" sz="2400" spc="-1">
              <a:latin typeface="Arial"/>
            </a:endParaRPr>
          </a:p>
          <a:p>
            <a:pPr algn="just">
              <a:lnSpc>
                <a:spcPct val="100000"/>
              </a:lnSpc>
            </a:pPr>
            <a:r>
              <a:rPr lang="ru-RU" sz="2400" spc="-1">
                <a:solidFill>
                  <a:srgbClr val="000000"/>
                </a:solidFill>
                <a:latin typeface="Calibri"/>
                <a:ea typeface="DejaVu Sans"/>
              </a:rPr>
              <a:t>Відкриті переломи діагностуються під час огляду рани.</a:t>
            </a:r>
            <a:endParaRPr lang="ru-RU" sz="2400" spc="-1">
              <a:latin typeface="Arial"/>
            </a:endParaRPr>
          </a:p>
        </p:txBody>
      </p:sp>
    </p:spTree>
    <p:extLst>
      <p:ext uri="{BB962C8B-B14F-4D97-AF65-F5344CB8AC3E}">
        <p14:creationId xmlns:p14="http://schemas.microsoft.com/office/powerpoint/2010/main" val="300871128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CustomShape 1"/>
          <p:cNvSpPr/>
          <p:nvPr/>
        </p:nvSpPr>
        <p:spPr>
          <a:xfrm>
            <a:off x="1952760" y="285840"/>
            <a:ext cx="8428680" cy="30455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pc="-1">
                <a:solidFill>
                  <a:srgbClr val="FF0000"/>
                </a:solidFill>
                <a:latin typeface="Calibri"/>
                <a:ea typeface="DejaVu Sans"/>
              </a:rPr>
              <a:t>При закритих переломах </a:t>
            </a:r>
            <a:r>
              <a:rPr lang="ru-RU" sz="2400" b="1" spc="-1">
                <a:solidFill>
                  <a:srgbClr val="000000"/>
                </a:solidFill>
                <a:latin typeface="Calibri"/>
                <a:ea typeface="DejaVu Sans"/>
              </a:rPr>
              <a:t>діагноз ставлять на підставі локальної болісності, деформації черепа, втиснення, виступів. Іноді визначається рухомість і крепітація кісткових відламків. Діагностика нерідко дуже ускладнюється внаслідок крововиливу. Тому при всіх ушкодженнях черепа обов'язково роблять рентгенографію. Переломи черепа супроводжуються симптомами струсу, забиття, іноді здавлення мозку.</a:t>
            </a:r>
            <a:endParaRPr lang="ru-RU" sz="2400" spc="-1">
              <a:latin typeface="Arial"/>
            </a:endParaRPr>
          </a:p>
        </p:txBody>
      </p:sp>
      <p:pic>
        <p:nvPicPr>
          <p:cNvPr id="669" name="Picture 2"/>
          <p:cNvPicPr/>
          <p:nvPr/>
        </p:nvPicPr>
        <p:blipFill>
          <a:blip r:embed="rId2"/>
          <a:stretch/>
        </p:blipFill>
        <p:spPr>
          <a:xfrm>
            <a:off x="3738720" y="4729320"/>
            <a:ext cx="2660040" cy="2127600"/>
          </a:xfrm>
          <a:prstGeom prst="rect">
            <a:avLst/>
          </a:prstGeom>
          <a:ln>
            <a:noFill/>
          </a:ln>
        </p:spPr>
      </p:pic>
      <p:pic>
        <p:nvPicPr>
          <p:cNvPr id="670" name="Picture 4"/>
          <p:cNvPicPr/>
          <p:nvPr/>
        </p:nvPicPr>
        <p:blipFill>
          <a:blip r:embed="rId3"/>
          <a:stretch/>
        </p:blipFill>
        <p:spPr>
          <a:xfrm>
            <a:off x="1524000" y="3429000"/>
            <a:ext cx="2814480" cy="2225880"/>
          </a:xfrm>
          <a:prstGeom prst="rect">
            <a:avLst/>
          </a:prstGeom>
          <a:ln>
            <a:noFill/>
          </a:ln>
        </p:spPr>
      </p:pic>
      <p:pic>
        <p:nvPicPr>
          <p:cNvPr id="671" name="Picture 6"/>
          <p:cNvPicPr/>
          <p:nvPr/>
        </p:nvPicPr>
        <p:blipFill>
          <a:blip r:embed="rId4"/>
          <a:stretch/>
        </p:blipFill>
        <p:spPr>
          <a:xfrm>
            <a:off x="5810160" y="3071880"/>
            <a:ext cx="2784960" cy="2513520"/>
          </a:xfrm>
          <a:prstGeom prst="rect">
            <a:avLst/>
          </a:prstGeom>
          <a:ln>
            <a:noFill/>
          </a:ln>
        </p:spPr>
      </p:pic>
      <p:pic>
        <p:nvPicPr>
          <p:cNvPr id="672" name="Picture 8"/>
          <p:cNvPicPr/>
          <p:nvPr/>
        </p:nvPicPr>
        <p:blipFill>
          <a:blip r:embed="rId5"/>
          <a:stretch/>
        </p:blipFill>
        <p:spPr>
          <a:xfrm>
            <a:off x="7810680" y="5248440"/>
            <a:ext cx="2856600" cy="1608480"/>
          </a:xfrm>
          <a:prstGeom prst="rect">
            <a:avLst/>
          </a:prstGeom>
          <a:ln>
            <a:noFill/>
          </a:ln>
        </p:spPr>
      </p:pic>
    </p:spTree>
    <p:extLst>
      <p:ext uri="{BB962C8B-B14F-4D97-AF65-F5344CB8AC3E}">
        <p14:creationId xmlns:p14="http://schemas.microsoft.com/office/powerpoint/2010/main" val="71873771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CustomShape 1"/>
          <p:cNvSpPr/>
          <p:nvPr/>
        </p:nvSpPr>
        <p:spPr>
          <a:xfrm>
            <a:off x="1738200" y="0"/>
            <a:ext cx="8714520" cy="67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pc="-1">
                <a:solidFill>
                  <a:srgbClr val="FF0000"/>
                </a:solidFill>
                <a:latin typeface="Calibri"/>
                <a:ea typeface="DejaVu Sans"/>
              </a:rPr>
              <a:t>Переломи основи черепа. </a:t>
            </a:r>
            <a:r>
              <a:rPr lang="ru-RU" sz="2000" b="1" spc="-1">
                <a:solidFill>
                  <a:srgbClr val="000000"/>
                </a:solidFill>
                <a:latin typeface="Calibri"/>
                <a:ea typeface="DejaVu Sans"/>
              </a:rPr>
              <a:t>Ці переломи здебільшого відзначаються тяжким</a:t>
            </a:r>
            <a:endParaRPr lang="ru-RU" sz="2000" spc="-1">
              <a:latin typeface="Arial"/>
            </a:endParaRPr>
          </a:p>
          <a:p>
            <a:pPr algn="just">
              <a:lnSpc>
                <a:spcPct val="100000"/>
              </a:lnSpc>
            </a:pPr>
            <a:r>
              <a:rPr lang="ru-RU" sz="2000" b="1" spc="-1">
                <a:solidFill>
                  <a:srgbClr val="000000"/>
                </a:solidFill>
                <a:latin typeface="Calibri"/>
                <a:ea typeface="DejaVu Sans"/>
              </a:rPr>
              <a:t>перебігом і часто закінчуються летально у зв'язку зі значними ушкодженнями головного мозку і вторинними ускладненнями (менінгіт, енцефаліт та ін.).</a:t>
            </a:r>
            <a:endParaRPr lang="ru-RU" sz="2000" spc="-1">
              <a:latin typeface="Arial"/>
            </a:endParaRPr>
          </a:p>
          <a:p>
            <a:pPr algn="just">
              <a:lnSpc>
                <a:spcPct val="100000"/>
              </a:lnSpc>
            </a:pPr>
            <a:r>
              <a:rPr lang="ru-RU" sz="2000" b="1" spc="-1">
                <a:solidFill>
                  <a:srgbClr val="7030A0"/>
                </a:solidFill>
                <a:latin typeface="Calibri"/>
                <a:ea typeface="DejaVu Sans"/>
              </a:rPr>
              <a:t>Симптоми переломів основи черепа такі:</a:t>
            </a:r>
            <a:endParaRPr lang="ru-RU" sz="2000" spc="-1">
              <a:latin typeface="Arial"/>
            </a:endParaRPr>
          </a:p>
          <a:p>
            <a:pPr algn="just">
              <a:lnSpc>
                <a:spcPct val="100000"/>
              </a:lnSpc>
            </a:pPr>
            <a:r>
              <a:rPr lang="ru-RU" sz="2000" b="1" spc="-1">
                <a:solidFill>
                  <a:srgbClr val="000000"/>
                </a:solidFill>
                <a:latin typeface="Calibri"/>
                <a:ea typeface="DejaVu Sans"/>
              </a:rPr>
              <a:t>• витікання спинномозкової рідини і крові з носа, носоглотки й вух;</a:t>
            </a:r>
            <a:endParaRPr lang="ru-RU" sz="2000" spc="-1">
              <a:latin typeface="Arial"/>
            </a:endParaRPr>
          </a:p>
          <a:p>
            <a:pPr algn="just">
              <a:lnSpc>
                <a:spcPct val="100000"/>
              </a:lnSpc>
            </a:pPr>
            <a:r>
              <a:rPr lang="ru-RU" sz="2000" b="1" spc="-1">
                <a:solidFill>
                  <a:srgbClr val="000000"/>
                </a:solidFill>
                <a:latin typeface="Calibri"/>
                <a:ea typeface="DejaVu Sans"/>
              </a:rPr>
              <a:t>• синці в ділянці очних ямок, соскоподібного відростка та в інших місцях залежно від локалізації перелому; вони утворюються через 1—2 доби після травми;</a:t>
            </a:r>
            <a:endParaRPr lang="ru-RU" sz="2000" spc="-1">
              <a:latin typeface="Arial"/>
            </a:endParaRPr>
          </a:p>
          <a:p>
            <a:pPr algn="just">
              <a:lnSpc>
                <a:spcPct val="100000"/>
              </a:lnSpc>
            </a:pPr>
            <a:r>
              <a:rPr lang="ru-RU" sz="2000" b="1" spc="-1">
                <a:solidFill>
                  <a:srgbClr val="000000"/>
                </a:solidFill>
                <a:latin typeface="Calibri"/>
                <a:ea typeface="DejaVu Sans"/>
              </a:rPr>
              <a:t>• порушення функції черепних нервів (лицьового, слухового та ін.).</a:t>
            </a:r>
            <a:endParaRPr lang="ru-RU" sz="2000" spc="-1">
              <a:latin typeface="Arial"/>
            </a:endParaRPr>
          </a:p>
          <a:p>
            <a:pPr algn="just">
              <a:lnSpc>
                <a:spcPct val="100000"/>
              </a:lnSpc>
            </a:pPr>
            <a:r>
              <a:rPr lang="ru-RU" sz="2000" b="1" spc="-1">
                <a:solidFill>
                  <a:srgbClr val="000000"/>
                </a:solidFill>
                <a:latin typeface="Calibri"/>
                <a:ea typeface="DejaVu Sans"/>
              </a:rPr>
              <a:t>При переломах основи черепа можуть спостерігатися симптоми струсу і забиття мозку, оболонкові симптоми. Загальний стан хворих здебільшого буває важким, однак трапляються випадки з легким перебігом, коли хворі звертаються самі в амбулаторію чи поліклініку.</a:t>
            </a:r>
            <a:endParaRPr lang="ru-RU" sz="2000" spc="-1">
              <a:latin typeface="Arial"/>
            </a:endParaRPr>
          </a:p>
          <a:p>
            <a:pPr algn="just">
              <a:lnSpc>
                <a:spcPct val="100000"/>
              </a:lnSpc>
            </a:pPr>
            <a:r>
              <a:rPr lang="ru-RU" sz="2000" b="1" spc="-1">
                <a:solidFill>
                  <a:srgbClr val="000000"/>
                </a:solidFill>
                <a:latin typeface="Calibri"/>
                <a:ea typeface="DejaVu Sans"/>
              </a:rPr>
              <a:t>Остаточний діагноз підтверджується при рентгенографії.</a:t>
            </a:r>
            <a:endParaRPr lang="ru-RU" sz="2000" spc="-1">
              <a:latin typeface="Arial"/>
            </a:endParaRPr>
          </a:p>
          <a:p>
            <a:pPr algn="just">
              <a:lnSpc>
                <a:spcPct val="100000"/>
              </a:lnSpc>
            </a:pPr>
            <a:r>
              <a:rPr lang="ru-RU" sz="2000" b="1" i="1" spc="-1">
                <a:solidFill>
                  <a:srgbClr val="FF0000"/>
                </a:solidFill>
                <a:latin typeface="Calibri"/>
                <a:ea typeface="DejaVu Sans"/>
              </a:rPr>
              <a:t>Перша допомога. При переломах треба створити абсолютний спокій</a:t>
            </a:r>
            <a:endParaRPr lang="ru-RU" sz="2000" spc="-1">
              <a:latin typeface="Arial"/>
            </a:endParaRPr>
          </a:p>
          <a:p>
            <a:pPr algn="just">
              <a:lnSpc>
                <a:spcPct val="100000"/>
              </a:lnSpc>
            </a:pPr>
            <a:r>
              <a:rPr lang="ru-RU" sz="2000" b="1" spc="-1">
                <a:solidFill>
                  <a:srgbClr val="000000"/>
                </a:solidFill>
                <a:latin typeface="Calibri"/>
                <a:ea typeface="DejaVu Sans"/>
              </a:rPr>
              <a:t>потерпілому, поклавши його горизонтально. При відкритих переломах склепіння черепа особливу увагу слід приділити захисту рани від подальшого інфікування — на рану накладають асептичну пов'язку.</a:t>
            </a:r>
            <a:endParaRPr lang="ru-RU" sz="2000" spc="-1">
              <a:latin typeface="Arial"/>
            </a:endParaRPr>
          </a:p>
          <a:p>
            <a:pPr algn="just">
              <a:lnSpc>
                <a:spcPct val="100000"/>
              </a:lnSpc>
            </a:pPr>
            <a:r>
              <a:rPr lang="ru-RU" sz="2000" b="1" spc="-1">
                <a:solidFill>
                  <a:srgbClr val="000000"/>
                </a:solidFill>
                <a:latin typeface="Calibri"/>
                <a:ea typeface="DejaVu Sans"/>
              </a:rPr>
              <a:t>Під час транспортування необхідно постійно спостерігати за пацієнтом у зв'язку з можливим повторним блюванням і аспірацією блювотних мас та асфіксією.</a:t>
            </a:r>
            <a:endParaRPr lang="ru-RU" sz="2000" spc="-1">
              <a:latin typeface="Arial"/>
            </a:endParaRPr>
          </a:p>
        </p:txBody>
      </p:sp>
    </p:spTree>
    <p:extLst>
      <p:ext uri="{BB962C8B-B14F-4D97-AF65-F5344CB8AC3E}">
        <p14:creationId xmlns:p14="http://schemas.microsoft.com/office/powerpoint/2010/main" val="230877532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CustomShape 1"/>
          <p:cNvSpPr/>
          <p:nvPr/>
        </p:nvSpPr>
        <p:spPr>
          <a:xfrm>
            <a:off x="1881120" y="197281"/>
            <a:ext cx="8571600" cy="60001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pc="-1">
                <a:solidFill>
                  <a:srgbClr val="000000"/>
                </a:solidFill>
                <a:latin typeface="Calibri"/>
                <a:ea typeface="DejaVu Sans"/>
              </a:rPr>
              <a:t>Для попередження додаткових пошкоджень і струсів голови проводять </a:t>
            </a:r>
            <a:r>
              <a:rPr lang="ru-RU" sz="2400" b="1" spc="-1">
                <a:solidFill>
                  <a:srgbClr val="FF0000"/>
                </a:solidFill>
                <a:latin typeface="Calibri"/>
                <a:ea typeface="DejaVu Sans"/>
              </a:rPr>
              <a:t>іммобілізацію її за допомогою </a:t>
            </a:r>
            <a:r>
              <a:rPr lang="ru-RU" sz="2400" b="1" spc="-1">
                <a:solidFill>
                  <a:srgbClr val="7030A0"/>
                </a:solidFill>
                <a:latin typeface="Calibri"/>
                <a:ea typeface="DejaVu Sans"/>
              </a:rPr>
              <a:t>ватно-марлевого кола (бублик)</a:t>
            </a:r>
            <a:r>
              <a:rPr lang="ru-RU" sz="2400" b="1" spc="-1">
                <a:solidFill>
                  <a:srgbClr val="FF0000"/>
                </a:solidFill>
                <a:latin typeface="Calibri"/>
                <a:ea typeface="DejaVu Sans"/>
              </a:rPr>
              <a:t>, надувного підкладного кола або підручних засобів (одяг, ковдра, мішечки з піском та ін.) шляхом створення валика навколо голови. </a:t>
            </a:r>
            <a:endParaRPr lang="ru-RU" sz="2400" spc="-1">
              <a:latin typeface="Arial"/>
            </a:endParaRPr>
          </a:p>
          <a:p>
            <a:pPr algn="just">
              <a:lnSpc>
                <a:spcPct val="100000"/>
              </a:lnSpc>
            </a:pPr>
            <a:r>
              <a:rPr lang="ru-RU" sz="2400" b="1" spc="-1">
                <a:solidFill>
                  <a:srgbClr val="000000"/>
                </a:solidFill>
                <a:latin typeface="Calibri"/>
                <a:ea typeface="DejaVu Sans"/>
              </a:rPr>
              <a:t>Якщо рана голови розташована у потиличній ділянці або є перелом кісток в цій області, перевозити потерпілого слід </a:t>
            </a:r>
            <a:r>
              <a:rPr lang="ru-RU" sz="2400" b="1" spc="-1">
                <a:solidFill>
                  <a:srgbClr val="FF0000"/>
                </a:solidFill>
                <a:latin typeface="Calibri"/>
                <a:ea typeface="DejaVu Sans"/>
              </a:rPr>
              <a:t>на боці. </a:t>
            </a:r>
            <a:r>
              <a:rPr lang="ru-RU" sz="2400" b="1" spc="-1">
                <a:solidFill>
                  <a:srgbClr val="000000"/>
                </a:solidFill>
                <a:latin typeface="Calibri"/>
                <a:ea typeface="DejaVu Sans"/>
              </a:rPr>
              <a:t>У потерпілих з подібними травмами дуже часто спостерігається блювання, тому за ними необхідний постійний нагляд, щоб </a:t>
            </a:r>
            <a:r>
              <a:rPr lang="ru-RU" sz="2400" b="1" spc="-1">
                <a:solidFill>
                  <a:srgbClr val="FF0000"/>
                </a:solidFill>
                <a:latin typeface="Calibri"/>
                <a:ea typeface="DejaVu Sans"/>
              </a:rPr>
              <a:t>не допустити асфіксії блювотними масами</a:t>
            </a:r>
            <a:r>
              <a:rPr lang="ru-RU" sz="2400" b="1" spc="-1">
                <a:solidFill>
                  <a:srgbClr val="000000"/>
                </a:solidFill>
                <a:latin typeface="Calibri"/>
                <a:ea typeface="DejaVu Sans"/>
              </a:rPr>
              <a:t>.</a:t>
            </a:r>
            <a:endParaRPr lang="ru-RU" sz="2400" spc="-1">
              <a:latin typeface="Arial"/>
            </a:endParaRPr>
          </a:p>
          <a:p>
            <a:pPr algn="just">
              <a:lnSpc>
                <a:spcPct val="100000"/>
              </a:lnSpc>
            </a:pPr>
            <a:r>
              <a:rPr lang="ru-RU" sz="2400" b="1" spc="-1">
                <a:solidFill>
                  <a:srgbClr val="000000"/>
                </a:solidFill>
                <a:latin typeface="Calibri"/>
                <a:ea typeface="DejaVu Sans"/>
              </a:rPr>
              <a:t>При травмі голови потерпілі часто </a:t>
            </a:r>
            <a:r>
              <a:rPr lang="ru-RU" sz="2400" b="1" spc="-1">
                <a:solidFill>
                  <a:srgbClr val="FF0000"/>
                </a:solidFill>
                <a:latin typeface="Calibri"/>
                <a:ea typeface="DejaVu Sans"/>
              </a:rPr>
              <a:t>непритомніють</a:t>
            </a:r>
            <a:r>
              <a:rPr lang="ru-RU" sz="2400" b="1" spc="-1">
                <a:solidFill>
                  <a:srgbClr val="000000"/>
                </a:solidFill>
                <a:latin typeface="Calibri"/>
                <a:ea typeface="DejaVu Sans"/>
              </a:rPr>
              <a:t>. </a:t>
            </a:r>
            <a:r>
              <a:rPr lang="ru-RU" sz="2400" b="1" spc="-1">
                <a:solidFill>
                  <a:srgbClr val="0070C0"/>
                </a:solidFill>
                <a:latin typeface="Calibri"/>
                <a:ea typeface="DejaVu Sans"/>
              </a:rPr>
              <a:t>Транспортування </a:t>
            </a:r>
            <a:r>
              <a:rPr lang="ru-RU" sz="2400" b="1" spc="-1">
                <a:solidFill>
                  <a:srgbClr val="000000"/>
                </a:solidFill>
                <a:latin typeface="Calibri"/>
                <a:ea typeface="DejaVu Sans"/>
              </a:rPr>
              <a:t>таких пацієнтів повинно здійснюватися </a:t>
            </a:r>
            <a:r>
              <a:rPr lang="ru-RU" sz="2400" b="1" spc="-1">
                <a:solidFill>
                  <a:srgbClr val="FF0000"/>
                </a:solidFill>
                <a:latin typeface="Calibri"/>
                <a:ea typeface="DejaVu Sans"/>
              </a:rPr>
              <a:t>на боці у фіксовано-стабілізованому положенні.</a:t>
            </a:r>
            <a:endParaRPr lang="ru-RU" sz="2400" spc="-1">
              <a:latin typeface="Arial"/>
            </a:endParaRPr>
          </a:p>
          <a:p>
            <a:pPr algn="just">
              <a:lnSpc>
                <a:spcPct val="100000"/>
              </a:lnSpc>
            </a:pPr>
            <a:r>
              <a:rPr lang="ru-RU" sz="2400" b="1" spc="-1">
                <a:solidFill>
                  <a:srgbClr val="000000"/>
                </a:solidFill>
                <a:latin typeface="Calibri"/>
                <a:ea typeface="DejaVu Sans"/>
              </a:rPr>
              <a:t>Це забезпечує добру іммобілізацію голови та попереджає розвиток асфіксії від западання язика і аспірації блювотними масами.</a:t>
            </a:r>
            <a:endParaRPr lang="ru-RU" sz="2400" spc="-1">
              <a:latin typeface="Arial"/>
            </a:endParaRPr>
          </a:p>
        </p:txBody>
      </p:sp>
    </p:spTree>
    <p:extLst>
      <p:ext uri="{BB962C8B-B14F-4D97-AF65-F5344CB8AC3E}">
        <p14:creationId xmlns:p14="http://schemas.microsoft.com/office/powerpoint/2010/main" val="13237932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3581400" y="1066680"/>
            <a:ext cx="151164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Забиття</a:t>
            </a:r>
            <a:endParaRPr lang="ru-RU" sz="2000" spc="-1">
              <a:latin typeface="Arial"/>
            </a:endParaRPr>
          </a:p>
        </p:txBody>
      </p:sp>
      <p:sp>
        <p:nvSpPr>
          <p:cNvPr id="676" name="CustomShape 2"/>
          <p:cNvSpPr/>
          <p:nvPr/>
        </p:nvSpPr>
        <p:spPr>
          <a:xfrm>
            <a:off x="3581400" y="1600200"/>
            <a:ext cx="151164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Здавлення</a:t>
            </a:r>
            <a:endParaRPr lang="ru-RU" sz="2000" spc="-1">
              <a:latin typeface="Arial"/>
            </a:endParaRPr>
          </a:p>
        </p:txBody>
      </p:sp>
      <p:sp>
        <p:nvSpPr>
          <p:cNvPr id="677" name="CustomShape 3"/>
          <p:cNvSpPr/>
          <p:nvPr/>
        </p:nvSpPr>
        <p:spPr>
          <a:xfrm>
            <a:off x="3581400" y="2133720"/>
            <a:ext cx="151164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Струс</a:t>
            </a:r>
            <a:endParaRPr lang="ru-RU" sz="2000" spc="-1">
              <a:latin typeface="Arial"/>
            </a:endParaRPr>
          </a:p>
        </p:txBody>
      </p:sp>
      <p:sp>
        <p:nvSpPr>
          <p:cNvPr id="678" name="CustomShape 4"/>
          <p:cNvSpPr/>
          <p:nvPr/>
        </p:nvSpPr>
        <p:spPr>
          <a:xfrm>
            <a:off x="6781800" y="1143000"/>
            <a:ext cx="309456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Без перелому ребер</a:t>
            </a:r>
            <a:endParaRPr lang="ru-RU" sz="2000" spc="-1">
              <a:latin typeface="Arial"/>
            </a:endParaRPr>
          </a:p>
        </p:txBody>
      </p:sp>
      <p:sp>
        <p:nvSpPr>
          <p:cNvPr id="679" name="CustomShape 5"/>
          <p:cNvSpPr/>
          <p:nvPr/>
        </p:nvSpPr>
        <p:spPr>
          <a:xfrm>
            <a:off x="2927280" y="3068640"/>
            <a:ext cx="4752000" cy="2880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Без пошкодження плеври та легені</a:t>
            </a:r>
            <a:endParaRPr lang="ru-RU" sz="2000" spc="-1">
              <a:latin typeface="Arial"/>
            </a:endParaRPr>
          </a:p>
        </p:txBody>
      </p:sp>
      <p:sp>
        <p:nvSpPr>
          <p:cNvPr id="680" name="CustomShape 6"/>
          <p:cNvSpPr/>
          <p:nvPr/>
        </p:nvSpPr>
        <p:spPr>
          <a:xfrm>
            <a:off x="6781800" y="1600200"/>
            <a:ext cx="309600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 переломом ребер</a:t>
            </a:r>
            <a:endParaRPr lang="ru-RU" sz="2000" spc="-1">
              <a:latin typeface="Arial"/>
            </a:endParaRPr>
          </a:p>
        </p:txBody>
      </p:sp>
      <p:sp>
        <p:nvSpPr>
          <p:cNvPr id="681" name="CustomShape 7"/>
          <p:cNvSpPr/>
          <p:nvPr/>
        </p:nvSpPr>
        <p:spPr>
          <a:xfrm>
            <a:off x="2927280" y="3500280"/>
            <a:ext cx="4752000" cy="2880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 пошкодженням плеври та легені</a:t>
            </a:r>
            <a:endParaRPr lang="ru-RU" sz="2000" spc="-1">
              <a:latin typeface="Arial"/>
            </a:endParaRPr>
          </a:p>
        </p:txBody>
      </p:sp>
      <p:sp>
        <p:nvSpPr>
          <p:cNvPr id="682" name="CustomShape 8"/>
          <p:cNvSpPr/>
          <p:nvPr/>
        </p:nvSpPr>
        <p:spPr>
          <a:xfrm>
            <a:off x="2927280" y="4221000"/>
            <a:ext cx="4752000" cy="2880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Без пошкодження судин</a:t>
            </a:r>
            <a:endParaRPr lang="ru-RU" sz="2000" spc="-1">
              <a:latin typeface="Arial"/>
            </a:endParaRPr>
          </a:p>
        </p:txBody>
      </p:sp>
      <p:sp>
        <p:nvSpPr>
          <p:cNvPr id="683" name="CustomShape 9"/>
          <p:cNvSpPr/>
          <p:nvPr/>
        </p:nvSpPr>
        <p:spPr>
          <a:xfrm>
            <a:off x="2927280" y="4653000"/>
            <a:ext cx="4752000" cy="2880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 пошкодженням судин</a:t>
            </a:r>
            <a:endParaRPr lang="ru-RU" sz="2000" spc="-1">
              <a:latin typeface="Arial"/>
            </a:endParaRPr>
          </a:p>
        </p:txBody>
      </p:sp>
      <p:sp>
        <p:nvSpPr>
          <p:cNvPr id="684" name="CustomShape 10"/>
          <p:cNvSpPr/>
          <p:nvPr/>
        </p:nvSpPr>
        <p:spPr>
          <a:xfrm>
            <a:off x="2927280" y="5373720"/>
            <a:ext cx="4752000" cy="575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Без пошкодження грудного </a:t>
            </a:r>
            <a:endParaRPr lang="ru-RU" sz="2000" spc="-1">
              <a:latin typeface="Arial"/>
            </a:endParaRPr>
          </a:p>
          <a:p>
            <a:pPr algn="ctr">
              <a:lnSpc>
                <a:spcPct val="100000"/>
              </a:lnSpc>
            </a:pPr>
            <a:r>
              <a:rPr lang="ru-RU" sz="2000" b="1" spc="-1">
                <a:solidFill>
                  <a:srgbClr val="1F24E1"/>
                </a:solidFill>
                <a:latin typeface="Tahoma"/>
                <a:ea typeface="DejaVu Sans"/>
              </a:rPr>
              <a:t>лімфатичного протока</a:t>
            </a:r>
            <a:endParaRPr lang="ru-RU" sz="2000" spc="-1">
              <a:latin typeface="Arial"/>
            </a:endParaRPr>
          </a:p>
        </p:txBody>
      </p:sp>
      <p:sp>
        <p:nvSpPr>
          <p:cNvPr id="685" name="CustomShape 11"/>
          <p:cNvSpPr/>
          <p:nvPr/>
        </p:nvSpPr>
        <p:spPr>
          <a:xfrm>
            <a:off x="2927280" y="6093000"/>
            <a:ext cx="4752000" cy="575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endParaRPr lang="ru-RU" spc="-1">
              <a:latin typeface="Arial"/>
            </a:endParaRPr>
          </a:p>
          <a:p>
            <a:pPr algn="ctr">
              <a:lnSpc>
                <a:spcPct val="100000"/>
              </a:lnSpc>
            </a:pPr>
            <a:r>
              <a:rPr lang="ru-RU" sz="2000" b="1" spc="-1">
                <a:solidFill>
                  <a:srgbClr val="1F24E1"/>
                </a:solidFill>
                <a:latin typeface="Tahoma"/>
                <a:ea typeface="DejaVu Sans"/>
              </a:rPr>
              <a:t>З пошкодженням грудного </a:t>
            </a:r>
            <a:endParaRPr lang="ru-RU" sz="2000" spc="-1">
              <a:latin typeface="Arial"/>
            </a:endParaRPr>
          </a:p>
          <a:p>
            <a:pPr algn="ctr">
              <a:lnSpc>
                <a:spcPct val="100000"/>
              </a:lnSpc>
            </a:pPr>
            <a:r>
              <a:rPr lang="ru-RU" sz="2000" b="1" spc="-1">
                <a:solidFill>
                  <a:srgbClr val="1F24E1"/>
                </a:solidFill>
                <a:latin typeface="Tahoma"/>
                <a:ea typeface="DejaVu Sans"/>
              </a:rPr>
              <a:t>лімфатичного протока</a:t>
            </a:r>
            <a:endParaRPr lang="ru-RU" sz="2000" spc="-1">
              <a:latin typeface="Arial"/>
            </a:endParaRPr>
          </a:p>
          <a:p>
            <a:pPr algn="ctr">
              <a:lnSpc>
                <a:spcPct val="100000"/>
              </a:lnSpc>
            </a:pPr>
            <a:endParaRPr lang="ru-RU" sz="2000" spc="-1">
              <a:latin typeface="Arial"/>
            </a:endParaRPr>
          </a:p>
        </p:txBody>
      </p:sp>
      <p:sp>
        <p:nvSpPr>
          <p:cNvPr id="686" name="CustomShape 12"/>
          <p:cNvSpPr/>
          <p:nvPr/>
        </p:nvSpPr>
        <p:spPr>
          <a:xfrm>
            <a:off x="8040720" y="3213000"/>
            <a:ext cx="2446920" cy="5734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Пневмоторакс </a:t>
            </a:r>
            <a:endParaRPr lang="ru-RU" sz="2000" spc="-1">
              <a:latin typeface="Arial"/>
            </a:endParaRPr>
          </a:p>
          <a:p>
            <a:pPr algn="ctr">
              <a:lnSpc>
                <a:spcPct val="100000"/>
              </a:lnSpc>
            </a:pPr>
            <a:r>
              <a:rPr lang="ru-RU" sz="2000" b="1" spc="-1">
                <a:solidFill>
                  <a:srgbClr val="1F24E1"/>
                </a:solidFill>
                <a:latin typeface="Tahoma"/>
                <a:ea typeface="DejaVu Sans"/>
              </a:rPr>
              <a:t>внутрішній</a:t>
            </a:r>
            <a:endParaRPr lang="ru-RU" sz="2000" spc="-1">
              <a:latin typeface="Arial"/>
            </a:endParaRPr>
          </a:p>
        </p:txBody>
      </p:sp>
      <p:sp>
        <p:nvSpPr>
          <p:cNvPr id="687" name="CustomShape 13"/>
          <p:cNvSpPr/>
          <p:nvPr/>
        </p:nvSpPr>
        <p:spPr>
          <a:xfrm>
            <a:off x="8040720" y="4114800"/>
            <a:ext cx="2446920" cy="114192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Гемоторакс </a:t>
            </a:r>
            <a:endParaRPr lang="ru-RU" sz="2000" spc="-1">
              <a:latin typeface="Arial"/>
            </a:endParaRPr>
          </a:p>
          <a:p>
            <a:pPr algn="ctr">
              <a:lnSpc>
                <a:spcPct val="100000"/>
              </a:lnSpc>
            </a:pPr>
            <a:r>
              <a:rPr lang="ru-RU" sz="2000" b="1" spc="-1">
                <a:solidFill>
                  <a:srgbClr val="1F24E1"/>
                </a:solidFill>
                <a:latin typeface="Tahoma"/>
                <a:ea typeface="DejaVu Sans"/>
              </a:rPr>
              <a:t>Гемоперикардіум</a:t>
            </a:r>
            <a:endParaRPr lang="ru-RU" sz="2000" spc="-1">
              <a:latin typeface="Arial"/>
            </a:endParaRPr>
          </a:p>
          <a:p>
            <a:pPr algn="ctr">
              <a:lnSpc>
                <a:spcPct val="100000"/>
              </a:lnSpc>
            </a:pPr>
            <a:r>
              <a:rPr lang="ru-RU" sz="2000" b="1" spc="-1">
                <a:solidFill>
                  <a:srgbClr val="1F24E1"/>
                </a:solidFill>
                <a:latin typeface="Tahoma"/>
                <a:ea typeface="DejaVu Sans"/>
              </a:rPr>
              <a:t>Гемомедіастінум</a:t>
            </a:r>
            <a:endParaRPr lang="ru-RU" sz="2000" spc="-1">
              <a:latin typeface="Arial"/>
            </a:endParaRPr>
          </a:p>
        </p:txBody>
      </p:sp>
      <p:sp>
        <p:nvSpPr>
          <p:cNvPr id="688" name="CustomShape 14"/>
          <p:cNvSpPr/>
          <p:nvPr/>
        </p:nvSpPr>
        <p:spPr>
          <a:xfrm>
            <a:off x="7967640" y="6021360"/>
            <a:ext cx="2446920" cy="5734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Хілоторакс</a:t>
            </a:r>
            <a:endParaRPr lang="ru-RU" sz="2000" spc="-1">
              <a:latin typeface="Arial"/>
            </a:endParaRPr>
          </a:p>
        </p:txBody>
      </p:sp>
      <p:sp>
        <p:nvSpPr>
          <p:cNvPr id="689" name="Line 15"/>
          <p:cNvSpPr/>
          <p:nvPr/>
        </p:nvSpPr>
        <p:spPr>
          <a:xfrm>
            <a:off x="7680000" y="3644640"/>
            <a:ext cx="36036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0" name="Line 16"/>
          <p:cNvSpPr/>
          <p:nvPr/>
        </p:nvSpPr>
        <p:spPr>
          <a:xfrm>
            <a:off x="7680000" y="4797360"/>
            <a:ext cx="36036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1" name="Line 17"/>
          <p:cNvSpPr/>
          <p:nvPr/>
        </p:nvSpPr>
        <p:spPr>
          <a:xfrm>
            <a:off x="7680000" y="6381720"/>
            <a:ext cx="287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2" name="Line 18"/>
          <p:cNvSpPr/>
          <p:nvPr/>
        </p:nvSpPr>
        <p:spPr>
          <a:xfrm flipH="1">
            <a:off x="2782560" y="3213000"/>
            <a:ext cx="1447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3" name="Line 19"/>
          <p:cNvSpPr/>
          <p:nvPr/>
        </p:nvSpPr>
        <p:spPr>
          <a:xfrm>
            <a:off x="2782560" y="3213000"/>
            <a:ext cx="0" cy="43164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4" name="Line 20"/>
          <p:cNvSpPr/>
          <p:nvPr/>
        </p:nvSpPr>
        <p:spPr>
          <a:xfrm>
            <a:off x="2782560" y="3644640"/>
            <a:ext cx="1447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5" name="Line 21"/>
          <p:cNvSpPr/>
          <p:nvPr/>
        </p:nvSpPr>
        <p:spPr>
          <a:xfrm flipH="1">
            <a:off x="2782560" y="4365360"/>
            <a:ext cx="1447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6" name="Line 22"/>
          <p:cNvSpPr/>
          <p:nvPr/>
        </p:nvSpPr>
        <p:spPr>
          <a:xfrm>
            <a:off x="2782560" y="4365360"/>
            <a:ext cx="0" cy="4320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7" name="Line 23"/>
          <p:cNvSpPr/>
          <p:nvPr/>
        </p:nvSpPr>
        <p:spPr>
          <a:xfrm>
            <a:off x="2782560" y="4797360"/>
            <a:ext cx="1447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8" name="Line 24"/>
          <p:cNvSpPr/>
          <p:nvPr/>
        </p:nvSpPr>
        <p:spPr>
          <a:xfrm flipH="1">
            <a:off x="2782560" y="5661000"/>
            <a:ext cx="1447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699" name="Line 25"/>
          <p:cNvSpPr/>
          <p:nvPr/>
        </p:nvSpPr>
        <p:spPr>
          <a:xfrm>
            <a:off x="2782560" y="5661000"/>
            <a:ext cx="0" cy="7920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0" name="Line 26"/>
          <p:cNvSpPr/>
          <p:nvPr/>
        </p:nvSpPr>
        <p:spPr>
          <a:xfrm>
            <a:off x="2782560" y="6453000"/>
            <a:ext cx="1447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1" name="Line 27"/>
          <p:cNvSpPr/>
          <p:nvPr/>
        </p:nvSpPr>
        <p:spPr>
          <a:xfrm flipH="1">
            <a:off x="2566920" y="2971800"/>
            <a:ext cx="23760" cy="304956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2" name="Line 28"/>
          <p:cNvSpPr/>
          <p:nvPr/>
        </p:nvSpPr>
        <p:spPr>
          <a:xfrm flipH="1">
            <a:off x="2566920" y="3429000"/>
            <a:ext cx="215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3" name="Line 29"/>
          <p:cNvSpPr/>
          <p:nvPr/>
        </p:nvSpPr>
        <p:spPr>
          <a:xfrm flipH="1">
            <a:off x="2566920" y="4581360"/>
            <a:ext cx="215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4" name="Line 30"/>
          <p:cNvSpPr/>
          <p:nvPr/>
        </p:nvSpPr>
        <p:spPr>
          <a:xfrm>
            <a:off x="2566920" y="6021360"/>
            <a:ext cx="215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5" name="Line 31"/>
          <p:cNvSpPr/>
          <p:nvPr/>
        </p:nvSpPr>
        <p:spPr>
          <a:xfrm flipH="1">
            <a:off x="6553200" y="1371600"/>
            <a:ext cx="215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6" name="Line 32"/>
          <p:cNvSpPr/>
          <p:nvPr/>
        </p:nvSpPr>
        <p:spPr>
          <a:xfrm flipH="1">
            <a:off x="6553200" y="1828800"/>
            <a:ext cx="215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7" name="CustomShape 33"/>
          <p:cNvSpPr/>
          <p:nvPr/>
        </p:nvSpPr>
        <p:spPr>
          <a:xfrm>
            <a:off x="3287640" y="214200"/>
            <a:ext cx="7093440" cy="7210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400" b="1" spc="-1">
                <a:solidFill>
                  <a:srgbClr val="1F24E1"/>
                </a:solidFill>
                <a:latin typeface="Tahoma"/>
                <a:ea typeface="DejaVu Sans"/>
              </a:rPr>
              <a:t>Закриті пошкодження </a:t>
            </a:r>
            <a:endParaRPr lang="ru-RU" sz="2400" spc="-1">
              <a:latin typeface="Arial"/>
            </a:endParaRPr>
          </a:p>
          <a:p>
            <a:pPr algn="ctr">
              <a:lnSpc>
                <a:spcPct val="100000"/>
              </a:lnSpc>
            </a:pPr>
            <a:r>
              <a:rPr lang="ru-RU" sz="2400" b="1" spc="-1">
                <a:solidFill>
                  <a:srgbClr val="1F24E1"/>
                </a:solidFill>
                <a:latin typeface="Tahoma"/>
                <a:ea typeface="DejaVu Sans"/>
              </a:rPr>
              <a:t>грудної клітки</a:t>
            </a:r>
            <a:endParaRPr lang="ru-RU" sz="2400" spc="-1">
              <a:latin typeface="Arial"/>
            </a:endParaRPr>
          </a:p>
        </p:txBody>
      </p:sp>
      <p:sp>
        <p:nvSpPr>
          <p:cNvPr id="708" name="Line 34"/>
          <p:cNvSpPr/>
          <p:nvPr/>
        </p:nvSpPr>
        <p:spPr>
          <a:xfrm flipH="1">
            <a:off x="2855640" y="404640"/>
            <a:ext cx="43200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09" name="Line 35"/>
          <p:cNvSpPr/>
          <p:nvPr/>
        </p:nvSpPr>
        <p:spPr>
          <a:xfrm>
            <a:off x="5257560" y="1600200"/>
            <a:ext cx="1295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0" name="CustomShape 36"/>
          <p:cNvSpPr/>
          <p:nvPr/>
        </p:nvSpPr>
        <p:spPr>
          <a:xfrm>
            <a:off x="5410200" y="2133720"/>
            <a:ext cx="309456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Забиття серця</a:t>
            </a:r>
            <a:endParaRPr lang="ru-RU" sz="2000" spc="-1">
              <a:latin typeface="Arial"/>
            </a:endParaRPr>
          </a:p>
        </p:txBody>
      </p:sp>
      <p:sp>
        <p:nvSpPr>
          <p:cNvPr id="711" name="CustomShape 37"/>
          <p:cNvSpPr/>
          <p:nvPr/>
        </p:nvSpPr>
        <p:spPr>
          <a:xfrm>
            <a:off x="6505680" y="2611440"/>
            <a:ext cx="3094560" cy="3592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Розрив діафрагми</a:t>
            </a:r>
            <a:endParaRPr lang="ru-RU" sz="2000" spc="-1">
              <a:latin typeface="Arial"/>
            </a:endParaRPr>
          </a:p>
        </p:txBody>
      </p:sp>
      <p:sp>
        <p:nvSpPr>
          <p:cNvPr id="712" name="Line 38"/>
          <p:cNvSpPr/>
          <p:nvPr/>
        </p:nvSpPr>
        <p:spPr>
          <a:xfrm>
            <a:off x="2819280" y="380880"/>
            <a:ext cx="0" cy="190512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3" name="Line 39"/>
          <p:cNvSpPr/>
          <p:nvPr/>
        </p:nvSpPr>
        <p:spPr>
          <a:xfrm>
            <a:off x="2819280" y="1218960"/>
            <a:ext cx="7621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4" name="Line 40"/>
          <p:cNvSpPr/>
          <p:nvPr/>
        </p:nvSpPr>
        <p:spPr>
          <a:xfrm>
            <a:off x="2819280" y="1752480"/>
            <a:ext cx="7621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5" name="Line 41"/>
          <p:cNvSpPr/>
          <p:nvPr/>
        </p:nvSpPr>
        <p:spPr>
          <a:xfrm>
            <a:off x="2819280" y="2286000"/>
            <a:ext cx="76212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6" name="Line 42"/>
          <p:cNvSpPr/>
          <p:nvPr/>
        </p:nvSpPr>
        <p:spPr>
          <a:xfrm>
            <a:off x="6553200" y="1371600"/>
            <a:ext cx="0" cy="4572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7" name="Line 43"/>
          <p:cNvSpPr/>
          <p:nvPr/>
        </p:nvSpPr>
        <p:spPr>
          <a:xfrm>
            <a:off x="5105280" y="1218960"/>
            <a:ext cx="15228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8" name="Line 44"/>
          <p:cNvSpPr/>
          <p:nvPr/>
        </p:nvSpPr>
        <p:spPr>
          <a:xfrm>
            <a:off x="5105280" y="1828800"/>
            <a:ext cx="15228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19" name="Line 45"/>
          <p:cNvSpPr/>
          <p:nvPr/>
        </p:nvSpPr>
        <p:spPr>
          <a:xfrm>
            <a:off x="5257560" y="1218960"/>
            <a:ext cx="0" cy="60984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20" name="Line 46"/>
          <p:cNvSpPr/>
          <p:nvPr/>
        </p:nvSpPr>
        <p:spPr>
          <a:xfrm>
            <a:off x="2819280" y="2209680"/>
            <a:ext cx="0" cy="53352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21" name="Line 47"/>
          <p:cNvSpPr/>
          <p:nvPr/>
        </p:nvSpPr>
        <p:spPr>
          <a:xfrm flipV="1">
            <a:off x="2819280" y="2707920"/>
            <a:ext cx="2484360" cy="3528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22" name="Line 48"/>
          <p:cNvSpPr/>
          <p:nvPr/>
        </p:nvSpPr>
        <p:spPr>
          <a:xfrm flipH="1">
            <a:off x="5257560" y="2286000"/>
            <a:ext cx="152640" cy="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23" name="Line 49"/>
          <p:cNvSpPr/>
          <p:nvPr/>
        </p:nvSpPr>
        <p:spPr>
          <a:xfrm>
            <a:off x="5257560" y="2286000"/>
            <a:ext cx="0" cy="457200"/>
          </a:xfrm>
          <a:prstGeom prst="line">
            <a:avLst/>
          </a:prstGeom>
          <a:ln w="28440">
            <a:solidFill>
              <a:schemeClr val="tx1"/>
            </a:solidFill>
            <a:miter/>
          </a:ln>
        </p:spPr>
        <p:style>
          <a:lnRef idx="0">
            <a:scrgbClr r="0" g="0" b="0"/>
          </a:lnRef>
          <a:fillRef idx="0">
            <a:scrgbClr r="0" g="0" b="0"/>
          </a:fillRef>
          <a:effectRef idx="0">
            <a:scrgbClr r="0" g="0" b="0"/>
          </a:effectRef>
          <a:fontRef idx="minor"/>
        </p:style>
      </p:sp>
      <p:sp>
        <p:nvSpPr>
          <p:cNvPr id="724" name="Line 50"/>
          <p:cNvSpPr/>
          <p:nvPr/>
        </p:nvSpPr>
        <p:spPr>
          <a:xfrm>
            <a:off x="9600960" y="1981080"/>
            <a:ext cx="0" cy="990720"/>
          </a:xfrm>
          <a:prstGeom prst="line">
            <a:avLst/>
          </a:prstGeom>
          <a:ln w="28440">
            <a:solidFill>
              <a:schemeClr val="tx1"/>
            </a:solidFill>
            <a:miter/>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4081285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CustomShape 1"/>
          <p:cNvSpPr/>
          <p:nvPr/>
        </p:nvSpPr>
        <p:spPr>
          <a:xfrm>
            <a:off x="1738200" y="214200"/>
            <a:ext cx="8941320" cy="9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55000" lnSpcReduction="20000"/>
          </a:bodyPr>
          <a:lstStyle/>
          <a:p>
            <a:pPr algn="ctr">
              <a:lnSpc>
                <a:spcPct val="100000"/>
              </a:lnSpc>
            </a:pPr>
            <a:r>
              <a:t/>
            </a:r>
            <a:br/>
            <a:r>
              <a:t/>
            </a:r>
            <a:br/>
            <a:r>
              <a:rPr lang="ru-RU" sz="3600" b="1" spc="-1">
                <a:solidFill>
                  <a:srgbClr val="FF0000"/>
                </a:solidFill>
                <a:latin typeface="Calibri"/>
                <a:ea typeface="DejaVu Sans"/>
              </a:rPr>
              <a:t>Пневмоторакс</a:t>
            </a:r>
            <a:r>
              <a:rPr lang="ru-RU" sz="3600" b="1" spc="-1">
                <a:solidFill>
                  <a:srgbClr val="000000"/>
                </a:solidFill>
                <a:latin typeface="Calibri"/>
                <a:ea typeface="DejaVu Sans"/>
              </a:rPr>
              <a:t> - накопичення повітря в плевральній порожнині. </a:t>
            </a:r>
            <a:r>
              <a:t/>
            </a:r>
            <a:br/>
            <a:r>
              <a:t/>
            </a:r>
            <a:br/>
            <a:endParaRPr lang="ru-RU" sz="3600" spc="-1">
              <a:latin typeface="Arial"/>
            </a:endParaRPr>
          </a:p>
        </p:txBody>
      </p:sp>
      <p:sp>
        <p:nvSpPr>
          <p:cNvPr id="726" name="CustomShape 2"/>
          <p:cNvSpPr/>
          <p:nvPr/>
        </p:nvSpPr>
        <p:spPr>
          <a:xfrm>
            <a:off x="2895600" y="3886200"/>
            <a:ext cx="6399720" cy="175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spcBef>
                <a:spcPts val="641"/>
              </a:spcBef>
            </a:pPr>
            <a:r>
              <a:rPr lang="ru-RU" sz="3200" spc="-1">
                <a:solidFill>
                  <a:srgbClr val="8B8B8B"/>
                </a:solidFill>
                <a:latin typeface="Calibri"/>
                <a:ea typeface="DejaVu Sans"/>
              </a:rPr>
              <a:t> </a:t>
            </a:r>
            <a:endParaRPr lang="ru-RU" sz="3200" spc="-1">
              <a:latin typeface="Arial"/>
            </a:endParaRPr>
          </a:p>
        </p:txBody>
      </p:sp>
      <p:graphicFrame>
        <p:nvGraphicFramePr>
          <p:cNvPr id="727" name="Object 3"/>
          <p:cNvGraphicFramePr/>
          <p:nvPr/>
        </p:nvGraphicFramePr>
        <p:xfrm>
          <a:off x="3024120" y="1357200"/>
          <a:ext cx="2894400" cy="2742120"/>
        </p:xfrm>
        <a:graphic>
          <a:graphicData uri="http://schemas.openxmlformats.org/presentationml/2006/ole">
            <mc:AlternateContent xmlns:mc="http://schemas.openxmlformats.org/markup-compatibility/2006">
              <mc:Choice xmlns:v="urn:schemas-microsoft-com:vml" Requires="v">
                <p:oleObj spid="_x0000_s4118" r:id="rId3" imgW="0" imgH="0" progId="">
                  <p:embed/>
                </p:oleObj>
              </mc:Choice>
              <mc:Fallback>
                <p:oleObj r:id="rId3" imgW="0" imgH="0" progId="">
                  <p:embed/>
                  <p:pic>
                    <p:nvPicPr>
                      <p:cNvPr id="727" name="Object 3"/>
                      <p:cNvPicPr/>
                      <p:nvPr/>
                    </p:nvPicPr>
                    <p:blipFill>
                      <a:blip r:embed="rId4"/>
                      <a:stretch/>
                    </p:blipFill>
                    <p:spPr>
                      <a:xfrm>
                        <a:off x="3024120" y="1357200"/>
                        <a:ext cx="2894400" cy="2742120"/>
                      </a:xfrm>
                      <a:prstGeom prst="rect">
                        <a:avLst/>
                      </a:prstGeom>
                      <a:ln>
                        <a:noFill/>
                      </a:ln>
                    </p:spPr>
                  </p:pic>
                </p:oleObj>
              </mc:Fallback>
            </mc:AlternateContent>
          </a:graphicData>
        </a:graphic>
      </p:graphicFrame>
      <p:graphicFrame>
        <p:nvGraphicFramePr>
          <p:cNvPr id="729" name="Object 4"/>
          <p:cNvGraphicFramePr/>
          <p:nvPr/>
        </p:nvGraphicFramePr>
        <p:xfrm>
          <a:off x="3309960" y="4429080"/>
          <a:ext cx="2304000" cy="2056320"/>
        </p:xfrm>
        <a:graphic>
          <a:graphicData uri="http://schemas.openxmlformats.org/presentationml/2006/ole">
            <mc:AlternateContent xmlns:mc="http://schemas.openxmlformats.org/markup-compatibility/2006">
              <mc:Choice xmlns:v="urn:schemas-microsoft-com:vml" Requires="v">
                <p:oleObj spid="_x0000_s4119" r:id="rId5" imgW="0" imgH="0" progId="">
                  <p:embed/>
                </p:oleObj>
              </mc:Choice>
              <mc:Fallback>
                <p:oleObj r:id="rId5" imgW="0" imgH="0" progId="">
                  <p:embed/>
                  <p:pic>
                    <p:nvPicPr>
                      <p:cNvPr id="729" name="Object 4"/>
                      <p:cNvPicPr/>
                      <p:nvPr/>
                    </p:nvPicPr>
                    <p:blipFill>
                      <a:blip r:embed="rId6"/>
                      <a:stretch/>
                    </p:blipFill>
                    <p:spPr>
                      <a:xfrm>
                        <a:off x="3309960" y="4429080"/>
                        <a:ext cx="2304000" cy="2056320"/>
                      </a:xfrm>
                      <a:prstGeom prst="rect">
                        <a:avLst/>
                      </a:prstGeom>
                      <a:ln>
                        <a:noFill/>
                      </a:ln>
                    </p:spPr>
                  </p:pic>
                </p:oleObj>
              </mc:Fallback>
            </mc:AlternateContent>
          </a:graphicData>
        </a:graphic>
      </p:graphicFrame>
      <p:graphicFrame>
        <p:nvGraphicFramePr>
          <p:cNvPr id="731" name="Object 5"/>
          <p:cNvGraphicFramePr/>
          <p:nvPr/>
        </p:nvGraphicFramePr>
        <p:xfrm>
          <a:off x="6881880" y="1500120"/>
          <a:ext cx="2818440" cy="2665800"/>
        </p:xfrm>
        <a:graphic>
          <a:graphicData uri="http://schemas.openxmlformats.org/presentationml/2006/ole">
            <mc:AlternateContent xmlns:mc="http://schemas.openxmlformats.org/markup-compatibility/2006">
              <mc:Choice xmlns:v="urn:schemas-microsoft-com:vml" Requires="v">
                <p:oleObj spid="_x0000_s4120" r:id="rId7" imgW="0" imgH="0" progId="">
                  <p:embed/>
                </p:oleObj>
              </mc:Choice>
              <mc:Fallback>
                <p:oleObj r:id="rId7" imgW="0" imgH="0" progId="">
                  <p:embed/>
                  <p:pic>
                    <p:nvPicPr>
                      <p:cNvPr id="731" name="Object 5"/>
                      <p:cNvPicPr/>
                      <p:nvPr/>
                    </p:nvPicPr>
                    <p:blipFill>
                      <a:blip r:embed="rId8"/>
                      <a:stretch/>
                    </p:blipFill>
                    <p:spPr>
                      <a:xfrm>
                        <a:off x="6881880" y="1500120"/>
                        <a:ext cx="2818440" cy="2665800"/>
                      </a:xfrm>
                      <a:prstGeom prst="rect">
                        <a:avLst/>
                      </a:prstGeom>
                      <a:ln>
                        <a:noFill/>
                      </a:ln>
                    </p:spPr>
                  </p:pic>
                </p:oleObj>
              </mc:Fallback>
            </mc:AlternateContent>
          </a:graphicData>
        </a:graphic>
      </p:graphicFrame>
      <p:graphicFrame>
        <p:nvGraphicFramePr>
          <p:cNvPr id="733" name="Object 6"/>
          <p:cNvGraphicFramePr/>
          <p:nvPr/>
        </p:nvGraphicFramePr>
        <p:xfrm>
          <a:off x="7024800" y="4429080"/>
          <a:ext cx="2132640" cy="2142000"/>
        </p:xfrm>
        <a:graphic>
          <a:graphicData uri="http://schemas.openxmlformats.org/presentationml/2006/ole">
            <mc:AlternateContent xmlns:mc="http://schemas.openxmlformats.org/markup-compatibility/2006">
              <mc:Choice xmlns:v="urn:schemas-microsoft-com:vml" Requires="v">
                <p:oleObj spid="_x0000_s4121" r:id="rId9" imgW="0" imgH="0" progId="">
                  <p:embed/>
                </p:oleObj>
              </mc:Choice>
              <mc:Fallback>
                <p:oleObj r:id="rId9" imgW="0" imgH="0" progId="">
                  <p:embed/>
                  <p:pic>
                    <p:nvPicPr>
                      <p:cNvPr id="733" name="Object 6"/>
                      <p:cNvPicPr/>
                      <p:nvPr/>
                    </p:nvPicPr>
                    <p:blipFill>
                      <a:blip r:embed="rId10"/>
                      <a:stretch/>
                    </p:blipFill>
                    <p:spPr>
                      <a:xfrm>
                        <a:off x="7024800" y="4429080"/>
                        <a:ext cx="2132640" cy="2142000"/>
                      </a:xfrm>
                      <a:prstGeom prst="rect">
                        <a:avLst/>
                      </a:prstGeom>
                      <a:ln>
                        <a:noFill/>
                      </a:ln>
                    </p:spPr>
                  </p:pic>
                </p:oleObj>
              </mc:Fallback>
            </mc:AlternateContent>
          </a:graphicData>
        </a:graphic>
      </p:graphicFrame>
    </p:spTree>
    <p:extLst>
      <p:ext uri="{BB962C8B-B14F-4D97-AF65-F5344CB8AC3E}">
        <p14:creationId xmlns:p14="http://schemas.microsoft.com/office/powerpoint/2010/main" val="102257110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4" y="346364"/>
            <a:ext cx="11457709" cy="6247864"/>
          </a:xfrm>
          <a:prstGeom prst="rect">
            <a:avLst/>
          </a:prstGeom>
        </p:spPr>
        <p:txBody>
          <a:bodyPr wrap="square">
            <a:spAutoFit/>
          </a:bodyPr>
          <a:lstStyle/>
          <a:p>
            <a:pPr algn="just"/>
            <a:r>
              <a:rPr lang="ru-RU" sz="3600" b="1" dirty="0" err="1">
                <a:solidFill>
                  <a:srgbClr val="FF0000"/>
                </a:solidFill>
              </a:rPr>
              <a:t>Гостра</a:t>
            </a:r>
            <a:r>
              <a:rPr lang="ru-RU" sz="3600" b="1" dirty="0">
                <a:solidFill>
                  <a:srgbClr val="FF0000"/>
                </a:solidFill>
              </a:rPr>
              <a:t> </a:t>
            </a:r>
            <a:r>
              <a:rPr lang="ru-RU" sz="3600" b="1" dirty="0" err="1">
                <a:solidFill>
                  <a:srgbClr val="FF0000"/>
                </a:solidFill>
              </a:rPr>
              <a:t>пневмонія</a:t>
            </a:r>
            <a:r>
              <a:rPr lang="ru-RU" sz="3600" b="1" dirty="0">
                <a:solidFill>
                  <a:srgbClr val="FF0000"/>
                </a:solidFill>
              </a:rPr>
              <a:t> та набряк </a:t>
            </a:r>
            <a:r>
              <a:rPr lang="ru-RU" sz="3600" b="1" dirty="0" err="1">
                <a:solidFill>
                  <a:srgbClr val="FF0000"/>
                </a:solidFill>
              </a:rPr>
              <a:t>легень</a:t>
            </a:r>
            <a:endParaRPr lang="ru-RU" sz="3600" b="1" dirty="0">
              <a:solidFill>
                <a:srgbClr val="FF0000"/>
              </a:solidFill>
            </a:endParaRPr>
          </a:p>
          <a:p>
            <a:pPr algn="just"/>
            <a:r>
              <a:rPr lang="ru-RU" sz="2800" b="1" dirty="0" err="1"/>
              <a:t>Гостра</a:t>
            </a:r>
            <a:r>
              <a:rPr lang="ru-RU" sz="2800" b="1" dirty="0"/>
              <a:t> </a:t>
            </a:r>
            <a:r>
              <a:rPr lang="ru-RU" sz="2800" b="1" dirty="0" err="1"/>
              <a:t>пневмонія</a:t>
            </a:r>
            <a:endParaRPr lang="ru-RU" sz="2800" b="1" dirty="0"/>
          </a:p>
          <a:p>
            <a:pPr algn="just">
              <a:buFont typeface="Arial" panose="020B0604020202020204" pitchFamily="34" charset="0"/>
              <a:buChar char="•"/>
            </a:pPr>
            <a:r>
              <a:rPr lang="ru-RU" sz="2800" b="1" dirty="0" err="1"/>
              <a:t>Симптоми</a:t>
            </a:r>
            <a:r>
              <a:rPr lang="ru-RU" sz="2800" b="1" dirty="0"/>
              <a:t>:</a:t>
            </a:r>
            <a:r>
              <a:rPr lang="ru-RU" sz="2800" dirty="0"/>
              <a:t> Кашель, </a:t>
            </a:r>
            <a:r>
              <a:rPr lang="ru-RU" sz="2800" dirty="0" err="1"/>
              <a:t>біль</a:t>
            </a:r>
            <a:r>
              <a:rPr lang="ru-RU" sz="2800" dirty="0"/>
              <a:t> у грудях, </a:t>
            </a:r>
            <a:r>
              <a:rPr lang="ru-RU" sz="2800" dirty="0" err="1"/>
              <a:t>висока</a:t>
            </a:r>
            <a:r>
              <a:rPr lang="ru-RU" sz="2800" dirty="0"/>
              <a:t> температура (&gt;5 </a:t>
            </a:r>
            <a:r>
              <a:rPr lang="ru-RU" sz="2800" dirty="0" err="1"/>
              <a:t>днів</a:t>
            </a:r>
            <a:r>
              <a:rPr lang="ru-RU" sz="2800" dirty="0"/>
              <a:t>), </a:t>
            </a:r>
            <a:r>
              <a:rPr lang="ru-RU" sz="2800" dirty="0" err="1"/>
              <a:t>слабкість</a:t>
            </a:r>
            <a:r>
              <a:rPr lang="ru-RU" sz="2800" dirty="0"/>
              <a:t>.</a:t>
            </a:r>
          </a:p>
          <a:p>
            <a:pPr algn="just">
              <a:buFont typeface="Arial" panose="020B0604020202020204" pitchFamily="34" charset="0"/>
              <a:buChar char="•"/>
            </a:pPr>
            <a:r>
              <a:rPr lang="ru-RU" sz="2800" b="1" dirty="0" err="1"/>
              <a:t>Важливо</a:t>
            </a:r>
            <a:r>
              <a:rPr lang="ru-RU" sz="2800" b="1" dirty="0"/>
              <a:t>:</a:t>
            </a:r>
            <a:r>
              <a:rPr lang="ru-RU" sz="2800" dirty="0"/>
              <a:t> </a:t>
            </a:r>
            <a:r>
              <a:rPr lang="ru-RU" sz="2800" dirty="0" err="1"/>
              <a:t>Поява</a:t>
            </a:r>
            <a:r>
              <a:rPr lang="ru-RU" sz="2800" dirty="0"/>
              <a:t> </a:t>
            </a:r>
            <a:r>
              <a:rPr lang="ru-RU" sz="2800" dirty="0" err="1"/>
              <a:t>дихальної</a:t>
            </a:r>
            <a:r>
              <a:rPr lang="ru-RU" sz="2800" dirty="0"/>
              <a:t> </a:t>
            </a:r>
            <a:r>
              <a:rPr lang="ru-RU" sz="2800" dirty="0" err="1"/>
              <a:t>недостатності</a:t>
            </a:r>
            <a:r>
              <a:rPr lang="ru-RU" sz="2800" dirty="0"/>
              <a:t> </a:t>
            </a:r>
            <a:r>
              <a:rPr lang="ru-RU" sz="2800" dirty="0" err="1"/>
              <a:t>свідчить</a:t>
            </a:r>
            <a:r>
              <a:rPr lang="ru-RU" sz="2800" dirty="0"/>
              <a:t> про </a:t>
            </a:r>
            <a:r>
              <a:rPr lang="ru-RU" sz="2800" dirty="0" err="1"/>
              <a:t>велике</a:t>
            </a:r>
            <a:r>
              <a:rPr lang="ru-RU" sz="2800" dirty="0"/>
              <a:t> </a:t>
            </a:r>
            <a:r>
              <a:rPr lang="ru-RU" sz="2800" dirty="0" err="1"/>
              <a:t>ураження</a:t>
            </a:r>
            <a:r>
              <a:rPr lang="ru-RU" sz="2800" dirty="0"/>
              <a:t> </a:t>
            </a:r>
            <a:r>
              <a:rPr lang="ru-RU" sz="2800" dirty="0" err="1"/>
              <a:t>легень</a:t>
            </a:r>
            <a:r>
              <a:rPr lang="ru-RU" sz="2800" dirty="0"/>
              <a:t> і </a:t>
            </a:r>
            <a:r>
              <a:rPr lang="ru-RU" sz="2800" dirty="0" err="1"/>
              <a:t>потребує</a:t>
            </a:r>
            <a:r>
              <a:rPr lang="ru-RU" sz="2800" dirty="0"/>
              <a:t> </a:t>
            </a:r>
            <a:r>
              <a:rPr lang="ru-RU" sz="2800" b="1" dirty="0" err="1"/>
              <a:t>термінової</a:t>
            </a:r>
            <a:r>
              <a:rPr lang="ru-RU" sz="2800" b="1" dirty="0"/>
              <a:t> </a:t>
            </a:r>
            <a:r>
              <a:rPr lang="ru-RU" sz="2800" b="1" dirty="0" err="1"/>
              <a:t>госпіталізації</a:t>
            </a:r>
            <a:r>
              <a:rPr lang="ru-RU" sz="2800" dirty="0"/>
              <a:t>.</a:t>
            </a:r>
          </a:p>
          <a:p>
            <a:pPr algn="just"/>
            <a:r>
              <a:rPr lang="ru-RU" sz="2800" b="1" dirty="0"/>
              <a:t>Набряк </a:t>
            </a:r>
            <a:r>
              <a:rPr lang="ru-RU" sz="2800" b="1" dirty="0" err="1"/>
              <a:t>легень</a:t>
            </a:r>
            <a:endParaRPr lang="ru-RU" sz="2800" b="1" dirty="0"/>
          </a:p>
          <a:p>
            <a:pPr algn="just"/>
            <a:r>
              <a:rPr lang="ru-RU" sz="2800" dirty="0" err="1"/>
              <a:t>Критичний</a:t>
            </a:r>
            <a:r>
              <a:rPr lang="ru-RU" sz="2800" dirty="0"/>
              <a:t> стан, коли </a:t>
            </a:r>
            <a:r>
              <a:rPr lang="ru-RU" sz="2800" dirty="0" err="1"/>
              <a:t>рідина</a:t>
            </a:r>
            <a:r>
              <a:rPr lang="ru-RU" sz="2800" dirty="0"/>
              <a:t> </a:t>
            </a:r>
            <a:r>
              <a:rPr lang="ru-RU" sz="2800" dirty="0" err="1"/>
              <a:t>накопичується</a:t>
            </a:r>
            <a:r>
              <a:rPr lang="ru-RU" sz="2800" dirty="0"/>
              <a:t> в альвеолах.</a:t>
            </a:r>
          </a:p>
          <a:p>
            <a:pPr algn="just">
              <a:buFont typeface="Arial" panose="020B0604020202020204" pitchFamily="34" charset="0"/>
              <a:buChar char="•"/>
            </a:pPr>
            <a:r>
              <a:rPr lang="ru-RU" sz="2800" b="1" dirty="0" err="1"/>
              <a:t>Ознаки</a:t>
            </a:r>
            <a:r>
              <a:rPr lang="ru-RU" sz="2800" b="1" dirty="0"/>
              <a:t>:</a:t>
            </a:r>
            <a:r>
              <a:rPr lang="ru-RU" sz="2800" dirty="0"/>
              <a:t> </a:t>
            </a:r>
            <a:r>
              <a:rPr lang="ru-RU" sz="2800" dirty="0" err="1"/>
              <a:t>Ядуха</a:t>
            </a:r>
            <a:r>
              <a:rPr lang="ru-RU" sz="2800" dirty="0"/>
              <a:t>, </a:t>
            </a:r>
            <a:r>
              <a:rPr lang="ru-RU" sz="2800" dirty="0" err="1"/>
              <a:t>клекотливе</a:t>
            </a:r>
            <a:r>
              <a:rPr lang="ru-RU" sz="2800" dirty="0"/>
              <a:t> </a:t>
            </a:r>
            <a:r>
              <a:rPr lang="ru-RU" sz="2800" dirty="0" err="1"/>
              <a:t>дихання</a:t>
            </a:r>
            <a:r>
              <a:rPr lang="ru-RU" sz="2800" dirty="0"/>
              <a:t>, </a:t>
            </a:r>
            <a:r>
              <a:rPr lang="ru-RU" sz="2800" b="1" dirty="0" err="1"/>
              <a:t>пінисте</a:t>
            </a:r>
            <a:r>
              <a:rPr lang="ru-RU" sz="2800" b="1" dirty="0"/>
              <a:t> </a:t>
            </a:r>
            <a:r>
              <a:rPr lang="ru-RU" sz="2800" b="1" dirty="0" err="1"/>
              <a:t>рожеве</a:t>
            </a:r>
            <a:r>
              <a:rPr lang="ru-RU" sz="2800" b="1" dirty="0"/>
              <a:t> </a:t>
            </a:r>
            <a:r>
              <a:rPr lang="ru-RU" sz="2800" b="1" dirty="0" err="1"/>
              <a:t>мокротиння</a:t>
            </a:r>
            <a:r>
              <a:rPr lang="ru-RU" sz="2800" dirty="0"/>
              <a:t>, </a:t>
            </a:r>
            <a:r>
              <a:rPr lang="ru-RU" sz="2800" dirty="0" err="1"/>
              <a:t>синюшність</a:t>
            </a:r>
            <a:r>
              <a:rPr lang="ru-RU" sz="2800" dirty="0"/>
              <a:t>, </a:t>
            </a:r>
            <a:r>
              <a:rPr lang="ru-RU" sz="2800" dirty="0" err="1"/>
              <a:t>слабкий</a:t>
            </a:r>
            <a:r>
              <a:rPr lang="ru-RU" sz="2800" dirty="0"/>
              <a:t> пульс.</a:t>
            </a:r>
          </a:p>
          <a:p>
            <a:pPr algn="just">
              <a:buFont typeface="Arial" panose="020B0604020202020204" pitchFamily="34" charset="0"/>
              <a:buChar char="•"/>
            </a:pPr>
            <a:r>
              <a:rPr lang="ru-RU" sz="2800" b="1" dirty="0"/>
              <a:t>Алгоритм </a:t>
            </a:r>
            <a:r>
              <a:rPr lang="ru-RU" sz="2800" b="1" dirty="0" err="1"/>
              <a:t>допомоги</a:t>
            </a:r>
            <a:r>
              <a:rPr lang="ru-RU" sz="2800" b="1" dirty="0"/>
              <a:t>:</a:t>
            </a:r>
            <a:endParaRPr lang="ru-RU" sz="2800" dirty="0"/>
          </a:p>
          <a:p>
            <a:pPr marL="742950" lvl="1" indent="-285750" algn="just">
              <a:buFont typeface="Arial" panose="020B0604020202020204" pitchFamily="34" charset="0"/>
              <a:buChar char="•"/>
            </a:pPr>
            <a:r>
              <a:rPr lang="ru-RU" sz="2800" dirty="0" err="1"/>
              <a:t>Надати</a:t>
            </a:r>
            <a:r>
              <a:rPr lang="ru-RU" sz="2800" dirty="0"/>
              <a:t> </a:t>
            </a:r>
            <a:r>
              <a:rPr lang="ru-RU" sz="2800" b="1" dirty="0" err="1"/>
              <a:t>сидяче</a:t>
            </a:r>
            <a:r>
              <a:rPr lang="ru-RU" sz="2800" b="1" dirty="0"/>
              <a:t> </a:t>
            </a:r>
            <a:r>
              <a:rPr lang="ru-RU" sz="2800" b="1" dirty="0" err="1"/>
              <a:t>або</a:t>
            </a:r>
            <a:r>
              <a:rPr lang="ru-RU" sz="2800" b="1" dirty="0"/>
              <a:t> </a:t>
            </a:r>
            <a:r>
              <a:rPr lang="ru-RU" sz="2800" b="1" dirty="0" err="1"/>
              <a:t>вертикальне</a:t>
            </a:r>
            <a:r>
              <a:rPr lang="ru-RU" sz="2800" b="1" dirty="0"/>
              <a:t> </a:t>
            </a:r>
            <a:r>
              <a:rPr lang="ru-RU" sz="2800" b="1" dirty="0" err="1"/>
              <a:t>положення</a:t>
            </a:r>
            <a:r>
              <a:rPr lang="ru-RU" sz="2800" dirty="0"/>
              <a:t>.</a:t>
            </a:r>
          </a:p>
          <a:p>
            <a:pPr marL="742950" lvl="1" indent="-285750" algn="just">
              <a:buFont typeface="Arial" panose="020B0604020202020204" pitchFamily="34" charset="0"/>
              <a:buChar char="•"/>
            </a:pPr>
            <a:r>
              <a:rPr lang="ru-RU" sz="2800" dirty="0" err="1"/>
              <a:t>Розстебнути</a:t>
            </a:r>
            <a:r>
              <a:rPr lang="ru-RU" sz="2800" dirty="0"/>
              <a:t> </a:t>
            </a:r>
            <a:r>
              <a:rPr lang="ru-RU" sz="2800" dirty="0" err="1"/>
              <a:t>одяг</a:t>
            </a:r>
            <a:r>
              <a:rPr lang="ru-RU" sz="2800" dirty="0"/>
              <a:t>, </a:t>
            </a:r>
            <a:r>
              <a:rPr lang="ru-RU" sz="2800" dirty="0" err="1"/>
              <a:t>забезпечити</a:t>
            </a:r>
            <a:r>
              <a:rPr lang="ru-RU" sz="2800" dirty="0"/>
              <a:t> </a:t>
            </a:r>
            <a:r>
              <a:rPr lang="ru-RU" sz="2800" dirty="0" err="1"/>
              <a:t>повітря</a:t>
            </a:r>
            <a:r>
              <a:rPr lang="ru-RU" sz="2800" dirty="0"/>
              <a:t>.</a:t>
            </a:r>
          </a:p>
          <a:p>
            <a:pPr marL="742950" lvl="1" indent="-285750" algn="just">
              <a:buFont typeface="Arial" panose="020B0604020202020204" pitchFamily="34" charset="0"/>
              <a:buChar char="•"/>
            </a:pPr>
            <a:r>
              <a:rPr lang="ru-RU" sz="2800" dirty="0" err="1"/>
              <a:t>Дати</a:t>
            </a:r>
            <a:r>
              <a:rPr lang="ru-RU" sz="2800" dirty="0"/>
              <a:t> таблетку </a:t>
            </a:r>
            <a:r>
              <a:rPr lang="ru-RU" sz="2800" b="1" dirty="0" err="1"/>
              <a:t>нітрогліцерину</a:t>
            </a:r>
            <a:r>
              <a:rPr lang="ru-RU" sz="2800" dirty="0"/>
              <a:t> </a:t>
            </a:r>
            <a:r>
              <a:rPr lang="ru-RU" sz="2800" dirty="0" err="1"/>
              <a:t>під</a:t>
            </a:r>
            <a:r>
              <a:rPr lang="ru-RU" sz="2800" dirty="0"/>
              <a:t> </a:t>
            </a:r>
            <a:r>
              <a:rPr lang="ru-RU" sz="2800" dirty="0" err="1"/>
              <a:t>язик</a:t>
            </a:r>
            <a:r>
              <a:rPr lang="ru-RU" sz="2800" dirty="0"/>
              <a:t>.</a:t>
            </a:r>
          </a:p>
        </p:txBody>
      </p:sp>
    </p:spTree>
    <p:extLst>
      <p:ext uri="{BB962C8B-B14F-4D97-AF65-F5344CB8AC3E}">
        <p14:creationId xmlns:p14="http://schemas.microsoft.com/office/powerpoint/2010/main" val="2826429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5" name="Рисунок 734"/>
          <p:cNvPicPr/>
          <p:nvPr/>
        </p:nvPicPr>
        <p:blipFill>
          <a:blip r:embed="rId2"/>
          <a:stretch/>
        </p:blipFill>
        <p:spPr>
          <a:xfrm>
            <a:off x="1624800" y="158400"/>
            <a:ext cx="8910720" cy="6683040"/>
          </a:xfrm>
          <a:prstGeom prst="rect">
            <a:avLst/>
          </a:prstGeom>
          <a:ln>
            <a:noFill/>
          </a:ln>
        </p:spPr>
      </p:pic>
    </p:spTree>
    <p:extLst>
      <p:ext uri="{BB962C8B-B14F-4D97-AF65-F5344CB8AC3E}">
        <p14:creationId xmlns:p14="http://schemas.microsoft.com/office/powerpoint/2010/main" val="240691419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1"/>
          <p:cNvSpPr/>
          <p:nvPr/>
        </p:nvSpPr>
        <p:spPr>
          <a:xfrm>
            <a:off x="1524000" y="1928880"/>
            <a:ext cx="8785800" cy="27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000" b="1" spc="-1">
                <a:solidFill>
                  <a:srgbClr val="FF0000"/>
                </a:solidFill>
                <a:latin typeface="Calibri"/>
                <a:ea typeface="DejaVu Sans"/>
              </a:rPr>
              <a:t>Гемоторакс -</a:t>
            </a:r>
            <a:r>
              <a:rPr lang="ru-RU" sz="4000" b="1" spc="-1">
                <a:solidFill>
                  <a:srgbClr val="000000"/>
                </a:solidFill>
                <a:latin typeface="Calibri"/>
                <a:ea typeface="DejaVu Sans"/>
              </a:rPr>
              <a:t> скупчення крові в плевральній порожнині (малий, середній і великий). </a:t>
            </a:r>
            <a:r>
              <a:t/>
            </a:r>
            <a:br/>
            <a:r>
              <a:t/>
            </a:r>
            <a:br/>
            <a:r>
              <a:rPr lang="ru-RU" sz="4000" b="1" spc="-1">
                <a:solidFill>
                  <a:srgbClr val="FF0000"/>
                </a:solidFill>
                <a:latin typeface="Calibri"/>
                <a:ea typeface="DejaVu Sans"/>
              </a:rPr>
              <a:t>Хілоторакс </a:t>
            </a:r>
            <a:r>
              <a:rPr lang="ru-RU" sz="4000" b="1" spc="-1">
                <a:solidFill>
                  <a:srgbClr val="000000"/>
                </a:solidFill>
                <a:latin typeface="Calibri"/>
                <a:ea typeface="DejaVu Sans"/>
              </a:rPr>
              <a:t>- скупчення в плевральній порожнині лімфатичної рідини в результаті пошкодження грудної лімфатичної протоки. </a:t>
            </a:r>
            <a:r>
              <a:t/>
            </a:r>
            <a:br/>
            <a:endParaRPr lang="ru-RU" sz="4000" spc="-1">
              <a:latin typeface="Arial"/>
            </a:endParaRPr>
          </a:p>
        </p:txBody>
      </p:sp>
    </p:spTree>
    <p:extLst>
      <p:ext uri="{BB962C8B-B14F-4D97-AF65-F5344CB8AC3E}">
        <p14:creationId xmlns:p14="http://schemas.microsoft.com/office/powerpoint/2010/main" val="19197379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736"/>
                                        </p:tgtEl>
                                        <p:attrNameLst>
                                          <p:attrName>style.visibility</p:attrName>
                                        </p:attrNameLst>
                                      </p:cBhvr>
                                      <p:to>
                                        <p:strVal val="visible"/>
                                      </p:to>
                                    </p:set>
                                    <p:anim calcmode="lin" valueType="num">
                                      <p:cBhvr additive="repl">
                                        <p:cTn id="7" dur="500" fill="hold"/>
                                        <p:tgtEl>
                                          <p:spTgt spid="736"/>
                                        </p:tgtEl>
                                        <p:attrNameLst>
                                          <p:attrName>ppt_x</p:attrName>
                                        </p:attrNameLst>
                                      </p:cBhvr>
                                      <p:tavLst>
                                        <p:tav tm="0">
                                          <p:val>
                                            <p:strVal val="0-#ppt_w/2"/>
                                          </p:val>
                                        </p:tav>
                                        <p:tav tm="100000">
                                          <p:val>
                                            <p:strVal val="#ppt_x"/>
                                          </p:val>
                                        </p:tav>
                                      </p:tavLst>
                                    </p:anim>
                                    <p:anim calcmode="lin" valueType="num">
                                      <p:cBhvr additive="repl">
                                        <p:cTn id="8" dur="500" fill="hold"/>
                                        <p:tgtEl>
                                          <p:spTgt spid="7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TextShape 1"/>
          <p:cNvSpPr txBox="1"/>
          <p:nvPr/>
        </p:nvSpPr>
        <p:spPr>
          <a:xfrm>
            <a:off x="2209800" y="2526146"/>
            <a:ext cx="7771320" cy="677108"/>
          </a:xfrm>
          <a:prstGeom prst="rect">
            <a:avLst/>
          </a:prstGeom>
          <a:noFill/>
          <a:ln>
            <a:noFill/>
          </a:ln>
        </p:spPr>
        <p:txBody>
          <a:bodyPr lIns="0" tIns="0" rIns="0" bIns="0" anchor="ctr">
            <a:spAutoFit/>
          </a:bodyPr>
          <a:lstStyle/>
          <a:p>
            <a:pPr algn="ctr"/>
            <a:endParaRPr lang="ru-RU" sz="4400" spc="-1">
              <a:latin typeface="Arial"/>
            </a:endParaRPr>
          </a:p>
        </p:txBody>
      </p:sp>
      <p:pic>
        <p:nvPicPr>
          <p:cNvPr id="738" name="Рисунок 737"/>
          <p:cNvPicPr/>
          <p:nvPr/>
        </p:nvPicPr>
        <p:blipFill>
          <a:blip r:embed="rId2"/>
          <a:stretch/>
        </p:blipFill>
        <p:spPr>
          <a:xfrm>
            <a:off x="1613280" y="238680"/>
            <a:ext cx="8838720" cy="6620400"/>
          </a:xfrm>
          <a:prstGeom prst="rect">
            <a:avLst/>
          </a:prstGeom>
          <a:ln>
            <a:noFill/>
          </a:ln>
        </p:spPr>
      </p:pic>
    </p:spTree>
    <p:extLst>
      <p:ext uri="{BB962C8B-B14F-4D97-AF65-F5344CB8AC3E}">
        <p14:creationId xmlns:p14="http://schemas.microsoft.com/office/powerpoint/2010/main" val="128176322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CustomShape 1"/>
          <p:cNvSpPr/>
          <p:nvPr/>
        </p:nvSpPr>
        <p:spPr>
          <a:xfrm>
            <a:off x="2590680" y="152280"/>
            <a:ext cx="7771320" cy="76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spc="-1">
                <a:solidFill>
                  <a:srgbClr val="000000"/>
                </a:solidFill>
                <a:latin typeface="Calibri"/>
                <a:ea typeface="DejaVu Sans"/>
              </a:rPr>
              <a:t>Види гемоторакса</a:t>
            </a:r>
            <a:endParaRPr lang="ru-RU" sz="4400" spc="-1">
              <a:latin typeface="Arial"/>
            </a:endParaRPr>
          </a:p>
        </p:txBody>
      </p:sp>
      <p:sp>
        <p:nvSpPr>
          <p:cNvPr id="740" name="CustomShape 2"/>
          <p:cNvSpPr/>
          <p:nvPr/>
        </p:nvSpPr>
        <p:spPr>
          <a:xfrm>
            <a:off x="1524000" y="5786280"/>
            <a:ext cx="4856760" cy="49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spcBef>
                <a:spcPts val="479"/>
              </a:spcBef>
            </a:pPr>
            <a:r>
              <a:rPr lang="ru-RU" sz="2400" spc="-1">
                <a:solidFill>
                  <a:srgbClr val="000000"/>
                </a:solidFill>
                <a:latin typeface="Calibri"/>
                <a:ea typeface="DejaVu Sans"/>
              </a:rPr>
              <a:t>а) малий, б) середній</a:t>
            </a:r>
            <a:endParaRPr lang="ru-RU" sz="2400" spc="-1">
              <a:latin typeface="Arial"/>
            </a:endParaRPr>
          </a:p>
        </p:txBody>
      </p:sp>
      <p:pic>
        <p:nvPicPr>
          <p:cNvPr id="741" name="Picture 4"/>
          <p:cNvPicPr/>
          <p:nvPr/>
        </p:nvPicPr>
        <p:blipFill>
          <a:blip r:embed="rId3"/>
          <a:stretch/>
        </p:blipFill>
        <p:spPr>
          <a:xfrm>
            <a:off x="2309880" y="1214280"/>
            <a:ext cx="3927960" cy="4548960"/>
          </a:xfrm>
          <a:prstGeom prst="rect">
            <a:avLst/>
          </a:prstGeom>
          <a:ln w="9360">
            <a:noFill/>
          </a:ln>
        </p:spPr>
      </p:pic>
      <p:graphicFrame>
        <p:nvGraphicFramePr>
          <p:cNvPr id="742" name="Object 3"/>
          <p:cNvGraphicFramePr/>
          <p:nvPr>
            <p:extLst/>
          </p:nvPr>
        </p:nvGraphicFramePr>
        <p:xfrm>
          <a:off x="7239180" y="666000"/>
          <a:ext cx="2999160" cy="2822760"/>
        </p:xfrm>
        <a:graphic>
          <a:graphicData uri="http://schemas.openxmlformats.org/presentationml/2006/ole">
            <mc:AlternateContent xmlns:mc="http://schemas.openxmlformats.org/markup-compatibility/2006">
              <mc:Choice xmlns:v="urn:schemas-microsoft-com:vml" Requires="v">
                <p:oleObj spid="_x0000_s5132" r:id="rId4" imgW="0" imgH="0" progId="">
                  <p:embed/>
                </p:oleObj>
              </mc:Choice>
              <mc:Fallback>
                <p:oleObj r:id="rId4" imgW="0" imgH="0" progId="">
                  <p:embed/>
                  <p:pic>
                    <p:nvPicPr>
                      <p:cNvPr id="742" name="Object 3"/>
                      <p:cNvPicPr/>
                      <p:nvPr/>
                    </p:nvPicPr>
                    <p:blipFill>
                      <a:blip r:embed="rId5"/>
                      <a:stretch/>
                    </p:blipFill>
                    <p:spPr>
                      <a:xfrm>
                        <a:off x="7239180" y="666000"/>
                        <a:ext cx="2999160" cy="2822760"/>
                      </a:xfrm>
                      <a:prstGeom prst="rect">
                        <a:avLst/>
                      </a:prstGeom>
                      <a:ln>
                        <a:noFill/>
                      </a:ln>
                    </p:spPr>
                  </p:pic>
                </p:oleObj>
              </mc:Fallback>
            </mc:AlternateContent>
          </a:graphicData>
        </a:graphic>
      </p:graphicFrame>
      <p:graphicFrame>
        <p:nvGraphicFramePr>
          <p:cNvPr id="744" name="Object 4"/>
          <p:cNvGraphicFramePr/>
          <p:nvPr/>
        </p:nvGraphicFramePr>
        <p:xfrm>
          <a:off x="7524840" y="4000680"/>
          <a:ext cx="2427840" cy="2610000"/>
        </p:xfrm>
        <a:graphic>
          <a:graphicData uri="http://schemas.openxmlformats.org/presentationml/2006/ole">
            <mc:AlternateContent xmlns:mc="http://schemas.openxmlformats.org/markup-compatibility/2006">
              <mc:Choice xmlns:v="urn:schemas-microsoft-com:vml" Requires="v">
                <p:oleObj spid="_x0000_s5133" r:id="rId6" imgW="0" imgH="0" progId="">
                  <p:embed/>
                </p:oleObj>
              </mc:Choice>
              <mc:Fallback>
                <p:oleObj r:id="rId6" imgW="0" imgH="0" progId="">
                  <p:embed/>
                  <p:pic>
                    <p:nvPicPr>
                      <p:cNvPr id="744" name="Object 4"/>
                      <p:cNvPicPr/>
                      <p:nvPr/>
                    </p:nvPicPr>
                    <p:blipFill>
                      <a:blip r:embed="rId7"/>
                      <a:stretch/>
                    </p:blipFill>
                    <p:spPr>
                      <a:xfrm>
                        <a:off x="7524840" y="4000680"/>
                        <a:ext cx="2427840" cy="2610000"/>
                      </a:xfrm>
                      <a:prstGeom prst="rect">
                        <a:avLst/>
                      </a:prstGeom>
                      <a:ln>
                        <a:noFill/>
                      </a:ln>
                    </p:spPr>
                  </p:pic>
                </p:oleObj>
              </mc:Fallback>
            </mc:AlternateContent>
          </a:graphicData>
        </a:graphic>
      </p:graphicFrame>
      <p:sp>
        <p:nvSpPr>
          <p:cNvPr id="2" name="TextBox 1"/>
          <p:cNvSpPr txBox="1"/>
          <p:nvPr/>
        </p:nvSpPr>
        <p:spPr>
          <a:xfrm>
            <a:off x="7477132" y="3165134"/>
            <a:ext cx="2884868" cy="369332"/>
          </a:xfrm>
          <a:prstGeom prst="rect">
            <a:avLst/>
          </a:prstGeom>
          <a:solidFill>
            <a:schemeClr val="bg1"/>
          </a:solidFill>
        </p:spPr>
        <p:txBody>
          <a:bodyPr wrap="square" rtlCol="0">
            <a:spAutoFit/>
          </a:bodyPr>
          <a:lstStyle/>
          <a:p>
            <a:r>
              <a:rPr lang="uk-UA" b="1" dirty="0"/>
              <a:t>Накопичення рідини</a:t>
            </a:r>
            <a:endParaRPr lang="ru-RU" b="1" dirty="0"/>
          </a:p>
        </p:txBody>
      </p:sp>
    </p:spTree>
    <p:extLst>
      <p:ext uri="{BB962C8B-B14F-4D97-AF65-F5344CB8AC3E}">
        <p14:creationId xmlns:p14="http://schemas.microsoft.com/office/powerpoint/2010/main" val="162280850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CustomShape 1"/>
          <p:cNvSpPr/>
          <p:nvPr/>
        </p:nvSpPr>
        <p:spPr>
          <a:xfrm>
            <a:off x="1524000" y="214200"/>
            <a:ext cx="8914320" cy="87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ru-RU" sz="2800" b="1" spc="-1">
                <a:solidFill>
                  <a:srgbClr val="FF0000"/>
                </a:solidFill>
                <a:latin typeface="Calibri"/>
                <a:ea typeface="DejaVu Sans"/>
              </a:rPr>
              <a:t>Стани, що загрожують життю хворого при закритій травмі грудної клітки:</a:t>
            </a:r>
            <a:endParaRPr lang="ru-RU" sz="2800" spc="-1">
              <a:latin typeface="Arial"/>
            </a:endParaRPr>
          </a:p>
        </p:txBody>
      </p:sp>
      <p:sp>
        <p:nvSpPr>
          <p:cNvPr id="747" name="CustomShape 2"/>
          <p:cNvSpPr/>
          <p:nvPr/>
        </p:nvSpPr>
        <p:spPr>
          <a:xfrm>
            <a:off x="2166960" y="1071720"/>
            <a:ext cx="6071040" cy="264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gn="just">
              <a:buClr>
                <a:srgbClr val="000000"/>
              </a:buClr>
              <a:buFont typeface="Arial"/>
              <a:buChar char="•"/>
            </a:pPr>
            <a:r>
              <a:rPr lang="ru-RU" sz="2400" b="1" spc="-1">
                <a:solidFill>
                  <a:srgbClr val="000000"/>
                </a:solidFill>
                <a:latin typeface="Calibri"/>
                <a:ea typeface="DejaVu Sans"/>
              </a:rPr>
              <a:t>тампонада серця</a:t>
            </a:r>
            <a:endParaRPr lang="ru-RU" sz="2400" spc="-1">
              <a:latin typeface="Arial"/>
            </a:endParaRPr>
          </a:p>
          <a:p>
            <a:pPr marL="343080" indent="-342000" algn="just">
              <a:buClr>
                <a:srgbClr val="000000"/>
              </a:buClr>
              <a:buFont typeface="Arial"/>
              <a:buChar char="•"/>
            </a:pPr>
            <a:r>
              <a:rPr lang="ru-RU" sz="2400" b="1" spc="-1">
                <a:solidFill>
                  <a:srgbClr val="000000"/>
                </a:solidFill>
                <a:latin typeface="Calibri"/>
                <a:ea typeface="DejaVu Sans"/>
              </a:rPr>
              <a:t>тотальний гемоторакс</a:t>
            </a:r>
            <a:endParaRPr lang="ru-RU" sz="2400" spc="-1">
              <a:latin typeface="Arial"/>
            </a:endParaRPr>
          </a:p>
          <a:p>
            <a:pPr marL="343080" indent="-342000" algn="just">
              <a:buClr>
                <a:srgbClr val="000000"/>
              </a:buClr>
              <a:buFont typeface="Arial"/>
              <a:buChar char="•"/>
            </a:pPr>
            <a:r>
              <a:rPr lang="ru-RU" sz="2400" b="1" spc="-1">
                <a:solidFill>
                  <a:srgbClr val="000000"/>
                </a:solidFill>
                <a:latin typeface="Calibri"/>
                <a:ea typeface="DejaVu Sans"/>
              </a:rPr>
              <a:t>напружений пневмоторакс</a:t>
            </a:r>
            <a:endParaRPr lang="ru-RU" sz="2400" spc="-1">
              <a:latin typeface="Arial"/>
            </a:endParaRPr>
          </a:p>
          <a:p>
            <a:pPr marL="343080" indent="-342000" algn="just">
              <a:buClr>
                <a:srgbClr val="000000"/>
              </a:buClr>
              <a:buFont typeface="Arial"/>
              <a:buChar char="•"/>
            </a:pPr>
            <a:r>
              <a:rPr lang="ru-RU" sz="2400" b="1" spc="-1">
                <a:solidFill>
                  <a:srgbClr val="000000"/>
                </a:solidFill>
                <a:latin typeface="Calibri"/>
                <a:ea typeface="DejaVu Sans"/>
              </a:rPr>
              <a:t>пошкодження великих судин</a:t>
            </a:r>
            <a:endParaRPr lang="ru-RU" sz="2400" spc="-1">
              <a:latin typeface="Arial"/>
            </a:endParaRPr>
          </a:p>
          <a:p>
            <a:pPr marL="343080" indent="-342000" algn="just">
              <a:buClr>
                <a:srgbClr val="000000"/>
              </a:buClr>
              <a:buFont typeface="Arial"/>
              <a:buChar char="•"/>
            </a:pPr>
            <a:r>
              <a:rPr lang="ru-RU" sz="2400" b="1" spc="-1">
                <a:solidFill>
                  <a:srgbClr val="000000"/>
                </a:solidFill>
                <a:latin typeface="Calibri"/>
                <a:ea typeface="DejaVu Sans"/>
              </a:rPr>
              <a:t>вікончасті переломи ребер</a:t>
            </a:r>
            <a:endParaRPr lang="ru-RU" sz="2400" spc="-1">
              <a:latin typeface="Arial"/>
            </a:endParaRPr>
          </a:p>
          <a:p>
            <a:pPr marL="343080" indent="-342000" algn="just">
              <a:buClr>
                <a:srgbClr val="000000"/>
              </a:buClr>
              <a:buFont typeface="Arial"/>
              <a:buChar char="•"/>
            </a:pPr>
            <a:r>
              <a:rPr lang="ru-RU" sz="2400" b="1" spc="-1">
                <a:solidFill>
                  <a:srgbClr val="000000"/>
                </a:solidFill>
                <a:latin typeface="Calibri"/>
                <a:ea typeface="DejaVu Sans"/>
              </a:rPr>
              <a:t>розрив діафрагми</a:t>
            </a:r>
            <a:endParaRPr lang="ru-RU" sz="2400" spc="-1">
              <a:latin typeface="Arial"/>
            </a:endParaRPr>
          </a:p>
          <a:p>
            <a:pPr marL="343080" indent="-342000" algn="just">
              <a:buClr>
                <a:srgbClr val="000000"/>
              </a:buClr>
              <a:buFont typeface="Arial"/>
              <a:buChar char="•"/>
            </a:pPr>
            <a:r>
              <a:rPr lang="ru-RU" sz="2400" b="1" spc="-1">
                <a:solidFill>
                  <a:srgbClr val="000000"/>
                </a:solidFill>
                <a:latin typeface="Calibri"/>
                <a:ea typeface="DejaVu Sans"/>
              </a:rPr>
              <a:t>плевропульмональний</a:t>
            </a:r>
            <a:endParaRPr lang="ru-RU" sz="2400" spc="-1">
              <a:latin typeface="Arial"/>
            </a:endParaRPr>
          </a:p>
        </p:txBody>
      </p:sp>
      <p:sp>
        <p:nvSpPr>
          <p:cNvPr id="748" name="CustomShape 3"/>
          <p:cNvSpPr/>
          <p:nvPr/>
        </p:nvSpPr>
        <p:spPr>
          <a:xfrm>
            <a:off x="2238240" y="3714840"/>
            <a:ext cx="8276040" cy="264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spcBef>
                <a:spcPts val="641"/>
              </a:spcBef>
            </a:pPr>
            <a:r>
              <a:rPr lang="ru-RU" sz="3200" b="1" spc="-1">
                <a:solidFill>
                  <a:srgbClr val="FF0000"/>
                </a:solidFill>
                <a:latin typeface="Calibri"/>
                <a:ea typeface="DejaVu Sans"/>
              </a:rPr>
              <a:t>Особливості клінічної картини закритих травм грудної клітини</a:t>
            </a:r>
            <a:endParaRPr lang="ru-RU" sz="3200" spc="-1">
              <a:latin typeface="Arial"/>
            </a:endParaRPr>
          </a:p>
          <a:p>
            <a:pPr marL="343080" indent="-342000">
              <a:spcBef>
                <a:spcPts val="641"/>
              </a:spcBef>
            </a:pPr>
            <a:r>
              <a:rPr lang="ru-RU" sz="3200" b="1" spc="-1">
                <a:solidFill>
                  <a:srgbClr val="000000"/>
                </a:solidFill>
                <a:latin typeface="Calibri"/>
                <a:ea typeface="DejaVu Sans"/>
              </a:rPr>
              <a:t>Загальні симптоми:</a:t>
            </a:r>
            <a:endParaRPr lang="ru-RU" sz="3200" spc="-1">
              <a:latin typeface="Arial"/>
            </a:endParaRPr>
          </a:p>
          <a:p>
            <a:pPr marL="343080" indent="-342000">
              <a:spcBef>
                <a:spcPts val="641"/>
              </a:spcBef>
              <a:buClr>
                <a:srgbClr val="000000"/>
              </a:buClr>
              <a:buFont typeface="Wingdings" charset="2"/>
              <a:buChar char=""/>
            </a:pPr>
            <a:r>
              <a:rPr lang="ru-RU" sz="3200" b="1" spc="-1">
                <a:solidFill>
                  <a:srgbClr val="000000"/>
                </a:solidFill>
                <a:latin typeface="Calibri"/>
                <a:ea typeface="DejaVu Sans"/>
              </a:rPr>
              <a:t>ознаки порушення дихання</a:t>
            </a:r>
            <a:endParaRPr lang="ru-RU" sz="3200" spc="-1">
              <a:latin typeface="Arial"/>
            </a:endParaRPr>
          </a:p>
          <a:p>
            <a:pPr marL="343080" indent="-342000">
              <a:spcBef>
                <a:spcPts val="641"/>
              </a:spcBef>
              <a:buClr>
                <a:srgbClr val="000000"/>
              </a:buClr>
              <a:buFont typeface="Wingdings" charset="2"/>
              <a:buChar char=""/>
            </a:pPr>
            <a:r>
              <a:rPr lang="ru-RU" sz="3200" b="1" spc="-1">
                <a:solidFill>
                  <a:srgbClr val="000000"/>
                </a:solidFill>
                <a:latin typeface="Calibri"/>
                <a:ea typeface="DejaVu Sans"/>
              </a:rPr>
              <a:t>ознаки порушення кровообігу</a:t>
            </a:r>
            <a:endParaRPr lang="ru-RU" sz="3200" spc="-1">
              <a:latin typeface="Arial"/>
            </a:endParaRPr>
          </a:p>
        </p:txBody>
      </p:sp>
    </p:spTree>
    <p:extLst>
      <p:ext uri="{BB962C8B-B14F-4D97-AF65-F5344CB8AC3E}">
        <p14:creationId xmlns:p14="http://schemas.microsoft.com/office/powerpoint/2010/main" val="70747313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746"/>
                                        </p:tgtEl>
                                        <p:attrNameLst>
                                          <p:attrName>style.visibility</p:attrName>
                                        </p:attrNameLst>
                                      </p:cBhvr>
                                      <p:to>
                                        <p:strVal val="visible"/>
                                      </p:to>
                                    </p:set>
                                    <p:anim calcmode="lin" valueType="num">
                                      <p:cBhvr additive="repl">
                                        <p:cTn id="7" dur="500" fill="hold"/>
                                        <p:tgtEl>
                                          <p:spTgt spid="746"/>
                                        </p:tgtEl>
                                        <p:attrNameLst>
                                          <p:attrName>ppt_x</p:attrName>
                                        </p:attrNameLst>
                                      </p:cBhvr>
                                      <p:tavLst>
                                        <p:tav tm="0">
                                          <p:val>
                                            <p:strVal val="0-#ppt_w/2"/>
                                          </p:val>
                                        </p:tav>
                                        <p:tav tm="100000">
                                          <p:val>
                                            <p:strVal val="#ppt_x"/>
                                          </p:val>
                                        </p:tav>
                                      </p:tavLst>
                                    </p:anim>
                                    <p:anim calcmode="lin" valueType="num">
                                      <p:cBhvr additive="repl">
                                        <p:cTn id="8" dur="500" fill="hold"/>
                                        <p:tgtEl>
                                          <p:spTgt spid="746"/>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747">
                                            <p:txEl>
                                              <p:pRg st="0" end="0"/>
                                            </p:txEl>
                                          </p:spTgt>
                                        </p:tgtEl>
                                        <p:attrNameLst>
                                          <p:attrName>style.visibility</p:attrName>
                                        </p:attrNameLst>
                                      </p:cBhvr>
                                      <p:to>
                                        <p:strVal val="visible"/>
                                      </p:to>
                                    </p:set>
                                    <p:anim calcmode="lin" valueType="num">
                                      <p:cBhvr additive="repl">
                                        <p:cTn id="12" dur="500" fill="hold"/>
                                        <p:tgtEl>
                                          <p:spTgt spid="747">
                                            <p:txEl>
                                              <p:pRg st="0" end="0"/>
                                            </p:txEl>
                                          </p:spTgt>
                                        </p:tgtEl>
                                        <p:attrNameLst>
                                          <p:attrName>ppt_x</p:attrName>
                                        </p:attrNameLst>
                                      </p:cBhvr>
                                      <p:tavLst>
                                        <p:tav tm="0">
                                          <p:val>
                                            <p:strVal val="0-#ppt_w/2"/>
                                          </p:val>
                                        </p:tav>
                                        <p:tav tm="100000">
                                          <p:val>
                                            <p:strVal val="#ppt_x"/>
                                          </p:val>
                                        </p:tav>
                                      </p:tavLst>
                                    </p:anim>
                                    <p:anim calcmode="lin" valueType="num">
                                      <p:cBhvr additive="repl">
                                        <p:cTn id="13" dur="500" fill="hold"/>
                                        <p:tgtEl>
                                          <p:spTgt spid="74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747">
                                            <p:txEl>
                                              <p:pRg st="1" end="1"/>
                                            </p:txEl>
                                          </p:spTgt>
                                        </p:tgtEl>
                                        <p:attrNameLst>
                                          <p:attrName>style.visibility</p:attrName>
                                        </p:attrNameLst>
                                      </p:cBhvr>
                                      <p:to>
                                        <p:strVal val="visible"/>
                                      </p:to>
                                    </p:set>
                                    <p:anim calcmode="lin" valueType="num">
                                      <p:cBhvr additive="repl">
                                        <p:cTn id="17" dur="500" fill="hold"/>
                                        <p:tgtEl>
                                          <p:spTgt spid="747">
                                            <p:txEl>
                                              <p:pRg st="1" end="1"/>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74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747">
                                            <p:txEl>
                                              <p:pRg st="2" end="2"/>
                                            </p:txEl>
                                          </p:spTgt>
                                        </p:tgtEl>
                                        <p:attrNameLst>
                                          <p:attrName>style.visibility</p:attrName>
                                        </p:attrNameLst>
                                      </p:cBhvr>
                                      <p:to>
                                        <p:strVal val="visible"/>
                                      </p:to>
                                    </p:set>
                                    <p:anim calcmode="lin" valueType="num">
                                      <p:cBhvr additive="repl">
                                        <p:cTn id="22" dur="500" fill="hold"/>
                                        <p:tgtEl>
                                          <p:spTgt spid="747">
                                            <p:txEl>
                                              <p:pRg st="2" end="2"/>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747">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747">
                                            <p:txEl>
                                              <p:pRg st="3" end="3"/>
                                            </p:txEl>
                                          </p:spTgt>
                                        </p:tgtEl>
                                        <p:attrNameLst>
                                          <p:attrName>style.visibility</p:attrName>
                                        </p:attrNameLst>
                                      </p:cBhvr>
                                      <p:to>
                                        <p:strVal val="visible"/>
                                      </p:to>
                                    </p:set>
                                    <p:anim calcmode="lin" valueType="num">
                                      <p:cBhvr additive="repl">
                                        <p:cTn id="27" dur="500" fill="hold"/>
                                        <p:tgtEl>
                                          <p:spTgt spid="747">
                                            <p:txEl>
                                              <p:pRg st="3" end="3"/>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747">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Effect">
                            <p:stCondLst>
                              <p:cond delay="2500"/>
                            </p:stCondLst>
                            <p:childTnLst>
                              <p:par>
                                <p:cTn id="30" presetID="2" presetClass="entr" presetSubtype="8" fill="hold" nodeType="afterEffect">
                                  <p:stCondLst>
                                    <p:cond delay="0"/>
                                  </p:stCondLst>
                                  <p:childTnLst>
                                    <p:set>
                                      <p:cBhvr>
                                        <p:cTn id="31" dur="1" fill="hold">
                                          <p:stCondLst>
                                            <p:cond delay="0"/>
                                          </p:stCondLst>
                                        </p:cTn>
                                        <p:tgtEl>
                                          <p:spTgt spid="747">
                                            <p:txEl>
                                              <p:pRg st="4" end="4"/>
                                            </p:txEl>
                                          </p:spTgt>
                                        </p:tgtEl>
                                        <p:attrNameLst>
                                          <p:attrName>style.visibility</p:attrName>
                                        </p:attrNameLst>
                                      </p:cBhvr>
                                      <p:to>
                                        <p:strVal val="visible"/>
                                      </p:to>
                                    </p:set>
                                    <p:anim calcmode="lin" valueType="num">
                                      <p:cBhvr additive="repl">
                                        <p:cTn id="32" dur="500" fill="hold"/>
                                        <p:tgtEl>
                                          <p:spTgt spid="747">
                                            <p:txEl>
                                              <p:pRg st="4" end="4"/>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747">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Effect">
                            <p:stCondLst>
                              <p:cond delay="3000"/>
                            </p:stCondLst>
                            <p:childTnLst>
                              <p:par>
                                <p:cTn id="35" presetID="2" presetClass="entr" presetSubtype="8" fill="hold" nodeType="afterEffect">
                                  <p:stCondLst>
                                    <p:cond delay="0"/>
                                  </p:stCondLst>
                                  <p:childTnLst>
                                    <p:set>
                                      <p:cBhvr>
                                        <p:cTn id="36" dur="1" fill="hold">
                                          <p:stCondLst>
                                            <p:cond delay="0"/>
                                          </p:stCondLst>
                                        </p:cTn>
                                        <p:tgtEl>
                                          <p:spTgt spid="747">
                                            <p:txEl>
                                              <p:pRg st="5" end="5"/>
                                            </p:txEl>
                                          </p:spTgt>
                                        </p:tgtEl>
                                        <p:attrNameLst>
                                          <p:attrName>style.visibility</p:attrName>
                                        </p:attrNameLst>
                                      </p:cBhvr>
                                      <p:to>
                                        <p:strVal val="visible"/>
                                      </p:to>
                                    </p:set>
                                    <p:anim calcmode="lin" valueType="num">
                                      <p:cBhvr additive="repl">
                                        <p:cTn id="37" dur="500" fill="hold"/>
                                        <p:tgtEl>
                                          <p:spTgt spid="747">
                                            <p:txEl>
                                              <p:pRg st="5" end="5"/>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747">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Effect">
                            <p:stCondLst>
                              <p:cond delay="3500"/>
                            </p:stCondLst>
                            <p:childTnLst>
                              <p:par>
                                <p:cTn id="40" presetID="2" presetClass="entr" presetSubtype="8" fill="hold" nodeType="afterEffect">
                                  <p:stCondLst>
                                    <p:cond delay="0"/>
                                  </p:stCondLst>
                                  <p:childTnLst>
                                    <p:set>
                                      <p:cBhvr>
                                        <p:cTn id="41" dur="1" fill="hold">
                                          <p:stCondLst>
                                            <p:cond delay="0"/>
                                          </p:stCondLst>
                                        </p:cTn>
                                        <p:tgtEl>
                                          <p:spTgt spid="747">
                                            <p:txEl>
                                              <p:pRg st="6" end="6"/>
                                            </p:txEl>
                                          </p:spTgt>
                                        </p:tgtEl>
                                        <p:attrNameLst>
                                          <p:attrName>style.visibility</p:attrName>
                                        </p:attrNameLst>
                                      </p:cBhvr>
                                      <p:to>
                                        <p:strVal val="visible"/>
                                      </p:to>
                                    </p:set>
                                    <p:anim calcmode="lin" valueType="num">
                                      <p:cBhvr additive="repl">
                                        <p:cTn id="42" dur="500" fill="hold"/>
                                        <p:tgtEl>
                                          <p:spTgt spid="747">
                                            <p:txEl>
                                              <p:pRg st="6" end="6"/>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747">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748">
                                            <p:txEl>
                                              <p:pRg st="0" end="0"/>
                                            </p:txEl>
                                          </p:spTgt>
                                        </p:tgtEl>
                                        <p:attrNameLst>
                                          <p:attrName>style.visibility</p:attrName>
                                        </p:attrNameLst>
                                      </p:cBhvr>
                                      <p:to>
                                        <p:strVal val="visible"/>
                                      </p:to>
                                    </p:set>
                                    <p:anim calcmode="lin" valueType="num">
                                      <p:cBhvr additive="repl">
                                        <p:cTn id="47" dur="500" fill="hold"/>
                                        <p:tgtEl>
                                          <p:spTgt spid="748">
                                            <p:txEl>
                                              <p:pRg st="0" end="0"/>
                                            </p:txEl>
                                          </p:spTgt>
                                        </p:tgtEl>
                                        <p:attrNameLst>
                                          <p:attrName>ppt_x</p:attrName>
                                        </p:attrNameLst>
                                      </p:cBhvr>
                                      <p:tavLst>
                                        <p:tav tm="0">
                                          <p:val>
                                            <p:strVal val="0-#ppt_w/2"/>
                                          </p:val>
                                        </p:tav>
                                        <p:tav tm="100000">
                                          <p:val>
                                            <p:strVal val="#ppt_x"/>
                                          </p:val>
                                        </p:tav>
                                      </p:tavLst>
                                    </p:anim>
                                    <p:anim calcmode="lin" valueType="num">
                                      <p:cBhvr additive="repl">
                                        <p:cTn id="48" dur="500" fill="hold"/>
                                        <p:tgtEl>
                                          <p:spTgt spid="74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748">
                                            <p:txEl>
                                              <p:pRg st="1" end="1"/>
                                            </p:txEl>
                                          </p:spTgt>
                                        </p:tgtEl>
                                        <p:attrNameLst>
                                          <p:attrName>style.visibility</p:attrName>
                                        </p:attrNameLst>
                                      </p:cBhvr>
                                      <p:to>
                                        <p:strVal val="visible"/>
                                      </p:to>
                                    </p:set>
                                    <p:anim calcmode="lin" valueType="num">
                                      <p:cBhvr additive="repl">
                                        <p:cTn id="52" dur="500" fill="hold"/>
                                        <p:tgtEl>
                                          <p:spTgt spid="748">
                                            <p:txEl>
                                              <p:pRg st="1" end="1"/>
                                            </p:txEl>
                                          </p:spTgt>
                                        </p:tgtEl>
                                        <p:attrNameLst>
                                          <p:attrName>ppt_x</p:attrName>
                                        </p:attrNameLst>
                                      </p:cBhvr>
                                      <p:tavLst>
                                        <p:tav tm="0">
                                          <p:val>
                                            <p:strVal val="0-#ppt_w/2"/>
                                          </p:val>
                                        </p:tav>
                                        <p:tav tm="100000">
                                          <p:val>
                                            <p:strVal val="#ppt_x"/>
                                          </p:val>
                                        </p:tav>
                                      </p:tavLst>
                                    </p:anim>
                                    <p:anim calcmode="lin" valueType="num">
                                      <p:cBhvr additive="repl">
                                        <p:cTn id="53" dur="500" fill="hold"/>
                                        <p:tgtEl>
                                          <p:spTgt spid="748">
                                            <p:txEl>
                                              <p:pRg st="1" end="1"/>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748">
                                            <p:txEl>
                                              <p:pRg st="2" end="2"/>
                                            </p:txEl>
                                          </p:spTgt>
                                        </p:tgtEl>
                                        <p:attrNameLst>
                                          <p:attrName>style.visibility</p:attrName>
                                        </p:attrNameLst>
                                      </p:cBhvr>
                                      <p:to>
                                        <p:strVal val="visible"/>
                                      </p:to>
                                    </p:set>
                                    <p:anim calcmode="lin" valueType="num">
                                      <p:cBhvr additive="repl">
                                        <p:cTn id="57" dur="500" fill="hold"/>
                                        <p:tgtEl>
                                          <p:spTgt spid="748">
                                            <p:txEl>
                                              <p:pRg st="2" end="2"/>
                                            </p:txEl>
                                          </p:spTgt>
                                        </p:tgtEl>
                                        <p:attrNameLst>
                                          <p:attrName>ppt_x</p:attrName>
                                        </p:attrNameLst>
                                      </p:cBhvr>
                                      <p:tavLst>
                                        <p:tav tm="0">
                                          <p:val>
                                            <p:strVal val="0-#ppt_w/2"/>
                                          </p:val>
                                        </p:tav>
                                        <p:tav tm="100000">
                                          <p:val>
                                            <p:strVal val="#ppt_x"/>
                                          </p:val>
                                        </p:tav>
                                      </p:tavLst>
                                    </p:anim>
                                    <p:anim calcmode="lin" valueType="num">
                                      <p:cBhvr additive="repl">
                                        <p:cTn id="58" dur="500" fill="hold"/>
                                        <p:tgtEl>
                                          <p:spTgt spid="748">
                                            <p:txEl>
                                              <p:pRg st="2" end="2"/>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748">
                                            <p:txEl>
                                              <p:pRg st="3" end="3"/>
                                            </p:txEl>
                                          </p:spTgt>
                                        </p:tgtEl>
                                        <p:attrNameLst>
                                          <p:attrName>style.visibility</p:attrName>
                                        </p:attrNameLst>
                                      </p:cBhvr>
                                      <p:to>
                                        <p:strVal val="visible"/>
                                      </p:to>
                                    </p:set>
                                    <p:anim calcmode="lin" valueType="num">
                                      <p:cBhvr additive="repl">
                                        <p:cTn id="62" dur="500" fill="hold"/>
                                        <p:tgtEl>
                                          <p:spTgt spid="748">
                                            <p:txEl>
                                              <p:pRg st="3" end="3"/>
                                            </p:txEl>
                                          </p:spTgt>
                                        </p:tgtEl>
                                        <p:attrNameLst>
                                          <p:attrName>ppt_x</p:attrName>
                                        </p:attrNameLst>
                                      </p:cBhvr>
                                      <p:tavLst>
                                        <p:tav tm="0">
                                          <p:val>
                                            <p:strVal val="0-#ppt_w/2"/>
                                          </p:val>
                                        </p:tav>
                                        <p:tav tm="100000">
                                          <p:val>
                                            <p:strVal val="#ppt_x"/>
                                          </p:val>
                                        </p:tav>
                                      </p:tavLst>
                                    </p:anim>
                                    <p:anim calcmode="lin" valueType="num">
                                      <p:cBhvr additive="repl">
                                        <p:cTn id="63" dur="500" fill="hold"/>
                                        <p:tgtEl>
                                          <p:spTgt spid="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CustomShape 1"/>
          <p:cNvSpPr/>
          <p:nvPr/>
        </p:nvSpPr>
        <p:spPr>
          <a:xfrm>
            <a:off x="2166960" y="214200"/>
            <a:ext cx="8200080" cy="128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600" b="1" spc="-1">
                <a:solidFill>
                  <a:srgbClr val="7030A0"/>
                </a:solidFill>
                <a:latin typeface="Tahoma"/>
                <a:ea typeface="DejaVu Sans"/>
              </a:rPr>
              <a:t>Особливості клінічної картини закритих травм грудної клітки</a:t>
            </a:r>
            <a:endParaRPr lang="ru-RU" sz="3600" spc="-1">
              <a:latin typeface="Arial"/>
            </a:endParaRPr>
          </a:p>
        </p:txBody>
      </p:sp>
      <p:sp>
        <p:nvSpPr>
          <p:cNvPr id="750" name="CustomShape 2"/>
          <p:cNvSpPr/>
          <p:nvPr/>
        </p:nvSpPr>
        <p:spPr>
          <a:xfrm>
            <a:off x="1809840" y="1857240"/>
            <a:ext cx="8285760" cy="457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ctr">
              <a:spcBef>
                <a:spcPts val="479"/>
              </a:spcBef>
            </a:pPr>
            <a:r>
              <a:rPr lang="ru-RU" sz="2400" b="1" spc="-1">
                <a:solidFill>
                  <a:srgbClr val="0070C0"/>
                </a:solidFill>
                <a:latin typeface="Tahoma"/>
                <a:ea typeface="DejaVu Sans"/>
              </a:rPr>
              <a:t>Місцеві симптоми:</a:t>
            </a:r>
            <a:endParaRPr lang="ru-RU" sz="2400" spc="-1">
              <a:latin typeface="Arial"/>
            </a:endParaRPr>
          </a:p>
          <a:p>
            <a:pPr marL="343080" indent="-342000" algn="just">
              <a:spcBef>
                <a:spcPts val="479"/>
              </a:spcBef>
              <a:buClr>
                <a:srgbClr val="000000"/>
              </a:buClr>
              <a:buFont typeface="Arial"/>
              <a:buChar char="•"/>
            </a:pPr>
            <a:r>
              <a:rPr lang="ru-RU" sz="2400" b="1" spc="-1">
                <a:solidFill>
                  <a:srgbClr val="000000"/>
                </a:solidFill>
                <a:latin typeface="Tahoma"/>
                <a:ea typeface="DejaVu Sans"/>
              </a:rPr>
              <a:t>кровохаркання</a:t>
            </a:r>
            <a:endParaRPr lang="ru-RU" sz="2400" spc="-1">
              <a:latin typeface="Arial"/>
            </a:endParaRPr>
          </a:p>
          <a:p>
            <a:pPr marL="343080" indent="-342000" algn="just">
              <a:spcBef>
                <a:spcPts val="479"/>
              </a:spcBef>
              <a:buClr>
                <a:srgbClr val="000000"/>
              </a:buClr>
              <a:buFont typeface="Arial"/>
              <a:buChar char="•"/>
            </a:pPr>
            <a:r>
              <a:rPr lang="ru-RU" sz="2400" b="1" spc="-1">
                <a:solidFill>
                  <a:srgbClr val="000000"/>
                </a:solidFill>
                <a:latin typeface="Tahoma"/>
                <a:ea typeface="DejaVu Sans"/>
              </a:rPr>
              <a:t>підшкірна емфізема </a:t>
            </a:r>
            <a:endParaRPr lang="ru-RU" sz="2400" spc="-1">
              <a:latin typeface="Arial"/>
            </a:endParaRPr>
          </a:p>
          <a:p>
            <a:pPr marL="343080" indent="-342000" algn="just">
              <a:spcBef>
                <a:spcPts val="479"/>
              </a:spcBef>
              <a:buClr>
                <a:srgbClr val="000000"/>
              </a:buClr>
              <a:buFont typeface="Arial"/>
              <a:buChar char="•"/>
            </a:pPr>
            <a:r>
              <a:rPr lang="ru-RU" sz="2400" b="1" spc="-1">
                <a:solidFill>
                  <a:srgbClr val="000000"/>
                </a:solidFill>
                <a:latin typeface="Tahoma"/>
                <a:ea typeface="DejaVu Sans"/>
              </a:rPr>
              <a:t>хворобливість при пальпації грудної клітки і відставання її при диханні</a:t>
            </a:r>
            <a:endParaRPr lang="ru-RU" sz="2400" spc="-1">
              <a:latin typeface="Arial"/>
            </a:endParaRPr>
          </a:p>
          <a:p>
            <a:pPr marL="343080" indent="-342000" algn="just">
              <a:spcBef>
                <a:spcPts val="479"/>
              </a:spcBef>
              <a:buClr>
                <a:srgbClr val="000000"/>
              </a:buClr>
              <a:buFont typeface="Arial"/>
              <a:buChar char="•"/>
            </a:pPr>
            <a:r>
              <a:rPr lang="ru-RU" sz="2400" b="1" spc="-1">
                <a:solidFill>
                  <a:srgbClr val="000000"/>
                </a:solidFill>
                <a:latin typeface="Tahoma"/>
                <a:ea typeface="DejaVu Sans"/>
              </a:rPr>
              <a:t>наявність патологічної рухливості кісткових відламків</a:t>
            </a:r>
            <a:endParaRPr lang="ru-RU" sz="2400" spc="-1">
              <a:latin typeface="Arial"/>
            </a:endParaRPr>
          </a:p>
          <a:p>
            <a:pPr marL="343080" indent="-342000" algn="just">
              <a:spcBef>
                <a:spcPts val="479"/>
              </a:spcBef>
              <a:buClr>
                <a:srgbClr val="000000"/>
              </a:buClr>
              <a:buFont typeface="Arial"/>
              <a:buChar char="•"/>
            </a:pPr>
            <a:r>
              <a:rPr lang="ru-RU" sz="2400" b="1" spc="-1">
                <a:solidFill>
                  <a:srgbClr val="000000"/>
                </a:solidFill>
                <a:latin typeface="Tahoma"/>
                <a:ea typeface="DejaVu Sans"/>
              </a:rPr>
              <a:t>перкуторно: тимпаніт або укорочення перкуторного звуку</a:t>
            </a:r>
            <a:endParaRPr lang="ru-RU" sz="2400" spc="-1">
              <a:latin typeface="Arial"/>
            </a:endParaRPr>
          </a:p>
          <a:p>
            <a:pPr marL="343080" indent="-342000" algn="just">
              <a:spcBef>
                <a:spcPts val="479"/>
              </a:spcBef>
              <a:buClr>
                <a:srgbClr val="000000"/>
              </a:buClr>
              <a:buFont typeface="Arial"/>
              <a:buChar char="•"/>
            </a:pPr>
            <a:r>
              <a:rPr lang="ru-RU" sz="2400" b="1" spc="-1">
                <a:solidFill>
                  <a:srgbClr val="000000"/>
                </a:solidFill>
                <a:latin typeface="Tahoma"/>
                <a:ea typeface="DejaVu Sans"/>
              </a:rPr>
              <a:t>аускультативно: послаблення або відсутність дихальних шумів</a:t>
            </a:r>
            <a:endParaRPr lang="ru-RU" sz="2400" spc="-1">
              <a:latin typeface="Arial"/>
            </a:endParaRPr>
          </a:p>
        </p:txBody>
      </p:sp>
    </p:spTree>
    <p:extLst>
      <p:ext uri="{BB962C8B-B14F-4D97-AF65-F5344CB8AC3E}">
        <p14:creationId xmlns:p14="http://schemas.microsoft.com/office/powerpoint/2010/main" val="5654558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749"/>
                                        </p:tgtEl>
                                        <p:attrNameLst>
                                          <p:attrName>style.visibility</p:attrName>
                                        </p:attrNameLst>
                                      </p:cBhvr>
                                      <p:to>
                                        <p:strVal val="visible"/>
                                      </p:to>
                                    </p:set>
                                    <p:anim calcmode="lin" valueType="num">
                                      <p:cBhvr additive="repl">
                                        <p:cTn id="7" dur="500" fill="hold"/>
                                        <p:tgtEl>
                                          <p:spTgt spid="749"/>
                                        </p:tgtEl>
                                        <p:attrNameLst>
                                          <p:attrName>ppt_x</p:attrName>
                                        </p:attrNameLst>
                                      </p:cBhvr>
                                      <p:tavLst>
                                        <p:tav tm="0">
                                          <p:val>
                                            <p:strVal val="0-#ppt_w/2"/>
                                          </p:val>
                                        </p:tav>
                                        <p:tav tm="100000">
                                          <p:val>
                                            <p:strVal val="#ppt_x"/>
                                          </p:val>
                                        </p:tav>
                                      </p:tavLst>
                                    </p:anim>
                                    <p:anim calcmode="lin" valueType="num">
                                      <p:cBhvr additive="repl">
                                        <p:cTn id="8" dur="500" fill="hold"/>
                                        <p:tgtEl>
                                          <p:spTgt spid="749"/>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750">
                                            <p:txEl>
                                              <p:pRg st="0" end="0"/>
                                            </p:txEl>
                                          </p:spTgt>
                                        </p:tgtEl>
                                        <p:attrNameLst>
                                          <p:attrName>style.visibility</p:attrName>
                                        </p:attrNameLst>
                                      </p:cBhvr>
                                      <p:to>
                                        <p:strVal val="visible"/>
                                      </p:to>
                                    </p:set>
                                    <p:anim calcmode="lin" valueType="num">
                                      <p:cBhvr additive="repl">
                                        <p:cTn id="12" dur="500" fill="hold"/>
                                        <p:tgtEl>
                                          <p:spTgt spid="750">
                                            <p:txEl>
                                              <p:pRg st="0" end="0"/>
                                            </p:txEl>
                                          </p:spTgt>
                                        </p:tgtEl>
                                        <p:attrNameLst>
                                          <p:attrName>ppt_x</p:attrName>
                                        </p:attrNameLst>
                                      </p:cBhvr>
                                      <p:tavLst>
                                        <p:tav tm="0">
                                          <p:val>
                                            <p:strVal val="0-#ppt_w/2"/>
                                          </p:val>
                                        </p:tav>
                                        <p:tav tm="100000">
                                          <p:val>
                                            <p:strVal val="#ppt_x"/>
                                          </p:val>
                                        </p:tav>
                                      </p:tavLst>
                                    </p:anim>
                                    <p:anim calcmode="lin" valueType="num">
                                      <p:cBhvr additive="repl">
                                        <p:cTn id="13" dur="500" fill="hold"/>
                                        <p:tgtEl>
                                          <p:spTgt spid="750">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750">
                                            <p:txEl>
                                              <p:pRg st="1" end="1"/>
                                            </p:txEl>
                                          </p:spTgt>
                                        </p:tgtEl>
                                        <p:attrNameLst>
                                          <p:attrName>style.visibility</p:attrName>
                                        </p:attrNameLst>
                                      </p:cBhvr>
                                      <p:to>
                                        <p:strVal val="visible"/>
                                      </p:to>
                                    </p:set>
                                    <p:anim calcmode="lin" valueType="num">
                                      <p:cBhvr additive="repl">
                                        <p:cTn id="17" dur="500" fill="hold"/>
                                        <p:tgtEl>
                                          <p:spTgt spid="750">
                                            <p:txEl>
                                              <p:pRg st="1" end="1"/>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750">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750">
                                            <p:txEl>
                                              <p:pRg st="2" end="2"/>
                                            </p:txEl>
                                          </p:spTgt>
                                        </p:tgtEl>
                                        <p:attrNameLst>
                                          <p:attrName>style.visibility</p:attrName>
                                        </p:attrNameLst>
                                      </p:cBhvr>
                                      <p:to>
                                        <p:strVal val="visible"/>
                                      </p:to>
                                    </p:set>
                                    <p:anim calcmode="lin" valueType="num">
                                      <p:cBhvr additive="repl">
                                        <p:cTn id="22" dur="500" fill="hold"/>
                                        <p:tgtEl>
                                          <p:spTgt spid="750">
                                            <p:txEl>
                                              <p:pRg st="2" end="2"/>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75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50">
                                            <p:txEl>
                                              <p:pRg st="3" end="3"/>
                                            </p:txEl>
                                          </p:spTgt>
                                        </p:tgtEl>
                                        <p:attrNameLst>
                                          <p:attrName>style.visibility</p:attrName>
                                        </p:attrNameLst>
                                      </p:cBhvr>
                                      <p:to>
                                        <p:strVal val="visible"/>
                                      </p:to>
                                    </p:set>
                                    <p:anim calcmode="lin" valueType="num">
                                      <p:cBhvr additive="repl">
                                        <p:cTn id="27" dur="500" fill="hold"/>
                                        <p:tgtEl>
                                          <p:spTgt spid="750">
                                            <p:txEl>
                                              <p:pRg st="3" end="3"/>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750">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Effect">
                            <p:stCondLst>
                              <p:cond delay="2500"/>
                            </p:stCondLst>
                            <p:childTnLst>
                              <p:par>
                                <p:cTn id="30" presetID="2" presetClass="entr" presetSubtype="8" fill="hold" nodeType="afterEffect">
                                  <p:stCondLst>
                                    <p:cond delay="0"/>
                                  </p:stCondLst>
                                  <p:childTnLst>
                                    <p:set>
                                      <p:cBhvr>
                                        <p:cTn id="31" dur="1" fill="hold">
                                          <p:stCondLst>
                                            <p:cond delay="0"/>
                                          </p:stCondLst>
                                        </p:cTn>
                                        <p:tgtEl>
                                          <p:spTgt spid="750">
                                            <p:txEl>
                                              <p:pRg st="4" end="4"/>
                                            </p:txEl>
                                          </p:spTgt>
                                        </p:tgtEl>
                                        <p:attrNameLst>
                                          <p:attrName>style.visibility</p:attrName>
                                        </p:attrNameLst>
                                      </p:cBhvr>
                                      <p:to>
                                        <p:strVal val="visible"/>
                                      </p:to>
                                    </p:set>
                                    <p:anim calcmode="lin" valueType="num">
                                      <p:cBhvr additive="repl">
                                        <p:cTn id="32" dur="500" fill="hold"/>
                                        <p:tgtEl>
                                          <p:spTgt spid="750">
                                            <p:txEl>
                                              <p:pRg st="4" end="4"/>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750">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Effect">
                            <p:stCondLst>
                              <p:cond delay="3000"/>
                            </p:stCondLst>
                            <p:childTnLst>
                              <p:par>
                                <p:cTn id="35" presetID="2" presetClass="entr" presetSubtype="8" fill="hold" nodeType="afterEffect">
                                  <p:stCondLst>
                                    <p:cond delay="0"/>
                                  </p:stCondLst>
                                  <p:childTnLst>
                                    <p:set>
                                      <p:cBhvr>
                                        <p:cTn id="36" dur="1" fill="hold">
                                          <p:stCondLst>
                                            <p:cond delay="0"/>
                                          </p:stCondLst>
                                        </p:cTn>
                                        <p:tgtEl>
                                          <p:spTgt spid="750">
                                            <p:txEl>
                                              <p:pRg st="5" end="5"/>
                                            </p:txEl>
                                          </p:spTgt>
                                        </p:tgtEl>
                                        <p:attrNameLst>
                                          <p:attrName>style.visibility</p:attrName>
                                        </p:attrNameLst>
                                      </p:cBhvr>
                                      <p:to>
                                        <p:strVal val="visible"/>
                                      </p:to>
                                    </p:set>
                                    <p:anim calcmode="lin" valueType="num">
                                      <p:cBhvr additive="repl">
                                        <p:cTn id="37" dur="500" fill="hold"/>
                                        <p:tgtEl>
                                          <p:spTgt spid="750">
                                            <p:txEl>
                                              <p:pRg st="5" end="5"/>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750">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Effect">
                            <p:stCondLst>
                              <p:cond delay="3500"/>
                            </p:stCondLst>
                            <p:childTnLst>
                              <p:par>
                                <p:cTn id="40" presetID="2" presetClass="entr" presetSubtype="8" fill="hold" nodeType="afterEffect">
                                  <p:stCondLst>
                                    <p:cond delay="0"/>
                                  </p:stCondLst>
                                  <p:childTnLst>
                                    <p:set>
                                      <p:cBhvr>
                                        <p:cTn id="41" dur="1" fill="hold">
                                          <p:stCondLst>
                                            <p:cond delay="0"/>
                                          </p:stCondLst>
                                        </p:cTn>
                                        <p:tgtEl>
                                          <p:spTgt spid="750">
                                            <p:txEl>
                                              <p:pRg st="6" end="6"/>
                                            </p:txEl>
                                          </p:spTgt>
                                        </p:tgtEl>
                                        <p:attrNameLst>
                                          <p:attrName>style.visibility</p:attrName>
                                        </p:attrNameLst>
                                      </p:cBhvr>
                                      <p:to>
                                        <p:strVal val="visible"/>
                                      </p:to>
                                    </p:set>
                                    <p:anim calcmode="lin" valueType="num">
                                      <p:cBhvr additive="repl">
                                        <p:cTn id="42" dur="500" fill="hold"/>
                                        <p:tgtEl>
                                          <p:spTgt spid="750">
                                            <p:txEl>
                                              <p:pRg st="6" end="6"/>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75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CustomShape 1"/>
          <p:cNvSpPr/>
          <p:nvPr/>
        </p:nvSpPr>
        <p:spPr>
          <a:xfrm>
            <a:off x="2590680" y="17640"/>
            <a:ext cx="7771320" cy="156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200" b="1" spc="-1">
                <a:solidFill>
                  <a:srgbClr val="000000"/>
                </a:solidFill>
                <a:latin typeface="Calibri"/>
                <a:ea typeface="DejaVu Sans"/>
              </a:rPr>
              <a:t>Зсув реберного вікна і середостіння при вікончатому переломах ребер</a:t>
            </a:r>
            <a:endParaRPr lang="ru-RU" sz="3200" spc="-1">
              <a:latin typeface="Arial"/>
            </a:endParaRPr>
          </a:p>
        </p:txBody>
      </p:sp>
      <p:sp>
        <p:nvSpPr>
          <p:cNvPr id="752" name="CustomShape 2"/>
          <p:cNvSpPr/>
          <p:nvPr/>
        </p:nvSpPr>
        <p:spPr>
          <a:xfrm>
            <a:off x="3108000" y="5871600"/>
            <a:ext cx="728568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spcBef>
                <a:spcPts val="561"/>
              </a:spcBef>
            </a:pPr>
            <a:r>
              <a:rPr lang="ru-RU" sz="2800" spc="-1">
                <a:solidFill>
                  <a:srgbClr val="000000"/>
                </a:solidFill>
                <a:latin typeface="Calibri"/>
                <a:ea typeface="DejaVu Sans"/>
              </a:rPr>
              <a:t>   а – при вдиху                б – при видиху</a:t>
            </a:r>
            <a:endParaRPr lang="ru-RU" sz="2800" spc="-1">
              <a:latin typeface="Arial"/>
            </a:endParaRPr>
          </a:p>
        </p:txBody>
      </p:sp>
      <p:pic>
        <p:nvPicPr>
          <p:cNvPr id="753" name="Picture 4"/>
          <p:cNvPicPr/>
          <p:nvPr/>
        </p:nvPicPr>
        <p:blipFill>
          <a:blip r:embed="rId2"/>
          <a:stretch/>
        </p:blipFill>
        <p:spPr>
          <a:xfrm>
            <a:off x="2590680" y="1752480"/>
            <a:ext cx="8076240" cy="3961440"/>
          </a:xfrm>
          <a:prstGeom prst="rect">
            <a:avLst/>
          </a:prstGeom>
          <a:ln w="9360">
            <a:noFill/>
          </a:ln>
        </p:spPr>
      </p:pic>
    </p:spTree>
    <p:extLst>
      <p:ext uri="{BB962C8B-B14F-4D97-AF65-F5344CB8AC3E}">
        <p14:creationId xmlns:p14="http://schemas.microsoft.com/office/powerpoint/2010/main" val="216471190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751"/>
                                        </p:tgtEl>
                                        <p:attrNameLst>
                                          <p:attrName>style.visibility</p:attrName>
                                        </p:attrNameLst>
                                      </p:cBhvr>
                                      <p:to>
                                        <p:strVal val="visible"/>
                                      </p:to>
                                    </p:set>
                                    <p:anim calcmode="lin" valueType="num">
                                      <p:cBhvr additive="repl">
                                        <p:cTn id="7" dur="500" fill="hold"/>
                                        <p:tgtEl>
                                          <p:spTgt spid="751"/>
                                        </p:tgtEl>
                                        <p:attrNameLst>
                                          <p:attrName>ppt_x</p:attrName>
                                        </p:attrNameLst>
                                      </p:cBhvr>
                                      <p:tavLst>
                                        <p:tav tm="0">
                                          <p:val>
                                            <p:strVal val="0-#ppt_w/2"/>
                                          </p:val>
                                        </p:tav>
                                        <p:tav tm="100000">
                                          <p:val>
                                            <p:strVal val="#ppt_x"/>
                                          </p:val>
                                        </p:tav>
                                      </p:tavLst>
                                    </p:anim>
                                    <p:anim calcmode="lin" valueType="num">
                                      <p:cBhvr additive="repl">
                                        <p:cTn id="8" dur="500" fill="hold"/>
                                        <p:tgtEl>
                                          <p:spTgt spid="751"/>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753"/>
                                        </p:tgtEl>
                                        <p:attrNameLst>
                                          <p:attrName>style.visibility</p:attrName>
                                        </p:attrNameLst>
                                      </p:cBhvr>
                                      <p:to>
                                        <p:strVal val="visible"/>
                                      </p:to>
                                    </p:set>
                                    <p:anim calcmode="lin" valueType="num">
                                      <p:cBhvr additive="repl">
                                        <p:cTn id="12" dur="500" fill="hold"/>
                                        <p:tgtEl>
                                          <p:spTgt spid="753"/>
                                        </p:tgtEl>
                                        <p:attrNameLst>
                                          <p:attrName>ppt_x</p:attrName>
                                        </p:attrNameLst>
                                      </p:cBhvr>
                                      <p:tavLst>
                                        <p:tav tm="0">
                                          <p:val>
                                            <p:strVal val="0-#ppt_w/2"/>
                                          </p:val>
                                        </p:tav>
                                        <p:tav tm="100000">
                                          <p:val>
                                            <p:strVal val="#ppt_x"/>
                                          </p:val>
                                        </p:tav>
                                      </p:tavLst>
                                    </p:anim>
                                    <p:anim calcmode="lin" valueType="num">
                                      <p:cBhvr additive="repl">
                                        <p:cTn id="13" dur="500" fill="hold"/>
                                        <p:tgtEl>
                                          <p:spTgt spid="753"/>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752">
                                            <p:txEl>
                                              <p:pRg st="0" end="0"/>
                                            </p:txEl>
                                          </p:spTgt>
                                        </p:tgtEl>
                                        <p:attrNameLst>
                                          <p:attrName>style.visibility</p:attrName>
                                        </p:attrNameLst>
                                      </p:cBhvr>
                                      <p:to>
                                        <p:strVal val="visible"/>
                                      </p:to>
                                    </p:set>
                                    <p:anim calcmode="lin" valueType="num">
                                      <p:cBhvr additive="repl">
                                        <p:cTn id="17" dur="500" fill="hold"/>
                                        <p:tgtEl>
                                          <p:spTgt spid="752">
                                            <p:txEl>
                                              <p:pRg st="0" end="0"/>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7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CustomShape 1"/>
          <p:cNvSpPr/>
          <p:nvPr/>
        </p:nvSpPr>
        <p:spPr>
          <a:xfrm>
            <a:off x="1524000" y="47520"/>
            <a:ext cx="8914320" cy="80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3200" b="1" spc="-1">
                <a:solidFill>
                  <a:srgbClr val="FF0000"/>
                </a:solidFill>
                <a:latin typeface="Calibri"/>
                <a:ea typeface="DejaVu Sans"/>
              </a:rPr>
              <a:t>Принципи діагностики травм грудної клітки:</a:t>
            </a:r>
            <a:endParaRPr lang="ru-RU" sz="3200" spc="-1">
              <a:latin typeface="Arial"/>
            </a:endParaRPr>
          </a:p>
        </p:txBody>
      </p:sp>
      <p:sp>
        <p:nvSpPr>
          <p:cNvPr id="755" name="CustomShape 2"/>
          <p:cNvSpPr/>
          <p:nvPr/>
        </p:nvSpPr>
        <p:spPr>
          <a:xfrm>
            <a:off x="1738200" y="642960"/>
            <a:ext cx="8928720" cy="192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343080" indent="-342000">
              <a:lnSpc>
                <a:spcPct val="90000"/>
              </a:lnSpc>
              <a:buClr>
                <a:srgbClr val="000000"/>
              </a:buClr>
              <a:buFont typeface="Arial"/>
              <a:buChar char="•"/>
            </a:pPr>
            <a:r>
              <a:rPr lang="ru-RU" sz="2400" spc="-1">
                <a:solidFill>
                  <a:srgbClr val="000000"/>
                </a:solidFill>
                <a:latin typeface="Calibri"/>
                <a:ea typeface="DejaVu Sans"/>
              </a:rPr>
              <a:t>Фізикальні методи обстеження</a:t>
            </a:r>
            <a:endParaRPr lang="ru-RU" sz="2400" spc="-1">
              <a:latin typeface="Arial"/>
            </a:endParaRPr>
          </a:p>
          <a:p>
            <a:pPr marL="343080" indent="-342000">
              <a:lnSpc>
                <a:spcPct val="90000"/>
              </a:lnSpc>
              <a:buClr>
                <a:srgbClr val="000000"/>
              </a:buClr>
              <a:buFont typeface="Arial"/>
              <a:buChar char="•"/>
            </a:pPr>
            <a:r>
              <a:rPr lang="ru-RU" sz="2400" spc="-1">
                <a:solidFill>
                  <a:srgbClr val="000000"/>
                </a:solidFill>
                <a:latin typeface="Calibri"/>
                <a:ea typeface="DejaVu Sans"/>
              </a:rPr>
              <a:t>Клініко-біохімічні аналізи крові і сечі</a:t>
            </a:r>
            <a:endParaRPr lang="ru-RU" sz="2400" spc="-1">
              <a:latin typeface="Arial"/>
            </a:endParaRPr>
          </a:p>
          <a:p>
            <a:pPr marL="343080" indent="-342000">
              <a:lnSpc>
                <a:spcPct val="90000"/>
              </a:lnSpc>
              <a:buClr>
                <a:srgbClr val="000000"/>
              </a:buClr>
              <a:buFont typeface="Arial"/>
              <a:buChar char="•"/>
            </a:pPr>
            <a:r>
              <a:rPr lang="ru-RU" sz="2400" spc="-1">
                <a:solidFill>
                  <a:srgbClr val="000000"/>
                </a:solidFill>
                <a:latin typeface="Calibri"/>
                <a:ea typeface="DejaVu Sans"/>
              </a:rPr>
              <a:t>Рентгенографія грудної клітини в двох проекціях</a:t>
            </a:r>
            <a:endParaRPr lang="ru-RU" sz="2400" spc="-1">
              <a:latin typeface="Arial"/>
            </a:endParaRPr>
          </a:p>
          <a:p>
            <a:pPr marL="343080" indent="-342000">
              <a:lnSpc>
                <a:spcPct val="90000"/>
              </a:lnSpc>
              <a:buClr>
                <a:srgbClr val="000000"/>
              </a:buClr>
              <a:buFont typeface="Arial"/>
              <a:buChar char="•"/>
            </a:pPr>
            <a:r>
              <a:rPr lang="ru-RU" sz="2400" spc="-1">
                <a:solidFill>
                  <a:srgbClr val="000000"/>
                </a:solidFill>
                <a:latin typeface="Calibri"/>
                <a:ea typeface="DejaVu Sans"/>
              </a:rPr>
              <a:t>Пункція плевральної порожнини</a:t>
            </a:r>
            <a:endParaRPr lang="ru-RU" sz="2400" spc="-1">
              <a:latin typeface="Arial"/>
            </a:endParaRPr>
          </a:p>
          <a:p>
            <a:pPr marL="343080" indent="-342000">
              <a:lnSpc>
                <a:spcPct val="90000"/>
              </a:lnSpc>
              <a:buClr>
                <a:srgbClr val="000000"/>
              </a:buClr>
              <a:buFont typeface="Arial"/>
              <a:buChar char="•"/>
            </a:pPr>
            <a:r>
              <a:rPr lang="ru-RU" sz="2400" spc="-1">
                <a:solidFill>
                  <a:srgbClr val="000000"/>
                </a:solidFill>
                <a:latin typeface="Calibri"/>
                <a:ea typeface="DejaVu Sans"/>
              </a:rPr>
              <a:t>Торакоскопія</a:t>
            </a:r>
            <a:endParaRPr lang="ru-RU" sz="2400" spc="-1">
              <a:latin typeface="Arial"/>
            </a:endParaRPr>
          </a:p>
          <a:p>
            <a:pPr marL="343080" indent="-342000">
              <a:lnSpc>
                <a:spcPct val="90000"/>
              </a:lnSpc>
              <a:buClr>
                <a:srgbClr val="000000"/>
              </a:buClr>
              <a:buFont typeface="Arial"/>
              <a:buChar char="•"/>
            </a:pPr>
            <a:r>
              <a:rPr lang="ru-RU" sz="2400" spc="-1">
                <a:solidFill>
                  <a:srgbClr val="000000"/>
                </a:solidFill>
                <a:latin typeface="Calibri"/>
                <a:ea typeface="DejaVu Sans"/>
              </a:rPr>
              <a:t> </a:t>
            </a:r>
            <a:endParaRPr lang="ru-RU" sz="2400" spc="-1">
              <a:latin typeface="Arial"/>
            </a:endParaRPr>
          </a:p>
        </p:txBody>
      </p:sp>
      <p:sp>
        <p:nvSpPr>
          <p:cNvPr id="756" name="CustomShape 3"/>
          <p:cNvSpPr/>
          <p:nvPr/>
        </p:nvSpPr>
        <p:spPr>
          <a:xfrm>
            <a:off x="1881120" y="2571840"/>
            <a:ext cx="8357040" cy="385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9500" lnSpcReduction="10000"/>
          </a:bodyPr>
          <a:lstStyle/>
          <a:p>
            <a:pPr marL="343080" indent="-342000" algn="just">
              <a:lnSpc>
                <a:spcPct val="90000"/>
              </a:lnSpc>
            </a:pPr>
            <a:r>
              <a:rPr lang="ru-RU" sz="2400" b="1" spc="-1">
                <a:solidFill>
                  <a:srgbClr val="FF0000"/>
                </a:solidFill>
                <a:latin typeface="Calibri"/>
                <a:ea typeface="DejaVu Sans"/>
              </a:rPr>
              <a:t>Принципи лікування травм грудної клітки:</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ліквідація станів, що загрожують життю (асфіксія, асистолія)</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знеболювання</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протишокова терапія, інгаляція кисню</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транспортування в напівсидячому положенні з відведеною в бік головою</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плевральні пункції, дренування плевральної порожнини, бронхосанації</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ШВЛ (при прогресуючої дихальної недостатності)</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термінове оперативне лікування при продовженні кровотечі, тампонаді перикарда, </a:t>
            </a:r>
            <a:endParaRPr lang="ru-RU" sz="2400" spc="-1">
              <a:latin typeface="Arial"/>
            </a:endParaRPr>
          </a:p>
          <a:p>
            <a:pPr marL="343080" indent="-342000" algn="just">
              <a:lnSpc>
                <a:spcPct val="90000"/>
              </a:lnSpc>
              <a:buClr>
                <a:srgbClr val="000000"/>
              </a:buClr>
              <a:buFont typeface="Arial"/>
              <a:buChar char="•"/>
            </a:pPr>
            <a:r>
              <a:rPr lang="ru-RU" sz="2400" spc="-1">
                <a:solidFill>
                  <a:srgbClr val="000000"/>
                </a:solidFill>
                <a:latin typeface="Calibri"/>
                <a:ea typeface="DejaVu Sans"/>
              </a:rPr>
              <a:t>продовження виділення повітря по дренажу</a:t>
            </a:r>
            <a:endParaRPr lang="ru-RU" sz="2400" spc="-1">
              <a:latin typeface="Arial"/>
            </a:endParaRPr>
          </a:p>
          <a:p>
            <a:pPr marL="343080" indent="-342000" algn="just">
              <a:lnSpc>
                <a:spcPct val="90000"/>
              </a:lnSpc>
              <a:buClr>
                <a:srgbClr val="FF0000"/>
              </a:buClr>
              <a:buFont typeface="Arial"/>
              <a:buChar char="•"/>
            </a:pPr>
            <a:r>
              <a:rPr lang="ru-RU" sz="2400" b="1" spc="-1">
                <a:solidFill>
                  <a:srgbClr val="FF0000"/>
                </a:solidFill>
                <a:latin typeface="Calibri"/>
                <a:ea typeface="DejaVu Sans"/>
              </a:rPr>
              <a:t>Ускладнення травми грудної клітини: </a:t>
            </a:r>
            <a:r>
              <a:rPr lang="ru-RU" sz="2400" b="1" spc="-1">
                <a:solidFill>
                  <a:srgbClr val="000000"/>
                </a:solidFill>
                <a:latin typeface="Calibri"/>
                <a:ea typeface="DejaVu Sans"/>
              </a:rPr>
              <a:t>пневмонія, гнійний плеврит, емпієма плеври,  медіастиніт</a:t>
            </a:r>
            <a:endParaRPr lang="ru-RU" sz="2400" spc="-1">
              <a:latin typeface="Arial"/>
            </a:endParaRPr>
          </a:p>
          <a:p>
            <a:pPr algn="just">
              <a:lnSpc>
                <a:spcPct val="90000"/>
              </a:lnSpc>
            </a:pPr>
            <a:endParaRPr lang="ru-RU" sz="2400" spc="-1">
              <a:latin typeface="Arial"/>
            </a:endParaRPr>
          </a:p>
          <a:p>
            <a:pPr algn="just">
              <a:lnSpc>
                <a:spcPct val="90000"/>
              </a:lnSpc>
            </a:pPr>
            <a:endParaRPr lang="ru-RU" sz="2400" spc="-1">
              <a:latin typeface="Arial"/>
            </a:endParaRPr>
          </a:p>
        </p:txBody>
      </p:sp>
    </p:spTree>
    <p:extLst>
      <p:ext uri="{BB962C8B-B14F-4D97-AF65-F5344CB8AC3E}">
        <p14:creationId xmlns:p14="http://schemas.microsoft.com/office/powerpoint/2010/main" val="103701235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0"/>
                      </p:stCondLst>
                      <p:childTnLst>
                        <p:par>
                          <p:cTn id="4" fill="hold" nodeType="withEffect">
                            <p:stCondLst>
                              <p:cond delay="0"/>
                            </p:stCondLst>
                            <p:childTnLst>
                              <p:par>
                                <p:cTn id="5" presetID="2" presetClass="entr" presetSubtype="8" fill="hold" nodeType="afterEffect">
                                  <p:stCondLst>
                                    <p:cond delay="0"/>
                                  </p:stCondLst>
                                  <p:childTnLst>
                                    <p:set>
                                      <p:cBhvr>
                                        <p:cTn id="6" dur="1" fill="hold">
                                          <p:stCondLst>
                                            <p:cond delay="0"/>
                                          </p:stCondLst>
                                        </p:cTn>
                                        <p:tgtEl>
                                          <p:spTgt spid="754"/>
                                        </p:tgtEl>
                                        <p:attrNameLst>
                                          <p:attrName>style.visibility</p:attrName>
                                        </p:attrNameLst>
                                      </p:cBhvr>
                                      <p:to>
                                        <p:strVal val="visible"/>
                                      </p:to>
                                    </p:set>
                                    <p:anim calcmode="lin" valueType="num">
                                      <p:cBhvr additive="repl">
                                        <p:cTn id="7" dur="500" fill="hold"/>
                                        <p:tgtEl>
                                          <p:spTgt spid="754"/>
                                        </p:tgtEl>
                                        <p:attrNameLst>
                                          <p:attrName>ppt_x</p:attrName>
                                        </p:attrNameLst>
                                      </p:cBhvr>
                                      <p:tavLst>
                                        <p:tav tm="0">
                                          <p:val>
                                            <p:strVal val="0-#ppt_w/2"/>
                                          </p:val>
                                        </p:tav>
                                        <p:tav tm="100000">
                                          <p:val>
                                            <p:strVal val="#ppt_x"/>
                                          </p:val>
                                        </p:tav>
                                      </p:tavLst>
                                    </p:anim>
                                    <p:anim calcmode="lin" valueType="num">
                                      <p:cBhvr additive="repl">
                                        <p:cTn id="8" dur="500" fill="hold"/>
                                        <p:tgtEl>
                                          <p:spTgt spid="754"/>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ID="2" presetClass="entr" presetSubtype="8" fill="hold" nodeType="afterEffect">
                                  <p:stCondLst>
                                    <p:cond delay="0"/>
                                  </p:stCondLst>
                                  <p:childTnLst>
                                    <p:set>
                                      <p:cBhvr>
                                        <p:cTn id="11" dur="1" fill="hold">
                                          <p:stCondLst>
                                            <p:cond delay="0"/>
                                          </p:stCondLst>
                                        </p:cTn>
                                        <p:tgtEl>
                                          <p:spTgt spid="755">
                                            <p:txEl>
                                              <p:pRg st="0" end="0"/>
                                            </p:txEl>
                                          </p:spTgt>
                                        </p:tgtEl>
                                        <p:attrNameLst>
                                          <p:attrName>style.visibility</p:attrName>
                                        </p:attrNameLst>
                                      </p:cBhvr>
                                      <p:to>
                                        <p:strVal val="visible"/>
                                      </p:to>
                                    </p:set>
                                    <p:anim calcmode="lin" valueType="num">
                                      <p:cBhvr additive="repl">
                                        <p:cTn id="12" dur="500" fill="hold"/>
                                        <p:tgtEl>
                                          <p:spTgt spid="755">
                                            <p:txEl>
                                              <p:pRg st="0" end="0"/>
                                            </p:txEl>
                                          </p:spTgt>
                                        </p:tgtEl>
                                        <p:attrNameLst>
                                          <p:attrName>ppt_x</p:attrName>
                                        </p:attrNameLst>
                                      </p:cBhvr>
                                      <p:tavLst>
                                        <p:tav tm="0">
                                          <p:val>
                                            <p:strVal val="0-#ppt_w/2"/>
                                          </p:val>
                                        </p:tav>
                                        <p:tav tm="100000">
                                          <p:val>
                                            <p:strVal val="#ppt_x"/>
                                          </p:val>
                                        </p:tav>
                                      </p:tavLst>
                                    </p:anim>
                                    <p:anim calcmode="lin" valueType="num">
                                      <p:cBhvr additive="repl">
                                        <p:cTn id="13" dur="500" fill="hold"/>
                                        <p:tgtEl>
                                          <p:spTgt spid="755">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ID="2" presetClass="entr" presetSubtype="8" fill="hold" nodeType="afterEffect">
                                  <p:stCondLst>
                                    <p:cond delay="0"/>
                                  </p:stCondLst>
                                  <p:childTnLst>
                                    <p:set>
                                      <p:cBhvr>
                                        <p:cTn id="16" dur="1" fill="hold">
                                          <p:stCondLst>
                                            <p:cond delay="0"/>
                                          </p:stCondLst>
                                        </p:cTn>
                                        <p:tgtEl>
                                          <p:spTgt spid="755">
                                            <p:txEl>
                                              <p:pRg st="1" end="1"/>
                                            </p:txEl>
                                          </p:spTgt>
                                        </p:tgtEl>
                                        <p:attrNameLst>
                                          <p:attrName>style.visibility</p:attrName>
                                        </p:attrNameLst>
                                      </p:cBhvr>
                                      <p:to>
                                        <p:strVal val="visible"/>
                                      </p:to>
                                    </p:set>
                                    <p:anim calcmode="lin" valueType="num">
                                      <p:cBhvr additive="repl">
                                        <p:cTn id="17" dur="500" fill="hold"/>
                                        <p:tgtEl>
                                          <p:spTgt spid="755">
                                            <p:txEl>
                                              <p:pRg st="1" end="1"/>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755">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ID="2" presetClass="entr" presetSubtype="8" fill="hold" nodeType="afterEffect">
                                  <p:stCondLst>
                                    <p:cond delay="0"/>
                                  </p:stCondLst>
                                  <p:childTnLst>
                                    <p:set>
                                      <p:cBhvr>
                                        <p:cTn id="21" dur="1" fill="hold">
                                          <p:stCondLst>
                                            <p:cond delay="0"/>
                                          </p:stCondLst>
                                        </p:cTn>
                                        <p:tgtEl>
                                          <p:spTgt spid="755">
                                            <p:txEl>
                                              <p:pRg st="2" end="2"/>
                                            </p:txEl>
                                          </p:spTgt>
                                        </p:tgtEl>
                                        <p:attrNameLst>
                                          <p:attrName>style.visibility</p:attrName>
                                        </p:attrNameLst>
                                      </p:cBhvr>
                                      <p:to>
                                        <p:strVal val="visible"/>
                                      </p:to>
                                    </p:set>
                                    <p:anim calcmode="lin" valueType="num">
                                      <p:cBhvr additive="repl">
                                        <p:cTn id="22" dur="500" fill="hold"/>
                                        <p:tgtEl>
                                          <p:spTgt spid="755">
                                            <p:txEl>
                                              <p:pRg st="2" end="2"/>
                                            </p:txEl>
                                          </p:spTgt>
                                        </p:tgtEl>
                                        <p:attrNameLst>
                                          <p:attrName>ppt_x</p:attrName>
                                        </p:attrNameLst>
                                      </p:cBhvr>
                                      <p:tavLst>
                                        <p:tav tm="0">
                                          <p:val>
                                            <p:strVal val="0-#ppt_w/2"/>
                                          </p:val>
                                        </p:tav>
                                        <p:tav tm="100000">
                                          <p:val>
                                            <p:strVal val="#ppt_x"/>
                                          </p:val>
                                        </p:tav>
                                      </p:tavLst>
                                    </p:anim>
                                    <p:anim calcmode="lin" valueType="num">
                                      <p:cBhvr additive="repl">
                                        <p:cTn id="23" dur="500" fill="hold"/>
                                        <p:tgtEl>
                                          <p:spTgt spid="755">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Effect">
                            <p:stCondLst>
                              <p:cond delay="2000"/>
                            </p:stCondLst>
                            <p:childTnLst>
                              <p:par>
                                <p:cTn id="25" presetID="2" presetClass="entr" presetSubtype="8" fill="hold" nodeType="afterEffect">
                                  <p:stCondLst>
                                    <p:cond delay="0"/>
                                  </p:stCondLst>
                                  <p:childTnLst>
                                    <p:set>
                                      <p:cBhvr>
                                        <p:cTn id="26" dur="1" fill="hold">
                                          <p:stCondLst>
                                            <p:cond delay="0"/>
                                          </p:stCondLst>
                                        </p:cTn>
                                        <p:tgtEl>
                                          <p:spTgt spid="755">
                                            <p:txEl>
                                              <p:pRg st="3" end="3"/>
                                            </p:txEl>
                                          </p:spTgt>
                                        </p:tgtEl>
                                        <p:attrNameLst>
                                          <p:attrName>style.visibility</p:attrName>
                                        </p:attrNameLst>
                                      </p:cBhvr>
                                      <p:to>
                                        <p:strVal val="visible"/>
                                      </p:to>
                                    </p:set>
                                    <p:anim calcmode="lin" valueType="num">
                                      <p:cBhvr additive="repl">
                                        <p:cTn id="27" dur="500" fill="hold"/>
                                        <p:tgtEl>
                                          <p:spTgt spid="755">
                                            <p:txEl>
                                              <p:pRg st="3" end="3"/>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755">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Effect">
                            <p:stCondLst>
                              <p:cond delay="2500"/>
                            </p:stCondLst>
                            <p:childTnLst>
                              <p:par>
                                <p:cTn id="30" presetID="2" presetClass="entr" presetSubtype="8" fill="hold" nodeType="afterEffect">
                                  <p:stCondLst>
                                    <p:cond delay="0"/>
                                  </p:stCondLst>
                                  <p:childTnLst>
                                    <p:set>
                                      <p:cBhvr>
                                        <p:cTn id="31" dur="1" fill="hold">
                                          <p:stCondLst>
                                            <p:cond delay="0"/>
                                          </p:stCondLst>
                                        </p:cTn>
                                        <p:tgtEl>
                                          <p:spTgt spid="755">
                                            <p:txEl>
                                              <p:pRg st="4" end="4"/>
                                            </p:txEl>
                                          </p:spTgt>
                                        </p:tgtEl>
                                        <p:attrNameLst>
                                          <p:attrName>style.visibility</p:attrName>
                                        </p:attrNameLst>
                                      </p:cBhvr>
                                      <p:to>
                                        <p:strVal val="visible"/>
                                      </p:to>
                                    </p:set>
                                    <p:anim calcmode="lin" valueType="num">
                                      <p:cBhvr additive="repl">
                                        <p:cTn id="32" dur="500" fill="hold"/>
                                        <p:tgtEl>
                                          <p:spTgt spid="755">
                                            <p:txEl>
                                              <p:pRg st="4" end="4"/>
                                            </p:txEl>
                                          </p:spTgt>
                                        </p:tgtEl>
                                        <p:attrNameLst>
                                          <p:attrName>ppt_x</p:attrName>
                                        </p:attrNameLst>
                                      </p:cBhvr>
                                      <p:tavLst>
                                        <p:tav tm="0">
                                          <p:val>
                                            <p:strVal val="0-#ppt_w/2"/>
                                          </p:val>
                                        </p:tav>
                                        <p:tav tm="100000">
                                          <p:val>
                                            <p:strVal val="#ppt_x"/>
                                          </p:val>
                                        </p:tav>
                                      </p:tavLst>
                                    </p:anim>
                                    <p:anim calcmode="lin" valueType="num">
                                      <p:cBhvr additive="repl">
                                        <p:cTn id="33" dur="500" fill="hold"/>
                                        <p:tgtEl>
                                          <p:spTgt spid="755">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Effect">
                            <p:stCondLst>
                              <p:cond delay="3000"/>
                            </p:stCondLst>
                            <p:childTnLst>
                              <p:par>
                                <p:cTn id="35" presetID="2" presetClass="entr" presetSubtype="8" fill="hold" nodeType="afterEffect">
                                  <p:stCondLst>
                                    <p:cond delay="0"/>
                                  </p:stCondLst>
                                  <p:childTnLst>
                                    <p:set>
                                      <p:cBhvr>
                                        <p:cTn id="36" dur="1" fill="hold">
                                          <p:stCondLst>
                                            <p:cond delay="0"/>
                                          </p:stCondLst>
                                        </p:cTn>
                                        <p:tgtEl>
                                          <p:spTgt spid="755">
                                            <p:txEl>
                                              <p:pRg st="5" end="5"/>
                                            </p:txEl>
                                          </p:spTgt>
                                        </p:tgtEl>
                                        <p:attrNameLst>
                                          <p:attrName>style.visibility</p:attrName>
                                        </p:attrNameLst>
                                      </p:cBhvr>
                                      <p:to>
                                        <p:strVal val="visible"/>
                                      </p:to>
                                    </p:set>
                                    <p:anim calcmode="lin" valueType="num">
                                      <p:cBhvr additive="repl">
                                        <p:cTn id="37" dur="500" fill="hold"/>
                                        <p:tgtEl>
                                          <p:spTgt spid="755">
                                            <p:txEl>
                                              <p:pRg st="5" end="5"/>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755">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756">
                                            <p:txEl>
                                              <p:pRg st="0" end="0"/>
                                            </p:txEl>
                                          </p:spTgt>
                                        </p:tgtEl>
                                        <p:attrNameLst>
                                          <p:attrName>style.visibility</p:attrName>
                                        </p:attrNameLst>
                                      </p:cBhvr>
                                      <p:to>
                                        <p:strVal val="visible"/>
                                      </p:to>
                                    </p:set>
                                    <p:anim calcmode="lin" valueType="num">
                                      <p:cBhvr additive="repl">
                                        <p:cTn id="42" dur="500" fill="hold"/>
                                        <p:tgtEl>
                                          <p:spTgt spid="756">
                                            <p:txEl>
                                              <p:pRg st="0" end="0"/>
                                            </p:txEl>
                                          </p:spTgt>
                                        </p:tgtEl>
                                        <p:attrNameLst>
                                          <p:attrName>ppt_x</p:attrName>
                                        </p:attrNameLst>
                                      </p:cBhvr>
                                      <p:tavLst>
                                        <p:tav tm="0">
                                          <p:val>
                                            <p:strVal val="0-#ppt_w/2"/>
                                          </p:val>
                                        </p:tav>
                                        <p:tav tm="100000">
                                          <p:val>
                                            <p:strVal val="#ppt_x"/>
                                          </p:val>
                                        </p:tav>
                                      </p:tavLst>
                                    </p:anim>
                                    <p:anim calcmode="lin" valueType="num">
                                      <p:cBhvr additive="repl">
                                        <p:cTn id="43" dur="500" fill="hold"/>
                                        <p:tgtEl>
                                          <p:spTgt spid="75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756">
                                            <p:txEl>
                                              <p:pRg st="1" end="1"/>
                                            </p:txEl>
                                          </p:spTgt>
                                        </p:tgtEl>
                                        <p:attrNameLst>
                                          <p:attrName>style.visibility</p:attrName>
                                        </p:attrNameLst>
                                      </p:cBhvr>
                                      <p:to>
                                        <p:strVal val="visible"/>
                                      </p:to>
                                    </p:set>
                                    <p:anim calcmode="lin" valueType="num">
                                      <p:cBhvr additive="repl">
                                        <p:cTn id="47" dur="500" fill="hold"/>
                                        <p:tgtEl>
                                          <p:spTgt spid="756">
                                            <p:txEl>
                                              <p:pRg st="1" end="1"/>
                                            </p:txEl>
                                          </p:spTgt>
                                        </p:tgtEl>
                                        <p:attrNameLst>
                                          <p:attrName>ppt_x</p:attrName>
                                        </p:attrNameLst>
                                      </p:cBhvr>
                                      <p:tavLst>
                                        <p:tav tm="0">
                                          <p:val>
                                            <p:strVal val="0-#ppt_w/2"/>
                                          </p:val>
                                        </p:tav>
                                        <p:tav tm="100000">
                                          <p:val>
                                            <p:strVal val="#ppt_x"/>
                                          </p:val>
                                        </p:tav>
                                      </p:tavLst>
                                    </p:anim>
                                    <p:anim calcmode="lin" valueType="num">
                                      <p:cBhvr additive="repl">
                                        <p:cTn id="48" dur="500" fill="hold"/>
                                        <p:tgtEl>
                                          <p:spTgt spid="756">
                                            <p:txEl>
                                              <p:pRg st="1" end="1"/>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756">
                                            <p:txEl>
                                              <p:pRg st="2" end="2"/>
                                            </p:txEl>
                                          </p:spTgt>
                                        </p:tgtEl>
                                        <p:attrNameLst>
                                          <p:attrName>style.visibility</p:attrName>
                                        </p:attrNameLst>
                                      </p:cBhvr>
                                      <p:to>
                                        <p:strVal val="visible"/>
                                      </p:to>
                                    </p:set>
                                    <p:anim calcmode="lin" valueType="num">
                                      <p:cBhvr additive="repl">
                                        <p:cTn id="52" dur="500" fill="hold"/>
                                        <p:tgtEl>
                                          <p:spTgt spid="756">
                                            <p:txEl>
                                              <p:pRg st="2" end="2"/>
                                            </p:txEl>
                                          </p:spTgt>
                                        </p:tgtEl>
                                        <p:attrNameLst>
                                          <p:attrName>ppt_x</p:attrName>
                                        </p:attrNameLst>
                                      </p:cBhvr>
                                      <p:tavLst>
                                        <p:tav tm="0">
                                          <p:val>
                                            <p:strVal val="0-#ppt_w/2"/>
                                          </p:val>
                                        </p:tav>
                                        <p:tav tm="100000">
                                          <p:val>
                                            <p:strVal val="#ppt_x"/>
                                          </p:val>
                                        </p:tav>
                                      </p:tavLst>
                                    </p:anim>
                                    <p:anim calcmode="lin" valueType="num">
                                      <p:cBhvr additive="repl">
                                        <p:cTn id="53" dur="500" fill="hold"/>
                                        <p:tgtEl>
                                          <p:spTgt spid="756">
                                            <p:txEl>
                                              <p:pRg st="2" end="2"/>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756">
                                            <p:txEl>
                                              <p:pRg st="3" end="3"/>
                                            </p:txEl>
                                          </p:spTgt>
                                        </p:tgtEl>
                                        <p:attrNameLst>
                                          <p:attrName>style.visibility</p:attrName>
                                        </p:attrNameLst>
                                      </p:cBhvr>
                                      <p:to>
                                        <p:strVal val="visible"/>
                                      </p:to>
                                    </p:set>
                                    <p:anim calcmode="lin" valueType="num">
                                      <p:cBhvr additive="repl">
                                        <p:cTn id="57" dur="500" fill="hold"/>
                                        <p:tgtEl>
                                          <p:spTgt spid="756">
                                            <p:txEl>
                                              <p:pRg st="3" end="3"/>
                                            </p:txEl>
                                          </p:spTgt>
                                        </p:tgtEl>
                                        <p:attrNameLst>
                                          <p:attrName>ppt_x</p:attrName>
                                        </p:attrNameLst>
                                      </p:cBhvr>
                                      <p:tavLst>
                                        <p:tav tm="0">
                                          <p:val>
                                            <p:strVal val="0-#ppt_w/2"/>
                                          </p:val>
                                        </p:tav>
                                        <p:tav tm="100000">
                                          <p:val>
                                            <p:strVal val="#ppt_x"/>
                                          </p:val>
                                        </p:tav>
                                      </p:tavLst>
                                    </p:anim>
                                    <p:anim calcmode="lin" valueType="num">
                                      <p:cBhvr additive="repl">
                                        <p:cTn id="58" dur="500" fill="hold"/>
                                        <p:tgtEl>
                                          <p:spTgt spid="756">
                                            <p:txEl>
                                              <p:pRg st="3" end="3"/>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756">
                                            <p:txEl>
                                              <p:pRg st="4" end="4"/>
                                            </p:txEl>
                                          </p:spTgt>
                                        </p:tgtEl>
                                        <p:attrNameLst>
                                          <p:attrName>style.visibility</p:attrName>
                                        </p:attrNameLst>
                                      </p:cBhvr>
                                      <p:to>
                                        <p:strVal val="visible"/>
                                      </p:to>
                                    </p:set>
                                    <p:anim calcmode="lin" valueType="num">
                                      <p:cBhvr additive="repl">
                                        <p:cTn id="62" dur="500" fill="hold"/>
                                        <p:tgtEl>
                                          <p:spTgt spid="756">
                                            <p:txEl>
                                              <p:pRg st="4" end="4"/>
                                            </p:txEl>
                                          </p:spTgt>
                                        </p:tgtEl>
                                        <p:attrNameLst>
                                          <p:attrName>ppt_x</p:attrName>
                                        </p:attrNameLst>
                                      </p:cBhvr>
                                      <p:tavLst>
                                        <p:tav tm="0">
                                          <p:val>
                                            <p:strVal val="0-#ppt_w/2"/>
                                          </p:val>
                                        </p:tav>
                                        <p:tav tm="100000">
                                          <p:val>
                                            <p:strVal val="#ppt_x"/>
                                          </p:val>
                                        </p:tav>
                                      </p:tavLst>
                                    </p:anim>
                                    <p:anim calcmode="lin" valueType="num">
                                      <p:cBhvr additive="repl">
                                        <p:cTn id="63" dur="500" fill="hold"/>
                                        <p:tgtEl>
                                          <p:spTgt spid="756">
                                            <p:txEl>
                                              <p:pRg st="4" end="4"/>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756">
                                            <p:txEl>
                                              <p:pRg st="5" end="5"/>
                                            </p:txEl>
                                          </p:spTgt>
                                        </p:tgtEl>
                                        <p:attrNameLst>
                                          <p:attrName>style.visibility</p:attrName>
                                        </p:attrNameLst>
                                      </p:cBhvr>
                                      <p:to>
                                        <p:strVal val="visible"/>
                                      </p:to>
                                    </p:set>
                                    <p:anim calcmode="lin" valueType="num">
                                      <p:cBhvr additive="repl">
                                        <p:cTn id="67" dur="500" fill="hold"/>
                                        <p:tgtEl>
                                          <p:spTgt spid="756">
                                            <p:txEl>
                                              <p:pRg st="5" end="5"/>
                                            </p:txEl>
                                          </p:spTgt>
                                        </p:tgtEl>
                                        <p:attrNameLst>
                                          <p:attrName>ppt_x</p:attrName>
                                        </p:attrNameLst>
                                      </p:cBhvr>
                                      <p:tavLst>
                                        <p:tav tm="0">
                                          <p:val>
                                            <p:strVal val="0-#ppt_w/2"/>
                                          </p:val>
                                        </p:tav>
                                        <p:tav tm="100000">
                                          <p:val>
                                            <p:strVal val="#ppt_x"/>
                                          </p:val>
                                        </p:tav>
                                      </p:tavLst>
                                    </p:anim>
                                    <p:anim calcmode="lin" valueType="num">
                                      <p:cBhvr additive="repl">
                                        <p:cTn id="68" dur="500" fill="hold"/>
                                        <p:tgtEl>
                                          <p:spTgt spid="756">
                                            <p:txEl>
                                              <p:pRg st="5" end="5"/>
                                            </p:txEl>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756">
                                            <p:txEl>
                                              <p:pRg st="6" end="6"/>
                                            </p:txEl>
                                          </p:spTgt>
                                        </p:tgtEl>
                                        <p:attrNameLst>
                                          <p:attrName>style.visibility</p:attrName>
                                        </p:attrNameLst>
                                      </p:cBhvr>
                                      <p:to>
                                        <p:strVal val="visible"/>
                                      </p:to>
                                    </p:set>
                                    <p:anim calcmode="lin" valueType="num">
                                      <p:cBhvr additive="repl">
                                        <p:cTn id="72" dur="500" fill="hold"/>
                                        <p:tgtEl>
                                          <p:spTgt spid="756">
                                            <p:txEl>
                                              <p:pRg st="6" end="6"/>
                                            </p:txEl>
                                          </p:spTgt>
                                        </p:tgtEl>
                                        <p:attrNameLst>
                                          <p:attrName>ppt_x</p:attrName>
                                        </p:attrNameLst>
                                      </p:cBhvr>
                                      <p:tavLst>
                                        <p:tav tm="0">
                                          <p:val>
                                            <p:strVal val="0-#ppt_w/2"/>
                                          </p:val>
                                        </p:tav>
                                        <p:tav tm="100000">
                                          <p:val>
                                            <p:strVal val="#ppt_x"/>
                                          </p:val>
                                        </p:tav>
                                      </p:tavLst>
                                    </p:anim>
                                    <p:anim calcmode="lin" valueType="num">
                                      <p:cBhvr additive="repl">
                                        <p:cTn id="73" dur="500" fill="hold"/>
                                        <p:tgtEl>
                                          <p:spTgt spid="756">
                                            <p:txEl>
                                              <p:pRg st="6" end="6"/>
                                            </p:txEl>
                                          </p:spTgt>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756">
                                            <p:txEl>
                                              <p:pRg st="7" end="7"/>
                                            </p:txEl>
                                          </p:spTgt>
                                        </p:tgtEl>
                                        <p:attrNameLst>
                                          <p:attrName>style.visibility</p:attrName>
                                        </p:attrNameLst>
                                      </p:cBhvr>
                                      <p:to>
                                        <p:strVal val="visible"/>
                                      </p:to>
                                    </p:set>
                                    <p:anim calcmode="lin" valueType="num">
                                      <p:cBhvr additive="repl">
                                        <p:cTn id="77" dur="500" fill="hold"/>
                                        <p:tgtEl>
                                          <p:spTgt spid="756">
                                            <p:txEl>
                                              <p:pRg st="7" end="7"/>
                                            </p:txEl>
                                          </p:spTgt>
                                        </p:tgtEl>
                                        <p:attrNameLst>
                                          <p:attrName>ppt_x</p:attrName>
                                        </p:attrNameLst>
                                      </p:cBhvr>
                                      <p:tavLst>
                                        <p:tav tm="0">
                                          <p:val>
                                            <p:strVal val="0-#ppt_w/2"/>
                                          </p:val>
                                        </p:tav>
                                        <p:tav tm="100000">
                                          <p:val>
                                            <p:strVal val="#ppt_x"/>
                                          </p:val>
                                        </p:tav>
                                      </p:tavLst>
                                    </p:anim>
                                    <p:anim calcmode="lin" valueType="num">
                                      <p:cBhvr additive="repl">
                                        <p:cTn id="78" dur="500" fill="hold"/>
                                        <p:tgtEl>
                                          <p:spTgt spid="756">
                                            <p:txEl>
                                              <p:pRg st="7" end="7"/>
                                            </p:txEl>
                                          </p:spTgt>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nodeType="afterEffect">
                                  <p:stCondLst>
                                    <p:cond delay="0"/>
                                  </p:stCondLst>
                                  <p:childTnLst>
                                    <p:set>
                                      <p:cBhvr>
                                        <p:cTn id="81" dur="1" fill="hold">
                                          <p:stCondLst>
                                            <p:cond delay="0"/>
                                          </p:stCondLst>
                                        </p:cTn>
                                        <p:tgtEl>
                                          <p:spTgt spid="756">
                                            <p:txEl>
                                              <p:pRg st="8" end="8"/>
                                            </p:txEl>
                                          </p:spTgt>
                                        </p:tgtEl>
                                        <p:attrNameLst>
                                          <p:attrName>style.visibility</p:attrName>
                                        </p:attrNameLst>
                                      </p:cBhvr>
                                      <p:to>
                                        <p:strVal val="visible"/>
                                      </p:to>
                                    </p:set>
                                    <p:anim calcmode="lin" valueType="num">
                                      <p:cBhvr additive="repl">
                                        <p:cTn id="82" dur="500" fill="hold"/>
                                        <p:tgtEl>
                                          <p:spTgt spid="756">
                                            <p:txEl>
                                              <p:pRg st="8" end="8"/>
                                            </p:txEl>
                                          </p:spTgt>
                                        </p:tgtEl>
                                        <p:attrNameLst>
                                          <p:attrName>ppt_x</p:attrName>
                                        </p:attrNameLst>
                                      </p:cBhvr>
                                      <p:tavLst>
                                        <p:tav tm="0">
                                          <p:val>
                                            <p:strVal val="0-#ppt_w/2"/>
                                          </p:val>
                                        </p:tav>
                                        <p:tav tm="100000">
                                          <p:val>
                                            <p:strVal val="#ppt_x"/>
                                          </p:val>
                                        </p:tav>
                                      </p:tavLst>
                                    </p:anim>
                                    <p:anim calcmode="lin" valueType="num">
                                      <p:cBhvr additive="repl">
                                        <p:cTn id="83" dur="500" fill="hold"/>
                                        <p:tgtEl>
                                          <p:spTgt spid="756">
                                            <p:txEl>
                                              <p:pRg st="8" end="8"/>
                                            </p:txEl>
                                          </p:spTgt>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nodeType="afterEffect">
                                  <p:stCondLst>
                                    <p:cond delay="0"/>
                                  </p:stCondLst>
                                  <p:childTnLst>
                                    <p:set>
                                      <p:cBhvr>
                                        <p:cTn id="86" dur="1" fill="hold">
                                          <p:stCondLst>
                                            <p:cond delay="0"/>
                                          </p:stCondLst>
                                        </p:cTn>
                                        <p:tgtEl>
                                          <p:spTgt spid="756">
                                            <p:txEl>
                                              <p:pRg st="9" end="9"/>
                                            </p:txEl>
                                          </p:spTgt>
                                        </p:tgtEl>
                                        <p:attrNameLst>
                                          <p:attrName>style.visibility</p:attrName>
                                        </p:attrNameLst>
                                      </p:cBhvr>
                                      <p:to>
                                        <p:strVal val="visible"/>
                                      </p:to>
                                    </p:set>
                                    <p:anim calcmode="lin" valueType="num">
                                      <p:cBhvr additive="repl">
                                        <p:cTn id="87" dur="500" fill="hold"/>
                                        <p:tgtEl>
                                          <p:spTgt spid="756">
                                            <p:txEl>
                                              <p:pRg st="9" end="9"/>
                                            </p:txEl>
                                          </p:spTgt>
                                        </p:tgtEl>
                                        <p:attrNameLst>
                                          <p:attrName>ppt_x</p:attrName>
                                        </p:attrNameLst>
                                      </p:cBhvr>
                                      <p:tavLst>
                                        <p:tav tm="0">
                                          <p:val>
                                            <p:strVal val="0-#ppt_w/2"/>
                                          </p:val>
                                        </p:tav>
                                        <p:tav tm="100000">
                                          <p:val>
                                            <p:strVal val="#ppt_x"/>
                                          </p:val>
                                        </p:tav>
                                      </p:tavLst>
                                    </p:anim>
                                    <p:anim calcmode="lin" valueType="num">
                                      <p:cBhvr additive="repl">
                                        <p:cTn id="88" dur="500" fill="hold"/>
                                        <p:tgtEl>
                                          <p:spTgt spid="75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CustomShape 1"/>
          <p:cNvSpPr/>
          <p:nvPr/>
        </p:nvSpPr>
        <p:spPr>
          <a:xfrm>
            <a:off x="2667000" y="1981080"/>
            <a:ext cx="3656520" cy="91332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Без пошкодження</a:t>
            </a:r>
            <a:endParaRPr lang="ru-RU" sz="2000" spc="-1">
              <a:latin typeface="Arial"/>
            </a:endParaRPr>
          </a:p>
          <a:p>
            <a:pPr algn="ctr">
              <a:lnSpc>
                <a:spcPct val="100000"/>
              </a:lnSpc>
            </a:pPr>
            <a:r>
              <a:rPr lang="ru-RU" sz="2000" b="1" spc="-1">
                <a:solidFill>
                  <a:srgbClr val="1F24E1"/>
                </a:solidFill>
                <a:latin typeface="Tahoma"/>
                <a:ea typeface="DejaVu Sans"/>
              </a:rPr>
              <a:t>органів черевної</a:t>
            </a:r>
            <a:endParaRPr lang="ru-RU" sz="2000" spc="-1">
              <a:latin typeface="Arial"/>
            </a:endParaRPr>
          </a:p>
          <a:p>
            <a:pPr algn="ctr">
              <a:lnSpc>
                <a:spcPct val="100000"/>
              </a:lnSpc>
            </a:pPr>
            <a:r>
              <a:rPr lang="ru-RU" sz="2000" b="1" spc="-1">
                <a:solidFill>
                  <a:srgbClr val="1F24E1"/>
                </a:solidFill>
                <a:latin typeface="Tahoma"/>
                <a:ea typeface="DejaVu Sans"/>
              </a:rPr>
              <a:t>порожнини</a:t>
            </a:r>
            <a:endParaRPr lang="ru-RU" sz="2000" spc="-1">
              <a:latin typeface="Arial"/>
            </a:endParaRPr>
          </a:p>
        </p:txBody>
      </p:sp>
      <p:sp>
        <p:nvSpPr>
          <p:cNvPr id="758" name="CustomShape 2"/>
          <p:cNvSpPr/>
          <p:nvPr/>
        </p:nvSpPr>
        <p:spPr>
          <a:xfrm>
            <a:off x="6596040" y="1981080"/>
            <a:ext cx="3886560" cy="91332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З пошкодженням</a:t>
            </a:r>
            <a:endParaRPr lang="ru-RU" sz="2000" spc="-1">
              <a:latin typeface="Arial"/>
            </a:endParaRPr>
          </a:p>
          <a:p>
            <a:pPr algn="ctr">
              <a:lnSpc>
                <a:spcPct val="100000"/>
              </a:lnSpc>
            </a:pPr>
            <a:r>
              <a:rPr lang="ru-RU" sz="2000" b="1" spc="-1">
                <a:solidFill>
                  <a:srgbClr val="1F24E1"/>
                </a:solidFill>
                <a:latin typeface="Tahoma"/>
                <a:ea typeface="DejaVu Sans"/>
              </a:rPr>
              <a:t>органів черевної</a:t>
            </a:r>
            <a:endParaRPr lang="ru-RU" sz="2000" spc="-1">
              <a:latin typeface="Arial"/>
            </a:endParaRPr>
          </a:p>
          <a:p>
            <a:pPr algn="ctr">
              <a:lnSpc>
                <a:spcPct val="100000"/>
              </a:lnSpc>
            </a:pPr>
            <a:r>
              <a:rPr lang="ru-RU" sz="2000" b="1" spc="-1">
                <a:solidFill>
                  <a:srgbClr val="1F24E1"/>
                </a:solidFill>
                <a:latin typeface="Tahoma"/>
                <a:ea typeface="DejaVu Sans"/>
              </a:rPr>
              <a:t>порожнини</a:t>
            </a:r>
            <a:endParaRPr lang="ru-RU" sz="2000" spc="-1">
              <a:latin typeface="Arial"/>
            </a:endParaRPr>
          </a:p>
        </p:txBody>
      </p:sp>
      <p:sp>
        <p:nvSpPr>
          <p:cNvPr id="759" name="CustomShape 3"/>
          <p:cNvSpPr/>
          <p:nvPr/>
        </p:nvSpPr>
        <p:spPr>
          <a:xfrm>
            <a:off x="8024880" y="3581280"/>
            <a:ext cx="2642040" cy="8370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Пошкодження </a:t>
            </a:r>
            <a:endParaRPr lang="ru-RU" sz="2000" spc="-1">
              <a:latin typeface="Arial"/>
            </a:endParaRPr>
          </a:p>
          <a:p>
            <a:pPr algn="ctr">
              <a:lnSpc>
                <a:spcPct val="100000"/>
              </a:lnSpc>
            </a:pPr>
            <a:r>
              <a:rPr lang="ru-RU" sz="2000" b="1" spc="-1">
                <a:solidFill>
                  <a:srgbClr val="1F24E1"/>
                </a:solidFill>
                <a:latin typeface="Tahoma"/>
                <a:ea typeface="DejaVu Sans"/>
              </a:rPr>
              <a:t>порожнистих </a:t>
            </a:r>
            <a:endParaRPr lang="ru-RU" sz="2000" spc="-1">
              <a:latin typeface="Arial"/>
            </a:endParaRPr>
          </a:p>
          <a:p>
            <a:pPr algn="ctr">
              <a:lnSpc>
                <a:spcPct val="100000"/>
              </a:lnSpc>
            </a:pPr>
            <a:r>
              <a:rPr lang="ru-RU" sz="2000" b="1" spc="-1">
                <a:solidFill>
                  <a:srgbClr val="1F24E1"/>
                </a:solidFill>
                <a:latin typeface="Tahoma"/>
                <a:ea typeface="DejaVu Sans"/>
              </a:rPr>
              <a:t>органів</a:t>
            </a:r>
            <a:endParaRPr lang="ru-RU" sz="2000" spc="-1">
              <a:latin typeface="Arial"/>
            </a:endParaRPr>
          </a:p>
        </p:txBody>
      </p:sp>
      <p:sp>
        <p:nvSpPr>
          <p:cNvPr id="760" name="CustomShape 4"/>
          <p:cNvSpPr/>
          <p:nvPr/>
        </p:nvSpPr>
        <p:spPr>
          <a:xfrm>
            <a:off x="3287640" y="214200"/>
            <a:ext cx="6910920" cy="7848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3200" b="1" spc="-1">
                <a:solidFill>
                  <a:srgbClr val="1F24E1"/>
                </a:solidFill>
                <a:latin typeface="Tahoma"/>
                <a:ea typeface="DejaVu Sans"/>
              </a:rPr>
              <a:t>Закрита травма живота</a:t>
            </a:r>
            <a:endParaRPr lang="ru-RU" sz="3200" spc="-1">
              <a:latin typeface="Arial"/>
            </a:endParaRPr>
          </a:p>
        </p:txBody>
      </p:sp>
      <p:sp>
        <p:nvSpPr>
          <p:cNvPr id="761" name="CustomShape 5"/>
          <p:cNvSpPr/>
          <p:nvPr/>
        </p:nvSpPr>
        <p:spPr>
          <a:xfrm>
            <a:off x="4167120" y="3581280"/>
            <a:ext cx="3308760" cy="83700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Пошкодження </a:t>
            </a:r>
            <a:endParaRPr lang="ru-RU" sz="2000" spc="-1">
              <a:latin typeface="Arial"/>
            </a:endParaRPr>
          </a:p>
          <a:p>
            <a:pPr algn="ctr">
              <a:lnSpc>
                <a:spcPct val="100000"/>
              </a:lnSpc>
            </a:pPr>
            <a:r>
              <a:rPr lang="ru-RU" sz="2000" b="1" spc="-1">
                <a:solidFill>
                  <a:srgbClr val="1F24E1"/>
                </a:solidFill>
                <a:latin typeface="Tahoma"/>
                <a:ea typeface="DejaVu Sans"/>
              </a:rPr>
              <a:t>паренхіматозних </a:t>
            </a:r>
            <a:endParaRPr lang="ru-RU" sz="2000" spc="-1">
              <a:latin typeface="Arial"/>
            </a:endParaRPr>
          </a:p>
          <a:p>
            <a:pPr algn="ctr">
              <a:lnSpc>
                <a:spcPct val="100000"/>
              </a:lnSpc>
            </a:pPr>
            <a:r>
              <a:rPr lang="ru-RU" sz="2000" b="1" spc="-1">
                <a:solidFill>
                  <a:srgbClr val="1F24E1"/>
                </a:solidFill>
                <a:latin typeface="Tahoma"/>
                <a:ea typeface="DejaVu Sans"/>
              </a:rPr>
              <a:t>органів</a:t>
            </a:r>
            <a:endParaRPr lang="ru-RU" sz="2000" spc="-1">
              <a:latin typeface="Arial"/>
            </a:endParaRPr>
          </a:p>
        </p:txBody>
      </p:sp>
      <p:sp>
        <p:nvSpPr>
          <p:cNvPr id="762" name="CustomShape 6"/>
          <p:cNvSpPr/>
          <p:nvPr/>
        </p:nvSpPr>
        <p:spPr>
          <a:xfrm>
            <a:off x="4167120" y="4800600"/>
            <a:ext cx="3299400" cy="6274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Внутрішньочеревна </a:t>
            </a:r>
            <a:endParaRPr lang="ru-RU" sz="2000" spc="-1">
              <a:latin typeface="Arial"/>
            </a:endParaRPr>
          </a:p>
          <a:p>
            <a:pPr algn="ctr">
              <a:lnSpc>
                <a:spcPct val="100000"/>
              </a:lnSpc>
            </a:pPr>
            <a:r>
              <a:rPr lang="ru-RU" b="1" spc="-1">
                <a:solidFill>
                  <a:srgbClr val="1F24E1"/>
                </a:solidFill>
                <a:latin typeface="Tahoma"/>
                <a:ea typeface="DejaVu Sans"/>
              </a:rPr>
              <a:t>кровотеча</a:t>
            </a:r>
            <a:endParaRPr lang="ru-RU" spc="-1">
              <a:latin typeface="Arial"/>
            </a:endParaRPr>
          </a:p>
        </p:txBody>
      </p:sp>
      <p:sp>
        <p:nvSpPr>
          <p:cNvPr id="763" name="CustomShape 7"/>
          <p:cNvSpPr/>
          <p:nvPr/>
        </p:nvSpPr>
        <p:spPr>
          <a:xfrm>
            <a:off x="8096160" y="4800600"/>
            <a:ext cx="2570760" cy="6274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Перитоніт</a:t>
            </a:r>
            <a:endParaRPr lang="ru-RU" sz="2000" spc="-1">
              <a:latin typeface="Arial"/>
            </a:endParaRPr>
          </a:p>
        </p:txBody>
      </p:sp>
      <p:sp>
        <p:nvSpPr>
          <p:cNvPr id="764" name="CustomShape 8"/>
          <p:cNvSpPr/>
          <p:nvPr/>
        </p:nvSpPr>
        <p:spPr>
          <a:xfrm>
            <a:off x="4238760" y="5791320"/>
            <a:ext cx="3237480" cy="573480"/>
          </a:xfrm>
          <a:prstGeom prst="rect">
            <a:avLst/>
          </a:prstGeom>
          <a:solidFill>
            <a:srgbClr val="FFFF0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lnSpc>
                <a:spcPct val="100000"/>
              </a:lnSpc>
            </a:pPr>
            <a:r>
              <a:rPr lang="ru-RU" sz="2000" b="1" spc="-1">
                <a:solidFill>
                  <a:srgbClr val="1F24E1"/>
                </a:solidFill>
                <a:latin typeface="Tahoma"/>
                <a:ea typeface="DejaVu Sans"/>
              </a:rPr>
              <a:t>Геморагічний </a:t>
            </a:r>
            <a:endParaRPr lang="ru-RU" sz="2000" spc="-1">
              <a:latin typeface="Arial"/>
            </a:endParaRPr>
          </a:p>
          <a:p>
            <a:pPr algn="ctr">
              <a:lnSpc>
                <a:spcPct val="100000"/>
              </a:lnSpc>
            </a:pPr>
            <a:r>
              <a:rPr lang="ru-RU" sz="2000" b="1" spc="-1">
                <a:solidFill>
                  <a:srgbClr val="1F24E1"/>
                </a:solidFill>
                <a:latin typeface="Tahoma"/>
                <a:ea typeface="DejaVu Sans"/>
              </a:rPr>
              <a:t>шок</a:t>
            </a:r>
            <a:endParaRPr lang="ru-RU" sz="2000" spc="-1">
              <a:latin typeface="Arial"/>
            </a:endParaRPr>
          </a:p>
        </p:txBody>
      </p:sp>
      <p:sp>
        <p:nvSpPr>
          <p:cNvPr id="765" name="Line 9"/>
          <p:cNvSpPr/>
          <p:nvPr/>
        </p:nvSpPr>
        <p:spPr>
          <a:xfrm>
            <a:off x="6096000" y="4419360"/>
            <a:ext cx="0" cy="38124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766" name="Line 10"/>
          <p:cNvSpPr/>
          <p:nvPr/>
        </p:nvSpPr>
        <p:spPr>
          <a:xfrm>
            <a:off x="6096000" y="5410080"/>
            <a:ext cx="0" cy="38088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767" name="Line 11"/>
          <p:cNvSpPr/>
          <p:nvPr/>
        </p:nvSpPr>
        <p:spPr>
          <a:xfrm flipH="1">
            <a:off x="6248280" y="2895480"/>
            <a:ext cx="2209680" cy="6858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768" name="Line 12"/>
          <p:cNvSpPr/>
          <p:nvPr/>
        </p:nvSpPr>
        <p:spPr>
          <a:xfrm>
            <a:off x="8457960" y="2895480"/>
            <a:ext cx="1067040" cy="68580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769" name="Line 13"/>
          <p:cNvSpPr/>
          <p:nvPr/>
        </p:nvSpPr>
        <p:spPr>
          <a:xfrm>
            <a:off x="9525000" y="4419360"/>
            <a:ext cx="0" cy="38124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770" name="Line 14"/>
          <p:cNvSpPr/>
          <p:nvPr/>
        </p:nvSpPr>
        <p:spPr>
          <a:xfrm flipH="1">
            <a:off x="4571760" y="990360"/>
            <a:ext cx="1828800" cy="99072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
        <p:nvSpPr>
          <p:cNvPr id="771" name="Line 15"/>
          <p:cNvSpPr/>
          <p:nvPr/>
        </p:nvSpPr>
        <p:spPr>
          <a:xfrm>
            <a:off x="7010400" y="990360"/>
            <a:ext cx="1600200" cy="990720"/>
          </a:xfrm>
          <a:prstGeom prst="line">
            <a:avLst/>
          </a:prstGeom>
          <a:ln w="28440">
            <a:solidFill>
              <a:schemeClr val="tx1"/>
            </a:solidFill>
            <a:miter/>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82747468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CustomShape 1"/>
          <p:cNvSpPr/>
          <p:nvPr/>
        </p:nvSpPr>
        <p:spPr>
          <a:xfrm>
            <a:off x="2452800" y="609480"/>
            <a:ext cx="7985520" cy="64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1500" lnSpcReduction="20000"/>
          </a:bodyPr>
          <a:lstStyle/>
          <a:p>
            <a:pPr algn="ctr">
              <a:lnSpc>
                <a:spcPct val="100000"/>
              </a:lnSpc>
            </a:pPr>
            <a:r>
              <a:rPr lang="ru-RU" sz="3600" b="1" spc="-1">
                <a:solidFill>
                  <a:srgbClr val="000000"/>
                </a:solidFill>
                <a:latin typeface="Tahoma"/>
                <a:ea typeface="DejaVu Sans"/>
              </a:rPr>
              <a:t>Лапароскопія для діагностики та лікування</a:t>
            </a:r>
            <a:endParaRPr lang="ru-RU" sz="3600" spc="-1">
              <a:latin typeface="Arial"/>
            </a:endParaRPr>
          </a:p>
        </p:txBody>
      </p:sp>
      <p:graphicFrame>
        <p:nvGraphicFramePr>
          <p:cNvPr id="773" name="Object 2"/>
          <p:cNvGraphicFramePr/>
          <p:nvPr/>
        </p:nvGraphicFramePr>
        <p:xfrm>
          <a:off x="2095320" y="1571760"/>
          <a:ext cx="3999600" cy="4856760"/>
        </p:xfrm>
        <a:graphic>
          <a:graphicData uri="http://schemas.openxmlformats.org/presentationml/2006/ole">
            <mc:AlternateContent xmlns:mc="http://schemas.openxmlformats.org/markup-compatibility/2006">
              <mc:Choice xmlns:v="urn:schemas-microsoft-com:vml" Requires="v">
                <p:oleObj spid="_x0000_s6156" r:id="rId3" imgW="0" imgH="0" progId="">
                  <p:embed/>
                </p:oleObj>
              </mc:Choice>
              <mc:Fallback>
                <p:oleObj r:id="rId3" imgW="0" imgH="0" progId="">
                  <p:embed/>
                  <p:pic>
                    <p:nvPicPr>
                      <p:cNvPr id="773" name="Object 2"/>
                      <p:cNvPicPr/>
                      <p:nvPr/>
                    </p:nvPicPr>
                    <p:blipFill>
                      <a:blip r:embed="rId4"/>
                      <a:stretch/>
                    </p:blipFill>
                    <p:spPr>
                      <a:xfrm>
                        <a:off x="2095320" y="1571760"/>
                        <a:ext cx="3999600" cy="4856760"/>
                      </a:xfrm>
                      <a:prstGeom prst="rect">
                        <a:avLst/>
                      </a:prstGeom>
                      <a:ln>
                        <a:noFill/>
                      </a:ln>
                    </p:spPr>
                  </p:pic>
                </p:oleObj>
              </mc:Fallback>
            </mc:AlternateContent>
          </a:graphicData>
        </a:graphic>
      </p:graphicFrame>
      <p:graphicFrame>
        <p:nvGraphicFramePr>
          <p:cNvPr id="775" name="Object 3"/>
          <p:cNvGraphicFramePr/>
          <p:nvPr/>
        </p:nvGraphicFramePr>
        <p:xfrm>
          <a:off x="6725280" y="2057400"/>
          <a:ext cx="3642840" cy="4228200"/>
        </p:xfrm>
        <a:graphic>
          <a:graphicData uri="http://schemas.openxmlformats.org/presentationml/2006/ole">
            <mc:AlternateContent xmlns:mc="http://schemas.openxmlformats.org/markup-compatibility/2006">
              <mc:Choice xmlns:v="urn:schemas-microsoft-com:vml" Requires="v">
                <p:oleObj spid="_x0000_s6157" r:id="rId5" imgW="0" imgH="0" progId="">
                  <p:embed/>
                </p:oleObj>
              </mc:Choice>
              <mc:Fallback>
                <p:oleObj r:id="rId5" imgW="0" imgH="0" progId="">
                  <p:embed/>
                  <p:pic>
                    <p:nvPicPr>
                      <p:cNvPr id="775" name="Object 3"/>
                      <p:cNvPicPr/>
                      <p:nvPr/>
                    </p:nvPicPr>
                    <p:blipFill>
                      <a:blip r:embed="rId6"/>
                      <a:stretch/>
                    </p:blipFill>
                    <p:spPr>
                      <a:xfrm>
                        <a:off x="6725280" y="2057400"/>
                        <a:ext cx="3642840" cy="4228200"/>
                      </a:xfrm>
                      <a:prstGeom prst="rect">
                        <a:avLst/>
                      </a:prstGeom>
                      <a:ln>
                        <a:noFill/>
                      </a:ln>
                    </p:spPr>
                  </p:pic>
                </p:oleObj>
              </mc:Fallback>
            </mc:AlternateContent>
          </a:graphicData>
        </a:graphic>
      </p:graphicFrame>
    </p:spTree>
    <p:extLst>
      <p:ext uri="{BB962C8B-B14F-4D97-AF65-F5344CB8AC3E}">
        <p14:creationId xmlns:p14="http://schemas.microsoft.com/office/powerpoint/2010/main" val="270644930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9708" y="916862"/>
            <a:ext cx="10584873" cy="954107"/>
          </a:xfrm>
          <a:prstGeom prst="rect">
            <a:avLst/>
          </a:prstGeom>
        </p:spPr>
        <p:txBody>
          <a:bodyPr wrap="square">
            <a:spAutoFit/>
          </a:bodyPr>
          <a:lstStyle/>
          <a:p>
            <a:r>
              <a:rPr lang="ru-RU" sz="3200" b="1" dirty="0" err="1">
                <a:solidFill>
                  <a:srgbClr val="FF0000"/>
                </a:solidFill>
              </a:rPr>
              <a:t>Непрохідність</a:t>
            </a:r>
            <a:r>
              <a:rPr lang="ru-RU" sz="3200" b="1" dirty="0">
                <a:solidFill>
                  <a:srgbClr val="FF0000"/>
                </a:solidFill>
              </a:rPr>
              <a:t> </a:t>
            </a:r>
            <a:r>
              <a:rPr lang="ru-RU" sz="3200" b="1" dirty="0" err="1">
                <a:solidFill>
                  <a:srgbClr val="FF0000"/>
                </a:solidFill>
              </a:rPr>
              <a:t>дихальних</a:t>
            </a:r>
            <a:r>
              <a:rPr lang="ru-RU" sz="3200" b="1" dirty="0">
                <a:solidFill>
                  <a:srgbClr val="FF0000"/>
                </a:solidFill>
              </a:rPr>
              <a:t> </a:t>
            </a:r>
            <a:r>
              <a:rPr lang="ru-RU" sz="3200" b="1" dirty="0" err="1">
                <a:solidFill>
                  <a:srgbClr val="FF0000"/>
                </a:solidFill>
              </a:rPr>
              <a:t>шляхів</a:t>
            </a:r>
            <a:r>
              <a:rPr lang="ru-RU" sz="3200" b="1" dirty="0">
                <a:solidFill>
                  <a:srgbClr val="FF0000"/>
                </a:solidFill>
              </a:rPr>
              <a:t> (</a:t>
            </a:r>
            <a:r>
              <a:rPr lang="ru-RU" sz="3200" b="1" dirty="0" err="1">
                <a:solidFill>
                  <a:srgbClr val="FF0000"/>
                </a:solidFill>
              </a:rPr>
              <a:t>Стороннє</a:t>
            </a:r>
            <a:r>
              <a:rPr lang="ru-RU" sz="3200" b="1" dirty="0">
                <a:solidFill>
                  <a:srgbClr val="FF0000"/>
                </a:solidFill>
              </a:rPr>
              <a:t> </a:t>
            </a:r>
            <a:r>
              <a:rPr lang="ru-RU" sz="3200" b="1" dirty="0" err="1">
                <a:solidFill>
                  <a:srgbClr val="FF0000"/>
                </a:solidFill>
              </a:rPr>
              <a:t>тіло</a:t>
            </a:r>
            <a:r>
              <a:rPr lang="ru-RU" sz="3200" b="1" dirty="0">
                <a:solidFill>
                  <a:srgbClr val="FF0000"/>
                </a:solidFill>
              </a:rPr>
              <a:t>)</a:t>
            </a:r>
          </a:p>
          <a:p>
            <a:r>
              <a:rPr lang="ru-RU" sz="2400" dirty="0"/>
              <a:t>Для </a:t>
            </a:r>
            <a:r>
              <a:rPr lang="ru-RU" sz="2400" dirty="0" err="1"/>
              <a:t>вибору</a:t>
            </a:r>
            <a:r>
              <a:rPr lang="ru-RU" sz="2400" dirty="0"/>
              <a:t> методу </a:t>
            </a:r>
            <a:r>
              <a:rPr lang="ru-RU" sz="2400" dirty="0" err="1"/>
              <a:t>допомоги</a:t>
            </a:r>
            <a:r>
              <a:rPr lang="ru-RU" sz="2400" dirty="0"/>
              <a:t> </a:t>
            </a:r>
            <a:r>
              <a:rPr lang="ru-RU" sz="2400" dirty="0" err="1"/>
              <a:t>важливо</a:t>
            </a:r>
            <a:r>
              <a:rPr lang="ru-RU" sz="2400" dirty="0"/>
              <a:t> </a:t>
            </a:r>
            <a:r>
              <a:rPr lang="ru-RU" sz="2400" dirty="0" err="1"/>
              <a:t>визначити</a:t>
            </a:r>
            <a:r>
              <a:rPr lang="ru-RU" sz="2400" dirty="0"/>
              <a:t> </a:t>
            </a:r>
            <a:r>
              <a:rPr lang="ru-RU" sz="2400" dirty="0" err="1"/>
              <a:t>ступінь</a:t>
            </a:r>
            <a:r>
              <a:rPr lang="ru-RU" sz="2400" dirty="0"/>
              <a:t> </a:t>
            </a:r>
            <a:r>
              <a:rPr lang="ru-RU" sz="2400" dirty="0" err="1"/>
              <a:t>непрохідності</a:t>
            </a:r>
            <a:r>
              <a:rPr lang="ru-RU" sz="2400"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1486230386"/>
              </p:ext>
            </p:extLst>
          </p:nvPr>
        </p:nvGraphicFramePr>
        <p:xfrm>
          <a:off x="962892" y="2567348"/>
          <a:ext cx="10515600" cy="2468880"/>
        </p:xfrm>
        <a:graphic>
          <a:graphicData uri="http://schemas.openxmlformats.org/drawingml/2006/table">
            <a:tbl>
              <a:tblPr/>
              <a:tblGrid>
                <a:gridCol w="3505200">
                  <a:extLst>
                    <a:ext uri="{9D8B030D-6E8A-4147-A177-3AD203B41FA5}">
                      <a16:colId xmlns:a16="http://schemas.microsoft.com/office/drawing/2014/main" val="701571661"/>
                    </a:ext>
                  </a:extLst>
                </a:gridCol>
                <a:gridCol w="3505200">
                  <a:extLst>
                    <a:ext uri="{9D8B030D-6E8A-4147-A177-3AD203B41FA5}">
                      <a16:colId xmlns:a16="http://schemas.microsoft.com/office/drawing/2014/main" val="1797574901"/>
                    </a:ext>
                  </a:extLst>
                </a:gridCol>
                <a:gridCol w="3505200">
                  <a:extLst>
                    <a:ext uri="{9D8B030D-6E8A-4147-A177-3AD203B41FA5}">
                      <a16:colId xmlns:a16="http://schemas.microsoft.com/office/drawing/2014/main" val="868291379"/>
                    </a:ext>
                  </a:extLst>
                </a:gridCol>
              </a:tblGrid>
              <a:tr h="0">
                <a:tc>
                  <a:txBody>
                    <a:bodyPr/>
                    <a:lstStyle/>
                    <a:p>
                      <a:r>
                        <a:rPr lang="ru-RU" sz="2400" dirty="0" err="1"/>
                        <a:t>Ступінь</a:t>
                      </a:r>
                      <a:endParaRPr lang="ru-RU" sz="2400" dirty="0"/>
                    </a:p>
                  </a:txBody>
                  <a:tcPr anchor="ctr">
                    <a:lnL>
                      <a:noFill/>
                    </a:lnL>
                    <a:lnR>
                      <a:noFill/>
                    </a:lnR>
                    <a:lnT>
                      <a:noFill/>
                    </a:lnT>
                    <a:lnB>
                      <a:noFill/>
                    </a:lnB>
                  </a:tcPr>
                </a:tc>
                <a:tc>
                  <a:txBody>
                    <a:bodyPr/>
                    <a:lstStyle/>
                    <a:p>
                      <a:r>
                        <a:rPr lang="ru-RU" sz="2400"/>
                        <a:t>Ознаки</a:t>
                      </a:r>
                    </a:p>
                  </a:txBody>
                  <a:tcPr anchor="ctr">
                    <a:lnL>
                      <a:noFill/>
                    </a:lnL>
                    <a:lnR>
                      <a:noFill/>
                    </a:lnR>
                    <a:lnT>
                      <a:noFill/>
                    </a:lnT>
                    <a:lnB>
                      <a:noFill/>
                    </a:lnB>
                  </a:tcPr>
                </a:tc>
                <a:tc>
                  <a:txBody>
                    <a:bodyPr/>
                    <a:lstStyle/>
                    <a:p>
                      <a:r>
                        <a:rPr lang="ru-RU" sz="2400"/>
                        <a:t>Дія</a:t>
                      </a:r>
                    </a:p>
                  </a:txBody>
                  <a:tcPr anchor="ctr">
                    <a:lnL>
                      <a:noFill/>
                    </a:lnL>
                    <a:lnR>
                      <a:noFill/>
                    </a:lnR>
                    <a:lnT>
                      <a:noFill/>
                    </a:lnT>
                    <a:lnB>
                      <a:noFill/>
                    </a:lnB>
                  </a:tcPr>
                </a:tc>
                <a:extLst>
                  <a:ext uri="{0D108BD9-81ED-4DB2-BD59-A6C34878D82A}">
                    <a16:rowId xmlns:a16="http://schemas.microsoft.com/office/drawing/2014/main" val="150029575"/>
                  </a:ext>
                </a:extLst>
              </a:tr>
              <a:tr h="0">
                <a:tc>
                  <a:txBody>
                    <a:bodyPr/>
                    <a:lstStyle/>
                    <a:p>
                      <a:r>
                        <a:rPr lang="ru-RU" sz="2400" b="1"/>
                        <a:t>Неповна</a:t>
                      </a:r>
                      <a:endParaRPr lang="ru-RU" sz="2400"/>
                    </a:p>
                  </a:txBody>
                  <a:tcPr anchor="ctr">
                    <a:lnL>
                      <a:noFill/>
                    </a:lnL>
                    <a:lnR>
                      <a:noFill/>
                    </a:lnR>
                    <a:lnT>
                      <a:noFill/>
                    </a:lnT>
                    <a:lnB>
                      <a:noFill/>
                    </a:lnB>
                  </a:tcPr>
                </a:tc>
                <a:tc>
                  <a:txBody>
                    <a:bodyPr/>
                    <a:lstStyle/>
                    <a:p>
                      <a:r>
                        <a:rPr lang="ru-RU" sz="2400"/>
                        <a:t>Людина кашляє, може дихати</a:t>
                      </a:r>
                    </a:p>
                  </a:txBody>
                  <a:tcPr anchor="ctr">
                    <a:lnL>
                      <a:noFill/>
                    </a:lnL>
                    <a:lnR>
                      <a:noFill/>
                    </a:lnR>
                    <a:lnT>
                      <a:noFill/>
                    </a:lnT>
                    <a:lnB>
                      <a:noFill/>
                    </a:lnB>
                  </a:tcPr>
                </a:tc>
                <a:tc>
                  <a:txBody>
                    <a:bodyPr/>
                    <a:lstStyle/>
                    <a:p>
                      <a:r>
                        <a:rPr lang="ru-RU" sz="2400"/>
                        <a:t>Заохочувати до кашлю</a:t>
                      </a:r>
                    </a:p>
                  </a:txBody>
                  <a:tcPr anchor="ctr">
                    <a:lnL>
                      <a:noFill/>
                    </a:lnL>
                    <a:lnR>
                      <a:noFill/>
                    </a:lnR>
                    <a:lnT>
                      <a:noFill/>
                    </a:lnT>
                    <a:lnB>
                      <a:noFill/>
                    </a:lnB>
                  </a:tcPr>
                </a:tc>
                <a:extLst>
                  <a:ext uri="{0D108BD9-81ED-4DB2-BD59-A6C34878D82A}">
                    <a16:rowId xmlns:a16="http://schemas.microsoft.com/office/drawing/2014/main" val="4048884067"/>
                  </a:ext>
                </a:extLst>
              </a:tr>
              <a:tr h="0">
                <a:tc>
                  <a:txBody>
                    <a:bodyPr/>
                    <a:lstStyle/>
                    <a:p>
                      <a:r>
                        <a:rPr lang="ru-RU" sz="2400" b="1"/>
                        <a:t>Повна</a:t>
                      </a:r>
                      <a:endParaRPr lang="ru-RU" sz="2400"/>
                    </a:p>
                  </a:txBody>
                  <a:tcPr anchor="ctr">
                    <a:lnL>
                      <a:noFill/>
                    </a:lnL>
                    <a:lnR>
                      <a:noFill/>
                    </a:lnR>
                    <a:lnT>
                      <a:noFill/>
                    </a:lnT>
                    <a:lnB>
                      <a:noFill/>
                    </a:lnB>
                  </a:tcPr>
                </a:tc>
                <a:tc>
                  <a:txBody>
                    <a:bodyPr/>
                    <a:lstStyle/>
                    <a:p>
                      <a:r>
                        <a:rPr lang="ru-RU" sz="2400"/>
                        <a:t>Не може дихати/говорити, синюшність</a:t>
                      </a:r>
                    </a:p>
                  </a:txBody>
                  <a:tcPr anchor="ctr">
                    <a:lnL>
                      <a:noFill/>
                    </a:lnL>
                    <a:lnR>
                      <a:noFill/>
                    </a:lnR>
                    <a:lnT>
                      <a:noFill/>
                    </a:lnT>
                    <a:lnB>
                      <a:noFill/>
                    </a:lnB>
                  </a:tcPr>
                </a:tc>
                <a:tc>
                  <a:txBody>
                    <a:bodyPr/>
                    <a:lstStyle/>
                    <a:p>
                      <a:r>
                        <a:rPr lang="ru-RU" sz="2400" b="1" dirty="0" err="1"/>
                        <a:t>Прийом</a:t>
                      </a:r>
                      <a:r>
                        <a:rPr lang="ru-RU" sz="2400" b="1" dirty="0"/>
                        <a:t> </a:t>
                      </a:r>
                      <a:r>
                        <a:rPr lang="ru-RU" sz="2400" b="1" dirty="0" err="1"/>
                        <a:t>Геймліха</a:t>
                      </a:r>
                      <a:endParaRPr lang="ru-RU" sz="2400" dirty="0"/>
                    </a:p>
                  </a:txBody>
                  <a:tcPr anchor="ctr">
                    <a:lnL>
                      <a:noFill/>
                    </a:lnL>
                    <a:lnR>
                      <a:noFill/>
                    </a:lnR>
                    <a:lnT>
                      <a:noFill/>
                    </a:lnT>
                    <a:lnB>
                      <a:noFill/>
                    </a:lnB>
                  </a:tcPr>
                </a:tc>
                <a:extLst>
                  <a:ext uri="{0D108BD9-81ED-4DB2-BD59-A6C34878D82A}">
                    <a16:rowId xmlns:a16="http://schemas.microsoft.com/office/drawing/2014/main" val="2392624850"/>
                  </a:ext>
                </a:extLst>
              </a:tr>
            </a:tbl>
          </a:graphicData>
        </a:graphic>
      </p:graphicFrame>
    </p:spTree>
    <p:extLst>
      <p:ext uri="{BB962C8B-B14F-4D97-AF65-F5344CB8AC3E}">
        <p14:creationId xmlns:p14="http://schemas.microsoft.com/office/powerpoint/2010/main" val="23746221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7" name="Object 1"/>
          <p:cNvGraphicFramePr/>
          <p:nvPr/>
        </p:nvGraphicFramePr>
        <p:xfrm>
          <a:off x="2667000" y="0"/>
          <a:ext cx="3961440" cy="3656520"/>
        </p:xfrm>
        <a:graphic>
          <a:graphicData uri="http://schemas.openxmlformats.org/presentationml/2006/ole">
            <mc:AlternateContent xmlns:mc="http://schemas.openxmlformats.org/markup-compatibility/2006">
              <mc:Choice xmlns:v="urn:schemas-microsoft-com:vml" Requires="v">
                <p:oleObj spid="_x0000_s7190" r:id="rId3" imgW="0" imgH="0" progId="">
                  <p:embed/>
                </p:oleObj>
              </mc:Choice>
              <mc:Fallback>
                <p:oleObj r:id="rId3" imgW="0" imgH="0" progId="">
                  <p:embed/>
                  <p:pic>
                    <p:nvPicPr>
                      <p:cNvPr id="777" name="Object 1"/>
                      <p:cNvPicPr/>
                      <p:nvPr/>
                    </p:nvPicPr>
                    <p:blipFill>
                      <a:blip r:embed="rId4"/>
                      <a:stretch/>
                    </p:blipFill>
                    <p:spPr>
                      <a:xfrm>
                        <a:off x="2667000" y="0"/>
                        <a:ext cx="3961440" cy="3656520"/>
                      </a:xfrm>
                      <a:prstGeom prst="rect">
                        <a:avLst/>
                      </a:prstGeom>
                      <a:ln>
                        <a:noFill/>
                      </a:ln>
                    </p:spPr>
                  </p:pic>
                </p:oleObj>
              </mc:Fallback>
            </mc:AlternateContent>
          </a:graphicData>
        </a:graphic>
      </p:graphicFrame>
      <p:graphicFrame>
        <p:nvGraphicFramePr>
          <p:cNvPr id="779" name="Object 2"/>
          <p:cNvGraphicFramePr/>
          <p:nvPr/>
        </p:nvGraphicFramePr>
        <p:xfrm>
          <a:off x="7162680" y="3429000"/>
          <a:ext cx="3199320" cy="3199320"/>
        </p:xfrm>
        <a:graphic>
          <a:graphicData uri="http://schemas.openxmlformats.org/presentationml/2006/ole">
            <mc:AlternateContent xmlns:mc="http://schemas.openxmlformats.org/markup-compatibility/2006">
              <mc:Choice xmlns:v="urn:schemas-microsoft-com:vml" Requires="v">
                <p:oleObj spid="_x0000_s7191" r:id="rId5" imgW="0" imgH="0" progId="">
                  <p:embed/>
                </p:oleObj>
              </mc:Choice>
              <mc:Fallback>
                <p:oleObj r:id="rId5" imgW="0" imgH="0" progId="">
                  <p:embed/>
                  <p:pic>
                    <p:nvPicPr>
                      <p:cNvPr id="779" name="Object 2"/>
                      <p:cNvPicPr/>
                      <p:nvPr/>
                    </p:nvPicPr>
                    <p:blipFill>
                      <a:blip r:embed="rId6"/>
                      <a:stretch/>
                    </p:blipFill>
                    <p:spPr>
                      <a:xfrm>
                        <a:off x="7162680" y="3429000"/>
                        <a:ext cx="3199320" cy="3199320"/>
                      </a:xfrm>
                      <a:prstGeom prst="rect">
                        <a:avLst/>
                      </a:prstGeom>
                      <a:ln>
                        <a:noFill/>
                      </a:ln>
                    </p:spPr>
                  </p:pic>
                </p:oleObj>
              </mc:Fallback>
            </mc:AlternateContent>
          </a:graphicData>
        </a:graphic>
      </p:graphicFrame>
      <p:graphicFrame>
        <p:nvGraphicFramePr>
          <p:cNvPr id="781" name="Object 3"/>
          <p:cNvGraphicFramePr/>
          <p:nvPr/>
        </p:nvGraphicFramePr>
        <p:xfrm>
          <a:off x="7086720" y="0"/>
          <a:ext cx="3275640" cy="2894400"/>
        </p:xfrm>
        <a:graphic>
          <a:graphicData uri="http://schemas.openxmlformats.org/presentationml/2006/ole">
            <mc:AlternateContent xmlns:mc="http://schemas.openxmlformats.org/markup-compatibility/2006">
              <mc:Choice xmlns:v="urn:schemas-microsoft-com:vml" Requires="v">
                <p:oleObj spid="_x0000_s7192" r:id="rId7" imgW="0" imgH="0" progId="">
                  <p:embed/>
                </p:oleObj>
              </mc:Choice>
              <mc:Fallback>
                <p:oleObj r:id="rId7" imgW="0" imgH="0" progId="">
                  <p:embed/>
                  <p:pic>
                    <p:nvPicPr>
                      <p:cNvPr id="781" name="Object 3"/>
                      <p:cNvPicPr/>
                      <p:nvPr/>
                    </p:nvPicPr>
                    <p:blipFill>
                      <a:blip r:embed="rId8"/>
                      <a:stretch/>
                    </p:blipFill>
                    <p:spPr>
                      <a:xfrm>
                        <a:off x="7086720" y="0"/>
                        <a:ext cx="3275640" cy="2894400"/>
                      </a:xfrm>
                      <a:prstGeom prst="rect">
                        <a:avLst/>
                      </a:prstGeom>
                      <a:ln>
                        <a:noFill/>
                      </a:ln>
                    </p:spPr>
                  </p:pic>
                </p:oleObj>
              </mc:Fallback>
            </mc:AlternateContent>
          </a:graphicData>
        </a:graphic>
      </p:graphicFrame>
      <p:graphicFrame>
        <p:nvGraphicFramePr>
          <p:cNvPr id="783" name="Object 4"/>
          <p:cNvGraphicFramePr/>
          <p:nvPr/>
        </p:nvGraphicFramePr>
        <p:xfrm>
          <a:off x="3124200" y="4495680"/>
          <a:ext cx="2599200" cy="1503720"/>
        </p:xfrm>
        <a:graphic>
          <a:graphicData uri="http://schemas.openxmlformats.org/presentationml/2006/ole">
            <mc:AlternateContent xmlns:mc="http://schemas.openxmlformats.org/markup-compatibility/2006">
              <mc:Choice xmlns:v="urn:schemas-microsoft-com:vml" Requires="v">
                <p:oleObj spid="_x0000_s7193" r:id="rId9" imgW="0" imgH="0" progId="">
                  <p:embed/>
                </p:oleObj>
              </mc:Choice>
              <mc:Fallback>
                <p:oleObj r:id="rId9" imgW="0" imgH="0" progId="">
                  <p:embed/>
                  <p:pic>
                    <p:nvPicPr>
                      <p:cNvPr id="783" name="Object 4"/>
                      <p:cNvPicPr/>
                      <p:nvPr/>
                    </p:nvPicPr>
                    <p:blipFill>
                      <a:blip r:embed="rId10"/>
                      <a:stretch/>
                    </p:blipFill>
                    <p:spPr>
                      <a:xfrm>
                        <a:off x="3124200" y="4495680"/>
                        <a:ext cx="2599200" cy="1503720"/>
                      </a:xfrm>
                      <a:prstGeom prst="rect">
                        <a:avLst/>
                      </a:prstGeom>
                      <a:ln>
                        <a:noFill/>
                      </a:ln>
                    </p:spPr>
                  </p:pic>
                </p:oleObj>
              </mc:Fallback>
            </mc:AlternateContent>
          </a:graphicData>
        </a:graphic>
      </p:graphicFrame>
    </p:spTree>
    <p:extLst>
      <p:ext uri="{BB962C8B-B14F-4D97-AF65-F5344CB8AC3E}">
        <p14:creationId xmlns:p14="http://schemas.microsoft.com/office/powerpoint/2010/main" val="39972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CustomShape 1"/>
          <p:cNvSpPr/>
          <p:nvPr/>
        </p:nvSpPr>
        <p:spPr>
          <a:xfrm>
            <a:off x="1952760" y="285840"/>
            <a:ext cx="8228520" cy="92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400" b="1" i="1" spc="-1" dirty="0" err="1" smtClean="0">
                <a:solidFill>
                  <a:srgbClr val="FF0000"/>
                </a:solidFill>
                <a:latin typeface="Calibri"/>
                <a:ea typeface="DejaVu Sans"/>
              </a:rPr>
              <a:t>Травматичний</a:t>
            </a:r>
            <a:r>
              <a:rPr lang="ru-RU" sz="2400" b="1" i="1" spc="-1" dirty="0" smtClean="0">
                <a:solidFill>
                  <a:srgbClr val="FF0000"/>
                </a:solidFill>
                <a:latin typeface="Calibri"/>
                <a:ea typeface="DejaVu Sans"/>
              </a:rPr>
              <a:t> </a:t>
            </a:r>
            <a:r>
              <a:rPr lang="ru-RU" sz="2400" b="1" i="1" spc="-1" dirty="0">
                <a:solidFill>
                  <a:srgbClr val="FF0000"/>
                </a:solidFill>
                <a:latin typeface="Calibri"/>
                <a:ea typeface="DejaVu Sans"/>
              </a:rPr>
              <a:t>шок</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його</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перебіг</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основні</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ознаки</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Долікарська</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медична</a:t>
            </a:r>
            <a:r>
              <a:rPr lang="ru-RU" sz="2400" spc="-1" dirty="0">
                <a:solidFill>
                  <a:srgbClr val="FF0000"/>
                </a:solidFill>
                <a:latin typeface="Calibri"/>
                <a:ea typeface="DejaVu Sans"/>
              </a:rPr>
              <a:t> </a:t>
            </a:r>
            <a:r>
              <a:rPr lang="ru-RU" sz="2400" spc="-1" dirty="0" err="1">
                <a:solidFill>
                  <a:srgbClr val="FF0000"/>
                </a:solidFill>
                <a:latin typeface="Calibri"/>
                <a:ea typeface="DejaVu Sans"/>
              </a:rPr>
              <a:t>допомога</a:t>
            </a:r>
            <a:r>
              <a:rPr lang="ru-RU" sz="2400" spc="-1" dirty="0">
                <a:solidFill>
                  <a:srgbClr val="FF0000"/>
                </a:solidFill>
                <a:latin typeface="Calibri"/>
                <a:ea typeface="DejaVu Sans"/>
              </a:rPr>
              <a:t>. </a:t>
            </a:r>
            <a:r>
              <a:rPr lang="ru-RU" sz="2400" b="1" spc="-1" dirty="0" err="1">
                <a:solidFill>
                  <a:srgbClr val="FF0000"/>
                </a:solidFill>
                <a:latin typeface="Calibri"/>
                <a:ea typeface="DejaVu Sans"/>
              </a:rPr>
              <a:t>Поняття</a:t>
            </a:r>
            <a:r>
              <a:rPr lang="ru-RU" sz="2400" b="1" spc="-1" dirty="0">
                <a:solidFill>
                  <a:srgbClr val="FF0000"/>
                </a:solidFill>
                <a:latin typeface="Calibri"/>
                <a:ea typeface="DejaVu Sans"/>
              </a:rPr>
              <a:t> про </a:t>
            </a:r>
            <a:r>
              <a:rPr lang="ru-RU" sz="2400" b="1" spc="-1" dirty="0" err="1">
                <a:solidFill>
                  <a:srgbClr val="FF0000"/>
                </a:solidFill>
                <a:latin typeface="Calibri"/>
                <a:ea typeface="DejaVu Sans"/>
              </a:rPr>
              <a:t>знеболювання</a:t>
            </a:r>
            <a:r>
              <a:rPr lang="ru-RU" sz="2400" b="1" spc="-1" dirty="0">
                <a:solidFill>
                  <a:srgbClr val="FF0000"/>
                </a:solidFill>
                <a:latin typeface="Calibri"/>
                <a:ea typeface="DejaVu Sans"/>
              </a:rPr>
              <a:t> при травмах.</a:t>
            </a:r>
            <a:endParaRPr lang="ru-RU" sz="2400" spc="-1" dirty="0">
              <a:latin typeface="Arial"/>
            </a:endParaRPr>
          </a:p>
        </p:txBody>
      </p:sp>
      <p:sp>
        <p:nvSpPr>
          <p:cNvPr id="786" name="CustomShape 2"/>
          <p:cNvSpPr/>
          <p:nvPr/>
        </p:nvSpPr>
        <p:spPr>
          <a:xfrm>
            <a:off x="1738200" y="1285920"/>
            <a:ext cx="8714520" cy="535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buClr>
                <a:srgbClr val="000000"/>
              </a:buClr>
              <a:buFont typeface="Arial"/>
              <a:buChar char="•"/>
            </a:pPr>
            <a:r>
              <a:rPr lang="ru-RU" sz="2000" b="1" spc="-1">
                <a:solidFill>
                  <a:srgbClr val="000000"/>
                </a:solidFill>
                <a:latin typeface="Calibri"/>
                <a:ea typeface="DejaVu Sans"/>
              </a:rPr>
              <a:t>Травматичий шок (ТШ) – це різке пригнічення всіх життєвих функцій </a:t>
            </a:r>
            <a:r>
              <a:rPr lang="ru-RU" sz="2000" spc="-1">
                <a:solidFill>
                  <a:srgbClr val="000000"/>
                </a:solidFill>
                <a:latin typeface="Calibri"/>
                <a:ea typeface="DejaVu Sans"/>
              </a:rPr>
              <a:t>організму внаслідок важкої травми. Шок характеризується насамперед значними порушеннями функції нервової та серцево-судинної системи і дихання.</a:t>
            </a:r>
            <a:endParaRPr lang="ru-RU" sz="2000" spc="-1">
              <a:latin typeface="Arial"/>
            </a:endParaRPr>
          </a:p>
          <a:p>
            <a:pPr marL="343080" indent="-342000" algn="just">
              <a:buClr>
                <a:srgbClr val="0070C0"/>
              </a:buClr>
              <a:buFont typeface="Arial"/>
              <a:buChar char="•"/>
            </a:pPr>
            <a:r>
              <a:rPr lang="ru-RU" sz="2000" b="1" i="1" spc="-1">
                <a:solidFill>
                  <a:srgbClr val="0070C0"/>
                </a:solidFill>
                <a:latin typeface="Calibri"/>
                <a:ea typeface="DejaVu Sans"/>
              </a:rPr>
              <a:t>Причини: </a:t>
            </a:r>
            <a:r>
              <a:rPr lang="ru-RU" sz="2000" b="1" spc="-1">
                <a:solidFill>
                  <a:srgbClr val="000000"/>
                </a:solidFill>
                <a:latin typeface="Calibri"/>
                <a:ea typeface="DejaVu Sans"/>
              </a:rPr>
              <a:t>важкі травми, переважно переломи хребта, кісток тазу стегна та інші, які супроводжуються крововтратами.</a:t>
            </a:r>
            <a:endParaRPr lang="ru-RU" sz="2000" spc="-1">
              <a:latin typeface="Arial"/>
            </a:endParaRPr>
          </a:p>
          <a:p>
            <a:pPr marL="343080" indent="-342000" algn="just">
              <a:buClr>
                <a:srgbClr val="000000"/>
              </a:buClr>
              <a:buFont typeface="Arial"/>
              <a:buChar char="•"/>
            </a:pPr>
            <a:r>
              <a:rPr lang="ru-RU" sz="2000" b="1" spc="-1">
                <a:solidFill>
                  <a:srgbClr val="000000"/>
                </a:solidFill>
                <a:latin typeface="Calibri"/>
                <a:ea typeface="DejaVu Sans"/>
              </a:rPr>
              <a:t>За тяжкістю стану розрізняють: легкий, середній і важкий шок.</a:t>
            </a:r>
            <a:endParaRPr lang="ru-RU" sz="2000" spc="-1">
              <a:latin typeface="Arial"/>
            </a:endParaRPr>
          </a:p>
          <a:p>
            <a:pPr marL="343080" indent="-342000" algn="just">
              <a:buClr>
                <a:srgbClr val="000000"/>
              </a:buClr>
              <a:buFont typeface="Arial"/>
              <a:buChar char="•"/>
            </a:pPr>
            <a:r>
              <a:rPr lang="ru-RU" sz="2000" b="1" i="1" u="sng" spc="-1">
                <a:solidFill>
                  <a:srgbClr val="000000"/>
                </a:solidFill>
                <a:latin typeface="Calibri"/>
                <a:ea typeface="DejaVu Sans"/>
              </a:rPr>
              <a:t>Залежно від артеріального тиску і загального стану потерпілого розрізняють 4 ступені шоку:</a:t>
            </a:r>
            <a:endParaRPr lang="ru-RU" sz="2000" spc="-1">
              <a:latin typeface="Arial"/>
            </a:endParaRPr>
          </a:p>
          <a:p>
            <a:pPr marL="343080" indent="-342000" algn="just">
              <a:buClr>
                <a:srgbClr val="FF0000"/>
              </a:buClr>
              <a:buFont typeface="Arial"/>
              <a:buChar char="•"/>
            </a:pPr>
            <a:r>
              <a:rPr lang="ru-RU" sz="2000" b="1" spc="-1">
                <a:solidFill>
                  <a:srgbClr val="FF0000"/>
                </a:solidFill>
                <a:latin typeface="Calibri"/>
                <a:ea typeface="DejaVu Sans"/>
              </a:rPr>
              <a:t>І ступінь </a:t>
            </a:r>
            <a:r>
              <a:rPr lang="ru-RU" sz="2000" b="1" spc="-1">
                <a:solidFill>
                  <a:srgbClr val="000000"/>
                </a:solidFill>
                <a:latin typeface="Calibri"/>
                <a:ea typeface="DejaVu Sans"/>
              </a:rPr>
              <a:t>– загальний стан задовільний, пульс – 90-100 уд/хв., систолічний АТ 90-100 мм.рт.ст.</a:t>
            </a:r>
            <a:endParaRPr lang="ru-RU" sz="2000" spc="-1">
              <a:latin typeface="Arial"/>
            </a:endParaRPr>
          </a:p>
          <a:p>
            <a:pPr marL="343080" indent="-342000" algn="just">
              <a:buClr>
                <a:srgbClr val="FF0000"/>
              </a:buClr>
              <a:buFont typeface="Arial"/>
              <a:buChar char="•"/>
            </a:pPr>
            <a:r>
              <a:rPr lang="ru-RU" sz="2000" b="1" spc="-1">
                <a:solidFill>
                  <a:srgbClr val="FF0000"/>
                </a:solidFill>
                <a:latin typeface="Calibri"/>
                <a:ea typeface="DejaVu Sans"/>
              </a:rPr>
              <a:t>ІІ ступінь </a:t>
            </a:r>
            <a:r>
              <a:rPr lang="ru-RU" sz="2000" b="1" spc="-1">
                <a:solidFill>
                  <a:srgbClr val="000000"/>
                </a:solidFill>
                <a:latin typeface="Calibri"/>
                <a:ea typeface="DejaVu Sans"/>
              </a:rPr>
              <a:t>– загальний стан погіршується, з’являється блідість, холодний піт, пульс 120-140 уд/хв., систолічний АТ 70-90 мм.рт.ст.</a:t>
            </a:r>
            <a:endParaRPr lang="ru-RU" sz="2000" spc="-1">
              <a:latin typeface="Arial"/>
            </a:endParaRPr>
          </a:p>
          <a:p>
            <a:pPr marL="343080" indent="-342000" algn="just">
              <a:buClr>
                <a:srgbClr val="FF0000"/>
              </a:buClr>
              <a:buFont typeface="Arial"/>
              <a:buChar char="•"/>
            </a:pPr>
            <a:r>
              <a:rPr lang="ru-RU" sz="2000" b="1" spc="-1">
                <a:solidFill>
                  <a:srgbClr val="FF0000"/>
                </a:solidFill>
                <a:latin typeface="Calibri"/>
                <a:ea typeface="DejaVu Sans"/>
              </a:rPr>
              <a:t>ІІІ ступінь </a:t>
            </a:r>
            <a:r>
              <a:rPr lang="ru-RU" sz="2000" b="1" spc="-1">
                <a:solidFill>
                  <a:srgbClr val="000000"/>
                </a:solidFill>
                <a:latin typeface="Calibri"/>
                <a:ea typeface="DejaVu Sans"/>
              </a:rPr>
              <a:t>– загальний стан тяжкий, пульс – 120-160 уд/хв., систолічний АТ 50-70 мм.рт.ст.</a:t>
            </a:r>
            <a:endParaRPr lang="ru-RU" sz="2000" spc="-1">
              <a:latin typeface="Arial"/>
            </a:endParaRPr>
          </a:p>
          <a:p>
            <a:pPr marL="343080" indent="-342000" algn="just">
              <a:buClr>
                <a:srgbClr val="FF0000"/>
              </a:buClr>
              <a:buFont typeface="Arial"/>
              <a:buChar char="•"/>
            </a:pPr>
            <a:r>
              <a:rPr lang="ru-RU" sz="2000" b="1" spc="-1">
                <a:solidFill>
                  <a:srgbClr val="FF0000"/>
                </a:solidFill>
                <a:latin typeface="Calibri"/>
                <a:ea typeface="DejaVu Sans"/>
              </a:rPr>
              <a:t>ІV ступінь </a:t>
            </a:r>
            <a:r>
              <a:rPr lang="ru-RU" sz="2000" b="1" spc="-1">
                <a:solidFill>
                  <a:srgbClr val="000000"/>
                </a:solidFill>
                <a:latin typeface="Calibri"/>
                <a:ea typeface="DejaVu Sans"/>
              </a:rPr>
              <a:t>– загальний стан дуже тяжкий, межує з термінальним (клінічна</a:t>
            </a:r>
            <a:endParaRPr lang="ru-RU" sz="2000" spc="-1">
              <a:latin typeface="Arial"/>
            </a:endParaRPr>
          </a:p>
          <a:p>
            <a:pPr marL="343080" indent="-342000" algn="just">
              <a:buClr>
                <a:srgbClr val="000000"/>
              </a:buClr>
              <a:buFont typeface="Arial"/>
              <a:buChar char="•"/>
            </a:pPr>
            <a:r>
              <a:rPr lang="ru-RU" sz="2000" b="1" spc="-1">
                <a:solidFill>
                  <a:srgbClr val="000000"/>
                </a:solidFill>
                <a:latin typeface="Calibri"/>
                <a:ea typeface="DejaVu Sans"/>
              </a:rPr>
              <a:t>смерть), пульс ниткоподібний, систолічний АТ нижче 50 мм.рт.ст.</a:t>
            </a:r>
            <a:endParaRPr lang="ru-RU" sz="2000" spc="-1">
              <a:latin typeface="Arial"/>
            </a:endParaRPr>
          </a:p>
        </p:txBody>
      </p:sp>
    </p:spTree>
    <p:extLst>
      <p:ext uri="{BB962C8B-B14F-4D97-AF65-F5344CB8AC3E}">
        <p14:creationId xmlns:p14="http://schemas.microsoft.com/office/powerpoint/2010/main" val="22429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CustomShape 1"/>
          <p:cNvSpPr/>
          <p:nvPr/>
        </p:nvSpPr>
        <p:spPr>
          <a:xfrm>
            <a:off x="1738200" y="214200"/>
            <a:ext cx="8714520" cy="642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gn="just">
              <a:spcBef>
                <a:spcPts val="400"/>
              </a:spcBef>
              <a:buClr>
                <a:srgbClr val="000000"/>
              </a:buClr>
              <a:buFont typeface="Arial"/>
              <a:buChar char="•"/>
            </a:pPr>
            <a:r>
              <a:rPr lang="ru-RU" sz="2000" b="1" spc="-1">
                <a:solidFill>
                  <a:srgbClr val="000000"/>
                </a:solidFill>
                <a:latin typeface="Calibri"/>
                <a:ea typeface="DejaVu Sans"/>
              </a:rPr>
              <a:t>За часом розвитку виділяють </a:t>
            </a:r>
            <a:r>
              <a:rPr lang="ru-RU" sz="2000" b="1" spc="-1">
                <a:solidFill>
                  <a:srgbClr val="7030A0"/>
                </a:solidFill>
                <a:latin typeface="Calibri"/>
                <a:ea typeface="DejaVu Sans"/>
              </a:rPr>
              <a:t>первинний (ранній) шок</a:t>
            </a:r>
            <a:r>
              <a:rPr lang="ru-RU" sz="2000" b="1" spc="-1">
                <a:solidFill>
                  <a:srgbClr val="000000"/>
                </a:solidFill>
                <a:latin typeface="Calibri"/>
                <a:ea typeface="DejaVu Sans"/>
              </a:rPr>
              <a:t>, який розвивається в момент травми або відразу після нього, і </a:t>
            </a:r>
            <a:r>
              <a:rPr lang="ru-RU" sz="2000" b="1" spc="-1">
                <a:solidFill>
                  <a:srgbClr val="7030A0"/>
                </a:solidFill>
                <a:latin typeface="Calibri"/>
                <a:ea typeface="DejaVu Sans"/>
              </a:rPr>
              <a:t>вторинний (пізній) шок</a:t>
            </a:r>
            <a:r>
              <a:rPr lang="ru-RU" sz="2000" b="1" spc="-1">
                <a:solidFill>
                  <a:srgbClr val="000000"/>
                </a:solidFill>
                <a:latin typeface="Calibri"/>
                <a:ea typeface="DejaVu Sans"/>
              </a:rPr>
              <a:t>, який виникає через декілька годин після травми, коли нервово-рефлекторні порушення посилюються інтоксикацією, всмоктуванням продуктів розпаду тканин, додатковою травмою або посиленням болю після припинення знеболювання.</a:t>
            </a:r>
            <a:endParaRPr lang="ru-RU" sz="2000" spc="-1">
              <a:latin typeface="Arial"/>
            </a:endParaRPr>
          </a:p>
          <a:p>
            <a:pPr marL="343080" indent="-342000" algn="just">
              <a:spcBef>
                <a:spcPts val="400"/>
              </a:spcBef>
              <a:buClr>
                <a:srgbClr val="7030A0"/>
              </a:buClr>
              <a:buFont typeface="Arial"/>
              <a:buChar char="•"/>
            </a:pPr>
            <a:r>
              <a:rPr lang="ru-RU" sz="2000" b="1" spc="-1">
                <a:solidFill>
                  <a:srgbClr val="7030A0"/>
                </a:solidFill>
                <a:latin typeface="Calibri"/>
                <a:ea typeface="DejaVu Sans"/>
              </a:rPr>
              <a:t>Фази перебігу травматичного шоку:</a:t>
            </a:r>
            <a:endParaRPr lang="ru-RU" sz="2000" spc="-1">
              <a:latin typeface="Arial"/>
            </a:endParaRPr>
          </a:p>
          <a:p>
            <a:pPr marL="343080" indent="-342000" algn="just">
              <a:spcBef>
                <a:spcPts val="400"/>
              </a:spcBef>
              <a:buClr>
                <a:srgbClr val="000000"/>
              </a:buClr>
              <a:buFont typeface="Arial"/>
              <a:buChar char="•"/>
            </a:pPr>
            <a:r>
              <a:rPr lang="ru-RU" sz="2000" b="1" spc="-1">
                <a:solidFill>
                  <a:srgbClr val="000000"/>
                </a:solidFill>
                <a:latin typeface="Calibri"/>
                <a:ea typeface="DejaVu Sans"/>
              </a:rPr>
              <a:t>1) </a:t>
            </a:r>
            <a:r>
              <a:rPr lang="ru-RU" sz="2000" b="1" spc="-1">
                <a:solidFill>
                  <a:srgbClr val="FF0000"/>
                </a:solidFill>
                <a:latin typeface="Calibri"/>
                <a:ea typeface="DejaVu Sans"/>
              </a:rPr>
              <a:t>Фаза збудження (еректильна фаза), </a:t>
            </a:r>
            <a:r>
              <a:rPr lang="ru-RU" sz="2000" b="1" spc="-1">
                <a:solidFill>
                  <a:srgbClr val="000000"/>
                </a:solidFill>
                <a:latin typeface="Calibri"/>
                <a:ea typeface="DejaVu Sans"/>
              </a:rPr>
              <a:t>по тривалості короткочасна (від декількох хвилин до декількох годин), характеризується збудженням нервової системи, підвищенням АТ. Чим яскравіша і триваліша еректильна фаза, тим важча по перебігу торпідна фаза.</a:t>
            </a:r>
            <a:endParaRPr lang="ru-RU" sz="2000" spc="-1">
              <a:latin typeface="Arial"/>
            </a:endParaRPr>
          </a:p>
          <a:p>
            <a:pPr marL="343080" indent="-342000" algn="just">
              <a:spcBef>
                <a:spcPts val="400"/>
              </a:spcBef>
              <a:buClr>
                <a:srgbClr val="000000"/>
              </a:buClr>
              <a:buFont typeface="Arial"/>
              <a:buChar char="•"/>
            </a:pPr>
            <a:r>
              <a:rPr lang="ru-RU" sz="2000" b="1" spc="-1">
                <a:solidFill>
                  <a:srgbClr val="000000"/>
                </a:solidFill>
                <a:latin typeface="Calibri"/>
                <a:ea typeface="DejaVu Sans"/>
              </a:rPr>
              <a:t>2) </a:t>
            </a:r>
            <a:r>
              <a:rPr lang="ru-RU" sz="2000" b="1" spc="-1">
                <a:solidFill>
                  <a:srgbClr val="FF0000"/>
                </a:solidFill>
                <a:latin typeface="Calibri"/>
                <a:ea typeface="DejaVu Sans"/>
              </a:rPr>
              <a:t>Торпідна фаза (фаза гальмування) </a:t>
            </a:r>
            <a:r>
              <a:rPr lang="ru-RU" sz="2000" b="1" spc="-1">
                <a:solidFill>
                  <a:srgbClr val="000000"/>
                </a:solidFill>
                <a:latin typeface="Calibri"/>
                <a:ea typeface="DejaVu Sans"/>
              </a:rPr>
              <a:t>– різке пригнічення, яке прогресує, функцій організму і гальмуванням нервової системи, різке зниження реакції на подразники кволість, апатія, зниження рефлексів, пригнічення функцій центральної нервової системи при збереженій свідомості. Спостерігається різке погіршення діяльності серцево-судинної системи: блідість, частий слабкий пульс, зниження температури тіла, помітне згущення крові, глухість серцевих тонів і різке зниження АТ, що є головним симптомом травматичного шоку. Порушується обмін речовин, і функції всіх органів і систем.</a:t>
            </a:r>
            <a:endParaRPr lang="ru-RU" sz="2000" spc="-1">
              <a:latin typeface="Arial"/>
            </a:endParaRPr>
          </a:p>
        </p:txBody>
      </p:sp>
    </p:spTree>
    <p:extLst>
      <p:ext uri="{BB962C8B-B14F-4D97-AF65-F5344CB8AC3E}">
        <p14:creationId xmlns:p14="http://schemas.microsoft.com/office/powerpoint/2010/main" val="37739462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CustomShape 1"/>
          <p:cNvSpPr/>
          <p:nvPr/>
        </p:nvSpPr>
        <p:spPr>
          <a:xfrm>
            <a:off x="2238240" y="500040"/>
            <a:ext cx="7928640" cy="57539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pc="-1">
                <a:solidFill>
                  <a:srgbClr val="FF0000"/>
                </a:solidFill>
                <a:latin typeface="Calibri"/>
                <a:ea typeface="DejaVu Sans"/>
              </a:rPr>
              <a:t>Перша допомога:</a:t>
            </a:r>
            <a:endParaRPr lang="ru-RU" sz="3200" spc="-1">
              <a:latin typeface="Arial"/>
            </a:endParaRPr>
          </a:p>
          <a:p>
            <a:pPr algn="just">
              <a:lnSpc>
                <a:spcPct val="100000"/>
              </a:lnSpc>
            </a:pPr>
            <a:r>
              <a:rPr lang="ru-RU" sz="2400" b="1" spc="-1">
                <a:solidFill>
                  <a:srgbClr val="000000"/>
                </a:solidFill>
                <a:latin typeface="Calibri"/>
                <a:ea typeface="DejaVu Sans"/>
              </a:rPr>
              <a:t>- зручне </a:t>
            </a:r>
            <a:r>
              <a:rPr lang="ru-RU" sz="2800" b="1" spc="-1">
                <a:solidFill>
                  <a:srgbClr val="000000"/>
                </a:solidFill>
                <a:latin typeface="Calibri"/>
                <a:ea typeface="DejaVu Sans"/>
              </a:rPr>
              <a:t>положення, болезаспокійливі (для зменшення, або ліквідації болю);</a:t>
            </a:r>
            <a:endParaRPr lang="ru-RU" sz="2800" spc="-1">
              <a:latin typeface="Arial"/>
            </a:endParaRPr>
          </a:p>
          <a:p>
            <a:pPr algn="just">
              <a:lnSpc>
                <a:spcPct val="100000"/>
              </a:lnSpc>
            </a:pPr>
            <a:r>
              <a:rPr lang="ru-RU" sz="2800" b="1" spc="-1">
                <a:solidFill>
                  <a:srgbClr val="000000"/>
                </a:solidFill>
                <a:latin typeface="Calibri"/>
                <a:ea typeface="DejaVu Sans"/>
              </a:rPr>
              <a:t>- зупинити кровотечу (накладанням кровоспинного джгута, або тиснучої пов’язки);</a:t>
            </a:r>
            <a:endParaRPr lang="ru-RU" sz="2800" spc="-1">
              <a:latin typeface="Arial"/>
            </a:endParaRPr>
          </a:p>
          <a:p>
            <a:pPr marL="216000" indent="-215280" algn="just">
              <a:buClr>
                <a:srgbClr val="000000"/>
              </a:buClr>
              <a:buFont typeface="StarSymbol"/>
              <a:buChar char="-"/>
            </a:pPr>
            <a:r>
              <a:rPr lang="ru-RU" sz="2800" b="1" spc="-1">
                <a:solidFill>
                  <a:srgbClr val="000000"/>
                </a:solidFill>
                <a:latin typeface="Calibri"/>
                <a:ea typeface="DejaVu Sans"/>
              </a:rPr>
              <a:t>іммобілізувати кінцівку;</a:t>
            </a:r>
            <a:endParaRPr lang="ru-RU" sz="2800" spc="-1">
              <a:latin typeface="Arial"/>
            </a:endParaRPr>
          </a:p>
          <a:p>
            <a:pPr algn="just">
              <a:lnSpc>
                <a:spcPct val="100000"/>
              </a:lnSpc>
            </a:pPr>
            <a:r>
              <a:rPr lang="ru-RU" sz="2800" b="1" spc="-1">
                <a:solidFill>
                  <a:srgbClr val="000000"/>
                </a:solidFill>
                <a:latin typeface="Calibri"/>
                <a:ea typeface="DejaVu Sans"/>
              </a:rPr>
              <a:t>- зігріти потерпілого, тепло закутавши, не закриваючи обличчя, по можливості дати серцеві препарати;</a:t>
            </a:r>
            <a:endParaRPr lang="ru-RU" sz="2800" spc="-1">
              <a:latin typeface="Arial"/>
            </a:endParaRPr>
          </a:p>
          <a:p>
            <a:pPr algn="just">
              <a:lnSpc>
                <a:spcPct val="100000"/>
              </a:lnSpc>
            </a:pPr>
            <a:r>
              <a:rPr lang="ru-RU" sz="2800" b="1" spc="-1">
                <a:solidFill>
                  <a:srgbClr val="000000"/>
                </a:solidFill>
                <a:latin typeface="Calibri"/>
                <a:ea typeface="DejaVu Sans"/>
              </a:rPr>
              <a:t>- по можливості напувати потерпілого чайними ложками теплим міцним солодким чаєм, якщо не має блювання;</a:t>
            </a:r>
            <a:endParaRPr lang="ru-RU" sz="2800" spc="-1">
              <a:latin typeface="Arial"/>
            </a:endParaRPr>
          </a:p>
          <a:p>
            <a:pPr algn="just">
              <a:lnSpc>
                <a:spcPct val="100000"/>
              </a:lnSpc>
            </a:pPr>
            <a:r>
              <a:rPr lang="ru-RU" sz="2800" b="1" spc="-1">
                <a:solidFill>
                  <a:srgbClr val="000000"/>
                </a:solidFill>
                <a:latin typeface="Calibri"/>
                <a:ea typeface="DejaVu Sans"/>
              </a:rPr>
              <a:t>- госпіталізувати потерпілого в медичний заклад.</a:t>
            </a:r>
            <a:endParaRPr lang="ru-RU" sz="2800" spc="-1">
              <a:latin typeface="Arial"/>
            </a:endParaRPr>
          </a:p>
        </p:txBody>
      </p:sp>
    </p:spTree>
    <p:extLst>
      <p:ext uri="{BB962C8B-B14F-4D97-AF65-F5344CB8AC3E}">
        <p14:creationId xmlns:p14="http://schemas.microsoft.com/office/powerpoint/2010/main" val="5593313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CustomShape 1"/>
          <p:cNvSpPr/>
          <p:nvPr/>
        </p:nvSpPr>
        <p:spPr>
          <a:xfrm>
            <a:off x="1809840" y="126720"/>
            <a:ext cx="8642880" cy="67696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pc="-1">
                <a:solidFill>
                  <a:srgbClr val="000000"/>
                </a:solidFill>
                <a:latin typeface="Calibri"/>
                <a:ea typeface="DejaVu Sans"/>
              </a:rPr>
              <a:t>Будь яка травма  з пошкодженням тканин організму майже завжди супроводжується </a:t>
            </a:r>
            <a:r>
              <a:rPr lang="ru-RU" b="1" i="1" spc="-1">
                <a:solidFill>
                  <a:srgbClr val="000000"/>
                </a:solidFill>
                <a:latin typeface="Calibri"/>
                <a:ea typeface="DejaVu Sans"/>
              </a:rPr>
              <a:t>больовими відчуттями,</a:t>
            </a:r>
            <a:r>
              <a:rPr lang="ru-RU" spc="-1">
                <a:solidFill>
                  <a:srgbClr val="000000"/>
                </a:solidFill>
                <a:latin typeface="Calibri"/>
                <a:ea typeface="DejaVu Sans"/>
              </a:rPr>
              <a:t> які, в свою чергу, зумовлюють дискомфорт потерпілих, і часто  є причиною використання знеболюючих препаратів, інколи  нераціонального.</a:t>
            </a:r>
            <a:endParaRPr lang="ru-RU" spc="-1">
              <a:latin typeface="Arial"/>
            </a:endParaRPr>
          </a:p>
          <a:p>
            <a:pPr algn="just">
              <a:lnSpc>
                <a:spcPct val="100000"/>
              </a:lnSpc>
            </a:pPr>
            <a:r>
              <a:rPr lang="ru-RU" sz="2000" b="1" spc="-1">
                <a:solidFill>
                  <a:srgbClr val="FF0000"/>
                </a:solidFill>
                <a:latin typeface="Calibri"/>
                <a:ea typeface="DejaVu Sans"/>
              </a:rPr>
              <a:t>Біль</a:t>
            </a:r>
            <a:r>
              <a:rPr lang="ru-RU" spc="-1">
                <a:solidFill>
                  <a:srgbClr val="000000"/>
                </a:solidFill>
                <a:latin typeface="Calibri"/>
                <a:ea typeface="DejaVu Sans"/>
              </a:rPr>
              <a:t> — це  є  суб’єктивна реакція організму на травму, причому реакція сугубо індивідуальна і не завжди співвідносна  з об’ємом травми. Одна і та ж особа по-різному відреагує на одну і ту ж травму  при умові різних обставин (наприклад при стресі, при перевтомі больовий поріг понижується).</a:t>
            </a:r>
            <a:endParaRPr lang="ru-RU" spc="-1">
              <a:latin typeface="Arial"/>
            </a:endParaRPr>
          </a:p>
          <a:p>
            <a:pPr algn="just">
              <a:lnSpc>
                <a:spcPct val="100000"/>
              </a:lnSpc>
            </a:pPr>
            <a:r>
              <a:rPr lang="ru-RU" spc="-1">
                <a:solidFill>
                  <a:srgbClr val="000000"/>
                </a:solidFill>
                <a:latin typeface="Calibri"/>
                <a:ea typeface="DejaVu Sans"/>
              </a:rPr>
              <a:t>Тому  для  попередньої оцінки больового синдрому використовують так звану  </a:t>
            </a:r>
            <a:r>
              <a:rPr lang="ru-RU" b="1" spc="-1">
                <a:solidFill>
                  <a:srgbClr val="000000"/>
                </a:solidFill>
                <a:latin typeface="Calibri"/>
                <a:ea typeface="DejaVu Sans"/>
              </a:rPr>
              <a:t>10 бальну шкалу болю</a:t>
            </a:r>
            <a:r>
              <a:rPr lang="ru-RU" spc="-1">
                <a:solidFill>
                  <a:srgbClr val="000000"/>
                </a:solidFill>
                <a:latin typeface="Calibri"/>
                <a:ea typeface="DejaVu Sans"/>
              </a:rPr>
              <a:t>, де </a:t>
            </a:r>
            <a:r>
              <a:rPr lang="ru-RU" b="1" spc="-1">
                <a:solidFill>
                  <a:srgbClr val="0070C0"/>
                </a:solidFill>
                <a:latin typeface="Calibri"/>
                <a:ea typeface="DejaVu Sans"/>
              </a:rPr>
              <a:t>0</a:t>
            </a:r>
            <a:r>
              <a:rPr lang="ru-RU" spc="-1">
                <a:solidFill>
                  <a:srgbClr val="000000"/>
                </a:solidFill>
                <a:latin typeface="Calibri"/>
                <a:ea typeface="DejaVu Sans"/>
              </a:rPr>
              <a:t> – це відсутність дискомфорту, а </a:t>
            </a:r>
            <a:r>
              <a:rPr lang="ru-RU" b="1" spc="-1">
                <a:solidFill>
                  <a:srgbClr val="0070C0"/>
                </a:solidFill>
                <a:latin typeface="Calibri"/>
                <a:ea typeface="DejaVu Sans"/>
              </a:rPr>
              <a:t>10 </a:t>
            </a:r>
            <a:r>
              <a:rPr lang="ru-RU" spc="-1">
                <a:solidFill>
                  <a:srgbClr val="000000"/>
                </a:solidFill>
                <a:latin typeface="Calibri"/>
                <a:ea typeface="DejaVu Sans"/>
              </a:rPr>
              <a:t>– максимальні больові відчуття (при переломі великих кісток,наприклад  — перелом стегнової кістки або перелом кісток тазу).</a:t>
            </a:r>
            <a:endParaRPr lang="ru-RU" spc="-1">
              <a:latin typeface="Arial"/>
            </a:endParaRPr>
          </a:p>
          <a:p>
            <a:pPr algn="just">
              <a:lnSpc>
                <a:spcPct val="100000"/>
              </a:lnSpc>
            </a:pPr>
            <a:r>
              <a:rPr lang="ru-RU" spc="-1">
                <a:solidFill>
                  <a:srgbClr val="000000"/>
                </a:solidFill>
                <a:latin typeface="Calibri"/>
                <a:ea typeface="DejaVu Sans"/>
              </a:rPr>
              <a:t>Загалом при знеболенні ми повинні досягти декілька завдань.  </a:t>
            </a:r>
            <a:r>
              <a:rPr lang="ru-RU" b="1" i="1" spc="-1">
                <a:solidFill>
                  <a:srgbClr val="000000"/>
                </a:solidFill>
                <a:latin typeface="Calibri"/>
                <a:ea typeface="DejaVu Sans"/>
              </a:rPr>
              <a:t>По-перше</a:t>
            </a:r>
            <a:r>
              <a:rPr lang="ru-RU" spc="-1">
                <a:solidFill>
                  <a:srgbClr val="000000"/>
                </a:solidFill>
                <a:latin typeface="Calibri"/>
                <a:ea typeface="DejaVu Sans"/>
              </a:rPr>
              <a:t> —  надати допомогу пораненому   в такому об’ємі, щоб він зміг продовжувати виконувати бойову задачу, </a:t>
            </a:r>
            <a:r>
              <a:rPr lang="ru-RU" b="1" i="1" spc="-1">
                <a:solidFill>
                  <a:srgbClr val="000000"/>
                </a:solidFill>
                <a:latin typeface="Calibri"/>
                <a:ea typeface="DejaVu Sans"/>
              </a:rPr>
              <a:t>по-друге</a:t>
            </a:r>
            <a:r>
              <a:rPr lang="ru-RU" spc="-1">
                <a:solidFill>
                  <a:srgbClr val="000000"/>
                </a:solidFill>
                <a:latin typeface="Calibri"/>
                <a:ea typeface="DejaVu Sans"/>
              </a:rPr>
              <a:t>: швидко і ефективно власне знеболити, </a:t>
            </a:r>
            <a:r>
              <a:rPr lang="ru-RU" b="1" i="1" spc="-1">
                <a:solidFill>
                  <a:srgbClr val="000000"/>
                </a:solidFill>
                <a:latin typeface="Calibri"/>
                <a:ea typeface="DejaVu Sans"/>
              </a:rPr>
              <a:t>по-третє</a:t>
            </a:r>
            <a:r>
              <a:rPr lang="ru-RU" spc="-1">
                <a:solidFill>
                  <a:srgbClr val="000000"/>
                </a:solidFill>
                <a:latin typeface="Calibri"/>
                <a:ea typeface="DejaVu Sans"/>
              </a:rPr>
              <a:t>: уникнути або попередити розвиток можливих побічних ефектів.</a:t>
            </a:r>
            <a:endParaRPr lang="ru-RU" spc="-1">
              <a:latin typeface="Arial"/>
            </a:endParaRPr>
          </a:p>
          <a:p>
            <a:pPr algn="just">
              <a:lnSpc>
                <a:spcPct val="100000"/>
              </a:lnSpc>
            </a:pPr>
            <a:r>
              <a:rPr lang="ru-RU" b="1" spc="-1">
                <a:solidFill>
                  <a:srgbClr val="000000"/>
                </a:solidFill>
                <a:latin typeface="Calibri"/>
                <a:ea typeface="DejaVu Sans"/>
              </a:rPr>
              <a:t>ДОМЕДИКАМЕНТОЗНА ДОПОМОГА. </a:t>
            </a:r>
            <a:r>
              <a:rPr lang="ru-RU" spc="-1">
                <a:solidFill>
                  <a:srgbClr val="000000"/>
                </a:solidFill>
                <a:latin typeface="Calibri"/>
                <a:ea typeface="DejaVu Sans"/>
              </a:rPr>
              <a:t>Повноцінна первинна хірургічна обробка рани  з використанням місцевих знеболюючих (без використання системних знеболюючих), охолодження при термічних опіках, використання тракційних  шин при переломах великих кісток кінцівок, використання холоду при травмах суглобів або м’яких тканин — можуть значно полегшити больовий синдром.</a:t>
            </a:r>
            <a:endParaRPr lang="ru-RU" spc="-1">
              <a:latin typeface="Arial"/>
            </a:endParaRPr>
          </a:p>
          <a:p>
            <a:pPr algn="just">
              <a:lnSpc>
                <a:spcPct val="100000"/>
              </a:lnSpc>
            </a:pPr>
            <a:r>
              <a:rPr lang="ru-RU" b="1" spc="-1">
                <a:solidFill>
                  <a:srgbClr val="000000"/>
                </a:solidFill>
                <a:latin typeface="Calibri"/>
                <a:ea typeface="DejaVu Sans"/>
              </a:rPr>
              <a:t>МЕДИКАМЕНТОЗНА ДОПОМОГА залежно від рівня больового синдрому: від нестероїдних протизапальних препаратів (таблетованих, ін’єкційних форм) до опіатів (фентаніл, морфін, налбуфін, буторфанол, промедол, омнопон та інші препарати) .</a:t>
            </a:r>
            <a:endParaRPr lang="ru-RU" spc="-1">
              <a:latin typeface="Arial"/>
            </a:endParaRPr>
          </a:p>
        </p:txBody>
      </p:sp>
    </p:spTree>
    <p:extLst>
      <p:ext uri="{BB962C8B-B14F-4D97-AF65-F5344CB8AC3E}">
        <p14:creationId xmlns:p14="http://schemas.microsoft.com/office/powerpoint/2010/main" val="314421589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CustomShape 1"/>
          <p:cNvSpPr/>
          <p:nvPr/>
        </p:nvSpPr>
        <p:spPr>
          <a:xfrm>
            <a:off x="1738200" y="0"/>
            <a:ext cx="8571600" cy="9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i="1" spc="-1">
                <a:solidFill>
                  <a:srgbClr val="7030A0"/>
                </a:solidFill>
                <a:latin typeface="Calibri"/>
                <a:ea typeface="DejaVu Sans"/>
              </a:rPr>
              <a:t>Протоколи надання невідкладної допомого при закритих та відкритих травмах</a:t>
            </a:r>
            <a:endParaRPr lang="ru-RU" sz="2800" spc="-1">
              <a:latin typeface="Arial"/>
            </a:endParaRPr>
          </a:p>
        </p:txBody>
      </p:sp>
      <p:pic>
        <p:nvPicPr>
          <p:cNvPr id="791" name="Picture 2"/>
          <p:cNvPicPr/>
          <p:nvPr/>
        </p:nvPicPr>
        <p:blipFill>
          <a:blip r:embed="rId2"/>
          <a:stretch/>
        </p:blipFill>
        <p:spPr>
          <a:xfrm>
            <a:off x="3381240" y="928800"/>
            <a:ext cx="5499720" cy="5928120"/>
          </a:xfrm>
          <a:prstGeom prst="rect">
            <a:avLst/>
          </a:prstGeom>
          <a:ln>
            <a:noFill/>
          </a:ln>
          <a:effectLst>
            <a:softEdge rad="112500"/>
          </a:effectLst>
        </p:spPr>
      </p:pic>
    </p:spTree>
    <p:extLst>
      <p:ext uri="{BB962C8B-B14F-4D97-AF65-F5344CB8AC3E}">
        <p14:creationId xmlns:p14="http://schemas.microsoft.com/office/powerpoint/2010/main" val="356022069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CustomShape 1"/>
          <p:cNvSpPr/>
          <p:nvPr/>
        </p:nvSpPr>
        <p:spPr>
          <a:xfrm>
            <a:off x="2381160" y="428760"/>
            <a:ext cx="7823880" cy="128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5000" lnSpcReduction="10000"/>
          </a:bodyPr>
          <a:lstStyle/>
          <a:p>
            <a:pPr algn="ctr">
              <a:lnSpc>
                <a:spcPct val="100000"/>
              </a:lnSpc>
            </a:pPr>
            <a:r>
              <a:rPr lang="ru-RU" sz="4400" b="1" spc="-1">
                <a:solidFill>
                  <a:srgbClr val="000000"/>
                </a:solidFill>
                <a:latin typeface="Calibri"/>
                <a:ea typeface="DejaVu Sans"/>
              </a:rPr>
              <a:t>Домашнє теоретичне завдання </a:t>
            </a:r>
            <a:r>
              <a:t/>
            </a:r>
            <a:br/>
            <a:r>
              <a:rPr lang="ru-RU" sz="4400" b="1" spc="-1">
                <a:solidFill>
                  <a:srgbClr val="000000"/>
                </a:solidFill>
                <a:latin typeface="Calibri"/>
                <a:ea typeface="DejaVu Sans"/>
              </a:rPr>
              <a:t>(самостійна робота)</a:t>
            </a:r>
            <a:endParaRPr lang="ru-RU" sz="4400" spc="-1">
              <a:latin typeface="Arial"/>
            </a:endParaRPr>
          </a:p>
        </p:txBody>
      </p:sp>
      <p:sp>
        <p:nvSpPr>
          <p:cNvPr id="793" name="CustomShape 2"/>
          <p:cNvSpPr/>
          <p:nvPr/>
        </p:nvSpPr>
        <p:spPr>
          <a:xfrm>
            <a:off x="1773382" y="1928880"/>
            <a:ext cx="9850582" cy="40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a:bodyPr>
          <a:lstStyle/>
          <a:p>
            <a:pPr marL="514440" indent="-513360" algn="just">
              <a:spcBef>
                <a:spcPts val="720"/>
              </a:spcBef>
            </a:pPr>
            <a:r>
              <a:rPr lang="ru-RU" sz="3600" b="1" spc="-1" dirty="0" err="1">
                <a:solidFill>
                  <a:srgbClr val="FF0000"/>
                </a:solidFill>
                <a:latin typeface="Calibri"/>
                <a:ea typeface="DejaVu Sans"/>
              </a:rPr>
              <a:t>Долікарська</a:t>
            </a:r>
            <a:r>
              <a:rPr lang="ru-RU" sz="3600" b="1" spc="-1" dirty="0">
                <a:solidFill>
                  <a:srgbClr val="FF0000"/>
                </a:solidFill>
                <a:latin typeface="Calibri"/>
                <a:ea typeface="DejaVu Sans"/>
              </a:rPr>
              <a:t> </a:t>
            </a:r>
            <a:r>
              <a:rPr lang="ru-RU" sz="3600" b="1" spc="-1" dirty="0" err="1">
                <a:solidFill>
                  <a:srgbClr val="FF0000"/>
                </a:solidFill>
                <a:latin typeface="Calibri"/>
                <a:ea typeface="DejaVu Sans"/>
              </a:rPr>
              <a:t>допомога</a:t>
            </a:r>
            <a:r>
              <a:rPr lang="ru-RU" sz="3600" b="1" spc="-1" dirty="0">
                <a:solidFill>
                  <a:srgbClr val="FF0000"/>
                </a:solidFill>
                <a:latin typeface="Calibri"/>
                <a:ea typeface="DejaVu Sans"/>
              </a:rPr>
              <a:t> при травмах хребта. </a:t>
            </a:r>
            <a:r>
              <a:rPr lang="ru-RU" sz="3600" b="1" spc="-1" dirty="0" err="1">
                <a:solidFill>
                  <a:srgbClr val="FF0000"/>
                </a:solidFill>
                <a:latin typeface="Calibri"/>
                <a:ea typeface="DejaVu Sans"/>
              </a:rPr>
              <a:t>Іммобілізація</a:t>
            </a:r>
            <a:r>
              <a:rPr lang="ru-RU" sz="3600" b="1" spc="-1" dirty="0">
                <a:solidFill>
                  <a:srgbClr val="FF0000"/>
                </a:solidFill>
                <a:latin typeface="Calibri"/>
                <a:ea typeface="DejaVu Sans"/>
              </a:rPr>
              <a:t>.</a:t>
            </a:r>
            <a:endParaRPr lang="ru-RU" sz="3600" spc="-1" dirty="0">
              <a:latin typeface="Arial"/>
            </a:endParaRPr>
          </a:p>
          <a:p>
            <a:pPr marL="514440" indent="-513360" algn="just">
              <a:spcBef>
                <a:spcPts val="720"/>
              </a:spcBef>
            </a:pPr>
            <a:r>
              <a:rPr lang="ru-RU" sz="3600" b="1" u="sng" spc="-1" dirty="0">
                <a:solidFill>
                  <a:srgbClr val="0000FF"/>
                </a:solidFill>
                <a:latin typeface="Calibri"/>
                <a:ea typeface="DejaVu Sans"/>
                <a:hlinkClick r:id="rId2"/>
              </a:rPr>
              <a:t>https://www.youtube.com/watch?v=I0qcwm7kwFA</a:t>
            </a:r>
            <a:endParaRPr lang="ru-RU" sz="3600" spc="-1" dirty="0">
              <a:latin typeface="Arial"/>
            </a:endParaRPr>
          </a:p>
          <a:p>
            <a:pPr marL="514440" indent="-513360" algn="just">
              <a:spcBef>
                <a:spcPts val="720"/>
              </a:spcBef>
            </a:pPr>
            <a:r>
              <a:rPr lang="ru-RU" sz="3600" b="1" u="sng" spc="-1" dirty="0">
                <a:solidFill>
                  <a:srgbClr val="0000FF"/>
                </a:solidFill>
                <a:latin typeface="Calibri"/>
                <a:ea typeface="DejaVu Sans"/>
                <a:hlinkClick r:id="rId3"/>
              </a:rPr>
              <a:t>https://www.youtube.com/watch?v=axoYUEzW1ck</a:t>
            </a:r>
            <a:endParaRPr lang="ru-RU" sz="3600" spc="-1" dirty="0">
              <a:latin typeface="Arial"/>
            </a:endParaRPr>
          </a:p>
          <a:p>
            <a:pPr marL="514440" indent="-513360" algn="just">
              <a:spcBef>
                <a:spcPts val="720"/>
              </a:spcBef>
            </a:pPr>
            <a:r>
              <a:rPr lang="ru-RU" sz="3600" b="1" u="sng" spc="-1" dirty="0">
                <a:solidFill>
                  <a:srgbClr val="0000FF"/>
                </a:solidFill>
                <a:latin typeface="Calibri"/>
                <a:ea typeface="DejaVu Sans"/>
                <a:hlinkClick r:id="rId4"/>
              </a:rPr>
              <a:t>https://www.youtube.com/watch?v=P8wPIVPSLGQ</a:t>
            </a:r>
            <a:endParaRPr lang="ru-RU" sz="3600" spc="-1" dirty="0">
              <a:latin typeface="Arial"/>
            </a:endParaRPr>
          </a:p>
          <a:p>
            <a:pPr marL="514440" indent="-513360" algn="just">
              <a:spcBef>
                <a:spcPts val="720"/>
              </a:spcBef>
            </a:pPr>
            <a:endParaRPr lang="ru-RU" sz="3600" spc="-1" dirty="0">
              <a:latin typeface="Arial"/>
            </a:endParaRPr>
          </a:p>
        </p:txBody>
      </p:sp>
    </p:spTree>
    <p:extLst>
      <p:ext uri="{BB962C8B-B14F-4D97-AF65-F5344CB8AC3E}">
        <p14:creationId xmlns:p14="http://schemas.microsoft.com/office/powerpoint/2010/main" val="401082926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CustomShape 1"/>
          <p:cNvSpPr/>
          <p:nvPr/>
        </p:nvSpPr>
        <p:spPr>
          <a:xfrm>
            <a:off x="2238240" y="2214720"/>
            <a:ext cx="7538040" cy="144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4400" b="1" i="1" spc="-1">
                <a:solidFill>
                  <a:srgbClr val="FF0000"/>
                </a:solidFill>
                <a:latin typeface="Calibri"/>
                <a:ea typeface="DejaVu Sans"/>
              </a:rPr>
              <a:t>Дякую за увагу!</a:t>
            </a:r>
            <a:endParaRPr lang="ru-RU" sz="4400" spc="-1">
              <a:latin typeface="Arial"/>
            </a:endParaRPr>
          </a:p>
        </p:txBody>
      </p:sp>
    </p:spTree>
    <p:extLst>
      <p:ext uri="{BB962C8B-B14F-4D97-AF65-F5344CB8AC3E}">
        <p14:creationId xmlns:p14="http://schemas.microsoft.com/office/powerpoint/2010/main" val="269369785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5508</Words>
  <Application>Microsoft Office PowerPoint</Application>
  <PresentationFormat>Широкоэкранный</PresentationFormat>
  <Paragraphs>755</Paragraphs>
  <Slides>97</Slides>
  <Notes>0</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0</vt:i4>
      </vt:variant>
      <vt:variant>
        <vt:lpstr>Заголовки слайдов</vt:lpstr>
      </vt:variant>
      <vt:variant>
        <vt:i4>97</vt:i4>
      </vt:variant>
    </vt:vector>
  </HeadingPairs>
  <TitlesOfParts>
    <vt:vector size="109" baseType="lpstr">
      <vt:lpstr>Arial</vt:lpstr>
      <vt:lpstr>Arial Black</vt:lpstr>
      <vt:lpstr>Calibri</vt:lpstr>
      <vt:lpstr>Calibri Light</vt:lpstr>
      <vt:lpstr>DejaVu Sans</vt:lpstr>
      <vt:lpstr>Georgia</vt:lpstr>
      <vt:lpstr>StarSymbol</vt:lpstr>
      <vt:lpstr>Symbol</vt:lpstr>
      <vt:lpstr>Tahoma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43</cp:revision>
  <dcterms:created xsi:type="dcterms:W3CDTF">2026-03-05T13:12:19Z</dcterms:created>
  <dcterms:modified xsi:type="dcterms:W3CDTF">2026-04-15T14:47:14Z</dcterms:modified>
</cp:coreProperties>
</file>